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79" r:id="rId5"/>
    <p:sldId id="2147479951" r:id="rId6"/>
    <p:sldId id="258" r:id="rId7"/>
    <p:sldId id="2147479950" r:id="rId8"/>
    <p:sldId id="282" r:id="rId9"/>
    <p:sldId id="2147479952" r:id="rId10"/>
    <p:sldId id="2147479954" r:id="rId11"/>
    <p:sldId id="2147479972" r:id="rId12"/>
    <p:sldId id="2147479955" r:id="rId13"/>
    <p:sldId id="2147479957" r:id="rId14"/>
    <p:sldId id="2147479956" r:id="rId15"/>
    <p:sldId id="2147479959" r:id="rId16"/>
    <p:sldId id="2147479975" r:id="rId17"/>
    <p:sldId id="2147479960" r:id="rId18"/>
    <p:sldId id="2147479961" r:id="rId19"/>
    <p:sldId id="2147479974" r:id="rId20"/>
    <p:sldId id="2147479962" r:id="rId21"/>
    <p:sldId id="2147479971" r:id="rId22"/>
    <p:sldId id="2147479964" r:id="rId23"/>
    <p:sldId id="2147479965" r:id="rId24"/>
    <p:sldId id="2147479966" r:id="rId25"/>
    <p:sldId id="2147479887" r:id="rId26"/>
    <p:sldId id="2147479977" r:id="rId27"/>
    <p:sldId id="2147479976" r:id="rId28"/>
    <p:sldId id="2147479970" r:id="rId29"/>
    <p:sldId id="214747985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ACAA"/>
    <a:srgbClr val="E8D4E6"/>
    <a:srgbClr val="D2E7F1"/>
    <a:srgbClr val="0078AE"/>
    <a:srgbClr val="E8C42B"/>
    <a:srgbClr val="60B4B4"/>
    <a:srgbClr val="F2AA84"/>
    <a:srgbClr val="00338D"/>
    <a:srgbClr val="41C8E6"/>
    <a:srgbClr val="04D5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kush Raj" userId="63291641-37ed-4083-9bc0-9a34fcd6b79e" providerId="ADAL" clId="{991D5946-714C-4552-B5A2-A21CD2FB2F6E}"/>
    <pc:docChg chg="modSld">
      <pc:chgData name="Ankush Raj" userId="63291641-37ed-4083-9bc0-9a34fcd6b79e" providerId="ADAL" clId="{991D5946-714C-4552-B5A2-A21CD2FB2F6E}" dt="2026-02-20T05:07:21.054" v="2" actId="1035"/>
      <pc:docMkLst>
        <pc:docMk/>
      </pc:docMkLst>
      <pc:sldChg chg="modSp mod">
        <pc:chgData name="Ankush Raj" userId="63291641-37ed-4083-9bc0-9a34fcd6b79e" providerId="ADAL" clId="{991D5946-714C-4552-B5A2-A21CD2FB2F6E}" dt="2026-02-20T05:07:21.054" v="2" actId="1035"/>
        <pc:sldMkLst>
          <pc:docMk/>
          <pc:sldMk cId="1643304798" sldId="2147479962"/>
        </pc:sldMkLst>
        <pc:spChg chg="mod">
          <ac:chgData name="Ankush Raj" userId="63291641-37ed-4083-9bc0-9a34fcd6b79e" providerId="ADAL" clId="{991D5946-714C-4552-B5A2-A21CD2FB2F6E}" dt="2026-02-20T05:07:21.054" v="2" actId="1035"/>
          <ac:spMkLst>
            <pc:docMk/>
            <pc:sldMk cId="1643304798" sldId="2147479962"/>
            <ac:spMk id="22" creationId="{50E0A68E-CC7C-88F4-BAFC-752E1561B37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AKSHAY\SEEED\Parliamentary%20Questions\Shipyard_Capacities_by_Stat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AKSHAY\SEEED\Parliamentary%20Questions\Shipyard_Capacities_by_Stat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AKSHAY\SEEED\Parliamentary%20Questions\Shipyard_Capacities_by_Stat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AKSHAY\SEEED\Parliamentary%20Questions\Shipyard_Capacities_by_State.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3715504932298768E-2"/>
          <c:y val="0.17626893007657229"/>
          <c:w val="0.95256899013540242"/>
          <c:h val="0.47424107115550473"/>
        </c:manualLayout>
      </c:layout>
      <c:barChart>
        <c:barDir val="col"/>
        <c:grouping val="clustered"/>
        <c:varyColors val="0"/>
        <c:ser>
          <c:idx val="0"/>
          <c:order val="0"/>
          <c:tx>
            <c:strRef>
              <c:f>Sheet4!$C$1</c:f>
              <c:strCache>
                <c:ptCount val="1"/>
                <c:pt idx="0">
                  <c:v>Gross Tonnage (2023)</c:v>
                </c:pt>
              </c:strCache>
            </c:strRef>
          </c:tx>
          <c:spPr>
            <a:solidFill>
              <a:schemeClr val="accent5">
                <a:lumMod val="7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Sheet4!$A$2:$B$11</c:f>
              <c:multiLvlStrCache>
                <c:ptCount val="10"/>
                <c:lvl>
                  <c:pt idx="0">
                    <c:v>China</c:v>
                  </c:pt>
                  <c:pt idx="1">
                    <c:v>South Korea</c:v>
                  </c:pt>
                  <c:pt idx="2">
                    <c:v>Japan</c:v>
                  </c:pt>
                  <c:pt idx="3">
                    <c:v>Philippines</c:v>
                  </c:pt>
                  <c:pt idx="4">
                    <c:v>Italy</c:v>
                  </c:pt>
                  <c:pt idx="5">
                    <c:v>France</c:v>
                  </c:pt>
                  <c:pt idx="6">
                    <c:v>Germany</c:v>
                  </c:pt>
                  <c:pt idx="7">
                    <c:v>Finland</c:v>
                  </c:pt>
                  <c:pt idx="8">
                    <c:v>Taiwan</c:v>
                  </c:pt>
                  <c:pt idx="9">
                    <c:v>Russia</c:v>
                  </c:pt>
                </c:lvl>
                <c:lvl>
                  <c:pt idx="0">
                    <c:v>1</c:v>
                  </c:pt>
                  <c:pt idx="1">
                    <c:v>2</c:v>
                  </c:pt>
                  <c:pt idx="2">
                    <c:v>3</c:v>
                  </c:pt>
                  <c:pt idx="3">
                    <c:v>4</c:v>
                  </c:pt>
                  <c:pt idx="4">
                    <c:v>5</c:v>
                  </c:pt>
                  <c:pt idx="5">
                    <c:v>6</c:v>
                  </c:pt>
                  <c:pt idx="6">
                    <c:v>7</c:v>
                  </c:pt>
                  <c:pt idx="7">
                    <c:v>8</c:v>
                  </c:pt>
                  <c:pt idx="8">
                    <c:v>9</c:v>
                  </c:pt>
                  <c:pt idx="9">
                    <c:v>10</c:v>
                  </c:pt>
                </c:lvl>
              </c:multiLvlStrCache>
            </c:multiLvlStrRef>
          </c:cat>
          <c:val>
            <c:numRef>
              <c:f>Sheet4!$C$2:$C$11</c:f>
              <c:numCache>
                <c:formatCode>#,##0</c:formatCode>
                <c:ptCount val="10"/>
                <c:pt idx="0">
                  <c:v>32859862</c:v>
                </c:pt>
                <c:pt idx="1">
                  <c:v>18317886</c:v>
                </c:pt>
                <c:pt idx="2">
                  <c:v>9965182</c:v>
                </c:pt>
                <c:pt idx="3">
                  <c:v>805938</c:v>
                </c:pt>
                <c:pt idx="4">
                  <c:v>402164</c:v>
                </c:pt>
                <c:pt idx="5">
                  <c:v>326680</c:v>
                </c:pt>
                <c:pt idx="6">
                  <c:v>289666</c:v>
                </c:pt>
                <c:pt idx="7">
                  <c:v>261654</c:v>
                </c:pt>
                <c:pt idx="8">
                  <c:v>187538</c:v>
                </c:pt>
                <c:pt idx="9">
                  <c:v>177571</c:v>
                </c:pt>
              </c:numCache>
            </c:numRef>
          </c:val>
          <c:extLst>
            <c:ext xmlns:c16="http://schemas.microsoft.com/office/drawing/2014/chart" uri="{C3380CC4-5D6E-409C-BE32-E72D297353CC}">
              <c16:uniqueId val="{00000000-2EB5-4CC7-91E4-6A027C651192}"/>
            </c:ext>
          </c:extLst>
        </c:ser>
        <c:dLbls>
          <c:dLblPos val="outEnd"/>
          <c:showLegendKey val="0"/>
          <c:showVal val="1"/>
          <c:showCatName val="0"/>
          <c:showSerName val="0"/>
          <c:showPercent val="0"/>
          <c:showBubbleSize val="0"/>
        </c:dLbls>
        <c:gapWidth val="444"/>
        <c:overlap val="-90"/>
        <c:axId val="426267279"/>
        <c:axId val="426263919"/>
      </c:barChart>
      <c:catAx>
        <c:axId val="42626727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lumMod val="65000"/>
                    <a:lumOff val="35000"/>
                  </a:schemeClr>
                </a:solidFill>
                <a:latin typeface="+mn-lt"/>
                <a:ea typeface="+mn-ea"/>
                <a:cs typeface="+mn-cs"/>
              </a:defRPr>
            </a:pPr>
            <a:endParaRPr lang="en-US"/>
          </a:p>
        </c:txPr>
        <c:crossAx val="426263919"/>
        <c:crosses val="autoZero"/>
        <c:auto val="1"/>
        <c:lblAlgn val="ctr"/>
        <c:lblOffset val="100"/>
        <c:noMultiLvlLbl val="0"/>
      </c:catAx>
      <c:valAx>
        <c:axId val="426263919"/>
        <c:scaling>
          <c:orientation val="minMax"/>
        </c:scaling>
        <c:delete val="1"/>
        <c:axPos val="l"/>
        <c:numFmt formatCode="#,##0" sourceLinked="1"/>
        <c:majorTickMark val="none"/>
        <c:minorTickMark val="none"/>
        <c:tickLblPos val="nextTo"/>
        <c:crossAx val="4262672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5123717472953466E-2"/>
          <c:y val="0.18883490280500467"/>
          <c:w val="0.91037621027200166"/>
          <c:h val="0.25112431140658298"/>
        </c:manualLayout>
      </c:layout>
      <c:barChart>
        <c:barDir val="col"/>
        <c:grouping val="clustered"/>
        <c:varyColors val="0"/>
        <c:ser>
          <c:idx val="0"/>
          <c:order val="0"/>
          <c:tx>
            <c:strRef>
              <c:f>Sheet5!$D$7</c:f>
              <c:strCache>
                <c:ptCount val="1"/>
                <c:pt idx="0">
                  <c:v>Capacity (in '000 DWT)</c:v>
                </c:pt>
              </c:strCache>
            </c:strRef>
          </c:tx>
          <c:spPr>
            <a:solidFill>
              <a:schemeClr val="accent1"/>
            </a:solidFill>
            <a:ln>
              <a:noFill/>
            </a:ln>
            <a:effectLst/>
          </c:spPr>
          <c:invertIfNegative val="0"/>
          <c:cat>
            <c:multiLvlStrRef>
              <c:f>Sheet5!$B$8:$C$17</c:f>
              <c:multiLvlStrCache>
                <c:ptCount val="10"/>
                <c:lvl>
                  <c:pt idx="0">
                    <c:v>Cochin Shipyard Ltd</c:v>
                  </c:pt>
                  <c:pt idx="1">
                    <c:v>Hindustan Shipyard Ltd</c:v>
                  </c:pt>
                  <c:pt idx="2">
                    <c:v>Shoft Shipyard Ltd</c:v>
                  </c:pt>
                  <c:pt idx="3">
                    <c:v>Patra Shipping Pvt. Ltd.</c:v>
                  </c:pt>
                  <c:pt idx="4">
                    <c:v>San Marine</c:v>
                  </c:pt>
                  <c:pt idx="5">
                    <c:v>Cochin Shipyard Ltd</c:v>
                  </c:pt>
                  <c:pt idx="6">
                    <c:v>Hindustan Shipyard Ltd</c:v>
                  </c:pt>
                  <c:pt idx="7">
                    <c:v>Patra Shipping Pvt. Ltd.</c:v>
                  </c:pt>
                  <c:pt idx="8">
                    <c:v>Waterways Shipyard Pvt. Ltd</c:v>
                  </c:pt>
                  <c:pt idx="9">
                    <c:v>Modest Infrastructure Pvt. Ltd</c:v>
                  </c:pt>
                </c:lvl>
                <c:lvl>
                  <c:pt idx="0">
                    <c:v>Shipbuilding Capacity</c:v>
                  </c:pt>
                  <c:pt idx="5">
                    <c:v>Ship Repairing Capacity</c:v>
                  </c:pt>
                </c:lvl>
              </c:multiLvlStrCache>
            </c:multiLvlStrRef>
          </c:cat>
          <c:val>
            <c:numRef>
              <c:f>Sheet5!$D$8:$D$17</c:f>
              <c:numCache>
                <c:formatCode>General</c:formatCode>
                <c:ptCount val="10"/>
                <c:pt idx="0">
                  <c:v>110</c:v>
                </c:pt>
                <c:pt idx="1">
                  <c:v>80</c:v>
                </c:pt>
                <c:pt idx="2">
                  <c:v>10</c:v>
                </c:pt>
                <c:pt idx="3">
                  <c:v>10</c:v>
                </c:pt>
                <c:pt idx="4">
                  <c:v>8</c:v>
                </c:pt>
                <c:pt idx="5">
                  <c:v>125</c:v>
                </c:pt>
                <c:pt idx="6">
                  <c:v>80</c:v>
                </c:pt>
                <c:pt idx="7">
                  <c:v>10</c:v>
                </c:pt>
                <c:pt idx="8">
                  <c:v>8</c:v>
                </c:pt>
                <c:pt idx="9">
                  <c:v>6</c:v>
                </c:pt>
              </c:numCache>
            </c:numRef>
          </c:val>
          <c:extLst>
            <c:ext xmlns:c16="http://schemas.microsoft.com/office/drawing/2014/chart" uri="{C3380CC4-5D6E-409C-BE32-E72D297353CC}">
              <c16:uniqueId val="{00000000-ADB6-491C-8D0C-58D18FD5F31A}"/>
            </c:ext>
          </c:extLst>
        </c:ser>
        <c:dLbls>
          <c:showLegendKey val="0"/>
          <c:showVal val="0"/>
          <c:showCatName val="0"/>
          <c:showSerName val="0"/>
          <c:showPercent val="0"/>
          <c:showBubbleSize val="0"/>
        </c:dLbls>
        <c:gapWidth val="219"/>
        <c:overlap val="-27"/>
        <c:axId val="2074071247"/>
        <c:axId val="2074071727"/>
      </c:barChart>
      <c:catAx>
        <c:axId val="2074071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74071727"/>
        <c:crosses val="autoZero"/>
        <c:auto val="1"/>
        <c:lblAlgn val="ctr"/>
        <c:lblOffset val="100"/>
        <c:noMultiLvlLbl val="0"/>
      </c:catAx>
      <c:valAx>
        <c:axId val="20740717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740712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IN" sz="1400" b="1" i="0" u="none" strike="noStrike" baseline="0"/>
              <a:t>Projects under </a:t>
            </a:r>
            <a:r>
              <a:rPr lang="en-IN" sz="1400" b="1" i="0" u="none" strike="noStrike" baseline="0" err="1"/>
              <a:t>Sagarmala</a:t>
            </a:r>
            <a:r>
              <a:rPr lang="en-IN" sz="1400" b="1" i="0" u="none" strike="noStrike" baseline="0"/>
              <a:t> Programme</a:t>
            </a:r>
            <a:endParaRPr lang="en-IN"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IN"/>
        </a:p>
      </c:txPr>
    </c:title>
    <c:autoTitleDeleted val="0"/>
    <c:plotArea>
      <c:layout/>
      <c:barChart>
        <c:barDir val="col"/>
        <c:grouping val="clustered"/>
        <c:varyColors val="0"/>
        <c:ser>
          <c:idx val="0"/>
          <c:order val="0"/>
          <c:tx>
            <c:strRef>
              <c:f>Sagarmala!$O$7</c:f>
              <c:strCache>
                <c:ptCount val="1"/>
                <c:pt idx="0">
                  <c:v>Total Projects</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Sagarmala!$N$8:$N$12</c:f>
              <c:strCache>
                <c:ptCount val="5"/>
                <c:pt idx="0">
                  <c:v>Coastal Community Development</c:v>
                </c:pt>
                <c:pt idx="1">
                  <c:v>Coastal Shipping and IWT</c:v>
                </c:pt>
                <c:pt idx="2">
                  <c:v>Port Connectivity</c:v>
                </c:pt>
                <c:pt idx="3">
                  <c:v>Port-led Industrialization</c:v>
                </c:pt>
                <c:pt idx="4">
                  <c:v>Port Modernization</c:v>
                </c:pt>
              </c:strCache>
            </c:strRef>
          </c:cat>
          <c:val>
            <c:numRef>
              <c:f>Sagarmala!$O$8:$O$12</c:f>
              <c:numCache>
                <c:formatCode>General</c:formatCode>
                <c:ptCount val="5"/>
                <c:pt idx="0">
                  <c:v>81</c:v>
                </c:pt>
                <c:pt idx="1">
                  <c:v>231</c:v>
                </c:pt>
                <c:pt idx="2">
                  <c:v>279</c:v>
                </c:pt>
                <c:pt idx="3">
                  <c:v>14</c:v>
                </c:pt>
                <c:pt idx="4">
                  <c:v>234</c:v>
                </c:pt>
              </c:numCache>
            </c:numRef>
          </c:val>
          <c:extLst>
            <c:ext xmlns:c16="http://schemas.microsoft.com/office/drawing/2014/chart" uri="{C3380CC4-5D6E-409C-BE32-E72D297353CC}">
              <c16:uniqueId val="{00000000-4C6F-41CB-8A5B-95E9FCD78EE5}"/>
            </c:ext>
          </c:extLst>
        </c:ser>
        <c:ser>
          <c:idx val="1"/>
          <c:order val="1"/>
          <c:tx>
            <c:strRef>
              <c:f>Sagarmala!$P$7</c:f>
              <c:strCache>
                <c:ptCount val="1"/>
                <c:pt idx="0">
                  <c:v>Completed Projects</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Sagarmala!$N$8:$N$12</c:f>
              <c:strCache>
                <c:ptCount val="5"/>
                <c:pt idx="0">
                  <c:v>Coastal Community Development</c:v>
                </c:pt>
                <c:pt idx="1">
                  <c:v>Coastal Shipping and IWT</c:v>
                </c:pt>
                <c:pt idx="2">
                  <c:v>Port Connectivity</c:v>
                </c:pt>
                <c:pt idx="3">
                  <c:v>Port-led Industrialization</c:v>
                </c:pt>
                <c:pt idx="4">
                  <c:v>Port Modernization</c:v>
                </c:pt>
              </c:strCache>
            </c:strRef>
          </c:cat>
          <c:val>
            <c:numRef>
              <c:f>Sagarmala!$P$8:$P$12</c:f>
              <c:numCache>
                <c:formatCode>General</c:formatCode>
                <c:ptCount val="5"/>
                <c:pt idx="0">
                  <c:v>23</c:v>
                </c:pt>
                <c:pt idx="1">
                  <c:v>45</c:v>
                </c:pt>
                <c:pt idx="2">
                  <c:v>92</c:v>
                </c:pt>
                <c:pt idx="3">
                  <c:v>9</c:v>
                </c:pt>
                <c:pt idx="4">
                  <c:v>103</c:v>
                </c:pt>
              </c:numCache>
            </c:numRef>
          </c:val>
          <c:extLst>
            <c:ext xmlns:c16="http://schemas.microsoft.com/office/drawing/2014/chart" uri="{C3380CC4-5D6E-409C-BE32-E72D297353CC}">
              <c16:uniqueId val="{00000001-4C6F-41CB-8A5B-95E9FCD78EE5}"/>
            </c:ext>
          </c:extLst>
        </c:ser>
        <c:ser>
          <c:idx val="2"/>
          <c:order val="2"/>
          <c:tx>
            <c:strRef>
              <c:f>Sagarmala!$Q$7</c:f>
              <c:strCache>
                <c:ptCount val="1"/>
                <c:pt idx="0">
                  <c:v>Under Development/ Implementation</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Sagarmala!$N$8:$N$12</c:f>
              <c:strCache>
                <c:ptCount val="5"/>
                <c:pt idx="0">
                  <c:v>Coastal Community Development</c:v>
                </c:pt>
                <c:pt idx="1">
                  <c:v>Coastal Shipping and IWT</c:v>
                </c:pt>
                <c:pt idx="2">
                  <c:v>Port Connectivity</c:v>
                </c:pt>
                <c:pt idx="3">
                  <c:v>Port-led Industrialization</c:v>
                </c:pt>
                <c:pt idx="4">
                  <c:v>Port Modernization</c:v>
                </c:pt>
              </c:strCache>
            </c:strRef>
          </c:cat>
          <c:val>
            <c:numRef>
              <c:f>Sagarmala!$Q$8:$Q$12</c:f>
              <c:numCache>
                <c:formatCode>General</c:formatCode>
                <c:ptCount val="5"/>
                <c:pt idx="0">
                  <c:v>58</c:v>
                </c:pt>
                <c:pt idx="1">
                  <c:v>186</c:v>
                </c:pt>
                <c:pt idx="2">
                  <c:v>187</c:v>
                </c:pt>
                <c:pt idx="3">
                  <c:v>5</c:v>
                </c:pt>
                <c:pt idx="4">
                  <c:v>131</c:v>
                </c:pt>
              </c:numCache>
            </c:numRef>
          </c:val>
          <c:extLst>
            <c:ext xmlns:c16="http://schemas.microsoft.com/office/drawing/2014/chart" uri="{C3380CC4-5D6E-409C-BE32-E72D297353CC}">
              <c16:uniqueId val="{00000002-4C6F-41CB-8A5B-95E9FCD78EE5}"/>
            </c:ext>
          </c:extLst>
        </c:ser>
        <c:dLbls>
          <c:dLblPos val="outEnd"/>
          <c:showLegendKey val="0"/>
          <c:showVal val="1"/>
          <c:showCatName val="0"/>
          <c:showSerName val="0"/>
          <c:showPercent val="0"/>
          <c:showBubbleSize val="0"/>
        </c:dLbls>
        <c:gapWidth val="219"/>
        <c:overlap val="-27"/>
        <c:axId val="426264879"/>
        <c:axId val="426265359"/>
      </c:barChart>
      <c:catAx>
        <c:axId val="426264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26265359"/>
        <c:crosses val="autoZero"/>
        <c:auto val="1"/>
        <c:lblAlgn val="ctr"/>
        <c:lblOffset val="100"/>
        <c:noMultiLvlLbl val="0"/>
      </c:catAx>
      <c:valAx>
        <c:axId val="4262653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26264879"/>
        <c:crosses val="autoZero"/>
        <c:crossBetween val="between"/>
      </c:valAx>
      <c:spPr>
        <a:noFill/>
        <a:ln>
          <a:solidFill>
            <a:schemeClr val="bg2">
              <a:lumMod val="90000"/>
            </a:schemeClr>
          </a:solid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lumMod val="90000"/>
        </a:schemeClr>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IN" sz="1600" b="1"/>
              <a:t>SBFA amount</a:t>
            </a:r>
            <a:r>
              <a:rPr lang="en-IN" sz="1600" b="1" baseline="0"/>
              <a:t> released (in Cr) and No. of vessels supported</a:t>
            </a:r>
            <a:endParaRPr lang="en-IN" sz="1600" b="1"/>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IN"/>
        </a:p>
      </c:txPr>
    </c:title>
    <c:autoTitleDeleted val="0"/>
    <c:plotArea>
      <c:layout>
        <c:manualLayout>
          <c:layoutTarget val="inner"/>
          <c:xMode val="edge"/>
          <c:yMode val="edge"/>
          <c:x val="7.1935799103222661E-2"/>
          <c:y val="0.20115569773356443"/>
          <c:w val="0.91572577494405727"/>
          <c:h val="0.58526529959614093"/>
        </c:manualLayout>
      </c:layout>
      <c:lineChart>
        <c:grouping val="standard"/>
        <c:varyColors val="0"/>
        <c:ser>
          <c:idx val="0"/>
          <c:order val="0"/>
          <c:tx>
            <c:strRef>
              <c:f>SBFA!$B$1</c:f>
              <c:strCache>
                <c:ptCount val="1"/>
                <c:pt idx="0">
                  <c:v>Financial Assistance Released (INR Cr.)</c:v>
                </c:pt>
              </c:strCache>
            </c:strRef>
          </c:tx>
          <c:spPr>
            <a:ln w="28575" cap="rnd">
              <a:solidFill>
                <a:schemeClr val="accent5">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SBFA!$A$2:$A$9</c:f>
              <c:strCache>
                <c:ptCount val="8"/>
                <c:pt idx="0">
                  <c:v>2018–19</c:v>
                </c:pt>
                <c:pt idx="1">
                  <c:v>2019–20</c:v>
                </c:pt>
                <c:pt idx="2">
                  <c:v>2020–21</c:v>
                </c:pt>
                <c:pt idx="3">
                  <c:v>2021–22</c:v>
                </c:pt>
                <c:pt idx="4">
                  <c:v>2022–23</c:v>
                </c:pt>
                <c:pt idx="5">
                  <c:v>2023–24</c:v>
                </c:pt>
                <c:pt idx="6">
                  <c:v>2024-25</c:v>
                </c:pt>
                <c:pt idx="7">
                  <c:v>2025-26</c:v>
                </c:pt>
              </c:strCache>
            </c:strRef>
          </c:cat>
          <c:val>
            <c:numRef>
              <c:f>SBFA!$B$2:$B$9</c:f>
              <c:numCache>
                <c:formatCode>General</c:formatCode>
                <c:ptCount val="8"/>
                <c:pt idx="0">
                  <c:v>29</c:v>
                </c:pt>
                <c:pt idx="1">
                  <c:v>27</c:v>
                </c:pt>
                <c:pt idx="2">
                  <c:v>58</c:v>
                </c:pt>
                <c:pt idx="3">
                  <c:v>65</c:v>
                </c:pt>
                <c:pt idx="4">
                  <c:v>58</c:v>
                </c:pt>
                <c:pt idx="5">
                  <c:v>90</c:v>
                </c:pt>
                <c:pt idx="6">
                  <c:v>137.24</c:v>
                </c:pt>
                <c:pt idx="7">
                  <c:v>63.74</c:v>
                </c:pt>
              </c:numCache>
            </c:numRef>
          </c:val>
          <c:smooth val="0"/>
          <c:extLst>
            <c:ext xmlns:c16="http://schemas.microsoft.com/office/drawing/2014/chart" uri="{C3380CC4-5D6E-409C-BE32-E72D297353CC}">
              <c16:uniqueId val="{00000000-31A9-43E7-BED8-CF827FA72CA6}"/>
            </c:ext>
          </c:extLst>
        </c:ser>
        <c:ser>
          <c:idx val="1"/>
          <c:order val="1"/>
          <c:tx>
            <c:strRef>
              <c:f>SBFA!$C$1</c:f>
              <c:strCache>
                <c:ptCount val="1"/>
                <c:pt idx="0">
                  <c:v>Number of Vessels Supported</c:v>
                </c:pt>
              </c:strCache>
            </c:strRef>
          </c:tx>
          <c:spPr>
            <a:ln w="28575" cap="rnd">
              <a:solidFill>
                <a:srgbClr val="00206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SBFA!$A$2:$A$9</c:f>
              <c:strCache>
                <c:ptCount val="8"/>
                <c:pt idx="0">
                  <c:v>2018–19</c:v>
                </c:pt>
                <c:pt idx="1">
                  <c:v>2019–20</c:v>
                </c:pt>
                <c:pt idx="2">
                  <c:v>2020–21</c:v>
                </c:pt>
                <c:pt idx="3">
                  <c:v>2021–22</c:v>
                </c:pt>
                <c:pt idx="4">
                  <c:v>2022–23</c:v>
                </c:pt>
                <c:pt idx="5">
                  <c:v>2023–24</c:v>
                </c:pt>
                <c:pt idx="6">
                  <c:v>2024-25</c:v>
                </c:pt>
                <c:pt idx="7">
                  <c:v>2025-26</c:v>
                </c:pt>
              </c:strCache>
            </c:strRef>
          </c:cat>
          <c:val>
            <c:numRef>
              <c:f>SBFA!$C$2:$C$9</c:f>
              <c:numCache>
                <c:formatCode>General</c:formatCode>
                <c:ptCount val="8"/>
                <c:pt idx="0">
                  <c:v>12</c:v>
                </c:pt>
                <c:pt idx="1">
                  <c:v>7</c:v>
                </c:pt>
                <c:pt idx="2">
                  <c:v>15</c:v>
                </c:pt>
                <c:pt idx="3">
                  <c:v>17</c:v>
                </c:pt>
                <c:pt idx="4">
                  <c:v>32</c:v>
                </c:pt>
                <c:pt idx="5">
                  <c:v>50</c:v>
                </c:pt>
                <c:pt idx="6">
                  <c:v>38</c:v>
                </c:pt>
                <c:pt idx="7">
                  <c:v>15</c:v>
                </c:pt>
              </c:numCache>
            </c:numRef>
          </c:val>
          <c:smooth val="0"/>
          <c:extLst>
            <c:ext xmlns:c16="http://schemas.microsoft.com/office/drawing/2014/chart" uri="{C3380CC4-5D6E-409C-BE32-E72D297353CC}">
              <c16:uniqueId val="{00000001-31A9-43E7-BED8-CF827FA72CA6}"/>
            </c:ext>
          </c:extLst>
        </c:ser>
        <c:dLbls>
          <c:showLegendKey val="0"/>
          <c:showVal val="0"/>
          <c:showCatName val="0"/>
          <c:showSerName val="0"/>
          <c:showPercent val="0"/>
          <c:showBubbleSize val="0"/>
        </c:dLbls>
        <c:smooth val="0"/>
        <c:axId val="2074074607"/>
        <c:axId val="2074075567"/>
      </c:lineChart>
      <c:catAx>
        <c:axId val="2074074607"/>
        <c:scaling>
          <c:orientation val="minMax"/>
        </c:scaling>
        <c:delete val="0"/>
        <c:axPos val="b"/>
        <c:title>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74075567"/>
        <c:crosses val="autoZero"/>
        <c:auto val="1"/>
        <c:lblAlgn val="ctr"/>
        <c:lblOffset val="100"/>
        <c:noMultiLvlLbl val="0"/>
      </c:catAx>
      <c:valAx>
        <c:axId val="2074075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740746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lumMod val="9000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3A157F-BA72-41E9-AE1B-BB57C75BB62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8C48002C-9222-48D9-8ADF-5447CB7256F9}">
      <dgm:prSet phldrT="[Text]" custT="1"/>
      <dgm:spPr/>
      <dgm:t>
        <a:bodyPr/>
        <a:lstStyle/>
        <a:p>
          <a:r>
            <a:rPr lang="en-US" sz="1400" kern="1200"/>
            <a:t>India </a:t>
          </a:r>
          <a:r>
            <a:rPr lang="en-US" sz="1600" b="1" kern="1200"/>
            <a:t>became the world’s 4th largest economy</a:t>
          </a:r>
          <a:r>
            <a:rPr lang="en-US" sz="1400" kern="1200"/>
            <a:t> in </a:t>
          </a:r>
          <a:r>
            <a:rPr lang="en-US" sz="1600" b="1" kern="1200">
              <a:solidFill>
                <a:prstClr val="white"/>
              </a:solidFill>
              <a:latin typeface="Aptos" panose="02110004020202020204"/>
              <a:ea typeface="+mn-ea"/>
              <a:cs typeface="+mn-cs"/>
            </a:rPr>
            <a:t>August 2025 with $4.19 Trillion GDP, </a:t>
          </a:r>
          <a:r>
            <a:rPr lang="en-US" sz="1400" kern="1200"/>
            <a:t>6.5% growth in FY25, and projected 6.3–6.7% annual growth through coming years.</a:t>
          </a:r>
          <a:endParaRPr lang="en-IN" sz="1400" kern="1200"/>
        </a:p>
      </dgm:t>
    </dgm:pt>
    <dgm:pt modelId="{C8E6FA4F-E28C-4AD9-AA58-FEE6E20EAF01}" type="parTrans" cxnId="{6A020675-9104-4420-94A4-AA56ACB98FFF}">
      <dgm:prSet/>
      <dgm:spPr/>
      <dgm:t>
        <a:bodyPr/>
        <a:lstStyle/>
        <a:p>
          <a:endParaRPr lang="en-IN" sz="1400"/>
        </a:p>
      </dgm:t>
    </dgm:pt>
    <dgm:pt modelId="{F4F81251-385A-4A82-B3C1-35E67EEAD239}" type="sibTrans" cxnId="{6A020675-9104-4420-94A4-AA56ACB98FFF}">
      <dgm:prSet/>
      <dgm:spPr/>
      <dgm:t>
        <a:bodyPr/>
        <a:lstStyle/>
        <a:p>
          <a:endParaRPr lang="en-IN" sz="1400"/>
        </a:p>
      </dgm:t>
    </dgm:pt>
    <dgm:pt modelId="{B52C25AE-D8BD-440E-BC4C-5CEF4ACEEB89}">
      <dgm:prSet phldrT="[Text]" custT="1"/>
      <dgm:spPr/>
      <dgm:t>
        <a:bodyPr/>
        <a:lstStyle/>
        <a:p>
          <a:r>
            <a:rPr lang="en-US" sz="1400"/>
            <a:t>India’s economic outlook remains strong, driven by record infrastructure spending, reforms, improved logistics, and green initiatives, with </a:t>
          </a:r>
          <a:r>
            <a:rPr lang="en-US" sz="1600" b="1"/>
            <a:t>policymakers targeting $5 Trillion GDP by 2027–28</a:t>
          </a:r>
          <a:r>
            <a:rPr lang="en-US" sz="1400"/>
            <a:t>, sustaining high growth and global economic influence.</a:t>
          </a:r>
          <a:endParaRPr lang="en-IN" sz="1400"/>
        </a:p>
      </dgm:t>
    </dgm:pt>
    <dgm:pt modelId="{72C6F271-0AEC-433B-A066-470B75975DC3}" type="parTrans" cxnId="{CF1A0F53-9E43-43E6-9EAA-151FB78460DC}">
      <dgm:prSet/>
      <dgm:spPr/>
      <dgm:t>
        <a:bodyPr/>
        <a:lstStyle/>
        <a:p>
          <a:endParaRPr lang="en-IN" sz="1400"/>
        </a:p>
      </dgm:t>
    </dgm:pt>
    <dgm:pt modelId="{BC2D9137-66A6-44E0-9EE0-245B5A56D5ED}" type="sibTrans" cxnId="{CF1A0F53-9E43-43E6-9EAA-151FB78460DC}">
      <dgm:prSet/>
      <dgm:spPr/>
      <dgm:t>
        <a:bodyPr/>
        <a:lstStyle/>
        <a:p>
          <a:endParaRPr lang="en-IN" sz="1400"/>
        </a:p>
      </dgm:t>
    </dgm:pt>
    <dgm:pt modelId="{BF85CF0E-86DC-485F-A7EA-BC8F8A4290D1}">
      <dgm:prSet phldrT="[Text]" custT="1"/>
      <dgm:spPr/>
      <dgm:t>
        <a:bodyPr/>
        <a:lstStyle/>
        <a:p>
          <a:r>
            <a:rPr lang="en-US" sz="1400"/>
            <a:t>India’s GDP growth is fueled by </a:t>
          </a:r>
          <a:r>
            <a:rPr lang="en-US" sz="1600" b="1"/>
            <a:t>consumption, demographics, exports, FDI, and infrastructure</a:t>
          </a:r>
          <a:r>
            <a:rPr lang="en-US" sz="1400"/>
            <a:t>; IMF projects </a:t>
          </a:r>
          <a:r>
            <a:rPr lang="en-US" sz="1600" b="1"/>
            <a:t>India will surpass Germany by 2028,</a:t>
          </a:r>
          <a:r>
            <a:rPr lang="en-US" sz="1400"/>
            <a:t> becoming the world’s 3rd largest economy with sustained reforms.</a:t>
          </a:r>
          <a:endParaRPr lang="en-IN" sz="1400"/>
        </a:p>
      </dgm:t>
    </dgm:pt>
    <dgm:pt modelId="{D37ED4FD-D960-49E6-9FB4-A53BACD837D6}" type="parTrans" cxnId="{A05DBAF2-D14B-4E99-AE15-01E4C2E871E1}">
      <dgm:prSet/>
      <dgm:spPr/>
      <dgm:t>
        <a:bodyPr/>
        <a:lstStyle/>
        <a:p>
          <a:endParaRPr lang="en-IN" sz="1400"/>
        </a:p>
      </dgm:t>
    </dgm:pt>
    <dgm:pt modelId="{D5D44518-6D40-4520-BBB8-BF4CFB0BC144}" type="sibTrans" cxnId="{A05DBAF2-D14B-4E99-AE15-01E4C2E871E1}">
      <dgm:prSet/>
      <dgm:spPr/>
      <dgm:t>
        <a:bodyPr/>
        <a:lstStyle/>
        <a:p>
          <a:endParaRPr lang="en-IN" sz="1400"/>
        </a:p>
      </dgm:t>
    </dgm:pt>
    <dgm:pt modelId="{6B439EA5-4346-496D-BE61-577D4FEBA13B}" type="pres">
      <dgm:prSet presAssocID="{873A157F-BA72-41E9-AE1B-BB57C75BB622}" presName="linear" presStyleCnt="0">
        <dgm:presLayoutVars>
          <dgm:animLvl val="lvl"/>
          <dgm:resizeHandles val="exact"/>
        </dgm:presLayoutVars>
      </dgm:prSet>
      <dgm:spPr/>
    </dgm:pt>
    <dgm:pt modelId="{415435B4-BB6C-47E5-B9CC-7D71F13F6C09}" type="pres">
      <dgm:prSet presAssocID="{8C48002C-9222-48D9-8ADF-5447CB7256F9}" presName="parentText" presStyleLbl="node1" presStyleIdx="0" presStyleCnt="3" custLinFactNeighborX="1182" custLinFactNeighborY="25992">
        <dgm:presLayoutVars>
          <dgm:chMax val="0"/>
          <dgm:bulletEnabled val="1"/>
        </dgm:presLayoutVars>
      </dgm:prSet>
      <dgm:spPr/>
    </dgm:pt>
    <dgm:pt modelId="{FBC9B209-5C77-4E41-8B75-71DB96BD3B56}" type="pres">
      <dgm:prSet presAssocID="{F4F81251-385A-4A82-B3C1-35E67EEAD239}" presName="spacer" presStyleCnt="0"/>
      <dgm:spPr/>
    </dgm:pt>
    <dgm:pt modelId="{1D7476BE-ED3D-4F0C-8BFE-7691A6CE3306}" type="pres">
      <dgm:prSet presAssocID="{B52C25AE-D8BD-440E-BC4C-5CEF4ACEEB89}" presName="parentText" presStyleLbl="node1" presStyleIdx="1" presStyleCnt="3" custLinFactNeighborX="473" custLinFactNeighborY="32203">
        <dgm:presLayoutVars>
          <dgm:chMax val="0"/>
          <dgm:bulletEnabled val="1"/>
        </dgm:presLayoutVars>
      </dgm:prSet>
      <dgm:spPr/>
    </dgm:pt>
    <dgm:pt modelId="{08E84992-7A6A-4857-B533-870B1C769913}" type="pres">
      <dgm:prSet presAssocID="{BC2D9137-66A6-44E0-9EE0-245B5A56D5ED}" presName="spacer" presStyleCnt="0"/>
      <dgm:spPr/>
    </dgm:pt>
    <dgm:pt modelId="{BCEF433C-CA33-42A8-8875-D2550FCEC742}" type="pres">
      <dgm:prSet presAssocID="{BF85CF0E-86DC-485F-A7EA-BC8F8A4290D1}" presName="parentText" presStyleLbl="node1" presStyleIdx="2" presStyleCnt="3">
        <dgm:presLayoutVars>
          <dgm:chMax val="0"/>
          <dgm:bulletEnabled val="1"/>
        </dgm:presLayoutVars>
      </dgm:prSet>
      <dgm:spPr/>
    </dgm:pt>
  </dgm:ptLst>
  <dgm:cxnLst>
    <dgm:cxn modelId="{998B9D1B-726C-4FF2-B604-733F116E2728}" type="presOf" srcId="{873A157F-BA72-41E9-AE1B-BB57C75BB622}" destId="{6B439EA5-4346-496D-BE61-577D4FEBA13B}" srcOrd="0" destOrd="0" presId="urn:microsoft.com/office/officeart/2005/8/layout/vList2"/>
    <dgm:cxn modelId="{3F92282C-95AE-4B65-8455-410E4758D67C}" type="presOf" srcId="{BF85CF0E-86DC-485F-A7EA-BC8F8A4290D1}" destId="{BCEF433C-CA33-42A8-8875-D2550FCEC742}" srcOrd="0" destOrd="0" presId="urn:microsoft.com/office/officeart/2005/8/layout/vList2"/>
    <dgm:cxn modelId="{CF1A0F53-9E43-43E6-9EAA-151FB78460DC}" srcId="{873A157F-BA72-41E9-AE1B-BB57C75BB622}" destId="{B52C25AE-D8BD-440E-BC4C-5CEF4ACEEB89}" srcOrd="1" destOrd="0" parTransId="{72C6F271-0AEC-433B-A066-470B75975DC3}" sibTransId="{BC2D9137-66A6-44E0-9EE0-245B5A56D5ED}"/>
    <dgm:cxn modelId="{6A020675-9104-4420-94A4-AA56ACB98FFF}" srcId="{873A157F-BA72-41E9-AE1B-BB57C75BB622}" destId="{8C48002C-9222-48D9-8ADF-5447CB7256F9}" srcOrd="0" destOrd="0" parTransId="{C8E6FA4F-E28C-4AD9-AA58-FEE6E20EAF01}" sibTransId="{F4F81251-385A-4A82-B3C1-35E67EEAD239}"/>
    <dgm:cxn modelId="{4010AE94-75C3-44B9-BBD5-F4521C0E0A08}" type="presOf" srcId="{B52C25AE-D8BD-440E-BC4C-5CEF4ACEEB89}" destId="{1D7476BE-ED3D-4F0C-8BFE-7691A6CE3306}" srcOrd="0" destOrd="0" presId="urn:microsoft.com/office/officeart/2005/8/layout/vList2"/>
    <dgm:cxn modelId="{F05390DA-E550-406E-AEEE-523EFC971C63}" type="presOf" srcId="{8C48002C-9222-48D9-8ADF-5447CB7256F9}" destId="{415435B4-BB6C-47E5-B9CC-7D71F13F6C09}" srcOrd="0" destOrd="0" presId="urn:microsoft.com/office/officeart/2005/8/layout/vList2"/>
    <dgm:cxn modelId="{A05DBAF2-D14B-4E99-AE15-01E4C2E871E1}" srcId="{873A157F-BA72-41E9-AE1B-BB57C75BB622}" destId="{BF85CF0E-86DC-485F-A7EA-BC8F8A4290D1}" srcOrd="2" destOrd="0" parTransId="{D37ED4FD-D960-49E6-9FB4-A53BACD837D6}" sibTransId="{D5D44518-6D40-4520-BBB8-BF4CFB0BC144}"/>
    <dgm:cxn modelId="{33740E19-F112-46EF-A00C-5848E07239D1}" type="presParOf" srcId="{6B439EA5-4346-496D-BE61-577D4FEBA13B}" destId="{415435B4-BB6C-47E5-B9CC-7D71F13F6C09}" srcOrd="0" destOrd="0" presId="urn:microsoft.com/office/officeart/2005/8/layout/vList2"/>
    <dgm:cxn modelId="{F15535CF-ECDE-4F55-9D81-7AD18934E8D0}" type="presParOf" srcId="{6B439EA5-4346-496D-BE61-577D4FEBA13B}" destId="{FBC9B209-5C77-4E41-8B75-71DB96BD3B56}" srcOrd="1" destOrd="0" presId="urn:microsoft.com/office/officeart/2005/8/layout/vList2"/>
    <dgm:cxn modelId="{EEE84F4A-BD03-436E-8695-EC148284297F}" type="presParOf" srcId="{6B439EA5-4346-496D-BE61-577D4FEBA13B}" destId="{1D7476BE-ED3D-4F0C-8BFE-7691A6CE3306}" srcOrd="2" destOrd="0" presId="urn:microsoft.com/office/officeart/2005/8/layout/vList2"/>
    <dgm:cxn modelId="{20DA815C-5440-41CB-A769-398DEF2A9395}" type="presParOf" srcId="{6B439EA5-4346-496D-BE61-577D4FEBA13B}" destId="{08E84992-7A6A-4857-B533-870B1C769913}" srcOrd="3" destOrd="0" presId="urn:microsoft.com/office/officeart/2005/8/layout/vList2"/>
    <dgm:cxn modelId="{57B442FB-8BE6-4BE3-A0DB-F86945D53ECF}" type="presParOf" srcId="{6B439EA5-4346-496D-BE61-577D4FEBA13B}" destId="{BCEF433C-CA33-42A8-8875-D2550FCEC74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1D5F77-60B6-4CB6-89CF-47FA215208B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N"/>
        </a:p>
      </dgm:t>
    </dgm:pt>
    <dgm:pt modelId="{E798A978-7B53-478E-A0C0-6F6996F211BE}">
      <dgm:prSet phldrT="[Text]"/>
      <dgm:spPr>
        <a:solidFill>
          <a:srgbClr val="27ACAA"/>
        </a:solidFill>
        <a:ln>
          <a:solidFill>
            <a:srgbClr val="27ACAA"/>
          </a:solidFill>
        </a:ln>
      </dgm:spPr>
      <dgm:t>
        <a:bodyPr/>
        <a:lstStyle/>
        <a:p>
          <a:r>
            <a:rPr lang="en-IN" b="1">
              <a:effectLst/>
              <a:latin typeface="Aptos" panose="020B0004020202020204" pitchFamily="34" charset="0"/>
              <a:ea typeface="Aptos" panose="020B0004020202020204" pitchFamily="34" charset="0"/>
              <a:cs typeface="Times New Roman" panose="02020603050405020304" pitchFamily="18" charset="0"/>
            </a:rPr>
            <a:t>Maritime India Vision (MIV) 2030</a:t>
          </a:r>
          <a:r>
            <a:rPr lang="en-IN">
              <a:effectLst/>
              <a:latin typeface="Aptos" panose="020B0004020202020204" pitchFamily="34" charset="0"/>
              <a:ea typeface="Aptos" panose="020B0004020202020204" pitchFamily="34" charset="0"/>
              <a:cs typeface="Times New Roman" panose="02020603050405020304" pitchFamily="18" charset="0"/>
            </a:rPr>
            <a:t> </a:t>
          </a:r>
          <a:endParaRPr lang="en-IN"/>
        </a:p>
      </dgm:t>
    </dgm:pt>
    <dgm:pt modelId="{88582FA7-1C82-42A2-8A2D-F587B5A85204}" type="parTrans" cxnId="{25B319AA-7C57-4DA3-A29A-A4A745A7E809}">
      <dgm:prSet/>
      <dgm:spPr/>
      <dgm:t>
        <a:bodyPr/>
        <a:lstStyle/>
        <a:p>
          <a:endParaRPr lang="en-IN"/>
        </a:p>
      </dgm:t>
    </dgm:pt>
    <dgm:pt modelId="{5AAF2496-9596-4542-885E-40116C38E431}" type="sibTrans" cxnId="{25B319AA-7C57-4DA3-A29A-A4A745A7E809}">
      <dgm:prSet/>
      <dgm:spPr/>
      <dgm:t>
        <a:bodyPr/>
        <a:lstStyle/>
        <a:p>
          <a:endParaRPr lang="en-IN"/>
        </a:p>
      </dgm:t>
    </dgm:pt>
    <dgm:pt modelId="{6C1026C6-67CF-45DC-B0F9-AC1B166F3C65}">
      <dgm:prSet phldrT="[Text]"/>
      <dgm:spPr/>
      <dgm:t>
        <a:bodyPr/>
        <a:lstStyle/>
        <a:p>
          <a:pPr>
            <a:buFont typeface="Arial" panose="020B0604020202020204" pitchFamily="34" charset="0"/>
            <a:buChar char="•"/>
          </a:pPr>
          <a:r>
            <a:rPr lang="en-IN" b="0" i="0"/>
            <a:t>Production Targets: Increase from current 30k GT to 500k+ GT annually by 2030</a:t>
          </a:r>
          <a:endParaRPr lang="en-IN"/>
        </a:p>
      </dgm:t>
    </dgm:pt>
    <dgm:pt modelId="{3EAE6EAC-72F6-4CDD-A328-239932A83808}" type="parTrans" cxnId="{E0FCDD00-B8F7-4BDD-BCFF-FFA48BFB11E8}">
      <dgm:prSet/>
      <dgm:spPr/>
      <dgm:t>
        <a:bodyPr/>
        <a:lstStyle/>
        <a:p>
          <a:endParaRPr lang="en-IN"/>
        </a:p>
      </dgm:t>
    </dgm:pt>
    <dgm:pt modelId="{17BCDDD4-EE99-43D1-85D4-0563B2C60385}" type="sibTrans" cxnId="{E0FCDD00-B8F7-4BDD-BCFF-FFA48BFB11E8}">
      <dgm:prSet/>
      <dgm:spPr/>
      <dgm:t>
        <a:bodyPr/>
        <a:lstStyle/>
        <a:p>
          <a:endParaRPr lang="en-IN"/>
        </a:p>
      </dgm:t>
    </dgm:pt>
    <dgm:pt modelId="{BC2A8207-71D1-487A-86D6-7C2A080D9D50}">
      <dgm:prSet phldrT="[Text]"/>
      <dgm:spPr>
        <a:solidFill>
          <a:srgbClr val="27ACAA"/>
        </a:solidFill>
      </dgm:spPr>
      <dgm:t>
        <a:bodyPr/>
        <a:lstStyle/>
        <a:p>
          <a:r>
            <a:rPr lang="en-IN" b="1">
              <a:effectLst/>
              <a:latin typeface="Aptos" panose="020B0004020202020204" pitchFamily="34" charset="0"/>
              <a:ea typeface="Aptos" panose="020B0004020202020204" pitchFamily="34" charset="0"/>
              <a:cs typeface="Times New Roman" panose="02020603050405020304" pitchFamily="18" charset="0"/>
            </a:rPr>
            <a:t>Maritime Amrit Kaal Vision 2047</a:t>
          </a:r>
          <a:r>
            <a:rPr lang="en-IN">
              <a:effectLst/>
              <a:latin typeface="Aptos" panose="020B0004020202020204" pitchFamily="34" charset="0"/>
              <a:ea typeface="Aptos" panose="020B0004020202020204" pitchFamily="34" charset="0"/>
              <a:cs typeface="Times New Roman" panose="02020603050405020304" pitchFamily="18" charset="0"/>
            </a:rPr>
            <a:t> </a:t>
          </a:r>
          <a:endParaRPr lang="en-IN"/>
        </a:p>
      </dgm:t>
    </dgm:pt>
    <dgm:pt modelId="{47949DC4-AEAE-425E-A4EF-1F276D36AB92}" type="parTrans" cxnId="{9226DF6C-667A-436E-A158-B7BB091A1AB7}">
      <dgm:prSet/>
      <dgm:spPr/>
      <dgm:t>
        <a:bodyPr/>
        <a:lstStyle/>
        <a:p>
          <a:endParaRPr lang="en-IN"/>
        </a:p>
      </dgm:t>
    </dgm:pt>
    <dgm:pt modelId="{754B01BB-A7CB-4685-B87A-55B9DD0BDD12}" type="sibTrans" cxnId="{9226DF6C-667A-436E-A158-B7BB091A1AB7}">
      <dgm:prSet/>
      <dgm:spPr/>
      <dgm:t>
        <a:bodyPr/>
        <a:lstStyle/>
        <a:p>
          <a:endParaRPr lang="en-IN"/>
        </a:p>
      </dgm:t>
    </dgm:pt>
    <dgm:pt modelId="{E27A266A-6BD6-40CF-9A25-77301AA4EB3E}">
      <dgm:prSet phldrT="[Text]"/>
      <dgm:spPr/>
      <dgm:t>
        <a:bodyPr/>
        <a:lstStyle/>
        <a:p>
          <a:pPr>
            <a:buFont typeface="Arial" panose="020B0604020202020204" pitchFamily="34" charset="0"/>
            <a:buChar char="•"/>
          </a:pPr>
          <a:r>
            <a:rPr lang="en-IN" b="0" i="0"/>
            <a:t>Advanced phase targeting Top 5 global position in shipbuilding and maintaining 1 position in ship recycling</a:t>
          </a:r>
          <a:endParaRPr lang="en-IN"/>
        </a:p>
      </dgm:t>
    </dgm:pt>
    <dgm:pt modelId="{3248A0C6-42E9-4F2F-AEA1-D0C9EC1C6903}" type="parTrans" cxnId="{F90ADF34-E5AE-4095-BF2A-53D5CBB811CC}">
      <dgm:prSet/>
      <dgm:spPr/>
      <dgm:t>
        <a:bodyPr/>
        <a:lstStyle/>
        <a:p>
          <a:endParaRPr lang="en-IN"/>
        </a:p>
      </dgm:t>
    </dgm:pt>
    <dgm:pt modelId="{2B15ACB7-C1A8-4238-863B-2AD9AB00DCF4}" type="sibTrans" cxnId="{F90ADF34-E5AE-4095-BF2A-53D5CBB811CC}">
      <dgm:prSet/>
      <dgm:spPr/>
      <dgm:t>
        <a:bodyPr/>
        <a:lstStyle/>
        <a:p>
          <a:endParaRPr lang="en-IN"/>
        </a:p>
      </dgm:t>
    </dgm:pt>
    <dgm:pt modelId="{2F9DFDAE-1A57-4C7B-9719-62DA860F1271}">
      <dgm:prSet/>
      <dgm:spPr/>
      <dgm:t>
        <a:bodyPr/>
        <a:lstStyle/>
        <a:p>
          <a:pPr>
            <a:buFont typeface="Arial" panose="020B0604020202020204" pitchFamily="34" charset="0"/>
            <a:buNone/>
          </a:pPr>
          <a:endParaRPr lang="en-IN"/>
        </a:p>
      </dgm:t>
    </dgm:pt>
    <dgm:pt modelId="{F9659A5D-5BF5-4DEF-9260-B0E54AD5DB10}" type="parTrans" cxnId="{3274B2BA-1545-4BF7-ACF8-EB312BF1245E}">
      <dgm:prSet/>
      <dgm:spPr/>
      <dgm:t>
        <a:bodyPr/>
        <a:lstStyle/>
        <a:p>
          <a:endParaRPr lang="en-IN"/>
        </a:p>
      </dgm:t>
    </dgm:pt>
    <dgm:pt modelId="{5EE986F9-9B9D-498D-91D4-F8073BB0855D}" type="sibTrans" cxnId="{3274B2BA-1545-4BF7-ACF8-EB312BF1245E}">
      <dgm:prSet/>
      <dgm:spPr/>
      <dgm:t>
        <a:bodyPr/>
        <a:lstStyle/>
        <a:p>
          <a:endParaRPr lang="en-IN"/>
        </a:p>
      </dgm:t>
    </dgm:pt>
    <dgm:pt modelId="{FAD37802-0F37-4C81-A906-3170BECB74DC}">
      <dgm:prSet/>
      <dgm:spPr/>
      <dgm:t>
        <a:bodyPr/>
        <a:lstStyle/>
        <a:p>
          <a:pPr>
            <a:buFont typeface="Arial" panose="020B0604020202020204" pitchFamily="34" charset="0"/>
            <a:buChar char="•"/>
          </a:pPr>
          <a:r>
            <a:rPr lang="en-IN" b="0" i="0"/>
            <a:t>Investment: INR 20,000+ Crores</a:t>
          </a:r>
        </a:p>
      </dgm:t>
    </dgm:pt>
    <dgm:pt modelId="{9AB8F10F-A46E-488D-8BC3-5D941090CC3F}" type="parTrans" cxnId="{DFF6A402-E8FF-4CCE-A7A9-A6BCA2AFE072}">
      <dgm:prSet/>
      <dgm:spPr/>
      <dgm:t>
        <a:bodyPr/>
        <a:lstStyle/>
        <a:p>
          <a:endParaRPr lang="en-IN"/>
        </a:p>
      </dgm:t>
    </dgm:pt>
    <dgm:pt modelId="{751F92C5-F364-408D-8771-065C3AB3A954}" type="sibTrans" cxnId="{DFF6A402-E8FF-4CCE-A7A9-A6BCA2AFE072}">
      <dgm:prSet/>
      <dgm:spPr/>
      <dgm:t>
        <a:bodyPr/>
        <a:lstStyle/>
        <a:p>
          <a:endParaRPr lang="en-IN"/>
        </a:p>
      </dgm:t>
    </dgm:pt>
    <dgm:pt modelId="{7677740F-4611-4ADD-A16E-EE0CDC526017}">
      <dgm:prSet/>
      <dgm:spPr/>
      <dgm:t>
        <a:bodyPr/>
        <a:lstStyle/>
        <a:p>
          <a:pPr>
            <a:buFont typeface="Arial" panose="020B0604020202020204" pitchFamily="34" charset="0"/>
            <a:buChar char="•"/>
          </a:pPr>
          <a:r>
            <a:rPr lang="en-IN" b="0" i="0"/>
            <a:t>Employment Generation: 1,00,000+ additional jobs (direct and indirect)</a:t>
          </a:r>
        </a:p>
      </dgm:t>
    </dgm:pt>
    <dgm:pt modelId="{BA2C20E1-25A6-42F1-B36B-29DFB1F5B43D}" type="parTrans" cxnId="{170DFF18-6457-4C42-9732-E8CF753A356B}">
      <dgm:prSet/>
      <dgm:spPr/>
      <dgm:t>
        <a:bodyPr/>
        <a:lstStyle/>
        <a:p>
          <a:endParaRPr lang="en-IN"/>
        </a:p>
      </dgm:t>
    </dgm:pt>
    <dgm:pt modelId="{E52A35C2-A6A6-405D-8351-8BC13CB9771F}" type="sibTrans" cxnId="{170DFF18-6457-4C42-9732-E8CF753A356B}">
      <dgm:prSet/>
      <dgm:spPr/>
      <dgm:t>
        <a:bodyPr/>
        <a:lstStyle/>
        <a:p>
          <a:endParaRPr lang="en-IN"/>
        </a:p>
      </dgm:t>
    </dgm:pt>
    <dgm:pt modelId="{FC97AA0B-514A-4642-A7A9-C0DEA3DAB3A0}">
      <dgm:prSet phldrT="[Text]"/>
      <dgm:spPr/>
      <dgm:t>
        <a:bodyPr/>
        <a:lstStyle/>
        <a:p>
          <a:pPr>
            <a:buFont typeface="Arial" panose="020B0604020202020204" pitchFamily="34" charset="0"/>
            <a:buChar char="•"/>
          </a:pPr>
          <a:r>
            <a:rPr lang="en-IN"/>
            <a:t>Position India Globally in the Top 10 Shipbuilding, repair nations</a:t>
          </a:r>
        </a:p>
      </dgm:t>
    </dgm:pt>
    <dgm:pt modelId="{DAF0EE07-1561-43A4-9F19-7D75669C196C}" type="parTrans" cxnId="{35E0353B-44AB-44A7-B6F1-05A0521626A9}">
      <dgm:prSet/>
      <dgm:spPr/>
      <dgm:t>
        <a:bodyPr/>
        <a:lstStyle/>
        <a:p>
          <a:endParaRPr lang="en-IN"/>
        </a:p>
      </dgm:t>
    </dgm:pt>
    <dgm:pt modelId="{501186C8-2201-4C54-B97B-6B89FF686713}" type="sibTrans" cxnId="{35E0353B-44AB-44A7-B6F1-05A0521626A9}">
      <dgm:prSet/>
      <dgm:spPr/>
      <dgm:t>
        <a:bodyPr/>
        <a:lstStyle/>
        <a:p>
          <a:endParaRPr lang="en-IN"/>
        </a:p>
      </dgm:t>
    </dgm:pt>
    <dgm:pt modelId="{F2915F11-CEA2-44E5-9EE8-7DA137A837C6}">
      <dgm:prSet/>
      <dgm:spPr/>
      <dgm:t>
        <a:bodyPr/>
        <a:lstStyle/>
        <a:p>
          <a:pPr>
            <a:buFont typeface="Arial" panose="020B0604020202020204" pitchFamily="34" charset="0"/>
            <a:buChar char="•"/>
          </a:pPr>
          <a:r>
            <a:rPr lang="en-IN" b="0" i="0"/>
            <a:t>69% Indian-Built Ships Share (up from current 5%)</a:t>
          </a:r>
          <a:endParaRPr lang="en-IN"/>
        </a:p>
      </dgm:t>
    </dgm:pt>
    <dgm:pt modelId="{E35D8B89-4E57-48B8-83C1-F77902FBD793}" type="sibTrans" cxnId="{951E136B-0DB8-4882-B21A-421D806AE304}">
      <dgm:prSet/>
      <dgm:spPr/>
      <dgm:t>
        <a:bodyPr/>
        <a:lstStyle/>
        <a:p>
          <a:endParaRPr lang="en-IN"/>
        </a:p>
      </dgm:t>
    </dgm:pt>
    <dgm:pt modelId="{3F40E7EB-4D37-4B2C-BB73-1F7286268844}" type="parTrans" cxnId="{951E136B-0DB8-4882-B21A-421D806AE304}">
      <dgm:prSet/>
      <dgm:spPr/>
      <dgm:t>
        <a:bodyPr/>
        <a:lstStyle/>
        <a:p>
          <a:endParaRPr lang="en-IN"/>
        </a:p>
      </dgm:t>
    </dgm:pt>
    <dgm:pt modelId="{FADB059C-E386-4B7B-BA40-F4B659855652}">
      <dgm:prSet/>
      <dgm:spPr/>
      <dgm:t>
        <a:bodyPr/>
        <a:lstStyle/>
        <a:p>
          <a:pPr>
            <a:buFont typeface="Arial" panose="020B0604020202020204" pitchFamily="34" charset="0"/>
            <a:buChar char="•"/>
          </a:pPr>
          <a:r>
            <a:rPr lang="en-IN" b="0" i="0"/>
            <a:t>300+ Strategic Initiatives across 11 key maritime areas</a:t>
          </a:r>
          <a:endParaRPr lang="en-IN"/>
        </a:p>
      </dgm:t>
    </dgm:pt>
    <dgm:pt modelId="{0C80F947-76FE-436A-85BE-642939BA8D20}" type="sibTrans" cxnId="{B3A17502-EC28-4E29-AD44-4328F688CF1B}">
      <dgm:prSet/>
      <dgm:spPr/>
      <dgm:t>
        <a:bodyPr/>
        <a:lstStyle/>
        <a:p>
          <a:endParaRPr lang="en-IN"/>
        </a:p>
      </dgm:t>
    </dgm:pt>
    <dgm:pt modelId="{A5DAA6C4-28B4-4E4E-B4DD-1398FE8AAC81}" type="parTrans" cxnId="{B3A17502-EC28-4E29-AD44-4328F688CF1B}">
      <dgm:prSet/>
      <dgm:spPr/>
      <dgm:t>
        <a:bodyPr/>
        <a:lstStyle/>
        <a:p>
          <a:endParaRPr lang="en-IN"/>
        </a:p>
      </dgm:t>
    </dgm:pt>
    <dgm:pt modelId="{38A884E3-7ADE-49CE-B77E-3C8EF7A6B90F}">
      <dgm:prSet/>
      <dgm:spPr/>
      <dgm:t>
        <a:bodyPr/>
        <a:lstStyle/>
        <a:p>
          <a:pPr>
            <a:buFont typeface="Arial" panose="020B0604020202020204" pitchFamily="34" charset="0"/>
            <a:buChar char="•"/>
          </a:pPr>
          <a:r>
            <a:rPr lang="en-IN" b="0" i="0"/>
            <a:t>Financial Assistance: 20-30% assistance for green vessels (including retrofitting)</a:t>
          </a:r>
          <a:endParaRPr lang="en-IN"/>
        </a:p>
      </dgm:t>
    </dgm:pt>
    <dgm:pt modelId="{D839CEA3-9070-46CB-95BC-6CCC978ACC49}" type="sibTrans" cxnId="{02525FA7-975C-469B-96B5-1FD8A7B90EF3}">
      <dgm:prSet/>
      <dgm:spPr/>
      <dgm:t>
        <a:bodyPr/>
        <a:lstStyle/>
        <a:p>
          <a:endParaRPr lang="en-IN"/>
        </a:p>
      </dgm:t>
    </dgm:pt>
    <dgm:pt modelId="{FBE247FF-A340-400E-834D-E99F95EDF096}" type="parTrans" cxnId="{02525FA7-975C-469B-96B5-1FD8A7B90EF3}">
      <dgm:prSet/>
      <dgm:spPr/>
      <dgm:t>
        <a:bodyPr/>
        <a:lstStyle/>
        <a:p>
          <a:endParaRPr lang="en-IN"/>
        </a:p>
      </dgm:t>
    </dgm:pt>
    <dgm:pt modelId="{E5FD7860-4EAD-4E4D-8205-AA5E7C958329}" type="pres">
      <dgm:prSet presAssocID="{B71D5F77-60B6-4CB6-89CF-47FA215208B0}" presName="linear" presStyleCnt="0">
        <dgm:presLayoutVars>
          <dgm:dir/>
          <dgm:animLvl val="lvl"/>
          <dgm:resizeHandles val="exact"/>
        </dgm:presLayoutVars>
      </dgm:prSet>
      <dgm:spPr/>
    </dgm:pt>
    <dgm:pt modelId="{052F0537-C6A2-4809-A9D2-8B906AE2A8A6}" type="pres">
      <dgm:prSet presAssocID="{E798A978-7B53-478E-A0C0-6F6996F211BE}" presName="parentLin" presStyleCnt="0"/>
      <dgm:spPr/>
    </dgm:pt>
    <dgm:pt modelId="{2BBAE76A-8038-4169-9CD4-0A1811AB8575}" type="pres">
      <dgm:prSet presAssocID="{E798A978-7B53-478E-A0C0-6F6996F211BE}" presName="parentLeftMargin" presStyleLbl="node1" presStyleIdx="0" presStyleCnt="2"/>
      <dgm:spPr/>
    </dgm:pt>
    <dgm:pt modelId="{2210CA00-BD0B-4E29-9115-18B652BDC45D}" type="pres">
      <dgm:prSet presAssocID="{E798A978-7B53-478E-A0C0-6F6996F211BE}" presName="parentText" presStyleLbl="node1" presStyleIdx="0" presStyleCnt="2">
        <dgm:presLayoutVars>
          <dgm:chMax val="0"/>
          <dgm:bulletEnabled val="1"/>
        </dgm:presLayoutVars>
      </dgm:prSet>
      <dgm:spPr/>
    </dgm:pt>
    <dgm:pt modelId="{ADD5444B-39A5-4B0D-8856-AE176FC069D9}" type="pres">
      <dgm:prSet presAssocID="{E798A978-7B53-478E-A0C0-6F6996F211BE}" presName="negativeSpace" presStyleCnt="0"/>
      <dgm:spPr/>
    </dgm:pt>
    <dgm:pt modelId="{56C05C56-13B8-4F4D-8D75-480BF2997968}" type="pres">
      <dgm:prSet presAssocID="{E798A978-7B53-478E-A0C0-6F6996F211BE}" presName="childText" presStyleLbl="conFgAcc1" presStyleIdx="0" presStyleCnt="2">
        <dgm:presLayoutVars>
          <dgm:bulletEnabled val="1"/>
        </dgm:presLayoutVars>
      </dgm:prSet>
      <dgm:spPr/>
    </dgm:pt>
    <dgm:pt modelId="{9E6D43AF-37E3-4497-A8B9-20AE80083C4F}" type="pres">
      <dgm:prSet presAssocID="{5AAF2496-9596-4542-885E-40116C38E431}" presName="spaceBetweenRectangles" presStyleCnt="0"/>
      <dgm:spPr/>
    </dgm:pt>
    <dgm:pt modelId="{C5F6C281-9095-46C9-B098-216E6A2C6D83}" type="pres">
      <dgm:prSet presAssocID="{BC2A8207-71D1-487A-86D6-7C2A080D9D50}" presName="parentLin" presStyleCnt="0"/>
      <dgm:spPr/>
    </dgm:pt>
    <dgm:pt modelId="{D0C0A004-C5A9-4FAC-A771-193539F00CA1}" type="pres">
      <dgm:prSet presAssocID="{BC2A8207-71D1-487A-86D6-7C2A080D9D50}" presName="parentLeftMargin" presStyleLbl="node1" presStyleIdx="0" presStyleCnt="2"/>
      <dgm:spPr/>
    </dgm:pt>
    <dgm:pt modelId="{A2D77C33-AC15-4F52-8E38-15029A047513}" type="pres">
      <dgm:prSet presAssocID="{BC2A8207-71D1-487A-86D6-7C2A080D9D50}" presName="parentText" presStyleLbl="node1" presStyleIdx="1" presStyleCnt="2">
        <dgm:presLayoutVars>
          <dgm:chMax val="0"/>
          <dgm:bulletEnabled val="1"/>
        </dgm:presLayoutVars>
      </dgm:prSet>
      <dgm:spPr/>
    </dgm:pt>
    <dgm:pt modelId="{AB7B20CA-BCED-4EAC-A853-CAFF3DECB1C6}" type="pres">
      <dgm:prSet presAssocID="{BC2A8207-71D1-487A-86D6-7C2A080D9D50}" presName="negativeSpace" presStyleCnt="0"/>
      <dgm:spPr/>
    </dgm:pt>
    <dgm:pt modelId="{093A0FE9-878A-4614-8DC4-8C2D072F321E}" type="pres">
      <dgm:prSet presAssocID="{BC2A8207-71D1-487A-86D6-7C2A080D9D50}" presName="childText" presStyleLbl="conFgAcc1" presStyleIdx="1" presStyleCnt="2">
        <dgm:presLayoutVars>
          <dgm:bulletEnabled val="1"/>
        </dgm:presLayoutVars>
      </dgm:prSet>
      <dgm:spPr/>
    </dgm:pt>
  </dgm:ptLst>
  <dgm:cxnLst>
    <dgm:cxn modelId="{E0FCDD00-B8F7-4BDD-BCFF-FFA48BFB11E8}" srcId="{E798A978-7B53-478E-A0C0-6F6996F211BE}" destId="{6C1026C6-67CF-45DC-B0F9-AC1B166F3C65}" srcOrd="1" destOrd="0" parTransId="{3EAE6EAC-72F6-4CDD-A328-239932A83808}" sibTransId="{17BCDDD4-EE99-43D1-85D4-0563B2C60385}"/>
    <dgm:cxn modelId="{B3A17502-EC28-4E29-AD44-4328F688CF1B}" srcId="{BC2A8207-71D1-487A-86D6-7C2A080D9D50}" destId="{FADB059C-E386-4B7B-BA40-F4B659855652}" srcOrd="2" destOrd="0" parTransId="{A5DAA6C4-28B4-4E4E-B4DD-1398FE8AAC81}" sibTransId="{0C80F947-76FE-436A-85BE-642939BA8D20}"/>
    <dgm:cxn modelId="{DFF6A402-E8FF-4CCE-A7A9-A6BCA2AFE072}" srcId="{E798A978-7B53-478E-A0C0-6F6996F211BE}" destId="{FAD37802-0F37-4C81-A906-3170BECB74DC}" srcOrd="2" destOrd="0" parTransId="{9AB8F10F-A46E-488D-8BC3-5D941090CC3F}" sibTransId="{751F92C5-F364-408D-8771-065C3AB3A954}"/>
    <dgm:cxn modelId="{170DFF18-6457-4C42-9732-E8CF753A356B}" srcId="{E798A978-7B53-478E-A0C0-6F6996F211BE}" destId="{7677740F-4611-4ADD-A16E-EE0CDC526017}" srcOrd="3" destOrd="0" parTransId="{BA2C20E1-25A6-42F1-B36B-29DFB1F5B43D}" sibTransId="{E52A35C2-A6A6-405D-8351-8BC13CB9771F}"/>
    <dgm:cxn modelId="{84C4F520-8776-4F87-A0FC-76410522B755}" type="presOf" srcId="{FAD37802-0F37-4C81-A906-3170BECB74DC}" destId="{56C05C56-13B8-4F4D-8D75-480BF2997968}" srcOrd="0" destOrd="2" presId="urn:microsoft.com/office/officeart/2005/8/layout/list1"/>
    <dgm:cxn modelId="{3F693A2C-D84A-4F37-8DE8-51EAC2941050}" type="presOf" srcId="{7677740F-4611-4ADD-A16E-EE0CDC526017}" destId="{56C05C56-13B8-4F4D-8D75-480BF2997968}" srcOrd="0" destOrd="3" presId="urn:microsoft.com/office/officeart/2005/8/layout/list1"/>
    <dgm:cxn modelId="{F90ADF34-E5AE-4095-BF2A-53D5CBB811CC}" srcId="{BC2A8207-71D1-487A-86D6-7C2A080D9D50}" destId="{E27A266A-6BD6-40CF-9A25-77301AA4EB3E}" srcOrd="0" destOrd="0" parTransId="{3248A0C6-42E9-4F2F-AEA1-D0C9EC1C6903}" sibTransId="{2B15ACB7-C1A8-4238-863B-2AD9AB00DCF4}"/>
    <dgm:cxn modelId="{35E0353B-44AB-44A7-B6F1-05A0521626A9}" srcId="{E798A978-7B53-478E-A0C0-6F6996F211BE}" destId="{FC97AA0B-514A-4642-A7A9-C0DEA3DAB3A0}" srcOrd="0" destOrd="0" parTransId="{DAF0EE07-1561-43A4-9F19-7D75669C196C}" sibTransId="{501186C8-2201-4C54-B97B-6B89FF686713}"/>
    <dgm:cxn modelId="{C241B460-7641-42DA-96DE-4CF1350EB7CA}" type="presOf" srcId="{FC97AA0B-514A-4642-A7A9-C0DEA3DAB3A0}" destId="{56C05C56-13B8-4F4D-8D75-480BF2997968}" srcOrd="0" destOrd="0" presId="urn:microsoft.com/office/officeart/2005/8/layout/list1"/>
    <dgm:cxn modelId="{A52F8245-22C7-44D1-8A9C-2FF669E2BFE2}" type="presOf" srcId="{6C1026C6-67CF-45DC-B0F9-AC1B166F3C65}" destId="{56C05C56-13B8-4F4D-8D75-480BF2997968}" srcOrd="0" destOrd="1" presId="urn:microsoft.com/office/officeart/2005/8/layout/list1"/>
    <dgm:cxn modelId="{76126846-86F8-4790-9627-4A742EC66B87}" type="presOf" srcId="{BC2A8207-71D1-487A-86D6-7C2A080D9D50}" destId="{D0C0A004-C5A9-4FAC-A771-193539F00CA1}" srcOrd="0" destOrd="0" presId="urn:microsoft.com/office/officeart/2005/8/layout/list1"/>
    <dgm:cxn modelId="{38C2E046-76FC-4CD8-9E21-C60DA496CE1F}" type="presOf" srcId="{2F9DFDAE-1A57-4C7B-9719-62DA860F1271}" destId="{56C05C56-13B8-4F4D-8D75-480BF2997968}" srcOrd="0" destOrd="4" presId="urn:microsoft.com/office/officeart/2005/8/layout/list1"/>
    <dgm:cxn modelId="{2B071949-5730-449F-9516-17F21A8AD462}" type="presOf" srcId="{B71D5F77-60B6-4CB6-89CF-47FA215208B0}" destId="{E5FD7860-4EAD-4E4D-8205-AA5E7C958329}" srcOrd="0" destOrd="0" presId="urn:microsoft.com/office/officeart/2005/8/layout/list1"/>
    <dgm:cxn modelId="{951E136B-0DB8-4882-B21A-421D806AE304}" srcId="{BC2A8207-71D1-487A-86D6-7C2A080D9D50}" destId="{F2915F11-CEA2-44E5-9EE8-7DA137A837C6}" srcOrd="1" destOrd="0" parTransId="{3F40E7EB-4D37-4B2C-BB73-1F7286268844}" sibTransId="{E35D8B89-4E57-48B8-83C1-F77902FBD793}"/>
    <dgm:cxn modelId="{5FDED34B-FC20-4C9A-BB0E-8B121E61AC0B}" type="presOf" srcId="{BC2A8207-71D1-487A-86D6-7C2A080D9D50}" destId="{A2D77C33-AC15-4F52-8E38-15029A047513}" srcOrd="1" destOrd="0" presId="urn:microsoft.com/office/officeart/2005/8/layout/list1"/>
    <dgm:cxn modelId="{839E1C6C-F000-48A8-89DF-8F0509CC668C}" type="presOf" srcId="{E798A978-7B53-478E-A0C0-6F6996F211BE}" destId="{2210CA00-BD0B-4E29-9115-18B652BDC45D}" srcOrd="1" destOrd="0" presId="urn:microsoft.com/office/officeart/2005/8/layout/list1"/>
    <dgm:cxn modelId="{9226DF6C-667A-436E-A158-B7BB091A1AB7}" srcId="{B71D5F77-60B6-4CB6-89CF-47FA215208B0}" destId="{BC2A8207-71D1-487A-86D6-7C2A080D9D50}" srcOrd="1" destOrd="0" parTransId="{47949DC4-AEAE-425E-A4EF-1F276D36AB92}" sibTransId="{754B01BB-A7CB-4685-B87A-55B9DD0BDD12}"/>
    <dgm:cxn modelId="{AD8BA17E-5728-4972-BC9F-54C6D1F4D688}" type="presOf" srcId="{E27A266A-6BD6-40CF-9A25-77301AA4EB3E}" destId="{093A0FE9-878A-4614-8DC4-8C2D072F321E}" srcOrd="0" destOrd="0" presId="urn:microsoft.com/office/officeart/2005/8/layout/list1"/>
    <dgm:cxn modelId="{61210990-5C80-45E2-A269-CF8EB6A46946}" type="presOf" srcId="{E798A978-7B53-478E-A0C0-6F6996F211BE}" destId="{2BBAE76A-8038-4169-9CD4-0A1811AB8575}" srcOrd="0" destOrd="0" presId="urn:microsoft.com/office/officeart/2005/8/layout/list1"/>
    <dgm:cxn modelId="{02525FA7-975C-469B-96B5-1FD8A7B90EF3}" srcId="{BC2A8207-71D1-487A-86D6-7C2A080D9D50}" destId="{38A884E3-7ADE-49CE-B77E-3C8EF7A6B90F}" srcOrd="3" destOrd="0" parTransId="{FBE247FF-A340-400E-834D-E99F95EDF096}" sibTransId="{D839CEA3-9070-46CB-95BC-6CCC978ACC49}"/>
    <dgm:cxn modelId="{25B319AA-7C57-4DA3-A29A-A4A745A7E809}" srcId="{B71D5F77-60B6-4CB6-89CF-47FA215208B0}" destId="{E798A978-7B53-478E-A0C0-6F6996F211BE}" srcOrd="0" destOrd="0" parTransId="{88582FA7-1C82-42A2-8A2D-F587B5A85204}" sibTransId="{5AAF2496-9596-4542-885E-40116C38E431}"/>
    <dgm:cxn modelId="{012533B9-B8BF-49FC-A36C-287CA79D05BA}" type="presOf" srcId="{FADB059C-E386-4B7B-BA40-F4B659855652}" destId="{093A0FE9-878A-4614-8DC4-8C2D072F321E}" srcOrd="0" destOrd="2" presId="urn:microsoft.com/office/officeart/2005/8/layout/list1"/>
    <dgm:cxn modelId="{3274B2BA-1545-4BF7-ACF8-EB312BF1245E}" srcId="{E798A978-7B53-478E-A0C0-6F6996F211BE}" destId="{2F9DFDAE-1A57-4C7B-9719-62DA860F1271}" srcOrd="4" destOrd="0" parTransId="{F9659A5D-5BF5-4DEF-9260-B0E54AD5DB10}" sibTransId="{5EE986F9-9B9D-498D-91D4-F8073BB0855D}"/>
    <dgm:cxn modelId="{A0E8ABF2-525C-43EA-90AE-8C8E00C3FEAB}" type="presOf" srcId="{38A884E3-7ADE-49CE-B77E-3C8EF7A6B90F}" destId="{093A0FE9-878A-4614-8DC4-8C2D072F321E}" srcOrd="0" destOrd="3" presId="urn:microsoft.com/office/officeart/2005/8/layout/list1"/>
    <dgm:cxn modelId="{16130EFC-B09F-456F-AB79-18521E4F04C8}" type="presOf" srcId="{F2915F11-CEA2-44E5-9EE8-7DA137A837C6}" destId="{093A0FE9-878A-4614-8DC4-8C2D072F321E}" srcOrd="0" destOrd="1" presId="urn:microsoft.com/office/officeart/2005/8/layout/list1"/>
    <dgm:cxn modelId="{20D41B1F-59C1-45EA-A125-C3F37DB38260}" type="presParOf" srcId="{E5FD7860-4EAD-4E4D-8205-AA5E7C958329}" destId="{052F0537-C6A2-4809-A9D2-8B906AE2A8A6}" srcOrd="0" destOrd="0" presId="urn:microsoft.com/office/officeart/2005/8/layout/list1"/>
    <dgm:cxn modelId="{762A92DD-D2CA-4B73-9AAB-5148387F4E18}" type="presParOf" srcId="{052F0537-C6A2-4809-A9D2-8B906AE2A8A6}" destId="{2BBAE76A-8038-4169-9CD4-0A1811AB8575}" srcOrd="0" destOrd="0" presId="urn:microsoft.com/office/officeart/2005/8/layout/list1"/>
    <dgm:cxn modelId="{5D6F50EA-8AF1-469E-8653-BA6C31B67CB4}" type="presParOf" srcId="{052F0537-C6A2-4809-A9D2-8B906AE2A8A6}" destId="{2210CA00-BD0B-4E29-9115-18B652BDC45D}" srcOrd="1" destOrd="0" presId="urn:microsoft.com/office/officeart/2005/8/layout/list1"/>
    <dgm:cxn modelId="{5A2F5D7C-1E03-4E28-AAEE-F9A0A759CB7C}" type="presParOf" srcId="{E5FD7860-4EAD-4E4D-8205-AA5E7C958329}" destId="{ADD5444B-39A5-4B0D-8856-AE176FC069D9}" srcOrd="1" destOrd="0" presId="urn:microsoft.com/office/officeart/2005/8/layout/list1"/>
    <dgm:cxn modelId="{7295D320-2EC0-4E91-A83E-49139744FAD2}" type="presParOf" srcId="{E5FD7860-4EAD-4E4D-8205-AA5E7C958329}" destId="{56C05C56-13B8-4F4D-8D75-480BF2997968}" srcOrd="2" destOrd="0" presId="urn:microsoft.com/office/officeart/2005/8/layout/list1"/>
    <dgm:cxn modelId="{F8783895-80F5-4C36-A18A-1BC06ED6D0EE}" type="presParOf" srcId="{E5FD7860-4EAD-4E4D-8205-AA5E7C958329}" destId="{9E6D43AF-37E3-4497-A8B9-20AE80083C4F}" srcOrd="3" destOrd="0" presId="urn:microsoft.com/office/officeart/2005/8/layout/list1"/>
    <dgm:cxn modelId="{F9684867-CC86-4539-83CA-D268B5EFBBB4}" type="presParOf" srcId="{E5FD7860-4EAD-4E4D-8205-AA5E7C958329}" destId="{C5F6C281-9095-46C9-B098-216E6A2C6D83}" srcOrd="4" destOrd="0" presId="urn:microsoft.com/office/officeart/2005/8/layout/list1"/>
    <dgm:cxn modelId="{4E995067-B012-48F6-9F90-04AA6342D55E}" type="presParOf" srcId="{C5F6C281-9095-46C9-B098-216E6A2C6D83}" destId="{D0C0A004-C5A9-4FAC-A771-193539F00CA1}" srcOrd="0" destOrd="0" presId="urn:microsoft.com/office/officeart/2005/8/layout/list1"/>
    <dgm:cxn modelId="{42395280-B702-47E6-8F85-B5F1F4359A95}" type="presParOf" srcId="{C5F6C281-9095-46C9-B098-216E6A2C6D83}" destId="{A2D77C33-AC15-4F52-8E38-15029A047513}" srcOrd="1" destOrd="0" presId="urn:microsoft.com/office/officeart/2005/8/layout/list1"/>
    <dgm:cxn modelId="{19FBBFBA-8837-4D27-89C4-47EAA85A8CE5}" type="presParOf" srcId="{E5FD7860-4EAD-4E4D-8205-AA5E7C958329}" destId="{AB7B20CA-BCED-4EAC-A853-CAFF3DECB1C6}" srcOrd="5" destOrd="0" presId="urn:microsoft.com/office/officeart/2005/8/layout/list1"/>
    <dgm:cxn modelId="{A0787600-F522-476C-AC71-5DD29B68B421}" type="presParOf" srcId="{E5FD7860-4EAD-4E4D-8205-AA5E7C958329}" destId="{093A0FE9-878A-4614-8DC4-8C2D072F321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435B4-BB6C-47E5-B9CC-7D71F13F6C09}">
      <dsp:nvSpPr>
        <dsp:cNvPr id="0" name=""/>
        <dsp:cNvSpPr/>
      </dsp:nvSpPr>
      <dsp:spPr>
        <a:xfrm>
          <a:off x="0" y="533400"/>
          <a:ext cx="5371132"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India </a:t>
          </a:r>
          <a:r>
            <a:rPr lang="en-US" sz="1600" b="1" kern="1200"/>
            <a:t>became the world’s 4th largest economy</a:t>
          </a:r>
          <a:r>
            <a:rPr lang="en-US" sz="1400" kern="1200"/>
            <a:t> in </a:t>
          </a:r>
          <a:r>
            <a:rPr lang="en-US" sz="1600" b="1" kern="1200">
              <a:solidFill>
                <a:prstClr val="white"/>
              </a:solidFill>
              <a:latin typeface="Aptos" panose="02110004020202020204"/>
              <a:ea typeface="+mn-ea"/>
              <a:cs typeface="+mn-cs"/>
            </a:rPr>
            <a:t>August 2025 with $4.19 Trillion GDP, </a:t>
          </a:r>
          <a:r>
            <a:rPr lang="en-US" sz="1400" kern="1200"/>
            <a:t>6.5% growth in FY25, and projected 6.3–6.7% annual growth through coming years.</a:t>
          </a:r>
          <a:endParaRPr lang="en-IN" sz="1400" kern="1200"/>
        </a:p>
      </dsp:txBody>
      <dsp:txXfrm>
        <a:off x="59399" y="592799"/>
        <a:ext cx="5252334" cy="1098002"/>
      </dsp:txXfrm>
    </dsp:sp>
    <dsp:sp modelId="{1D7476BE-ED3D-4F0C-8BFE-7691A6CE3306}">
      <dsp:nvSpPr>
        <dsp:cNvPr id="0" name=""/>
        <dsp:cNvSpPr/>
      </dsp:nvSpPr>
      <dsp:spPr>
        <a:xfrm>
          <a:off x="0" y="1949027"/>
          <a:ext cx="5371132"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India’s economic outlook remains strong, driven by record infrastructure spending, reforms, improved logistics, and green initiatives, with </a:t>
          </a:r>
          <a:r>
            <a:rPr lang="en-US" sz="1600" b="1" kern="1200"/>
            <a:t>policymakers targeting $5 Trillion GDP by 2027–28</a:t>
          </a:r>
          <a:r>
            <a:rPr lang="en-US" sz="1400" kern="1200"/>
            <a:t>, sustaining high growth and global economic influence.</a:t>
          </a:r>
          <a:endParaRPr lang="en-IN" sz="1400" kern="1200"/>
        </a:p>
      </dsp:txBody>
      <dsp:txXfrm>
        <a:off x="59399" y="2008426"/>
        <a:ext cx="5252334" cy="1098002"/>
      </dsp:txXfrm>
    </dsp:sp>
    <dsp:sp modelId="{BCEF433C-CA33-42A8-8875-D2550FCEC742}">
      <dsp:nvSpPr>
        <dsp:cNvPr id="0" name=""/>
        <dsp:cNvSpPr/>
      </dsp:nvSpPr>
      <dsp:spPr>
        <a:xfrm>
          <a:off x="0" y="3292743"/>
          <a:ext cx="5371132"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India’s GDP growth is fueled by </a:t>
          </a:r>
          <a:r>
            <a:rPr lang="en-US" sz="1600" b="1" kern="1200"/>
            <a:t>consumption, demographics, exports, FDI, and infrastructure</a:t>
          </a:r>
          <a:r>
            <a:rPr lang="en-US" sz="1400" kern="1200"/>
            <a:t>; IMF projects </a:t>
          </a:r>
          <a:r>
            <a:rPr lang="en-US" sz="1600" b="1" kern="1200"/>
            <a:t>India will surpass Germany by 2028,</a:t>
          </a:r>
          <a:r>
            <a:rPr lang="en-US" sz="1400" kern="1200"/>
            <a:t> becoming the world’s 3rd largest economy with sustained reforms.</a:t>
          </a:r>
          <a:endParaRPr lang="en-IN" sz="1400" kern="1200"/>
        </a:p>
      </dsp:txBody>
      <dsp:txXfrm>
        <a:off x="59399" y="3352142"/>
        <a:ext cx="5252334"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05C56-13B8-4F4D-8D75-480BF2997968}">
      <dsp:nvSpPr>
        <dsp:cNvPr id="0" name=""/>
        <dsp:cNvSpPr/>
      </dsp:nvSpPr>
      <dsp:spPr>
        <a:xfrm>
          <a:off x="0" y="364383"/>
          <a:ext cx="8128000" cy="24381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374904" rIns="630823"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IN" sz="1800" kern="1200"/>
            <a:t>Position India Globally in the Top 10 Shipbuilding, repair nations</a:t>
          </a:r>
        </a:p>
        <a:p>
          <a:pPr marL="171450" lvl="1" indent="-171450" algn="l" defTabSz="800100">
            <a:lnSpc>
              <a:spcPct val="90000"/>
            </a:lnSpc>
            <a:spcBef>
              <a:spcPct val="0"/>
            </a:spcBef>
            <a:spcAft>
              <a:spcPct val="15000"/>
            </a:spcAft>
            <a:buFont typeface="Arial" panose="020B0604020202020204" pitchFamily="34" charset="0"/>
            <a:buChar char="•"/>
          </a:pPr>
          <a:r>
            <a:rPr lang="en-IN" sz="1800" b="0" i="0" kern="1200"/>
            <a:t>Production Targets: Increase from current 30k GT to 500k+ GT annually by 2030</a:t>
          </a:r>
          <a:endParaRPr lang="en-IN" sz="1800" kern="1200"/>
        </a:p>
        <a:p>
          <a:pPr marL="171450" lvl="1" indent="-171450" algn="l" defTabSz="800100">
            <a:lnSpc>
              <a:spcPct val="90000"/>
            </a:lnSpc>
            <a:spcBef>
              <a:spcPct val="0"/>
            </a:spcBef>
            <a:spcAft>
              <a:spcPct val="15000"/>
            </a:spcAft>
            <a:buFont typeface="Arial" panose="020B0604020202020204" pitchFamily="34" charset="0"/>
            <a:buChar char="•"/>
          </a:pPr>
          <a:r>
            <a:rPr lang="en-IN" sz="1800" b="0" i="0" kern="1200"/>
            <a:t>Investment: INR 20,000+ Crores</a:t>
          </a:r>
        </a:p>
        <a:p>
          <a:pPr marL="171450" lvl="1" indent="-171450" algn="l" defTabSz="800100">
            <a:lnSpc>
              <a:spcPct val="90000"/>
            </a:lnSpc>
            <a:spcBef>
              <a:spcPct val="0"/>
            </a:spcBef>
            <a:spcAft>
              <a:spcPct val="15000"/>
            </a:spcAft>
            <a:buFont typeface="Arial" panose="020B0604020202020204" pitchFamily="34" charset="0"/>
            <a:buChar char="•"/>
          </a:pPr>
          <a:r>
            <a:rPr lang="en-IN" sz="1800" b="0" i="0" kern="1200"/>
            <a:t>Employment Generation: 1,00,000+ additional jobs (direct and indirect)</a:t>
          </a:r>
        </a:p>
        <a:p>
          <a:pPr marL="171450" lvl="1" indent="-171450" algn="l" defTabSz="800100">
            <a:lnSpc>
              <a:spcPct val="90000"/>
            </a:lnSpc>
            <a:spcBef>
              <a:spcPct val="0"/>
            </a:spcBef>
            <a:spcAft>
              <a:spcPct val="15000"/>
            </a:spcAft>
            <a:buFont typeface="Arial" panose="020B0604020202020204" pitchFamily="34" charset="0"/>
            <a:buNone/>
          </a:pPr>
          <a:endParaRPr lang="en-IN" sz="1800" kern="1200"/>
        </a:p>
      </dsp:txBody>
      <dsp:txXfrm>
        <a:off x="0" y="364383"/>
        <a:ext cx="8128000" cy="2438100"/>
      </dsp:txXfrm>
    </dsp:sp>
    <dsp:sp modelId="{2210CA00-BD0B-4E29-9115-18B652BDC45D}">
      <dsp:nvSpPr>
        <dsp:cNvPr id="0" name=""/>
        <dsp:cNvSpPr/>
      </dsp:nvSpPr>
      <dsp:spPr>
        <a:xfrm>
          <a:off x="406400" y="98703"/>
          <a:ext cx="5689600" cy="531360"/>
        </a:xfrm>
        <a:prstGeom prst="roundRect">
          <a:avLst/>
        </a:prstGeom>
        <a:solidFill>
          <a:srgbClr val="27ACAA"/>
        </a:solidFill>
        <a:ln w="19050" cap="flat" cmpd="sng" algn="ctr">
          <a:solidFill>
            <a:srgbClr val="27ACA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00100">
            <a:lnSpc>
              <a:spcPct val="90000"/>
            </a:lnSpc>
            <a:spcBef>
              <a:spcPct val="0"/>
            </a:spcBef>
            <a:spcAft>
              <a:spcPct val="35000"/>
            </a:spcAft>
            <a:buNone/>
          </a:pPr>
          <a:r>
            <a:rPr lang="en-IN" sz="1800" b="1" kern="1200">
              <a:effectLst/>
              <a:latin typeface="Aptos" panose="020B0004020202020204" pitchFamily="34" charset="0"/>
              <a:ea typeface="Aptos" panose="020B0004020202020204" pitchFamily="34" charset="0"/>
              <a:cs typeface="Times New Roman" panose="02020603050405020304" pitchFamily="18" charset="0"/>
            </a:rPr>
            <a:t>Maritime India Vision (MIV) 2030</a:t>
          </a:r>
          <a:r>
            <a:rPr lang="en-IN" sz="1800" kern="1200">
              <a:effectLst/>
              <a:latin typeface="Aptos" panose="020B0004020202020204" pitchFamily="34" charset="0"/>
              <a:ea typeface="Aptos" panose="020B0004020202020204" pitchFamily="34" charset="0"/>
              <a:cs typeface="Times New Roman" panose="02020603050405020304" pitchFamily="18" charset="0"/>
            </a:rPr>
            <a:t> </a:t>
          </a:r>
          <a:endParaRPr lang="en-IN" sz="1800" kern="1200"/>
        </a:p>
      </dsp:txBody>
      <dsp:txXfrm>
        <a:off x="432339" y="124642"/>
        <a:ext cx="5637722" cy="479482"/>
      </dsp:txXfrm>
    </dsp:sp>
    <dsp:sp modelId="{093A0FE9-878A-4614-8DC4-8C2D072F321E}">
      <dsp:nvSpPr>
        <dsp:cNvPr id="0" name=""/>
        <dsp:cNvSpPr/>
      </dsp:nvSpPr>
      <dsp:spPr>
        <a:xfrm>
          <a:off x="0" y="3165363"/>
          <a:ext cx="8128000" cy="21546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374904" rIns="630823"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IN" sz="1800" b="0" i="0" kern="1200"/>
            <a:t>Advanced phase targeting Top 5 global position in shipbuilding and maintaining 1 position in ship recycling</a:t>
          </a:r>
          <a:endParaRPr lang="en-IN" sz="1800" kern="1200"/>
        </a:p>
        <a:p>
          <a:pPr marL="171450" lvl="1" indent="-171450" algn="l" defTabSz="800100">
            <a:lnSpc>
              <a:spcPct val="90000"/>
            </a:lnSpc>
            <a:spcBef>
              <a:spcPct val="0"/>
            </a:spcBef>
            <a:spcAft>
              <a:spcPct val="15000"/>
            </a:spcAft>
            <a:buFont typeface="Arial" panose="020B0604020202020204" pitchFamily="34" charset="0"/>
            <a:buChar char="•"/>
          </a:pPr>
          <a:r>
            <a:rPr lang="en-IN" sz="1800" b="0" i="0" kern="1200"/>
            <a:t>69% Indian-Built Ships Share (up from current 5%)</a:t>
          </a:r>
          <a:endParaRPr lang="en-IN" sz="1800" kern="1200"/>
        </a:p>
        <a:p>
          <a:pPr marL="171450" lvl="1" indent="-171450" algn="l" defTabSz="800100">
            <a:lnSpc>
              <a:spcPct val="90000"/>
            </a:lnSpc>
            <a:spcBef>
              <a:spcPct val="0"/>
            </a:spcBef>
            <a:spcAft>
              <a:spcPct val="15000"/>
            </a:spcAft>
            <a:buFont typeface="Arial" panose="020B0604020202020204" pitchFamily="34" charset="0"/>
            <a:buChar char="•"/>
          </a:pPr>
          <a:r>
            <a:rPr lang="en-IN" sz="1800" b="0" i="0" kern="1200"/>
            <a:t>300+ Strategic Initiatives across 11 key maritime areas</a:t>
          </a:r>
          <a:endParaRPr lang="en-IN" sz="1800" kern="1200"/>
        </a:p>
        <a:p>
          <a:pPr marL="171450" lvl="1" indent="-171450" algn="l" defTabSz="800100">
            <a:lnSpc>
              <a:spcPct val="90000"/>
            </a:lnSpc>
            <a:spcBef>
              <a:spcPct val="0"/>
            </a:spcBef>
            <a:spcAft>
              <a:spcPct val="15000"/>
            </a:spcAft>
            <a:buFont typeface="Arial" panose="020B0604020202020204" pitchFamily="34" charset="0"/>
            <a:buChar char="•"/>
          </a:pPr>
          <a:r>
            <a:rPr lang="en-IN" sz="1800" b="0" i="0" kern="1200"/>
            <a:t>Financial Assistance: 20-30% assistance for green vessels (including retrofitting)</a:t>
          </a:r>
          <a:endParaRPr lang="en-IN" sz="1800" kern="1200"/>
        </a:p>
      </dsp:txBody>
      <dsp:txXfrm>
        <a:off x="0" y="3165363"/>
        <a:ext cx="8128000" cy="2154600"/>
      </dsp:txXfrm>
    </dsp:sp>
    <dsp:sp modelId="{A2D77C33-AC15-4F52-8E38-15029A047513}">
      <dsp:nvSpPr>
        <dsp:cNvPr id="0" name=""/>
        <dsp:cNvSpPr/>
      </dsp:nvSpPr>
      <dsp:spPr>
        <a:xfrm>
          <a:off x="406400" y="2899683"/>
          <a:ext cx="5689600" cy="531360"/>
        </a:xfrm>
        <a:prstGeom prst="roundRect">
          <a:avLst/>
        </a:prstGeom>
        <a:solidFill>
          <a:srgbClr val="27ACAA"/>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00100">
            <a:lnSpc>
              <a:spcPct val="90000"/>
            </a:lnSpc>
            <a:spcBef>
              <a:spcPct val="0"/>
            </a:spcBef>
            <a:spcAft>
              <a:spcPct val="35000"/>
            </a:spcAft>
            <a:buNone/>
          </a:pPr>
          <a:r>
            <a:rPr lang="en-IN" sz="1800" b="1" kern="1200">
              <a:effectLst/>
              <a:latin typeface="Aptos" panose="020B0004020202020204" pitchFamily="34" charset="0"/>
              <a:ea typeface="Aptos" panose="020B0004020202020204" pitchFamily="34" charset="0"/>
              <a:cs typeface="Times New Roman" panose="02020603050405020304" pitchFamily="18" charset="0"/>
            </a:rPr>
            <a:t>Maritime Amrit Kaal Vision 2047</a:t>
          </a:r>
          <a:r>
            <a:rPr lang="en-IN" sz="1800" kern="1200">
              <a:effectLst/>
              <a:latin typeface="Aptos" panose="020B0004020202020204" pitchFamily="34" charset="0"/>
              <a:ea typeface="Aptos" panose="020B0004020202020204" pitchFamily="34" charset="0"/>
              <a:cs typeface="Times New Roman" panose="02020603050405020304" pitchFamily="18" charset="0"/>
            </a:rPr>
            <a:t> </a:t>
          </a:r>
          <a:endParaRPr lang="en-IN" sz="1800" kern="1200"/>
        </a:p>
      </dsp:txBody>
      <dsp:txXfrm>
        <a:off x="432339" y="2925622"/>
        <a:ext cx="5637722"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32076-6851-401E-B4AF-9869B662A9D2}" type="datetimeFigureOut">
              <a:rPr lang="en-IN" smtClean="0"/>
              <a:t>19-02-2026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94ABBB-B34F-45AE-932C-0D3CEA1B644F}" type="slidenum">
              <a:rPr lang="en-IN" smtClean="0"/>
              <a:t>‹#›</a:t>
            </a:fld>
            <a:endParaRPr lang="en-IN"/>
          </a:p>
        </p:txBody>
      </p:sp>
    </p:spTree>
    <p:extLst>
      <p:ext uri="{BB962C8B-B14F-4D97-AF65-F5344CB8AC3E}">
        <p14:creationId xmlns:p14="http://schemas.microsoft.com/office/powerpoint/2010/main" val="20867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mplat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E6C631F3-1CF5-2C2E-770E-FD967CE0C05B}"/>
              </a:ext>
            </a:extLst>
          </p:cNvPr>
          <p:cNvSpPr>
            <a:spLocks noGrp="1"/>
          </p:cNvSpPr>
          <p:nvPr>
            <p:ph type="title" hasCustomPrompt="1"/>
          </p:nvPr>
        </p:nvSpPr>
        <p:spPr>
          <a:xfrm>
            <a:off x="2017059" y="176357"/>
            <a:ext cx="8982635" cy="740660"/>
          </a:xfrm>
          <a:prstGeom prst="rect">
            <a:avLst/>
          </a:prstGeom>
        </p:spPr>
        <p:txBody>
          <a:bodyPr vert="horz" lIns="91440" tIns="45720" rIns="91440" bIns="45720" rtlCol="0" anchor="ctr">
            <a:normAutofit/>
          </a:bodyPr>
          <a:lstStyle>
            <a:lvl1pPr algn="ctr">
              <a:defRPr b="1">
                <a:solidFill>
                  <a:schemeClr val="accent1"/>
                </a:solidFill>
              </a:defRPr>
            </a:lvl1pPr>
          </a:lstStyle>
          <a:p>
            <a:r>
              <a:rPr lang="en-US"/>
              <a:t>Click to edit title</a:t>
            </a:r>
            <a:endParaRPr lang="en-IN"/>
          </a:p>
        </p:txBody>
      </p:sp>
      <p:cxnSp>
        <p:nvCxnSpPr>
          <p:cNvPr id="10" name="Straight Connector 9">
            <a:extLst>
              <a:ext uri="{FF2B5EF4-FFF2-40B4-BE49-F238E27FC236}">
                <a16:creationId xmlns:a16="http://schemas.microsoft.com/office/drawing/2014/main" id="{6101D35B-A147-AE46-5F07-B697119AE141}"/>
              </a:ext>
            </a:extLst>
          </p:cNvPr>
          <p:cNvCxnSpPr>
            <a:cxnSpLocks/>
          </p:cNvCxnSpPr>
          <p:nvPr userDrawn="1"/>
        </p:nvCxnSpPr>
        <p:spPr>
          <a:xfrm>
            <a:off x="2017059" y="872193"/>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16" name="Date Placeholder 15">
            <a:extLst>
              <a:ext uri="{FF2B5EF4-FFF2-40B4-BE49-F238E27FC236}">
                <a16:creationId xmlns:a16="http://schemas.microsoft.com/office/drawing/2014/main" id="{532DF27C-E0F3-3661-6B37-7F161149C066}"/>
              </a:ext>
            </a:extLst>
          </p:cNvPr>
          <p:cNvSpPr>
            <a:spLocks noGrp="1"/>
          </p:cNvSpPr>
          <p:nvPr>
            <p:ph type="dt" sz="half" idx="10"/>
          </p:nvPr>
        </p:nvSpPr>
        <p:spPr/>
        <p:txBody>
          <a:bodyPr/>
          <a:lstStyle/>
          <a:p>
            <a:r>
              <a:rPr lang="en-US" b="1"/>
              <a:t>10-12th September 2025</a:t>
            </a:r>
            <a:endParaRPr lang="en-IN"/>
          </a:p>
        </p:txBody>
      </p:sp>
      <p:sp>
        <p:nvSpPr>
          <p:cNvPr id="17" name="Footer Placeholder 16">
            <a:extLst>
              <a:ext uri="{FF2B5EF4-FFF2-40B4-BE49-F238E27FC236}">
                <a16:creationId xmlns:a16="http://schemas.microsoft.com/office/drawing/2014/main" id="{B3241BB4-F690-A8C1-6759-41CEC4D88D66}"/>
              </a:ext>
            </a:extLst>
          </p:cNvPr>
          <p:cNvSpPr>
            <a:spLocks noGrp="1"/>
          </p:cNvSpPr>
          <p:nvPr>
            <p:ph type="ftr" sz="quarter" idx="11"/>
          </p:nvPr>
        </p:nvSpPr>
        <p:spPr/>
        <p:txBody>
          <a:bodyPr/>
          <a:lstStyle/>
          <a:p>
            <a:r>
              <a:rPr lang="en-IN"/>
              <a:t>INMEX | </a:t>
            </a:r>
            <a:r>
              <a:rPr lang="en-IN" b="0"/>
              <a:t>Bombay Exhibition Centre, Mumbai</a:t>
            </a:r>
          </a:p>
          <a:p>
            <a:endParaRPr lang="en-IN" b="0"/>
          </a:p>
        </p:txBody>
      </p:sp>
      <p:sp>
        <p:nvSpPr>
          <p:cNvPr id="18" name="Slide Number Placeholder 17">
            <a:extLst>
              <a:ext uri="{FF2B5EF4-FFF2-40B4-BE49-F238E27FC236}">
                <a16:creationId xmlns:a16="http://schemas.microsoft.com/office/drawing/2014/main" id="{AB5AF714-D3C7-B1EA-B65C-B499FB80BFED}"/>
              </a:ext>
            </a:extLst>
          </p:cNvPr>
          <p:cNvSpPr>
            <a:spLocks noGrp="1"/>
          </p:cNvSpPr>
          <p:nvPr>
            <p:ph type="sldNum" sz="quarter" idx="12"/>
          </p:nvPr>
        </p:nvSpPr>
        <p:spPr/>
        <p:txBody>
          <a:bodyPr/>
          <a:lstStyle/>
          <a:p>
            <a:r>
              <a:rPr lang="en-IN"/>
              <a:t>Slide </a:t>
            </a:r>
            <a:fld id="{61F59DBB-61E3-46AB-854D-9BC0E6F19EAE}" type="slidenum">
              <a:rPr lang="en-IN" smtClean="0"/>
              <a:pPr/>
              <a:t>‹#›</a:t>
            </a:fld>
            <a:r>
              <a:rPr lang="en-IN"/>
              <a:t> of 36</a:t>
            </a:r>
          </a:p>
        </p:txBody>
      </p:sp>
    </p:spTree>
    <p:extLst>
      <p:ext uri="{BB962C8B-B14F-4D97-AF65-F5344CB8AC3E}">
        <p14:creationId xmlns:p14="http://schemas.microsoft.com/office/powerpoint/2010/main" val="3452089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6_Empty">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E3ABD1B6-E056-1362-9182-6007FD5D7F13}"/>
              </a:ext>
            </a:extLst>
          </p:cNvPr>
          <p:cNvSpPr>
            <a:spLocks noGrp="1"/>
          </p:cNvSpPr>
          <p:nvPr>
            <p:ph type="title"/>
          </p:nvPr>
        </p:nvSpPr>
        <p:spPr>
          <a:xfrm>
            <a:off x="322324" y="260581"/>
            <a:ext cx="10972800" cy="590880"/>
          </a:xfrm>
        </p:spPr>
        <p:txBody>
          <a:bodyPr/>
          <a:lstStyle>
            <a:lvl1pPr>
              <a:defRPr sz="2399" b="1">
                <a:solidFill>
                  <a:schemeClr val="bg1"/>
                </a:solidFill>
              </a:defRPr>
            </a:lvl1pPr>
          </a:lstStyle>
          <a:p>
            <a:r>
              <a:rPr lang="en-US"/>
              <a:t>Click to edit Master title style</a:t>
            </a:r>
            <a:endParaRPr lang="en-GB"/>
          </a:p>
        </p:txBody>
      </p:sp>
      <p:sp>
        <p:nvSpPr>
          <p:cNvPr id="10" name="Slide Number Placeholder 4">
            <a:extLst>
              <a:ext uri="{FF2B5EF4-FFF2-40B4-BE49-F238E27FC236}">
                <a16:creationId xmlns:a16="http://schemas.microsoft.com/office/drawing/2014/main" id="{8A78E698-D45A-488B-2B58-F85327F0938E}"/>
              </a:ext>
            </a:extLst>
          </p:cNvPr>
          <p:cNvSpPr txBox="1">
            <a:spLocks/>
          </p:cNvSpPr>
          <p:nvPr userDrawn="1"/>
        </p:nvSpPr>
        <p:spPr>
          <a:xfrm>
            <a:off x="11276439" y="6431450"/>
            <a:ext cx="662721" cy="180000"/>
          </a:xfrm>
          <a:prstGeom prst="rect">
            <a:avLst/>
          </a:prstGeom>
        </p:spPr>
        <p:txBody>
          <a:bodyPr lIns="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800">
                <a:solidFill>
                  <a:schemeClr val="bg2">
                    <a:lumMod val="50000"/>
                  </a:schemeClr>
                </a:solidFill>
              </a:rPr>
              <a:t>Page </a:t>
            </a:r>
            <a:fld id="{D5B76411-544C-4F9A-8EDE-9EEB2BD21F95}" type="slidenum">
              <a:rPr lang="en-IN" sz="800" smtClean="0">
                <a:solidFill>
                  <a:schemeClr val="bg2">
                    <a:lumMod val="50000"/>
                  </a:schemeClr>
                </a:solidFill>
              </a:rPr>
              <a:t>‹#›</a:t>
            </a:fld>
            <a:endParaRPr sz="800">
              <a:solidFill>
                <a:schemeClr val="bg2">
                  <a:lumMod val="50000"/>
                </a:schemeClr>
              </a:solidFill>
            </a:endParaRPr>
          </a:p>
        </p:txBody>
      </p:sp>
      <p:cxnSp>
        <p:nvCxnSpPr>
          <p:cNvPr id="13" name="Straight Connector 12">
            <a:extLst>
              <a:ext uri="{FF2B5EF4-FFF2-40B4-BE49-F238E27FC236}">
                <a16:creationId xmlns:a16="http://schemas.microsoft.com/office/drawing/2014/main" id="{A3C42A95-EAFA-B23D-DD1E-2D04FA55C9DF}"/>
              </a:ext>
            </a:extLst>
          </p:cNvPr>
          <p:cNvCxnSpPr/>
          <p:nvPr userDrawn="1"/>
        </p:nvCxnSpPr>
        <p:spPr>
          <a:xfrm>
            <a:off x="-1" y="6261100"/>
            <a:ext cx="12192001" cy="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F29B9A-EDA1-AC3D-EAFD-150C2B159262}"/>
              </a:ext>
            </a:extLst>
          </p:cNvPr>
          <p:cNvCxnSpPr/>
          <p:nvPr userDrawn="1"/>
        </p:nvCxnSpPr>
        <p:spPr>
          <a:xfrm>
            <a:off x="-1" y="6756400"/>
            <a:ext cx="12192001" cy="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9A7C96BD-456F-1C58-A885-D8F0899D800E}"/>
              </a:ext>
            </a:extLst>
          </p:cNvPr>
          <p:cNvSpPr/>
          <p:nvPr userDrawn="1"/>
        </p:nvSpPr>
        <p:spPr>
          <a:xfrm>
            <a:off x="11306015" y="286428"/>
            <a:ext cx="731113" cy="617703"/>
          </a:xfrm>
          <a:custGeom>
            <a:avLst/>
            <a:gdLst>
              <a:gd name="connsiteX0" fmla="*/ 742128 w 2362792"/>
              <a:gd name="connsiteY0" fmla="*/ 2127607 h 2127606"/>
              <a:gd name="connsiteX1" fmla="*/ 1620665 w 2362792"/>
              <a:gd name="connsiteY1" fmla="*/ 2127607 h 2127606"/>
              <a:gd name="connsiteX2" fmla="*/ 1883164 w 2362792"/>
              <a:gd name="connsiteY2" fmla="*/ 1976177 h 2127606"/>
              <a:gd name="connsiteX3" fmla="*/ 2322280 w 2362792"/>
              <a:gd name="connsiteY3" fmla="*/ 1215385 h 2127606"/>
              <a:gd name="connsiteX4" fmla="*/ 2322280 w 2362792"/>
              <a:gd name="connsiteY4" fmla="*/ 912222 h 2127606"/>
              <a:gd name="connsiteX5" fmla="*/ 1883164 w 2362792"/>
              <a:gd name="connsiteY5" fmla="*/ 151430 h 2127606"/>
              <a:gd name="connsiteX6" fmla="*/ 1620665 w 2362792"/>
              <a:gd name="connsiteY6" fmla="*/ 0 h 2127606"/>
              <a:gd name="connsiteX7" fmla="*/ 742128 w 2362792"/>
              <a:gd name="connsiteY7" fmla="*/ 0 h 2127606"/>
              <a:gd name="connsiteX8" fmla="*/ 479629 w 2362792"/>
              <a:gd name="connsiteY8" fmla="*/ 151430 h 2127606"/>
              <a:gd name="connsiteX9" fmla="*/ 40513 w 2362792"/>
              <a:gd name="connsiteY9" fmla="*/ 912222 h 2127606"/>
              <a:gd name="connsiteX10" fmla="*/ 40513 w 2362792"/>
              <a:gd name="connsiteY10" fmla="*/ 1215385 h 2127606"/>
              <a:gd name="connsiteX11" fmla="*/ 479629 w 2362792"/>
              <a:gd name="connsiteY11" fmla="*/ 1976177 h 2127606"/>
              <a:gd name="connsiteX12" fmla="*/ 742128 w 2362792"/>
              <a:gd name="connsiteY12" fmla="*/ 2127607 h 212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2792" h="2127606">
                <a:moveTo>
                  <a:pt x="742128" y="2127607"/>
                </a:moveTo>
                <a:lnTo>
                  <a:pt x="1620665" y="2127607"/>
                </a:lnTo>
                <a:cubicBezTo>
                  <a:pt x="1729002" y="2127607"/>
                  <a:pt x="1829146" y="2069948"/>
                  <a:pt x="1883164" y="1976177"/>
                </a:cubicBezTo>
                <a:lnTo>
                  <a:pt x="2322280" y="1215385"/>
                </a:lnTo>
                <a:cubicBezTo>
                  <a:pt x="2376297" y="1121614"/>
                  <a:pt x="2376297" y="1005993"/>
                  <a:pt x="2322280" y="912222"/>
                </a:cubicBezTo>
                <a:lnTo>
                  <a:pt x="1883164" y="151430"/>
                </a:lnTo>
                <a:cubicBezTo>
                  <a:pt x="1829146" y="57659"/>
                  <a:pt x="1729002" y="0"/>
                  <a:pt x="1620665" y="0"/>
                </a:cubicBezTo>
                <a:lnTo>
                  <a:pt x="742128" y="0"/>
                </a:lnTo>
                <a:cubicBezTo>
                  <a:pt x="633791" y="0"/>
                  <a:pt x="533647" y="57659"/>
                  <a:pt x="479629" y="151430"/>
                </a:cubicBezTo>
                <a:lnTo>
                  <a:pt x="40513" y="912222"/>
                </a:lnTo>
                <a:cubicBezTo>
                  <a:pt x="-13504" y="1005993"/>
                  <a:pt x="-13504" y="1121614"/>
                  <a:pt x="40513" y="1215385"/>
                </a:cubicBezTo>
                <a:lnTo>
                  <a:pt x="479629" y="1976177"/>
                </a:lnTo>
                <a:cubicBezTo>
                  <a:pt x="533647" y="2069948"/>
                  <a:pt x="633791" y="2127607"/>
                  <a:pt x="742128" y="2127607"/>
                </a:cubicBezTo>
                <a:close/>
              </a:path>
            </a:pathLst>
          </a:custGeom>
          <a:noFill/>
          <a:ln w="9525" cap="flat">
            <a:solidFill>
              <a:schemeClr val="bg1"/>
            </a:solidFill>
            <a:prstDash val="dash"/>
            <a:miter/>
          </a:ln>
        </p:spPr>
        <p:txBody>
          <a:bodyPr rtlCol="0" anchor="ctr"/>
          <a:lstStyle/>
          <a:p>
            <a:endParaRPr lang="en-IN" sz="1999"/>
          </a:p>
        </p:txBody>
      </p:sp>
      <p:sp>
        <p:nvSpPr>
          <p:cNvPr id="6" name="Footer Placeholder 1">
            <a:extLst>
              <a:ext uri="{FF2B5EF4-FFF2-40B4-BE49-F238E27FC236}">
                <a16:creationId xmlns:a16="http://schemas.microsoft.com/office/drawing/2014/main" id="{AF229A85-47FE-6B48-DCBA-92CD077DEEEE}"/>
              </a:ext>
            </a:extLst>
          </p:cNvPr>
          <p:cNvSpPr txBox="1">
            <a:spLocks/>
          </p:cNvSpPr>
          <p:nvPr userDrawn="1"/>
        </p:nvSpPr>
        <p:spPr>
          <a:xfrm>
            <a:off x="1921566" y="6391275"/>
            <a:ext cx="55650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2">
                    <a:lumMod val="50000"/>
                  </a:schemeClr>
                </a:solidFill>
              </a:rPr>
              <a:t>Directorate General of Shipping | </a:t>
            </a:r>
            <a:r>
              <a:rPr lang="en-IN" sz="1200">
                <a:solidFill>
                  <a:schemeClr val="bg2">
                    <a:lumMod val="50000"/>
                  </a:schemeClr>
                </a:solidFill>
              </a:rPr>
              <a:t>Ministry of Ports, Shipping, and Waterways</a:t>
            </a:r>
          </a:p>
        </p:txBody>
      </p:sp>
    </p:spTree>
    <p:extLst>
      <p:ext uri="{BB962C8B-B14F-4D97-AF65-F5344CB8AC3E}">
        <p14:creationId xmlns:p14="http://schemas.microsoft.com/office/powerpoint/2010/main" val="713239638"/>
      </p:ext>
    </p:extLst>
  </p:cSld>
  <p:clrMapOvr>
    <a:masterClrMapping/>
  </p:clrMapOvr>
  <p:extLst>
    <p:ext uri="{DCECCB84-F9BA-43D5-87BE-67443E8EF086}">
      <p15:sldGuideLst xmlns:p15="http://schemas.microsoft.com/office/powerpoint/2012/main">
        <p15:guide id="1" orient="horz" pos="3838">
          <p15:clr>
            <a:srgbClr val="FBAE40"/>
          </p15:clr>
        </p15:guide>
        <p15:guide id="2" pos="372">
          <p15:clr>
            <a:srgbClr val="FBAE40"/>
          </p15:clr>
        </p15:guide>
        <p15:guide id="3" orient="horz" pos="709">
          <p15:clr>
            <a:srgbClr val="FBAE40"/>
          </p15:clr>
        </p15:guide>
        <p15:guide id="4" orient="horz" pos="187">
          <p15:clr>
            <a:srgbClr val="FBAE40"/>
          </p15:clr>
        </p15:guide>
        <p15:guide id="5" pos="7312">
          <p15:clr>
            <a:srgbClr val="FBAE40"/>
          </p15:clr>
        </p15:guide>
        <p15:guide id="6" orient="horz" pos="397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Date Placeholder 1">
            <a:extLst>
              <a:ext uri="{FF2B5EF4-FFF2-40B4-BE49-F238E27FC236}">
                <a16:creationId xmlns:a16="http://schemas.microsoft.com/office/drawing/2014/main" id="{B3E7D64F-D5AF-2A6E-94C1-3CAC7F87BAC3}"/>
              </a:ext>
            </a:extLst>
          </p:cNvPr>
          <p:cNvSpPr>
            <a:spLocks noGrp="1"/>
          </p:cNvSpPr>
          <p:nvPr>
            <p:ph type="dt" sz="half" idx="2"/>
          </p:nvPr>
        </p:nvSpPr>
        <p:spPr>
          <a:xfrm>
            <a:off x="122274" y="6356350"/>
            <a:ext cx="2743200" cy="365125"/>
          </a:xfrm>
          <a:prstGeom prst="rect">
            <a:avLst/>
          </a:prstGeom>
        </p:spPr>
        <p:txBody>
          <a:bodyPr/>
          <a:lstStyle>
            <a:lvl1pPr>
              <a:defRPr sz="1200" b="0">
                <a:solidFill>
                  <a:schemeClr val="tx1">
                    <a:lumMod val="75000"/>
                    <a:lumOff val="25000"/>
                  </a:schemeClr>
                </a:solidFill>
              </a:defRPr>
            </a:lvl1pPr>
          </a:lstStyle>
          <a:p>
            <a:r>
              <a:rPr lang="en-US"/>
              <a:t>Shri Shyam Jagannathan, IAS </a:t>
            </a:r>
          </a:p>
          <a:p>
            <a:r>
              <a:rPr lang="en-US"/>
              <a:t>Director General of Shipping</a:t>
            </a:r>
            <a:endParaRPr lang="en-IN"/>
          </a:p>
        </p:txBody>
      </p:sp>
      <p:sp>
        <p:nvSpPr>
          <p:cNvPr id="17" name="Footer Placeholder 2">
            <a:extLst>
              <a:ext uri="{FF2B5EF4-FFF2-40B4-BE49-F238E27FC236}">
                <a16:creationId xmlns:a16="http://schemas.microsoft.com/office/drawing/2014/main" id="{F32F1CC8-BF01-BECB-17C7-874D8F13ADBD}"/>
              </a:ext>
            </a:extLst>
          </p:cNvPr>
          <p:cNvSpPr>
            <a:spLocks noGrp="1"/>
          </p:cNvSpPr>
          <p:nvPr>
            <p:ph type="ftr" sz="quarter" idx="3"/>
          </p:nvPr>
        </p:nvSpPr>
        <p:spPr>
          <a:xfrm>
            <a:off x="7954926" y="6308079"/>
            <a:ext cx="4114800" cy="461665"/>
          </a:xfrm>
          <a:prstGeom prst="rect">
            <a:avLst/>
          </a:prstGeom>
        </p:spPr>
        <p:txBody>
          <a:bodyPr>
            <a:spAutoFit/>
          </a:bodyPr>
          <a:lstStyle>
            <a:lvl1pPr algn="r">
              <a:defRPr sz="1200" b="1">
                <a:solidFill>
                  <a:schemeClr val="tx1">
                    <a:lumMod val="75000"/>
                    <a:lumOff val="25000"/>
                  </a:schemeClr>
                </a:solidFill>
              </a:defRPr>
            </a:lvl1pPr>
          </a:lstStyle>
          <a:p>
            <a:r>
              <a:rPr lang="en-IN"/>
              <a:t>INMEX | </a:t>
            </a:r>
            <a:r>
              <a:rPr lang="en-IN" b="0"/>
              <a:t>Bombay Exhibition Centre, Mumbai</a:t>
            </a:r>
          </a:p>
          <a:p>
            <a:endParaRPr lang="en-IN" b="0"/>
          </a:p>
        </p:txBody>
      </p:sp>
      <p:sp>
        <p:nvSpPr>
          <p:cNvPr id="18" name="Slide Number Placeholder 3">
            <a:extLst>
              <a:ext uri="{FF2B5EF4-FFF2-40B4-BE49-F238E27FC236}">
                <a16:creationId xmlns:a16="http://schemas.microsoft.com/office/drawing/2014/main" id="{37FF52BF-443A-C6E9-C885-858AECE6DBC5}"/>
              </a:ext>
            </a:extLst>
          </p:cNvPr>
          <p:cNvSpPr>
            <a:spLocks noGrp="1"/>
          </p:cNvSpPr>
          <p:nvPr>
            <p:ph type="sldNum" sz="quarter" idx="4"/>
          </p:nvPr>
        </p:nvSpPr>
        <p:spPr>
          <a:xfrm>
            <a:off x="4724400" y="6362503"/>
            <a:ext cx="2743200" cy="365125"/>
          </a:xfrm>
          <a:prstGeom prst="rect">
            <a:avLst/>
          </a:prstGeom>
        </p:spPr>
        <p:txBody>
          <a:bodyPr/>
          <a:lstStyle>
            <a:lvl1pPr algn="ctr">
              <a:defRPr sz="1200">
                <a:solidFill>
                  <a:schemeClr val="tx1">
                    <a:lumMod val="75000"/>
                    <a:lumOff val="25000"/>
                  </a:schemeClr>
                </a:solidFill>
              </a:defRPr>
            </a:lvl1pPr>
          </a:lstStyle>
          <a:p>
            <a:r>
              <a:rPr lang="en-IN"/>
              <a:t>Slide </a:t>
            </a:r>
            <a:fld id="{61F59DBB-61E3-46AB-854D-9BC0E6F19EAE}" type="slidenum">
              <a:rPr lang="en-IN" smtClean="0"/>
              <a:pPr/>
              <a:t>‹#›</a:t>
            </a:fld>
            <a:r>
              <a:rPr lang="en-IN"/>
              <a:t> of 36</a:t>
            </a:r>
          </a:p>
        </p:txBody>
      </p:sp>
      <p:pic>
        <p:nvPicPr>
          <p:cNvPr id="20" name="Picture 2" descr="Directorate General of Shipping - Exit Exam">
            <a:extLst>
              <a:ext uri="{FF2B5EF4-FFF2-40B4-BE49-F238E27FC236}">
                <a16:creationId xmlns:a16="http://schemas.microsoft.com/office/drawing/2014/main" id="{34AABE65-77A6-CC2C-653A-5EF548ABEE0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A0B435C9-4BB8-4A2F-0429-08E98E8317C6}"/>
              </a:ext>
            </a:extLst>
          </p:cNvPr>
          <p:cNvCxnSpPr>
            <a:cxnSpLocks/>
          </p:cNvCxnSpPr>
          <p:nvPr userDrawn="1"/>
        </p:nvCxnSpPr>
        <p:spPr>
          <a:xfrm>
            <a:off x="1604683" y="872193"/>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38195B0C-9AF0-175A-DF16-0E6BB4FB3F1F}"/>
              </a:ext>
            </a:extLst>
          </p:cNvPr>
          <p:cNvPicPr>
            <a:picLocks noChangeAspect="1"/>
          </p:cNvPicPr>
          <p:nvPr userDrawn="1"/>
        </p:nvPicPr>
        <p:blipFill>
          <a:blip r:embed="rId5">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Tree>
    <p:extLst>
      <p:ext uri="{BB962C8B-B14F-4D97-AF65-F5344CB8AC3E}">
        <p14:creationId xmlns:p14="http://schemas.microsoft.com/office/powerpoint/2010/main" val="3521398824"/>
      </p:ext>
    </p:extLst>
  </p:cSld>
  <p:clrMap bg1="lt1" tx1="dk1" bg2="lt2" tx2="dk2" accent1="accent1" accent2="accent2" accent3="accent3" accent4="accent4" accent5="accent5" accent6="accent6" hlink="hlink" folHlink="folHlink"/>
  <p:sldLayoutIdLst>
    <p:sldLayoutId id="2147483655" r:id="rId1"/>
    <p:sldLayoutId id="2147483656"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microsoft.com/office/2007/relationships/hdphoto" Target="../media/hdphoto6.wdp"/><Relationship Id="rId7" Type="http://schemas.microsoft.com/office/2007/relationships/hdphoto" Target="../media/hdphoto8.wdp"/><Relationship Id="rId12" Type="http://schemas.microsoft.com/office/2007/relationships/hdphoto" Target="../media/hdphoto10.wdp"/><Relationship Id="rId2" Type="http://schemas.openxmlformats.org/officeDocument/2006/relationships/image" Target="../media/image31.png"/><Relationship Id="rId16"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6.png"/><Relationship Id="rId5" Type="http://schemas.microsoft.com/office/2007/relationships/hdphoto" Target="../media/hdphoto7.wdp"/><Relationship Id="rId15" Type="http://schemas.openxmlformats.org/officeDocument/2006/relationships/image" Target="../media/image38.png"/><Relationship Id="rId10" Type="http://schemas.microsoft.com/office/2007/relationships/hdphoto" Target="../media/hdphoto9.wdp"/><Relationship Id="rId4" Type="http://schemas.openxmlformats.org/officeDocument/2006/relationships/image" Target="../media/image32.png"/><Relationship Id="rId9" Type="http://schemas.openxmlformats.org/officeDocument/2006/relationships/image" Target="../media/image35.png"/><Relationship Id="rId14" Type="http://schemas.microsoft.com/office/2007/relationships/hdphoto" Target="../media/hdphoto11.wdp"/></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3.wdp"/><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43.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7.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48.png"/><Relationship Id="rId10" Type="http://schemas.openxmlformats.org/officeDocument/2006/relationships/image" Target="../media/image25.png"/><Relationship Id="rId4" Type="http://schemas.openxmlformats.org/officeDocument/2006/relationships/image" Target="../media/image45.png"/><Relationship Id="rId9" Type="http://schemas.openxmlformats.org/officeDocument/2006/relationships/image" Target="../media/image24.png"/><Relationship Id="rId14" Type="http://schemas.microsoft.com/office/2007/relationships/hdphoto" Target="../media/hdphoto16.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9.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2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5.png"/><Relationship Id="rId5" Type="http://schemas.microsoft.com/office/2007/relationships/hdphoto" Target="../media/hdphoto18.wdp"/><Relationship Id="rId10" Type="http://schemas.openxmlformats.org/officeDocument/2006/relationships/image" Target="../media/image67.png"/><Relationship Id="rId4" Type="http://schemas.openxmlformats.org/officeDocument/2006/relationships/image" Target="../media/image64.png"/><Relationship Id="rId9" Type="http://schemas.microsoft.com/office/2007/relationships/hdphoto" Target="../media/hdphoto20.wdp"/></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jpe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4.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chart" Target="../charts/chart2.xml"/></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9.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CCF60-BAFC-334C-60DC-EC8F5F2195C6}"/>
            </a:ext>
          </a:extLst>
        </p:cNvPr>
        <p:cNvGrpSpPr/>
        <p:nvPr/>
      </p:nvGrpSpPr>
      <p:grpSpPr>
        <a:xfrm>
          <a:off x="0" y="0"/>
          <a:ext cx="0" cy="0"/>
          <a:chOff x="0" y="0"/>
          <a:chExt cx="0" cy="0"/>
        </a:xfrm>
      </p:grpSpPr>
      <p:pic>
        <p:nvPicPr>
          <p:cNvPr id="1026" name="Picture 2" descr="Top 10 Shipyards in India - Building &amp; Repairing Vessels">
            <a:extLst>
              <a:ext uri="{FF2B5EF4-FFF2-40B4-BE49-F238E27FC236}">
                <a16:creationId xmlns:a16="http://schemas.microsoft.com/office/drawing/2014/main" id="{C3993FBD-08A7-39E9-154D-D48B2E544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7436B41-2199-04B5-E37F-E459976ECAB9}"/>
              </a:ext>
            </a:extLst>
          </p:cNvPr>
          <p:cNvSpPr/>
          <p:nvPr/>
        </p:nvSpPr>
        <p:spPr>
          <a:xfrm>
            <a:off x="2121408" y="73152"/>
            <a:ext cx="9070848" cy="1630497"/>
          </a:xfrm>
          <a:prstGeom prst="rect">
            <a:avLst/>
          </a:prstGeom>
          <a:solidFill>
            <a:schemeClr val="bg1">
              <a:lumMod val="50000"/>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endParaRPr lang="en-IN" sz="3600">
              <a:effectLst>
                <a:outerShdw blurRad="50800" dist="38100" dir="2700000" algn="tl" rotWithShape="0">
                  <a:prstClr val="black">
                    <a:alpha val="40000"/>
                  </a:prstClr>
                </a:outerShdw>
              </a:effectLst>
              <a:latin typeface="Arial Black"/>
              <a:cs typeface="Calibri"/>
            </a:endParaRPr>
          </a:p>
          <a:p>
            <a:pPr algn="ctr">
              <a:defRPr/>
            </a:pPr>
            <a:r>
              <a:rPr lang="en-IN" sz="3600">
                <a:effectLst>
                  <a:outerShdw blurRad="50800" dist="38100" dir="2700000" algn="tl" rotWithShape="0">
                    <a:prstClr val="black">
                      <a:alpha val="40000"/>
                    </a:prstClr>
                  </a:outerShdw>
                </a:effectLst>
                <a:latin typeface="Arial Black"/>
                <a:cs typeface="Calibri"/>
              </a:rPr>
              <a:t>Ship Building &amp; Repair - Catalyst for Economic Growth</a:t>
            </a:r>
          </a:p>
          <a:p>
            <a:pPr algn="ctr">
              <a:defRPr/>
            </a:pPr>
            <a:r>
              <a:rPr lang="en-IN" sz="2400" b="1">
                <a:solidFill>
                  <a:schemeClr val="accent4">
                    <a:lumMod val="20000"/>
                    <a:lumOff val="80000"/>
                  </a:schemeClr>
                </a:solidFill>
                <a:effectLst>
                  <a:outerShdw blurRad="50800" dist="38100" dir="2700000" algn="tl" rotWithShape="0">
                    <a:prstClr val="black">
                      <a:alpha val="40000"/>
                    </a:prstClr>
                  </a:outerShdw>
                </a:effectLst>
                <a:latin typeface="+mj-lt"/>
                <a:cs typeface="Calibri"/>
              </a:rPr>
              <a:t>INMEX | SMM</a:t>
            </a:r>
          </a:p>
          <a:p>
            <a:pPr algn="ctr">
              <a:defRPr/>
            </a:pPr>
            <a:endParaRPr lang="en-US" sz="2400">
              <a:effectLst>
                <a:outerShdw blurRad="50800" dist="38100" dir="2700000" algn="tl" rotWithShape="0">
                  <a:prstClr val="black">
                    <a:alpha val="40000"/>
                  </a:prstClr>
                </a:outerShdw>
              </a:effectLst>
              <a:latin typeface="Arial Black" panose="020B0A04020102020204" pitchFamily="34" charset="0"/>
              <a:cs typeface="Calibri"/>
            </a:endParaRPr>
          </a:p>
        </p:txBody>
      </p:sp>
      <p:pic>
        <p:nvPicPr>
          <p:cNvPr id="2" name="Picture 1">
            <a:extLst>
              <a:ext uri="{FF2B5EF4-FFF2-40B4-BE49-F238E27FC236}">
                <a16:creationId xmlns:a16="http://schemas.microsoft.com/office/drawing/2014/main" id="{87179D9D-0226-8EDE-2545-C77799BA8A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117267" y="217853"/>
            <a:ext cx="848419" cy="1011909"/>
          </a:xfrm>
          <a:prstGeom prst="rect">
            <a:avLst/>
          </a:prstGeom>
        </p:spPr>
      </p:pic>
      <p:sp>
        <p:nvSpPr>
          <p:cNvPr id="6" name="Subtitle 2">
            <a:extLst>
              <a:ext uri="{FF2B5EF4-FFF2-40B4-BE49-F238E27FC236}">
                <a16:creationId xmlns:a16="http://schemas.microsoft.com/office/drawing/2014/main" id="{36A65E28-06FE-392E-7CAD-9056A4606935}"/>
              </a:ext>
            </a:extLst>
          </p:cNvPr>
          <p:cNvSpPr txBox="1">
            <a:spLocks/>
          </p:cNvSpPr>
          <p:nvPr/>
        </p:nvSpPr>
        <p:spPr>
          <a:xfrm>
            <a:off x="0" y="5202238"/>
            <a:ext cx="12192000" cy="1655762"/>
          </a:xfrm>
          <a:prstGeom prst="rect">
            <a:avLst/>
          </a:prstGeom>
          <a:solidFill>
            <a:schemeClr val="bg1">
              <a:alpha val="45098"/>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IN" sz="1400" b="1">
              <a:solidFill>
                <a:schemeClr val="bg1"/>
              </a:solidFill>
            </a:endParaRPr>
          </a:p>
          <a:p>
            <a:pPr marL="0" indent="0" algn="ctr">
              <a:buNone/>
            </a:pPr>
            <a:r>
              <a:rPr lang="en-IN" sz="3600" b="1">
                <a:solidFill>
                  <a:schemeClr val="accent1">
                    <a:lumMod val="50000"/>
                  </a:schemeClr>
                </a:solidFill>
              </a:rPr>
              <a:t>Director General of Maritime Administration</a:t>
            </a:r>
          </a:p>
          <a:p>
            <a:pPr marL="0" indent="0" algn="ctr">
              <a:buNone/>
            </a:pPr>
            <a:r>
              <a:rPr lang="en-IN" sz="1800" b="1">
                <a:solidFill>
                  <a:schemeClr val="accent1">
                    <a:lumMod val="50000"/>
                  </a:schemeClr>
                </a:solidFill>
              </a:rPr>
              <a:t>10-12</a:t>
            </a:r>
            <a:r>
              <a:rPr lang="en-IN" sz="1800" b="1" baseline="30000">
                <a:solidFill>
                  <a:schemeClr val="accent1">
                    <a:lumMod val="50000"/>
                  </a:schemeClr>
                </a:solidFill>
              </a:rPr>
              <a:t>th</a:t>
            </a:r>
            <a:r>
              <a:rPr lang="en-IN" sz="1800" b="1">
                <a:solidFill>
                  <a:schemeClr val="accent1">
                    <a:lumMod val="50000"/>
                  </a:schemeClr>
                </a:solidFill>
              </a:rPr>
              <a:t> September 2025 | Bombay Exhibition Centre, Mumbai</a:t>
            </a:r>
          </a:p>
        </p:txBody>
      </p:sp>
      <p:sp>
        <p:nvSpPr>
          <p:cNvPr id="3" name="AutoShape 2">
            <a:extLst>
              <a:ext uri="{FF2B5EF4-FFF2-40B4-BE49-F238E27FC236}">
                <a16:creationId xmlns:a16="http://schemas.microsoft.com/office/drawing/2014/main" id="{83833011-AE46-6234-C5AC-2ABAEE7AB3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32" name="Picture 8" descr="Ministry of Ports, Shipping and Waterways - Wikipedia">
            <a:extLst>
              <a:ext uri="{FF2B5EF4-FFF2-40B4-BE49-F238E27FC236}">
                <a16:creationId xmlns:a16="http://schemas.microsoft.com/office/drawing/2014/main" id="{15289E1F-6589-23A9-F7EC-970C47A4A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7" y="53340"/>
            <a:ext cx="2169381" cy="1006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606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0AF1E-7647-2A1F-276A-DD611371472E}"/>
            </a:ext>
          </a:extLst>
        </p:cNvPr>
        <p:cNvGrpSpPr/>
        <p:nvPr/>
      </p:nvGrpSpPr>
      <p:grpSpPr>
        <a:xfrm>
          <a:off x="0" y="0"/>
          <a:ext cx="0" cy="0"/>
          <a:chOff x="0" y="0"/>
          <a:chExt cx="0" cy="0"/>
        </a:xfrm>
      </p:grpSpPr>
      <p:sp>
        <p:nvSpPr>
          <p:cNvPr id="50" name="TextBox 49">
            <a:extLst>
              <a:ext uri="{FF2B5EF4-FFF2-40B4-BE49-F238E27FC236}">
                <a16:creationId xmlns:a16="http://schemas.microsoft.com/office/drawing/2014/main" id="{CE0852E4-D6FD-9B65-F2C5-348E8B140DAB}"/>
              </a:ext>
            </a:extLst>
          </p:cNvPr>
          <p:cNvSpPr txBox="1"/>
          <p:nvPr/>
        </p:nvSpPr>
        <p:spPr>
          <a:xfrm>
            <a:off x="4797552" y="3236400"/>
            <a:ext cx="2874795" cy="2800767"/>
          </a:xfrm>
          <a:prstGeom prst="rect">
            <a:avLst/>
          </a:prstGeom>
          <a:noFill/>
        </p:spPr>
        <p:txBody>
          <a:bodyPr wrap="square" rtlCol="0">
            <a:spAutoFit/>
          </a:bodyPr>
          <a:lstStyle/>
          <a:p>
            <a:r>
              <a:rPr lang="en-IN" sz="1600">
                <a:solidFill>
                  <a:schemeClr val="tx2">
                    <a:lumMod val="50000"/>
                    <a:lumOff val="50000"/>
                  </a:schemeClr>
                </a:solidFill>
              </a:rPr>
              <a:t>Cabotage only for South Korean flag vessels</a:t>
            </a:r>
          </a:p>
          <a:p>
            <a:endParaRPr lang="en-IN" sz="1600"/>
          </a:p>
          <a:p>
            <a:r>
              <a:rPr lang="en-IN" sz="1600">
                <a:solidFill>
                  <a:schemeClr val="tx2">
                    <a:lumMod val="50000"/>
                    <a:lumOff val="50000"/>
                  </a:schemeClr>
                </a:solidFill>
              </a:rPr>
              <a:t>Financial support to promote new ship demand</a:t>
            </a:r>
            <a:r>
              <a:rPr lang="en-IN" sz="1600">
                <a:solidFill>
                  <a:schemeClr val="tx2"/>
                </a:solidFill>
              </a:rPr>
              <a:t> </a:t>
            </a:r>
            <a:r>
              <a:rPr lang="en-IN" sz="1600"/>
              <a:t>- reimbursement up-to </a:t>
            </a:r>
          </a:p>
          <a:p>
            <a:r>
              <a:rPr lang="en-IN" sz="1600"/>
              <a:t>60% of cost of new vessels (2018)</a:t>
            </a:r>
          </a:p>
          <a:p>
            <a:endParaRPr lang="en-IN" sz="1600"/>
          </a:p>
          <a:p>
            <a:r>
              <a:rPr lang="en-IN" sz="1600">
                <a:solidFill>
                  <a:schemeClr val="tx2">
                    <a:lumMod val="50000"/>
                    <a:lumOff val="50000"/>
                  </a:schemeClr>
                </a:solidFill>
              </a:rPr>
              <a:t>Easy financing options for shipbuilders</a:t>
            </a:r>
            <a:r>
              <a:rPr lang="en-IN" sz="1600"/>
              <a:t>, bailout support</a:t>
            </a:r>
          </a:p>
        </p:txBody>
      </p:sp>
      <p:sp>
        <p:nvSpPr>
          <p:cNvPr id="15" name="TextBox 14">
            <a:extLst>
              <a:ext uri="{FF2B5EF4-FFF2-40B4-BE49-F238E27FC236}">
                <a16:creationId xmlns:a16="http://schemas.microsoft.com/office/drawing/2014/main" id="{A4B46B59-2557-FB5B-7F61-001004709A59}"/>
              </a:ext>
            </a:extLst>
          </p:cNvPr>
          <p:cNvSpPr txBox="1"/>
          <p:nvPr/>
        </p:nvSpPr>
        <p:spPr>
          <a:xfrm>
            <a:off x="8127494" y="1279594"/>
            <a:ext cx="2743200" cy="338554"/>
          </a:xfrm>
          <a:prstGeom prst="rect">
            <a:avLst/>
          </a:prstGeom>
          <a:noFill/>
        </p:spPr>
        <p:txBody>
          <a:bodyPr wrap="square" rtlCol="0">
            <a:spAutoFit/>
          </a:bodyPr>
          <a:lstStyle/>
          <a:p>
            <a:r>
              <a:rPr lang="en-IN" sz="1600"/>
              <a:t>% global SB market share</a:t>
            </a:r>
          </a:p>
        </p:txBody>
      </p:sp>
      <p:sp>
        <p:nvSpPr>
          <p:cNvPr id="14" name="TextBox 13">
            <a:extLst>
              <a:ext uri="{FF2B5EF4-FFF2-40B4-BE49-F238E27FC236}">
                <a16:creationId xmlns:a16="http://schemas.microsoft.com/office/drawing/2014/main" id="{FF831FC4-D3FA-679D-AB00-6DBB822F4FBF}"/>
              </a:ext>
            </a:extLst>
          </p:cNvPr>
          <p:cNvSpPr txBox="1"/>
          <p:nvPr/>
        </p:nvSpPr>
        <p:spPr>
          <a:xfrm>
            <a:off x="4724400" y="1279594"/>
            <a:ext cx="2743200" cy="338554"/>
          </a:xfrm>
          <a:prstGeom prst="rect">
            <a:avLst/>
          </a:prstGeom>
          <a:noFill/>
        </p:spPr>
        <p:txBody>
          <a:bodyPr wrap="square" rtlCol="0">
            <a:spAutoFit/>
          </a:bodyPr>
          <a:lstStyle/>
          <a:p>
            <a:r>
              <a:rPr lang="en-IN" sz="1600"/>
              <a:t>% global SB market share</a:t>
            </a:r>
          </a:p>
        </p:txBody>
      </p:sp>
      <p:sp>
        <p:nvSpPr>
          <p:cNvPr id="13" name="TextBox 12">
            <a:extLst>
              <a:ext uri="{FF2B5EF4-FFF2-40B4-BE49-F238E27FC236}">
                <a16:creationId xmlns:a16="http://schemas.microsoft.com/office/drawing/2014/main" id="{2558A73C-3AAE-37EA-7517-62BFA3490A9C}"/>
              </a:ext>
            </a:extLst>
          </p:cNvPr>
          <p:cNvSpPr txBox="1"/>
          <p:nvPr/>
        </p:nvSpPr>
        <p:spPr>
          <a:xfrm>
            <a:off x="1636774" y="1279594"/>
            <a:ext cx="2743200" cy="338554"/>
          </a:xfrm>
          <a:prstGeom prst="rect">
            <a:avLst/>
          </a:prstGeom>
          <a:noFill/>
        </p:spPr>
        <p:txBody>
          <a:bodyPr wrap="square" rtlCol="0">
            <a:spAutoFit/>
          </a:bodyPr>
          <a:lstStyle/>
          <a:p>
            <a:r>
              <a:rPr lang="en-IN" sz="1600"/>
              <a:t>% global SB market share</a:t>
            </a:r>
          </a:p>
        </p:txBody>
      </p:sp>
      <p:sp>
        <p:nvSpPr>
          <p:cNvPr id="8" name="Title 7">
            <a:extLst>
              <a:ext uri="{FF2B5EF4-FFF2-40B4-BE49-F238E27FC236}">
                <a16:creationId xmlns:a16="http://schemas.microsoft.com/office/drawing/2014/main" id="{7B728380-C2A3-10F4-EB72-897FA005DDCF}"/>
              </a:ext>
            </a:extLst>
          </p:cNvPr>
          <p:cNvSpPr>
            <a:spLocks noGrp="1"/>
          </p:cNvSpPr>
          <p:nvPr>
            <p:ph type="title"/>
          </p:nvPr>
        </p:nvSpPr>
        <p:spPr>
          <a:xfrm>
            <a:off x="1134752" y="130372"/>
            <a:ext cx="9922495" cy="740660"/>
          </a:xfrm>
        </p:spPr>
        <p:txBody>
          <a:bodyPr>
            <a:normAutofit/>
          </a:bodyPr>
          <a:lstStyle/>
          <a:p>
            <a:r>
              <a:rPr lang="en-US" sz="3600"/>
              <a:t>Global Leaders</a:t>
            </a:r>
            <a:endParaRPr lang="en-IN" sz="3600"/>
          </a:p>
        </p:txBody>
      </p:sp>
      <p:sp>
        <p:nvSpPr>
          <p:cNvPr id="7" name="Slide Number Placeholder 6">
            <a:extLst>
              <a:ext uri="{FF2B5EF4-FFF2-40B4-BE49-F238E27FC236}">
                <a16:creationId xmlns:a16="http://schemas.microsoft.com/office/drawing/2014/main" id="{B73833E1-99F7-8631-7F26-E954B6BF54F1}"/>
              </a:ext>
            </a:extLst>
          </p:cNvPr>
          <p:cNvSpPr>
            <a:spLocks noGrp="1"/>
          </p:cNvSpPr>
          <p:nvPr>
            <p:ph type="sldNum" sz="quarter" idx="12"/>
          </p:nvPr>
        </p:nvSpPr>
        <p:spPr>
          <a:xfrm>
            <a:off x="4724400" y="6399079"/>
            <a:ext cx="2743200" cy="365125"/>
          </a:xfrm>
        </p:spPr>
        <p:txBody>
          <a:bodyPr/>
          <a:lstStyle/>
          <a:p>
            <a:r>
              <a:rPr lang="en-IN"/>
              <a:t>Slide </a:t>
            </a:r>
            <a:fld id="{61F59DBB-61E3-46AB-854D-9BC0E6F19EAE}" type="slidenum">
              <a:rPr lang="en-IN" smtClean="0"/>
              <a:pPr/>
              <a:t>10</a:t>
            </a:fld>
            <a:r>
              <a:rPr lang="en-IN"/>
              <a:t> of 26</a:t>
            </a:r>
          </a:p>
        </p:txBody>
      </p:sp>
      <p:cxnSp>
        <p:nvCxnSpPr>
          <p:cNvPr id="3" name="Straight Connector 2">
            <a:extLst>
              <a:ext uri="{FF2B5EF4-FFF2-40B4-BE49-F238E27FC236}">
                <a16:creationId xmlns:a16="http://schemas.microsoft.com/office/drawing/2014/main" id="{04199793-0FF2-A67B-FB12-D92E3A28504D}"/>
              </a:ext>
            </a:extLst>
          </p:cNvPr>
          <p:cNvCxnSpPr/>
          <p:nvPr/>
        </p:nvCxnSpPr>
        <p:spPr>
          <a:xfrm>
            <a:off x="1636776" y="1344168"/>
            <a:ext cx="259689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72A7405B-E7F5-0B9B-B772-528AD5A9AC3C}"/>
              </a:ext>
            </a:extLst>
          </p:cNvPr>
          <p:cNvCxnSpPr/>
          <p:nvPr/>
        </p:nvCxnSpPr>
        <p:spPr>
          <a:xfrm>
            <a:off x="4797552" y="1344168"/>
            <a:ext cx="259689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CC318DB-EF14-57D7-DC54-F033473BBB52}"/>
              </a:ext>
            </a:extLst>
          </p:cNvPr>
          <p:cNvCxnSpPr/>
          <p:nvPr/>
        </p:nvCxnSpPr>
        <p:spPr>
          <a:xfrm>
            <a:off x="8150352" y="1322832"/>
            <a:ext cx="2596896"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461B33A-8058-220F-235B-AD0BD76C9064}"/>
              </a:ext>
            </a:extLst>
          </p:cNvPr>
          <p:cNvSpPr txBox="1"/>
          <p:nvPr/>
        </p:nvSpPr>
        <p:spPr>
          <a:xfrm>
            <a:off x="1636776" y="914400"/>
            <a:ext cx="1618488" cy="369332"/>
          </a:xfrm>
          <a:prstGeom prst="rect">
            <a:avLst/>
          </a:prstGeom>
          <a:noFill/>
        </p:spPr>
        <p:txBody>
          <a:bodyPr wrap="square" rtlCol="0">
            <a:spAutoFit/>
          </a:bodyPr>
          <a:lstStyle/>
          <a:p>
            <a:r>
              <a:rPr lang="en-IN" b="1"/>
              <a:t>China</a:t>
            </a:r>
          </a:p>
        </p:txBody>
      </p:sp>
      <p:sp>
        <p:nvSpPr>
          <p:cNvPr id="11" name="TextBox 10">
            <a:extLst>
              <a:ext uri="{FF2B5EF4-FFF2-40B4-BE49-F238E27FC236}">
                <a16:creationId xmlns:a16="http://schemas.microsoft.com/office/drawing/2014/main" id="{59143306-CE9A-AFD4-976F-1668E2803472}"/>
              </a:ext>
            </a:extLst>
          </p:cNvPr>
          <p:cNvSpPr txBox="1"/>
          <p:nvPr/>
        </p:nvSpPr>
        <p:spPr>
          <a:xfrm>
            <a:off x="4724400" y="914400"/>
            <a:ext cx="1618488" cy="369332"/>
          </a:xfrm>
          <a:prstGeom prst="rect">
            <a:avLst/>
          </a:prstGeom>
          <a:noFill/>
        </p:spPr>
        <p:txBody>
          <a:bodyPr wrap="square" rtlCol="0">
            <a:spAutoFit/>
          </a:bodyPr>
          <a:lstStyle/>
          <a:p>
            <a:r>
              <a:rPr lang="en-IN" b="1"/>
              <a:t>South Korea</a:t>
            </a:r>
          </a:p>
        </p:txBody>
      </p:sp>
      <p:sp>
        <p:nvSpPr>
          <p:cNvPr id="12" name="TextBox 11">
            <a:extLst>
              <a:ext uri="{FF2B5EF4-FFF2-40B4-BE49-F238E27FC236}">
                <a16:creationId xmlns:a16="http://schemas.microsoft.com/office/drawing/2014/main" id="{7FBC6C23-2EBD-47C2-A3DE-CB2769A11664}"/>
              </a:ext>
            </a:extLst>
          </p:cNvPr>
          <p:cNvSpPr txBox="1"/>
          <p:nvPr/>
        </p:nvSpPr>
        <p:spPr>
          <a:xfrm>
            <a:off x="8127494" y="914400"/>
            <a:ext cx="1618488" cy="369332"/>
          </a:xfrm>
          <a:prstGeom prst="rect">
            <a:avLst/>
          </a:prstGeom>
          <a:noFill/>
        </p:spPr>
        <p:txBody>
          <a:bodyPr wrap="square" rtlCol="0">
            <a:spAutoFit/>
          </a:bodyPr>
          <a:lstStyle/>
          <a:p>
            <a:r>
              <a:rPr lang="en-IN" b="1"/>
              <a:t>Japan</a:t>
            </a:r>
          </a:p>
        </p:txBody>
      </p:sp>
      <p:cxnSp>
        <p:nvCxnSpPr>
          <p:cNvPr id="16" name="Straight Connector 15">
            <a:extLst>
              <a:ext uri="{FF2B5EF4-FFF2-40B4-BE49-F238E27FC236}">
                <a16:creationId xmlns:a16="http://schemas.microsoft.com/office/drawing/2014/main" id="{19A11665-613B-FA36-E4EE-84979E02CA6B}"/>
              </a:ext>
            </a:extLst>
          </p:cNvPr>
          <p:cNvCxnSpPr/>
          <p:nvPr/>
        </p:nvCxnSpPr>
        <p:spPr>
          <a:xfrm>
            <a:off x="1636776" y="3023616"/>
            <a:ext cx="259689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0750860-3610-F900-C61D-46886882B04B}"/>
              </a:ext>
            </a:extLst>
          </p:cNvPr>
          <p:cNvCxnSpPr/>
          <p:nvPr/>
        </p:nvCxnSpPr>
        <p:spPr>
          <a:xfrm>
            <a:off x="4797552" y="3023616"/>
            <a:ext cx="259689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2ACE67B-3636-CBF4-2E89-DBB898244233}"/>
              </a:ext>
            </a:extLst>
          </p:cNvPr>
          <p:cNvCxnSpPr/>
          <p:nvPr/>
        </p:nvCxnSpPr>
        <p:spPr>
          <a:xfrm>
            <a:off x="8150352" y="3002280"/>
            <a:ext cx="2596896"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1243C23F-C7C1-7CA4-9A8D-88D1AA419656}"/>
              </a:ext>
            </a:extLst>
          </p:cNvPr>
          <p:cNvSpPr/>
          <p:nvPr/>
        </p:nvSpPr>
        <p:spPr>
          <a:xfrm>
            <a:off x="1801368" y="2779776"/>
            <a:ext cx="438912" cy="243837"/>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a:extLst>
              <a:ext uri="{FF2B5EF4-FFF2-40B4-BE49-F238E27FC236}">
                <a16:creationId xmlns:a16="http://schemas.microsoft.com/office/drawing/2014/main" id="{FAEDE462-11B0-8086-2DBA-91B346EBE2C3}"/>
              </a:ext>
            </a:extLst>
          </p:cNvPr>
          <p:cNvSpPr/>
          <p:nvPr/>
        </p:nvSpPr>
        <p:spPr>
          <a:xfrm>
            <a:off x="2517648" y="2310175"/>
            <a:ext cx="438912" cy="710690"/>
          </a:xfrm>
          <a:prstGeom prst="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Rectangle 23">
            <a:extLst>
              <a:ext uri="{FF2B5EF4-FFF2-40B4-BE49-F238E27FC236}">
                <a16:creationId xmlns:a16="http://schemas.microsoft.com/office/drawing/2014/main" id="{0BB42023-6B1E-A7E8-A5D6-EBFCA9B6CF81}"/>
              </a:ext>
            </a:extLst>
          </p:cNvPr>
          <p:cNvSpPr/>
          <p:nvPr/>
        </p:nvSpPr>
        <p:spPr>
          <a:xfrm>
            <a:off x="3300984" y="1993036"/>
            <a:ext cx="438912" cy="1027827"/>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24">
            <a:extLst>
              <a:ext uri="{FF2B5EF4-FFF2-40B4-BE49-F238E27FC236}">
                <a16:creationId xmlns:a16="http://schemas.microsoft.com/office/drawing/2014/main" id="{819558DC-E383-AE8D-CE68-C8CF83C6B081}"/>
              </a:ext>
            </a:extLst>
          </p:cNvPr>
          <p:cNvSpPr/>
          <p:nvPr/>
        </p:nvSpPr>
        <p:spPr>
          <a:xfrm>
            <a:off x="5151120" y="2240284"/>
            <a:ext cx="438912" cy="78333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25">
            <a:extLst>
              <a:ext uri="{FF2B5EF4-FFF2-40B4-BE49-F238E27FC236}">
                <a16:creationId xmlns:a16="http://schemas.microsoft.com/office/drawing/2014/main" id="{941EC6D8-9B3A-D83A-3DA2-A3280BAB7653}"/>
              </a:ext>
            </a:extLst>
          </p:cNvPr>
          <p:cNvSpPr/>
          <p:nvPr/>
        </p:nvSpPr>
        <p:spPr>
          <a:xfrm>
            <a:off x="5867400" y="2310175"/>
            <a:ext cx="438912" cy="710690"/>
          </a:xfrm>
          <a:prstGeom prst="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26">
            <a:extLst>
              <a:ext uri="{FF2B5EF4-FFF2-40B4-BE49-F238E27FC236}">
                <a16:creationId xmlns:a16="http://schemas.microsoft.com/office/drawing/2014/main" id="{19763173-E758-3C8A-3E12-D302D591D8F8}"/>
              </a:ext>
            </a:extLst>
          </p:cNvPr>
          <p:cNvSpPr/>
          <p:nvPr/>
        </p:nvSpPr>
        <p:spPr>
          <a:xfrm>
            <a:off x="6650736" y="2240284"/>
            <a:ext cx="438912" cy="780579"/>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27">
            <a:extLst>
              <a:ext uri="{FF2B5EF4-FFF2-40B4-BE49-F238E27FC236}">
                <a16:creationId xmlns:a16="http://schemas.microsoft.com/office/drawing/2014/main" id="{9DA9AE12-7831-984D-789B-8EE698A12148}"/>
              </a:ext>
            </a:extLst>
          </p:cNvPr>
          <p:cNvSpPr/>
          <p:nvPr/>
        </p:nvSpPr>
        <p:spPr>
          <a:xfrm>
            <a:off x="8458200" y="2310175"/>
            <a:ext cx="438912" cy="692106"/>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8">
            <a:extLst>
              <a:ext uri="{FF2B5EF4-FFF2-40B4-BE49-F238E27FC236}">
                <a16:creationId xmlns:a16="http://schemas.microsoft.com/office/drawing/2014/main" id="{E91E271A-BBF7-B8E8-4C3D-D4F8003258D8}"/>
              </a:ext>
            </a:extLst>
          </p:cNvPr>
          <p:cNvSpPr/>
          <p:nvPr/>
        </p:nvSpPr>
        <p:spPr>
          <a:xfrm>
            <a:off x="9174480" y="2395732"/>
            <a:ext cx="438912" cy="603800"/>
          </a:xfrm>
          <a:prstGeom prst="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29">
            <a:extLst>
              <a:ext uri="{FF2B5EF4-FFF2-40B4-BE49-F238E27FC236}">
                <a16:creationId xmlns:a16="http://schemas.microsoft.com/office/drawing/2014/main" id="{AAE11196-B964-387F-7300-A07C62480323}"/>
              </a:ext>
            </a:extLst>
          </p:cNvPr>
          <p:cNvSpPr/>
          <p:nvPr/>
        </p:nvSpPr>
        <p:spPr>
          <a:xfrm>
            <a:off x="9957816" y="2755693"/>
            <a:ext cx="438912" cy="243837"/>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TextBox 30">
            <a:extLst>
              <a:ext uri="{FF2B5EF4-FFF2-40B4-BE49-F238E27FC236}">
                <a16:creationId xmlns:a16="http://schemas.microsoft.com/office/drawing/2014/main" id="{5DE44281-49F7-BB16-C5A5-595B041F8EE3}"/>
              </a:ext>
            </a:extLst>
          </p:cNvPr>
          <p:cNvSpPr txBox="1"/>
          <p:nvPr/>
        </p:nvSpPr>
        <p:spPr>
          <a:xfrm>
            <a:off x="1773934" y="2569464"/>
            <a:ext cx="603506" cy="261610"/>
          </a:xfrm>
          <a:prstGeom prst="rect">
            <a:avLst/>
          </a:prstGeom>
          <a:noFill/>
        </p:spPr>
        <p:txBody>
          <a:bodyPr wrap="square" rtlCol="0">
            <a:spAutoFit/>
          </a:bodyPr>
          <a:lstStyle/>
          <a:p>
            <a:r>
              <a:rPr lang="en-IN" sz="1100"/>
              <a:t>5-6%</a:t>
            </a:r>
          </a:p>
        </p:txBody>
      </p:sp>
      <p:sp>
        <p:nvSpPr>
          <p:cNvPr id="32" name="TextBox 31">
            <a:extLst>
              <a:ext uri="{FF2B5EF4-FFF2-40B4-BE49-F238E27FC236}">
                <a16:creationId xmlns:a16="http://schemas.microsoft.com/office/drawing/2014/main" id="{A265EA0A-57F0-52B6-0CE8-3B1A8CA06B9C}"/>
              </a:ext>
            </a:extLst>
          </p:cNvPr>
          <p:cNvSpPr txBox="1"/>
          <p:nvPr/>
        </p:nvSpPr>
        <p:spPr>
          <a:xfrm>
            <a:off x="2414014" y="2109479"/>
            <a:ext cx="786385" cy="261610"/>
          </a:xfrm>
          <a:prstGeom prst="rect">
            <a:avLst/>
          </a:prstGeom>
          <a:noFill/>
        </p:spPr>
        <p:txBody>
          <a:bodyPr wrap="square" rtlCol="0">
            <a:spAutoFit/>
          </a:bodyPr>
          <a:lstStyle/>
          <a:p>
            <a:r>
              <a:rPr lang="en-IN" sz="1100"/>
              <a:t>30-35%</a:t>
            </a:r>
          </a:p>
        </p:txBody>
      </p:sp>
      <p:sp>
        <p:nvSpPr>
          <p:cNvPr id="33" name="TextBox 32">
            <a:extLst>
              <a:ext uri="{FF2B5EF4-FFF2-40B4-BE49-F238E27FC236}">
                <a16:creationId xmlns:a16="http://schemas.microsoft.com/office/drawing/2014/main" id="{6DD42B8C-FDEE-13A9-937B-BE3AFC96170F}"/>
              </a:ext>
            </a:extLst>
          </p:cNvPr>
          <p:cNvSpPr txBox="1"/>
          <p:nvPr/>
        </p:nvSpPr>
        <p:spPr>
          <a:xfrm>
            <a:off x="5059679" y="2024384"/>
            <a:ext cx="786385" cy="261610"/>
          </a:xfrm>
          <a:prstGeom prst="rect">
            <a:avLst/>
          </a:prstGeom>
          <a:noFill/>
        </p:spPr>
        <p:txBody>
          <a:bodyPr wrap="square" rtlCol="0">
            <a:spAutoFit/>
          </a:bodyPr>
          <a:lstStyle/>
          <a:p>
            <a:r>
              <a:rPr lang="en-IN" sz="1100"/>
              <a:t>25-30%</a:t>
            </a:r>
          </a:p>
        </p:txBody>
      </p:sp>
      <p:sp>
        <p:nvSpPr>
          <p:cNvPr id="34" name="TextBox 33">
            <a:extLst>
              <a:ext uri="{FF2B5EF4-FFF2-40B4-BE49-F238E27FC236}">
                <a16:creationId xmlns:a16="http://schemas.microsoft.com/office/drawing/2014/main" id="{E835D66D-9149-EB5F-4FFE-32DBCD058E47}"/>
              </a:ext>
            </a:extLst>
          </p:cNvPr>
          <p:cNvSpPr txBox="1"/>
          <p:nvPr/>
        </p:nvSpPr>
        <p:spPr>
          <a:xfrm>
            <a:off x="3206495" y="1772015"/>
            <a:ext cx="786385" cy="261610"/>
          </a:xfrm>
          <a:prstGeom prst="rect">
            <a:avLst/>
          </a:prstGeom>
          <a:noFill/>
        </p:spPr>
        <p:txBody>
          <a:bodyPr wrap="square" rtlCol="0">
            <a:spAutoFit/>
          </a:bodyPr>
          <a:lstStyle/>
          <a:p>
            <a:r>
              <a:rPr lang="en-IN" sz="1100"/>
              <a:t>52-56%</a:t>
            </a:r>
          </a:p>
        </p:txBody>
      </p:sp>
      <p:sp>
        <p:nvSpPr>
          <p:cNvPr id="35" name="TextBox 34">
            <a:extLst>
              <a:ext uri="{FF2B5EF4-FFF2-40B4-BE49-F238E27FC236}">
                <a16:creationId xmlns:a16="http://schemas.microsoft.com/office/drawing/2014/main" id="{BFFC64CD-FBFB-DB26-A09F-A697E2BABA14}"/>
              </a:ext>
            </a:extLst>
          </p:cNvPr>
          <p:cNvSpPr txBox="1"/>
          <p:nvPr/>
        </p:nvSpPr>
        <p:spPr>
          <a:xfrm>
            <a:off x="5824727" y="2103632"/>
            <a:ext cx="786385" cy="261610"/>
          </a:xfrm>
          <a:prstGeom prst="rect">
            <a:avLst/>
          </a:prstGeom>
          <a:noFill/>
        </p:spPr>
        <p:txBody>
          <a:bodyPr wrap="square" rtlCol="0">
            <a:spAutoFit/>
          </a:bodyPr>
          <a:lstStyle/>
          <a:p>
            <a:r>
              <a:rPr lang="en-IN" sz="1100"/>
              <a:t>20-25%</a:t>
            </a:r>
          </a:p>
        </p:txBody>
      </p:sp>
      <p:sp>
        <p:nvSpPr>
          <p:cNvPr id="36" name="TextBox 35">
            <a:extLst>
              <a:ext uri="{FF2B5EF4-FFF2-40B4-BE49-F238E27FC236}">
                <a16:creationId xmlns:a16="http://schemas.microsoft.com/office/drawing/2014/main" id="{88E30675-7B9A-6B81-46AB-6D4CE4335ED7}"/>
              </a:ext>
            </a:extLst>
          </p:cNvPr>
          <p:cNvSpPr txBox="1"/>
          <p:nvPr/>
        </p:nvSpPr>
        <p:spPr>
          <a:xfrm>
            <a:off x="6583680" y="2017783"/>
            <a:ext cx="786385" cy="261610"/>
          </a:xfrm>
          <a:prstGeom prst="rect">
            <a:avLst/>
          </a:prstGeom>
          <a:noFill/>
        </p:spPr>
        <p:txBody>
          <a:bodyPr wrap="square" rtlCol="0">
            <a:spAutoFit/>
          </a:bodyPr>
          <a:lstStyle/>
          <a:p>
            <a:r>
              <a:rPr lang="en-IN" sz="1100"/>
              <a:t>25-30%</a:t>
            </a:r>
          </a:p>
        </p:txBody>
      </p:sp>
      <p:sp>
        <p:nvSpPr>
          <p:cNvPr id="37" name="TextBox 36">
            <a:extLst>
              <a:ext uri="{FF2B5EF4-FFF2-40B4-BE49-F238E27FC236}">
                <a16:creationId xmlns:a16="http://schemas.microsoft.com/office/drawing/2014/main" id="{4627F168-DAB1-7526-B121-A89E8A12780F}"/>
              </a:ext>
            </a:extLst>
          </p:cNvPr>
          <p:cNvSpPr txBox="1"/>
          <p:nvPr/>
        </p:nvSpPr>
        <p:spPr>
          <a:xfrm>
            <a:off x="8363711" y="2103632"/>
            <a:ext cx="786385" cy="261610"/>
          </a:xfrm>
          <a:prstGeom prst="rect">
            <a:avLst/>
          </a:prstGeom>
          <a:noFill/>
        </p:spPr>
        <p:txBody>
          <a:bodyPr wrap="square" rtlCol="0">
            <a:spAutoFit/>
          </a:bodyPr>
          <a:lstStyle/>
          <a:p>
            <a:r>
              <a:rPr lang="en-IN" sz="1100"/>
              <a:t>28-30%</a:t>
            </a:r>
          </a:p>
        </p:txBody>
      </p:sp>
      <p:sp>
        <p:nvSpPr>
          <p:cNvPr id="38" name="TextBox 37">
            <a:extLst>
              <a:ext uri="{FF2B5EF4-FFF2-40B4-BE49-F238E27FC236}">
                <a16:creationId xmlns:a16="http://schemas.microsoft.com/office/drawing/2014/main" id="{231B09DB-10F0-2580-91C3-7D7466539162}"/>
              </a:ext>
            </a:extLst>
          </p:cNvPr>
          <p:cNvSpPr txBox="1"/>
          <p:nvPr/>
        </p:nvSpPr>
        <p:spPr>
          <a:xfrm>
            <a:off x="9105901" y="2179409"/>
            <a:ext cx="786385" cy="261610"/>
          </a:xfrm>
          <a:prstGeom prst="rect">
            <a:avLst/>
          </a:prstGeom>
          <a:noFill/>
        </p:spPr>
        <p:txBody>
          <a:bodyPr wrap="square" rtlCol="0">
            <a:spAutoFit/>
          </a:bodyPr>
          <a:lstStyle/>
          <a:p>
            <a:r>
              <a:rPr lang="en-IN" sz="1100"/>
              <a:t>24-25%</a:t>
            </a:r>
          </a:p>
        </p:txBody>
      </p:sp>
      <p:sp>
        <p:nvSpPr>
          <p:cNvPr id="39" name="TextBox 38">
            <a:extLst>
              <a:ext uri="{FF2B5EF4-FFF2-40B4-BE49-F238E27FC236}">
                <a16:creationId xmlns:a16="http://schemas.microsoft.com/office/drawing/2014/main" id="{84AE70BF-9569-7888-0001-66F786C07852}"/>
              </a:ext>
            </a:extLst>
          </p:cNvPr>
          <p:cNvSpPr txBox="1"/>
          <p:nvPr/>
        </p:nvSpPr>
        <p:spPr>
          <a:xfrm>
            <a:off x="9872471" y="2534713"/>
            <a:ext cx="786385" cy="261610"/>
          </a:xfrm>
          <a:prstGeom prst="rect">
            <a:avLst/>
          </a:prstGeom>
          <a:noFill/>
        </p:spPr>
        <p:txBody>
          <a:bodyPr wrap="square" rtlCol="0">
            <a:spAutoFit/>
          </a:bodyPr>
          <a:lstStyle/>
          <a:p>
            <a:r>
              <a:rPr lang="en-IN" sz="1100"/>
              <a:t>7-11%</a:t>
            </a:r>
          </a:p>
        </p:txBody>
      </p:sp>
      <p:sp>
        <p:nvSpPr>
          <p:cNvPr id="40" name="TextBox 39">
            <a:extLst>
              <a:ext uri="{FF2B5EF4-FFF2-40B4-BE49-F238E27FC236}">
                <a16:creationId xmlns:a16="http://schemas.microsoft.com/office/drawing/2014/main" id="{4FDF66E2-0118-A828-5DB9-112389DEDE3C}"/>
              </a:ext>
            </a:extLst>
          </p:cNvPr>
          <p:cNvSpPr txBox="1"/>
          <p:nvPr/>
        </p:nvSpPr>
        <p:spPr>
          <a:xfrm>
            <a:off x="1557880" y="3227682"/>
            <a:ext cx="2675791" cy="3046988"/>
          </a:xfrm>
          <a:prstGeom prst="rect">
            <a:avLst/>
          </a:prstGeom>
          <a:noFill/>
        </p:spPr>
        <p:txBody>
          <a:bodyPr wrap="square" rtlCol="0">
            <a:spAutoFit/>
          </a:bodyPr>
          <a:lstStyle/>
          <a:p>
            <a:r>
              <a:rPr lang="en-IN" sz="1600">
                <a:solidFill>
                  <a:schemeClr val="tx2">
                    <a:lumMod val="50000"/>
                    <a:lumOff val="50000"/>
                  </a:schemeClr>
                </a:solidFill>
              </a:rPr>
              <a:t>Cabotage only for Chinese flag</a:t>
            </a:r>
            <a:r>
              <a:rPr lang="en-IN" sz="1600"/>
              <a:t>, Chinese-built vessels</a:t>
            </a:r>
          </a:p>
          <a:p>
            <a:r>
              <a:rPr lang="en-IN" sz="1600"/>
              <a:t>• Foreign flag, Chinese built </a:t>
            </a:r>
          </a:p>
          <a:p>
            <a:r>
              <a:rPr lang="en-IN" sz="1600"/>
              <a:t>   vessels allowed in    </a:t>
            </a:r>
          </a:p>
          <a:p>
            <a:r>
              <a:rPr lang="en-IN" sz="1600"/>
              <a:t>   Shanghai </a:t>
            </a:r>
          </a:p>
          <a:p>
            <a:r>
              <a:rPr lang="en-IN" sz="1600"/>
              <a:t>   Free Trade Zone</a:t>
            </a:r>
          </a:p>
          <a:p>
            <a:endParaRPr lang="en-IN" sz="1600"/>
          </a:p>
          <a:p>
            <a:r>
              <a:rPr lang="en-IN" sz="1600">
                <a:solidFill>
                  <a:schemeClr val="tx2">
                    <a:lumMod val="50000"/>
                    <a:lumOff val="50000"/>
                  </a:schemeClr>
                </a:solidFill>
              </a:rPr>
              <a:t>17% subsidy on prices for Chinese Ship buyers</a:t>
            </a:r>
          </a:p>
          <a:p>
            <a:endParaRPr lang="en-IN" sz="1600"/>
          </a:p>
          <a:p>
            <a:r>
              <a:rPr lang="en-IN" sz="1600">
                <a:solidFill>
                  <a:schemeClr val="tx2">
                    <a:lumMod val="50000"/>
                    <a:lumOff val="50000"/>
                  </a:schemeClr>
                </a:solidFill>
              </a:rPr>
              <a:t>Soft-loans, tax exemptions</a:t>
            </a:r>
            <a:r>
              <a:rPr lang="en-IN" sz="1600">
                <a:solidFill>
                  <a:schemeClr val="tx2"/>
                </a:solidFill>
              </a:rPr>
              <a:t> </a:t>
            </a:r>
            <a:r>
              <a:rPr lang="en-IN" sz="1600"/>
              <a:t>for local shipbuilders</a:t>
            </a:r>
          </a:p>
        </p:txBody>
      </p:sp>
      <p:sp>
        <p:nvSpPr>
          <p:cNvPr id="41" name="TextBox 40">
            <a:extLst>
              <a:ext uri="{FF2B5EF4-FFF2-40B4-BE49-F238E27FC236}">
                <a16:creationId xmlns:a16="http://schemas.microsoft.com/office/drawing/2014/main" id="{8F5AD2C6-20D6-2C0C-2505-C28C8553DE1C}"/>
              </a:ext>
            </a:extLst>
          </p:cNvPr>
          <p:cNvSpPr txBox="1"/>
          <p:nvPr/>
        </p:nvSpPr>
        <p:spPr>
          <a:xfrm>
            <a:off x="1773934" y="2993100"/>
            <a:ext cx="603506" cy="261610"/>
          </a:xfrm>
          <a:prstGeom prst="rect">
            <a:avLst/>
          </a:prstGeom>
          <a:noFill/>
        </p:spPr>
        <p:txBody>
          <a:bodyPr wrap="square" rtlCol="0">
            <a:spAutoFit/>
          </a:bodyPr>
          <a:lstStyle/>
          <a:p>
            <a:r>
              <a:rPr lang="en-IN" sz="1100"/>
              <a:t>2000</a:t>
            </a:r>
          </a:p>
        </p:txBody>
      </p:sp>
      <p:sp>
        <p:nvSpPr>
          <p:cNvPr id="42" name="TextBox 41">
            <a:extLst>
              <a:ext uri="{FF2B5EF4-FFF2-40B4-BE49-F238E27FC236}">
                <a16:creationId xmlns:a16="http://schemas.microsoft.com/office/drawing/2014/main" id="{123EA6A5-9683-59CE-8FB3-4012CD850974}"/>
              </a:ext>
            </a:extLst>
          </p:cNvPr>
          <p:cNvSpPr txBox="1"/>
          <p:nvPr/>
        </p:nvSpPr>
        <p:spPr>
          <a:xfrm>
            <a:off x="3307079" y="2990350"/>
            <a:ext cx="603506" cy="261610"/>
          </a:xfrm>
          <a:prstGeom prst="rect">
            <a:avLst/>
          </a:prstGeom>
          <a:noFill/>
        </p:spPr>
        <p:txBody>
          <a:bodyPr wrap="square" rtlCol="0">
            <a:spAutoFit/>
          </a:bodyPr>
          <a:lstStyle/>
          <a:p>
            <a:r>
              <a:rPr lang="en-IN" sz="1100"/>
              <a:t>2025</a:t>
            </a:r>
          </a:p>
        </p:txBody>
      </p:sp>
      <p:sp>
        <p:nvSpPr>
          <p:cNvPr id="43" name="TextBox 42">
            <a:extLst>
              <a:ext uri="{FF2B5EF4-FFF2-40B4-BE49-F238E27FC236}">
                <a16:creationId xmlns:a16="http://schemas.microsoft.com/office/drawing/2014/main" id="{9AEAA8C2-869D-F86E-82C7-CFCE7CC64C0E}"/>
              </a:ext>
            </a:extLst>
          </p:cNvPr>
          <p:cNvSpPr txBox="1"/>
          <p:nvPr/>
        </p:nvSpPr>
        <p:spPr>
          <a:xfrm>
            <a:off x="2479546" y="2984293"/>
            <a:ext cx="603506" cy="261610"/>
          </a:xfrm>
          <a:prstGeom prst="rect">
            <a:avLst/>
          </a:prstGeom>
          <a:noFill/>
        </p:spPr>
        <p:txBody>
          <a:bodyPr wrap="square" rtlCol="0">
            <a:spAutoFit/>
          </a:bodyPr>
          <a:lstStyle/>
          <a:p>
            <a:r>
              <a:rPr lang="en-IN" sz="1100"/>
              <a:t>2019</a:t>
            </a:r>
          </a:p>
        </p:txBody>
      </p:sp>
      <p:sp>
        <p:nvSpPr>
          <p:cNvPr id="44" name="TextBox 43">
            <a:extLst>
              <a:ext uri="{FF2B5EF4-FFF2-40B4-BE49-F238E27FC236}">
                <a16:creationId xmlns:a16="http://schemas.microsoft.com/office/drawing/2014/main" id="{78FEEAA0-387A-BFD8-35D1-48520F459A8E}"/>
              </a:ext>
            </a:extLst>
          </p:cNvPr>
          <p:cNvSpPr txBox="1"/>
          <p:nvPr/>
        </p:nvSpPr>
        <p:spPr>
          <a:xfrm>
            <a:off x="5117591" y="3023613"/>
            <a:ext cx="603506" cy="261610"/>
          </a:xfrm>
          <a:prstGeom prst="rect">
            <a:avLst/>
          </a:prstGeom>
          <a:noFill/>
        </p:spPr>
        <p:txBody>
          <a:bodyPr wrap="square" rtlCol="0">
            <a:spAutoFit/>
          </a:bodyPr>
          <a:lstStyle/>
          <a:p>
            <a:r>
              <a:rPr lang="en-IN" sz="1100"/>
              <a:t>2000</a:t>
            </a:r>
          </a:p>
        </p:txBody>
      </p:sp>
      <p:sp>
        <p:nvSpPr>
          <p:cNvPr id="45" name="TextBox 44">
            <a:extLst>
              <a:ext uri="{FF2B5EF4-FFF2-40B4-BE49-F238E27FC236}">
                <a16:creationId xmlns:a16="http://schemas.microsoft.com/office/drawing/2014/main" id="{83F0209E-62D6-9E4C-BB50-5F96260277AF}"/>
              </a:ext>
            </a:extLst>
          </p:cNvPr>
          <p:cNvSpPr txBox="1"/>
          <p:nvPr/>
        </p:nvSpPr>
        <p:spPr>
          <a:xfrm>
            <a:off x="6650736" y="3020863"/>
            <a:ext cx="603506" cy="261610"/>
          </a:xfrm>
          <a:prstGeom prst="rect">
            <a:avLst/>
          </a:prstGeom>
          <a:noFill/>
        </p:spPr>
        <p:txBody>
          <a:bodyPr wrap="square" rtlCol="0">
            <a:spAutoFit/>
          </a:bodyPr>
          <a:lstStyle/>
          <a:p>
            <a:r>
              <a:rPr lang="en-IN" sz="1100"/>
              <a:t>2025</a:t>
            </a:r>
          </a:p>
        </p:txBody>
      </p:sp>
      <p:sp>
        <p:nvSpPr>
          <p:cNvPr id="46" name="TextBox 45">
            <a:extLst>
              <a:ext uri="{FF2B5EF4-FFF2-40B4-BE49-F238E27FC236}">
                <a16:creationId xmlns:a16="http://schemas.microsoft.com/office/drawing/2014/main" id="{4FE11A8F-E8D9-CA3C-BC12-A1FA0C0DAC06}"/>
              </a:ext>
            </a:extLst>
          </p:cNvPr>
          <p:cNvSpPr txBox="1"/>
          <p:nvPr/>
        </p:nvSpPr>
        <p:spPr>
          <a:xfrm>
            <a:off x="5823203" y="3014806"/>
            <a:ext cx="603506" cy="261610"/>
          </a:xfrm>
          <a:prstGeom prst="rect">
            <a:avLst/>
          </a:prstGeom>
          <a:noFill/>
        </p:spPr>
        <p:txBody>
          <a:bodyPr wrap="square" rtlCol="0">
            <a:spAutoFit/>
          </a:bodyPr>
          <a:lstStyle/>
          <a:p>
            <a:r>
              <a:rPr lang="en-IN" sz="1100"/>
              <a:t>2019</a:t>
            </a:r>
          </a:p>
        </p:txBody>
      </p:sp>
      <p:sp>
        <p:nvSpPr>
          <p:cNvPr id="47" name="TextBox 46">
            <a:extLst>
              <a:ext uri="{FF2B5EF4-FFF2-40B4-BE49-F238E27FC236}">
                <a16:creationId xmlns:a16="http://schemas.microsoft.com/office/drawing/2014/main" id="{69BE8923-1D26-098D-44C3-31784A140E76}"/>
              </a:ext>
            </a:extLst>
          </p:cNvPr>
          <p:cNvSpPr txBox="1"/>
          <p:nvPr/>
        </p:nvSpPr>
        <p:spPr>
          <a:xfrm>
            <a:off x="8418573" y="2995850"/>
            <a:ext cx="603506" cy="261610"/>
          </a:xfrm>
          <a:prstGeom prst="rect">
            <a:avLst/>
          </a:prstGeom>
          <a:noFill/>
        </p:spPr>
        <p:txBody>
          <a:bodyPr wrap="square" rtlCol="0">
            <a:spAutoFit/>
          </a:bodyPr>
          <a:lstStyle/>
          <a:p>
            <a:r>
              <a:rPr lang="en-IN" sz="1100"/>
              <a:t>2000</a:t>
            </a:r>
          </a:p>
        </p:txBody>
      </p:sp>
      <p:sp>
        <p:nvSpPr>
          <p:cNvPr id="48" name="TextBox 47">
            <a:extLst>
              <a:ext uri="{FF2B5EF4-FFF2-40B4-BE49-F238E27FC236}">
                <a16:creationId xmlns:a16="http://schemas.microsoft.com/office/drawing/2014/main" id="{C29673B9-9A33-25BD-7C46-90064F7AA231}"/>
              </a:ext>
            </a:extLst>
          </p:cNvPr>
          <p:cNvSpPr txBox="1"/>
          <p:nvPr/>
        </p:nvSpPr>
        <p:spPr>
          <a:xfrm>
            <a:off x="9951718" y="2993100"/>
            <a:ext cx="603506" cy="261610"/>
          </a:xfrm>
          <a:prstGeom prst="rect">
            <a:avLst/>
          </a:prstGeom>
          <a:noFill/>
        </p:spPr>
        <p:txBody>
          <a:bodyPr wrap="square" rtlCol="0">
            <a:spAutoFit/>
          </a:bodyPr>
          <a:lstStyle/>
          <a:p>
            <a:r>
              <a:rPr lang="en-IN" sz="1100"/>
              <a:t>2025</a:t>
            </a:r>
          </a:p>
        </p:txBody>
      </p:sp>
      <p:sp>
        <p:nvSpPr>
          <p:cNvPr id="49" name="TextBox 48">
            <a:extLst>
              <a:ext uri="{FF2B5EF4-FFF2-40B4-BE49-F238E27FC236}">
                <a16:creationId xmlns:a16="http://schemas.microsoft.com/office/drawing/2014/main" id="{73DE22C9-5B9B-7833-928A-2095733FD288}"/>
              </a:ext>
            </a:extLst>
          </p:cNvPr>
          <p:cNvSpPr txBox="1"/>
          <p:nvPr/>
        </p:nvSpPr>
        <p:spPr>
          <a:xfrm>
            <a:off x="9124185" y="2987043"/>
            <a:ext cx="603506" cy="261610"/>
          </a:xfrm>
          <a:prstGeom prst="rect">
            <a:avLst/>
          </a:prstGeom>
          <a:noFill/>
        </p:spPr>
        <p:txBody>
          <a:bodyPr wrap="square" rtlCol="0">
            <a:spAutoFit/>
          </a:bodyPr>
          <a:lstStyle/>
          <a:p>
            <a:r>
              <a:rPr lang="en-IN" sz="1100"/>
              <a:t>2019</a:t>
            </a:r>
          </a:p>
        </p:txBody>
      </p:sp>
      <p:sp>
        <p:nvSpPr>
          <p:cNvPr id="51" name="TextBox 50">
            <a:extLst>
              <a:ext uri="{FF2B5EF4-FFF2-40B4-BE49-F238E27FC236}">
                <a16:creationId xmlns:a16="http://schemas.microsoft.com/office/drawing/2014/main" id="{23999D79-5BE5-5CE7-0C7E-A1F29E456015}"/>
              </a:ext>
            </a:extLst>
          </p:cNvPr>
          <p:cNvSpPr txBox="1"/>
          <p:nvPr/>
        </p:nvSpPr>
        <p:spPr>
          <a:xfrm>
            <a:off x="8153400" y="3236400"/>
            <a:ext cx="2992320" cy="3046988"/>
          </a:xfrm>
          <a:prstGeom prst="rect">
            <a:avLst/>
          </a:prstGeom>
          <a:noFill/>
        </p:spPr>
        <p:txBody>
          <a:bodyPr wrap="square" rtlCol="0">
            <a:spAutoFit/>
          </a:bodyPr>
          <a:lstStyle/>
          <a:p>
            <a:r>
              <a:rPr lang="en-IN" sz="1600" dirty="0">
                <a:solidFill>
                  <a:schemeClr val="tx2">
                    <a:lumMod val="50000"/>
                    <a:lumOff val="50000"/>
                  </a:schemeClr>
                </a:solidFill>
              </a:rPr>
              <a:t>Cabotage only for Japanese flag </a:t>
            </a:r>
            <a:r>
              <a:rPr lang="en-IN" sz="1600" dirty="0"/>
              <a:t>vessels</a:t>
            </a:r>
          </a:p>
          <a:p>
            <a:endParaRPr lang="en-IN" sz="1600" dirty="0"/>
          </a:p>
          <a:p>
            <a:r>
              <a:rPr lang="en-IN" sz="1600" dirty="0">
                <a:solidFill>
                  <a:schemeClr val="tx2">
                    <a:lumMod val="50000"/>
                    <a:lumOff val="50000"/>
                  </a:schemeClr>
                </a:solidFill>
              </a:rPr>
              <a:t>Subsidy for scrapping old vessels </a:t>
            </a:r>
            <a:r>
              <a:rPr lang="en-IN" sz="1600" dirty="0"/>
              <a:t>given to owners/operators</a:t>
            </a:r>
          </a:p>
          <a:p>
            <a:endParaRPr lang="en-IN" sz="1600" dirty="0"/>
          </a:p>
          <a:p>
            <a:r>
              <a:rPr lang="en-IN" sz="1600" dirty="0">
                <a:solidFill>
                  <a:schemeClr val="tx2">
                    <a:lumMod val="50000"/>
                    <a:lumOff val="50000"/>
                  </a:schemeClr>
                </a:solidFill>
              </a:rPr>
              <a:t>Tax benefits to promote </a:t>
            </a:r>
          </a:p>
          <a:p>
            <a:r>
              <a:rPr lang="en-IN" sz="1600" dirty="0">
                <a:solidFill>
                  <a:schemeClr val="tx2">
                    <a:lumMod val="50000"/>
                    <a:lumOff val="50000"/>
                  </a:schemeClr>
                </a:solidFill>
              </a:rPr>
              <a:t>shipbuilding</a:t>
            </a:r>
            <a:r>
              <a:rPr lang="en-IN" sz="1600" dirty="0"/>
              <a:t>, fleet modernization e.g. depreciation up to 60% in 5 </a:t>
            </a:r>
          </a:p>
          <a:p>
            <a:r>
              <a:rPr lang="en-IN" sz="1600" dirty="0"/>
              <a:t>years on Japanese owned ships</a:t>
            </a:r>
          </a:p>
        </p:txBody>
      </p:sp>
      <p:sp>
        <p:nvSpPr>
          <p:cNvPr id="52" name="Date Placeholder 4">
            <a:extLst>
              <a:ext uri="{FF2B5EF4-FFF2-40B4-BE49-F238E27FC236}">
                <a16:creationId xmlns:a16="http://schemas.microsoft.com/office/drawing/2014/main" id="{AD9DC4FF-3130-7B93-9152-4E5545B837BF}"/>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53" name="Footer Placeholder 5">
            <a:extLst>
              <a:ext uri="{FF2B5EF4-FFF2-40B4-BE49-F238E27FC236}">
                <a16:creationId xmlns:a16="http://schemas.microsoft.com/office/drawing/2014/main" id="{9F362F9E-674D-28D9-DB99-56443BF04866}"/>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cxnSp>
        <p:nvCxnSpPr>
          <p:cNvPr id="55" name="Straight Connector 54">
            <a:extLst>
              <a:ext uri="{FF2B5EF4-FFF2-40B4-BE49-F238E27FC236}">
                <a16:creationId xmlns:a16="http://schemas.microsoft.com/office/drawing/2014/main" id="{24B31CC0-4C98-1681-99E7-52F3B0B23F0B}"/>
              </a:ext>
            </a:extLst>
          </p:cNvPr>
          <p:cNvCxnSpPr/>
          <p:nvPr/>
        </p:nvCxnSpPr>
        <p:spPr>
          <a:xfrm>
            <a:off x="4498848" y="1051560"/>
            <a:ext cx="0" cy="5065776"/>
          </a:xfrm>
          <a:prstGeom prst="line">
            <a:avLst/>
          </a:prstGeom>
          <a:ln w="6350">
            <a:prstDash val="dashDot"/>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44616545-8534-3501-C632-A3F020724226}"/>
              </a:ext>
            </a:extLst>
          </p:cNvPr>
          <p:cNvCxnSpPr/>
          <p:nvPr/>
        </p:nvCxnSpPr>
        <p:spPr>
          <a:xfrm>
            <a:off x="7869936" y="1051560"/>
            <a:ext cx="0" cy="5065776"/>
          </a:xfrm>
          <a:prstGeom prst="line">
            <a:avLst/>
          </a:prstGeom>
          <a:ln w="6350">
            <a:prstDash val="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0023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1D7FC-005B-C97A-BBEA-4163F7C6E68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4EAA252-22A5-02E9-9E30-64C17146AE2D}"/>
              </a:ext>
            </a:extLst>
          </p:cNvPr>
          <p:cNvSpPr>
            <a:spLocks noGrp="1"/>
          </p:cNvSpPr>
          <p:nvPr>
            <p:ph type="title"/>
          </p:nvPr>
        </p:nvSpPr>
        <p:spPr>
          <a:xfrm>
            <a:off x="1134752" y="130372"/>
            <a:ext cx="9922495" cy="740660"/>
          </a:xfrm>
        </p:spPr>
        <p:txBody>
          <a:bodyPr>
            <a:normAutofit/>
          </a:bodyPr>
          <a:lstStyle/>
          <a:p>
            <a:r>
              <a:rPr lang="en-US" sz="3600"/>
              <a:t>Proposed Interventions to boost Shipbuilding </a:t>
            </a:r>
            <a:endParaRPr lang="en-IN" sz="3600"/>
          </a:p>
        </p:txBody>
      </p:sp>
      <p:sp>
        <p:nvSpPr>
          <p:cNvPr id="7" name="Slide Number Placeholder 6">
            <a:extLst>
              <a:ext uri="{FF2B5EF4-FFF2-40B4-BE49-F238E27FC236}">
                <a16:creationId xmlns:a16="http://schemas.microsoft.com/office/drawing/2014/main" id="{33EEA1FF-DB44-00F3-DEBE-57E39EFB088A}"/>
              </a:ext>
            </a:extLst>
          </p:cNvPr>
          <p:cNvSpPr>
            <a:spLocks noGrp="1"/>
          </p:cNvSpPr>
          <p:nvPr>
            <p:ph type="sldNum" sz="quarter" idx="12"/>
          </p:nvPr>
        </p:nvSpPr>
        <p:spPr/>
        <p:txBody>
          <a:bodyPr/>
          <a:lstStyle/>
          <a:p>
            <a:r>
              <a:rPr lang="en-IN"/>
              <a:t>Slide </a:t>
            </a:r>
            <a:fld id="{61F59DBB-61E3-46AB-854D-9BC0E6F19EAE}" type="slidenum">
              <a:rPr lang="en-IN" smtClean="0"/>
              <a:pPr/>
              <a:t>11</a:t>
            </a:fld>
            <a:r>
              <a:rPr lang="en-IN"/>
              <a:t> of 26</a:t>
            </a:r>
          </a:p>
        </p:txBody>
      </p:sp>
      <p:grpSp>
        <p:nvGrpSpPr>
          <p:cNvPr id="9" name="Group 8">
            <a:extLst>
              <a:ext uri="{FF2B5EF4-FFF2-40B4-BE49-F238E27FC236}">
                <a16:creationId xmlns:a16="http://schemas.microsoft.com/office/drawing/2014/main" id="{A5E39A2A-5327-43E8-A58A-E52332BCE585}"/>
              </a:ext>
            </a:extLst>
          </p:cNvPr>
          <p:cNvGrpSpPr/>
          <p:nvPr/>
        </p:nvGrpSpPr>
        <p:grpSpPr>
          <a:xfrm>
            <a:off x="2069946" y="1153727"/>
            <a:ext cx="3379878" cy="810955"/>
            <a:chOff x="406400" y="86373"/>
            <a:chExt cx="5689600" cy="472320"/>
          </a:xfrm>
        </p:grpSpPr>
        <p:sp>
          <p:nvSpPr>
            <p:cNvPr id="10" name="Rectangle: Rounded Corners 9">
              <a:extLst>
                <a:ext uri="{FF2B5EF4-FFF2-40B4-BE49-F238E27FC236}">
                  <a16:creationId xmlns:a16="http://schemas.microsoft.com/office/drawing/2014/main" id="{357BAC36-9939-A63F-53F9-D146E042775C}"/>
                </a:ext>
              </a:extLst>
            </p:cNvPr>
            <p:cNvSpPr/>
            <p:nvPr/>
          </p:nvSpPr>
          <p:spPr>
            <a:xfrm>
              <a:off x="406400" y="86373"/>
              <a:ext cx="5689600" cy="472320"/>
            </a:xfrm>
            <a:prstGeom prst="roundRect">
              <a:avLst/>
            </a:prstGeom>
            <a:solidFill>
              <a:srgbClr val="27ACAA"/>
            </a:solidFill>
            <a:ln>
              <a:solidFill>
                <a:srgbClr val="27ACAA"/>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11" name="Rectangle: Rounded Corners 4">
              <a:extLst>
                <a:ext uri="{FF2B5EF4-FFF2-40B4-BE49-F238E27FC236}">
                  <a16:creationId xmlns:a16="http://schemas.microsoft.com/office/drawing/2014/main" id="{8E009B61-CCC8-0030-89F7-559279E85D5B}"/>
                </a:ext>
              </a:extLst>
            </p:cNvPr>
            <p:cNvSpPr txBox="1"/>
            <p:nvPr/>
          </p:nvSpPr>
          <p:spPr>
            <a:xfrm>
              <a:off x="429457" y="109430"/>
              <a:ext cx="5643486" cy="4262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marL="0" lvl="0" indent="0" algn="l" defTabSz="711200">
                <a:lnSpc>
                  <a:spcPct val="90000"/>
                </a:lnSpc>
                <a:spcBef>
                  <a:spcPct val="0"/>
                </a:spcBef>
                <a:spcAft>
                  <a:spcPct val="35000"/>
                </a:spcAft>
                <a:buNone/>
              </a:pPr>
              <a:r>
                <a:rPr lang="en-IN" sz="1600" b="1" kern="1200">
                  <a:effectLst/>
                  <a:latin typeface="Aptos" panose="020B0004020202020204" pitchFamily="34" charset="0"/>
                  <a:ea typeface="Aptos" panose="020B0004020202020204" pitchFamily="34" charset="0"/>
                  <a:cs typeface="Times New Roman" panose="02020603050405020304" pitchFamily="18" charset="0"/>
                </a:rPr>
                <a:t>Shipbuilding Financial Assistance Policy (SBFA) </a:t>
              </a:r>
              <a:endParaRPr lang="en-IN" sz="1600" kern="1200"/>
            </a:p>
          </p:txBody>
        </p:sp>
      </p:grpSp>
      <p:grpSp>
        <p:nvGrpSpPr>
          <p:cNvPr id="18" name="Group 17">
            <a:extLst>
              <a:ext uri="{FF2B5EF4-FFF2-40B4-BE49-F238E27FC236}">
                <a16:creationId xmlns:a16="http://schemas.microsoft.com/office/drawing/2014/main" id="{D8EDA144-8AFC-1B49-FCDC-63320D13C13C}"/>
              </a:ext>
            </a:extLst>
          </p:cNvPr>
          <p:cNvGrpSpPr/>
          <p:nvPr/>
        </p:nvGrpSpPr>
        <p:grpSpPr>
          <a:xfrm>
            <a:off x="2069946" y="2466246"/>
            <a:ext cx="3379878" cy="810955"/>
            <a:chOff x="406400" y="86373"/>
            <a:chExt cx="5689600" cy="472320"/>
          </a:xfrm>
        </p:grpSpPr>
        <p:sp>
          <p:nvSpPr>
            <p:cNvPr id="19" name="Rectangle: Rounded Corners 18">
              <a:extLst>
                <a:ext uri="{FF2B5EF4-FFF2-40B4-BE49-F238E27FC236}">
                  <a16:creationId xmlns:a16="http://schemas.microsoft.com/office/drawing/2014/main" id="{0F7BE0D5-0303-E701-3AF0-31539F533AD0}"/>
                </a:ext>
              </a:extLst>
            </p:cNvPr>
            <p:cNvSpPr/>
            <p:nvPr/>
          </p:nvSpPr>
          <p:spPr>
            <a:xfrm>
              <a:off x="406400" y="86373"/>
              <a:ext cx="5689600" cy="472320"/>
            </a:xfrm>
            <a:prstGeom prst="roundRect">
              <a:avLst/>
            </a:prstGeom>
            <a:solidFill>
              <a:srgbClr val="27ACAA"/>
            </a:solidFill>
            <a:ln>
              <a:solidFill>
                <a:srgbClr val="27ACAA"/>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20" name="Rectangle: Rounded Corners 4">
              <a:extLst>
                <a:ext uri="{FF2B5EF4-FFF2-40B4-BE49-F238E27FC236}">
                  <a16:creationId xmlns:a16="http://schemas.microsoft.com/office/drawing/2014/main" id="{C7CFEFEB-EDBF-CA90-5D1E-1A905AB17C12}"/>
                </a:ext>
              </a:extLst>
            </p:cNvPr>
            <p:cNvSpPr txBox="1"/>
            <p:nvPr/>
          </p:nvSpPr>
          <p:spPr>
            <a:xfrm>
              <a:off x="429457" y="109430"/>
              <a:ext cx="5643486" cy="4262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marL="0" lvl="0" indent="0" algn="l" defTabSz="711200">
                <a:lnSpc>
                  <a:spcPct val="90000"/>
                </a:lnSpc>
                <a:spcBef>
                  <a:spcPct val="0"/>
                </a:spcBef>
                <a:spcAft>
                  <a:spcPct val="35000"/>
                </a:spcAft>
                <a:buNone/>
              </a:pPr>
              <a:r>
                <a:rPr lang="en-IN" sz="1600" b="1" kern="1200">
                  <a:effectLst/>
                  <a:latin typeface="Aptos" panose="020B0004020202020204" pitchFamily="34" charset="0"/>
                  <a:ea typeface="Aptos" panose="020B0004020202020204" pitchFamily="34" charset="0"/>
                  <a:cs typeface="Times New Roman" panose="02020603050405020304" pitchFamily="18" charset="0"/>
                </a:rPr>
                <a:t>Maritime Development Fund (MDF) </a:t>
              </a:r>
              <a:endParaRPr lang="en-IN" sz="1600" kern="1200"/>
            </a:p>
          </p:txBody>
        </p:sp>
      </p:grpSp>
      <p:grpSp>
        <p:nvGrpSpPr>
          <p:cNvPr id="25" name="Group 24">
            <a:extLst>
              <a:ext uri="{FF2B5EF4-FFF2-40B4-BE49-F238E27FC236}">
                <a16:creationId xmlns:a16="http://schemas.microsoft.com/office/drawing/2014/main" id="{FC0BEC6B-CD44-837D-7996-B7509A09BA3D}"/>
              </a:ext>
            </a:extLst>
          </p:cNvPr>
          <p:cNvGrpSpPr/>
          <p:nvPr/>
        </p:nvGrpSpPr>
        <p:grpSpPr>
          <a:xfrm>
            <a:off x="2069946" y="3779174"/>
            <a:ext cx="3379878" cy="810955"/>
            <a:chOff x="406400" y="86373"/>
            <a:chExt cx="5689600" cy="472320"/>
          </a:xfrm>
        </p:grpSpPr>
        <p:sp>
          <p:nvSpPr>
            <p:cNvPr id="26" name="Rectangle: Rounded Corners 25">
              <a:extLst>
                <a:ext uri="{FF2B5EF4-FFF2-40B4-BE49-F238E27FC236}">
                  <a16:creationId xmlns:a16="http://schemas.microsoft.com/office/drawing/2014/main" id="{D67AB07D-96E4-C35D-BA65-E3599C956192}"/>
                </a:ext>
              </a:extLst>
            </p:cNvPr>
            <p:cNvSpPr/>
            <p:nvPr/>
          </p:nvSpPr>
          <p:spPr>
            <a:xfrm>
              <a:off x="406400" y="86373"/>
              <a:ext cx="5689600" cy="472320"/>
            </a:xfrm>
            <a:prstGeom prst="roundRect">
              <a:avLst/>
            </a:prstGeom>
            <a:solidFill>
              <a:srgbClr val="27ACAA"/>
            </a:solidFill>
            <a:ln>
              <a:solidFill>
                <a:srgbClr val="27ACAA"/>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27" name="Rectangle: Rounded Corners 4">
              <a:extLst>
                <a:ext uri="{FF2B5EF4-FFF2-40B4-BE49-F238E27FC236}">
                  <a16:creationId xmlns:a16="http://schemas.microsoft.com/office/drawing/2014/main" id="{62A627F8-3A58-2805-C564-934D2CEDF4F8}"/>
                </a:ext>
              </a:extLst>
            </p:cNvPr>
            <p:cNvSpPr txBox="1"/>
            <p:nvPr/>
          </p:nvSpPr>
          <p:spPr>
            <a:xfrm>
              <a:off x="429457" y="109430"/>
              <a:ext cx="5643486" cy="4262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marL="0" lvl="0" indent="0" algn="l" defTabSz="711200">
                <a:lnSpc>
                  <a:spcPct val="90000"/>
                </a:lnSpc>
                <a:spcBef>
                  <a:spcPct val="0"/>
                </a:spcBef>
                <a:spcAft>
                  <a:spcPct val="35000"/>
                </a:spcAft>
                <a:buNone/>
              </a:pPr>
              <a:r>
                <a:rPr lang="en-IN" sz="1600" b="1">
                  <a:latin typeface="Aptos" panose="020B0004020202020204" pitchFamily="34" charset="0"/>
                  <a:cs typeface="Times New Roman" panose="02020603050405020304" pitchFamily="18" charset="0"/>
                </a:rPr>
                <a:t>Comprehensive Ship Building Portal</a:t>
              </a:r>
            </a:p>
          </p:txBody>
        </p:sp>
      </p:grpSp>
      <p:grpSp>
        <p:nvGrpSpPr>
          <p:cNvPr id="32" name="Group 31">
            <a:extLst>
              <a:ext uri="{FF2B5EF4-FFF2-40B4-BE49-F238E27FC236}">
                <a16:creationId xmlns:a16="http://schemas.microsoft.com/office/drawing/2014/main" id="{4F5952CF-558F-2C39-7331-CE922C2CB882}"/>
              </a:ext>
            </a:extLst>
          </p:cNvPr>
          <p:cNvGrpSpPr/>
          <p:nvPr/>
        </p:nvGrpSpPr>
        <p:grpSpPr>
          <a:xfrm>
            <a:off x="2083643" y="5068636"/>
            <a:ext cx="3379878" cy="810955"/>
            <a:chOff x="406400" y="86373"/>
            <a:chExt cx="5689600" cy="472320"/>
          </a:xfrm>
        </p:grpSpPr>
        <p:sp>
          <p:nvSpPr>
            <p:cNvPr id="33" name="Rectangle: Rounded Corners 32">
              <a:extLst>
                <a:ext uri="{FF2B5EF4-FFF2-40B4-BE49-F238E27FC236}">
                  <a16:creationId xmlns:a16="http://schemas.microsoft.com/office/drawing/2014/main" id="{C4DCB00A-F6A8-2D00-7CCE-6A28519F6EE2}"/>
                </a:ext>
              </a:extLst>
            </p:cNvPr>
            <p:cNvSpPr/>
            <p:nvPr/>
          </p:nvSpPr>
          <p:spPr>
            <a:xfrm>
              <a:off x="406400" y="86373"/>
              <a:ext cx="5689600" cy="472320"/>
            </a:xfrm>
            <a:prstGeom prst="roundRect">
              <a:avLst/>
            </a:prstGeom>
            <a:solidFill>
              <a:srgbClr val="27ACAA"/>
            </a:solidFill>
            <a:ln>
              <a:solidFill>
                <a:srgbClr val="27ACAA"/>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34" name="Rectangle: Rounded Corners 4">
              <a:extLst>
                <a:ext uri="{FF2B5EF4-FFF2-40B4-BE49-F238E27FC236}">
                  <a16:creationId xmlns:a16="http://schemas.microsoft.com/office/drawing/2014/main" id="{7A768436-8DD3-37E5-377A-0D1AAECBA227}"/>
                </a:ext>
              </a:extLst>
            </p:cNvPr>
            <p:cNvSpPr txBox="1"/>
            <p:nvPr/>
          </p:nvSpPr>
          <p:spPr>
            <a:xfrm>
              <a:off x="429457" y="109430"/>
              <a:ext cx="5643486" cy="4262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marL="0" lvl="0" indent="0" algn="l" defTabSz="711200">
                <a:lnSpc>
                  <a:spcPct val="90000"/>
                </a:lnSpc>
                <a:spcBef>
                  <a:spcPct val="0"/>
                </a:spcBef>
                <a:spcAft>
                  <a:spcPct val="35000"/>
                </a:spcAft>
                <a:buNone/>
              </a:pPr>
              <a:r>
                <a:rPr lang="en-IN" sz="1600" b="1">
                  <a:latin typeface="Aptos" panose="020B0004020202020204" pitchFamily="34" charset="0"/>
                  <a:ea typeface="Aptos" panose="020B0004020202020204" pitchFamily="34" charset="0"/>
                  <a:cs typeface="Times New Roman" panose="02020603050405020304" pitchFamily="18" charset="0"/>
                </a:rPr>
                <a:t>S</a:t>
              </a:r>
              <a:r>
                <a:rPr lang="en-IN" sz="1600" b="1" kern="1200">
                  <a:effectLst/>
                  <a:latin typeface="Aptos" panose="020B0004020202020204" pitchFamily="34" charset="0"/>
                  <a:ea typeface="Aptos" panose="020B0004020202020204" pitchFamily="34" charset="0"/>
                  <a:cs typeface="Times New Roman" panose="02020603050405020304" pitchFamily="18" charset="0"/>
                </a:rPr>
                <a:t>ubsidies for green conversion </a:t>
              </a:r>
              <a:endParaRPr lang="en-IN" sz="1600" kern="1200"/>
            </a:p>
          </p:txBody>
        </p:sp>
      </p:grpSp>
      <p:grpSp>
        <p:nvGrpSpPr>
          <p:cNvPr id="39" name="Group 38">
            <a:extLst>
              <a:ext uri="{FF2B5EF4-FFF2-40B4-BE49-F238E27FC236}">
                <a16:creationId xmlns:a16="http://schemas.microsoft.com/office/drawing/2014/main" id="{33B59B5F-F6A5-DF54-28A4-47DFD92D335A}"/>
              </a:ext>
            </a:extLst>
          </p:cNvPr>
          <p:cNvGrpSpPr/>
          <p:nvPr/>
        </p:nvGrpSpPr>
        <p:grpSpPr>
          <a:xfrm>
            <a:off x="7599018" y="1112602"/>
            <a:ext cx="3379878" cy="810955"/>
            <a:chOff x="406400" y="86373"/>
            <a:chExt cx="5689600" cy="472320"/>
          </a:xfrm>
        </p:grpSpPr>
        <p:sp>
          <p:nvSpPr>
            <p:cNvPr id="40" name="Rectangle: Rounded Corners 39">
              <a:extLst>
                <a:ext uri="{FF2B5EF4-FFF2-40B4-BE49-F238E27FC236}">
                  <a16:creationId xmlns:a16="http://schemas.microsoft.com/office/drawing/2014/main" id="{8675FE6F-8B92-24B0-ECAD-FDB3F2DCFB38}"/>
                </a:ext>
              </a:extLst>
            </p:cNvPr>
            <p:cNvSpPr/>
            <p:nvPr/>
          </p:nvSpPr>
          <p:spPr>
            <a:xfrm>
              <a:off x="406400" y="86373"/>
              <a:ext cx="5689600" cy="472320"/>
            </a:xfrm>
            <a:prstGeom prst="roundRect">
              <a:avLst/>
            </a:prstGeom>
            <a:solidFill>
              <a:srgbClr val="27ACAA"/>
            </a:solidFill>
            <a:ln>
              <a:solidFill>
                <a:srgbClr val="27ACAA"/>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41" name="Rectangle: Rounded Corners 4">
              <a:extLst>
                <a:ext uri="{FF2B5EF4-FFF2-40B4-BE49-F238E27FC236}">
                  <a16:creationId xmlns:a16="http://schemas.microsoft.com/office/drawing/2014/main" id="{07DCB903-87A1-268F-7EFB-F4BDBE2D6C5D}"/>
                </a:ext>
              </a:extLst>
            </p:cNvPr>
            <p:cNvSpPr txBox="1"/>
            <p:nvPr/>
          </p:nvSpPr>
          <p:spPr>
            <a:xfrm>
              <a:off x="429457" y="109430"/>
              <a:ext cx="5643486" cy="4262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marL="0" lvl="0" indent="0" algn="l" defTabSz="711200">
                <a:lnSpc>
                  <a:spcPct val="90000"/>
                </a:lnSpc>
                <a:spcBef>
                  <a:spcPct val="0"/>
                </a:spcBef>
                <a:spcAft>
                  <a:spcPct val="35000"/>
                </a:spcAft>
                <a:buNone/>
              </a:pPr>
              <a:r>
                <a:rPr lang="en-IN" sz="1600" b="1" kern="1200">
                  <a:effectLst/>
                  <a:latin typeface="Aptos" panose="020B0004020202020204" pitchFamily="34" charset="0"/>
                  <a:ea typeface="Aptos" panose="020B0004020202020204" pitchFamily="34" charset="0"/>
                  <a:cs typeface="Times New Roman" panose="02020603050405020304" pitchFamily="18" charset="0"/>
                </a:rPr>
                <a:t>Developing shipbuilding clusters</a:t>
              </a:r>
              <a:endParaRPr lang="en-IN" sz="1600" kern="1200"/>
            </a:p>
          </p:txBody>
        </p:sp>
      </p:grpSp>
      <p:grpSp>
        <p:nvGrpSpPr>
          <p:cNvPr id="42" name="Group 41">
            <a:extLst>
              <a:ext uri="{FF2B5EF4-FFF2-40B4-BE49-F238E27FC236}">
                <a16:creationId xmlns:a16="http://schemas.microsoft.com/office/drawing/2014/main" id="{7DE01FDE-F786-5E0D-4D77-F23751B40A9D}"/>
              </a:ext>
            </a:extLst>
          </p:cNvPr>
          <p:cNvGrpSpPr/>
          <p:nvPr/>
        </p:nvGrpSpPr>
        <p:grpSpPr>
          <a:xfrm>
            <a:off x="7599018" y="2425121"/>
            <a:ext cx="3379878" cy="810955"/>
            <a:chOff x="406400" y="86373"/>
            <a:chExt cx="5689600" cy="472320"/>
          </a:xfrm>
        </p:grpSpPr>
        <p:sp>
          <p:nvSpPr>
            <p:cNvPr id="43" name="Rectangle: Rounded Corners 42">
              <a:extLst>
                <a:ext uri="{FF2B5EF4-FFF2-40B4-BE49-F238E27FC236}">
                  <a16:creationId xmlns:a16="http://schemas.microsoft.com/office/drawing/2014/main" id="{5F806972-2F5E-5797-0595-79F35F97366C}"/>
                </a:ext>
              </a:extLst>
            </p:cNvPr>
            <p:cNvSpPr/>
            <p:nvPr/>
          </p:nvSpPr>
          <p:spPr>
            <a:xfrm>
              <a:off x="406400" y="86373"/>
              <a:ext cx="5689600" cy="472320"/>
            </a:xfrm>
            <a:prstGeom prst="roundRect">
              <a:avLst/>
            </a:prstGeom>
            <a:solidFill>
              <a:srgbClr val="27ACAA"/>
            </a:solidFill>
            <a:ln>
              <a:solidFill>
                <a:srgbClr val="27ACAA"/>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44" name="Rectangle: Rounded Corners 4">
              <a:extLst>
                <a:ext uri="{FF2B5EF4-FFF2-40B4-BE49-F238E27FC236}">
                  <a16:creationId xmlns:a16="http://schemas.microsoft.com/office/drawing/2014/main" id="{A49539EF-2081-B552-4857-5D9400674502}"/>
                </a:ext>
              </a:extLst>
            </p:cNvPr>
            <p:cNvSpPr txBox="1"/>
            <p:nvPr/>
          </p:nvSpPr>
          <p:spPr>
            <a:xfrm>
              <a:off x="429457" y="109430"/>
              <a:ext cx="5643486" cy="4262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marL="0" lvl="0" indent="0" algn="l" defTabSz="711200">
                <a:lnSpc>
                  <a:spcPct val="90000"/>
                </a:lnSpc>
                <a:spcBef>
                  <a:spcPct val="0"/>
                </a:spcBef>
                <a:spcAft>
                  <a:spcPct val="35000"/>
                </a:spcAft>
                <a:buNone/>
              </a:pPr>
              <a:r>
                <a:rPr lang="en-IN" sz="1600" b="1" kern="1200">
                  <a:effectLst/>
                  <a:latin typeface="Aptos" panose="020B0004020202020204" pitchFamily="34" charset="0"/>
                  <a:ea typeface="Aptos" panose="020B0004020202020204" pitchFamily="34" charset="0"/>
                  <a:cs typeface="Times New Roman" panose="02020603050405020304" pitchFamily="18" charset="0"/>
                </a:rPr>
                <a:t>National Ship Building Mission</a:t>
              </a:r>
              <a:endParaRPr lang="en-IN" sz="1600" kern="1200"/>
            </a:p>
          </p:txBody>
        </p:sp>
      </p:grpSp>
      <p:grpSp>
        <p:nvGrpSpPr>
          <p:cNvPr id="45" name="Group 44">
            <a:extLst>
              <a:ext uri="{FF2B5EF4-FFF2-40B4-BE49-F238E27FC236}">
                <a16:creationId xmlns:a16="http://schemas.microsoft.com/office/drawing/2014/main" id="{A40AEEED-CFF0-4A8F-63E8-066C29EC1882}"/>
              </a:ext>
            </a:extLst>
          </p:cNvPr>
          <p:cNvGrpSpPr/>
          <p:nvPr/>
        </p:nvGrpSpPr>
        <p:grpSpPr>
          <a:xfrm>
            <a:off x="7599018" y="3738049"/>
            <a:ext cx="3379878" cy="810955"/>
            <a:chOff x="406400" y="86373"/>
            <a:chExt cx="5689600" cy="472320"/>
          </a:xfrm>
        </p:grpSpPr>
        <p:sp>
          <p:nvSpPr>
            <p:cNvPr id="46" name="Rectangle: Rounded Corners 45">
              <a:extLst>
                <a:ext uri="{FF2B5EF4-FFF2-40B4-BE49-F238E27FC236}">
                  <a16:creationId xmlns:a16="http://schemas.microsoft.com/office/drawing/2014/main" id="{0DDB4682-3659-BC5B-2389-A04B89FFD045}"/>
                </a:ext>
              </a:extLst>
            </p:cNvPr>
            <p:cNvSpPr/>
            <p:nvPr/>
          </p:nvSpPr>
          <p:spPr>
            <a:xfrm>
              <a:off x="406400" y="86373"/>
              <a:ext cx="5689600" cy="472320"/>
            </a:xfrm>
            <a:prstGeom prst="roundRect">
              <a:avLst/>
            </a:prstGeom>
            <a:solidFill>
              <a:srgbClr val="27ACAA"/>
            </a:solidFill>
            <a:ln>
              <a:solidFill>
                <a:srgbClr val="27ACAA"/>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47" name="Rectangle: Rounded Corners 4">
              <a:extLst>
                <a:ext uri="{FF2B5EF4-FFF2-40B4-BE49-F238E27FC236}">
                  <a16:creationId xmlns:a16="http://schemas.microsoft.com/office/drawing/2014/main" id="{77FDD54C-2AB4-88E8-57EC-6D4D841C26AE}"/>
                </a:ext>
              </a:extLst>
            </p:cNvPr>
            <p:cNvSpPr txBox="1"/>
            <p:nvPr/>
          </p:nvSpPr>
          <p:spPr>
            <a:xfrm>
              <a:off x="429457" y="109430"/>
              <a:ext cx="5643486" cy="4262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defTabSz="711200">
                <a:lnSpc>
                  <a:spcPct val="90000"/>
                </a:lnSpc>
                <a:spcBef>
                  <a:spcPct val="0"/>
                </a:spcBef>
                <a:spcAft>
                  <a:spcPct val="35000"/>
                </a:spcAft>
              </a:pPr>
              <a:r>
                <a:rPr lang="en-IN" sz="1600" b="1">
                  <a:latin typeface="Aptos" panose="020B0004020202020204" pitchFamily="34" charset="0"/>
                  <a:cs typeface="Times New Roman" panose="02020603050405020304" pitchFamily="18" charset="0"/>
                </a:rPr>
                <a:t>Strategic Business Unit for Ship Building</a:t>
              </a:r>
            </a:p>
          </p:txBody>
        </p:sp>
      </p:grpSp>
      <p:grpSp>
        <p:nvGrpSpPr>
          <p:cNvPr id="48" name="Group 47">
            <a:extLst>
              <a:ext uri="{FF2B5EF4-FFF2-40B4-BE49-F238E27FC236}">
                <a16:creationId xmlns:a16="http://schemas.microsoft.com/office/drawing/2014/main" id="{D8383DA8-00F7-FCA4-642F-152EA7991E25}"/>
              </a:ext>
            </a:extLst>
          </p:cNvPr>
          <p:cNvGrpSpPr/>
          <p:nvPr/>
        </p:nvGrpSpPr>
        <p:grpSpPr>
          <a:xfrm>
            <a:off x="7612715" y="5027511"/>
            <a:ext cx="3379878" cy="810955"/>
            <a:chOff x="406400" y="86373"/>
            <a:chExt cx="5689600" cy="472320"/>
          </a:xfrm>
        </p:grpSpPr>
        <p:sp>
          <p:nvSpPr>
            <p:cNvPr id="49" name="Rectangle: Rounded Corners 48">
              <a:extLst>
                <a:ext uri="{FF2B5EF4-FFF2-40B4-BE49-F238E27FC236}">
                  <a16:creationId xmlns:a16="http://schemas.microsoft.com/office/drawing/2014/main" id="{A3310947-C913-26FE-FD20-D46FA2215345}"/>
                </a:ext>
              </a:extLst>
            </p:cNvPr>
            <p:cNvSpPr/>
            <p:nvPr/>
          </p:nvSpPr>
          <p:spPr>
            <a:xfrm>
              <a:off x="406400" y="86373"/>
              <a:ext cx="5689600" cy="472320"/>
            </a:xfrm>
            <a:prstGeom prst="roundRect">
              <a:avLst/>
            </a:prstGeom>
            <a:solidFill>
              <a:srgbClr val="27ACAA"/>
            </a:solidFill>
            <a:ln>
              <a:solidFill>
                <a:srgbClr val="27ACAA"/>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50" name="Rectangle: Rounded Corners 4">
              <a:extLst>
                <a:ext uri="{FF2B5EF4-FFF2-40B4-BE49-F238E27FC236}">
                  <a16:creationId xmlns:a16="http://schemas.microsoft.com/office/drawing/2014/main" id="{34B5BD67-B0EA-F552-52D9-0D9A5AA0D977}"/>
                </a:ext>
              </a:extLst>
            </p:cNvPr>
            <p:cNvSpPr txBox="1"/>
            <p:nvPr/>
          </p:nvSpPr>
          <p:spPr>
            <a:xfrm>
              <a:off x="429457" y="109430"/>
              <a:ext cx="5643486" cy="4262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marL="0" lvl="0" indent="0" algn="l" defTabSz="711200">
                <a:lnSpc>
                  <a:spcPct val="90000"/>
                </a:lnSpc>
                <a:spcBef>
                  <a:spcPct val="0"/>
                </a:spcBef>
                <a:spcAft>
                  <a:spcPct val="35000"/>
                </a:spcAft>
                <a:buNone/>
              </a:pPr>
              <a:r>
                <a:rPr lang="en-IN" sz="1600" b="1" kern="1200"/>
                <a:t>Removal of Operational &amp; Taxation Hurdles</a:t>
              </a:r>
            </a:p>
          </p:txBody>
        </p:sp>
      </p:grpSp>
      <p:sp>
        <p:nvSpPr>
          <p:cNvPr id="51" name="Date Placeholder 4">
            <a:extLst>
              <a:ext uri="{FF2B5EF4-FFF2-40B4-BE49-F238E27FC236}">
                <a16:creationId xmlns:a16="http://schemas.microsoft.com/office/drawing/2014/main" id="{6CF2D76B-AE03-AA39-0DFF-F3CD09F2E164}"/>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52" name="Footer Placeholder 5">
            <a:extLst>
              <a:ext uri="{FF2B5EF4-FFF2-40B4-BE49-F238E27FC236}">
                <a16:creationId xmlns:a16="http://schemas.microsoft.com/office/drawing/2014/main" id="{9001C852-7C12-B5D0-FE48-3FCE59250390}"/>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sp>
        <p:nvSpPr>
          <p:cNvPr id="37" name="Oval 36">
            <a:extLst>
              <a:ext uri="{FF2B5EF4-FFF2-40B4-BE49-F238E27FC236}">
                <a16:creationId xmlns:a16="http://schemas.microsoft.com/office/drawing/2014/main" id="{2FE48BBD-EEFA-246E-5408-A38C2C4ADFD1}"/>
              </a:ext>
            </a:extLst>
          </p:cNvPr>
          <p:cNvSpPr/>
          <p:nvPr/>
        </p:nvSpPr>
        <p:spPr>
          <a:xfrm>
            <a:off x="1414430" y="1152190"/>
            <a:ext cx="777240" cy="771367"/>
          </a:xfrm>
          <a:prstGeom prst="ellipse">
            <a:avLst/>
          </a:prstGeom>
          <a:solidFill>
            <a:schemeClr val="bg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Oval 52">
            <a:extLst>
              <a:ext uri="{FF2B5EF4-FFF2-40B4-BE49-F238E27FC236}">
                <a16:creationId xmlns:a16="http://schemas.microsoft.com/office/drawing/2014/main" id="{265E49EA-28AB-DC61-F71E-542FFF3E1396}"/>
              </a:ext>
            </a:extLst>
          </p:cNvPr>
          <p:cNvSpPr/>
          <p:nvPr/>
        </p:nvSpPr>
        <p:spPr>
          <a:xfrm>
            <a:off x="1414430" y="2432505"/>
            <a:ext cx="777240" cy="771367"/>
          </a:xfrm>
          <a:prstGeom prst="ellipse">
            <a:avLst/>
          </a:prstGeom>
          <a:solidFill>
            <a:schemeClr val="bg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Oval 53">
            <a:extLst>
              <a:ext uri="{FF2B5EF4-FFF2-40B4-BE49-F238E27FC236}">
                <a16:creationId xmlns:a16="http://schemas.microsoft.com/office/drawing/2014/main" id="{D1303D96-8223-8C4B-276F-85A8E6915E84}"/>
              </a:ext>
            </a:extLst>
          </p:cNvPr>
          <p:cNvSpPr/>
          <p:nvPr/>
        </p:nvSpPr>
        <p:spPr>
          <a:xfrm>
            <a:off x="1414430" y="3799842"/>
            <a:ext cx="777240" cy="771367"/>
          </a:xfrm>
          <a:prstGeom prst="ellipse">
            <a:avLst/>
          </a:prstGeom>
          <a:solidFill>
            <a:schemeClr val="bg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54">
            <a:extLst>
              <a:ext uri="{FF2B5EF4-FFF2-40B4-BE49-F238E27FC236}">
                <a16:creationId xmlns:a16="http://schemas.microsoft.com/office/drawing/2014/main" id="{2F7C378D-7DCD-C8B6-1C4E-DD5D10C2068B}"/>
              </a:ext>
            </a:extLst>
          </p:cNvPr>
          <p:cNvSpPr/>
          <p:nvPr/>
        </p:nvSpPr>
        <p:spPr>
          <a:xfrm>
            <a:off x="1414430" y="5097016"/>
            <a:ext cx="777240" cy="771367"/>
          </a:xfrm>
          <a:prstGeom prst="ellipse">
            <a:avLst/>
          </a:prstGeom>
          <a:solidFill>
            <a:schemeClr val="bg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a:extLst>
              <a:ext uri="{FF2B5EF4-FFF2-40B4-BE49-F238E27FC236}">
                <a16:creationId xmlns:a16="http://schemas.microsoft.com/office/drawing/2014/main" id="{F7D22B95-85F8-D7CA-7345-3C0D8D9C896C}"/>
              </a:ext>
            </a:extLst>
          </p:cNvPr>
          <p:cNvSpPr/>
          <p:nvPr/>
        </p:nvSpPr>
        <p:spPr>
          <a:xfrm>
            <a:off x="6966520" y="1112602"/>
            <a:ext cx="777240" cy="771367"/>
          </a:xfrm>
          <a:prstGeom prst="ellipse">
            <a:avLst/>
          </a:prstGeom>
          <a:solidFill>
            <a:schemeClr val="bg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428DE3C6-E6A9-A47B-68AB-A90FCB023123}"/>
              </a:ext>
            </a:extLst>
          </p:cNvPr>
          <p:cNvSpPr/>
          <p:nvPr/>
        </p:nvSpPr>
        <p:spPr>
          <a:xfrm>
            <a:off x="6966520" y="2392917"/>
            <a:ext cx="777240" cy="771367"/>
          </a:xfrm>
          <a:prstGeom prst="ellipse">
            <a:avLst/>
          </a:prstGeom>
          <a:solidFill>
            <a:schemeClr val="bg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a:extLst>
              <a:ext uri="{FF2B5EF4-FFF2-40B4-BE49-F238E27FC236}">
                <a16:creationId xmlns:a16="http://schemas.microsoft.com/office/drawing/2014/main" id="{0FC05765-F995-F100-E3DF-84C862CB3160}"/>
              </a:ext>
            </a:extLst>
          </p:cNvPr>
          <p:cNvSpPr/>
          <p:nvPr/>
        </p:nvSpPr>
        <p:spPr>
          <a:xfrm>
            <a:off x="6966520" y="3760254"/>
            <a:ext cx="777240" cy="771367"/>
          </a:xfrm>
          <a:prstGeom prst="ellipse">
            <a:avLst/>
          </a:prstGeom>
          <a:solidFill>
            <a:schemeClr val="bg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a:extLst>
              <a:ext uri="{FF2B5EF4-FFF2-40B4-BE49-F238E27FC236}">
                <a16:creationId xmlns:a16="http://schemas.microsoft.com/office/drawing/2014/main" id="{FBD717A3-7E54-E264-80C6-9CEE9BC7EF05}"/>
              </a:ext>
            </a:extLst>
          </p:cNvPr>
          <p:cNvSpPr/>
          <p:nvPr/>
        </p:nvSpPr>
        <p:spPr>
          <a:xfrm>
            <a:off x="6966520" y="5057428"/>
            <a:ext cx="777240" cy="771367"/>
          </a:xfrm>
          <a:prstGeom prst="ellipse">
            <a:avLst/>
          </a:prstGeom>
          <a:solidFill>
            <a:schemeClr val="bg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122" name="Picture 2" descr="Hand Rupee Coin Silhouette Icon Business Investment Financial Banking  Illustration 14745262 Vector Art at Vecteezy">
            <a:extLst>
              <a:ext uri="{FF2B5EF4-FFF2-40B4-BE49-F238E27FC236}">
                <a16:creationId xmlns:a16="http://schemas.microsoft.com/office/drawing/2014/main" id="{AC0F6CD0-F39D-D3CD-E1B0-D4262CEEA095}"/>
              </a:ext>
            </a:extLst>
          </p:cNvPr>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ackgroundRemoval t="10000" b="90000" l="10000" r="90000">
                        <a14:foregroundMark x1="49785" y1="16590" x2="49785" y2="16590"/>
                        <a14:foregroundMark x1="19742" y1="71889" x2="19742" y2="71889"/>
                        <a14:foregroundMark x1="38627" y1="68203" x2="38627" y2="68203"/>
                      </a14:backgroundRemoval>
                    </a14:imgEffect>
                  </a14:imgLayer>
                </a14:imgProps>
              </a:ext>
              <a:ext uri="{28A0092B-C50C-407E-A947-70E740481C1C}">
                <a14:useLocalDpi xmlns:a14="http://schemas.microsoft.com/office/drawing/2010/main" val="0"/>
              </a:ext>
            </a:extLst>
          </a:blip>
          <a:srcRect/>
          <a:stretch>
            <a:fillRect/>
          </a:stretch>
        </p:blipFill>
        <p:spPr bwMode="auto">
          <a:xfrm>
            <a:off x="1493874" y="1220500"/>
            <a:ext cx="639039" cy="59515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4+ Thousand Hand Holding Rupees Royalty-Free Images, Stock Photos &amp;  Pictures | Shutterstock">
            <a:extLst>
              <a:ext uri="{FF2B5EF4-FFF2-40B4-BE49-F238E27FC236}">
                <a16:creationId xmlns:a16="http://schemas.microsoft.com/office/drawing/2014/main" id="{C3020A12-8030-727D-6F8F-395B9B324E5A}"/>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57870" y1="57940" x2="57870" y2="57940"/>
                      </a14:backgroundRemoval>
                    </a14:imgEffect>
                  </a14:imgLayer>
                </a14:imgProps>
              </a:ext>
              <a:ext uri="{28A0092B-C50C-407E-A947-70E740481C1C}">
                <a14:useLocalDpi xmlns:a14="http://schemas.microsoft.com/office/drawing/2010/main" val="0"/>
              </a:ext>
            </a:extLst>
          </a:blip>
          <a:srcRect/>
          <a:stretch>
            <a:fillRect/>
          </a:stretch>
        </p:blipFill>
        <p:spPr bwMode="auto">
          <a:xfrm>
            <a:off x="1351301" y="2353780"/>
            <a:ext cx="924183" cy="9969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arine Worker Stroke Icon: Over 45 Royalty-Free Licensable Stock  Illustrations &amp; Drawings | Shutterstock">
            <a:extLst>
              <a:ext uri="{FF2B5EF4-FFF2-40B4-BE49-F238E27FC236}">
                <a16:creationId xmlns:a16="http://schemas.microsoft.com/office/drawing/2014/main" id="{5B1C0D08-6175-1644-8F0C-F7865DF8B47B}"/>
              </a:ext>
            </a:extLst>
          </p:cNvPr>
          <p:cNvPicPr>
            <a:picLocks noChangeAspect="1" noChangeArrowheads="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backgroundRemoval t="10000" b="90000" l="10000" r="90000">
                        <a14:foregroundMark x1="43981" y1="36910" x2="43981" y2="36910"/>
                        <a14:foregroundMark x1="58796" y1="24464" x2="58796" y2="24464"/>
                        <a14:foregroundMark x1="38426" y1="69099" x2="38426" y2="69099"/>
                        <a14:foregroundMark x1="37500" y1="75107" x2="37500" y2="75107"/>
                      </a14:backgroundRemoval>
                    </a14:imgEffect>
                  </a14:imgLayer>
                </a14:imgProps>
              </a:ext>
              <a:ext uri="{28A0092B-C50C-407E-A947-70E740481C1C}">
                <a14:useLocalDpi xmlns:a14="http://schemas.microsoft.com/office/drawing/2010/main" val="0"/>
              </a:ext>
            </a:extLst>
          </a:blip>
          <a:srcRect/>
          <a:stretch>
            <a:fillRect/>
          </a:stretch>
        </p:blipFill>
        <p:spPr bwMode="auto">
          <a:xfrm>
            <a:off x="6913429" y="1041603"/>
            <a:ext cx="883421" cy="95294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Shipyard - Free transport icons">
            <a:extLst>
              <a:ext uri="{FF2B5EF4-FFF2-40B4-BE49-F238E27FC236}">
                <a16:creationId xmlns:a16="http://schemas.microsoft.com/office/drawing/2014/main" id="{B4F9E182-B1D8-89E5-4D38-7838873FEAEC}"/>
              </a:ext>
            </a:extLst>
          </p:cNvPr>
          <p:cNvPicPr>
            <a:picLocks noChangeAspect="1" noChangeArrowheads="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22526" y="2528260"/>
            <a:ext cx="503886" cy="50388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ews Portal vector icon 21710355 Vector Art at Vecteezy">
            <a:extLst>
              <a:ext uri="{FF2B5EF4-FFF2-40B4-BE49-F238E27FC236}">
                <a16:creationId xmlns:a16="http://schemas.microsoft.com/office/drawing/2014/main" id="{F68D0EEC-6A24-CA78-B166-5AF2F4BF4E8E}"/>
              </a:ext>
            </a:extLst>
          </p:cNvPr>
          <p:cNvPicPr>
            <a:picLocks noChangeAspect="1" noChangeArrowheads="1"/>
          </p:cNvPicPr>
          <p:nvPr/>
        </p:nvPicPr>
        <p:blipFill>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9778" b="89778" l="5333" r="89778">
                        <a14:foregroundMark x1="5333" y1="31556" x2="5333" y2="31556"/>
                        <a14:foregroundMark x1="15111" y1="24889" x2="15111" y2="24889"/>
                        <a14:foregroundMark x1="35111" y1="25333" x2="35111" y2="25333"/>
                        <a14:foregroundMark x1="35111" y1="32444" x2="35111" y2="32444"/>
                        <a14:foregroundMark x1="31556" y1="40444" x2="31556" y2="40444"/>
                        <a14:foregroundMark x1="21333" y1="45778" x2="21333" y2="45778"/>
                        <a14:foregroundMark x1="20000" y1="53778" x2="20000" y2="53778"/>
                        <a14:foregroundMark x1="39556" y1="53333" x2="39556" y2="53333"/>
                        <a14:foregroundMark x1="55111" y1="38667" x2="55111" y2="38667"/>
                        <a14:foregroundMark x1="58667" y1="34222" x2="58667" y2="34222"/>
                        <a14:foregroundMark x1="67111" y1="22222" x2="67111" y2="22222"/>
                        <a14:foregroundMark x1="65778" y1="32889" x2="65778" y2="32889"/>
                        <a14:foregroundMark x1="67556" y1="36889" x2="67556" y2="36889"/>
                        <a14:foregroundMark x1="69333" y1="45333" x2="69333" y2="45333"/>
                        <a14:foregroundMark x1="45778" y1="67556" x2="45778" y2="67556"/>
                        <a14:foregroundMark x1="89333" y1="30222" x2="89333" y2="30222"/>
                        <a14:foregroundMark x1="83556" y1="41333" x2="83556" y2="41333"/>
                        <a14:foregroundMark x1="84000" y1="44444" x2="84000"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1508860" y="3896826"/>
            <a:ext cx="682095" cy="68209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Business icons | Canva">
            <a:extLst>
              <a:ext uri="{FF2B5EF4-FFF2-40B4-BE49-F238E27FC236}">
                <a16:creationId xmlns:a16="http://schemas.microsoft.com/office/drawing/2014/main" id="{08C85397-BBEE-0CF8-CC21-35D41ED94BDE}"/>
              </a:ext>
            </a:extLst>
          </p:cNvPr>
          <p:cNvPicPr>
            <a:picLocks noChangeAspect="1" noChangeArrowheads="1"/>
          </p:cNvPicPr>
          <p:nvPr/>
        </p:nvPicPr>
        <p:blipFill>
          <a:blip r:embed="rId11">
            <a:duotone>
              <a:schemeClr val="accent4">
                <a:shade val="45000"/>
                <a:satMod val="135000"/>
              </a:schemeClr>
              <a:prstClr val="white"/>
            </a:duotone>
            <a:extLst>
              <a:ext uri="{BEBA8EAE-BF5A-486C-A8C5-ECC9F3942E4B}">
                <a14:imgProps xmlns:a14="http://schemas.microsoft.com/office/drawing/2010/main">
                  <a14:imgLayer r:embed="rId12">
                    <a14:imgEffect>
                      <a14:backgroundRemoval t="4762" b="94643" l="3000" r="98000">
                        <a14:foregroundMark x1="8000" y1="8333" x2="8000" y2="8333"/>
                        <a14:foregroundMark x1="8000" y1="8333" x2="8000" y2="8333"/>
                        <a14:foregroundMark x1="3333" y1="4762" x2="3333" y2="4762"/>
                        <a14:foregroundMark x1="50000" y1="87500" x2="50000" y2="87500"/>
                        <a14:foregroundMark x1="59667" y1="92857" x2="59667" y2="92857"/>
                        <a14:foregroundMark x1="45000" y1="95833" x2="45000" y2="95833"/>
                        <a14:foregroundMark x1="93000" y1="80357" x2="93000" y2="80357"/>
                        <a14:foregroundMark x1="98000" y1="78571" x2="98000" y2="78571"/>
                      </a14:backgroundRemoval>
                    </a14:imgEffect>
                  </a14:imgLayer>
                </a14:imgProps>
              </a:ext>
              <a:ext uri="{28A0092B-C50C-407E-A947-70E740481C1C}">
                <a14:useLocalDpi xmlns:a14="http://schemas.microsoft.com/office/drawing/2010/main" val="0"/>
              </a:ext>
            </a:extLst>
          </a:blip>
          <a:srcRect/>
          <a:stretch>
            <a:fillRect/>
          </a:stretch>
        </p:blipFill>
        <p:spPr bwMode="auto">
          <a:xfrm>
            <a:off x="7034052" y="3974986"/>
            <a:ext cx="653402" cy="36590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Green technology icon stock vector. Illustration of industry - 330167824">
            <a:extLst>
              <a:ext uri="{FF2B5EF4-FFF2-40B4-BE49-F238E27FC236}">
                <a16:creationId xmlns:a16="http://schemas.microsoft.com/office/drawing/2014/main" id="{E1513496-A564-4608-A506-086DF72667AF}"/>
              </a:ext>
            </a:extLst>
          </p:cNvPr>
          <p:cNvPicPr>
            <a:picLocks noChangeAspect="1" noChangeArrowheads="1"/>
          </p:cNvPicPr>
          <p:nvPr/>
        </p:nvPicPr>
        <p:blipFill>
          <a:blip r:embed="rId13">
            <a:duotone>
              <a:schemeClr val="accent4">
                <a:shade val="45000"/>
                <a:satMod val="135000"/>
              </a:schemeClr>
              <a:prstClr val="white"/>
            </a:duotone>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14932" y="4989013"/>
            <a:ext cx="996920" cy="99692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15+ Thousand Rupee Symbol Vector Royalty-Free Images, Stock Photos &amp;  Pictures | Shutterstock">
            <a:extLst>
              <a:ext uri="{FF2B5EF4-FFF2-40B4-BE49-F238E27FC236}">
                <a16:creationId xmlns:a16="http://schemas.microsoft.com/office/drawing/2014/main" id="{0EF97160-85A2-DE45-29B9-32ED600A249C}"/>
              </a:ext>
            </a:extLst>
          </p:cNvPr>
          <p:cNvPicPr>
            <a:picLocks noChangeAspect="1" noChangeArrowheads="1"/>
          </p:cNvPicPr>
          <p:nvPr/>
        </p:nvPicPr>
        <p:blipFill>
          <a:blip r:embed="rId15">
            <a:duotone>
              <a:schemeClr val="accent4">
                <a:shade val="45000"/>
                <a:satMod val="135000"/>
              </a:schemeClr>
              <a:prstClr val="white"/>
            </a:duotone>
            <a:extLst>
              <a:ext uri="{BEBA8EAE-BF5A-486C-A8C5-ECC9F3942E4B}">
                <a14:imgProps xmlns:a14="http://schemas.microsoft.com/office/drawing/2010/main">
                  <a14:imgLayer r:embed="rId16">
                    <a14:imgEffect>
                      <a14:backgroundRemoval t="10000" b="90000" l="10000" r="90000">
                        <a14:foregroundMark x1="44444" y1="37339" x2="44444" y2="37339"/>
                        <a14:foregroundMark x1="41667" y1="45923" x2="41667" y2="45923"/>
                        <a14:foregroundMark x1="42130" y1="51502" x2="42130" y2="51502"/>
                        <a14:foregroundMark x1="41667" y1="58369" x2="41667" y2="58369"/>
                        <a14:backgroundMark x1="46759" y1="24893" x2="46759" y2="24893"/>
                        <a14:backgroundMark x1="35648" y1="29614" x2="35648" y2="29614"/>
                        <a14:backgroundMark x1="31944" y1="21030" x2="59259" y2="33906"/>
                        <a14:backgroundMark x1="59259" y1="33906" x2="57870" y2="34335"/>
                      </a14:backgroundRemoval>
                    </a14:imgEffect>
                  </a14:imgLayer>
                </a14:imgProps>
              </a:ext>
              <a:ext uri="{28A0092B-C50C-407E-A947-70E740481C1C}">
                <a14:useLocalDpi xmlns:a14="http://schemas.microsoft.com/office/drawing/2010/main" val="0"/>
              </a:ext>
            </a:extLst>
          </a:blip>
          <a:srcRect/>
          <a:stretch>
            <a:fillRect/>
          </a:stretch>
        </p:blipFill>
        <p:spPr bwMode="auto">
          <a:xfrm>
            <a:off x="6964470" y="5043124"/>
            <a:ext cx="819997" cy="88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806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79D63-3BD3-B22F-A483-B3B70880B5C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FB95ABC-A681-8AAE-9D95-A3908085577D}"/>
              </a:ext>
            </a:extLst>
          </p:cNvPr>
          <p:cNvSpPr>
            <a:spLocks noGrp="1"/>
          </p:cNvSpPr>
          <p:nvPr>
            <p:ph type="title"/>
          </p:nvPr>
        </p:nvSpPr>
        <p:spPr>
          <a:xfrm>
            <a:off x="1134752" y="130372"/>
            <a:ext cx="9922495" cy="740660"/>
          </a:xfrm>
        </p:spPr>
        <p:txBody>
          <a:bodyPr>
            <a:normAutofit/>
          </a:bodyPr>
          <a:lstStyle/>
          <a:p>
            <a:r>
              <a:rPr lang="en-IN" sz="3600"/>
              <a:t>Maritime Development Fund</a:t>
            </a:r>
          </a:p>
        </p:txBody>
      </p:sp>
      <p:sp>
        <p:nvSpPr>
          <p:cNvPr id="7" name="Slide Number Placeholder 6">
            <a:extLst>
              <a:ext uri="{FF2B5EF4-FFF2-40B4-BE49-F238E27FC236}">
                <a16:creationId xmlns:a16="http://schemas.microsoft.com/office/drawing/2014/main" id="{69530D15-E41F-34FE-C7A2-AF0DBB032C05}"/>
              </a:ext>
            </a:extLst>
          </p:cNvPr>
          <p:cNvSpPr>
            <a:spLocks noGrp="1"/>
          </p:cNvSpPr>
          <p:nvPr>
            <p:ph type="sldNum" sz="quarter" idx="12"/>
          </p:nvPr>
        </p:nvSpPr>
        <p:spPr/>
        <p:txBody>
          <a:bodyPr/>
          <a:lstStyle/>
          <a:p>
            <a:r>
              <a:rPr lang="en-IN"/>
              <a:t>Slide </a:t>
            </a:r>
            <a:fld id="{61F59DBB-61E3-46AB-854D-9BC0E6F19EAE}" type="slidenum">
              <a:rPr lang="en-IN" smtClean="0"/>
              <a:pPr/>
              <a:t>12</a:t>
            </a:fld>
            <a:r>
              <a:rPr lang="en-IN"/>
              <a:t> of 26</a:t>
            </a:r>
          </a:p>
        </p:txBody>
      </p:sp>
      <p:sp>
        <p:nvSpPr>
          <p:cNvPr id="2" name="Date Placeholder 4">
            <a:extLst>
              <a:ext uri="{FF2B5EF4-FFF2-40B4-BE49-F238E27FC236}">
                <a16:creationId xmlns:a16="http://schemas.microsoft.com/office/drawing/2014/main" id="{FD255FFF-B44F-8E23-7CC5-61E2CD15B68E}"/>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3" name="Footer Placeholder 5">
            <a:extLst>
              <a:ext uri="{FF2B5EF4-FFF2-40B4-BE49-F238E27FC236}">
                <a16:creationId xmlns:a16="http://schemas.microsoft.com/office/drawing/2014/main" id="{40A13B69-5F2C-343F-CE2E-D92F996AF5F9}"/>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pic>
        <p:nvPicPr>
          <p:cNvPr id="9" name="Picture 8">
            <a:extLst>
              <a:ext uri="{FF2B5EF4-FFF2-40B4-BE49-F238E27FC236}">
                <a16:creationId xmlns:a16="http://schemas.microsoft.com/office/drawing/2014/main" id="{122BD287-59B0-C018-6425-74734FC82804}"/>
              </a:ext>
            </a:extLst>
          </p:cNvPr>
          <p:cNvPicPr>
            <a:picLocks noChangeAspect="1"/>
          </p:cNvPicPr>
          <p:nvPr/>
        </p:nvPicPr>
        <p:blipFill>
          <a:blip r:embed="rId2">
            <a:duotone>
              <a:schemeClr val="accent1">
                <a:shade val="45000"/>
                <a:satMod val="135000"/>
              </a:schemeClr>
              <a:prstClr val="white"/>
            </a:duotone>
          </a:blip>
          <a:stretch>
            <a:fillRect/>
          </a:stretch>
        </p:blipFill>
        <p:spPr>
          <a:xfrm>
            <a:off x="1473611" y="1204602"/>
            <a:ext cx="9573961" cy="4684134"/>
          </a:xfrm>
          <a:prstGeom prst="rect">
            <a:avLst/>
          </a:prstGeom>
        </p:spPr>
      </p:pic>
    </p:spTree>
    <p:extLst>
      <p:ext uri="{BB962C8B-B14F-4D97-AF65-F5344CB8AC3E}">
        <p14:creationId xmlns:p14="http://schemas.microsoft.com/office/powerpoint/2010/main" val="1330900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E6D36-E8A7-E4F5-8420-E646F498C9B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B9ADD86-6B92-F988-CAD7-814502EA4AFD}"/>
              </a:ext>
            </a:extLst>
          </p:cNvPr>
          <p:cNvSpPr>
            <a:spLocks noGrp="1"/>
          </p:cNvSpPr>
          <p:nvPr>
            <p:ph type="title"/>
          </p:nvPr>
        </p:nvSpPr>
        <p:spPr>
          <a:xfrm>
            <a:off x="1134752" y="130372"/>
            <a:ext cx="9922495" cy="740660"/>
          </a:xfrm>
        </p:spPr>
        <p:txBody>
          <a:bodyPr>
            <a:normAutofit/>
          </a:bodyPr>
          <a:lstStyle/>
          <a:p>
            <a:r>
              <a:rPr lang="en-IN" sz="3600" err="1"/>
              <a:t>Sagarmala</a:t>
            </a:r>
            <a:r>
              <a:rPr lang="en-IN" sz="3600"/>
              <a:t> Projects</a:t>
            </a:r>
          </a:p>
        </p:txBody>
      </p:sp>
      <p:sp>
        <p:nvSpPr>
          <p:cNvPr id="7" name="Slide Number Placeholder 6">
            <a:extLst>
              <a:ext uri="{FF2B5EF4-FFF2-40B4-BE49-F238E27FC236}">
                <a16:creationId xmlns:a16="http://schemas.microsoft.com/office/drawing/2014/main" id="{005638C5-8B09-AE9F-9E23-8D41BAFCAEB1}"/>
              </a:ext>
            </a:extLst>
          </p:cNvPr>
          <p:cNvSpPr>
            <a:spLocks noGrp="1"/>
          </p:cNvSpPr>
          <p:nvPr>
            <p:ph type="sldNum" sz="quarter" idx="12"/>
          </p:nvPr>
        </p:nvSpPr>
        <p:spPr/>
        <p:txBody>
          <a:bodyPr/>
          <a:lstStyle/>
          <a:p>
            <a:r>
              <a:rPr lang="en-IN"/>
              <a:t>Slide </a:t>
            </a:r>
            <a:fld id="{61F59DBB-61E3-46AB-854D-9BC0E6F19EAE}" type="slidenum">
              <a:rPr lang="en-IN" smtClean="0"/>
              <a:pPr/>
              <a:t>13</a:t>
            </a:fld>
            <a:r>
              <a:rPr lang="en-IN"/>
              <a:t> of 26</a:t>
            </a:r>
          </a:p>
        </p:txBody>
      </p:sp>
      <p:sp>
        <p:nvSpPr>
          <p:cNvPr id="2" name="Date Placeholder 4">
            <a:extLst>
              <a:ext uri="{FF2B5EF4-FFF2-40B4-BE49-F238E27FC236}">
                <a16:creationId xmlns:a16="http://schemas.microsoft.com/office/drawing/2014/main" id="{652CA357-CAD9-035F-F1BB-4F3925C44A9C}"/>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3" name="Footer Placeholder 5">
            <a:extLst>
              <a:ext uri="{FF2B5EF4-FFF2-40B4-BE49-F238E27FC236}">
                <a16:creationId xmlns:a16="http://schemas.microsoft.com/office/drawing/2014/main" id="{397B7CA7-C6A0-29D7-98FD-1B98CFF039BC}"/>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graphicFrame>
        <p:nvGraphicFramePr>
          <p:cNvPr id="4" name="Chart 3">
            <a:extLst>
              <a:ext uri="{FF2B5EF4-FFF2-40B4-BE49-F238E27FC236}">
                <a16:creationId xmlns:a16="http://schemas.microsoft.com/office/drawing/2014/main" id="{EFE991B5-FA86-FCC6-FB0F-B6825D771757}"/>
              </a:ext>
            </a:extLst>
          </p:cNvPr>
          <p:cNvGraphicFramePr>
            <a:graphicFrameLocks/>
          </p:cNvGraphicFramePr>
          <p:nvPr>
            <p:extLst>
              <p:ext uri="{D42A27DB-BD31-4B8C-83A1-F6EECF244321}">
                <p14:modId xmlns:p14="http://schemas.microsoft.com/office/powerpoint/2010/main" val="2780414036"/>
              </p:ext>
            </p:extLst>
          </p:nvPr>
        </p:nvGraphicFramePr>
        <p:xfrm>
          <a:off x="4373526" y="1379430"/>
          <a:ext cx="7316804" cy="3486752"/>
        </p:xfrm>
        <a:graphic>
          <a:graphicData uri="http://schemas.openxmlformats.org/drawingml/2006/chart">
            <c:chart xmlns:c="http://schemas.openxmlformats.org/drawingml/2006/chart" xmlns:r="http://schemas.openxmlformats.org/officeDocument/2006/relationships" r:id="rId2"/>
          </a:graphicData>
        </a:graphic>
      </p:graphicFrame>
      <p:sp>
        <p:nvSpPr>
          <p:cNvPr id="5" name="Block Arc 4">
            <a:extLst>
              <a:ext uri="{FF2B5EF4-FFF2-40B4-BE49-F238E27FC236}">
                <a16:creationId xmlns:a16="http://schemas.microsoft.com/office/drawing/2014/main" id="{45C5D1D1-BAD6-FB3B-CF5F-70DD5FF235EB}"/>
              </a:ext>
            </a:extLst>
          </p:cNvPr>
          <p:cNvSpPr/>
          <p:nvPr/>
        </p:nvSpPr>
        <p:spPr>
          <a:xfrm rot="16200000">
            <a:off x="-602564" y="1822776"/>
            <a:ext cx="4682068" cy="3236495"/>
          </a:xfrm>
          <a:prstGeom prst="blockArc">
            <a:avLst>
              <a:gd name="adj1" fmla="val 10800000"/>
              <a:gd name="adj2" fmla="val 0"/>
              <a:gd name="adj3" fmla="val 4994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pic>
        <p:nvPicPr>
          <p:cNvPr id="8196" name="Picture 4" descr="Pillar Icons - Free SVG &amp; PNG Pillar Images - Noun Project">
            <a:extLst>
              <a:ext uri="{FF2B5EF4-FFF2-40B4-BE49-F238E27FC236}">
                <a16:creationId xmlns:a16="http://schemas.microsoft.com/office/drawing/2014/main" id="{1A94C12E-658F-F653-13F3-86639DBB161E}"/>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10449" y="4954087"/>
            <a:ext cx="786393" cy="7863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illar Icons - Free SVG &amp; PNG Pillar Images - Noun Project">
            <a:extLst>
              <a:ext uri="{FF2B5EF4-FFF2-40B4-BE49-F238E27FC236}">
                <a16:creationId xmlns:a16="http://schemas.microsoft.com/office/drawing/2014/main" id="{F50ABF16-2EB5-02CD-BC27-3E0A45D4C57E}"/>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70810" y="4950377"/>
            <a:ext cx="786393" cy="786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illar Icons - Free SVG &amp; PNG Pillar Images - Noun Project">
            <a:extLst>
              <a:ext uri="{FF2B5EF4-FFF2-40B4-BE49-F238E27FC236}">
                <a16:creationId xmlns:a16="http://schemas.microsoft.com/office/drawing/2014/main" id="{C48CF7B9-E548-4BB5-9085-A390C7F1167C}"/>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04369" y="4986482"/>
            <a:ext cx="786393" cy="7863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illar Icons - Free SVG &amp; PNG Pillar Images - Noun Project">
            <a:extLst>
              <a:ext uri="{FF2B5EF4-FFF2-40B4-BE49-F238E27FC236}">
                <a16:creationId xmlns:a16="http://schemas.microsoft.com/office/drawing/2014/main" id="{A6E9C91C-B69B-EB02-2383-5FE72A46C610}"/>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33081" y="4986482"/>
            <a:ext cx="786393" cy="7863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illar Icons - Free SVG &amp; PNG Pillar Images - Noun Project">
            <a:extLst>
              <a:ext uri="{FF2B5EF4-FFF2-40B4-BE49-F238E27FC236}">
                <a16:creationId xmlns:a16="http://schemas.microsoft.com/office/drawing/2014/main" id="{FF5A5429-B63F-7C46-BB83-25F8E4104C4F}"/>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61793" y="4954088"/>
            <a:ext cx="786393" cy="7863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AD80E55-6EBF-335D-8B16-4722FC9E2855}"/>
              </a:ext>
            </a:extLst>
          </p:cNvPr>
          <p:cNvSpPr txBox="1"/>
          <p:nvPr/>
        </p:nvSpPr>
        <p:spPr>
          <a:xfrm>
            <a:off x="4686556" y="5767073"/>
            <a:ext cx="1721720" cy="523220"/>
          </a:xfrm>
          <a:prstGeom prst="rect">
            <a:avLst/>
          </a:prstGeom>
          <a:noFill/>
        </p:spPr>
        <p:txBody>
          <a:bodyPr wrap="square">
            <a:spAutoFit/>
          </a:bodyPr>
          <a:lstStyle/>
          <a:p>
            <a:r>
              <a:rPr kumimoji="0" lang="en-US" altLang="en-US" sz="1400" b="1" i="0" u="none" strike="noStrike" cap="none" normalizeH="0" baseline="0">
                <a:ln>
                  <a:noFill/>
                </a:ln>
                <a:solidFill>
                  <a:schemeClr val="accent4">
                    <a:lumMod val="50000"/>
                  </a:schemeClr>
                </a:solidFill>
                <a:effectLst/>
                <a:latin typeface="+mj-lt"/>
              </a:rPr>
              <a:t>Coastal Community Development</a:t>
            </a:r>
            <a:endParaRPr lang="en-IN" sz="1400" b="1">
              <a:solidFill>
                <a:schemeClr val="accent4">
                  <a:lumMod val="50000"/>
                </a:schemeClr>
              </a:solidFill>
              <a:latin typeface="+mj-lt"/>
            </a:endParaRPr>
          </a:p>
        </p:txBody>
      </p:sp>
      <p:sp>
        <p:nvSpPr>
          <p:cNvPr id="15" name="TextBox 14">
            <a:extLst>
              <a:ext uri="{FF2B5EF4-FFF2-40B4-BE49-F238E27FC236}">
                <a16:creationId xmlns:a16="http://schemas.microsoft.com/office/drawing/2014/main" id="{B1844681-BA82-FAB5-91E3-27E7CF5F9B54}"/>
              </a:ext>
            </a:extLst>
          </p:cNvPr>
          <p:cNvSpPr txBox="1"/>
          <p:nvPr/>
        </p:nvSpPr>
        <p:spPr>
          <a:xfrm>
            <a:off x="6508201" y="5769974"/>
            <a:ext cx="1446725" cy="523220"/>
          </a:xfrm>
          <a:prstGeom prst="rect">
            <a:avLst/>
          </a:prstGeom>
          <a:noFill/>
        </p:spPr>
        <p:txBody>
          <a:bodyPr wrap="square">
            <a:spAutoFit/>
          </a:bodyPr>
          <a:lstStyle/>
          <a:p>
            <a:r>
              <a:rPr kumimoji="0" lang="en-IN" altLang="en-US" sz="1400" b="1" i="0" u="none" strike="noStrike" cap="none" normalizeH="0" baseline="0">
                <a:ln>
                  <a:noFill/>
                </a:ln>
                <a:solidFill>
                  <a:schemeClr val="accent4">
                    <a:lumMod val="50000"/>
                  </a:schemeClr>
                </a:solidFill>
                <a:effectLst/>
                <a:latin typeface="+mj-lt"/>
              </a:rPr>
              <a:t>Coastal Shipping &amp; (IWT) </a:t>
            </a:r>
          </a:p>
        </p:txBody>
      </p:sp>
      <p:sp>
        <p:nvSpPr>
          <p:cNvPr id="16" name="TextBox 15">
            <a:extLst>
              <a:ext uri="{FF2B5EF4-FFF2-40B4-BE49-F238E27FC236}">
                <a16:creationId xmlns:a16="http://schemas.microsoft.com/office/drawing/2014/main" id="{99129139-DB5F-1974-8E6D-B6EEB4291DFB}"/>
              </a:ext>
            </a:extLst>
          </p:cNvPr>
          <p:cNvSpPr txBox="1"/>
          <p:nvPr/>
        </p:nvSpPr>
        <p:spPr>
          <a:xfrm>
            <a:off x="7954926" y="5757524"/>
            <a:ext cx="1216014" cy="523220"/>
          </a:xfrm>
          <a:prstGeom prst="rect">
            <a:avLst/>
          </a:prstGeom>
          <a:noFill/>
        </p:spPr>
        <p:txBody>
          <a:bodyPr wrap="square">
            <a:spAutoFit/>
          </a:bodyPr>
          <a:lstStyle/>
          <a:p>
            <a:r>
              <a:rPr kumimoji="0" lang="en-IN" altLang="en-US" sz="1400" b="1" i="0" u="none" strike="noStrike" cap="none" normalizeH="0" baseline="0">
                <a:ln>
                  <a:noFill/>
                </a:ln>
                <a:solidFill>
                  <a:schemeClr val="accent4">
                    <a:lumMod val="50000"/>
                  </a:schemeClr>
                </a:solidFill>
                <a:effectLst/>
                <a:latin typeface="+mj-lt"/>
              </a:rPr>
              <a:t>Port Connectivity </a:t>
            </a:r>
          </a:p>
        </p:txBody>
      </p:sp>
      <p:sp>
        <p:nvSpPr>
          <p:cNvPr id="17" name="TextBox 16">
            <a:extLst>
              <a:ext uri="{FF2B5EF4-FFF2-40B4-BE49-F238E27FC236}">
                <a16:creationId xmlns:a16="http://schemas.microsoft.com/office/drawing/2014/main" id="{55F7D101-59AE-2E4B-4014-EBB67D353148}"/>
              </a:ext>
            </a:extLst>
          </p:cNvPr>
          <p:cNvSpPr txBox="1"/>
          <p:nvPr/>
        </p:nvSpPr>
        <p:spPr>
          <a:xfrm>
            <a:off x="9170940" y="5736770"/>
            <a:ext cx="1446725" cy="738664"/>
          </a:xfrm>
          <a:prstGeom prst="rect">
            <a:avLst/>
          </a:prstGeom>
          <a:noFill/>
        </p:spPr>
        <p:txBody>
          <a:bodyPr wrap="square">
            <a:spAutoFit/>
          </a:bodyPr>
          <a:lstStyle/>
          <a:p>
            <a:r>
              <a:rPr kumimoji="0" lang="en-IN" altLang="en-US" sz="1400" b="1" i="0" u="none" strike="noStrike" cap="none" normalizeH="0" baseline="0">
                <a:ln>
                  <a:noFill/>
                </a:ln>
                <a:solidFill>
                  <a:schemeClr val="accent4">
                    <a:lumMod val="50000"/>
                  </a:schemeClr>
                </a:solidFill>
                <a:effectLst/>
                <a:latin typeface="+mj-lt"/>
              </a:rPr>
              <a:t>Port-led Industrialization </a:t>
            </a:r>
          </a:p>
          <a:p>
            <a:r>
              <a:rPr kumimoji="0" lang="en-IN" altLang="en-US" sz="1400" b="1" i="0" u="none" strike="noStrike" cap="none" normalizeH="0" baseline="0">
                <a:ln>
                  <a:noFill/>
                </a:ln>
                <a:solidFill>
                  <a:schemeClr val="accent4">
                    <a:lumMod val="50000"/>
                  </a:schemeClr>
                </a:solidFill>
                <a:effectLst/>
                <a:latin typeface="+mj-lt"/>
              </a:rPr>
              <a:t> </a:t>
            </a:r>
          </a:p>
        </p:txBody>
      </p:sp>
      <p:sp>
        <p:nvSpPr>
          <p:cNvPr id="18" name="TextBox 17">
            <a:extLst>
              <a:ext uri="{FF2B5EF4-FFF2-40B4-BE49-F238E27FC236}">
                <a16:creationId xmlns:a16="http://schemas.microsoft.com/office/drawing/2014/main" id="{6087D1B1-F19D-5D8B-FDE9-374724AD1F2C}"/>
              </a:ext>
            </a:extLst>
          </p:cNvPr>
          <p:cNvSpPr txBox="1"/>
          <p:nvPr/>
        </p:nvSpPr>
        <p:spPr>
          <a:xfrm>
            <a:off x="10561793" y="5697906"/>
            <a:ext cx="1446725" cy="738664"/>
          </a:xfrm>
          <a:prstGeom prst="rect">
            <a:avLst/>
          </a:prstGeom>
          <a:noFill/>
        </p:spPr>
        <p:txBody>
          <a:bodyPr wrap="square">
            <a:spAutoFit/>
          </a:bodyPr>
          <a:lstStyle/>
          <a:p>
            <a:r>
              <a:rPr kumimoji="0" lang="en-IN" altLang="en-US" sz="1400" b="1" i="0" u="none" strike="noStrike" cap="none" normalizeH="0" baseline="0">
                <a:ln>
                  <a:noFill/>
                </a:ln>
                <a:solidFill>
                  <a:schemeClr val="accent4">
                    <a:lumMod val="50000"/>
                  </a:schemeClr>
                </a:solidFill>
                <a:effectLst/>
                <a:latin typeface="+mj-lt"/>
              </a:rPr>
              <a:t>Port Modernization </a:t>
            </a:r>
          </a:p>
          <a:p>
            <a:endParaRPr kumimoji="0" lang="en-IN" altLang="en-US" sz="1400" b="1" i="0" u="none" strike="noStrike" cap="none" normalizeH="0" baseline="0">
              <a:ln>
                <a:noFill/>
              </a:ln>
              <a:solidFill>
                <a:schemeClr val="accent4">
                  <a:lumMod val="50000"/>
                </a:schemeClr>
              </a:solidFill>
              <a:effectLst/>
              <a:latin typeface="+mj-lt"/>
            </a:endParaRPr>
          </a:p>
        </p:txBody>
      </p:sp>
      <p:sp>
        <p:nvSpPr>
          <p:cNvPr id="19" name="TextBox 18">
            <a:extLst>
              <a:ext uri="{FF2B5EF4-FFF2-40B4-BE49-F238E27FC236}">
                <a16:creationId xmlns:a16="http://schemas.microsoft.com/office/drawing/2014/main" id="{A49A90FB-1780-7062-F315-663ACD7C3070}"/>
              </a:ext>
            </a:extLst>
          </p:cNvPr>
          <p:cNvSpPr txBox="1"/>
          <p:nvPr/>
        </p:nvSpPr>
        <p:spPr>
          <a:xfrm>
            <a:off x="4235670" y="5017651"/>
            <a:ext cx="492443" cy="1166216"/>
          </a:xfrm>
          <a:prstGeom prst="rect">
            <a:avLst/>
          </a:prstGeom>
          <a:noFill/>
        </p:spPr>
        <p:txBody>
          <a:bodyPr vert="vert270" wrap="square" rtlCol="0">
            <a:spAutoFit/>
          </a:bodyPr>
          <a:lstStyle/>
          <a:p>
            <a:pPr algn="ctr"/>
            <a:r>
              <a:rPr lang="en-IN" sz="2000" b="1">
                <a:solidFill>
                  <a:schemeClr val="accent2">
                    <a:lumMod val="60000"/>
                    <a:lumOff val="40000"/>
                  </a:schemeClr>
                </a:solidFill>
              </a:rPr>
              <a:t>5 Pillars</a:t>
            </a:r>
          </a:p>
        </p:txBody>
      </p:sp>
      <p:sp>
        <p:nvSpPr>
          <p:cNvPr id="21" name="TextBox 20">
            <a:extLst>
              <a:ext uri="{FF2B5EF4-FFF2-40B4-BE49-F238E27FC236}">
                <a16:creationId xmlns:a16="http://schemas.microsoft.com/office/drawing/2014/main" id="{16AF8ECC-75B9-59E1-F255-EAAFC86AFC43}"/>
              </a:ext>
            </a:extLst>
          </p:cNvPr>
          <p:cNvSpPr txBox="1"/>
          <p:nvPr/>
        </p:nvSpPr>
        <p:spPr>
          <a:xfrm>
            <a:off x="758544" y="1713006"/>
            <a:ext cx="3236494" cy="584775"/>
          </a:xfrm>
          <a:prstGeom prst="rect">
            <a:avLst/>
          </a:prstGeom>
          <a:solidFill>
            <a:srgbClr val="60B4B4"/>
          </a:solidFill>
        </p:spPr>
        <p:txBody>
          <a:bodyPr wrap="square">
            <a:spAutoFit/>
          </a:bodyPr>
          <a:lstStyle/>
          <a:p>
            <a:r>
              <a:rPr lang="en-IN" sz="1600" b="1"/>
              <a:t>Objective:</a:t>
            </a:r>
            <a:r>
              <a:rPr lang="en-IN" sz="1600"/>
              <a:t> Reduce logistics costs for both domestic and EXIM cargo.</a:t>
            </a:r>
          </a:p>
        </p:txBody>
      </p:sp>
      <p:sp>
        <p:nvSpPr>
          <p:cNvPr id="22" name="TextBox 21">
            <a:extLst>
              <a:ext uri="{FF2B5EF4-FFF2-40B4-BE49-F238E27FC236}">
                <a16:creationId xmlns:a16="http://schemas.microsoft.com/office/drawing/2014/main" id="{C7B8A3AE-A2D3-7188-C554-879110A073B7}"/>
              </a:ext>
            </a:extLst>
          </p:cNvPr>
          <p:cNvSpPr txBox="1"/>
          <p:nvPr/>
        </p:nvSpPr>
        <p:spPr>
          <a:xfrm>
            <a:off x="758544" y="2436421"/>
            <a:ext cx="3236494" cy="1323439"/>
          </a:xfrm>
          <a:prstGeom prst="rect">
            <a:avLst/>
          </a:prstGeom>
          <a:solidFill>
            <a:srgbClr val="F2AA84"/>
          </a:solidFill>
        </p:spPr>
        <p:txBody>
          <a:bodyPr wrap="square">
            <a:spAutoFit/>
          </a:bodyPr>
          <a:lstStyle/>
          <a:p>
            <a:pPr lvl="0" eaLnBrk="0" fontAlgn="base" hangingPunct="0">
              <a:spcBef>
                <a:spcPct val="0"/>
              </a:spcBef>
              <a:spcAft>
                <a:spcPct val="0"/>
              </a:spcAft>
            </a:pPr>
            <a:r>
              <a:rPr lang="en-US" altLang="en-US" sz="1600" b="1"/>
              <a:t>Total Projects:</a:t>
            </a:r>
            <a:r>
              <a:rPr lang="en-US" altLang="en-US" sz="1600"/>
              <a:t> 839 </a:t>
            </a:r>
          </a:p>
          <a:p>
            <a:pPr lvl="0" eaLnBrk="0" fontAlgn="base" hangingPunct="0">
              <a:spcBef>
                <a:spcPct val="0"/>
              </a:spcBef>
              <a:spcAft>
                <a:spcPct val="0"/>
              </a:spcAft>
            </a:pPr>
            <a:r>
              <a:rPr lang="en-US" altLang="en-US" sz="1600" b="1"/>
              <a:t>Investment Value:</a:t>
            </a:r>
            <a:r>
              <a:rPr lang="en-US" altLang="en-US" sz="1600"/>
              <a:t> ~INR </a:t>
            </a:r>
            <a:r>
              <a:rPr lang="en-US" altLang="en-US" sz="1600" b="1"/>
              <a:t>5.79 Lakh Crore</a:t>
            </a:r>
            <a:r>
              <a:rPr lang="en-US" altLang="en-US" sz="1600"/>
              <a:t> </a:t>
            </a:r>
          </a:p>
          <a:p>
            <a:pPr lvl="0" eaLnBrk="0" fontAlgn="base" hangingPunct="0">
              <a:spcBef>
                <a:spcPct val="0"/>
              </a:spcBef>
              <a:spcAft>
                <a:spcPct val="0"/>
              </a:spcAft>
            </a:pPr>
            <a:r>
              <a:rPr lang="en-US" altLang="en-US" sz="1600" b="1"/>
              <a:t>Timeline:</a:t>
            </a:r>
            <a:r>
              <a:rPr lang="en-US" altLang="en-US" sz="1600"/>
              <a:t> Implementation targeted by </a:t>
            </a:r>
            <a:r>
              <a:rPr lang="en-US" altLang="en-US" sz="1600" b="1"/>
              <a:t>2035</a:t>
            </a:r>
            <a:r>
              <a:rPr lang="en-US" altLang="en-US" sz="1600"/>
              <a:t> </a:t>
            </a:r>
          </a:p>
        </p:txBody>
      </p:sp>
      <p:sp>
        <p:nvSpPr>
          <p:cNvPr id="24" name="TextBox 23">
            <a:extLst>
              <a:ext uri="{FF2B5EF4-FFF2-40B4-BE49-F238E27FC236}">
                <a16:creationId xmlns:a16="http://schemas.microsoft.com/office/drawing/2014/main" id="{B9339B9F-1650-F258-FFD3-A3320A3C997B}"/>
              </a:ext>
            </a:extLst>
          </p:cNvPr>
          <p:cNvSpPr txBox="1"/>
          <p:nvPr/>
        </p:nvSpPr>
        <p:spPr>
          <a:xfrm>
            <a:off x="758544" y="3898500"/>
            <a:ext cx="3236494" cy="1323439"/>
          </a:xfrm>
          <a:prstGeom prst="rect">
            <a:avLst/>
          </a:prstGeom>
          <a:solidFill>
            <a:schemeClr val="accent4">
              <a:lumMod val="20000"/>
              <a:lumOff val="80000"/>
            </a:schemeClr>
          </a:solidFill>
        </p:spPr>
        <p:txBody>
          <a:bodyPr wrap="square">
            <a:spAutoFit/>
          </a:bodyPr>
          <a:lstStyle/>
          <a:p>
            <a:r>
              <a:rPr lang="en-IN" sz="1600" b="1"/>
              <a:t> Project Status: </a:t>
            </a:r>
            <a:r>
              <a:rPr lang="en-IN" sz="1600"/>
              <a:t>272 projects worth ~INR 1.41 Lakh Cr. have been completed and 214 projects worth ~INR 1.62 Lakh Cr. are under implementation.</a:t>
            </a:r>
          </a:p>
        </p:txBody>
      </p:sp>
    </p:spTree>
    <p:extLst>
      <p:ext uri="{BB962C8B-B14F-4D97-AF65-F5344CB8AC3E}">
        <p14:creationId xmlns:p14="http://schemas.microsoft.com/office/powerpoint/2010/main" val="3600545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9B61E-A975-7BFF-468F-15E164C6069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B595402-8CBF-2BB4-73F3-A2940C344F60}"/>
              </a:ext>
            </a:extLst>
          </p:cNvPr>
          <p:cNvSpPr>
            <a:spLocks noGrp="1"/>
          </p:cNvSpPr>
          <p:nvPr>
            <p:ph type="title"/>
          </p:nvPr>
        </p:nvSpPr>
        <p:spPr>
          <a:xfrm>
            <a:off x="1134752" y="130372"/>
            <a:ext cx="9922495" cy="740660"/>
          </a:xfrm>
        </p:spPr>
        <p:txBody>
          <a:bodyPr>
            <a:normAutofit/>
          </a:bodyPr>
          <a:lstStyle/>
          <a:p>
            <a:r>
              <a:rPr lang="en-IN" sz="3600"/>
              <a:t>Ship Building Finance Assistance Scheme</a:t>
            </a:r>
          </a:p>
        </p:txBody>
      </p:sp>
      <p:sp>
        <p:nvSpPr>
          <p:cNvPr id="7" name="Slide Number Placeholder 6">
            <a:extLst>
              <a:ext uri="{FF2B5EF4-FFF2-40B4-BE49-F238E27FC236}">
                <a16:creationId xmlns:a16="http://schemas.microsoft.com/office/drawing/2014/main" id="{94170061-B77F-4EEE-DFA3-FACDFEAD09CF}"/>
              </a:ext>
            </a:extLst>
          </p:cNvPr>
          <p:cNvSpPr>
            <a:spLocks noGrp="1"/>
          </p:cNvSpPr>
          <p:nvPr>
            <p:ph type="sldNum" sz="quarter" idx="12"/>
          </p:nvPr>
        </p:nvSpPr>
        <p:spPr/>
        <p:txBody>
          <a:bodyPr/>
          <a:lstStyle/>
          <a:p>
            <a:r>
              <a:rPr lang="en-IN"/>
              <a:t>Slide </a:t>
            </a:r>
            <a:fld id="{61F59DBB-61E3-46AB-854D-9BC0E6F19EAE}" type="slidenum">
              <a:rPr lang="en-IN" smtClean="0"/>
              <a:pPr/>
              <a:t>14</a:t>
            </a:fld>
            <a:r>
              <a:rPr lang="en-IN"/>
              <a:t> of 26</a:t>
            </a:r>
          </a:p>
        </p:txBody>
      </p:sp>
      <p:sp>
        <p:nvSpPr>
          <p:cNvPr id="2" name="Date Placeholder 4">
            <a:extLst>
              <a:ext uri="{FF2B5EF4-FFF2-40B4-BE49-F238E27FC236}">
                <a16:creationId xmlns:a16="http://schemas.microsoft.com/office/drawing/2014/main" id="{FF2E6D8F-E4E9-74FF-1BD5-5768ED286AEA}"/>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3" name="Footer Placeholder 5">
            <a:extLst>
              <a:ext uri="{FF2B5EF4-FFF2-40B4-BE49-F238E27FC236}">
                <a16:creationId xmlns:a16="http://schemas.microsoft.com/office/drawing/2014/main" id="{9DD68C2F-29D3-8503-A773-D391F7F686A2}"/>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graphicFrame>
        <p:nvGraphicFramePr>
          <p:cNvPr id="4" name="Chart 3">
            <a:extLst>
              <a:ext uri="{FF2B5EF4-FFF2-40B4-BE49-F238E27FC236}">
                <a16:creationId xmlns:a16="http://schemas.microsoft.com/office/drawing/2014/main" id="{438AA882-9D12-DBA8-C41F-9801E3DEE7B4}"/>
              </a:ext>
            </a:extLst>
          </p:cNvPr>
          <p:cNvGraphicFramePr>
            <a:graphicFrameLocks/>
          </p:cNvGraphicFramePr>
          <p:nvPr>
            <p:extLst>
              <p:ext uri="{D42A27DB-BD31-4B8C-83A1-F6EECF244321}">
                <p14:modId xmlns:p14="http://schemas.microsoft.com/office/powerpoint/2010/main" val="333183833"/>
              </p:ext>
            </p:extLst>
          </p:nvPr>
        </p:nvGraphicFramePr>
        <p:xfrm>
          <a:off x="4707467" y="1121037"/>
          <a:ext cx="7205133" cy="358986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069CC00A-9F48-AAD8-28E3-09C93BC7D6F3}"/>
              </a:ext>
            </a:extLst>
          </p:cNvPr>
          <p:cNvSpPr txBox="1"/>
          <p:nvPr/>
        </p:nvSpPr>
        <p:spPr>
          <a:xfrm>
            <a:off x="4779926" y="4710903"/>
            <a:ext cx="6350000" cy="276999"/>
          </a:xfrm>
          <a:prstGeom prst="rect">
            <a:avLst/>
          </a:prstGeom>
          <a:noFill/>
        </p:spPr>
        <p:txBody>
          <a:bodyPr wrap="square" rtlCol="0">
            <a:spAutoFit/>
          </a:bodyPr>
          <a:lstStyle/>
          <a:p>
            <a:r>
              <a:rPr lang="en-IN" sz="1200" i="1">
                <a:solidFill>
                  <a:schemeClr val="tx1">
                    <a:lumMod val="50000"/>
                    <a:lumOff val="50000"/>
                  </a:schemeClr>
                </a:solidFill>
              </a:rPr>
              <a:t>For FY 2025–26, the figures presented are as of 09 September 2025</a:t>
            </a:r>
          </a:p>
        </p:txBody>
      </p:sp>
      <p:sp>
        <p:nvSpPr>
          <p:cNvPr id="10" name="Rectangle 9">
            <a:extLst>
              <a:ext uri="{FF2B5EF4-FFF2-40B4-BE49-F238E27FC236}">
                <a16:creationId xmlns:a16="http://schemas.microsoft.com/office/drawing/2014/main" id="{FD0F951D-D2ED-24A0-D899-7B82DBEA619B}"/>
              </a:ext>
            </a:extLst>
          </p:cNvPr>
          <p:cNvSpPr/>
          <p:nvPr/>
        </p:nvSpPr>
        <p:spPr>
          <a:xfrm>
            <a:off x="761784" y="1116858"/>
            <a:ext cx="2743629" cy="369332"/>
          </a:xfrm>
          <a:prstGeom prst="rect">
            <a:avLst/>
          </a:prstGeom>
          <a:solidFill>
            <a:schemeClr val="bg2"/>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600" kern="100">
                <a:solidFill>
                  <a:schemeClr val="accent1">
                    <a:lumMod val="75000"/>
                  </a:schemeClr>
                </a:solidFill>
                <a:effectLst/>
                <a:latin typeface="EYInterstate" panose="02000503020000020004" pitchFamily="2" charset="0"/>
                <a:ea typeface="Aptos" panose="020B0004020202020204" pitchFamily="34" charset="0"/>
                <a:cs typeface="Arial" panose="020B0604020202020204" pitchFamily="34" charset="0"/>
              </a:rPr>
              <a:t>SBFA – Key Highl</a:t>
            </a:r>
            <a:r>
              <a:rPr lang="en-IN" sz="1600" kern="100">
                <a:solidFill>
                  <a:schemeClr val="accent1">
                    <a:lumMod val="75000"/>
                  </a:schemeClr>
                </a:solidFill>
                <a:latin typeface="EYInterstate" panose="02000503020000020004" pitchFamily="2" charset="0"/>
                <a:ea typeface="Aptos" panose="020B0004020202020204" pitchFamily="34" charset="0"/>
                <a:cs typeface="Arial" panose="020B0604020202020204" pitchFamily="34" charset="0"/>
              </a:rPr>
              <a:t>ights</a:t>
            </a:r>
            <a:endParaRPr lang="en-IN" sz="1600" kern="100">
              <a:solidFill>
                <a:schemeClr val="accent1">
                  <a:lumMod val="75000"/>
                </a:schemeClr>
              </a:solidFill>
              <a:effectLst/>
              <a:latin typeface="EYInterstate" panose="02000503020000020004" pitchFamily="2" charset="0"/>
              <a:ea typeface="Aptos" panose="020B0004020202020204" pitchFamily="34" charset="0"/>
              <a:cs typeface="Arial" panose="020B0604020202020204" pitchFamily="34" charset="0"/>
            </a:endParaRPr>
          </a:p>
        </p:txBody>
      </p:sp>
      <p:sp>
        <p:nvSpPr>
          <p:cNvPr id="13" name="Block Arc 12">
            <a:extLst>
              <a:ext uri="{FF2B5EF4-FFF2-40B4-BE49-F238E27FC236}">
                <a16:creationId xmlns:a16="http://schemas.microsoft.com/office/drawing/2014/main" id="{0BB0AB74-7496-4E26-C8B6-3FD1CA0C5B91}"/>
              </a:ext>
            </a:extLst>
          </p:cNvPr>
          <p:cNvSpPr/>
          <p:nvPr/>
        </p:nvSpPr>
        <p:spPr>
          <a:xfrm rot="16200000">
            <a:off x="-207435" y="1907281"/>
            <a:ext cx="4682068" cy="4119528"/>
          </a:xfrm>
          <a:prstGeom prst="blockArc">
            <a:avLst>
              <a:gd name="adj1" fmla="val 10800000"/>
              <a:gd name="adj2" fmla="val 0"/>
              <a:gd name="adj3" fmla="val 4994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4" name="Rectangle: Rounded Corners 13">
            <a:extLst>
              <a:ext uri="{FF2B5EF4-FFF2-40B4-BE49-F238E27FC236}">
                <a16:creationId xmlns:a16="http://schemas.microsoft.com/office/drawing/2014/main" id="{A1534B73-4D3E-6BC5-A3A5-7A9915A17D44}"/>
              </a:ext>
            </a:extLst>
          </p:cNvPr>
          <p:cNvSpPr/>
          <p:nvPr/>
        </p:nvSpPr>
        <p:spPr>
          <a:xfrm>
            <a:off x="1012260" y="1904737"/>
            <a:ext cx="3191933" cy="2177416"/>
          </a:xfrm>
          <a:prstGeom prst="roundRect">
            <a:avLst/>
          </a:prstGeom>
          <a:solidFill>
            <a:srgbClr val="04D5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8" name="Rectangle: Rounded Corners 17">
            <a:extLst>
              <a:ext uri="{FF2B5EF4-FFF2-40B4-BE49-F238E27FC236}">
                <a16:creationId xmlns:a16="http://schemas.microsoft.com/office/drawing/2014/main" id="{E6EC340E-712E-1300-614B-AB109FE246BA}"/>
              </a:ext>
            </a:extLst>
          </p:cNvPr>
          <p:cNvSpPr/>
          <p:nvPr/>
        </p:nvSpPr>
        <p:spPr>
          <a:xfrm>
            <a:off x="1052125" y="4120181"/>
            <a:ext cx="3191933" cy="1854665"/>
          </a:xfrm>
          <a:prstGeom prst="roundRect">
            <a:avLst/>
          </a:prstGeom>
          <a:solidFill>
            <a:srgbClr val="41C8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TextBox 19">
            <a:extLst>
              <a:ext uri="{FF2B5EF4-FFF2-40B4-BE49-F238E27FC236}">
                <a16:creationId xmlns:a16="http://schemas.microsoft.com/office/drawing/2014/main" id="{AD60C990-4B74-2FCE-CEFB-D17614B2A6F6}"/>
              </a:ext>
            </a:extLst>
          </p:cNvPr>
          <p:cNvSpPr txBox="1"/>
          <p:nvPr/>
        </p:nvSpPr>
        <p:spPr>
          <a:xfrm>
            <a:off x="1265874" y="1976938"/>
            <a:ext cx="2840566" cy="584775"/>
          </a:xfrm>
          <a:prstGeom prst="rect">
            <a:avLst/>
          </a:prstGeom>
          <a:noFill/>
        </p:spPr>
        <p:txBody>
          <a:bodyPr wrap="square">
            <a:spAutoFit/>
          </a:bodyPr>
          <a:lstStyle/>
          <a:p>
            <a:pPr algn="ctr"/>
            <a:r>
              <a:rPr lang="en-IN" sz="1400" b="1"/>
              <a:t>SBFAP 1.0 (2016 – 2026)</a:t>
            </a:r>
          </a:p>
          <a:p>
            <a:pPr algn="ctr"/>
            <a:r>
              <a:rPr lang="en-IN" sz="1800"/>
              <a:t> </a:t>
            </a:r>
          </a:p>
        </p:txBody>
      </p:sp>
      <p:sp>
        <p:nvSpPr>
          <p:cNvPr id="21" name="Rectangle 3">
            <a:extLst>
              <a:ext uri="{FF2B5EF4-FFF2-40B4-BE49-F238E27FC236}">
                <a16:creationId xmlns:a16="http://schemas.microsoft.com/office/drawing/2014/main" id="{91004266-07A1-6DB9-84E5-84B299C193DA}"/>
              </a:ext>
            </a:extLst>
          </p:cNvPr>
          <p:cNvSpPr>
            <a:spLocks noChangeArrowheads="1"/>
          </p:cNvSpPr>
          <p:nvPr/>
        </p:nvSpPr>
        <p:spPr bwMode="auto">
          <a:xfrm>
            <a:off x="1052125" y="2264963"/>
            <a:ext cx="314123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a:ln>
                  <a:noFill/>
                </a:ln>
                <a:solidFill>
                  <a:schemeClr val="tx1"/>
                </a:solidFill>
                <a:effectLst/>
                <a:cs typeface="Arial" panose="020B0604020202020204" pitchFamily="34" charset="0"/>
              </a:rPr>
              <a:t>Financial Assistance: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i="0" u="none" strike="noStrike" cap="none" normalizeH="0" baseline="0">
                <a:ln>
                  <a:noFill/>
                </a:ln>
                <a:solidFill>
                  <a:schemeClr val="tx1"/>
                </a:solidFill>
                <a:effectLst/>
                <a:cs typeface="Arial" panose="020B0604020202020204" pitchFamily="34" charset="0"/>
              </a:rPr>
              <a:t>20% of the lower of Contract Price, Fair Price, or Actual Payment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i="0" u="none" strike="noStrike" cap="none" normalizeH="0" baseline="0">
                <a:ln>
                  <a:noFill/>
                </a:ln>
                <a:solidFill>
                  <a:schemeClr val="tx1"/>
                </a:solidFill>
                <a:effectLst/>
                <a:cs typeface="Arial" panose="020B0604020202020204" pitchFamily="34" charset="0"/>
              </a:rPr>
              <a:t>Rate reduces by 3% every 3 years </a:t>
            </a:r>
          </a:p>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a:ln>
                  <a:noFill/>
                </a:ln>
                <a:solidFill>
                  <a:schemeClr val="tx1"/>
                </a:solidFill>
                <a:effectLst/>
                <a:cs typeface="Arial" panose="020B0604020202020204" pitchFamily="34" charset="0"/>
              </a:rPr>
              <a:t>Green Vessel Incentives: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i="0" u="none" strike="noStrike" cap="none" normalizeH="0" baseline="0">
                <a:ln>
                  <a:noFill/>
                </a:ln>
                <a:solidFill>
                  <a:schemeClr val="tx1"/>
                </a:solidFill>
                <a:effectLst/>
                <a:cs typeface="Arial" panose="020B0604020202020204" pitchFamily="34" charset="0"/>
              </a:rPr>
              <a:t>30% for Methanol/Ammonia/Hydrogen-fueled vessels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i="0" u="none" strike="noStrike" cap="none" normalizeH="0" baseline="0">
              <a:ln>
                <a:noFill/>
              </a:ln>
              <a:solidFill>
                <a:schemeClr val="tx1"/>
              </a:solidFill>
              <a:effectLst/>
              <a:cs typeface="Arial" panose="020B0604020202020204" pitchFamily="34" charset="0"/>
            </a:endParaRPr>
          </a:p>
        </p:txBody>
      </p:sp>
      <p:sp>
        <p:nvSpPr>
          <p:cNvPr id="22" name="TextBox 21">
            <a:extLst>
              <a:ext uri="{FF2B5EF4-FFF2-40B4-BE49-F238E27FC236}">
                <a16:creationId xmlns:a16="http://schemas.microsoft.com/office/drawing/2014/main" id="{B44BA114-46A4-945A-DAF5-87DBEFA25FEF}"/>
              </a:ext>
            </a:extLst>
          </p:cNvPr>
          <p:cNvSpPr txBox="1"/>
          <p:nvPr/>
        </p:nvSpPr>
        <p:spPr>
          <a:xfrm>
            <a:off x="1202461" y="4170518"/>
            <a:ext cx="2840566" cy="584775"/>
          </a:xfrm>
          <a:prstGeom prst="rect">
            <a:avLst/>
          </a:prstGeom>
          <a:noFill/>
        </p:spPr>
        <p:txBody>
          <a:bodyPr wrap="square">
            <a:spAutoFit/>
          </a:bodyPr>
          <a:lstStyle/>
          <a:p>
            <a:pPr algn="ctr"/>
            <a:r>
              <a:rPr lang="en-IN" sz="1400" b="1"/>
              <a:t>SBFAS 2.0 (2026 – 2036)</a:t>
            </a:r>
          </a:p>
          <a:p>
            <a:pPr algn="ctr"/>
            <a:r>
              <a:rPr lang="en-IN" sz="1800"/>
              <a:t> </a:t>
            </a:r>
          </a:p>
        </p:txBody>
      </p:sp>
      <p:sp>
        <p:nvSpPr>
          <p:cNvPr id="24" name="TextBox 23">
            <a:extLst>
              <a:ext uri="{FF2B5EF4-FFF2-40B4-BE49-F238E27FC236}">
                <a16:creationId xmlns:a16="http://schemas.microsoft.com/office/drawing/2014/main" id="{F628A91E-E209-FD7D-8FE3-D686DD1F6A7B}"/>
              </a:ext>
            </a:extLst>
          </p:cNvPr>
          <p:cNvSpPr txBox="1"/>
          <p:nvPr/>
        </p:nvSpPr>
        <p:spPr>
          <a:xfrm>
            <a:off x="1052125" y="4474297"/>
            <a:ext cx="3453409" cy="1442254"/>
          </a:xfrm>
          <a:prstGeom prst="rect">
            <a:avLst/>
          </a:prstGeom>
          <a:noFill/>
        </p:spPr>
        <p:txBody>
          <a:bodyPr wrap="square">
            <a:spAutoFit/>
          </a:bodyPr>
          <a:lstStyle/>
          <a:p>
            <a:pPr>
              <a:lnSpc>
                <a:spcPct val="107000"/>
              </a:lnSpc>
              <a:spcAft>
                <a:spcPts val="800"/>
              </a:spcAft>
              <a:buSzPts val="1000"/>
              <a:tabLst>
                <a:tab pos="457200" algn="l"/>
              </a:tabLst>
            </a:pPr>
            <a:r>
              <a:rPr lang="en-IN" sz="1400" b="1"/>
              <a:t>Total Allocation:</a:t>
            </a:r>
            <a:r>
              <a:rPr lang="en-IN" sz="1400"/>
              <a:t> ₹</a:t>
            </a:r>
            <a:r>
              <a:rPr lang="en-IN" sz="1400" b="1"/>
              <a:t>18,090 crore</a:t>
            </a:r>
            <a:endParaRPr lang="en-IN" sz="1400" b="1" kern="0">
              <a:effectLst/>
              <a:ea typeface="Open Sans" panose="020B0606030504020204" pitchFamily="34" charset="0"/>
              <a:cs typeface="Arial" panose="020B0604020202020204" pitchFamily="34" charset="0"/>
            </a:endParaRPr>
          </a:p>
          <a:p>
            <a:pPr>
              <a:lnSpc>
                <a:spcPct val="107000"/>
              </a:lnSpc>
              <a:spcAft>
                <a:spcPts val="800"/>
              </a:spcAft>
              <a:buSzPts val="1000"/>
              <a:tabLst>
                <a:tab pos="457200" algn="l"/>
              </a:tabLst>
            </a:pPr>
            <a:r>
              <a:rPr lang="en-IN" sz="1400" b="1" kern="0">
                <a:effectLst/>
                <a:ea typeface="Open Sans" panose="020B0606030504020204" pitchFamily="34" charset="0"/>
                <a:cs typeface="Arial" panose="020B0604020202020204" pitchFamily="34" charset="0"/>
              </a:rPr>
              <a:t>Subsidy Rates</a:t>
            </a:r>
            <a:r>
              <a:rPr lang="en-IN" sz="1400" kern="0">
                <a:effectLst/>
                <a:ea typeface="Open Sans" panose="020B0606030504020204" pitchFamily="34" charset="0"/>
                <a:cs typeface="Arial" panose="020B0604020202020204" pitchFamily="34" charset="0"/>
              </a:rPr>
              <a:t>:</a:t>
            </a:r>
            <a:endParaRPr lang="en-IN" sz="1400" kern="100">
              <a:ea typeface="Open Sans" panose="020B0606030504020204" pitchFamily="34" charset="0"/>
              <a:cs typeface="Arial" panose="020B0604020202020204" pitchFamily="34" charset="0"/>
            </a:endParaRPr>
          </a:p>
          <a:p>
            <a:pPr marL="285750" indent="-285750">
              <a:lnSpc>
                <a:spcPct val="107000"/>
              </a:lnSpc>
              <a:spcAft>
                <a:spcPts val="800"/>
              </a:spcAft>
              <a:buSzPts val="1000"/>
              <a:buFont typeface="Arial" panose="020B0604020202020204" pitchFamily="34" charset="0"/>
              <a:buChar char="•"/>
              <a:tabLst>
                <a:tab pos="457200" algn="l"/>
              </a:tabLst>
            </a:pPr>
            <a:r>
              <a:rPr lang="en-IN" sz="1400" kern="0">
                <a:effectLst/>
                <a:ea typeface="Open Sans" panose="020B0606030504020204" pitchFamily="34" charset="0"/>
                <a:cs typeface="Arial" panose="020B0604020202020204" pitchFamily="34" charset="0"/>
              </a:rPr>
              <a:t>Standard vessels: 14–15%;  Large vessels (&gt;₹100 crores): 20% ; Green fuel: 30% ; Electric/ hybrid: 20%</a:t>
            </a:r>
          </a:p>
        </p:txBody>
      </p:sp>
      <p:sp>
        <p:nvSpPr>
          <p:cNvPr id="25" name="Rectangle: Diagonal Corners Rounded 24">
            <a:extLst>
              <a:ext uri="{FF2B5EF4-FFF2-40B4-BE49-F238E27FC236}">
                <a16:creationId xmlns:a16="http://schemas.microsoft.com/office/drawing/2014/main" id="{EF21A1CA-796C-85A5-CF53-3285B640E3BA}"/>
              </a:ext>
            </a:extLst>
          </p:cNvPr>
          <p:cNvSpPr/>
          <p:nvPr/>
        </p:nvSpPr>
        <p:spPr>
          <a:xfrm>
            <a:off x="4859368" y="5431501"/>
            <a:ext cx="1713297" cy="712270"/>
          </a:xfrm>
          <a:prstGeom prst="round2Diag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Diagonal Corners Rounded 25">
            <a:extLst>
              <a:ext uri="{FF2B5EF4-FFF2-40B4-BE49-F238E27FC236}">
                <a16:creationId xmlns:a16="http://schemas.microsoft.com/office/drawing/2014/main" id="{461C494A-D9D3-2945-2D06-D3199741C4B0}"/>
              </a:ext>
            </a:extLst>
          </p:cNvPr>
          <p:cNvSpPr/>
          <p:nvPr/>
        </p:nvSpPr>
        <p:spPr>
          <a:xfrm>
            <a:off x="8354400" y="5431501"/>
            <a:ext cx="1771377" cy="679300"/>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BCA31C8A-8A1E-0584-BB96-96BD11986BCC}"/>
              </a:ext>
            </a:extLst>
          </p:cNvPr>
          <p:cNvSpPr/>
          <p:nvPr/>
        </p:nvSpPr>
        <p:spPr>
          <a:xfrm>
            <a:off x="6335116" y="5331124"/>
            <a:ext cx="1663522" cy="905528"/>
          </a:xfrm>
          <a:prstGeom prst="ellipse">
            <a:avLst/>
          </a:prstGeom>
          <a:solidFill>
            <a:schemeClr val="bg1"/>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400" b="1">
                <a:solidFill>
                  <a:schemeClr val="accent5">
                    <a:lumMod val="75000"/>
                  </a:schemeClr>
                </a:solidFill>
              </a:rPr>
              <a:t>527.98 </a:t>
            </a:r>
            <a:r>
              <a:rPr lang="en-IN" sz="2400">
                <a:solidFill>
                  <a:schemeClr val="accent5">
                    <a:lumMod val="75000"/>
                  </a:schemeClr>
                </a:solidFill>
              </a:rPr>
              <a:t>Cr</a:t>
            </a:r>
          </a:p>
        </p:txBody>
      </p:sp>
      <p:sp>
        <p:nvSpPr>
          <p:cNvPr id="28" name="TextBox 27">
            <a:extLst>
              <a:ext uri="{FF2B5EF4-FFF2-40B4-BE49-F238E27FC236}">
                <a16:creationId xmlns:a16="http://schemas.microsoft.com/office/drawing/2014/main" id="{A91B1624-143F-DA03-75C8-699A12C920FB}"/>
              </a:ext>
            </a:extLst>
          </p:cNvPr>
          <p:cNvSpPr txBox="1"/>
          <p:nvPr/>
        </p:nvSpPr>
        <p:spPr>
          <a:xfrm>
            <a:off x="4859368" y="5526026"/>
            <a:ext cx="1570599" cy="584775"/>
          </a:xfrm>
          <a:prstGeom prst="rect">
            <a:avLst/>
          </a:prstGeom>
          <a:noFill/>
        </p:spPr>
        <p:txBody>
          <a:bodyPr wrap="square" rtlCol="0">
            <a:spAutoFit/>
          </a:bodyPr>
          <a:lstStyle/>
          <a:p>
            <a:pPr algn="ctr"/>
            <a:r>
              <a:rPr lang="en-US" sz="1600">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rPr>
              <a:t>Total amount released</a:t>
            </a:r>
            <a:endParaRPr lang="en-IN" sz="1600">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endParaRPr>
          </a:p>
        </p:txBody>
      </p:sp>
      <p:sp>
        <p:nvSpPr>
          <p:cNvPr id="29" name="Oval 28">
            <a:extLst>
              <a:ext uri="{FF2B5EF4-FFF2-40B4-BE49-F238E27FC236}">
                <a16:creationId xmlns:a16="http://schemas.microsoft.com/office/drawing/2014/main" id="{79190859-06BF-B144-F424-4953D63F6B35}"/>
              </a:ext>
            </a:extLst>
          </p:cNvPr>
          <p:cNvSpPr/>
          <p:nvPr/>
        </p:nvSpPr>
        <p:spPr>
          <a:xfrm>
            <a:off x="9768329" y="5303912"/>
            <a:ext cx="1663522" cy="905528"/>
          </a:xfrm>
          <a:prstGeom prst="ellipse">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400" b="1">
                <a:solidFill>
                  <a:schemeClr val="accent4">
                    <a:lumMod val="50000"/>
                  </a:schemeClr>
                </a:solidFill>
              </a:rPr>
              <a:t>186</a:t>
            </a:r>
            <a:endParaRPr lang="en-IN" sz="2400">
              <a:solidFill>
                <a:schemeClr val="accent4">
                  <a:lumMod val="50000"/>
                </a:schemeClr>
              </a:solidFill>
            </a:endParaRPr>
          </a:p>
        </p:txBody>
      </p:sp>
      <p:sp>
        <p:nvSpPr>
          <p:cNvPr id="30" name="TextBox 29">
            <a:extLst>
              <a:ext uri="{FF2B5EF4-FFF2-40B4-BE49-F238E27FC236}">
                <a16:creationId xmlns:a16="http://schemas.microsoft.com/office/drawing/2014/main" id="{C5EEA0A2-CC8E-AFD9-0F1C-24950659BCA9}"/>
              </a:ext>
            </a:extLst>
          </p:cNvPr>
          <p:cNvSpPr txBox="1"/>
          <p:nvPr/>
        </p:nvSpPr>
        <p:spPr>
          <a:xfrm>
            <a:off x="8276065" y="5478763"/>
            <a:ext cx="1570599" cy="584775"/>
          </a:xfrm>
          <a:prstGeom prst="rect">
            <a:avLst/>
          </a:prstGeom>
          <a:noFill/>
        </p:spPr>
        <p:txBody>
          <a:bodyPr wrap="square" rtlCol="0">
            <a:spAutoFit/>
          </a:bodyPr>
          <a:lstStyle/>
          <a:p>
            <a:pPr algn="ctr"/>
            <a:r>
              <a:rPr lang="en-US" sz="1600">
                <a:solidFill>
                  <a:schemeClr val="bg1"/>
                </a:solidFill>
                <a:effectLst>
                  <a:outerShdw blurRad="38100" dist="38100" dir="2700000" algn="tl">
                    <a:srgbClr val="000000">
                      <a:alpha val="43137"/>
                    </a:srgbClr>
                  </a:outerShdw>
                </a:effectLst>
                <a:latin typeface="EYInterstate" panose="02000503020000020004" pitchFamily="2" charset="0"/>
              </a:rPr>
              <a:t>Total Vessels Supported</a:t>
            </a:r>
            <a:endParaRPr lang="en-IN" sz="1600">
              <a:solidFill>
                <a:schemeClr val="bg1"/>
              </a:solidFill>
              <a:effectLst>
                <a:outerShdw blurRad="38100" dist="38100" dir="2700000" algn="tl">
                  <a:srgbClr val="000000">
                    <a:alpha val="43137"/>
                  </a:srgbClr>
                </a:outerShdw>
              </a:effectLst>
              <a:latin typeface="EYInterstate" panose="02000503020000020004" pitchFamily="2" charset="0"/>
            </a:endParaRPr>
          </a:p>
        </p:txBody>
      </p:sp>
    </p:spTree>
    <p:extLst>
      <p:ext uri="{BB962C8B-B14F-4D97-AF65-F5344CB8AC3E}">
        <p14:creationId xmlns:p14="http://schemas.microsoft.com/office/powerpoint/2010/main" val="1342577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23C5B-EDD1-1651-92F8-427C0EF6937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C3E231C-C859-B226-56C0-BA0F75C2EE83}"/>
              </a:ext>
            </a:extLst>
          </p:cNvPr>
          <p:cNvSpPr>
            <a:spLocks noGrp="1"/>
          </p:cNvSpPr>
          <p:nvPr>
            <p:ph type="title"/>
          </p:nvPr>
        </p:nvSpPr>
        <p:spPr>
          <a:xfrm>
            <a:off x="1134752" y="130372"/>
            <a:ext cx="9922495" cy="740660"/>
          </a:xfrm>
        </p:spPr>
        <p:txBody>
          <a:bodyPr>
            <a:normAutofit/>
          </a:bodyPr>
          <a:lstStyle/>
          <a:p>
            <a:r>
              <a:rPr lang="en-IN" sz="3600"/>
              <a:t>Removal of Operational &amp; Taxation Hurdles</a:t>
            </a:r>
          </a:p>
        </p:txBody>
      </p:sp>
      <p:sp>
        <p:nvSpPr>
          <p:cNvPr id="7" name="Slide Number Placeholder 6">
            <a:extLst>
              <a:ext uri="{FF2B5EF4-FFF2-40B4-BE49-F238E27FC236}">
                <a16:creationId xmlns:a16="http://schemas.microsoft.com/office/drawing/2014/main" id="{9E0E74DF-5C39-A655-06E5-3D8B2A6FFBB3}"/>
              </a:ext>
            </a:extLst>
          </p:cNvPr>
          <p:cNvSpPr>
            <a:spLocks noGrp="1"/>
          </p:cNvSpPr>
          <p:nvPr>
            <p:ph type="sldNum" sz="quarter" idx="12"/>
          </p:nvPr>
        </p:nvSpPr>
        <p:spPr/>
        <p:txBody>
          <a:bodyPr/>
          <a:lstStyle/>
          <a:p>
            <a:r>
              <a:rPr lang="en-IN"/>
              <a:t>Slide </a:t>
            </a:r>
            <a:fld id="{61F59DBB-61E3-46AB-854D-9BC0E6F19EAE}" type="slidenum">
              <a:rPr lang="en-IN" smtClean="0"/>
              <a:pPr/>
              <a:t>15</a:t>
            </a:fld>
            <a:r>
              <a:rPr lang="en-IN"/>
              <a:t> of 26</a:t>
            </a:r>
          </a:p>
        </p:txBody>
      </p:sp>
      <p:sp>
        <p:nvSpPr>
          <p:cNvPr id="2" name="Date Placeholder 4">
            <a:extLst>
              <a:ext uri="{FF2B5EF4-FFF2-40B4-BE49-F238E27FC236}">
                <a16:creationId xmlns:a16="http://schemas.microsoft.com/office/drawing/2014/main" id="{DBCC7089-7626-9B33-14EF-B21E0596BECF}"/>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3" name="Footer Placeholder 5">
            <a:extLst>
              <a:ext uri="{FF2B5EF4-FFF2-40B4-BE49-F238E27FC236}">
                <a16:creationId xmlns:a16="http://schemas.microsoft.com/office/drawing/2014/main" id="{5B164AE4-9BF5-5D4A-1667-4D05FD834347}"/>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grpSp>
        <p:nvGrpSpPr>
          <p:cNvPr id="10" name="Group 9">
            <a:extLst>
              <a:ext uri="{FF2B5EF4-FFF2-40B4-BE49-F238E27FC236}">
                <a16:creationId xmlns:a16="http://schemas.microsoft.com/office/drawing/2014/main" id="{C6182920-A841-D3D5-ED9C-E1B7AF714551}"/>
              </a:ext>
            </a:extLst>
          </p:cNvPr>
          <p:cNvGrpSpPr/>
          <p:nvPr/>
        </p:nvGrpSpPr>
        <p:grpSpPr>
          <a:xfrm>
            <a:off x="1577901" y="871032"/>
            <a:ext cx="9404043" cy="523220"/>
            <a:chOff x="1568757" y="1362934"/>
            <a:chExt cx="9404043" cy="523220"/>
          </a:xfrm>
        </p:grpSpPr>
        <p:sp>
          <p:nvSpPr>
            <p:cNvPr id="4" name="Rectangle 3">
              <a:extLst>
                <a:ext uri="{FF2B5EF4-FFF2-40B4-BE49-F238E27FC236}">
                  <a16:creationId xmlns:a16="http://schemas.microsoft.com/office/drawing/2014/main" id="{1C33052F-C1AE-B6EA-8914-BBF9C4D795DE}"/>
                </a:ext>
              </a:extLst>
            </p:cNvPr>
            <p:cNvSpPr/>
            <p:nvPr/>
          </p:nvSpPr>
          <p:spPr>
            <a:xfrm>
              <a:off x="1568758" y="1521028"/>
              <a:ext cx="9404041" cy="3651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45A8D117-C042-50B9-59D1-268809DE3A9C}"/>
                </a:ext>
              </a:extLst>
            </p:cNvPr>
            <p:cNvSpPr txBox="1"/>
            <p:nvPr/>
          </p:nvSpPr>
          <p:spPr>
            <a:xfrm>
              <a:off x="1568757" y="1362934"/>
              <a:ext cx="9404043" cy="523220"/>
            </a:xfrm>
            <a:prstGeom prst="rect">
              <a:avLst/>
            </a:prstGeom>
            <a:noFill/>
          </p:spPr>
          <p:txBody>
            <a:bodyPr wrap="square">
              <a:spAutoFit/>
            </a:bodyPr>
            <a:lstStyle/>
            <a:p>
              <a:endParaRPr lang="en-IN" sz="1400">
                <a:solidFill>
                  <a:srgbClr val="2E2E38"/>
                </a:solidFill>
                <a:latin typeface="EYInterstate Light"/>
              </a:endParaRPr>
            </a:p>
            <a:p>
              <a:r>
                <a:rPr lang="en-IN" sz="1400">
                  <a:solidFill>
                    <a:srgbClr val="2E2E38"/>
                  </a:solidFill>
                  <a:latin typeface="EYInterstate Light"/>
                </a:rPr>
                <a:t>Below mentioned are the Taxation anomalies hampering Indian Tonnage vis a vis Global Maritime.</a:t>
              </a:r>
            </a:p>
          </p:txBody>
        </p:sp>
      </p:grpSp>
      <p:graphicFrame>
        <p:nvGraphicFramePr>
          <p:cNvPr id="12" name="Table 11">
            <a:extLst>
              <a:ext uri="{FF2B5EF4-FFF2-40B4-BE49-F238E27FC236}">
                <a16:creationId xmlns:a16="http://schemas.microsoft.com/office/drawing/2014/main" id="{01C2FED3-6078-7F80-7538-D9ED4C617F7C}"/>
              </a:ext>
            </a:extLst>
          </p:cNvPr>
          <p:cNvGraphicFramePr>
            <a:graphicFrameLocks noGrp="1"/>
          </p:cNvGraphicFramePr>
          <p:nvPr>
            <p:extLst>
              <p:ext uri="{D42A27DB-BD31-4B8C-83A1-F6EECF244321}">
                <p14:modId xmlns:p14="http://schemas.microsoft.com/office/powerpoint/2010/main" val="531684704"/>
              </p:ext>
            </p:extLst>
          </p:nvPr>
        </p:nvGraphicFramePr>
        <p:xfrm>
          <a:off x="704088" y="1411621"/>
          <a:ext cx="11009375" cy="4824666"/>
        </p:xfrm>
        <a:graphic>
          <a:graphicData uri="http://schemas.openxmlformats.org/drawingml/2006/table">
            <a:tbl>
              <a:tblPr firstRow="1" firstCol="1" bandRow="1">
                <a:tableStyleId>{5C22544A-7EE6-4342-B048-85BDC9FD1C3A}</a:tableStyleId>
              </a:tblPr>
              <a:tblGrid>
                <a:gridCol w="594623">
                  <a:extLst>
                    <a:ext uri="{9D8B030D-6E8A-4147-A177-3AD203B41FA5}">
                      <a16:colId xmlns:a16="http://schemas.microsoft.com/office/drawing/2014/main" val="144933482"/>
                    </a:ext>
                  </a:extLst>
                </a:gridCol>
                <a:gridCol w="2818924">
                  <a:extLst>
                    <a:ext uri="{9D8B030D-6E8A-4147-A177-3AD203B41FA5}">
                      <a16:colId xmlns:a16="http://schemas.microsoft.com/office/drawing/2014/main" val="4011621991"/>
                    </a:ext>
                  </a:extLst>
                </a:gridCol>
                <a:gridCol w="4167954">
                  <a:extLst>
                    <a:ext uri="{9D8B030D-6E8A-4147-A177-3AD203B41FA5}">
                      <a16:colId xmlns:a16="http://schemas.microsoft.com/office/drawing/2014/main" val="1982417820"/>
                    </a:ext>
                  </a:extLst>
                </a:gridCol>
                <a:gridCol w="3427874">
                  <a:extLst>
                    <a:ext uri="{9D8B030D-6E8A-4147-A177-3AD203B41FA5}">
                      <a16:colId xmlns:a16="http://schemas.microsoft.com/office/drawing/2014/main" val="2335046721"/>
                    </a:ext>
                  </a:extLst>
                </a:gridCol>
              </a:tblGrid>
              <a:tr h="303887">
                <a:tc>
                  <a:txBody>
                    <a:bodyPr/>
                    <a:lstStyle/>
                    <a:p>
                      <a:pPr algn="l">
                        <a:lnSpc>
                          <a:spcPct val="115000"/>
                        </a:lnSpc>
                        <a:buNone/>
                      </a:pPr>
                      <a:r>
                        <a:rPr lang="en-IN" sz="1200" kern="100">
                          <a:effectLst/>
                        </a:rPr>
                        <a:t>Sr. No.</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solidFill>
                      <a:srgbClr val="27ACAA"/>
                    </a:solidFill>
                  </a:tcPr>
                </a:tc>
                <a:tc>
                  <a:txBody>
                    <a:bodyPr/>
                    <a:lstStyle/>
                    <a:p>
                      <a:pPr algn="ctr">
                        <a:lnSpc>
                          <a:spcPct val="115000"/>
                        </a:lnSpc>
                        <a:buNone/>
                      </a:pPr>
                      <a:r>
                        <a:rPr lang="en-IN" sz="1200" kern="100">
                          <a:effectLst/>
                        </a:rPr>
                        <a:t>Operating Parameters for a coastal voyage</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solidFill>
                      <a:srgbClr val="27ACAA"/>
                    </a:solidFill>
                  </a:tcPr>
                </a:tc>
                <a:tc>
                  <a:txBody>
                    <a:bodyPr/>
                    <a:lstStyle/>
                    <a:p>
                      <a:pPr algn="ctr">
                        <a:lnSpc>
                          <a:spcPct val="115000"/>
                        </a:lnSpc>
                        <a:buNone/>
                      </a:pPr>
                      <a:r>
                        <a:rPr lang="en-IN" sz="1200" kern="100">
                          <a:effectLst/>
                        </a:rPr>
                        <a:t>Indian flag ship</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solidFill>
                      <a:srgbClr val="27ACAA"/>
                    </a:solidFill>
                  </a:tcPr>
                </a:tc>
                <a:tc>
                  <a:txBody>
                    <a:bodyPr/>
                    <a:lstStyle/>
                    <a:p>
                      <a:pPr algn="ctr">
                        <a:lnSpc>
                          <a:spcPct val="115000"/>
                        </a:lnSpc>
                        <a:buNone/>
                      </a:pPr>
                      <a:r>
                        <a:rPr lang="en-IN" sz="1200" kern="100">
                          <a:effectLst/>
                        </a:rPr>
                        <a:t>Foreign flag ship</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solidFill>
                      <a:srgbClr val="27ACAA"/>
                    </a:solidFill>
                  </a:tcPr>
                </a:tc>
                <a:extLst>
                  <a:ext uri="{0D108BD9-81ED-4DB2-BD59-A6C34878D82A}">
                    <a16:rowId xmlns:a16="http://schemas.microsoft.com/office/drawing/2014/main" val="3207652754"/>
                  </a:ext>
                </a:extLst>
              </a:tr>
              <a:tr h="883174">
                <a:tc>
                  <a:txBody>
                    <a:bodyPr/>
                    <a:lstStyle/>
                    <a:p>
                      <a:pPr algn="ctr">
                        <a:lnSpc>
                          <a:spcPct val="115000"/>
                        </a:lnSpc>
                        <a:buNone/>
                      </a:pPr>
                      <a:r>
                        <a:rPr lang="en-IN" sz="1050" kern="100">
                          <a:effectLst/>
                        </a:rPr>
                        <a:t>1</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solidFill>
                      <a:srgbClr val="27ACAA"/>
                    </a:solidFill>
                  </a:tcPr>
                </a:tc>
                <a:tc>
                  <a:txBody>
                    <a:bodyPr/>
                    <a:lstStyle/>
                    <a:p>
                      <a:pPr algn="just">
                        <a:lnSpc>
                          <a:spcPct val="115000"/>
                        </a:lnSpc>
                        <a:buNone/>
                      </a:pPr>
                      <a:r>
                        <a:rPr lang="en-IN" sz="1200" kern="100">
                          <a:effectLst/>
                        </a:rPr>
                        <a:t>Direct Tax - Seafarers’ wages taxation</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tc>
                  <a:txBody>
                    <a:bodyPr/>
                    <a:lstStyle/>
                    <a:p>
                      <a:pPr algn="just">
                        <a:lnSpc>
                          <a:spcPct val="115000"/>
                        </a:lnSpc>
                        <a:buNone/>
                      </a:pPr>
                      <a:r>
                        <a:rPr lang="en-IN" sz="1200" kern="100">
                          <a:effectLst/>
                        </a:rPr>
                        <a:t>Wages of Indian seafarers working on Indian flag ships in coastal waters are subject to Income tax and TDS provisions.</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tc>
                  <a:txBody>
                    <a:bodyPr/>
                    <a:lstStyle/>
                    <a:p>
                      <a:pPr algn="just">
                        <a:lnSpc>
                          <a:spcPct val="115000"/>
                        </a:lnSpc>
                        <a:buNone/>
                      </a:pPr>
                      <a:r>
                        <a:rPr lang="en-IN" sz="1200" kern="100">
                          <a:effectLst/>
                        </a:rPr>
                        <a:t>No tax on wages earned by Indian or Foreign seafarers working on foreign flag ships operating in coastal waters of India even for Indians working on foreign flag ships on the coast</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extLst>
                  <a:ext uri="{0D108BD9-81ED-4DB2-BD59-A6C34878D82A}">
                    <a16:rowId xmlns:a16="http://schemas.microsoft.com/office/drawing/2014/main" val="3778696252"/>
                  </a:ext>
                </a:extLst>
              </a:tr>
              <a:tr h="883174">
                <a:tc>
                  <a:txBody>
                    <a:bodyPr/>
                    <a:lstStyle/>
                    <a:p>
                      <a:pPr algn="ctr">
                        <a:lnSpc>
                          <a:spcPct val="115000"/>
                        </a:lnSpc>
                        <a:buNone/>
                      </a:pPr>
                      <a:r>
                        <a:rPr lang="en-IN" sz="1050" kern="100">
                          <a:effectLst/>
                        </a:rPr>
                        <a:t>2</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solidFill>
                      <a:srgbClr val="27ACAA"/>
                    </a:solidFill>
                  </a:tcPr>
                </a:tc>
                <a:tc>
                  <a:txBody>
                    <a:bodyPr/>
                    <a:lstStyle/>
                    <a:p>
                      <a:pPr algn="just">
                        <a:lnSpc>
                          <a:spcPct val="115000"/>
                        </a:lnSpc>
                        <a:buNone/>
                      </a:pPr>
                      <a:r>
                        <a:rPr lang="en-IN" sz="1200" kern="100">
                          <a:effectLst/>
                        </a:rPr>
                        <a:t>Direct tax – Tonnage Tax Rate</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tc>
                  <a:txBody>
                    <a:bodyPr/>
                    <a:lstStyle/>
                    <a:p>
                      <a:pPr algn="just">
                        <a:lnSpc>
                          <a:spcPct val="115000"/>
                        </a:lnSpc>
                        <a:buNone/>
                      </a:pPr>
                      <a:r>
                        <a:rPr lang="en-IN" sz="1200" kern="100">
                          <a:effectLst/>
                        </a:rPr>
                        <a:t>Rate of tonnage tax is higher under the Indian Income tax</a:t>
                      </a:r>
                      <a:br>
                        <a:rPr lang="en-IN" sz="1200" kern="100">
                          <a:effectLst/>
                        </a:rPr>
                      </a:br>
                      <a:r>
                        <a:rPr lang="en-IN" sz="1200" kern="100">
                          <a:effectLst/>
                        </a:rPr>
                        <a:t>High rate of tax on income OR Tonnage tax + training obligation </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tc>
                  <a:txBody>
                    <a:bodyPr/>
                    <a:lstStyle/>
                    <a:p>
                      <a:pPr algn="just">
                        <a:lnSpc>
                          <a:spcPct val="115000"/>
                        </a:lnSpc>
                        <a:buNone/>
                      </a:pPr>
                      <a:r>
                        <a:rPr lang="en-IN" sz="1200" kern="100">
                          <a:effectLst/>
                        </a:rPr>
                        <a:t>Lower rate of tonnage tax</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extLst>
                  <a:ext uri="{0D108BD9-81ED-4DB2-BD59-A6C34878D82A}">
                    <a16:rowId xmlns:a16="http://schemas.microsoft.com/office/drawing/2014/main" val="2870406226"/>
                  </a:ext>
                </a:extLst>
              </a:tr>
              <a:tr h="735978">
                <a:tc>
                  <a:txBody>
                    <a:bodyPr/>
                    <a:lstStyle/>
                    <a:p>
                      <a:pPr algn="ctr">
                        <a:lnSpc>
                          <a:spcPct val="115000"/>
                        </a:lnSpc>
                        <a:buNone/>
                      </a:pPr>
                      <a:r>
                        <a:rPr lang="en-IN" sz="1050" kern="100">
                          <a:effectLst/>
                        </a:rPr>
                        <a:t>3</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solidFill>
                      <a:srgbClr val="27ACAA"/>
                    </a:solidFill>
                  </a:tcPr>
                </a:tc>
                <a:tc>
                  <a:txBody>
                    <a:bodyPr/>
                    <a:lstStyle/>
                    <a:p>
                      <a:pPr algn="just">
                        <a:lnSpc>
                          <a:spcPct val="115000"/>
                        </a:lnSpc>
                        <a:buNone/>
                      </a:pPr>
                      <a:r>
                        <a:rPr lang="en-IN" sz="1200" kern="100">
                          <a:effectLst/>
                        </a:rPr>
                        <a:t>Direct Tax – Cadet Training Cost</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tc>
                  <a:txBody>
                    <a:bodyPr/>
                    <a:lstStyle/>
                    <a:p>
                      <a:pPr algn="just">
                        <a:lnSpc>
                          <a:spcPct val="115000"/>
                        </a:lnSpc>
                        <a:buNone/>
                      </a:pPr>
                      <a:r>
                        <a:rPr lang="en-IN" sz="1200" kern="100">
                          <a:effectLst/>
                        </a:rPr>
                        <a:t>Free Cadet training provided by Indian Ships under Tonnage Tax Scheme – We train 1.5 cadets for every 10 persons on board our vessels</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tc>
                  <a:txBody>
                    <a:bodyPr/>
                    <a:lstStyle/>
                    <a:p>
                      <a:pPr algn="just">
                        <a:lnSpc>
                          <a:spcPct val="115000"/>
                        </a:lnSpc>
                        <a:buNone/>
                      </a:pPr>
                      <a:r>
                        <a:rPr lang="en-IN" sz="1200" kern="100">
                          <a:effectLst/>
                        </a:rPr>
                        <a:t>No such training obligation on foreign ships by their maritime administration</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extLst>
                  <a:ext uri="{0D108BD9-81ED-4DB2-BD59-A6C34878D82A}">
                    <a16:rowId xmlns:a16="http://schemas.microsoft.com/office/drawing/2014/main" val="3904403891"/>
                  </a:ext>
                </a:extLst>
              </a:tr>
              <a:tr h="735978">
                <a:tc>
                  <a:txBody>
                    <a:bodyPr/>
                    <a:lstStyle/>
                    <a:p>
                      <a:pPr algn="ctr">
                        <a:lnSpc>
                          <a:spcPct val="115000"/>
                        </a:lnSpc>
                        <a:buNone/>
                      </a:pPr>
                      <a:r>
                        <a:rPr lang="en-IN" sz="1050" kern="100">
                          <a:effectLst/>
                        </a:rPr>
                        <a:t>4</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solidFill>
                      <a:srgbClr val="27ACAA"/>
                    </a:solidFill>
                  </a:tcPr>
                </a:tc>
                <a:tc>
                  <a:txBody>
                    <a:bodyPr/>
                    <a:lstStyle/>
                    <a:p>
                      <a:pPr algn="just">
                        <a:lnSpc>
                          <a:spcPct val="115000"/>
                        </a:lnSpc>
                        <a:buNone/>
                      </a:pPr>
                      <a:r>
                        <a:rPr lang="en-IN" sz="1200" kern="100">
                          <a:effectLst/>
                        </a:rPr>
                        <a:t>IGST on import of ships</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tc>
                  <a:txBody>
                    <a:bodyPr/>
                    <a:lstStyle/>
                    <a:p>
                      <a:pPr algn="just">
                        <a:lnSpc>
                          <a:spcPct val="115000"/>
                        </a:lnSpc>
                        <a:buNone/>
                      </a:pPr>
                      <a:r>
                        <a:rPr lang="en-IN" sz="1200" kern="100">
                          <a:effectLst/>
                        </a:rPr>
                        <a:t>5% on the value of the ship</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tc>
                  <a:txBody>
                    <a:bodyPr/>
                    <a:lstStyle/>
                    <a:p>
                      <a:pPr algn="just">
                        <a:lnSpc>
                          <a:spcPct val="115000"/>
                        </a:lnSpc>
                        <a:buNone/>
                      </a:pPr>
                      <a:r>
                        <a:rPr lang="en-IN" sz="1200" kern="100">
                          <a:effectLst/>
                        </a:rPr>
                        <a:t>No GST on the acquisition of ships in their country</a:t>
                      </a:r>
                      <a:br>
                        <a:rPr lang="en-IN" sz="1200" kern="100">
                          <a:effectLst/>
                        </a:rPr>
                      </a:br>
                      <a:r>
                        <a:rPr lang="en-IN" sz="1200" kern="100">
                          <a:effectLst/>
                        </a:rPr>
                        <a:t>Even if the foreign ship is operating in India no GST applies</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extLst>
                  <a:ext uri="{0D108BD9-81ED-4DB2-BD59-A6C34878D82A}">
                    <a16:rowId xmlns:a16="http://schemas.microsoft.com/office/drawing/2014/main" val="4236875898"/>
                  </a:ext>
                </a:extLst>
              </a:tr>
              <a:tr h="338892">
                <a:tc>
                  <a:txBody>
                    <a:bodyPr/>
                    <a:lstStyle/>
                    <a:p>
                      <a:pPr algn="ctr">
                        <a:lnSpc>
                          <a:spcPct val="115000"/>
                        </a:lnSpc>
                        <a:buNone/>
                      </a:pPr>
                      <a:r>
                        <a:rPr lang="en-IN" sz="1050" kern="100">
                          <a:effectLst/>
                        </a:rPr>
                        <a:t>5</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solidFill>
                      <a:srgbClr val="27ACAA"/>
                    </a:solidFill>
                  </a:tcPr>
                </a:tc>
                <a:tc>
                  <a:txBody>
                    <a:bodyPr/>
                    <a:lstStyle/>
                    <a:p>
                      <a:pPr algn="just">
                        <a:lnSpc>
                          <a:spcPct val="115000"/>
                        </a:lnSpc>
                        <a:buNone/>
                      </a:pPr>
                      <a:r>
                        <a:rPr lang="en-IN" sz="1200" kern="100">
                          <a:effectLst/>
                        </a:rPr>
                        <a:t>Inability to offset input GST on goods procured</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tc>
                  <a:txBody>
                    <a:bodyPr/>
                    <a:lstStyle/>
                    <a:p>
                      <a:pPr algn="just">
                        <a:lnSpc>
                          <a:spcPct val="115000"/>
                        </a:lnSpc>
                        <a:buNone/>
                      </a:pPr>
                      <a:r>
                        <a:rPr lang="en-IN" sz="1200" kern="100">
                          <a:effectLst/>
                        </a:rPr>
                        <a:t>5% of the value of the goods (Bunkers, stores, spares) gets blocked in the Indian shipping company</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tc>
                  <a:txBody>
                    <a:bodyPr/>
                    <a:lstStyle/>
                    <a:p>
                      <a:pPr algn="just">
                        <a:lnSpc>
                          <a:spcPct val="115000"/>
                        </a:lnSpc>
                        <a:buNone/>
                      </a:pPr>
                      <a:r>
                        <a:rPr lang="en-IN" sz="1200" kern="100">
                          <a:effectLst/>
                        </a:rPr>
                        <a:t>Does not apply</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extLst>
                  <a:ext uri="{0D108BD9-81ED-4DB2-BD59-A6C34878D82A}">
                    <a16:rowId xmlns:a16="http://schemas.microsoft.com/office/drawing/2014/main" val="2859082996"/>
                  </a:ext>
                </a:extLst>
              </a:tr>
              <a:tr h="441586">
                <a:tc>
                  <a:txBody>
                    <a:bodyPr/>
                    <a:lstStyle/>
                    <a:p>
                      <a:pPr algn="ctr">
                        <a:lnSpc>
                          <a:spcPct val="115000"/>
                        </a:lnSpc>
                        <a:buNone/>
                      </a:pPr>
                      <a:r>
                        <a:rPr lang="en-IN" sz="1050" kern="100">
                          <a:effectLst/>
                        </a:rPr>
                        <a:t>6</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solidFill>
                      <a:srgbClr val="27ACAA"/>
                    </a:solidFill>
                  </a:tcPr>
                </a:tc>
                <a:tc>
                  <a:txBody>
                    <a:bodyPr/>
                    <a:lstStyle/>
                    <a:p>
                      <a:pPr algn="just">
                        <a:lnSpc>
                          <a:spcPct val="115000"/>
                        </a:lnSpc>
                        <a:buNone/>
                      </a:pPr>
                      <a:r>
                        <a:rPr lang="en-IN" sz="1200" kern="100">
                          <a:effectLst/>
                        </a:rPr>
                        <a:t>GST on (freight) transport of cargoes between two Indian ports</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tc>
                  <a:txBody>
                    <a:bodyPr/>
                    <a:lstStyle/>
                    <a:p>
                      <a:pPr algn="just">
                        <a:lnSpc>
                          <a:spcPct val="115000"/>
                        </a:lnSpc>
                        <a:buNone/>
                      </a:pPr>
                      <a:r>
                        <a:rPr lang="en-IN" sz="1200" kern="100">
                          <a:effectLst/>
                        </a:rPr>
                        <a:t>5% on the value of the service</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tc>
                  <a:txBody>
                    <a:bodyPr/>
                    <a:lstStyle/>
                    <a:p>
                      <a:pPr algn="just">
                        <a:lnSpc>
                          <a:spcPct val="115000"/>
                        </a:lnSpc>
                        <a:buNone/>
                      </a:pPr>
                      <a:r>
                        <a:rPr lang="en-IN" sz="1200" kern="100">
                          <a:effectLst/>
                        </a:rPr>
                        <a:t>Does not apply – no GST is payable on coastal provided by foreign flag vessel</a:t>
                      </a:r>
                      <a:endParaRPr lang="en-IN" sz="1200" kern="100">
                        <a:effectLst/>
                        <a:latin typeface="Times New Roman" panose="02020603050405020304" pitchFamily="18" charset="0"/>
                        <a:ea typeface="Times New Roman" panose="02020603050405020304" pitchFamily="18" charset="0"/>
                      </a:endParaRPr>
                    </a:p>
                  </a:txBody>
                  <a:tcPr marL="51739" marR="51739" marT="51739" marB="51739" anchor="ctr"/>
                </a:tc>
                <a:extLst>
                  <a:ext uri="{0D108BD9-81ED-4DB2-BD59-A6C34878D82A}">
                    <a16:rowId xmlns:a16="http://schemas.microsoft.com/office/drawing/2014/main" val="955483411"/>
                  </a:ext>
                </a:extLst>
              </a:tr>
            </a:tbl>
          </a:graphicData>
        </a:graphic>
      </p:graphicFrame>
    </p:spTree>
    <p:extLst>
      <p:ext uri="{BB962C8B-B14F-4D97-AF65-F5344CB8AC3E}">
        <p14:creationId xmlns:p14="http://schemas.microsoft.com/office/powerpoint/2010/main" val="31670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22621-1974-7F13-32EE-13F8D541A3B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9CA93F0-B319-7141-9E2E-0DC22E07FFE3}"/>
              </a:ext>
            </a:extLst>
          </p:cNvPr>
          <p:cNvSpPr>
            <a:spLocks noGrp="1"/>
          </p:cNvSpPr>
          <p:nvPr>
            <p:ph type="title"/>
          </p:nvPr>
        </p:nvSpPr>
        <p:spPr>
          <a:xfrm>
            <a:off x="1134752" y="130372"/>
            <a:ext cx="9922495" cy="740660"/>
          </a:xfrm>
        </p:spPr>
        <p:txBody>
          <a:bodyPr>
            <a:normAutofit/>
          </a:bodyPr>
          <a:lstStyle/>
          <a:p>
            <a:r>
              <a:rPr lang="en-IN" sz="3600"/>
              <a:t>Removal of Operational &amp; Taxation Hurdles</a:t>
            </a:r>
          </a:p>
        </p:txBody>
      </p:sp>
      <p:sp>
        <p:nvSpPr>
          <p:cNvPr id="7" name="Slide Number Placeholder 6">
            <a:extLst>
              <a:ext uri="{FF2B5EF4-FFF2-40B4-BE49-F238E27FC236}">
                <a16:creationId xmlns:a16="http://schemas.microsoft.com/office/drawing/2014/main" id="{630C4D6A-EFB7-D5FF-A9A2-869DA736C67C}"/>
              </a:ext>
            </a:extLst>
          </p:cNvPr>
          <p:cNvSpPr>
            <a:spLocks noGrp="1"/>
          </p:cNvSpPr>
          <p:nvPr>
            <p:ph type="sldNum" sz="quarter" idx="12"/>
          </p:nvPr>
        </p:nvSpPr>
        <p:spPr/>
        <p:txBody>
          <a:bodyPr/>
          <a:lstStyle/>
          <a:p>
            <a:r>
              <a:rPr lang="en-IN"/>
              <a:t>Slide </a:t>
            </a:r>
            <a:fld id="{61F59DBB-61E3-46AB-854D-9BC0E6F19EAE}" type="slidenum">
              <a:rPr lang="en-IN" smtClean="0"/>
              <a:pPr/>
              <a:t>16</a:t>
            </a:fld>
            <a:r>
              <a:rPr lang="en-IN"/>
              <a:t> of 26</a:t>
            </a:r>
          </a:p>
        </p:txBody>
      </p:sp>
      <p:sp>
        <p:nvSpPr>
          <p:cNvPr id="2" name="Date Placeholder 4">
            <a:extLst>
              <a:ext uri="{FF2B5EF4-FFF2-40B4-BE49-F238E27FC236}">
                <a16:creationId xmlns:a16="http://schemas.microsoft.com/office/drawing/2014/main" id="{13998418-9845-E08E-16D9-88A409F58A58}"/>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3" name="Footer Placeholder 5">
            <a:extLst>
              <a:ext uri="{FF2B5EF4-FFF2-40B4-BE49-F238E27FC236}">
                <a16:creationId xmlns:a16="http://schemas.microsoft.com/office/drawing/2014/main" id="{985F5086-B458-1FEF-4348-844ECDD99493}"/>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grpSp>
        <p:nvGrpSpPr>
          <p:cNvPr id="10" name="Group 9">
            <a:extLst>
              <a:ext uri="{FF2B5EF4-FFF2-40B4-BE49-F238E27FC236}">
                <a16:creationId xmlns:a16="http://schemas.microsoft.com/office/drawing/2014/main" id="{CA8C628F-A424-C245-2D5F-2683D5549CCC}"/>
              </a:ext>
            </a:extLst>
          </p:cNvPr>
          <p:cNvGrpSpPr/>
          <p:nvPr/>
        </p:nvGrpSpPr>
        <p:grpSpPr>
          <a:xfrm>
            <a:off x="1577901" y="871032"/>
            <a:ext cx="9404043" cy="523220"/>
            <a:chOff x="1568757" y="1362934"/>
            <a:chExt cx="9404043" cy="523220"/>
          </a:xfrm>
        </p:grpSpPr>
        <p:sp>
          <p:nvSpPr>
            <p:cNvPr id="4" name="Rectangle 3">
              <a:extLst>
                <a:ext uri="{FF2B5EF4-FFF2-40B4-BE49-F238E27FC236}">
                  <a16:creationId xmlns:a16="http://schemas.microsoft.com/office/drawing/2014/main" id="{35B6235C-71BC-7241-0DD5-7FB18176EFBE}"/>
                </a:ext>
              </a:extLst>
            </p:cNvPr>
            <p:cNvSpPr/>
            <p:nvPr/>
          </p:nvSpPr>
          <p:spPr>
            <a:xfrm>
              <a:off x="1568758" y="1521028"/>
              <a:ext cx="9404041" cy="3651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9FA2289C-650D-E2CC-DBD1-760BDCF01412}"/>
                </a:ext>
              </a:extLst>
            </p:cNvPr>
            <p:cNvSpPr txBox="1"/>
            <p:nvPr/>
          </p:nvSpPr>
          <p:spPr>
            <a:xfrm>
              <a:off x="1568757" y="1362934"/>
              <a:ext cx="9404043" cy="523220"/>
            </a:xfrm>
            <a:prstGeom prst="rect">
              <a:avLst/>
            </a:prstGeom>
            <a:noFill/>
          </p:spPr>
          <p:txBody>
            <a:bodyPr wrap="square">
              <a:spAutoFit/>
            </a:bodyPr>
            <a:lstStyle/>
            <a:p>
              <a:endParaRPr lang="en-IN" sz="1400">
                <a:solidFill>
                  <a:srgbClr val="2E2E38"/>
                </a:solidFill>
                <a:latin typeface="EYInterstate Light"/>
              </a:endParaRPr>
            </a:p>
            <a:p>
              <a:r>
                <a:rPr lang="en-IN" sz="1400">
                  <a:solidFill>
                    <a:srgbClr val="2E2E38"/>
                  </a:solidFill>
                  <a:latin typeface="EYInterstate Light"/>
                </a:rPr>
                <a:t>Below mentioned are the Taxation anomalies hampering Indian Tonnage vis a vis Global Maritime.</a:t>
              </a:r>
            </a:p>
          </p:txBody>
        </p:sp>
      </p:grpSp>
      <p:graphicFrame>
        <p:nvGraphicFramePr>
          <p:cNvPr id="5" name="Table 4">
            <a:extLst>
              <a:ext uri="{FF2B5EF4-FFF2-40B4-BE49-F238E27FC236}">
                <a16:creationId xmlns:a16="http://schemas.microsoft.com/office/drawing/2014/main" id="{A7AC41AC-74AF-82E3-B050-3C92A640EA34}"/>
              </a:ext>
            </a:extLst>
          </p:cNvPr>
          <p:cNvGraphicFramePr>
            <a:graphicFrameLocks noGrp="1"/>
          </p:cNvGraphicFramePr>
          <p:nvPr>
            <p:extLst>
              <p:ext uri="{D42A27DB-BD31-4B8C-83A1-F6EECF244321}">
                <p14:modId xmlns:p14="http://schemas.microsoft.com/office/powerpoint/2010/main" val="2001950670"/>
              </p:ext>
            </p:extLst>
          </p:nvPr>
        </p:nvGraphicFramePr>
        <p:xfrm>
          <a:off x="1012978" y="1501736"/>
          <a:ext cx="10533888" cy="4127368"/>
        </p:xfrm>
        <a:graphic>
          <a:graphicData uri="http://schemas.openxmlformats.org/drawingml/2006/table">
            <a:tbl>
              <a:tblPr firstRow="1" firstCol="1" bandRow="1">
                <a:tableStyleId>{5C22544A-7EE6-4342-B048-85BDC9FD1C3A}</a:tableStyleId>
              </a:tblPr>
              <a:tblGrid>
                <a:gridCol w="444925">
                  <a:extLst>
                    <a:ext uri="{9D8B030D-6E8A-4147-A177-3AD203B41FA5}">
                      <a16:colId xmlns:a16="http://schemas.microsoft.com/office/drawing/2014/main" val="1535763290"/>
                    </a:ext>
                  </a:extLst>
                </a:gridCol>
                <a:gridCol w="4141189">
                  <a:extLst>
                    <a:ext uri="{9D8B030D-6E8A-4147-A177-3AD203B41FA5}">
                      <a16:colId xmlns:a16="http://schemas.microsoft.com/office/drawing/2014/main" val="3148475182"/>
                    </a:ext>
                  </a:extLst>
                </a:gridCol>
                <a:gridCol w="2973887">
                  <a:extLst>
                    <a:ext uri="{9D8B030D-6E8A-4147-A177-3AD203B41FA5}">
                      <a16:colId xmlns:a16="http://schemas.microsoft.com/office/drawing/2014/main" val="1027565109"/>
                    </a:ext>
                  </a:extLst>
                </a:gridCol>
                <a:gridCol w="2973887">
                  <a:extLst>
                    <a:ext uri="{9D8B030D-6E8A-4147-A177-3AD203B41FA5}">
                      <a16:colId xmlns:a16="http://schemas.microsoft.com/office/drawing/2014/main" val="664907700"/>
                    </a:ext>
                  </a:extLst>
                </a:gridCol>
              </a:tblGrid>
              <a:tr h="319552">
                <a:tc>
                  <a:txBody>
                    <a:bodyPr/>
                    <a:lstStyle/>
                    <a:p>
                      <a:pPr algn="l">
                        <a:lnSpc>
                          <a:spcPct val="115000"/>
                        </a:lnSpc>
                        <a:buNone/>
                      </a:pPr>
                      <a:r>
                        <a:rPr lang="en-IN" sz="1200" kern="100">
                          <a:effectLst/>
                        </a:rPr>
                        <a:t>Sr. No.</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solidFill>
                      <a:srgbClr val="27ACAA"/>
                    </a:solidFill>
                  </a:tcPr>
                </a:tc>
                <a:tc>
                  <a:txBody>
                    <a:bodyPr/>
                    <a:lstStyle/>
                    <a:p>
                      <a:pPr algn="ctr">
                        <a:lnSpc>
                          <a:spcPct val="115000"/>
                        </a:lnSpc>
                        <a:buNone/>
                      </a:pPr>
                      <a:r>
                        <a:rPr lang="en-IN" sz="1200" kern="100">
                          <a:effectLst/>
                        </a:rPr>
                        <a:t>Operating Parameters for a coastal voyage</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solidFill>
                      <a:srgbClr val="27ACAA"/>
                    </a:solidFill>
                  </a:tcPr>
                </a:tc>
                <a:tc>
                  <a:txBody>
                    <a:bodyPr/>
                    <a:lstStyle/>
                    <a:p>
                      <a:pPr algn="ctr">
                        <a:lnSpc>
                          <a:spcPct val="115000"/>
                        </a:lnSpc>
                        <a:buNone/>
                      </a:pPr>
                      <a:r>
                        <a:rPr lang="en-IN" sz="1200" kern="100">
                          <a:effectLst/>
                        </a:rPr>
                        <a:t>Indian flag ship</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solidFill>
                      <a:srgbClr val="27ACAA"/>
                    </a:solidFill>
                  </a:tcPr>
                </a:tc>
                <a:tc>
                  <a:txBody>
                    <a:bodyPr/>
                    <a:lstStyle/>
                    <a:p>
                      <a:pPr algn="ctr">
                        <a:lnSpc>
                          <a:spcPct val="115000"/>
                        </a:lnSpc>
                        <a:buNone/>
                      </a:pPr>
                      <a:r>
                        <a:rPr lang="en-IN" sz="1200" kern="100">
                          <a:effectLst/>
                        </a:rPr>
                        <a:t>Foreign flag ship</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solidFill>
                      <a:srgbClr val="27ACAA"/>
                    </a:solidFill>
                  </a:tcPr>
                </a:tc>
                <a:extLst>
                  <a:ext uri="{0D108BD9-81ED-4DB2-BD59-A6C34878D82A}">
                    <a16:rowId xmlns:a16="http://schemas.microsoft.com/office/drawing/2014/main" val="1005571219"/>
                  </a:ext>
                </a:extLst>
              </a:tr>
              <a:tr h="765133">
                <a:tc>
                  <a:txBody>
                    <a:bodyPr/>
                    <a:lstStyle/>
                    <a:p>
                      <a:pPr algn="ctr">
                        <a:lnSpc>
                          <a:spcPct val="115000"/>
                        </a:lnSpc>
                        <a:buNone/>
                      </a:pPr>
                      <a:r>
                        <a:rPr lang="en-IN" sz="1200" kern="100">
                          <a:effectLst/>
                        </a:rPr>
                        <a:t>7</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solidFill>
                      <a:srgbClr val="27ACAA"/>
                    </a:solidFill>
                  </a:tcPr>
                </a:tc>
                <a:tc>
                  <a:txBody>
                    <a:bodyPr/>
                    <a:lstStyle/>
                    <a:p>
                      <a:pPr algn="just">
                        <a:lnSpc>
                          <a:spcPct val="115000"/>
                        </a:lnSpc>
                        <a:buNone/>
                      </a:pPr>
                      <a:r>
                        <a:rPr lang="en-IN" sz="1200" kern="100">
                          <a:effectLst/>
                        </a:rPr>
                        <a:t>GST payable on maintenance, repair or overhaul (MRO) services procured overseas</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tc>
                <a:tc>
                  <a:txBody>
                    <a:bodyPr/>
                    <a:lstStyle/>
                    <a:p>
                      <a:pPr algn="just">
                        <a:lnSpc>
                          <a:spcPct val="115000"/>
                        </a:lnSpc>
                        <a:buNone/>
                      </a:pPr>
                      <a:r>
                        <a:rPr lang="en-IN" sz="1200" kern="100">
                          <a:effectLst/>
                        </a:rPr>
                        <a:t>From June 2021, the Indian flag shipping industry must pay 5% GST on Reverse charge basis on the dry docking and repair services procured abroad.</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tc>
                <a:tc>
                  <a:txBody>
                    <a:bodyPr/>
                    <a:lstStyle/>
                    <a:p>
                      <a:pPr algn="just">
                        <a:lnSpc>
                          <a:spcPct val="115000"/>
                        </a:lnSpc>
                        <a:buNone/>
                      </a:pPr>
                      <a:r>
                        <a:rPr lang="en-IN" sz="1200" kern="100">
                          <a:effectLst/>
                        </a:rPr>
                        <a:t>In most countries Ships are exempt from application of GST - Does not apply.</a:t>
                      </a:r>
                      <a:br>
                        <a:rPr lang="en-IN" sz="1200" kern="100">
                          <a:effectLst/>
                        </a:rPr>
                      </a:br>
                      <a:br>
                        <a:rPr lang="en-IN" sz="1200" kern="100">
                          <a:effectLst/>
                        </a:rPr>
                      </a:br>
                      <a:r>
                        <a:rPr lang="en-IN" sz="1200" kern="100">
                          <a:effectLst/>
                        </a:rPr>
                        <a:t>Foreign ships are able to get MRO services in India without payment of levy.</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tc>
                <a:extLst>
                  <a:ext uri="{0D108BD9-81ED-4DB2-BD59-A6C34878D82A}">
                    <a16:rowId xmlns:a16="http://schemas.microsoft.com/office/drawing/2014/main" val="1401133151"/>
                  </a:ext>
                </a:extLst>
              </a:tr>
              <a:tr h="1210714">
                <a:tc>
                  <a:txBody>
                    <a:bodyPr/>
                    <a:lstStyle/>
                    <a:p>
                      <a:pPr indent="114300" algn="l">
                        <a:lnSpc>
                          <a:spcPct val="115000"/>
                        </a:lnSpc>
                        <a:buNone/>
                      </a:pPr>
                      <a:r>
                        <a:rPr lang="en-IN" sz="1200" kern="100">
                          <a:effectLst/>
                        </a:rPr>
                        <a:t>8</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solidFill>
                      <a:srgbClr val="27ACAA"/>
                    </a:solidFill>
                  </a:tcPr>
                </a:tc>
                <a:tc>
                  <a:txBody>
                    <a:bodyPr/>
                    <a:lstStyle/>
                    <a:p>
                      <a:pPr algn="just">
                        <a:lnSpc>
                          <a:spcPct val="115000"/>
                        </a:lnSpc>
                        <a:buNone/>
                      </a:pPr>
                      <a:r>
                        <a:rPr lang="en-IN" sz="1200" kern="100">
                          <a:effectLst/>
                        </a:rPr>
                        <a:t>5% IGST payable to Customs on the sum of</a:t>
                      </a:r>
                      <a:br>
                        <a:rPr lang="en-IN" sz="1200" kern="100">
                          <a:effectLst/>
                        </a:rPr>
                      </a:br>
                      <a:br>
                        <a:rPr lang="en-IN" sz="1200" kern="100">
                          <a:effectLst/>
                        </a:rPr>
                      </a:br>
                      <a:r>
                        <a:rPr lang="en-IN" sz="1200" kern="100">
                          <a:effectLst/>
                        </a:rPr>
                        <a:t>(a)   dry docking expenditure incurred outside India, plus</a:t>
                      </a:r>
                      <a:br>
                        <a:rPr lang="en-IN" sz="1200" kern="100">
                          <a:effectLst/>
                        </a:rPr>
                      </a:br>
                      <a:r>
                        <a:rPr lang="en-IN" sz="1200" kern="100">
                          <a:effectLst/>
                        </a:rPr>
                        <a:t>(b) cost of insurance</a:t>
                      </a:r>
                      <a:br>
                        <a:rPr lang="en-IN" sz="1200" kern="100">
                          <a:effectLst/>
                        </a:rPr>
                      </a:br>
                      <a:r>
                        <a:rPr lang="en-IN" sz="1200" kern="100">
                          <a:effectLst/>
                        </a:rPr>
                        <a:t>(c)    freight (to &amp;fro)</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tc>
                <a:tc>
                  <a:txBody>
                    <a:bodyPr/>
                    <a:lstStyle/>
                    <a:p>
                      <a:pPr algn="just">
                        <a:lnSpc>
                          <a:spcPct val="115000"/>
                        </a:lnSpc>
                        <a:buNone/>
                      </a:pPr>
                      <a:r>
                        <a:rPr lang="en-IN" sz="1200" kern="100">
                          <a:effectLst/>
                        </a:rPr>
                        <a:t>Despite paying GST on Reverse charge basis on MRO services availed overseas, Customs require Indian ship to pay this amount again under IGST.</a:t>
                      </a:r>
                      <a:br>
                        <a:rPr lang="en-IN" sz="1200" kern="100">
                          <a:effectLst/>
                        </a:rPr>
                      </a:br>
                      <a:r>
                        <a:rPr lang="en-IN" sz="1200" kern="100">
                          <a:effectLst/>
                        </a:rPr>
                        <a:t>This levy is payable a second time on the same MRO service on conversion of the vessel to coastal and this amounts to double taxation.</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tc>
                <a:tc>
                  <a:txBody>
                    <a:bodyPr/>
                    <a:lstStyle/>
                    <a:p>
                      <a:pPr algn="just">
                        <a:lnSpc>
                          <a:spcPct val="115000"/>
                        </a:lnSpc>
                        <a:buNone/>
                      </a:pPr>
                      <a:r>
                        <a:rPr lang="en-IN" sz="1200" kern="100">
                          <a:effectLst/>
                        </a:rPr>
                        <a:t>Does not apply – since almost all maritime nations do not apply GST to Ships.</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tc>
                <a:extLst>
                  <a:ext uri="{0D108BD9-81ED-4DB2-BD59-A6C34878D82A}">
                    <a16:rowId xmlns:a16="http://schemas.microsoft.com/office/drawing/2014/main" val="1824736611"/>
                  </a:ext>
                </a:extLst>
              </a:tr>
              <a:tr h="319552">
                <a:tc>
                  <a:txBody>
                    <a:bodyPr/>
                    <a:lstStyle/>
                    <a:p>
                      <a:pPr indent="114300" algn="l">
                        <a:lnSpc>
                          <a:spcPct val="115000"/>
                        </a:lnSpc>
                        <a:buNone/>
                      </a:pPr>
                      <a:r>
                        <a:rPr lang="en-IN" sz="1200" kern="100">
                          <a:effectLst/>
                        </a:rPr>
                        <a:t>9</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solidFill>
                      <a:srgbClr val="27ACAA"/>
                    </a:solidFill>
                  </a:tcPr>
                </a:tc>
                <a:tc>
                  <a:txBody>
                    <a:bodyPr/>
                    <a:lstStyle/>
                    <a:p>
                      <a:pPr algn="just">
                        <a:lnSpc>
                          <a:spcPct val="115000"/>
                        </a:lnSpc>
                        <a:buNone/>
                      </a:pPr>
                      <a:r>
                        <a:rPr lang="en-IN" sz="1200" kern="100">
                          <a:effectLst/>
                        </a:rPr>
                        <a:t>GST on Export freight services</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tc>
                <a:tc>
                  <a:txBody>
                    <a:bodyPr/>
                    <a:lstStyle/>
                    <a:p>
                      <a:pPr algn="just">
                        <a:lnSpc>
                          <a:spcPct val="115000"/>
                        </a:lnSpc>
                        <a:buNone/>
                      </a:pPr>
                      <a:r>
                        <a:rPr lang="en-IN" sz="1200" kern="100">
                          <a:effectLst/>
                        </a:rPr>
                        <a:t>Export freight services provided by Indian ship is liable to 5% GST</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tc>
                <a:tc>
                  <a:txBody>
                    <a:bodyPr/>
                    <a:lstStyle/>
                    <a:p>
                      <a:pPr algn="just">
                        <a:lnSpc>
                          <a:spcPct val="115000"/>
                        </a:lnSpc>
                        <a:buNone/>
                      </a:pPr>
                      <a:r>
                        <a:rPr lang="en-IN" sz="1200" kern="100">
                          <a:effectLst/>
                        </a:rPr>
                        <a:t>Does not apply.</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tc>
                <a:extLst>
                  <a:ext uri="{0D108BD9-81ED-4DB2-BD59-A6C34878D82A}">
                    <a16:rowId xmlns:a16="http://schemas.microsoft.com/office/drawing/2014/main" val="428942699"/>
                  </a:ext>
                </a:extLst>
              </a:tr>
              <a:tr h="319552">
                <a:tc>
                  <a:txBody>
                    <a:bodyPr/>
                    <a:lstStyle/>
                    <a:p>
                      <a:pPr indent="114300" algn="l">
                        <a:lnSpc>
                          <a:spcPct val="115000"/>
                        </a:lnSpc>
                        <a:buNone/>
                      </a:pPr>
                      <a:r>
                        <a:rPr lang="en-IN" sz="1200" kern="100">
                          <a:effectLst/>
                        </a:rPr>
                        <a:t>10</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solidFill>
                      <a:srgbClr val="27ACAA"/>
                    </a:solidFill>
                  </a:tcPr>
                </a:tc>
                <a:tc>
                  <a:txBody>
                    <a:bodyPr/>
                    <a:lstStyle/>
                    <a:p>
                      <a:pPr algn="just">
                        <a:lnSpc>
                          <a:spcPct val="115000"/>
                        </a:lnSpc>
                        <a:buNone/>
                      </a:pPr>
                      <a:r>
                        <a:rPr lang="en-IN" sz="1200" kern="100">
                          <a:effectLst/>
                        </a:rPr>
                        <a:t>GST on Import freight services</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tc>
                <a:tc>
                  <a:txBody>
                    <a:bodyPr/>
                    <a:lstStyle/>
                    <a:p>
                      <a:pPr algn="just">
                        <a:lnSpc>
                          <a:spcPct val="115000"/>
                        </a:lnSpc>
                        <a:buNone/>
                      </a:pPr>
                      <a:r>
                        <a:rPr lang="en-IN" sz="1200" kern="100">
                          <a:effectLst/>
                        </a:rPr>
                        <a:t>Export freight services provided by Indian ship is liable to 5% GST</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tc>
                <a:tc>
                  <a:txBody>
                    <a:bodyPr/>
                    <a:lstStyle/>
                    <a:p>
                      <a:pPr algn="just">
                        <a:lnSpc>
                          <a:spcPct val="115000"/>
                        </a:lnSpc>
                        <a:buNone/>
                      </a:pPr>
                      <a:r>
                        <a:rPr lang="en-IN" sz="1200" kern="100">
                          <a:effectLst/>
                        </a:rPr>
                        <a:t>Does not apply.</a:t>
                      </a:r>
                      <a:endParaRPr lang="en-IN" sz="1200" kern="100">
                        <a:effectLst/>
                        <a:latin typeface="Times New Roman" panose="02020603050405020304" pitchFamily="18" charset="0"/>
                        <a:ea typeface="Times New Roman" panose="02020603050405020304" pitchFamily="18" charset="0"/>
                      </a:endParaRPr>
                    </a:p>
                  </a:txBody>
                  <a:tcPr marL="19081" marR="19081" marT="19081" marB="19081" anchor="ctr"/>
                </a:tc>
                <a:extLst>
                  <a:ext uri="{0D108BD9-81ED-4DB2-BD59-A6C34878D82A}">
                    <a16:rowId xmlns:a16="http://schemas.microsoft.com/office/drawing/2014/main" val="216876356"/>
                  </a:ext>
                </a:extLst>
              </a:tr>
            </a:tbl>
          </a:graphicData>
        </a:graphic>
      </p:graphicFrame>
    </p:spTree>
    <p:extLst>
      <p:ext uri="{BB962C8B-B14F-4D97-AF65-F5344CB8AC3E}">
        <p14:creationId xmlns:p14="http://schemas.microsoft.com/office/powerpoint/2010/main" val="2482431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57895-DCF7-C953-9DF6-A5686D69F8DE}"/>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50E0A68E-CC7C-88F4-BAFC-752E1561B379}"/>
              </a:ext>
            </a:extLst>
          </p:cNvPr>
          <p:cNvSpPr txBox="1"/>
          <p:nvPr/>
        </p:nvSpPr>
        <p:spPr>
          <a:xfrm>
            <a:off x="0" y="3765580"/>
            <a:ext cx="12192001" cy="369332"/>
          </a:xfrm>
          <a:prstGeom prst="rect">
            <a:avLst/>
          </a:prstGeom>
          <a:solidFill>
            <a:schemeClr val="bg2">
              <a:lumMod val="90000"/>
            </a:schemeClr>
          </a:solidFill>
        </p:spPr>
        <p:txBody>
          <a:bodyPr wrap="square" rtlCol="0">
            <a:spAutoFit/>
          </a:bodyPr>
          <a:lstStyle/>
          <a:p>
            <a:r>
              <a:rPr lang="en-IN" sz="1800" b="1" dirty="0"/>
              <a:t>Strategic Advantage of GIFT City in the Maritime Sector</a:t>
            </a:r>
          </a:p>
        </p:txBody>
      </p:sp>
      <p:sp>
        <p:nvSpPr>
          <p:cNvPr id="8" name="Title 7">
            <a:extLst>
              <a:ext uri="{FF2B5EF4-FFF2-40B4-BE49-F238E27FC236}">
                <a16:creationId xmlns:a16="http://schemas.microsoft.com/office/drawing/2014/main" id="{7C336C12-6B51-7EC8-9F26-267EE4253B11}"/>
              </a:ext>
            </a:extLst>
          </p:cNvPr>
          <p:cNvSpPr>
            <a:spLocks noGrp="1"/>
          </p:cNvSpPr>
          <p:nvPr>
            <p:ph type="title"/>
          </p:nvPr>
        </p:nvSpPr>
        <p:spPr>
          <a:xfrm>
            <a:off x="1134752" y="130372"/>
            <a:ext cx="9922495" cy="740660"/>
          </a:xfrm>
        </p:spPr>
        <p:txBody>
          <a:bodyPr>
            <a:normAutofit/>
          </a:bodyPr>
          <a:lstStyle/>
          <a:p>
            <a:r>
              <a:rPr lang="en-IN" sz="3600"/>
              <a:t>GIFT City: Opportunities for Maritime Sector</a:t>
            </a:r>
          </a:p>
        </p:txBody>
      </p:sp>
      <p:sp>
        <p:nvSpPr>
          <p:cNvPr id="7" name="Slide Number Placeholder 6">
            <a:extLst>
              <a:ext uri="{FF2B5EF4-FFF2-40B4-BE49-F238E27FC236}">
                <a16:creationId xmlns:a16="http://schemas.microsoft.com/office/drawing/2014/main" id="{CEDDDB18-3F73-954C-5FE2-64E607878CA2}"/>
              </a:ext>
            </a:extLst>
          </p:cNvPr>
          <p:cNvSpPr>
            <a:spLocks noGrp="1"/>
          </p:cNvSpPr>
          <p:nvPr>
            <p:ph type="sldNum" sz="quarter" idx="12"/>
          </p:nvPr>
        </p:nvSpPr>
        <p:spPr/>
        <p:txBody>
          <a:bodyPr/>
          <a:lstStyle/>
          <a:p>
            <a:r>
              <a:rPr lang="en-IN"/>
              <a:t>Slide </a:t>
            </a:r>
            <a:fld id="{61F59DBB-61E3-46AB-854D-9BC0E6F19EAE}" type="slidenum">
              <a:rPr lang="en-IN" smtClean="0"/>
              <a:pPr/>
              <a:t>17</a:t>
            </a:fld>
            <a:r>
              <a:rPr lang="en-IN"/>
              <a:t> of 26</a:t>
            </a:r>
          </a:p>
        </p:txBody>
      </p:sp>
      <p:pic>
        <p:nvPicPr>
          <p:cNvPr id="2" name="Picture 2" descr="Gujarat Map with All Districts in Gray Color, Political Outline 60540038  Vector Art at Vecteezy">
            <a:extLst>
              <a:ext uri="{FF2B5EF4-FFF2-40B4-BE49-F238E27FC236}">
                <a16:creationId xmlns:a16="http://schemas.microsoft.com/office/drawing/2014/main" id="{8C7DCBFF-0D85-0C5B-D03F-819A42F2FF83}"/>
              </a:ext>
            </a:extLst>
          </p:cNvPr>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ackgroundRemoval t="9217" b="89862" l="3448" r="93966">
                        <a14:foregroundMark x1="9052" y1="28571" x2="9052" y2="28571"/>
                        <a14:foregroundMark x1="4310" y1="30876" x2="4310" y2="30876"/>
                        <a14:foregroundMark x1="90086" y1="43779" x2="90086" y2="43779"/>
                        <a14:foregroundMark x1="93966" y1="46544" x2="93966" y2="46544"/>
                        <a14:foregroundMark x1="11207" y1="30415" x2="11207" y2="30415"/>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0" y="771668"/>
            <a:ext cx="3088053" cy="2888395"/>
          </a:xfrm>
          <a:prstGeom prst="rect">
            <a:avLst/>
          </a:prstGeom>
          <a:noFill/>
          <a:extLst>
            <a:ext uri="{909E8E84-426E-40DD-AFC4-6F175D3DCCD1}">
              <a14:hiddenFill xmlns:a14="http://schemas.microsoft.com/office/drawing/2010/main">
                <a:solidFill>
                  <a:srgbClr val="FFFFFF"/>
                </a:solidFill>
              </a14:hiddenFill>
            </a:ext>
          </a:extLst>
        </p:spPr>
      </p:pic>
      <p:sp>
        <p:nvSpPr>
          <p:cNvPr id="3" name="Star: 5 Points 2">
            <a:extLst>
              <a:ext uri="{FF2B5EF4-FFF2-40B4-BE49-F238E27FC236}">
                <a16:creationId xmlns:a16="http://schemas.microsoft.com/office/drawing/2014/main" id="{4EAB8FB7-8F6E-C734-821E-87DCD31611DD}"/>
              </a:ext>
            </a:extLst>
          </p:cNvPr>
          <p:cNvSpPr/>
          <p:nvPr/>
        </p:nvSpPr>
        <p:spPr>
          <a:xfrm>
            <a:off x="8109746" y="1755648"/>
            <a:ext cx="211294" cy="173736"/>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D22A4B38-6331-3EB1-3F24-341526513B38}"/>
              </a:ext>
            </a:extLst>
          </p:cNvPr>
          <p:cNvSpPr txBox="1"/>
          <p:nvPr/>
        </p:nvSpPr>
        <p:spPr>
          <a:xfrm>
            <a:off x="8369531" y="1755648"/>
            <a:ext cx="911630" cy="276999"/>
          </a:xfrm>
          <a:prstGeom prst="rect">
            <a:avLst/>
          </a:prstGeom>
          <a:solidFill>
            <a:srgbClr val="FFFFFF"/>
          </a:solidFill>
        </p:spPr>
        <p:txBody>
          <a:bodyPr wrap="square" rtlCol="0">
            <a:spAutoFit/>
          </a:bodyPr>
          <a:lstStyle/>
          <a:p>
            <a:pPr algn="ctr"/>
            <a:r>
              <a:rPr lang="en-US" sz="1200">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rPr>
              <a:t>GIFT CITY</a:t>
            </a:r>
            <a:endParaRPr lang="en-IN" sz="1200">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endParaRPr>
          </a:p>
        </p:txBody>
      </p:sp>
      <p:pic>
        <p:nvPicPr>
          <p:cNvPr id="9" name="Picture 2" descr="Location of World Trade Center GIFT City, WTC GIFT City Location">
            <a:extLst>
              <a:ext uri="{FF2B5EF4-FFF2-40B4-BE49-F238E27FC236}">
                <a16:creationId xmlns:a16="http://schemas.microsoft.com/office/drawing/2014/main" id="{8E4C3E07-9529-4D2C-B81D-A84DE54C239F}"/>
              </a:ext>
            </a:extLst>
          </p:cNvPr>
          <p:cNvPicPr>
            <a:picLocks noChangeAspect="1" noChangeArrowheads="1"/>
          </p:cNvPicPr>
          <p:nvPr/>
        </p:nvPicPr>
        <p:blipFill>
          <a:blip r:embed="rId4">
            <a:alphaModFix amt="85000"/>
            <a:extLst>
              <a:ext uri="{28A0092B-C50C-407E-A947-70E740481C1C}">
                <a14:useLocalDpi xmlns:a14="http://schemas.microsoft.com/office/drawing/2010/main" val="0"/>
              </a:ext>
            </a:extLst>
          </a:blip>
          <a:srcRect/>
          <a:stretch>
            <a:fillRect/>
          </a:stretch>
        </p:blipFill>
        <p:spPr bwMode="auto">
          <a:xfrm>
            <a:off x="9329652" y="872252"/>
            <a:ext cx="2789768" cy="326402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AA410FE-3D3F-D550-2A98-27AF4F785A8F}"/>
              </a:ext>
            </a:extLst>
          </p:cNvPr>
          <p:cNvSpPr/>
          <p:nvPr/>
        </p:nvSpPr>
        <p:spPr>
          <a:xfrm>
            <a:off x="1307591" y="956334"/>
            <a:ext cx="2743629" cy="369332"/>
          </a:xfrm>
          <a:prstGeom prst="rect">
            <a:avLst/>
          </a:prstGeom>
          <a:solidFill>
            <a:schemeClr val="bg2"/>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600" kern="100">
                <a:solidFill>
                  <a:schemeClr val="accent1">
                    <a:lumMod val="75000"/>
                  </a:schemeClr>
                </a:solidFill>
                <a:effectLst/>
                <a:latin typeface="EYInterstate" panose="02000503020000020004" pitchFamily="2" charset="0"/>
                <a:ea typeface="Aptos" panose="020B0004020202020204" pitchFamily="34" charset="0"/>
                <a:cs typeface="Arial" panose="020B0604020202020204" pitchFamily="34" charset="0"/>
              </a:rPr>
              <a:t>GIFT IFSC – Key Highlights</a:t>
            </a:r>
          </a:p>
        </p:txBody>
      </p:sp>
      <p:sp>
        <p:nvSpPr>
          <p:cNvPr id="11" name="TextBox 10">
            <a:extLst>
              <a:ext uri="{FF2B5EF4-FFF2-40B4-BE49-F238E27FC236}">
                <a16:creationId xmlns:a16="http://schemas.microsoft.com/office/drawing/2014/main" id="{40522733-7CD2-A6E9-C234-315E1CBEE173}"/>
              </a:ext>
            </a:extLst>
          </p:cNvPr>
          <p:cNvSpPr txBox="1"/>
          <p:nvPr/>
        </p:nvSpPr>
        <p:spPr>
          <a:xfrm>
            <a:off x="265176" y="1490258"/>
            <a:ext cx="5998464" cy="2215991"/>
          </a:xfrm>
          <a:prstGeom prst="rect">
            <a:avLst/>
          </a:prstGeom>
          <a:noFill/>
        </p:spPr>
        <p:txBody>
          <a:bodyPr wrap="square" rtlCol="0">
            <a:spAutoFit/>
          </a:bodyPr>
          <a:lstStyle/>
          <a:p>
            <a:pPr marL="285750" indent="-285750">
              <a:spcBef>
                <a:spcPts val="300"/>
              </a:spcBef>
              <a:spcAft>
                <a:spcPts val="300"/>
              </a:spcAft>
              <a:buFont typeface="Wingdings" panose="05000000000000000000" pitchFamily="2" charset="2"/>
              <a:buChar char="ü"/>
            </a:pPr>
            <a:r>
              <a:rPr lang="en-IN" sz="1600" b="1" kern="100">
                <a:latin typeface="EYInterstate" panose="02000503020000020004" pitchFamily="2" charset="0"/>
                <a:cs typeface="Arial" panose="020B0604020202020204" pitchFamily="34" charset="0"/>
              </a:rPr>
              <a:t>India’s First IFSC: </a:t>
            </a:r>
            <a:r>
              <a:rPr lang="en-IN" sz="1600" kern="100">
                <a:latin typeface="EYInterstate" panose="02000503020000020004" pitchFamily="2" charset="0"/>
                <a:cs typeface="Arial" panose="020B0604020202020204" pitchFamily="34" charset="0"/>
              </a:rPr>
              <a:t>GIFT City is a pioneering smart city and the country’s first operational International Financial Services Centre.</a:t>
            </a:r>
          </a:p>
          <a:p>
            <a:pPr marL="285750" indent="-285750">
              <a:spcBef>
                <a:spcPts val="300"/>
              </a:spcBef>
              <a:spcAft>
                <a:spcPts val="300"/>
              </a:spcAft>
              <a:buFont typeface="Wingdings" panose="05000000000000000000" pitchFamily="2" charset="2"/>
              <a:buChar char="ü"/>
            </a:pPr>
            <a:r>
              <a:rPr lang="en-IN" sz="1600" b="1" kern="100">
                <a:latin typeface="EYInterstate" panose="02000503020000020004" pitchFamily="2" charset="0"/>
                <a:cs typeface="Arial" panose="020B0604020202020204" pitchFamily="34" charset="0"/>
              </a:rPr>
              <a:t>Strategic Location: </a:t>
            </a:r>
            <a:r>
              <a:rPr lang="en-IN" sz="1600" kern="100">
                <a:latin typeface="EYInterstate" panose="02000503020000020004" pitchFamily="2" charset="0"/>
                <a:cs typeface="Arial" panose="020B0604020202020204" pitchFamily="34" charset="0"/>
              </a:rPr>
              <a:t>Positioned between Ahmedabad and Gandhinagar, with access to major trade corridors and international airport.</a:t>
            </a:r>
          </a:p>
          <a:p>
            <a:pPr marL="285750" indent="-285750">
              <a:spcBef>
                <a:spcPts val="300"/>
              </a:spcBef>
              <a:spcAft>
                <a:spcPts val="300"/>
              </a:spcAft>
              <a:buFont typeface="Wingdings" panose="05000000000000000000" pitchFamily="2" charset="2"/>
              <a:buChar char="ü"/>
            </a:pPr>
            <a:r>
              <a:rPr lang="en-IN" sz="1600" b="1" kern="100">
                <a:latin typeface="EYInterstate" panose="02000503020000020004" pitchFamily="2" charset="0"/>
                <a:cs typeface="Arial" panose="020B0604020202020204" pitchFamily="34" charset="0"/>
              </a:rPr>
              <a:t>Unified Regulation: </a:t>
            </a:r>
            <a:r>
              <a:rPr lang="en-IN" sz="1600" kern="100">
                <a:latin typeface="EYInterstate" panose="02000503020000020004" pitchFamily="2" charset="0"/>
                <a:cs typeface="Arial" panose="020B0604020202020204" pitchFamily="34" charset="0"/>
              </a:rPr>
              <a:t>IFSCA streamlines oversight across financial sectors, enhancing ease of doing business.</a:t>
            </a:r>
          </a:p>
        </p:txBody>
      </p:sp>
      <p:sp>
        <p:nvSpPr>
          <p:cNvPr id="12" name="Rectangle 11">
            <a:extLst>
              <a:ext uri="{FF2B5EF4-FFF2-40B4-BE49-F238E27FC236}">
                <a16:creationId xmlns:a16="http://schemas.microsoft.com/office/drawing/2014/main" id="{A7889935-071B-FD75-B8E9-E9E962A77556}"/>
              </a:ext>
            </a:extLst>
          </p:cNvPr>
          <p:cNvSpPr/>
          <p:nvPr/>
        </p:nvSpPr>
        <p:spPr>
          <a:xfrm>
            <a:off x="1047551" y="4663210"/>
            <a:ext cx="4695524" cy="13992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B190DC8D-BBA0-0BC9-C690-B8816ADE89DB}"/>
              </a:ext>
            </a:extLst>
          </p:cNvPr>
          <p:cNvSpPr/>
          <p:nvPr/>
        </p:nvSpPr>
        <p:spPr>
          <a:xfrm>
            <a:off x="6448926" y="4685095"/>
            <a:ext cx="4695523" cy="14135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extBox 13">
            <a:extLst>
              <a:ext uri="{FF2B5EF4-FFF2-40B4-BE49-F238E27FC236}">
                <a16:creationId xmlns:a16="http://schemas.microsoft.com/office/drawing/2014/main" id="{A9975076-0FD8-ADF4-A275-9ABAF5CBF143}"/>
              </a:ext>
            </a:extLst>
          </p:cNvPr>
          <p:cNvSpPr txBox="1"/>
          <p:nvPr/>
        </p:nvSpPr>
        <p:spPr>
          <a:xfrm>
            <a:off x="901154" y="4621317"/>
            <a:ext cx="2766071" cy="307777"/>
          </a:xfrm>
          <a:prstGeom prst="rect">
            <a:avLst/>
          </a:prstGeom>
          <a:solidFill>
            <a:schemeClr val="accent1">
              <a:lumMod val="40000"/>
              <a:lumOff val="60000"/>
            </a:schemeClr>
          </a:solidFill>
          <a:ln>
            <a:solidFill>
              <a:schemeClr val="accent4">
                <a:lumMod val="60000"/>
                <a:lumOff val="40000"/>
              </a:schemeClr>
            </a:solidFill>
          </a:ln>
        </p:spPr>
        <p:txBody>
          <a:bodyPr wrap="square">
            <a:spAutoFit/>
          </a:bodyPr>
          <a:lstStyle/>
          <a:p>
            <a:pPr algn="l"/>
            <a:r>
              <a:rPr lang="en-IN" sz="1400" i="0">
                <a:solidFill>
                  <a:srgbClr val="424242"/>
                </a:solidFill>
                <a:effectLst/>
                <a:latin typeface="EYInterstate" panose="02000503020000020004" pitchFamily="2" charset="0"/>
              </a:rPr>
              <a:t>10-Year Tax Holiday</a:t>
            </a:r>
            <a:endParaRPr lang="en-IN" sz="1400" i="0">
              <a:solidFill>
                <a:srgbClr val="101418"/>
              </a:solidFill>
              <a:effectLst/>
              <a:latin typeface="EYInterstate" panose="02000503020000020004" pitchFamily="2" charset="0"/>
            </a:endParaRPr>
          </a:p>
        </p:txBody>
      </p:sp>
      <p:sp>
        <p:nvSpPr>
          <p:cNvPr id="15" name="TextBox 14">
            <a:extLst>
              <a:ext uri="{FF2B5EF4-FFF2-40B4-BE49-F238E27FC236}">
                <a16:creationId xmlns:a16="http://schemas.microsoft.com/office/drawing/2014/main" id="{97C96491-B688-67D4-9F8C-EC8F795D9043}"/>
              </a:ext>
            </a:extLst>
          </p:cNvPr>
          <p:cNvSpPr txBox="1"/>
          <p:nvPr/>
        </p:nvSpPr>
        <p:spPr>
          <a:xfrm>
            <a:off x="1047549" y="4929094"/>
            <a:ext cx="4695525" cy="1169551"/>
          </a:xfrm>
          <a:prstGeom prst="rect">
            <a:avLst/>
          </a:prstGeom>
          <a:noFill/>
        </p:spPr>
        <p:txBody>
          <a:bodyPr wrap="square">
            <a:spAutoFit/>
          </a:bodyPr>
          <a:lstStyle/>
          <a:p>
            <a:endParaRPr lang="en-IN" sz="1400">
              <a:solidFill>
                <a:srgbClr val="2E2E38"/>
              </a:solidFill>
              <a:latin typeface="EYInterstate Light"/>
            </a:endParaRPr>
          </a:p>
          <a:p>
            <a:r>
              <a:rPr lang="en-IN" sz="1400">
                <a:solidFill>
                  <a:srgbClr val="2E2E38"/>
                </a:solidFill>
                <a:latin typeface="EYInterstate Light"/>
              </a:rPr>
              <a:t>Maritime entities in GIFT IFSC enjoy full income tax exemption for any 10 consecutive years within the first 15 years of operation, boosting profitability and long-term investment.</a:t>
            </a:r>
          </a:p>
        </p:txBody>
      </p:sp>
      <p:sp>
        <p:nvSpPr>
          <p:cNvPr id="16" name="TextBox 15">
            <a:extLst>
              <a:ext uri="{FF2B5EF4-FFF2-40B4-BE49-F238E27FC236}">
                <a16:creationId xmlns:a16="http://schemas.microsoft.com/office/drawing/2014/main" id="{1DBBE25F-099C-DC03-E54D-FC85ED78CCF2}"/>
              </a:ext>
            </a:extLst>
          </p:cNvPr>
          <p:cNvSpPr txBox="1"/>
          <p:nvPr/>
        </p:nvSpPr>
        <p:spPr>
          <a:xfrm>
            <a:off x="6274067" y="4621317"/>
            <a:ext cx="2766071" cy="307777"/>
          </a:xfrm>
          <a:prstGeom prst="rect">
            <a:avLst/>
          </a:prstGeom>
          <a:solidFill>
            <a:schemeClr val="accent1">
              <a:lumMod val="40000"/>
              <a:lumOff val="60000"/>
            </a:schemeClr>
          </a:solidFill>
          <a:ln>
            <a:solidFill>
              <a:schemeClr val="accent4">
                <a:lumMod val="60000"/>
                <a:lumOff val="40000"/>
              </a:schemeClr>
            </a:solidFill>
          </a:ln>
        </p:spPr>
        <p:txBody>
          <a:bodyPr wrap="square">
            <a:spAutoFit/>
          </a:bodyPr>
          <a:lstStyle/>
          <a:p>
            <a:pPr algn="l"/>
            <a:r>
              <a:rPr lang="en-IN" sz="1400" b="1" i="0">
                <a:solidFill>
                  <a:srgbClr val="101418"/>
                </a:solidFill>
                <a:effectLst/>
                <a:latin typeface="EYInterstate Light" panose="02000506000000020004" pitchFamily="2" charset="0"/>
              </a:rPr>
              <a:t>Capital Gains Exemption: </a:t>
            </a:r>
          </a:p>
        </p:txBody>
      </p:sp>
      <p:sp>
        <p:nvSpPr>
          <p:cNvPr id="17" name="TextBox 16">
            <a:extLst>
              <a:ext uri="{FF2B5EF4-FFF2-40B4-BE49-F238E27FC236}">
                <a16:creationId xmlns:a16="http://schemas.microsoft.com/office/drawing/2014/main" id="{617B1ED6-6BF1-8EB0-B652-DDA000EF258B}"/>
              </a:ext>
            </a:extLst>
          </p:cNvPr>
          <p:cNvSpPr txBox="1"/>
          <p:nvPr/>
        </p:nvSpPr>
        <p:spPr>
          <a:xfrm>
            <a:off x="6516530" y="4985899"/>
            <a:ext cx="4438048" cy="954107"/>
          </a:xfrm>
          <a:prstGeom prst="rect">
            <a:avLst/>
          </a:prstGeom>
          <a:noFill/>
        </p:spPr>
        <p:txBody>
          <a:bodyPr wrap="square">
            <a:spAutoFit/>
          </a:bodyPr>
          <a:lstStyle/>
          <a:p>
            <a:endParaRPr lang="en-IN" sz="1400">
              <a:solidFill>
                <a:srgbClr val="2E2E38"/>
              </a:solidFill>
              <a:latin typeface="EYInterstate Light"/>
            </a:endParaRPr>
          </a:p>
          <a:p>
            <a:r>
              <a:rPr lang="en-IN" sz="1400">
                <a:solidFill>
                  <a:srgbClr val="2E2E38"/>
                </a:solidFill>
                <a:latin typeface="EYInterstate Light"/>
              </a:rPr>
              <a:t>GIFT IFSC entities enjoy exemption on capital gains from ship sale and lease transactions, reducing asset turnover costs and encouraging fleet reinvestment.</a:t>
            </a:r>
          </a:p>
        </p:txBody>
      </p:sp>
      <p:sp>
        <p:nvSpPr>
          <p:cNvPr id="18" name="Oval 17">
            <a:extLst>
              <a:ext uri="{FF2B5EF4-FFF2-40B4-BE49-F238E27FC236}">
                <a16:creationId xmlns:a16="http://schemas.microsoft.com/office/drawing/2014/main" id="{9B0A46A4-1039-AA0D-8EF8-F51F4625ED5B}"/>
              </a:ext>
            </a:extLst>
          </p:cNvPr>
          <p:cNvSpPr/>
          <p:nvPr/>
        </p:nvSpPr>
        <p:spPr>
          <a:xfrm>
            <a:off x="4892174" y="4172262"/>
            <a:ext cx="1195323" cy="1120231"/>
          </a:xfrm>
          <a:prstGeom prst="ellipse">
            <a:avLst/>
          </a:prstGeom>
          <a:solidFill>
            <a:srgbClr val="F2F2F2"/>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9" name="Picture 6" descr="No tax Special Lineal icon | Freepik">
            <a:extLst>
              <a:ext uri="{FF2B5EF4-FFF2-40B4-BE49-F238E27FC236}">
                <a16:creationId xmlns:a16="http://schemas.microsoft.com/office/drawing/2014/main" id="{732163BF-3F0A-149D-EE8C-0735F10B0B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778" b="97333" l="2667" r="98667">
                        <a14:foregroundMark x1="6222" y1="32444" x2="6222" y2="32444"/>
                        <a14:foregroundMark x1="5333" y1="64444" x2="5333" y2="64444"/>
                        <a14:foregroundMark x1="2667" y1="49778" x2="2667" y2="49778"/>
                        <a14:foregroundMark x1="30222" y1="5333" x2="30222" y2="5333"/>
                        <a14:foregroundMark x1="71556" y1="5333" x2="71556" y2="5333"/>
                        <a14:foregroundMark x1="54667" y1="1778" x2="54667" y2="1778"/>
                        <a14:foregroundMark x1="99111" y1="42222" x2="99111" y2="42222"/>
                        <a14:foregroundMark x1="60444" y1="97333" x2="60444" y2="97333"/>
                        <a14:foregroundMark x1="59556" y1="53333" x2="59556" y2="53333"/>
                        <a14:foregroundMark x1="50667" y1="52444" x2="50667" y2="52444"/>
                        <a14:foregroundMark x1="37333" y1="44889" x2="37333" y2="44889"/>
                      </a14:backgroundRemoval>
                    </a14:imgEffect>
                  </a14:imgLayer>
                </a14:imgProps>
              </a:ext>
              <a:ext uri="{28A0092B-C50C-407E-A947-70E740481C1C}">
                <a14:useLocalDpi xmlns:a14="http://schemas.microsoft.com/office/drawing/2010/main" val="0"/>
              </a:ext>
            </a:extLst>
          </a:blip>
          <a:srcRect/>
          <a:stretch>
            <a:fillRect/>
          </a:stretch>
        </p:blipFill>
        <p:spPr bwMode="auto">
          <a:xfrm>
            <a:off x="5052901" y="4316942"/>
            <a:ext cx="865032" cy="865032"/>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67869E75-A5C2-6A44-5480-16D61B7028C0}"/>
              </a:ext>
            </a:extLst>
          </p:cNvPr>
          <p:cNvSpPr/>
          <p:nvPr/>
        </p:nvSpPr>
        <p:spPr>
          <a:xfrm>
            <a:off x="10289311" y="4172261"/>
            <a:ext cx="1195323" cy="1120231"/>
          </a:xfrm>
          <a:prstGeom prst="ellipse">
            <a:avLst/>
          </a:prstGeom>
          <a:solidFill>
            <a:srgbClr val="F2F2F2"/>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1" name="Picture 8" descr="Linear Style Icon Capital Gain Stock Vector (Royalty Free) 2535963945 |  Shutterstock">
            <a:extLst>
              <a:ext uri="{FF2B5EF4-FFF2-40B4-BE49-F238E27FC236}">
                <a16:creationId xmlns:a16="http://schemas.microsoft.com/office/drawing/2014/main" id="{57E49601-96E7-03E4-46F2-6DD69E1801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71" b="89700" l="8333" r="89815">
                        <a14:foregroundMark x1="18519" y1="19742" x2="18519" y2="19742"/>
                        <a14:foregroundMark x1="8333" y1="48069" x2="8333" y2="48069"/>
                        <a14:foregroundMark x1="44907" y1="18455" x2="44907" y2="18455"/>
                        <a14:foregroundMark x1="55556" y1="19313" x2="55556" y2="19313"/>
                        <a14:foregroundMark x1="51389" y1="26609" x2="51389" y2="26609"/>
                        <a14:foregroundMark x1="57870" y1="36052" x2="57870" y2="36052"/>
                        <a14:foregroundMark x1="79167" y1="22747" x2="79167" y2="22747"/>
                        <a14:foregroundMark x1="68981" y1="62232" x2="68981" y2="62232"/>
                        <a14:foregroundMark x1="75463" y1="60086" x2="75463" y2="60086"/>
                        <a14:foregroundMark x1="76389" y1="64807" x2="76389" y2="64807"/>
                        <a14:foregroundMark x1="75000" y1="68240" x2="75000" y2="68240"/>
                        <a14:foregroundMark x1="68056" y1="68240" x2="68056" y2="68240"/>
                        <a14:foregroundMark x1="25463" y1="83691" x2="25463" y2="83691"/>
                        <a14:foregroundMark x1="20833" y1="81545" x2="20833" y2="81545"/>
                        <a14:foregroundMark x1="32407" y1="49356" x2="32407" y2="49356"/>
                        <a14:foregroundMark x1="24074" y1="77253" x2="24074" y2="77253"/>
                        <a14:foregroundMark x1="25926" y1="77253" x2="25926" y2="77253"/>
                        <a14:foregroundMark x1="30556" y1="78541" x2="30556" y2="78541"/>
                        <a14:foregroundMark x1="28704" y1="79828" x2="28704" y2="79828"/>
                        <a14:foregroundMark x1="28241" y1="82833" x2="28241" y2="82833"/>
                        <a14:foregroundMark x1="34722" y1="83262" x2="34722" y2="83262"/>
                        <a14:foregroundMark x1="37500" y1="78970" x2="37500" y2="78970"/>
                        <a14:foregroundMark x1="37037" y1="84120" x2="37037" y2="84120"/>
                        <a14:foregroundMark x1="41204" y1="80258" x2="41204" y2="80258"/>
                        <a14:foregroundMark x1="41204" y1="76395" x2="41204" y2="76395"/>
                        <a14:foregroundMark x1="43981" y1="78112" x2="43981" y2="78112"/>
                        <a14:foregroundMark x1="45370" y1="84120" x2="45370" y2="84120"/>
                        <a14:foregroundMark x1="50000" y1="78970" x2="50000" y2="78970"/>
                        <a14:foregroundMark x1="47685" y1="79399" x2="47685" y2="79399"/>
                        <a14:foregroundMark x1="52778" y1="78112" x2="52778" y2="78112"/>
                        <a14:foregroundMark x1="58796" y1="78541" x2="58796" y2="78541"/>
                        <a14:foregroundMark x1="60648" y1="77253" x2="60648" y2="77253"/>
                        <a14:foregroundMark x1="63889" y1="77682" x2="63889" y2="77682"/>
                        <a14:foregroundMark x1="63889" y1="80687" x2="63889" y2="80687"/>
                        <a14:foregroundMark x1="67130" y1="79828" x2="67130" y2="79828"/>
                        <a14:foregroundMark x1="73148" y1="80687" x2="73148" y2="80687"/>
                        <a14:foregroundMark x1="72685" y1="76824" x2="72685" y2="76824"/>
                        <a14:foregroundMark x1="75926" y1="80258" x2="75926" y2="80258"/>
                        <a14:foregroundMark x1="77315" y1="78970" x2="77315" y2="78970"/>
                      </a14:backgroundRemoval>
                    </a14:imgEffect>
                  </a14:imgLayer>
                </a14:imgProps>
              </a:ext>
              <a:ext uri="{28A0092B-C50C-407E-A947-70E740481C1C}">
                <a14:useLocalDpi xmlns:a14="http://schemas.microsoft.com/office/drawing/2010/main" val="0"/>
              </a:ext>
            </a:extLst>
          </a:blip>
          <a:srcRect/>
          <a:stretch>
            <a:fillRect/>
          </a:stretch>
        </p:blipFill>
        <p:spPr bwMode="auto">
          <a:xfrm>
            <a:off x="10385006" y="4222776"/>
            <a:ext cx="1003932" cy="1082945"/>
          </a:xfrm>
          <a:prstGeom prst="rect">
            <a:avLst/>
          </a:prstGeom>
          <a:noFill/>
          <a:extLst>
            <a:ext uri="{909E8E84-426E-40DD-AFC4-6F175D3DCCD1}">
              <a14:hiddenFill xmlns:a14="http://schemas.microsoft.com/office/drawing/2010/main">
                <a:solidFill>
                  <a:srgbClr val="FFFFFF"/>
                </a:solidFill>
              </a14:hiddenFill>
            </a:ext>
          </a:extLst>
        </p:spPr>
      </p:pic>
      <p:sp>
        <p:nvSpPr>
          <p:cNvPr id="23" name="Date Placeholder 4">
            <a:extLst>
              <a:ext uri="{FF2B5EF4-FFF2-40B4-BE49-F238E27FC236}">
                <a16:creationId xmlns:a16="http://schemas.microsoft.com/office/drawing/2014/main" id="{2D32B8C3-4A48-2B41-07F6-DE3C9B351E83}"/>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24" name="Footer Placeholder 5">
            <a:extLst>
              <a:ext uri="{FF2B5EF4-FFF2-40B4-BE49-F238E27FC236}">
                <a16:creationId xmlns:a16="http://schemas.microsoft.com/office/drawing/2014/main" id="{BAEA6B71-2AF7-8E3E-21D8-A3CE35921701}"/>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spTree>
    <p:extLst>
      <p:ext uri="{BB962C8B-B14F-4D97-AF65-F5344CB8AC3E}">
        <p14:creationId xmlns:p14="http://schemas.microsoft.com/office/powerpoint/2010/main" val="1643304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458C4-B2AE-F1FE-E837-3C53FD2A439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9320DAA-FC51-4456-75B7-5FCB8918E032}"/>
              </a:ext>
            </a:extLst>
          </p:cNvPr>
          <p:cNvSpPr>
            <a:spLocks noGrp="1"/>
          </p:cNvSpPr>
          <p:nvPr>
            <p:ph type="title"/>
          </p:nvPr>
        </p:nvSpPr>
        <p:spPr>
          <a:xfrm>
            <a:off x="1134752" y="130372"/>
            <a:ext cx="9922495" cy="740660"/>
          </a:xfrm>
        </p:spPr>
        <p:txBody>
          <a:bodyPr>
            <a:normAutofit/>
          </a:bodyPr>
          <a:lstStyle/>
          <a:p>
            <a:r>
              <a:rPr lang="en-IN" sz="3600"/>
              <a:t>Proposed Shipbuilding and Ship repair Clusters</a:t>
            </a:r>
          </a:p>
        </p:txBody>
      </p:sp>
      <p:sp>
        <p:nvSpPr>
          <p:cNvPr id="7" name="Slide Number Placeholder 6">
            <a:extLst>
              <a:ext uri="{FF2B5EF4-FFF2-40B4-BE49-F238E27FC236}">
                <a16:creationId xmlns:a16="http://schemas.microsoft.com/office/drawing/2014/main" id="{DC5F0EAA-5379-2957-9D26-0A84194B61D5}"/>
              </a:ext>
            </a:extLst>
          </p:cNvPr>
          <p:cNvSpPr>
            <a:spLocks noGrp="1"/>
          </p:cNvSpPr>
          <p:nvPr>
            <p:ph type="sldNum" sz="quarter" idx="12"/>
          </p:nvPr>
        </p:nvSpPr>
        <p:spPr/>
        <p:txBody>
          <a:bodyPr/>
          <a:lstStyle/>
          <a:p>
            <a:r>
              <a:rPr lang="en-IN"/>
              <a:t>Slide </a:t>
            </a:r>
            <a:fld id="{61F59DBB-61E3-46AB-854D-9BC0E6F19EAE}" type="slidenum">
              <a:rPr lang="en-IN" smtClean="0"/>
              <a:pPr/>
              <a:t>18</a:t>
            </a:fld>
            <a:r>
              <a:rPr lang="en-IN"/>
              <a:t> of 26</a:t>
            </a:r>
          </a:p>
        </p:txBody>
      </p:sp>
      <p:grpSp>
        <p:nvGrpSpPr>
          <p:cNvPr id="2" name="object 3">
            <a:extLst>
              <a:ext uri="{FF2B5EF4-FFF2-40B4-BE49-F238E27FC236}">
                <a16:creationId xmlns:a16="http://schemas.microsoft.com/office/drawing/2014/main" id="{6B749E51-7B5A-628B-7BA2-5B734C912422}"/>
              </a:ext>
            </a:extLst>
          </p:cNvPr>
          <p:cNvGrpSpPr/>
          <p:nvPr/>
        </p:nvGrpSpPr>
        <p:grpSpPr>
          <a:xfrm>
            <a:off x="3167293" y="1609168"/>
            <a:ext cx="4787633" cy="4698911"/>
            <a:chOff x="2325624" y="1164208"/>
            <a:chExt cx="4787633" cy="4698911"/>
          </a:xfrm>
        </p:grpSpPr>
        <p:pic>
          <p:nvPicPr>
            <p:cNvPr id="3" name="object 4">
              <a:extLst>
                <a:ext uri="{FF2B5EF4-FFF2-40B4-BE49-F238E27FC236}">
                  <a16:creationId xmlns:a16="http://schemas.microsoft.com/office/drawing/2014/main" id="{010E5D82-5E61-A19B-80E7-C937A1B40B3D}"/>
                </a:ext>
              </a:extLst>
            </p:cNvPr>
            <p:cNvPicPr/>
            <p:nvPr/>
          </p:nvPicPr>
          <p:blipFill>
            <a:blip r:embed="rId2" cstate="print">
              <a:duotone>
                <a:prstClr val="black"/>
                <a:srgbClr val="D9C3A5">
                  <a:tint val="50000"/>
                  <a:satMod val="180000"/>
                </a:srgbClr>
              </a:duotone>
            </a:blip>
            <a:stretch>
              <a:fillRect/>
            </a:stretch>
          </p:blipFill>
          <p:spPr>
            <a:xfrm>
              <a:off x="2325624" y="1824100"/>
              <a:ext cx="1402841" cy="1176401"/>
            </a:xfrm>
            <a:prstGeom prst="rect">
              <a:avLst/>
            </a:prstGeom>
          </p:spPr>
        </p:pic>
        <p:pic>
          <p:nvPicPr>
            <p:cNvPr id="9" name="object 6">
              <a:extLst>
                <a:ext uri="{FF2B5EF4-FFF2-40B4-BE49-F238E27FC236}">
                  <a16:creationId xmlns:a16="http://schemas.microsoft.com/office/drawing/2014/main" id="{6634D8A8-A2B7-EFFC-1577-C567642B8FAC}"/>
                </a:ext>
              </a:extLst>
            </p:cNvPr>
            <p:cNvPicPr/>
            <p:nvPr/>
          </p:nvPicPr>
          <p:blipFill>
            <a:blip r:embed="rId3" cstate="print">
              <a:duotone>
                <a:prstClr val="black"/>
                <a:srgbClr val="D9C3A5">
                  <a:tint val="50000"/>
                  <a:satMod val="180000"/>
                </a:srgbClr>
              </a:duotone>
            </a:blip>
            <a:stretch>
              <a:fillRect/>
            </a:stretch>
          </p:blipFill>
          <p:spPr>
            <a:xfrm>
              <a:off x="3329812" y="2507361"/>
              <a:ext cx="1821180" cy="1583308"/>
            </a:xfrm>
            <a:prstGeom prst="rect">
              <a:avLst/>
            </a:prstGeom>
          </p:spPr>
        </p:pic>
        <p:pic>
          <p:nvPicPr>
            <p:cNvPr id="10" name="object 7">
              <a:extLst>
                <a:ext uri="{FF2B5EF4-FFF2-40B4-BE49-F238E27FC236}">
                  <a16:creationId xmlns:a16="http://schemas.microsoft.com/office/drawing/2014/main" id="{7B8A4240-ECB1-D9AD-CE26-15336BA98B78}"/>
                </a:ext>
              </a:extLst>
            </p:cNvPr>
            <p:cNvPicPr/>
            <p:nvPr/>
          </p:nvPicPr>
          <p:blipFill>
            <a:blip r:embed="rId4" cstate="print">
              <a:duotone>
                <a:prstClr val="black"/>
                <a:srgbClr val="D9C3A5">
                  <a:tint val="50000"/>
                  <a:satMod val="180000"/>
                </a:srgbClr>
              </a:duotone>
            </a:blip>
            <a:stretch>
              <a:fillRect/>
            </a:stretch>
          </p:blipFill>
          <p:spPr>
            <a:xfrm>
              <a:off x="3649345" y="3389248"/>
              <a:ext cx="986802" cy="1629156"/>
            </a:xfrm>
            <a:prstGeom prst="rect">
              <a:avLst/>
            </a:prstGeom>
          </p:spPr>
        </p:pic>
        <p:pic>
          <p:nvPicPr>
            <p:cNvPr id="14" name="object 11">
              <a:extLst>
                <a:ext uri="{FF2B5EF4-FFF2-40B4-BE49-F238E27FC236}">
                  <a16:creationId xmlns:a16="http://schemas.microsoft.com/office/drawing/2014/main" id="{566B4451-1897-1694-DBDE-143554E2F8CA}"/>
                </a:ext>
              </a:extLst>
            </p:cNvPr>
            <p:cNvPicPr/>
            <p:nvPr/>
          </p:nvPicPr>
          <p:blipFill>
            <a:blip r:embed="rId5" cstate="print">
              <a:duotone>
                <a:prstClr val="black"/>
                <a:srgbClr val="D9C3A5">
                  <a:tint val="50000"/>
                  <a:satMod val="180000"/>
                </a:srgbClr>
              </a:duotone>
            </a:blip>
            <a:stretch>
              <a:fillRect/>
            </a:stretch>
          </p:blipFill>
          <p:spPr>
            <a:xfrm>
              <a:off x="3799077" y="4733264"/>
              <a:ext cx="577303" cy="1078992"/>
            </a:xfrm>
            <a:prstGeom prst="rect">
              <a:avLst/>
            </a:prstGeom>
          </p:spPr>
        </p:pic>
        <p:pic>
          <p:nvPicPr>
            <p:cNvPr id="15" name="object 12">
              <a:extLst>
                <a:ext uri="{FF2B5EF4-FFF2-40B4-BE49-F238E27FC236}">
                  <a16:creationId xmlns:a16="http://schemas.microsoft.com/office/drawing/2014/main" id="{27CCC909-6632-4B4F-B522-D90F8ABAB718}"/>
                </a:ext>
              </a:extLst>
            </p:cNvPr>
            <p:cNvPicPr/>
            <p:nvPr/>
          </p:nvPicPr>
          <p:blipFill>
            <a:blip r:embed="rId6" cstate="print">
              <a:duotone>
                <a:prstClr val="black"/>
                <a:srgbClr val="D9C3A5">
                  <a:tint val="50000"/>
                  <a:satMod val="180000"/>
                </a:srgbClr>
              </a:duotone>
            </a:blip>
            <a:stretch>
              <a:fillRect/>
            </a:stretch>
          </p:blipFill>
          <p:spPr>
            <a:xfrm>
              <a:off x="5241797" y="2368105"/>
              <a:ext cx="1336548" cy="1182560"/>
            </a:xfrm>
            <a:prstGeom prst="rect">
              <a:avLst/>
            </a:prstGeom>
          </p:spPr>
        </p:pic>
        <p:pic>
          <p:nvPicPr>
            <p:cNvPr id="16" name="object 13">
              <a:extLst>
                <a:ext uri="{FF2B5EF4-FFF2-40B4-BE49-F238E27FC236}">
                  <a16:creationId xmlns:a16="http://schemas.microsoft.com/office/drawing/2014/main" id="{936844A5-2ABF-1C32-5115-8CC1ECC8D1E3}"/>
                </a:ext>
              </a:extLst>
            </p:cNvPr>
            <p:cNvPicPr/>
            <p:nvPr/>
          </p:nvPicPr>
          <p:blipFill>
            <a:blip r:embed="rId7" cstate="print">
              <a:duotone>
                <a:prstClr val="black"/>
                <a:srgbClr val="D9C3A5">
                  <a:tint val="50000"/>
                  <a:satMod val="180000"/>
                </a:srgbClr>
              </a:duotone>
            </a:blip>
            <a:stretch>
              <a:fillRect/>
            </a:stretch>
          </p:blipFill>
          <p:spPr>
            <a:xfrm>
              <a:off x="6219063" y="1164208"/>
              <a:ext cx="894194" cy="1459991"/>
            </a:xfrm>
            <a:prstGeom prst="rect">
              <a:avLst/>
            </a:prstGeom>
          </p:spPr>
        </p:pic>
        <p:pic>
          <p:nvPicPr>
            <p:cNvPr id="17" name="object 14">
              <a:extLst>
                <a:ext uri="{FF2B5EF4-FFF2-40B4-BE49-F238E27FC236}">
                  <a16:creationId xmlns:a16="http://schemas.microsoft.com/office/drawing/2014/main" id="{645A7D37-942B-C605-A93B-036371E4C62A}"/>
                </a:ext>
              </a:extLst>
            </p:cNvPr>
            <p:cNvPicPr/>
            <p:nvPr/>
          </p:nvPicPr>
          <p:blipFill>
            <a:blip r:embed="rId8" cstate="print">
              <a:duotone>
                <a:prstClr val="black"/>
                <a:srgbClr val="D9C3A5">
                  <a:tint val="50000"/>
                  <a:satMod val="180000"/>
                </a:srgbClr>
              </a:duotone>
            </a:blip>
            <a:stretch>
              <a:fillRect/>
            </a:stretch>
          </p:blipFill>
          <p:spPr>
            <a:xfrm>
              <a:off x="4116070" y="4571453"/>
              <a:ext cx="907656" cy="1291666"/>
            </a:xfrm>
            <a:prstGeom prst="rect">
              <a:avLst/>
            </a:prstGeom>
          </p:spPr>
        </p:pic>
        <p:pic>
          <p:nvPicPr>
            <p:cNvPr id="18" name="object 15">
              <a:extLst>
                <a:ext uri="{FF2B5EF4-FFF2-40B4-BE49-F238E27FC236}">
                  <a16:creationId xmlns:a16="http://schemas.microsoft.com/office/drawing/2014/main" id="{F054B651-69C5-D783-41E8-3755C6D4CC30}"/>
                </a:ext>
              </a:extLst>
            </p:cNvPr>
            <p:cNvPicPr/>
            <p:nvPr/>
          </p:nvPicPr>
          <p:blipFill>
            <a:blip r:embed="rId9" cstate="print">
              <a:duotone>
                <a:prstClr val="black"/>
                <a:srgbClr val="D9C3A5">
                  <a:tint val="50000"/>
                  <a:satMod val="180000"/>
                </a:srgbClr>
              </a:duotone>
            </a:blip>
            <a:stretch>
              <a:fillRect/>
            </a:stretch>
          </p:blipFill>
          <p:spPr>
            <a:xfrm>
              <a:off x="4224782" y="3215385"/>
              <a:ext cx="1773809" cy="1571244"/>
            </a:xfrm>
            <a:prstGeom prst="rect">
              <a:avLst/>
            </a:prstGeom>
          </p:spPr>
        </p:pic>
        <p:pic>
          <p:nvPicPr>
            <p:cNvPr id="21" name="object 18">
              <a:extLst>
                <a:ext uri="{FF2B5EF4-FFF2-40B4-BE49-F238E27FC236}">
                  <a16:creationId xmlns:a16="http://schemas.microsoft.com/office/drawing/2014/main" id="{ABCA44EF-C10D-BAFE-0DBD-5F5BB0CD5A0D}"/>
                </a:ext>
              </a:extLst>
            </p:cNvPr>
            <p:cNvPicPr/>
            <p:nvPr/>
          </p:nvPicPr>
          <p:blipFill>
            <a:blip r:embed="rId10" cstate="print">
              <a:duotone>
                <a:prstClr val="black"/>
                <a:srgbClr val="D9C3A5">
                  <a:tint val="50000"/>
                  <a:satMod val="180000"/>
                </a:srgbClr>
              </a:duotone>
            </a:blip>
            <a:stretch>
              <a:fillRect/>
            </a:stretch>
          </p:blipFill>
          <p:spPr>
            <a:xfrm>
              <a:off x="3886581" y="3792601"/>
              <a:ext cx="1560576" cy="1427988"/>
            </a:xfrm>
            <a:prstGeom prst="rect">
              <a:avLst/>
            </a:prstGeom>
          </p:spPr>
        </p:pic>
        <p:pic>
          <p:nvPicPr>
            <p:cNvPr id="22" name="object 19">
              <a:extLst>
                <a:ext uri="{FF2B5EF4-FFF2-40B4-BE49-F238E27FC236}">
                  <a16:creationId xmlns:a16="http://schemas.microsoft.com/office/drawing/2014/main" id="{F97FFE2B-28B3-43B1-C87B-CE297F7812E5}"/>
                </a:ext>
              </a:extLst>
            </p:cNvPr>
            <p:cNvPicPr/>
            <p:nvPr/>
          </p:nvPicPr>
          <p:blipFill>
            <a:blip r:embed="rId11" cstate="print">
              <a:duotone>
                <a:prstClr val="black"/>
                <a:srgbClr val="D9C3A5">
                  <a:tint val="50000"/>
                  <a:satMod val="180000"/>
                </a:srgbClr>
              </a:duotone>
            </a:blip>
            <a:stretch>
              <a:fillRect/>
            </a:stretch>
          </p:blipFill>
          <p:spPr>
            <a:xfrm>
              <a:off x="3550157" y="4038980"/>
              <a:ext cx="154800" cy="240030"/>
            </a:xfrm>
            <a:prstGeom prst="rect">
              <a:avLst/>
            </a:prstGeom>
          </p:spPr>
        </p:pic>
      </p:grpSp>
      <p:pic>
        <p:nvPicPr>
          <p:cNvPr id="2050" name="Picture 2" descr="Shipyard - Free transport icons">
            <a:extLst>
              <a:ext uri="{FF2B5EF4-FFF2-40B4-BE49-F238E27FC236}">
                <a16:creationId xmlns:a16="http://schemas.microsoft.com/office/drawing/2014/main" id="{2C0DB2A3-4B67-58A9-5282-374F45D23D0F}"/>
              </a:ext>
            </a:extLst>
          </p:cNvPr>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68256" y="2495317"/>
            <a:ext cx="317748" cy="3177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hipyard - Free transport icons">
            <a:extLst>
              <a:ext uri="{FF2B5EF4-FFF2-40B4-BE49-F238E27FC236}">
                <a16:creationId xmlns:a16="http://schemas.microsoft.com/office/drawing/2014/main" id="{DB10FE4F-82E5-F55F-889F-6852D091FB29}"/>
              </a:ext>
            </a:extLst>
          </p:cNvPr>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00101" y="2698386"/>
            <a:ext cx="317748" cy="31774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hipyard - Free transport icons">
            <a:extLst>
              <a:ext uri="{FF2B5EF4-FFF2-40B4-BE49-F238E27FC236}">
                <a16:creationId xmlns:a16="http://schemas.microsoft.com/office/drawing/2014/main" id="{BE816CBB-F505-3E77-325A-61D26BD12FA1}"/>
              </a:ext>
            </a:extLst>
          </p:cNvPr>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20828" y="3086597"/>
            <a:ext cx="317748" cy="31774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hipyard - Free transport icons">
            <a:extLst>
              <a:ext uri="{FF2B5EF4-FFF2-40B4-BE49-F238E27FC236}">
                <a16:creationId xmlns:a16="http://schemas.microsoft.com/office/drawing/2014/main" id="{B3170DAD-8206-B31A-B733-5CC0F9E85E2F}"/>
              </a:ext>
            </a:extLst>
          </p:cNvPr>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24447" y="4483489"/>
            <a:ext cx="317748" cy="3177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hipyard - Free transport icons">
            <a:extLst>
              <a:ext uri="{FF2B5EF4-FFF2-40B4-BE49-F238E27FC236}">
                <a16:creationId xmlns:a16="http://schemas.microsoft.com/office/drawing/2014/main" id="{4A1135C3-515D-666E-4B5C-6432C4AC90EC}"/>
              </a:ext>
            </a:extLst>
          </p:cNvPr>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56359" y="4698665"/>
            <a:ext cx="317748" cy="3177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hipyard - Free transport icons">
            <a:extLst>
              <a:ext uri="{FF2B5EF4-FFF2-40B4-BE49-F238E27FC236}">
                <a16:creationId xmlns:a16="http://schemas.microsoft.com/office/drawing/2014/main" id="{E0B2BA0C-541A-2B57-804D-518D9D2E6B0B}"/>
              </a:ext>
            </a:extLst>
          </p:cNvPr>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18942" y="5936333"/>
            <a:ext cx="317748" cy="3177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hipyard - Free transport icons">
            <a:extLst>
              <a:ext uri="{FF2B5EF4-FFF2-40B4-BE49-F238E27FC236}">
                <a16:creationId xmlns:a16="http://schemas.microsoft.com/office/drawing/2014/main" id="{867C8464-176A-0E08-8859-331B4F600CD9}"/>
              </a:ext>
            </a:extLst>
          </p:cNvPr>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53597" y="3716245"/>
            <a:ext cx="317748" cy="31774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9A49D4F-E4AC-5995-4B50-E6BCC6DB3D21}"/>
              </a:ext>
            </a:extLst>
          </p:cNvPr>
          <p:cNvSpPr txBox="1"/>
          <p:nvPr/>
        </p:nvSpPr>
        <p:spPr>
          <a:xfrm>
            <a:off x="7043295" y="3414552"/>
            <a:ext cx="1017175" cy="276999"/>
          </a:xfrm>
          <a:prstGeom prst="rect">
            <a:avLst/>
          </a:prstGeom>
          <a:noFill/>
        </p:spPr>
        <p:txBody>
          <a:bodyPr wrap="square" rtlCol="0">
            <a:spAutoFit/>
          </a:bodyPr>
          <a:lstStyle/>
          <a:p>
            <a:pPr algn="ctr"/>
            <a:r>
              <a:rPr lang="en-US" sz="1200" err="1">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rPr>
              <a:t>Kendrapara</a:t>
            </a:r>
            <a:endParaRPr lang="en-IN" sz="1200">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endParaRPr>
          </a:p>
        </p:txBody>
      </p:sp>
      <p:sp>
        <p:nvSpPr>
          <p:cNvPr id="28" name="TextBox 27">
            <a:extLst>
              <a:ext uri="{FF2B5EF4-FFF2-40B4-BE49-F238E27FC236}">
                <a16:creationId xmlns:a16="http://schemas.microsoft.com/office/drawing/2014/main" id="{391295DA-09DB-B7AF-54AB-9166B1293604}"/>
              </a:ext>
            </a:extLst>
          </p:cNvPr>
          <p:cNvSpPr txBox="1"/>
          <p:nvPr/>
        </p:nvSpPr>
        <p:spPr>
          <a:xfrm>
            <a:off x="5953355" y="4519844"/>
            <a:ext cx="1421102" cy="276999"/>
          </a:xfrm>
          <a:prstGeom prst="rect">
            <a:avLst/>
          </a:prstGeom>
          <a:noFill/>
        </p:spPr>
        <p:txBody>
          <a:bodyPr wrap="square" rtlCol="0">
            <a:spAutoFit/>
          </a:bodyPr>
          <a:lstStyle/>
          <a:p>
            <a:pPr algn="ctr"/>
            <a:r>
              <a:rPr lang="en-US" sz="1200" err="1">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rPr>
              <a:t>Krishnapatanam</a:t>
            </a:r>
            <a:endParaRPr lang="en-IN" sz="1200">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endParaRPr>
          </a:p>
        </p:txBody>
      </p:sp>
      <p:sp>
        <p:nvSpPr>
          <p:cNvPr id="29" name="TextBox 28">
            <a:extLst>
              <a:ext uri="{FF2B5EF4-FFF2-40B4-BE49-F238E27FC236}">
                <a16:creationId xmlns:a16="http://schemas.microsoft.com/office/drawing/2014/main" id="{316F4137-18C5-3678-08EF-8CDCB22F9615}"/>
              </a:ext>
            </a:extLst>
          </p:cNvPr>
          <p:cNvSpPr txBox="1"/>
          <p:nvPr/>
        </p:nvSpPr>
        <p:spPr>
          <a:xfrm>
            <a:off x="5883320" y="4861862"/>
            <a:ext cx="1555255" cy="276999"/>
          </a:xfrm>
          <a:prstGeom prst="rect">
            <a:avLst/>
          </a:prstGeom>
          <a:noFill/>
        </p:spPr>
        <p:txBody>
          <a:bodyPr wrap="square" rtlCol="0">
            <a:spAutoFit/>
          </a:bodyPr>
          <a:lstStyle/>
          <a:p>
            <a:pPr algn="ctr"/>
            <a:r>
              <a:rPr lang="en-US" sz="1200" err="1">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rPr>
              <a:t>Dugarajapatanam</a:t>
            </a:r>
            <a:endParaRPr lang="en-IN" sz="1200">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endParaRPr>
          </a:p>
        </p:txBody>
      </p:sp>
      <p:sp>
        <p:nvSpPr>
          <p:cNvPr id="30" name="TextBox 29">
            <a:extLst>
              <a:ext uri="{FF2B5EF4-FFF2-40B4-BE49-F238E27FC236}">
                <a16:creationId xmlns:a16="http://schemas.microsoft.com/office/drawing/2014/main" id="{A88AD86C-F50E-5873-4D61-F7EBCC3C9E82}"/>
              </a:ext>
            </a:extLst>
          </p:cNvPr>
          <p:cNvSpPr txBox="1"/>
          <p:nvPr/>
        </p:nvSpPr>
        <p:spPr>
          <a:xfrm>
            <a:off x="5508538" y="6027973"/>
            <a:ext cx="1017175" cy="276999"/>
          </a:xfrm>
          <a:prstGeom prst="rect">
            <a:avLst/>
          </a:prstGeom>
          <a:noFill/>
        </p:spPr>
        <p:txBody>
          <a:bodyPr wrap="square" rtlCol="0">
            <a:spAutoFit/>
          </a:bodyPr>
          <a:lstStyle/>
          <a:p>
            <a:pPr algn="ctr"/>
            <a:r>
              <a:rPr lang="en-US" sz="1200">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rPr>
              <a:t>Tuticorin</a:t>
            </a:r>
            <a:endParaRPr lang="en-IN" sz="1200">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endParaRPr>
          </a:p>
        </p:txBody>
      </p:sp>
      <p:pic>
        <p:nvPicPr>
          <p:cNvPr id="31" name="Picture 2" descr="Shipyard - Free transport icons">
            <a:extLst>
              <a:ext uri="{FF2B5EF4-FFF2-40B4-BE49-F238E27FC236}">
                <a16:creationId xmlns:a16="http://schemas.microsoft.com/office/drawing/2014/main" id="{876F4F04-D82D-AD13-D84B-6FCDEFC1D5E1}"/>
              </a:ext>
            </a:extLst>
          </p:cNvPr>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07159" y="3924398"/>
            <a:ext cx="317748" cy="31774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A08C3CA9-FE8C-95C7-D5FE-24F9421B4E72}"/>
              </a:ext>
            </a:extLst>
          </p:cNvPr>
          <p:cNvSpPr txBox="1"/>
          <p:nvPr/>
        </p:nvSpPr>
        <p:spPr>
          <a:xfrm>
            <a:off x="3573843" y="3739392"/>
            <a:ext cx="624481" cy="276999"/>
          </a:xfrm>
          <a:prstGeom prst="rect">
            <a:avLst/>
          </a:prstGeom>
          <a:noFill/>
        </p:spPr>
        <p:txBody>
          <a:bodyPr wrap="square" rtlCol="0">
            <a:spAutoFit/>
          </a:bodyPr>
          <a:lstStyle/>
          <a:p>
            <a:pPr algn="ctr"/>
            <a:r>
              <a:rPr lang="en-US" sz="1200">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rPr>
              <a:t>Dighi</a:t>
            </a:r>
            <a:endParaRPr lang="en-IN" sz="1200">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endParaRPr>
          </a:p>
        </p:txBody>
      </p:sp>
      <p:sp>
        <p:nvSpPr>
          <p:cNvPr id="33" name="TextBox 32">
            <a:extLst>
              <a:ext uri="{FF2B5EF4-FFF2-40B4-BE49-F238E27FC236}">
                <a16:creationId xmlns:a16="http://schemas.microsoft.com/office/drawing/2014/main" id="{6BF31A0D-50D0-1B51-E41F-055A1C29E395}"/>
              </a:ext>
            </a:extLst>
          </p:cNvPr>
          <p:cNvSpPr txBox="1"/>
          <p:nvPr/>
        </p:nvSpPr>
        <p:spPr>
          <a:xfrm>
            <a:off x="3458975" y="4057685"/>
            <a:ext cx="729816" cy="276999"/>
          </a:xfrm>
          <a:prstGeom prst="rect">
            <a:avLst/>
          </a:prstGeom>
          <a:noFill/>
        </p:spPr>
        <p:txBody>
          <a:bodyPr wrap="square" rtlCol="0">
            <a:spAutoFit/>
          </a:bodyPr>
          <a:lstStyle/>
          <a:p>
            <a:pPr algn="ctr"/>
            <a:r>
              <a:rPr lang="en-US" sz="1200" err="1">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rPr>
              <a:t>Jaigad</a:t>
            </a:r>
            <a:endParaRPr lang="en-IN" sz="1200">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endParaRPr>
          </a:p>
        </p:txBody>
      </p:sp>
      <p:sp>
        <p:nvSpPr>
          <p:cNvPr id="34" name="TextBox 33">
            <a:extLst>
              <a:ext uri="{FF2B5EF4-FFF2-40B4-BE49-F238E27FC236}">
                <a16:creationId xmlns:a16="http://schemas.microsoft.com/office/drawing/2014/main" id="{8A9C575B-09A2-F71C-1091-E3694862BF8F}"/>
              </a:ext>
            </a:extLst>
          </p:cNvPr>
          <p:cNvSpPr txBox="1"/>
          <p:nvPr/>
        </p:nvSpPr>
        <p:spPr>
          <a:xfrm>
            <a:off x="2827801" y="2468896"/>
            <a:ext cx="718138" cy="276999"/>
          </a:xfrm>
          <a:prstGeom prst="rect">
            <a:avLst/>
          </a:prstGeom>
          <a:noFill/>
        </p:spPr>
        <p:txBody>
          <a:bodyPr wrap="square" rtlCol="0">
            <a:spAutoFit/>
          </a:bodyPr>
          <a:lstStyle/>
          <a:p>
            <a:pPr algn="ctr"/>
            <a:r>
              <a:rPr lang="en-US" sz="1200">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rPr>
              <a:t>Kandla</a:t>
            </a:r>
            <a:endParaRPr lang="en-IN" sz="1200">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endParaRPr>
          </a:p>
        </p:txBody>
      </p:sp>
      <p:sp>
        <p:nvSpPr>
          <p:cNvPr id="35" name="TextBox 34">
            <a:extLst>
              <a:ext uri="{FF2B5EF4-FFF2-40B4-BE49-F238E27FC236}">
                <a16:creationId xmlns:a16="http://schemas.microsoft.com/office/drawing/2014/main" id="{14E283BE-AE0E-73A3-9321-9E12F65D69F9}"/>
              </a:ext>
            </a:extLst>
          </p:cNvPr>
          <p:cNvSpPr txBox="1"/>
          <p:nvPr/>
        </p:nvSpPr>
        <p:spPr>
          <a:xfrm>
            <a:off x="2515971" y="2754361"/>
            <a:ext cx="781195" cy="276999"/>
          </a:xfrm>
          <a:prstGeom prst="rect">
            <a:avLst/>
          </a:prstGeom>
          <a:noFill/>
        </p:spPr>
        <p:txBody>
          <a:bodyPr wrap="square" rtlCol="0">
            <a:spAutoFit/>
          </a:bodyPr>
          <a:lstStyle/>
          <a:p>
            <a:pPr algn="ctr"/>
            <a:r>
              <a:rPr lang="en-US" sz="1200" err="1">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rPr>
              <a:t>Vadinar</a:t>
            </a:r>
            <a:endParaRPr lang="en-IN" sz="1200">
              <a:solidFill>
                <a:schemeClr val="accent4">
                  <a:lumMod val="50000"/>
                </a:schemeClr>
              </a:solidFill>
              <a:effectLst>
                <a:outerShdw blurRad="38100" dist="38100" dir="2700000" algn="tl">
                  <a:srgbClr val="000000">
                    <a:alpha val="43137"/>
                  </a:srgbClr>
                </a:outerShdw>
              </a:effectLst>
              <a:latin typeface="EYInterstate" panose="02000503020000020004" pitchFamily="2" charset="0"/>
            </a:endParaRPr>
          </a:p>
        </p:txBody>
      </p:sp>
      <p:pic>
        <p:nvPicPr>
          <p:cNvPr id="37" name="Picture 36">
            <a:extLst>
              <a:ext uri="{FF2B5EF4-FFF2-40B4-BE49-F238E27FC236}">
                <a16:creationId xmlns:a16="http://schemas.microsoft.com/office/drawing/2014/main" id="{84E780DF-E630-8EEC-F9F1-FBDBE7EBE076}"/>
              </a:ext>
            </a:extLst>
          </p:cNvPr>
          <p:cNvPicPr>
            <a:picLocks noChangeAspect="1"/>
          </p:cNvPicPr>
          <p:nvPr/>
        </p:nvPicPr>
        <p:blipFill>
          <a:blip r:embed="rId13">
            <a:extLst>
              <a:ext uri="{BEBA8EAE-BF5A-486C-A8C5-ECC9F3942E4B}">
                <a14:imgProps xmlns:a14="http://schemas.microsoft.com/office/drawing/2010/main">
                  <a14:imgLayer r:embed="rId14">
                    <a14:imgEffect>
                      <a14:saturation sat="300000"/>
                    </a14:imgEffect>
                  </a14:imgLayer>
                </a14:imgProps>
              </a:ext>
            </a:extLst>
          </a:blip>
          <a:stretch>
            <a:fillRect/>
          </a:stretch>
        </p:blipFill>
        <p:spPr>
          <a:xfrm>
            <a:off x="8060470" y="2667152"/>
            <a:ext cx="3510235" cy="2048797"/>
          </a:xfrm>
          <a:prstGeom prst="rect">
            <a:avLst/>
          </a:prstGeom>
        </p:spPr>
      </p:pic>
      <p:sp>
        <p:nvSpPr>
          <p:cNvPr id="38" name="Oval 37">
            <a:extLst>
              <a:ext uri="{FF2B5EF4-FFF2-40B4-BE49-F238E27FC236}">
                <a16:creationId xmlns:a16="http://schemas.microsoft.com/office/drawing/2014/main" id="{C7E3CC96-48C3-B62D-35D3-32EDFA334DC0}"/>
              </a:ext>
            </a:extLst>
          </p:cNvPr>
          <p:cNvSpPr/>
          <p:nvPr/>
        </p:nvSpPr>
        <p:spPr>
          <a:xfrm>
            <a:off x="10113264" y="3553051"/>
            <a:ext cx="192024" cy="186341"/>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TextBox 39">
            <a:extLst>
              <a:ext uri="{FF2B5EF4-FFF2-40B4-BE49-F238E27FC236}">
                <a16:creationId xmlns:a16="http://schemas.microsoft.com/office/drawing/2014/main" id="{CD8A4679-3733-149E-BBB0-040405E89D96}"/>
              </a:ext>
            </a:extLst>
          </p:cNvPr>
          <p:cNvSpPr txBox="1"/>
          <p:nvPr/>
        </p:nvSpPr>
        <p:spPr>
          <a:xfrm>
            <a:off x="8060470" y="4671105"/>
            <a:ext cx="3510235" cy="646331"/>
          </a:xfrm>
          <a:prstGeom prst="rect">
            <a:avLst/>
          </a:prstGeom>
          <a:noFill/>
        </p:spPr>
        <p:txBody>
          <a:bodyPr wrap="square">
            <a:spAutoFit/>
          </a:bodyPr>
          <a:lstStyle/>
          <a:p>
            <a:r>
              <a:rPr lang="en-IN" sz="1200"/>
              <a:t>~ </a:t>
            </a:r>
            <a:r>
              <a:rPr lang="en-IN" sz="1200">
                <a:effectLst/>
                <a:ea typeface="Aptos" panose="020B0004020202020204" pitchFamily="34" charset="0"/>
                <a:cs typeface="Times New Roman" panose="02020603050405020304" pitchFamily="18" charset="0"/>
              </a:rPr>
              <a:t>2,000 acres of land identified </a:t>
            </a:r>
            <a:r>
              <a:rPr lang="en-IN" sz="1200">
                <a:ea typeface="Aptos" panose="020B0004020202020204" pitchFamily="34" charset="0"/>
                <a:cs typeface="Times New Roman" panose="02020603050405020304" pitchFamily="18" charset="0"/>
              </a:rPr>
              <a:t>on the northern bank of Mahanadi river</a:t>
            </a:r>
            <a:r>
              <a:rPr lang="en-IN" sz="1200">
                <a:effectLst/>
                <a:ea typeface="Aptos" panose="020B0004020202020204" pitchFamily="34" charset="0"/>
                <a:cs typeface="Times New Roman" panose="02020603050405020304" pitchFamily="18" charset="0"/>
              </a:rPr>
              <a:t> for Shipbuilding and Repair Cluster in </a:t>
            </a:r>
            <a:r>
              <a:rPr lang="en-IN" sz="1200" err="1">
                <a:effectLst/>
                <a:ea typeface="Aptos" panose="020B0004020202020204" pitchFamily="34" charset="0"/>
                <a:cs typeface="Times New Roman" panose="02020603050405020304" pitchFamily="18" charset="0"/>
              </a:rPr>
              <a:t>Kendrapara</a:t>
            </a:r>
            <a:r>
              <a:rPr lang="en-IN" sz="1200">
                <a:effectLst/>
                <a:ea typeface="Aptos" panose="020B0004020202020204" pitchFamily="34" charset="0"/>
                <a:cs typeface="Times New Roman" panose="02020603050405020304" pitchFamily="18" charset="0"/>
              </a:rPr>
              <a:t>, Odisha</a:t>
            </a:r>
            <a:endParaRPr lang="en-IN" sz="1200"/>
          </a:p>
        </p:txBody>
      </p:sp>
      <p:pic>
        <p:nvPicPr>
          <p:cNvPr id="42" name="Picture 41">
            <a:extLst>
              <a:ext uri="{FF2B5EF4-FFF2-40B4-BE49-F238E27FC236}">
                <a16:creationId xmlns:a16="http://schemas.microsoft.com/office/drawing/2014/main" id="{CBE8B2CA-A2C6-F9D0-6092-35F0A71EC2ED}"/>
              </a:ext>
            </a:extLst>
          </p:cNvPr>
          <p:cNvPicPr>
            <a:picLocks noChangeAspect="1"/>
          </p:cNvPicPr>
          <p:nvPr/>
        </p:nvPicPr>
        <p:blipFill>
          <a:blip r:embed="rId15"/>
          <a:stretch>
            <a:fillRect/>
          </a:stretch>
        </p:blipFill>
        <p:spPr>
          <a:xfrm>
            <a:off x="124922" y="3110436"/>
            <a:ext cx="3279175" cy="1811909"/>
          </a:xfrm>
          <a:prstGeom prst="rect">
            <a:avLst/>
          </a:prstGeom>
        </p:spPr>
      </p:pic>
      <p:sp>
        <p:nvSpPr>
          <p:cNvPr id="43" name="TextBox 42">
            <a:extLst>
              <a:ext uri="{FF2B5EF4-FFF2-40B4-BE49-F238E27FC236}">
                <a16:creationId xmlns:a16="http://schemas.microsoft.com/office/drawing/2014/main" id="{A628DCF2-C3C3-F30E-2F50-541AB9DB6943}"/>
              </a:ext>
            </a:extLst>
          </p:cNvPr>
          <p:cNvSpPr txBox="1"/>
          <p:nvPr/>
        </p:nvSpPr>
        <p:spPr>
          <a:xfrm>
            <a:off x="9391" y="4985299"/>
            <a:ext cx="3510235" cy="461665"/>
          </a:xfrm>
          <a:prstGeom prst="rect">
            <a:avLst/>
          </a:prstGeom>
          <a:noFill/>
        </p:spPr>
        <p:txBody>
          <a:bodyPr wrap="square">
            <a:spAutoFit/>
          </a:bodyPr>
          <a:lstStyle/>
          <a:p>
            <a:r>
              <a:rPr lang="en-IN" sz="1200"/>
              <a:t>Site identified for </a:t>
            </a:r>
            <a:r>
              <a:rPr lang="en-IN" sz="1200" err="1"/>
              <a:t>Vadinar</a:t>
            </a:r>
            <a:r>
              <a:rPr lang="en-IN" sz="1200"/>
              <a:t> Ship Repair Cluster in Gujarat</a:t>
            </a:r>
          </a:p>
        </p:txBody>
      </p:sp>
      <p:sp>
        <p:nvSpPr>
          <p:cNvPr id="44" name="Oval 43">
            <a:extLst>
              <a:ext uri="{FF2B5EF4-FFF2-40B4-BE49-F238E27FC236}">
                <a16:creationId xmlns:a16="http://schemas.microsoft.com/office/drawing/2014/main" id="{BBBB478F-0B72-6A22-5716-097EBC42E6C3}"/>
              </a:ext>
            </a:extLst>
          </p:cNvPr>
          <p:cNvSpPr/>
          <p:nvPr/>
        </p:nvSpPr>
        <p:spPr>
          <a:xfrm>
            <a:off x="2121408" y="3852496"/>
            <a:ext cx="199772" cy="18449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TextBox 45">
            <a:extLst>
              <a:ext uri="{FF2B5EF4-FFF2-40B4-BE49-F238E27FC236}">
                <a16:creationId xmlns:a16="http://schemas.microsoft.com/office/drawing/2014/main" id="{F95FE501-9188-7E2E-B461-6FE397909252}"/>
              </a:ext>
            </a:extLst>
          </p:cNvPr>
          <p:cNvSpPr txBox="1"/>
          <p:nvPr/>
        </p:nvSpPr>
        <p:spPr>
          <a:xfrm>
            <a:off x="147077" y="1212323"/>
            <a:ext cx="7291498" cy="923330"/>
          </a:xfrm>
          <a:prstGeom prst="rect">
            <a:avLst/>
          </a:prstGeom>
          <a:noFill/>
        </p:spPr>
        <p:txBody>
          <a:bodyPr wrap="square">
            <a:spAutoFit/>
          </a:bodyPr>
          <a:lstStyle/>
          <a:p>
            <a:r>
              <a:rPr lang="en-IN"/>
              <a:t>The locations shown have been identified for potential shipbuilding cluster development, and preliminary site visits are currently underway to assess feasibility and infrastructure readiness.</a:t>
            </a:r>
          </a:p>
        </p:txBody>
      </p:sp>
      <p:sp>
        <p:nvSpPr>
          <p:cNvPr id="36" name="Date Placeholder 4">
            <a:extLst>
              <a:ext uri="{FF2B5EF4-FFF2-40B4-BE49-F238E27FC236}">
                <a16:creationId xmlns:a16="http://schemas.microsoft.com/office/drawing/2014/main" id="{C9A4CF36-24F8-1B05-6E8A-36C5D0EBD4B2}"/>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39" name="Footer Placeholder 5">
            <a:extLst>
              <a:ext uri="{FF2B5EF4-FFF2-40B4-BE49-F238E27FC236}">
                <a16:creationId xmlns:a16="http://schemas.microsoft.com/office/drawing/2014/main" id="{D605DAFD-B63F-C2A3-A5E5-29225DCB85A3}"/>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spTree>
    <p:extLst>
      <p:ext uri="{BB962C8B-B14F-4D97-AF65-F5344CB8AC3E}">
        <p14:creationId xmlns:p14="http://schemas.microsoft.com/office/powerpoint/2010/main" val="3267989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29BF7-C4A2-C0BD-6118-DC81D953AC1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EAAF2D0-9904-5AA6-E169-F4D63809C957}"/>
              </a:ext>
            </a:extLst>
          </p:cNvPr>
          <p:cNvSpPr>
            <a:spLocks noGrp="1"/>
          </p:cNvSpPr>
          <p:nvPr>
            <p:ph type="title"/>
          </p:nvPr>
        </p:nvSpPr>
        <p:spPr>
          <a:xfrm>
            <a:off x="1134752" y="130372"/>
            <a:ext cx="9922495" cy="740660"/>
          </a:xfrm>
        </p:spPr>
        <p:txBody>
          <a:bodyPr>
            <a:normAutofit/>
          </a:bodyPr>
          <a:lstStyle/>
          <a:p>
            <a:r>
              <a:rPr lang="en-US" sz="3600"/>
              <a:t>Business</a:t>
            </a:r>
            <a:r>
              <a:rPr lang="en-IN" sz="3600"/>
              <a:t> Development Unit for Ship building</a:t>
            </a:r>
          </a:p>
        </p:txBody>
      </p:sp>
      <p:sp>
        <p:nvSpPr>
          <p:cNvPr id="7" name="Slide Number Placeholder 6">
            <a:extLst>
              <a:ext uri="{FF2B5EF4-FFF2-40B4-BE49-F238E27FC236}">
                <a16:creationId xmlns:a16="http://schemas.microsoft.com/office/drawing/2014/main" id="{181437FB-FCB0-FCBD-1694-BB1DF813E30C}"/>
              </a:ext>
            </a:extLst>
          </p:cNvPr>
          <p:cNvSpPr>
            <a:spLocks noGrp="1"/>
          </p:cNvSpPr>
          <p:nvPr>
            <p:ph type="sldNum" sz="quarter" idx="12"/>
          </p:nvPr>
        </p:nvSpPr>
        <p:spPr/>
        <p:txBody>
          <a:bodyPr/>
          <a:lstStyle/>
          <a:p>
            <a:r>
              <a:rPr lang="en-IN"/>
              <a:t>Slide </a:t>
            </a:r>
            <a:fld id="{61F59DBB-61E3-46AB-854D-9BC0E6F19EAE}" type="slidenum">
              <a:rPr lang="en-IN" smtClean="0"/>
              <a:pPr/>
              <a:t>19</a:t>
            </a:fld>
            <a:r>
              <a:rPr lang="en-IN"/>
              <a:t> of 26</a:t>
            </a:r>
          </a:p>
        </p:txBody>
      </p:sp>
      <p:sp>
        <p:nvSpPr>
          <p:cNvPr id="2" name="Date Placeholder 4">
            <a:extLst>
              <a:ext uri="{FF2B5EF4-FFF2-40B4-BE49-F238E27FC236}">
                <a16:creationId xmlns:a16="http://schemas.microsoft.com/office/drawing/2014/main" id="{090647BE-297E-58A2-A681-9C45B4036A91}"/>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3" name="Footer Placeholder 5">
            <a:extLst>
              <a:ext uri="{FF2B5EF4-FFF2-40B4-BE49-F238E27FC236}">
                <a16:creationId xmlns:a16="http://schemas.microsoft.com/office/drawing/2014/main" id="{F123E7F7-1376-EBF2-98EB-C955CBCFDFD4}"/>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sp>
        <p:nvSpPr>
          <p:cNvPr id="4" name="Rectangle 3">
            <a:extLst>
              <a:ext uri="{FF2B5EF4-FFF2-40B4-BE49-F238E27FC236}">
                <a16:creationId xmlns:a16="http://schemas.microsoft.com/office/drawing/2014/main" id="{03AAEEBE-2FEC-D517-E034-8DE0951073E8}"/>
              </a:ext>
            </a:extLst>
          </p:cNvPr>
          <p:cNvSpPr/>
          <p:nvPr/>
        </p:nvSpPr>
        <p:spPr>
          <a:xfrm>
            <a:off x="6502402" y="1854446"/>
            <a:ext cx="4742687" cy="432426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9D55CB51-D2CE-DC69-C837-C275BC0A641E}"/>
              </a:ext>
            </a:extLst>
          </p:cNvPr>
          <p:cNvSpPr/>
          <p:nvPr/>
        </p:nvSpPr>
        <p:spPr>
          <a:xfrm>
            <a:off x="978536" y="1854446"/>
            <a:ext cx="4742687" cy="432426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6EFDB17E-7A94-CC29-5D69-A241982307DB}"/>
              </a:ext>
            </a:extLst>
          </p:cNvPr>
          <p:cNvSpPr/>
          <p:nvPr/>
        </p:nvSpPr>
        <p:spPr>
          <a:xfrm>
            <a:off x="676656" y="1207008"/>
            <a:ext cx="10789920" cy="5101072"/>
          </a:xfrm>
          <a:prstGeom prst="rect">
            <a:avLst/>
          </a:prstGeom>
          <a:noFill/>
          <a:ln>
            <a:solidFill>
              <a:srgbClr val="B4CCE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EB1295F6-7C24-5338-DB2D-0F18F325E4BB}"/>
              </a:ext>
            </a:extLst>
          </p:cNvPr>
          <p:cNvSpPr/>
          <p:nvPr/>
        </p:nvSpPr>
        <p:spPr>
          <a:xfrm>
            <a:off x="3977640" y="1022342"/>
            <a:ext cx="4462272" cy="369332"/>
          </a:xfrm>
          <a:prstGeom prst="rect">
            <a:avLst/>
          </a:prstGeom>
          <a:solidFill>
            <a:schemeClr val="bg2"/>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800" kern="100">
                <a:solidFill>
                  <a:schemeClr val="tx1"/>
                </a:solidFill>
                <a:effectLst/>
                <a:latin typeface="EYInterstate" panose="02000503020000020004" pitchFamily="2" charset="0"/>
                <a:ea typeface="Aptos" panose="020B0004020202020204" pitchFamily="34" charset="0"/>
                <a:cs typeface="Arial" panose="020B0604020202020204" pitchFamily="34" charset="0"/>
              </a:rPr>
              <a:t>Scope</a:t>
            </a:r>
          </a:p>
        </p:txBody>
      </p:sp>
      <p:sp>
        <p:nvSpPr>
          <p:cNvPr id="14" name="TextBox 13">
            <a:extLst>
              <a:ext uri="{FF2B5EF4-FFF2-40B4-BE49-F238E27FC236}">
                <a16:creationId xmlns:a16="http://schemas.microsoft.com/office/drawing/2014/main" id="{93D0A986-126E-BCA7-EAA6-F600AAB44A23}"/>
              </a:ext>
            </a:extLst>
          </p:cNvPr>
          <p:cNvSpPr txBox="1"/>
          <p:nvPr/>
        </p:nvSpPr>
        <p:spPr>
          <a:xfrm>
            <a:off x="1055903" y="2039113"/>
            <a:ext cx="4622800" cy="4108817"/>
          </a:xfrm>
          <a:prstGeom prst="rect">
            <a:avLst/>
          </a:prstGeom>
          <a:noFill/>
        </p:spPr>
        <p:txBody>
          <a:bodyPr wrap="square">
            <a:spAutoFit/>
          </a:bodyPr>
          <a:lstStyle/>
          <a:p>
            <a:pPr algn="l">
              <a:spcBef>
                <a:spcPts val="300"/>
              </a:spcBef>
              <a:spcAft>
                <a:spcPts val="300"/>
              </a:spcAft>
            </a:pPr>
            <a:r>
              <a:rPr lang="en-IN" sz="1600" b="1" i="0">
                <a:solidFill>
                  <a:schemeClr val="accent1">
                    <a:lumMod val="75000"/>
                  </a:schemeClr>
                </a:solidFill>
                <a:effectLst/>
                <a:latin typeface="EYInterstate Light" panose="02000506000000020004" pitchFamily="2" charset="0"/>
              </a:rPr>
              <a:t>Stage One - Blueprinting- Design the roadmap for attracting investments and set up the shipbuilding cell</a:t>
            </a:r>
            <a:endParaRPr lang="en-IN" sz="1600">
              <a:solidFill>
                <a:srgbClr val="424242"/>
              </a:solidFill>
              <a:latin typeface="EYInterstate Light" panose="02000506000000020004" pitchFamily="2" charset="0"/>
            </a:endParaRPr>
          </a:p>
          <a:p>
            <a:pPr algn="l">
              <a:spcBef>
                <a:spcPts val="300"/>
              </a:spcBef>
              <a:spcAft>
                <a:spcPts val="300"/>
              </a:spcAft>
            </a:pPr>
            <a:endParaRPr lang="en-IN" sz="1400">
              <a:solidFill>
                <a:srgbClr val="424242"/>
              </a:solidFill>
              <a:latin typeface="EYInterstate" panose="02000503020000020004" pitchFamily="2" charset="0"/>
            </a:endParaRPr>
          </a:p>
          <a:p>
            <a:pPr marL="285750" indent="-285750">
              <a:spcBef>
                <a:spcPts val="300"/>
              </a:spcBef>
              <a:spcAft>
                <a:spcPts val="300"/>
              </a:spcAft>
              <a:buFont typeface="Wingdings" panose="05000000000000000000" pitchFamily="2" charset="2"/>
              <a:buChar char="ü"/>
            </a:pPr>
            <a:r>
              <a:rPr lang="en-IN" sz="1400" b="1">
                <a:solidFill>
                  <a:srgbClr val="424242"/>
                </a:solidFill>
                <a:latin typeface="EYInterstate" panose="02000503020000020004" pitchFamily="2" charset="0"/>
              </a:rPr>
              <a:t>Baseline Assessment for: </a:t>
            </a:r>
          </a:p>
          <a:p>
            <a:pPr marL="742950" lvl="1" indent="-285750">
              <a:spcBef>
                <a:spcPts val="300"/>
              </a:spcBef>
              <a:spcAft>
                <a:spcPts val="300"/>
              </a:spcAft>
              <a:buFont typeface="Arial" panose="020B0604020202020204" pitchFamily="34" charset="0"/>
              <a:buChar char="•"/>
            </a:pPr>
            <a:r>
              <a:rPr lang="en-IN" sz="1400">
                <a:solidFill>
                  <a:srgbClr val="424242"/>
                </a:solidFill>
                <a:latin typeface="EYInterstate Light" panose="02000506000000020004" pitchFamily="2" charset="0"/>
              </a:rPr>
              <a:t>Shipbuilding and ship repair market in India.</a:t>
            </a:r>
          </a:p>
          <a:p>
            <a:pPr marL="742950" lvl="1" indent="-285750">
              <a:spcBef>
                <a:spcPts val="300"/>
              </a:spcBef>
              <a:spcAft>
                <a:spcPts val="300"/>
              </a:spcAft>
              <a:buFont typeface="Arial" panose="020B0604020202020204" pitchFamily="34" charset="0"/>
              <a:buChar char="•"/>
            </a:pPr>
            <a:r>
              <a:rPr lang="en-IN" sz="1400">
                <a:solidFill>
                  <a:srgbClr val="424242"/>
                </a:solidFill>
                <a:latin typeface="EYInterstate Light" panose="02000506000000020004" pitchFamily="2" charset="0"/>
              </a:rPr>
              <a:t>Policies and supply market drivers.</a:t>
            </a:r>
          </a:p>
          <a:p>
            <a:pPr marL="742950" lvl="1" indent="-285750">
              <a:spcBef>
                <a:spcPts val="300"/>
              </a:spcBef>
              <a:spcAft>
                <a:spcPts val="300"/>
              </a:spcAft>
              <a:buFont typeface="Arial" panose="020B0604020202020204" pitchFamily="34" charset="0"/>
              <a:buChar char="•"/>
            </a:pPr>
            <a:r>
              <a:rPr lang="en-IN" sz="1400">
                <a:solidFill>
                  <a:srgbClr val="424242"/>
                </a:solidFill>
                <a:latin typeface="EYInterstate Light" panose="02000506000000020004" pitchFamily="2" charset="0"/>
              </a:rPr>
              <a:t>Investments</a:t>
            </a:r>
          </a:p>
          <a:p>
            <a:pPr marL="742950" lvl="1" indent="-285750">
              <a:spcBef>
                <a:spcPts val="300"/>
              </a:spcBef>
              <a:spcAft>
                <a:spcPts val="300"/>
              </a:spcAft>
              <a:buFont typeface="Arial" panose="020B0604020202020204" pitchFamily="34" charset="0"/>
              <a:buChar char="•"/>
            </a:pPr>
            <a:r>
              <a:rPr lang="en-IN" sz="1400">
                <a:solidFill>
                  <a:srgbClr val="424242"/>
                </a:solidFill>
                <a:latin typeface="EYInterstate Light" panose="02000506000000020004" pitchFamily="2" charset="0"/>
              </a:rPr>
              <a:t>Technological collaborations, capacity building interventions, inter-departmental initiatives and regulatory support.</a:t>
            </a:r>
          </a:p>
          <a:p>
            <a:pPr marL="742950" lvl="1" indent="-285750">
              <a:spcBef>
                <a:spcPts val="300"/>
              </a:spcBef>
              <a:spcAft>
                <a:spcPts val="300"/>
              </a:spcAft>
              <a:buFont typeface="Arial" panose="020B0604020202020204" pitchFamily="34" charset="0"/>
              <a:buChar char="•"/>
            </a:pPr>
            <a:r>
              <a:rPr lang="en-IN" sz="1400">
                <a:solidFill>
                  <a:srgbClr val="424242"/>
                </a:solidFill>
                <a:latin typeface="EYInterstate Light" panose="02000506000000020004" pitchFamily="2" charset="0"/>
              </a:rPr>
              <a:t>Central &amp; State Gov. initiatives.</a:t>
            </a:r>
          </a:p>
          <a:p>
            <a:pPr marL="285750" indent="-285750">
              <a:spcBef>
                <a:spcPts val="300"/>
              </a:spcBef>
              <a:spcAft>
                <a:spcPts val="300"/>
              </a:spcAft>
              <a:buFont typeface="Wingdings" panose="05000000000000000000" pitchFamily="2" charset="2"/>
              <a:buChar char="ü"/>
            </a:pPr>
            <a:r>
              <a:rPr lang="en-IN" sz="1400" b="1">
                <a:solidFill>
                  <a:srgbClr val="424242"/>
                </a:solidFill>
                <a:latin typeface="EYInterstate" panose="02000503020000020004" pitchFamily="2" charset="0"/>
              </a:rPr>
              <a:t>Analysis of emerging market opportunities in Shipbuilding</a:t>
            </a:r>
            <a:r>
              <a:rPr lang="en-IN" sz="1400">
                <a:solidFill>
                  <a:srgbClr val="424242"/>
                </a:solidFill>
                <a:latin typeface="EYInterstate Light" panose="02000506000000020004" pitchFamily="2" charset="0"/>
              </a:rPr>
              <a:t>.</a:t>
            </a:r>
          </a:p>
          <a:p>
            <a:pPr marL="285750" indent="-285750">
              <a:spcBef>
                <a:spcPts val="300"/>
              </a:spcBef>
              <a:spcAft>
                <a:spcPts val="300"/>
              </a:spcAft>
              <a:buFont typeface="Wingdings" panose="05000000000000000000" pitchFamily="2" charset="2"/>
              <a:buChar char="ü"/>
            </a:pPr>
            <a:r>
              <a:rPr lang="en-IN" sz="1400" b="1">
                <a:solidFill>
                  <a:srgbClr val="424242"/>
                </a:solidFill>
                <a:latin typeface="EYInterstate" panose="02000503020000020004" pitchFamily="2" charset="0"/>
              </a:rPr>
              <a:t>Socio-economic benefits.</a:t>
            </a:r>
          </a:p>
        </p:txBody>
      </p:sp>
      <p:sp>
        <p:nvSpPr>
          <p:cNvPr id="15" name="TextBox 14">
            <a:extLst>
              <a:ext uri="{FF2B5EF4-FFF2-40B4-BE49-F238E27FC236}">
                <a16:creationId xmlns:a16="http://schemas.microsoft.com/office/drawing/2014/main" id="{65B7B080-53B3-ECBD-D041-91B0598E067A}"/>
              </a:ext>
            </a:extLst>
          </p:cNvPr>
          <p:cNvSpPr txBox="1"/>
          <p:nvPr/>
        </p:nvSpPr>
        <p:spPr>
          <a:xfrm>
            <a:off x="6584743" y="2039112"/>
            <a:ext cx="4622800" cy="4016484"/>
          </a:xfrm>
          <a:prstGeom prst="rect">
            <a:avLst/>
          </a:prstGeom>
          <a:noFill/>
        </p:spPr>
        <p:txBody>
          <a:bodyPr wrap="square">
            <a:spAutoFit/>
          </a:bodyPr>
          <a:lstStyle/>
          <a:p>
            <a:pPr algn="l">
              <a:spcBef>
                <a:spcPts val="300"/>
              </a:spcBef>
              <a:spcAft>
                <a:spcPts val="300"/>
              </a:spcAft>
            </a:pPr>
            <a:r>
              <a:rPr lang="en-IN" sz="1600" b="1" i="0">
                <a:solidFill>
                  <a:schemeClr val="accent1">
                    <a:lumMod val="75000"/>
                  </a:schemeClr>
                </a:solidFill>
                <a:effectLst/>
                <a:latin typeface="EYInterstate Light" panose="02000506000000020004" pitchFamily="2" charset="0"/>
              </a:rPr>
              <a:t>Stage Two - Implementation support- Handhold the shipbuilding cell to deliver the Objectives of Project </a:t>
            </a:r>
          </a:p>
          <a:p>
            <a:pPr algn="l">
              <a:spcBef>
                <a:spcPts val="300"/>
              </a:spcBef>
              <a:spcAft>
                <a:spcPts val="300"/>
              </a:spcAft>
            </a:pPr>
            <a:endParaRPr lang="en-IN" sz="1600" b="1" i="0">
              <a:solidFill>
                <a:schemeClr val="accent1">
                  <a:lumMod val="75000"/>
                </a:schemeClr>
              </a:solidFill>
              <a:effectLst/>
              <a:latin typeface="EYInterstate Light" panose="02000506000000020004" pitchFamily="2" charset="0"/>
            </a:endParaRPr>
          </a:p>
          <a:p>
            <a:pPr marL="285750" indent="-285750">
              <a:spcBef>
                <a:spcPts val="300"/>
              </a:spcBef>
              <a:spcAft>
                <a:spcPts val="300"/>
              </a:spcAft>
              <a:buFont typeface="Wingdings" panose="05000000000000000000" pitchFamily="2" charset="2"/>
              <a:buChar char="ü"/>
            </a:pPr>
            <a:r>
              <a:rPr lang="en-IN" sz="1400" b="1">
                <a:solidFill>
                  <a:srgbClr val="424242"/>
                </a:solidFill>
                <a:latin typeface="EYInterstate" panose="02000503020000020004" pitchFamily="2" charset="0"/>
              </a:rPr>
              <a:t>Setup and operationalize the working model of the shipbuilding cell.</a:t>
            </a:r>
            <a:endParaRPr lang="en-IN" sz="1400">
              <a:solidFill>
                <a:srgbClr val="424242"/>
              </a:solidFill>
              <a:latin typeface="EYInterstate Light" panose="02000506000000020004" pitchFamily="2" charset="0"/>
            </a:endParaRPr>
          </a:p>
          <a:p>
            <a:pPr marL="285750" indent="-285750">
              <a:spcBef>
                <a:spcPts val="300"/>
              </a:spcBef>
              <a:spcAft>
                <a:spcPts val="300"/>
              </a:spcAft>
              <a:buFont typeface="Wingdings" panose="05000000000000000000" pitchFamily="2" charset="2"/>
              <a:buChar char="ü"/>
            </a:pPr>
            <a:r>
              <a:rPr lang="en-IN" sz="1400" b="1">
                <a:solidFill>
                  <a:srgbClr val="424242"/>
                </a:solidFill>
                <a:latin typeface="EYInterstate" panose="02000503020000020004" pitchFamily="2" charset="0"/>
              </a:rPr>
              <a:t>Assistance in investment attractions.</a:t>
            </a:r>
          </a:p>
          <a:p>
            <a:pPr marL="285750" indent="-285750">
              <a:spcBef>
                <a:spcPts val="300"/>
              </a:spcBef>
              <a:spcAft>
                <a:spcPts val="300"/>
              </a:spcAft>
              <a:buFont typeface="Wingdings" panose="05000000000000000000" pitchFamily="2" charset="2"/>
              <a:buChar char="ü"/>
            </a:pPr>
            <a:r>
              <a:rPr lang="en-IN" sz="1400" b="1">
                <a:solidFill>
                  <a:srgbClr val="424242"/>
                </a:solidFill>
                <a:latin typeface="EYInterstate" panose="02000503020000020004" pitchFamily="2" charset="0"/>
              </a:rPr>
              <a:t>Evaluation of proposals / counter-proposals and key business terms.</a:t>
            </a:r>
          </a:p>
          <a:p>
            <a:pPr marL="285750" indent="-285750">
              <a:spcBef>
                <a:spcPts val="300"/>
              </a:spcBef>
              <a:spcAft>
                <a:spcPts val="300"/>
              </a:spcAft>
              <a:buFont typeface="Wingdings" panose="05000000000000000000" pitchFamily="2" charset="2"/>
              <a:buChar char="ü"/>
            </a:pPr>
            <a:r>
              <a:rPr lang="en-IN" sz="1400" b="1">
                <a:solidFill>
                  <a:srgbClr val="424242"/>
                </a:solidFill>
                <a:latin typeface="EYInterstate" panose="02000503020000020004" pitchFamily="2" charset="0"/>
              </a:rPr>
              <a:t>Strategic support to the Shipbuilding on emerging trends, geopolitical shifts, or investment realignment opportunities.</a:t>
            </a:r>
          </a:p>
          <a:p>
            <a:pPr marL="285750" indent="-285750">
              <a:spcBef>
                <a:spcPts val="300"/>
              </a:spcBef>
              <a:spcAft>
                <a:spcPts val="300"/>
              </a:spcAft>
              <a:buFont typeface="Wingdings" panose="05000000000000000000" pitchFamily="2" charset="2"/>
              <a:buChar char="ü"/>
            </a:pPr>
            <a:r>
              <a:rPr lang="en-IN" sz="1400" b="1">
                <a:solidFill>
                  <a:srgbClr val="424242"/>
                </a:solidFill>
                <a:latin typeface="EYInterstate" panose="02000503020000020004" pitchFamily="2" charset="0"/>
              </a:rPr>
              <a:t>Refine the  investment blueprint and institutional roadmap.</a:t>
            </a:r>
            <a:endParaRPr lang="en-IN" sz="1400" b="0" i="0">
              <a:solidFill>
                <a:srgbClr val="424242"/>
              </a:solidFill>
              <a:effectLst/>
              <a:latin typeface="Segoe Sans"/>
            </a:endParaRPr>
          </a:p>
          <a:p>
            <a:pPr algn="l">
              <a:spcBef>
                <a:spcPts val="300"/>
              </a:spcBef>
              <a:spcAft>
                <a:spcPts val="300"/>
              </a:spcAft>
            </a:pPr>
            <a:endParaRPr lang="en-IN" sz="1600">
              <a:solidFill>
                <a:srgbClr val="424242"/>
              </a:solidFill>
              <a:latin typeface="EYInterstate Light" panose="02000506000000020004" pitchFamily="2" charset="0"/>
            </a:endParaRPr>
          </a:p>
        </p:txBody>
      </p:sp>
    </p:spTree>
    <p:extLst>
      <p:ext uri="{BB962C8B-B14F-4D97-AF65-F5344CB8AC3E}">
        <p14:creationId xmlns:p14="http://schemas.microsoft.com/office/powerpoint/2010/main" val="1658973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D06D77-646F-D205-1899-5CF16F56D4A0}"/>
              </a:ext>
            </a:extLst>
          </p:cNvPr>
          <p:cNvPicPr>
            <a:picLocks noChangeAspect="1"/>
          </p:cNvPicPr>
          <p:nvPr/>
        </p:nvPicPr>
        <p:blipFill>
          <a:blip r:embed="rId2"/>
          <a:stretch>
            <a:fillRect/>
          </a:stretch>
        </p:blipFill>
        <p:spPr>
          <a:xfrm>
            <a:off x="5760814" y="2015883"/>
            <a:ext cx="6308912" cy="4146177"/>
          </a:xfrm>
          <a:prstGeom prst="rect">
            <a:avLst/>
          </a:prstGeom>
        </p:spPr>
      </p:pic>
      <p:sp>
        <p:nvSpPr>
          <p:cNvPr id="2" name="Title 1">
            <a:extLst>
              <a:ext uri="{FF2B5EF4-FFF2-40B4-BE49-F238E27FC236}">
                <a16:creationId xmlns:a16="http://schemas.microsoft.com/office/drawing/2014/main" id="{1D09FB57-DD0B-24C8-ED88-70AE74486F05}"/>
              </a:ext>
            </a:extLst>
          </p:cNvPr>
          <p:cNvSpPr>
            <a:spLocks noGrp="1"/>
          </p:cNvSpPr>
          <p:nvPr>
            <p:ph type="title"/>
          </p:nvPr>
        </p:nvSpPr>
        <p:spPr/>
        <p:txBody>
          <a:bodyPr/>
          <a:lstStyle/>
          <a:p>
            <a:r>
              <a:rPr lang="en-IN">
                <a:solidFill>
                  <a:srgbClr val="002060"/>
                </a:solidFill>
              </a:rPr>
              <a:t>India’s Economic Growth</a:t>
            </a:r>
            <a:endParaRPr lang="en-US"/>
          </a:p>
        </p:txBody>
      </p:sp>
      <p:sp>
        <p:nvSpPr>
          <p:cNvPr id="5" name="Slide Number Placeholder 4">
            <a:extLst>
              <a:ext uri="{FF2B5EF4-FFF2-40B4-BE49-F238E27FC236}">
                <a16:creationId xmlns:a16="http://schemas.microsoft.com/office/drawing/2014/main" id="{C7B509BB-B3BA-3E51-5042-D72D793B0A1D}"/>
              </a:ext>
            </a:extLst>
          </p:cNvPr>
          <p:cNvSpPr>
            <a:spLocks noGrp="1"/>
          </p:cNvSpPr>
          <p:nvPr>
            <p:ph type="sldNum" sz="quarter" idx="12"/>
          </p:nvPr>
        </p:nvSpPr>
        <p:spPr/>
        <p:txBody>
          <a:bodyPr/>
          <a:lstStyle/>
          <a:p>
            <a:r>
              <a:rPr lang="en-IN"/>
              <a:t>Slide </a:t>
            </a:r>
            <a:fld id="{61F59DBB-61E3-46AB-854D-9BC0E6F19EAE}" type="slidenum">
              <a:rPr lang="en-IN" smtClean="0"/>
              <a:pPr/>
              <a:t>2</a:t>
            </a:fld>
            <a:r>
              <a:rPr lang="en-IN"/>
              <a:t> of 26</a:t>
            </a:r>
          </a:p>
        </p:txBody>
      </p:sp>
      <p:graphicFrame>
        <p:nvGraphicFramePr>
          <p:cNvPr id="6" name="Diagram 5">
            <a:extLst>
              <a:ext uri="{FF2B5EF4-FFF2-40B4-BE49-F238E27FC236}">
                <a16:creationId xmlns:a16="http://schemas.microsoft.com/office/drawing/2014/main" id="{E4FF4111-1B9B-3369-7672-AE304CDB2420}"/>
              </a:ext>
            </a:extLst>
          </p:cNvPr>
          <p:cNvGraphicFramePr/>
          <p:nvPr>
            <p:extLst>
              <p:ext uri="{D42A27DB-BD31-4B8C-83A1-F6EECF244321}">
                <p14:modId xmlns:p14="http://schemas.microsoft.com/office/powerpoint/2010/main" val="205458810"/>
              </p:ext>
            </p:extLst>
          </p:nvPr>
        </p:nvGraphicFramePr>
        <p:xfrm>
          <a:off x="514660" y="1076180"/>
          <a:ext cx="5371133" cy="4994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ate Placeholder 4">
            <a:extLst>
              <a:ext uri="{FF2B5EF4-FFF2-40B4-BE49-F238E27FC236}">
                <a16:creationId xmlns:a16="http://schemas.microsoft.com/office/drawing/2014/main" id="{BEA75541-3035-A0E2-4D23-CDB9DE663BE1}"/>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9" name="Footer Placeholder 5">
            <a:extLst>
              <a:ext uri="{FF2B5EF4-FFF2-40B4-BE49-F238E27FC236}">
                <a16:creationId xmlns:a16="http://schemas.microsoft.com/office/drawing/2014/main" id="{7A2278EB-8184-6F0C-D09A-F98693CA7542}"/>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spTree>
    <p:extLst>
      <p:ext uri="{BB962C8B-B14F-4D97-AF65-F5344CB8AC3E}">
        <p14:creationId xmlns:p14="http://schemas.microsoft.com/office/powerpoint/2010/main" val="1458935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717AF-C78C-3342-D292-8CC3F3C9836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A944801-E1BF-10C2-7B4D-17CA2EB2B742}"/>
              </a:ext>
            </a:extLst>
          </p:cNvPr>
          <p:cNvSpPr>
            <a:spLocks noGrp="1"/>
          </p:cNvSpPr>
          <p:nvPr>
            <p:ph type="title"/>
          </p:nvPr>
        </p:nvSpPr>
        <p:spPr>
          <a:xfrm>
            <a:off x="1134752" y="130372"/>
            <a:ext cx="9922495" cy="740660"/>
          </a:xfrm>
        </p:spPr>
        <p:txBody>
          <a:bodyPr>
            <a:normAutofit/>
          </a:bodyPr>
          <a:lstStyle/>
          <a:p>
            <a:r>
              <a:rPr lang="en-US" sz="3600"/>
              <a:t>Comprehensive Shipbuilding Portal</a:t>
            </a:r>
            <a:endParaRPr lang="en-IN" sz="3600"/>
          </a:p>
        </p:txBody>
      </p:sp>
      <p:sp>
        <p:nvSpPr>
          <p:cNvPr id="7" name="Slide Number Placeholder 6">
            <a:extLst>
              <a:ext uri="{FF2B5EF4-FFF2-40B4-BE49-F238E27FC236}">
                <a16:creationId xmlns:a16="http://schemas.microsoft.com/office/drawing/2014/main" id="{112F0921-4D9F-3420-EFA3-2D5CD0EB0F62}"/>
              </a:ext>
            </a:extLst>
          </p:cNvPr>
          <p:cNvSpPr>
            <a:spLocks noGrp="1"/>
          </p:cNvSpPr>
          <p:nvPr>
            <p:ph type="sldNum" sz="quarter" idx="12"/>
          </p:nvPr>
        </p:nvSpPr>
        <p:spPr/>
        <p:txBody>
          <a:bodyPr/>
          <a:lstStyle/>
          <a:p>
            <a:r>
              <a:rPr lang="en-IN"/>
              <a:t>Slide </a:t>
            </a:r>
            <a:fld id="{61F59DBB-61E3-46AB-854D-9BC0E6F19EAE}" type="slidenum">
              <a:rPr lang="en-IN" smtClean="0"/>
              <a:pPr/>
              <a:t>20</a:t>
            </a:fld>
            <a:r>
              <a:rPr lang="en-IN"/>
              <a:t> of 26</a:t>
            </a:r>
          </a:p>
        </p:txBody>
      </p:sp>
      <p:sp>
        <p:nvSpPr>
          <p:cNvPr id="2" name="Date Placeholder 4">
            <a:extLst>
              <a:ext uri="{FF2B5EF4-FFF2-40B4-BE49-F238E27FC236}">
                <a16:creationId xmlns:a16="http://schemas.microsoft.com/office/drawing/2014/main" id="{830D6411-2FB9-15E2-3C98-41998C8F3F6D}"/>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3" name="Footer Placeholder 5">
            <a:extLst>
              <a:ext uri="{FF2B5EF4-FFF2-40B4-BE49-F238E27FC236}">
                <a16:creationId xmlns:a16="http://schemas.microsoft.com/office/drawing/2014/main" id="{97328EDE-BE68-11F7-F447-79A181367325}"/>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sp>
        <p:nvSpPr>
          <p:cNvPr id="4" name="Rectangle 3">
            <a:extLst>
              <a:ext uri="{FF2B5EF4-FFF2-40B4-BE49-F238E27FC236}">
                <a16:creationId xmlns:a16="http://schemas.microsoft.com/office/drawing/2014/main" id="{58A504F7-A344-9C1B-61BC-FFB6E816979A}"/>
              </a:ext>
            </a:extLst>
          </p:cNvPr>
          <p:cNvSpPr/>
          <p:nvPr/>
        </p:nvSpPr>
        <p:spPr>
          <a:xfrm>
            <a:off x="468189" y="1068818"/>
            <a:ext cx="10937748" cy="73024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4EAEE6D-F6E3-F566-7741-36B20D212A4A}"/>
              </a:ext>
            </a:extLst>
          </p:cNvPr>
          <p:cNvGrpSpPr/>
          <p:nvPr/>
        </p:nvGrpSpPr>
        <p:grpSpPr>
          <a:xfrm>
            <a:off x="402025" y="2239365"/>
            <a:ext cx="5080127" cy="4066732"/>
            <a:chOff x="3943051" y="924878"/>
            <a:chExt cx="7959011" cy="5024271"/>
          </a:xfrm>
        </p:grpSpPr>
        <p:sp>
          <p:nvSpPr>
            <p:cNvPr id="10" name="Freeform 35">
              <a:extLst>
                <a:ext uri="{FF2B5EF4-FFF2-40B4-BE49-F238E27FC236}">
                  <a16:creationId xmlns:a16="http://schemas.microsoft.com/office/drawing/2014/main" id="{51B306B5-E257-F7CB-833C-B7FC24B1C9C4}"/>
                </a:ext>
              </a:extLst>
            </p:cNvPr>
            <p:cNvSpPr>
              <a:spLocks/>
            </p:cNvSpPr>
            <p:nvPr/>
          </p:nvSpPr>
          <p:spPr bwMode="auto">
            <a:xfrm>
              <a:off x="3943052" y="924878"/>
              <a:ext cx="2130188" cy="838827"/>
            </a:xfrm>
            <a:custGeom>
              <a:avLst/>
              <a:gdLst>
                <a:gd name="T0" fmla="*/ 108 w 1159"/>
                <a:gd name="T1" fmla="*/ 0 h 397"/>
                <a:gd name="T2" fmla="*/ 32 w 1159"/>
                <a:gd name="T3" fmla="*/ 129 h 397"/>
                <a:gd name="T4" fmla="*/ 181 w 1159"/>
                <a:gd name="T5" fmla="*/ 397 h 397"/>
                <a:gd name="T6" fmla="*/ 1159 w 1159"/>
                <a:gd name="T7" fmla="*/ 397 h 397"/>
                <a:gd name="T8" fmla="*/ 1159 w 1159"/>
                <a:gd name="T9" fmla="*/ 0 h 397"/>
                <a:gd name="T10" fmla="*/ 108 w 1159"/>
                <a:gd name="T11" fmla="*/ 0 h 397"/>
              </a:gdLst>
              <a:ahLst/>
              <a:cxnLst>
                <a:cxn ang="0">
                  <a:pos x="T0" y="T1"/>
                </a:cxn>
                <a:cxn ang="0">
                  <a:pos x="T2" y="T3"/>
                </a:cxn>
                <a:cxn ang="0">
                  <a:pos x="T4" y="T5"/>
                </a:cxn>
                <a:cxn ang="0">
                  <a:pos x="T6" y="T7"/>
                </a:cxn>
                <a:cxn ang="0">
                  <a:pos x="T8" y="T9"/>
                </a:cxn>
                <a:cxn ang="0">
                  <a:pos x="T10" y="T11"/>
                </a:cxn>
              </a:cxnLst>
              <a:rect l="0" t="0" r="r" b="b"/>
              <a:pathLst>
                <a:path w="1159" h="397">
                  <a:moveTo>
                    <a:pt x="108" y="0"/>
                  </a:moveTo>
                  <a:cubicBezTo>
                    <a:pt x="42" y="0"/>
                    <a:pt x="0" y="71"/>
                    <a:pt x="32" y="129"/>
                  </a:cubicBezTo>
                  <a:cubicBezTo>
                    <a:pt x="181" y="397"/>
                    <a:pt x="181" y="397"/>
                    <a:pt x="181" y="397"/>
                  </a:cubicBezTo>
                  <a:cubicBezTo>
                    <a:pt x="1159" y="397"/>
                    <a:pt x="1159" y="397"/>
                    <a:pt x="1159" y="397"/>
                  </a:cubicBezTo>
                  <a:cubicBezTo>
                    <a:pt x="1159" y="0"/>
                    <a:pt x="1159" y="0"/>
                    <a:pt x="1159" y="0"/>
                  </a:cubicBezTo>
                  <a:lnTo>
                    <a:pt x="108" y="0"/>
                  </a:lnTo>
                  <a:close/>
                </a:path>
              </a:pathLst>
            </a:custGeom>
            <a:solidFill>
              <a:schemeClr val="tx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sz="1600" kern="0">
                <a:solidFill>
                  <a:srgbClr val="000000"/>
                </a:solidFill>
                <a:latin typeface="Calibri" panose="020F0502020204030204"/>
              </a:endParaRPr>
            </a:p>
          </p:txBody>
        </p:sp>
        <p:sp>
          <p:nvSpPr>
            <p:cNvPr id="11" name="Freeform 36">
              <a:extLst>
                <a:ext uri="{FF2B5EF4-FFF2-40B4-BE49-F238E27FC236}">
                  <a16:creationId xmlns:a16="http://schemas.microsoft.com/office/drawing/2014/main" id="{17C03BF5-895B-D0F0-86A8-D4027F840FAB}"/>
                </a:ext>
              </a:extLst>
            </p:cNvPr>
            <p:cNvSpPr>
              <a:spLocks/>
            </p:cNvSpPr>
            <p:nvPr/>
          </p:nvSpPr>
          <p:spPr bwMode="auto">
            <a:xfrm>
              <a:off x="3943052" y="1763703"/>
              <a:ext cx="2130188" cy="837089"/>
            </a:xfrm>
            <a:custGeom>
              <a:avLst/>
              <a:gdLst>
                <a:gd name="T0" fmla="*/ 108 w 1159"/>
                <a:gd name="T1" fmla="*/ 0 h 397"/>
                <a:gd name="T2" fmla="*/ 32 w 1159"/>
                <a:gd name="T3" fmla="*/ 128 h 397"/>
                <a:gd name="T4" fmla="*/ 181 w 1159"/>
                <a:gd name="T5" fmla="*/ 397 h 397"/>
                <a:gd name="T6" fmla="*/ 1159 w 1159"/>
                <a:gd name="T7" fmla="*/ 397 h 397"/>
                <a:gd name="T8" fmla="*/ 1159 w 1159"/>
                <a:gd name="T9" fmla="*/ 0 h 397"/>
                <a:gd name="T10" fmla="*/ 108 w 1159"/>
                <a:gd name="T11" fmla="*/ 0 h 397"/>
              </a:gdLst>
              <a:ahLst/>
              <a:cxnLst>
                <a:cxn ang="0">
                  <a:pos x="T0" y="T1"/>
                </a:cxn>
                <a:cxn ang="0">
                  <a:pos x="T2" y="T3"/>
                </a:cxn>
                <a:cxn ang="0">
                  <a:pos x="T4" y="T5"/>
                </a:cxn>
                <a:cxn ang="0">
                  <a:pos x="T6" y="T7"/>
                </a:cxn>
                <a:cxn ang="0">
                  <a:pos x="T8" y="T9"/>
                </a:cxn>
                <a:cxn ang="0">
                  <a:pos x="T10" y="T11"/>
                </a:cxn>
              </a:cxnLst>
              <a:rect l="0" t="0" r="r" b="b"/>
              <a:pathLst>
                <a:path w="1159" h="397">
                  <a:moveTo>
                    <a:pt x="108" y="0"/>
                  </a:moveTo>
                  <a:cubicBezTo>
                    <a:pt x="42" y="0"/>
                    <a:pt x="0" y="71"/>
                    <a:pt x="32" y="128"/>
                  </a:cubicBezTo>
                  <a:cubicBezTo>
                    <a:pt x="181" y="397"/>
                    <a:pt x="181" y="397"/>
                    <a:pt x="181" y="397"/>
                  </a:cubicBezTo>
                  <a:cubicBezTo>
                    <a:pt x="1159" y="397"/>
                    <a:pt x="1159" y="397"/>
                    <a:pt x="1159" y="397"/>
                  </a:cubicBezTo>
                  <a:cubicBezTo>
                    <a:pt x="1159" y="0"/>
                    <a:pt x="1159" y="0"/>
                    <a:pt x="1159" y="0"/>
                  </a:cubicBezTo>
                  <a:lnTo>
                    <a:pt x="108" y="0"/>
                  </a:lnTo>
                  <a:close/>
                </a:path>
              </a:pathLst>
            </a:custGeom>
            <a:solidFill>
              <a:srgbClr val="60B4B4"/>
            </a:solidFill>
            <a:ln>
              <a:noFill/>
            </a:ln>
          </p:spPr>
          <p:txBody>
            <a:bodyPr vert="horz" wrap="square" lIns="91440" tIns="45720" rIns="91440" bIns="45720" numCol="1" anchor="t" anchorCtr="0" compatLnSpc="1">
              <a:prstTxWarp prst="textNoShape">
                <a:avLst/>
              </a:prstTxWarp>
            </a:bodyPr>
            <a:lstStyle/>
            <a:p>
              <a:pPr defTabSz="914377">
                <a:defRPr/>
              </a:pPr>
              <a:endParaRPr lang="en-US" sz="1600" kern="0">
                <a:solidFill>
                  <a:srgbClr val="000000"/>
                </a:solidFill>
                <a:latin typeface="Calibri" panose="020F0502020204030204"/>
              </a:endParaRPr>
            </a:p>
          </p:txBody>
        </p:sp>
        <p:sp>
          <p:nvSpPr>
            <p:cNvPr id="12" name="Freeform 37">
              <a:extLst>
                <a:ext uri="{FF2B5EF4-FFF2-40B4-BE49-F238E27FC236}">
                  <a16:creationId xmlns:a16="http://schemas.microsoft.com/office/drawing/2014/main" id="{A33D83F5-4C97-7535-E175-2043D9F5F6B4}"/>
                </a:ext>
              </a:extLst>
            </p:cNvPr>
            <p:cNvSpPr>
              <a:spLocks/>
            </p:cNvSpPr>
            <p:nvPr/>
          </p:nvSpPr>
          <p:spPr bwMode="auto">
            <a:xfrm>
              <a:off x="3943052" y="2600792"/>
              <a:ext cx="2130189" cy="837089"/>
            </a:xfrm>
            <a:custGeom>
              <a:avLst/>
              <a:gdLst>
                <a:gd name="T0" fmla="*/ 108 w 1159"/>
                <a:gd name="T1" fmla="*/ 0 h 397"/>
                <a:gd name="T2" fmla="*/ 32 w 1159"/>
                <a:gd name="T3" fmla="*/ 128 h 397"/>
                <a:gd name="T4" fmla="*/ 181 w 1159"/>
                <a:gd name="T5" fmla="*/ 397 h 397"/>
                <a:gd name="T6" fmla="*/ 1159 w 1159"/>
                <a:gd name="T7" fmla="*/ 397 h 397"/>
                <a:gd name="T8" fmla="*/ 1159 w 1159"/>
                <a:gd name="T9" fmla="*/ 0 h 397"/>
                <a:gd name="T10" fmla="*/ 108 w 1159"/>
                <a:gd name="T11" fmla="*/ 0 h 397"/>
              </a:gdLst>
              <a:ahLst/>
              <a:cxnLst>
                <a:cxn ang="0">
                  <a:pos x="T0" y="T1"/>
                </a:cxn>
                <a:cxn ang="0">
                  <a:pos x="T2" y="T3"/>
                </a:cxn>
                <a:cxn ang="0">
                  <a:pos x="T4" y="T5"/>
                </a:cxn>
                <a:cxn ang="0">
                  <a:pos x="T6" y="T7"/>
                </a:cxn>
                <a:cxn ang="0">
                  <a:pos x="T8" y="T9"/>
                </a:cxn>
                <a:cxn ang="0">
                  <a:pos x="T10" y="T11"/>
                </a:cxn>
              </a:cxnLst>
              <a:rect l="0" t="0" r="r" b="b"/>
              <a:pathLst>
                <a:path w="1159" h="397">
                  <a:moveTo>
                    <a:pt x="108" y="0"/>
                  </a:moveTo>
                  <a:cubicBezTo>
                    <a:pt x="42" y="0"/>
                    <a:pt x="0" y="70"/>
                    <a:pt x="32" y="128"/>
                  </a:cubicBezTo>
                  <a:cubicBezTo>
                    <a:pt x="181" y="397"/>
                    <a:pt x="181" y="397"/>
                    <a:pt x="181" y="397"/>
                  </a:cubicBezTo>
                  <a:cubicBezTo>
                    <a:pt x="1159" y="397"/>
                    <a:pt x="1159" y="397"/>
                    <a:pt x="1159" y="397"/>
                  </a:cubicBezTo>
                  <a:cubicBezTo>
                    <a:pt x="1159" y="0"/>
                    <a:pt x="1159" y="0"/>
                    <a:pt x="1159" y="0"/>
                  </a:cubicBezTo>
                  <a:lnTo>
                    <a:pt x="108" y="0"/>
                  </a:lnTo>
                  <a:close/>
                </a:path>
              </a:pathLst>
            </a:custGeom>
            <a:solidFill>
              <a:schemeClr val="tx2">
                <a:lumMod val="90000"/>
                <a:lumOff val="10000"/>
              </a:schemeClr>
            </a:solidFill>
            <a:ln>
              <a:noFill/>
            </a:ln>
          </p:spPr>
          <p:txBody>
            <a:bodyPr vert="horz" wrap="square" lIns="91440" tIns="45720" rIns="91440" bIns="45720" numCol="1" anchor="t" anchorCtr="0" compatLnSpc="1">
              <a:prstTxWarp prst="textNoShape">
                <a:avLst/>
              </a:prstTxWarp>
            </a:bodyPr>
            <a:lstStyle/>
            <a:p>
              <a:pPr defTabSz="914377">
                <a:defRPr/>
              </a:pPr>
              <a:endParaRPr lang="en-US" sz="1600" kern="0">
                <a:solidFill>
                  <a:srgbClr val="000000"/>
                </a:solidFill>
                <a:latin typeface="Calibri" panose="020F0502020204030204"/>
              </a:endParaRPr>
            </a:p>
          </p:txBody>
        </p:sp>
        <p:sp>
          <p:nvSpPr>
            <p:cNvPr id="13" name="Freeform 38">
              <a:extLst>
                <a:ext uri="{FF2B5EF4-FFF2-40B4-BE49-F238E27FC236}">
                  <a16:creationId xmlns:a16="http://schemas.microsoft.com/office/drawing/2014/main" id="{D4DF749B-D90A-8F5A-AD3D-2A104F60B53E}"/>
                </a:ext>
              </a:extLst>
            </p:cNvPr>
            <p:cNvSpPr>
              <a:spLocks/>
            </p:cNvSpPr>
            <p:nvPr/>
          </p:nvSpPr>
          <p:spPr bwMode="auto">
            <a:xfrm>
              <a:off x="3943052" y="3436145"/>
              <a:ext cx="2130188" cy="840562"/>
            </a:xfrm>
            <a:custGeom>
              <a:avLst/>
              <a:gdLst>
                <a:gd name="T0" fmla="*/ 108 w 1159"/>
                <a:gd name="T1" fmla="*/ 0 h 398"/>
                <a:gd name="T2" fmla="*/ 32 w 1159"/>
                <a:gd name="T3" fmla="*/ 129 h 398"/>
                <a:gd name="T4" fmla="*/ 181 w 1159"/>
                <a:gd name="T5" fmla="*/ 398 h 398"/>
                <a:gd name="T6" fmla="*/ 1159 w 1159"/>
                <a:gd name="T7" fmla="*/ 398 h 398"/>
                <a:gd name="T8" fmla="*/ 1159 w 1159"/>
                <a:gd name="T9" fmla="*/ 0 h 398"/>
                <a:gd name="T10" fmla="*/ 108 w 1159"/>
                <a:gd name="T11" fmla="*/ 0 h 398"/>
              </a:gdLst>
              <a:ahLst/>
              <a:cxnLst>
                <a:cxn ang="0">
                  <a:pos x="T0" y="T1"/>
                </a:cxn>
                <a:cxn ang="0">
                  <a:pos x="T2" y="T3"/>
                </a:cxn>
                <a:cxn ang="0">
                  <a:pos x="T4" y="T5"/>
                </a:cxn>
                <a:cxn ang="0">
                  <a:pos x="T6" y="T7"/>
                </a:cxn>
                <a:cxn ang="0">
                  <a:pos x="T8" y="T9"/>
                </a:cxn>
                <a:cxn ang="0">
                  <a:pos x="T10" y="T11"/>
                </a:cxn>
              </a:cxnLst>
              <a:rect l="0" t="0" r="r" b="b"/>
              <a:pathLst>
                <a:path w="1159" h="398">
                  <a:moveTo>
                    <a:pt x="108" y="0"/>
                  </a:moveTo>
                  <a:cubicBezTo>
                    <a:pt x="42" y="0"/>
                    <a:pt x="0" y="71"/>
                    <a:pt x="32" y="129"/>
                  </a:cubicBezTo>
                  <a:cubicBezTo>
                    <a:pt x="181" y="398"/>
                    <a:pt x="181" y="398"/>
                    <a:pt x="181" y="398"/>
                  </a:cubicBezTo>
                  <a:cubicBezTo>
                    <a:pt x="1159" y="398"/>
                    <a:pt x="1159" y="398"/>
                    <a:pt x="1159" y="398"/>
                  </a:cubicBezTo>
                  <a:cubicBezTo>
                    <a:pt x="1159" y="0"/>
                    <a:pt x="1159" y="0"/>
                    <a:pt x="1159" y="0"/>
                  </a:cubicBezTo>
                  <a:lnTo>
                    <a:pt x="108" y="0"/>
                  </a:lnTo>
                  <a:close/>
                </a:path>
              </a:pathLst>
            </a:custGeom>
            <a:solidFill>
              <a:srgbClr val="60B4B4"/>
            </a:solidFill>
            <a:ln>
              <a:noFill/>
            </a:ln>
          </p:spPr>
          <p:txBody>
            <a:bodyPr vert="horz" wrap="square" lIns="91440" tIns="45720" rIns="91440" bIns="45720" numCol="1" anchor="t" anchorCtr="0" compatLnSpc="1">
              <a:prstTxWarp prst="textNoShape">
                <a:avLst/>
              </a:prstTxWarp>
            </a:bodyPr>
            <a:lstStyle/>
            <a:p>
              <a:pPr defTabSz="914377">
                <a:defRPr/>
              </a:pPr>
              <a:endParaRPr lang="en-US" sz="1600" kern="0">
                <a:solidFill>
                  <a:srgbClr val="000000"/>
                </a:solidFill>
                <a:latin typeface="Calibri" panose="020F0502020204030204"/>
              </a:endParaRPr>
            </a:p>
          </p:txBody>
        </p:sp>
        <p:sp>
          <p:nvSpPr>
            <p:cNvPr id="14" name="Freeform 39">
              <a:extLst>
                <a:ext uri="{FF2B5EF4-FFF2-40B4-BE49-F238E27FC236}">
                  <a16:creationId xmlns:a16="http://schemas.microsoft.com/office/drawing/2014/main" id="{D30FDAC4-F352-8209-2671-9749FCEF6CA9}"/>
                </a:ext>
              </a:extLst>
            </p:cNvPr>
            <p:cNvSpPr>
              <a:spLocks/>
            </p:cNvSpPr>
            <p:nvPr/>
          </p:nvSpPr>
          <p:spPr bwMode="auto">
            <a:xfrm>
              <a:off x="3943051" y="4273235"/>
              <a:ext cx="2130188" cy="838827"/>
            </a:xfrm>
            <a:custGeom>
              <a:avLst/>
              <a:gdLst>
                <a:gd name="T0" fmla="*/ 108 w 1159"/>
                <a:gd name="T1" fmla="*/ 0 h 397"/>
                <a:gd name="T2" fmla="*/ 32 w 1159"/>
                <a:gd name="T3" fmla="*/ 129 h 397"/>
                <a:gd name="T4" fmla="*/ 181 w 1159"/>
                <a:gd name="T5" fmla="*/ 397 h 397"/>
                <a:gd name="T6" fmla="*/ 1159 w 1159"/>
                <a:gd name="T7" fmla="*/ 397 h 397"/>
                <a:gd name="T8" fmla="*/ 1159 w 1159"/>
                <a:gd name="T9" fmla="*/ 0 h 397"/>
                <a:gd name="T10" fmla="*/ 108 w 1159"/>
                <a:gd name="T11" fmla="*/ 0 h 397"/>
              </a:gdLst>
              <a:ahLst/>
              <a:cxnLst>
                <a:cxn ang="0">
                  <a:pos x="T0" y="T1"/>
                </a:cxn>
                <a:cxn ang="0">
                  <a:pos x="T2" y="T3"/>
                </a:cxn>
                <a:cxn ang="0">
                  <a:pos x="T4" y="T5"/>
                </a:cxn>
                <a:cxn ang="0">
                  <a:pos x="T6" y="T7"/>
                </a:cxn>
                <a:cxn ang="0">
                  <a:pos x="T8" y="T9"/>
                </a:cxn>
                <a:cxn ang="0">
                  <a:pos x="T10" y="T11"/>
                </a:cxn>
              </a:cxnLst>
              <a:rect l="0" t="0" r="r" b="b"/>
              <a:pathLst>
                <a:path w="1159" h="397">
                  <a:moveTo>
                    <a:pt x="108" y="0"/>
                  </a:moveTo>
                  <a:cubicBezTo>
                    <a:pt x="42" y="0"/>
                    <a:pt x="0" y="71"/>
                    <a:pt x="32" y="129"/>
                  </a:cubicBezTo>
                  <a:cubicBezTo>
                    <a:pt x="181" y="397"/>
                    <a:pt x="181" y="397"/>
                    <a:pt x="181" y="397"/>
                  </a:cubicBezTo>
                  <a:cubicBezTo>
                    <a:pt x="1159" y="397"/>
                    <a:pt x="1159" y="397"/>
                    <a:pt x="1159" y="397"/>
                  </a:cubicBezTo>
                  <a:cubicBezTo>
                    <a:pt x="1159" y="0"/>
                    <a:pt x="1159" y="0"/>
                    <a:pt x="1159" y="0"/>
                  </a:cubicBezTo>
                  <a:lnTo>
                    <a:pt x="108" y="0"/>
                  </a:lnTo>
                  <a:close/>
                </a:path>
              </a:pathLst>
            </a:custGeom>
            <a:solidFill>
              <a:schemeClr val="tx2">
                <a:lumMod val="90000"/>
                <a:lumOff val="10000"/>
              </a:schemeClr>
            </a:solidFill>
            <a:ln>
              <a:noFill/>
            </a:ln>
          </p:spPr>
          <p:txBody>
            <a:bodyPr vert="horz" wrap="square" lIns="91440" tIns="45720" rIns="91440" bIns="45720" numCol="1" anchor="t" anchorCtr="0" compatLnSpc="1">
              <a:prstTxWarp prst="textNoShape">
                <a:avLst/>
              </a:prstTxWarp>
            </a:bodyPr>
            <a:lstStyle/>
            <a:p>
              <a:pPr defTabSz="914377">
                <a:defRPr/>
              </a:pPr>
              <a:endParaRPr lang="en-US" sz="1600" kern="0">
                <a:solidFill>
                  <a:srgbClr val="000000"/>
                </a:solidFill>
                <a:latin typeface="Calibri" panose="020F0502020204030204"/>
              </a:endParaRPr>
            </a:p>
          </p:txBody>
        </p:sp>
        <p:sp>
          <p:nvSpPr>
            <p:cNvPr id="15" name="Freeform 40">
              <a:extLst>
                <a:ext uri="{FF2B5EF4-FFF2-40B4-BE49-F238E27FC236}">
                  <a16:creationId xmlns:a16="http://schemas.microsoft.com/office/drawing/2014/main" id="{0180FF92-76C5-8ABF-B4B3-03D0FF1DB84A}"/>
                </a:ext>
              </a:extLst>
            </p:cNvPr>
            <p:cNvSpPr>
              <a:spLocks/>
            </p:cNvSpPr>
            <p:nvPr/>
          </p:nvSpPr>
          <p:spPr bwMode="auto">
            <a:xfrm>
              <a:off x="3943052" y="5112060"/>
              <a:ext cx="2130188" cy="837089"/>
            </a:xfrm>
            <a:custGeom>
              <a:avLst/>
              <a:gdLst>
                <a:gd name="T0" fmla="*/ 108 w 1159"/>
                <a:gd name="T1" fmla="*/ 0 h 397"/>
                <a:gd name="T2" fmla="*/ 32 w 1159"/>
                <a:gd name="T3" fmla="*/ 128 h 397"/>
                <a:gd name="T4" fmla="*/ 181 w 1159"/>
                <a:gd name="T5" fmla="*/ 397 h 397"/>
                <a:gd name="T6" fmla="*/ 1159 w 1159"/>
                <a:gd name="T7" fmla="*/ 397 h 397"/>
                <a:gd name="T8" fmla="*/ 1159 w 1159"/>
                <a:gd name="T9" fmla="*/ 0 h 397"/>
                <a:gd name="T10" fmla="*/ 108 w 1159"/>
                <a:gd name="T11" fmla="*/ 0 h 397"/>
              </a:gdLst>
              <a:ahLst/>
              <a:cxnLst>
                <a:cxn ang="0">
                  <a:pos x="T0" y="T1"/>
                </a:cxn>
                <a:cxn ang="0">
                  <a:pos x="T2" y="T3"/>
                </a:cxn>
                <a:cxn ang="0">
                  <a:pos x="T4" y="T5"/>
                </a:cxn>
                <a:cxn ang="0">
                  <a:pos x="T6" y="T7"/>
                </a:cxn>
                <a:cxn ang="0">
                  <a:pos x="T8" y="T9"/>
                </a:cxn>
                <a:cxn ang="0">
                  <a:pos x="T10" y="T11"/>
                </a:cxn>
              </a:cxnLst>
              <a:rect l="0" t="0" r="r" b="b"/>
              <a:pathLst>
                <a:path w="1159" h="397">
                  <a:moveTo>
                    <a:pt x="108" y="0"/>
                  </a:moveTo>
                  <a:cubicBezTo>
                    <a:pt x="42" y="0"/>
                    <a:pt x="0" y="71"/>
                    <a:pt x="32" y="128"/>
                  </a:cubicBezTo>
                  <a:cubicBezTo>
                    <a:pt x="181" y="397"/>
                    <a:pt x="181" y="397"/>
                    <a:pt x="181" y="397"/>
                  </a:cubicBezTo>
                  <a:cubicBezTo>
                    <a:pt x="1159" y="397"/>
                    <a:pt x="1159" y="397"/>
                    <a:pt x="1159" y="397"/>
                  </a:cubicBezTo>
                  <a:cubicBezTo>
                    <a:pt x="1159" y="0"/>
                    <a:pt x="1159" y="0"/>
                    <a:pt x="1159" y="0"/>
                  </a:cubicBezTo>
                  <a:lnTo>
                    <a:pt x="108" y="0"/>
                  </a:lnTo>
                  <a:close/>
                </a:path>
              </a:pathLst>
            </a:custGeom>
            <a:solidFill>
              <a:srgbClr val="60B4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sz="1600" kern="0">
                <a:solidFill>
                  <a:srgbClr val="000000"/>
                </a:solidFill>
                <a:latin typeface="Calibri" panose="020F0502020204030204"/>
              </a:endParaRPr>
            </a:p>
          </p:txBody>
        </p:sp>
        <p:sp>
          <p:nvSpPr>
            <p:cNvPr id="16" name="Freeform 35">
              <a:extLst>
                <a:ext uri="{FF2B5EF4-FFF2-40B4-BE49-F238E27FC236}">
                  <a16:creationId xmlns:a16="http://schemas.microsoft.com/office/drawing/2014/main" id="{71C18C7E-1DB0-E8A8-D64D-0110B067121D}"/>
                </a:ext>
              </a:extLst>
            </p:cNvPr>
            <p:cNvSpPr>
              <a:spLocks/>
            </p:cNvSpPr>
            <p:nvPr/>
          </p:nvSpPr>
          <p:spPr bwMode="auto">
            <a:xfrm>
              <a:off x="5340008" y="924878"/>
              <a:ext cx="6562052" cy="838827"/>
            </a:xfrm>
            <a:prstGeom prst="rect">
              <a:avLst/>
            </a:prstGeom>
            <a:solidFill>
              <a:schemeClr val="tx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defTabSz="914377">
                <a:spcAft>
                  <a:spcPts val="600"/>
                </a:spcAft>
                <a:defRPr/>
              </a:pPr>
              <a:r>
                <a:rPr lang="en-US" sz="1400" kern="0">
                  <a:solidFill>
                    <a:srgbClr val="FFFFFF"/>
                  </a:solidFill>
                  <a:latin typeface="Arial"/>
                </a:rPr>
                <a:t>1. Increase global competitiveness of Indian shipbuilding industry </a:t>
              </a:r>
            </a:p>
          </p:txBody>
        </p:sp>
        <p:sp>
          <p:nvSpPr>
            <p:cNvPr id="17" name="Freeform 35">
              <a:extLst>
                <a:ext uri="{FF2B5EF4-FFF2-40B4-BE49-F238E27FC236}">
                  <a16:creationId xmlns:a16="http://schemas.microsoft.com/office/drawing/2014/main" id="{615E63E5-A2DB-7DAC-5972-E5C461E0A1FA}"/>
                </a:ext>
              </a:extLst>
            </p:cNvPr>
            <p:cNvSpPr>
              <a:spLocks/>
            </p:cNvSpPr>
            <p:nvPr/>
          </p:nvSpPr>
          <p:spPr bwMode="auto">
            <a:xfrm>
              <a:off x="5340010" y="1761966"/>
              <a:ext cx="6562052" cy="838827"/>
            </a:xfrm>
            <a:prstGeom prst="rect">
              <a:avLst/>
            </a:prstGeom>
            <a:solidFill>
              <a:srgbClr val="60B4B4"/>
            </a:solidFill>
            <a:ln>
              <a:noFill/>
            </a:ln>
          </p:spPr>
          <p:txBody>
            <a:bodyPr vert="horz" wrap="square" lIns="91440" tIns="45720" rIns="91440" bIns="45720" numCol="1" anchor="ctr" anchorCtr="0" compatLnSpc="1">
              <a:prstTxWarp prst="textNoShape">
                <a:avLst/>
              </a:prstTxWarp>
            </a:bodyPr>
            <a:lstStyle/>
            <a:p>
              <a:pPr defTabSz="914377">
                <a:spcAft>
                  <a:spcPts val="600"/>
                </a:spcAft>
                <a:defRPr/>
              </a:pPr>
              <a:r>
                <a:rPr lang="en-US" sz="1400" kern="0">
                  <a:solidFill>
                    <a:srgbClr val="FFFFFF"/>
                  </a:solidFill>
                  <a:latin typeface="Arial"/>
                </a:rPr>
                <a:t>2. Enhanced collaboration between stakeholders (design agency, shipyards, ancillaries and equipment suppliers, regulators etc.).</a:t>
              </a:r>
            </a:p>
          </p:txBody>
        </p:sp>
        <p:sp>
          <p:nvSpPr>
            <p:cNvPr id="18" name="Freeform 35">
              <a:extLst>
                <a:ext uri="{FF2B5EF4-FFF2-40B4-BE49-F238E27FC236}">
                  <a16:creationId xmlns:a16="http://schemas.microsoft.com/office/drawing/2014/main" id="{3C75E625-D315-5B47-0EB6-5274F4846799}"/>
                </a:ext>
              </a:extLst>
            </p:cNvPr>
            <p:cNvSpPr>
              <a:spLocks/>
            </p:cNvSpPr>
            <p:nvPr/>
          </p:nvSpPr>
          <p:spPr bwMode="auto">
            <a:xfrm>
              <a:off x="5340010" y="2599055"/>
              <a:ext cx="6562052" cy="838827"/>
            </a:xfrm>
            <a:prstGeom prst="rect">
              <a:avLst/>
            </a:prstGeom>
            <a:solidFill>
              <a:schemeClr val="tx2">
                <a:lumMod val="90000"/>
                <a:lumOff val="10000"/>
              </a:schemeClr>
            </a:solidFill>
            <a:ln>
              <a:noFill/>
            </a:ln>
          </p:spPr>
          <p:txBody>
            <a:bodyPr vert="horz" wrap="square" lIns="91440" tIns="45720" rIns="91440" bIns="45720" numCol="1" anchor="ctr" anchorCtr="0" compatLnSpc="1">
              <a:prstTxWarp prst="textNoShape">
                <a:avLst/>
              </a:prstTxWarp>
            </a:bodyPr>
            <a:lstStyle/>
            <a:p>
              <a:pPr defTabSz="914377">
                <a:spcAft>
                  <a:spcPts val="600"/>
                </a:spcAft>
                <a:defRPr/>
              </a:pPr>
              <a:r>
                <a:rPr lang="en-US" sz="1400" kern="0">
                  <a:solidFill>
                    <a:srgbClr val="FFFFFF"/>
                  </a:solidFill>
                  <a:latin typeface="Arial"/>
                </a:rPr>
                <a:t>3. Workforce development through training and certification.</a:t>
              </a:r>
            </a:p>
          </p:txBody>
        </p:sp>
        <p:sp>
          <p:nvSpPr>
            <p:cNvPr id="19" name="Freeform 35">
              <a:extLst>
                <a:ext uri="{FF2B5EF4-FFF2-40B4-BE49-F238E27FC236}">
                  <a16:creationId xmlns:a16="http://schemas.microsoft.com/office/drawing/2014/main" id="{034108C8-3CA0-FF55-3E29-09182BC69BE2}"/>
                </a:ext>
              </a:extLst>
            </p:cNvPr>
            <p:cNvSpPr>
              <a:spLocks/>
            </p:cNvSpPr>
            <p:nvPr/>
          </p:nvSpPr>
          <p:spPr bwMode="auto">
            <a:xfrm>
              <a:off x="5340010" y="3437882"/>
              <a:ext cx="6562052" cy="838827"/>
            </a:xfrm>
            <a:prstGeom prst="rect">
              <a:avLst/>
            </a:prstGeom>
            <a:solidFill>
              <a:srgbClr val="60B4B4"/>
            </a:solidFill>
            <a:ln>
              <a:noFill/>
            </a:ln>
          </p:spPr>
          <p:txBody>
            <a:bodyPr vert="horz" wrap="square" lIns="91440" tIns="45720" rIns="91440" bIns="45720" numCol="1" anchor="ctr" anchorCtr="0" compatLnSpc="1">
              <a:prstTxWarp prst="textNoShape">
                <a:avLst/>
              </a:prstTxWarp>
            </a:bodyPr>
            <a:lstStyle/>
            <a:p>
              <a:pPr defTabSz="914377">
                <a:spcAft>
                  <a:spcPts val="600"/>
                </a:spcAft>
                <a:defRPr/>
              </a:pPr>
              <a:r>
                <a:rPr lang="en-US" sz="1400" kern="0">
                  <a:solidFill>
                    <a:srgbClr val="FFFFFF"/>
                  </a:solidFill>
                  <a:latin typeface="Arial"/>
                </a:rPr>
                <a:t>4. To promote R&amp;D and innovation.</a:t>
              </a:r>
            </a:p>
          </p:txBody>
        </p:sp>
        <p:sp>
          <p:nvSpPr>
            <p:cNvPr id="20" name="Freeform 35">
              <a:extLst>
                <a:ext uri="{FF2B5EF4-FFF2-40B4-BE49-F238E27FC236}">
                  <a16:creationId xmlns:a16="http://schemas.microsoft.com/office/drawing/2014/main" id="{84D37FF1-F13D-2788-B321-CFDA2D5B49DF}"/>
                </a:ext>
              </a:extLst>
            </p:cNvPr>
            <p:cNvSpPr>
              <a:spLocks/>
            </p:cNvSpPr>
            <p:nvPr/>
          </p:nvSpPr>
          <p:spPr bwMode="auto">
            <a:xfrm>
              <a:off x="5340010" y="4272364"/>
              <a:ext cx="6562052" cy="838827"/>
            </a:xfrm>
            <a:prstGeom prst="rect">
              <a:avLst/>
            </a:prstGeom>
            <a:solidFill>
              <a:schemeClr val="tx2">
                <a:lumMod val="90000"/>
                <a:lumOff val="10000"/>
              </a:schemeClr>
            </a:solidFill>
            <a:ln>
              <a:noFill/>
            </a:ln>
          </p:spPr>
          <p:txBody>
            <a:bodyPr vert="horz" wrap="square" lIns="91440" tIns="45720" rIns="91440" bIns="45720" numCol="1" anchor="ctr" anchorCtr="0" compatLnSpc="1">
              <a:prstTxWarp prst="textNoShape">
                <a:avLst/>
              </a:prstTxWarp>
            </a:bodyPr>
            <a:lstStyle/>
            <a:p>
              <a:pPr defTabSz="914377">
                <a:spcAft>
                  <a:spcPts val="600"/>
                </a:spcAft>
                <a:defRPr/>
              </a:pPr>
              <a:r>
                <a:rPr lang="en-US" sz="1400" kern="0">
                  <a:solidFill>
                    <a:srgbClr val="FFFFFF"/>
                  </a:solidFill>
                  <a:latin typeface="Arial"/>
                </a:rPr>
                <a:t>5. To provide centralized access to technical information, standards, and guidelines.</a:t>
              </a:r>
            </a:p>
          </p:txBody>
        </p:sp>
        <p:sp>
          <p:nvSpPr>
            <p:cNvPr id="21" name="Freeform 35">
              <a:extLst>
                <a:ext uri="{FF2B5EF4-FFF2-40B4-BE49-F238E27FC236}">
                  <a16:creationId xmlns:a16="http://schemas.microsoft.com/office/drawing/2014/main" id="{B05982EE-D57A-E832-283C-88BC6AAC936A}"/>
                </a:ext>
              </a:extLst>
            </p:cNvPr>
            <p:cNvSpPr>
              <a:spLocks/>
            </p:cNvSpPr>
            <p:nvPr/>
          </p:nvSpPr>
          <p:spPr bwMode="auto">
            <a:xfrm>
              <a:off x="5340010" y="5110322"/>
              <a:ext cx="6562052" cy="838827"/>
            </a:xfrm>
            <a:prstGeom prst="rect">
              <a:avLst/>
            </a:prstGeom>
            <a:solidFill>
              <a:srgbClr val="60B4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defTabSz="914377">
                <a:spcAft>
                  <a:spcPts val="600"/>
                </a:spcAft>
                <a:defRPr/>
              </a:pPr>
              <a:r>
                <a:rPr lang="en-US" sz="1400" kern="0">
                  <a:solidFill>
                    <a:srgbClr val="FFFFFF"/>
                  </a:solidFill>
                  <a:latin typeface="Arial"/>
                </a:rPr>
                <a:t>6. To provide assistance on financial schemes.</a:t>
              </a:r>
            </a:p>
          </p:txBody>
        </p:sp>
        <p:cxnSp>
          <p:nvCxnSpPr>
            <p:cNvPr id="22" name="Straight Connector 21">
              <a:extLst>
                <a:ext uri="{FF2B5EF4-FFF2-40B4-BE49-F238E27FC236}">
                  <a16:creationId xmlns:a16="http://schemas.microsoft.com/office/drawing/2014/main" id="{903489FF-94FC-7408-B2C6-B4D5B9FFEE78}"/>
                </a:ext>
              </a:extLst>
            </p:cNvPr>
            <p:cNvCxnSpPr>
              <a:cxnSpLocks/>
            </p:cNvCxnSpPr>
            <p:nvPr/>
          </p:nvCxnSpPr>
          <p:spPr>
            <a:xfrm>
              <a:off x="5075847" y="1060730"/>
              <a:ext cx="0" cy="567122"/>
            </a:xfrm>
            <a:prstGeom prst="line">
              <a:avLst/>
            </a:prstGeom>
            <a:noFill/>
            <a:ln w="6350" cap="flat" cmpd="sng" algn="ctr">
              <a:solidFill>
                <a:srgbClr val="FFFFFF"/>
              </a:solidFill>
              <a:prstDash val="solid"/>
              <a:miter lim="800000"/>
            </a:ln>
            <a:effectLst/>
          </p:spPr>
        </p:cxnSp>
        <p:cxnSp>
          <p:nvCxnSpPr>
            <p:cNvPr id="23" name="Straight Connector 22">
              <a:extLst>
                <a:ext uri="{FF2B5EF4-FFF2-40B4-BE49-F238E27FC236}">
                  <a16:creationId xmlns:a16="http://schemas.microsoft.com/office/drawing/2014/main" id="{79B797D2-1715-054D-75DF-CF3E5839C1C1}"/>
                </a:ext>
              </a:extLst>
            </p:cNvPr>
            <p:cNvCxnSpPr>
              <a:cxnSpLocks/>
            </p:cNvCxnSpPr>
            <p:nvPr/>
          </p:nvCxnSpPr>
          <p:spPr>
            <a:xfrm>
              <a:off x="5075847" y="1898687"/>
              <a:ext cx="0" cy="567122"/>
            </a:xfrm>
            <a:prstGeom prst="line">
              <a:avLst/>
            </a:prstGeom>
            <a:noFill/>
            <a:ln w="6350" cap="flat" cmpd="sng" algn="ctr">
              <a:solidFill>
                <a:srgbClr val="FFFFFF"/>
              </a:solidFill>
              <a:prstDash val="solid"/>
              <a:miter lim="800000"/>
            </a:ln>
            <a:effectLst/>
          </p:spPr>
        </p:cxnSp>
        <p:cxnSp>
          <p:nvCxnSpPr>
            <p:cNvPr id="24" name="Straight Connector 23">
              <a:extLst>
                <a:ext uri="{FF2B5EF4-FFF2-40B4-BE49-F238E27FC236}">
                  <a16:creationId xmlns:a16="http://schemas.microsoft.com/office/drawing/2014/main" id="{38737DB8-7445-78BC-3629-9AA26EEF8FB1}"/>
                </a:ext>
              </a:extLst>
            </p:cNvPr>
            <p:cNvCxnSpPr>
              <a:cxnSpLocks/>
            </p:cNvCxnSpPr>
            <p:nvPr/>
          </p:nvCxnSpPr>
          <p:spPr>
            <a:xfrm>
              <a:off x="5075847" y="2735776"/>
              <a:ext cx="0" cy="567122"/>
            </a:xfrm>
            <a:prstGeom prst="line">
              <a:avLst/>
            </a:prstGeom>
            <a:noFill/>
            <a:ln w="6350" cap="flat" cmpd="sng" algn="ctr">
              <a:solidFill>
                <a:srgbClr val="FFFFFF"/>
              </a:solidFill>
              <a:prstDash val="solid"/>
              <a:miter lim="800000"/>
            </a:ln>
            <a:effectLst/>
          </p:spPr>
        </p:cxnSp>
        <p:cxnSp>
          <p:nvCxnSpPr>
            <p:cNvPr id="25" name="Straight Connector 24">
              <a:extLst>
                <a:ext uri="{FF2B5EF4-FFF2-40B4-BE49-F238E27FC236}">
                  <a16:creationId xmlns:a16="http://schemas.microsoft.com/office/drawing/2014/main" id="{64E1DB05-D201-423D-5AB7-802D34F4C713}"/>
                </a:ext>
              </a:extLst>
            </p:cNvPr>
            <p:cNvCxnSpPr>
              <a:cxnSpLocks/>
            </p:cNvCxnSpPr>
            <p:nvPr/>
          </p:nvCxnSpPr>
          <p:spPr>
            <a:xfrm>
              <a:off x="5075847" y="3572866"/>
              <a:ext cx="0" cy="567122"/>
            </a:xfrm>
            <a:prstGeom prst="line">
              <a:avLst/>
            </a:prstGeom>
            <a:noFill/>
            <a:ln w="6350" cap="flat" cmpd="sng" algn="ctr">
              <a:solidFill>
                <a:srgbClr val="FFFFFF"/>
              </a:solidFill>
              <a:prstDash val="solid"/>
              <a:miter lim="800000"/>
            </a:ln>
            <a:effectLst/>
          </p:spPr>
        </p:cxnSp>
        <p:cxnSp>
          <p:nvCxnSpPr>
            <p:cNvPr id="26" name="Straight Connector 25">
              <a:extLst>
                <a:ext uri="{FF2B5EF4-FFF2-40B4-BE49-F238E27FC236}">
                  <a16:creationId xmlns:a16="http://schemas.microsoft.com/office/drawing/2014/main" id="{80A6FFD7-7C7C-04F4-3336-A2C987844681}"/>
                </a:ext>
              </a:extLst>
            </p:cNvPr>
            <p:cNvCxnSpPr>
              <a:cxnSpLocks/>
            </p:cNvCxnSpPr>
            <p:nvPr/>
          </p:nvCxnSpPr>
          <p:spPr>
            <a:xfrm>
              <a:off x="5075847" y="4409087"/>
              <a:ext cx="0" cy="567122"/>
            </a:xfrm>
            <a:prstGeom prst="line">
              <a:avLst/>
            </a:prstGeom>
            <a:noFill/>
            <a:ln w="6350" cap="flat" cmpd="sng" algn="ctr">
              <a:solidFill>
                <a:srgbClr val="FFFFFF"/>
              </a:solidFill>
              <a:prstDash val="solid"/>
              <a:miter lim="800000"/>
            </a:ln>
            <a:effectLst/>
          </p:spPr>
        </p:cxnSp>
        <p:cxnSp>
          <p:nvCxnSpPr>
            <p:cNvPr id="27" name="Straight Connector 26">
              <a:extLst>
                <a:ext uri="{FF2B5EF4-FFF2-40B4-BE49-F238E27FC236}">
                  <a16:creationId xmlns:a16="http://schemas.microsoft.com/office/drawing/2014/main" id="{3CE0AE0D-8EE2-C300-5AC4-A6573C61A8F8}"/>
                </a:ext>
              </a:extLst>
            </p:cNvPr>
            <p:cNvCxnSpPr>
              <a:cxnSpLocks/>
            </p:cNvCxnSpPr>
            <p:nvPr/>
          </p:nvCxnSpPr>
          <p:spPr>
            <a:xfrm>
              <a:off x="5075847" y="5247043"/>
              <a:ext cx="0" cy="567122"/>
            </a:xfrm>
            <a:prstGeom prst="line">
              <a:avLst/>
            </a:prstGeom>
            <a:noFill/>
            <a:ln w="6350" cap="flat" cmpd="sng" algn="ctr">
              <a:solidFill>
                <a:srgbClr val="FFFFFF"/>
              </a:solidFill>
              <a:prstDash val="solid"/>
              <a:miter lim="800000"/>
            </a:ln>
            <a:effectLst/>
          </p:spPr>
        </p:cxnSp>
        <p:pic>
          <p:nvPicPr>
            <p:cNvPr id="28" name="Picture 4" descr="Image result for shipyard icon">
              <a:extLst>
                <a:ext uri="{FF2B5EF4-FFF2-40B4-BE49-F238E27FC236}">
                  <a16:creationId xmlns:a16="http://schemas.microsoft.com/office/drawing/2014/main" id="{39FC0044-7C84-9737-3748-97E9311CE1B3}"/>
                </a:ext>
              </a:extLst>
            </p:cNvPr>
            <p:cNvPicPr>
              <a:picLocks noChangeAspect="1" noChangeArrowheads="1"/>
            </p:cNvPicPr>
            <p:nvPr/>
          </p:nvPicPr>
          <p:blipFill>
            <a:blip r:embed="rId2" cstate="email">
              <a:alphaModFix/>
              <a:extLst>
                <a:ext uri="{28A0092B-C50C-407E-A947-70E740481C1C}">
                  <a14:useLocalDpi xmlns:a14="http://schemas.microsoft.com/office/drawing/2010/main"/>
                </a:ext>
              </a:extLst>
            </a:blip>
            <a:srcRect/>
            <a:stretch>
              <a:fillRect/>
            </a:stretch>
          </p:blipFill>
          <p:spPr bwMode="auto">
            <a:xfrm>
              <a:off x="4404759" y="1126353"/>
              <a:ext cx="443151" cy="443151"/>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descr="Money with solid fill">
              <a:extLst>
                <a:ext uri="{FF2B5EF4-FFF2-40B4-BE49-F238E27FC236}">
                  <a16:creationId xmlns:a16="http://schemas.microsoft.com/office/drawing/2014/main" id="{8C5DC1D5-7F7A-C697-C519-67CA88CD6C4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07085" y="5130427"/>
              <a:ext cx="632981" cy="632981"/>
            </a:xfrm>
            <a:prstGeom prst="rect">
              <a:avLst/>
            </a:prstGeom>
          </p:spPr>
        </p:pic>
        <p:pic>
          <p:nvPicPr>
            <p:cNvPr id="30" name="Graphic 29" descr="Newspaper with solid fill">
              <a:extLst>
                <a:ext uri="{FF2B5EF4-FFF2-40B4-BE49-F238E27FC236}">
                  <a16:creationId xmlns:a16="http://schemas.microsoft.com/office/drawing/2014/main" id="{D17FFA3D-07A2-9940-7FB7-C39C80C7C647}"/>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46616" y="4402471"/>
              <a:ext cx="502206" cy="502206"/>
            </a:xfrm>
            <a:prstGeom prst="rect">
              <a:avLst/>
            </a:prstGeom>
          </p:spPr>
        </p:pic>
        <p:pic>
          <p:nvPicPr>
            <p:cNvPr id="31" name="Graphic 30" descr="Group brainstorm with solid fill">
              <a:extLst>
                <a:ext uri="{FF2B5EF4-FFF2-40B4-BE49-F238E27FC236}">
                  <a16:creationId xmlns:a16="http://schemas.microsoft.com/office/drawing/2014/main" id="{8AC95953-7A0A-8BDA-2B87-9B76C5ABBE6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291668" y="3538513"/>
              <a:ext cx="611118" cy="611118"/>
            </a:xfrm>
            <a:prstGeom prst="rect">
              <a:avLst/>
            </a:prstGeom>
          </p:spPr>
        </p:pic>
        <p:grpSp>
          <p:nvGrpSpPr>
            <p:cNvPr id="32" name="Group 31">
              <a:extLst>
                <a:ext uri="{FF2B5EF4-FFF2-40B4-BE49-F238E27FC236}">
                  <a16:creationId xmlns:a16="http://schemas.microsoft.com/office/drawing/2014/main" id="{417E4457-2666-F460-5ADB-4FBD36C38F48}"/>
                </a:ext>
              </a:extLst>
            </p:cNvPr>
            <p:cNvGrpSpPr/>
            <p:nvPr/>
          </p:nvGrpSpPr>
          <p:grpSpPr>
            <a:xfrm>
              <a:off x="4358648" y="2742126"/>
              <a:ext cx="546239" cy="539028"/>
              <a:chOff x="2959105" y="1425569"/>
              <a:chExt cx="649288" cy="631823"/>
            </a:xfrm>
            <a:solidFill>
              <a:srgbClr val="FFFFFF"/>
            </a:solidFill>
          </p:grpSpPr>
          <p:sp>
            <p:nvSpPr>
              <p:cNvPr id="36" name="Freeform 46">
                <a:extLst>
                  <a:ext uri="{FF2B5EF4-FFF2-40B4-BE49-F238E27FC236}">
                    <a16:creationId xmlns:a16="http://schemas.microsoft.com/office/drawing/2014/main" id="{A508668A-96A6-9CD5-1107-5CEADF3BCAB6}"/>
                  </a:ext>
                </a:extLst>
              </p:cNvPr>
              <p:cNvSpPr>
                <a:spLocks noEditPoints="1"/>
              </p:cNvSpPr>
              <p:nvPr/>
            </p:nvSpPr>
            <p:spPr bwMode="auto">
              <a:xfrm>
                <a:off x="2959105" y="1431919"/>
                <a:ext cx="400050" cy="342899"/>
              </a:xfrm>
              <a:custGeom>
                <a:avLst/>
                <a:gdLst/>
                <a:ahLst/>
                <a:cxnLst>
                  <a:cxn ang="0">
                    <a:pos x="36" y="105"/>
                  </a:cxn>
                  <a:cxn ang="0">
                    <a:pos x="36" y="87"/>
                  </a:cxn>
                  <a:cxn ang="0">
                    <a:pos x="36" y="73"/>
                  </a:cxn>
                  <a:cxn ang="0">
                    <a:pos x="21" y="91"/>
                  </a:cxn>
                  <a:cxn ang="0">
                    <a:pos x="36" y="105"/>
                  </a:cxn>
                  <a:cxn ang="0">
                    <a:pos x="52" y="44"/>
                  </a:cxn>
                  <a:cxn ang="0">
                    <a:pos x="59" y="68"/>
                  </a:cxn>
                  <a:cxn ang="0">
                    <a:pos x="60" y="53"/>
                  </a:cxn>
                  <a:cxn ang="0">
                    <a:pos x="62" y="51"/>
                  </a:cxn>
                  <a:cxn ang="0">
                    <a:pos x="64" y="53"/>
                  </a:cxn>
                  <a:cxn ang="0">
                    <a:pos x="65" y="68"/>
                  </a:cxn>
                  <a:cxn ang="0">
                    <a:pos x="71" y="44"/>
                  </a:cxn>
                  <a:cxn ang="0">
                    <a:pos x="89" y="49"/>
                  </a:cxn>
                  <a:cxn ang="0">
                    <a:pos x="94" y="57"/>
                  </a:cxn>
                  <a:cxn ang="0">
                    <a:pos x="114" y="75"/>
                  </a:cxn>
                  <a:cxn ang="0">
                    <a:pos x="143" y="57"/>
                  </a:cxn>
                  <a:cxn ang="0">
                    <a:pos x="149" y="55"/>
                  </a:cxn>
                  <a:cxn ang="0">
                    <a:pos x="151" y="48"/>
                  </a:cxn>
                  <a:cxn ang="0">
                    <a:pos x="153" y="47"/>
                  </a:cxn>
                  <a:cxn ang="0">
                    <a:pos x="154" y="49"/>
                  </a:cxn>
                  <a:cxn ang="0">
                    <a:pos x="152" y="56"/>
                  </a:cxn>
                  <a:cxn ang="0">
                    <a:pos x="151" y="68"/>
                  </a:cxn>
                  <a:cxn ang="0">
                    <a:pos x="118" y="92"/>
                  </a:cxn>
                  <a:cxn ang="0">
                    <a:pos x="108" y="92"/>
                  </a:cxn>
                  <a:cxn ang="0">
                    <a:pos x="89" y="76"/>
                  </a:cxn>
                  <a:cxn ang="0">
                    <a:pos x="89" y="88"/>
                  </a:cxn>
                  <a:cxn ang="0">
                    <a:pos x="88" y="134"/>
                  </a:cxn>
                  <a:cxn ang="0">
                    <a:pos x="36" y="134"/>
                  </a:cxn>
                  <a:cxn ang="0">
                    <a:pos x="36" y="125"/>
                  </a:cxn>
                  <a:cxn ang="0">
                    <a:pos x="3" y="97"/>
                  </a:cxn>
                  <a:cxn ang="0">
                    <a:pos x="3" y="86"/>
                  </a:cxn>
                  <a:cxn ang="0">
                    <a:pos x="34" y="50"/>
                  </a:cxn>
                  <a:cxn ang="0">
                    <a:pos x="39" y="48"/>
                  </a:cxn>
                  <a:cxn ang="0">
                    <a:pos x="52" y="44"/>
                  </a:cxn>
                  <a:cxn ang="0">
                    <a:pos x="62" y="0"/>
                  </a:cxn>
                  <a:cxn ang="0">
                    <a:pos x="77" y="14"/>
                  </a:cxn>
                  <a:cxn ang="0">
                    <a:pos x="62" y="39"/>
                  </a:cxn>
                  <a:cxn ang="0">
                    <a:pos x="47" y="14"/>
                  </a:cxn>
                  <a:cxn ang="0">
                    <a:pos x="62" y="0"/>
                  </a:cxn>
                </a:cxnLst>
                <a:rect l="0" t="0" r="r" b="b"/>
                <a:pathLst>
                  <a:path w="156" h="134">
                    <a:moveTo>
                      <a:pt x="36" y="105"/>
                    </a:moveTo>
                    <a:cubicBezTo>
                      <a:pt x="36" y="99"/>
                      <a:pt x="36" y="94"/>
                      <a:pt x="36" y="87"/>
                    </a:cubicBezTo>
                    <a:cubicBezTo>
                      <a:pt x="36" y="73"/>
                      <a:pt x="36" y="73"/>
                      <a:pt x="36" y="73"/>
                    </a:cubicBezTo>
                    <a:cubicBezTo>
                      <a:pt x="30" y="79"/>
                      <a:pt x="25" y="85"/>
                      <a:pt x="21" y="91"/>
                    </a:cubicBezTo>
                    <a:cubicBezTo>
                      <a:pt x="25" y="96"/>
                      <a:pt x="30" y="100"/>
                      <a:pt x="36" y="105"/>
                    </a:cubicBezTo>
                    <a:close/>
                    <a:moveTo>
                      <a:pt x="52" y="44"/>
                    </a:moveTo>
                    <a:cubicBezTo>
                      <a:pt x="53" y="50"/>
                      <a:pt x="57" y="62"/>
                      <a:pt x="59" y="68"/>
                    </a:cubicBezTo>
                    <a:cubicBezTo>
                      <a:pt x="60" y="53"/>
                      <a:pt x="60" y="53"/>
                      <a:pt x="60" y="53"/>
                    </a:cubicBezTo>
                    <a:cubicBezTo>
                      <a:pt x="62" y="51"/>
                      <a:pt x="62" y="51"/>
                      <a:pt x="62" y="51"/>
                    </a:cubicBezTo>
                    <a:cubicBezTo>
                      <a:pt x="64" y="53"/>
                      <a:pt x="64" y="53"/>
                      <a:pt x="64" y="53"/>
                    </a:cubicBezTo>
                    <a:cubicBezTo>
                      <a:pt x="65" y="68"/>
                      <a:pt x="65" y="68"/>
                      <a:pt x="65" y="68"/>
                    </a:cubicBezTo>
                    <a:cubicBezTo>
                      <a:pt x="67" y="61"/>
                      <a:pt x="70" y="50"/>
                      <a:pt x="71" y="44"/>
                    </a:cubicBezTo>
                    <a:cubicBezTo>
                      <a:pt x="76" y="45"/>
                      <a:pt x="83" y="47"/>
                      <a:pt x="89" y="49"/>
                    </a:cubicBezTo>
                    <a:cubicBezTo>
                      <a:pt x="92" y="51"/>
                      <a:pt x="92" y="54"/>
                      <a:pt x="94" y="57"/>
                    </a:cubicBezTo>
                    <a:cubicBezTo>
                      <a:pt x="100" y="63"/>
                      <a:pt x="107" y="69"/>
                      <a:pt x="114" y="75"/>
                    </a:cubicBezTo>
                    <a:cubicBezTo>
                      <a:pt x="125" y="69"/>
                      <a:pt x="133" y="64"/>
                      <a:pt x="143" y="57"/>
                    </a:cubicBezTo>
                    <a:cubicBezTo>
                      <a:pt x="145" y="55"/>
                      <a:pt x="147" y="54"/>
                      <a:pt x="149" y="55"/>
                    </a:cubicBezTo>
                    <a:cubicBezTo>
                      <a:pt x="151" y="48"/>
                      <a:pt x="151" y="48"/>
                      <a:pt x="151" y="48"/>
                    </a:cubicBezTo>
                    <a:cubicBezTo>
                      <a:pt x="152" y="47"/>
                      <a:pt x="152" y="47"/>
                      <a:pt x="153" y="47"/>
                    </a:cubicBezTo>
                    <a:cubicBezTo>
                      <a:pt x="154" y="47"/>
                      <a:pt x="154" y="48"/>
                      <a:pt x="154" y="49"/>
                    </a:cubicBezTo>
                    <a:cubicBezTo>
                      <a:pt x="152" y="56"/>
                      <a:pt x="152" y="56"/>
                      <a:pt x="152" y="56"/>
                    </a:cubicBezTo>
                    <a:cubicBezTo>
                      <a:pt x="155" y="58"/>
                      <a:pt x="156" y="64"/>
                      <a:pt x="151" y="68"/>
                    </a:cubicBezTo>
                    <a:cubicBezTo>
                      <a:pt x="138" y="78"/>
                      <a:pt x="132" y="84"/>
                      <a:pt x="118" y="92"/>
                    </a:cubicBezTo>
                    <a:cubicBezTo>
                      <a:pt x="115" y="94"/>
                      <a:pt x="111" y="94"/>
                      <a:pt x="108" y="92"/>
                    </a:cubicBezTo>
                    <a:cubicBezTo>
                      <a:pt x="102" y="87"/>
                      <a:pt x="95" y="82"/>
                      <a:pt x="89" y="76"/>
                    </a:cubicBezTo>
                    <a:cubicBezTo>
                      <a:pt x="89" y="81"/>
                      <a:pt x="89" y="85"/>
                      <a:pt x="89" y="88"/>
                    </a:cubicBezTo>
                    <a:cubicBezTo>
                      <a:pt x="89" y="104"/>
                      <a:pt x="88" y="119"/>
                      <a:pt x="88" y="134"/>
                    </a:cubicBezTo>
                    <a:cubicBezTo>
                      <a:pt x="36" y="134"/>
                      <a:pt x="36" y="134"/>
                      <a:pt x="36" y="134"/>
                    </a:cubicBezTo>
                    <a:cubicBezTo>
                      <a:pt x="36" y="125"/>
                      <a:pt x="36" y="125"/>
                      <a:pt x="36" y="125"/>
                    </a:cubicBezTo>
                    <a:cubicBezTo>
                      <a:pt x="26" y="117"/>
                      <a:pt x="12" y="106"/>
                      <a:pt x="3" y="97"/>
                    </a:cubicBezTo>
                    <a:cubicBezTo>
                      <a:pt x="0" y="94"/>
                      <a:pt x="0" y="89"/>
                      <a:pt x="3" y="86"/>
                    </a:cubicBezTo>
                    <a:cubicBezTo>
                      <a:pt x="12" y="74"/>
                      <a:pt x="22" y="62"/>
                      <a:pt x="34" y="50"/>
                    </a:cubicBezTo>
                    <a:cubicBezTo>
                      <a:pt x="36" y="49"/>
                      <a:pt x="36" y="49"/>
                      <a:pt x="39" y="48"/>
                    </a:cubicBezTo>
                    <a:cubicBezTo>
                      <a:pt x="44" y="47"/>
                      <a:pt x="48" y="45"/>
                      <a:pt x="52" y="44"/>
                    </a:cubicBezTo>
                    <a:close/>
                    <a:moveTo>
                      <a:pt x="62" y="0"/>
                    </a:moveTo>
                    <a:cubicBezTo>
                      <a:pt x="70" y="0"/>
                      <a:pt x="77" y="6"/>
                      <a:pt x="77" y="14"/>
                    </a:cubicBezTo>
                    <a:cubicBezTo>
                      <a:pt x="77" y="22"/>
                      <a:pt x="72" y="39"/>
                      <a:pt x="62" y="39"/>
                    </a:cubicBezTo>
                    <a:cubicBezTo>
                      <a:pt x="52" y="39"/>
                      <a:pt x="47" y="22"/>
                      <a:pt x="47" y="14"/>
                    </a:cubicBezTo>
                    <a:cubicBezTo>
                      <a:pt x="47" y="6"/>
                      <a:pt x="54" y="0"/>
                      <a:pt x="6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377">
                  <a:defRPr/>
                </a:pPr>
                <a:endParaRPr lang="en-GB" sz="1600" kern="0">
                  <a:solidFill>
                    <a:srgbClr val="000000"/>
                  </a:solidFill>
                  <a:latin typeface="Arial"/>
                </a:endParaRPr>
              </a:p>
            </p:txBody>
          </p:sp>
          <p:sp>
            <p:nvSpPr>
              <p:cNvPr id="37" name="Freeform 47">
                <a:extLst>
                  <a:ext uri="{FF2B5EF4-FFF2-40B4-BE49-F238E27FC236}">
                    <a16:creationId xmlns:a16="http://schemas.microsoft.com/office/drawing/2014/main" id="{F6722728-D62C-47F1-2DE9-08B0AD0FA65E}"/>
                  </a:ext>
                </a:extLst>
              </p:cNvPr>
              <p:cNvSpPr>
                <a:spLocks noEditPoints="1"/>
              </p:cNvSpPr>
              <p:nvPr/>
            </p:nvSpPr>
            <p:spPr bwMode="auto">
              <a:xfrm>
                <a:off x="3444881" y="1811330"/>
                <a:ext cx="161925" cy="246062"/>
              </a:xfrm>
              <a:custGeom>
                <a:avLst/>
                <a:gdLst/>
                <a:ahLst/>
                <a:cxnLst>
                  <a:cxn ang="0">
                    <a:pos x="24" y="38"/>
                  </a:cxn>
                  <a:cxn ang="0">
                    <a:pos x="31" y="38"/>
                  </a:cxn>
                  <a:cxn ang="0">
                    <a:pos x="38" y="38"/>
                  </a:cxn>
                  <a:cxn ang="0">
                    <a:pos x="48" y="17"/>
                  </a:cxn>
                  <a:cxn ang="0">
                    <a:pos x="31" y="0"/>
                  </a:cxn>
                  <a:cxn ang="0">
                    <a:pos x="15" y="17"/>
                  </a:cxn>
                  <a:cxn ang="0">
                    <a:pos x="24" y="38"/>
                  </a:cxn>
                  <a:cxn ang="0">
                    <a:pos x="45" y="44"/>
                  </a:cxn>
                  <a:cxn ang="0">
                    <a:pos x="57" y="51"/>
                  </a:cxn>
                  <a:cxn ang="0">
                    <a:pos x="63" y="96"/>
                  </a:cxn>
                  <a:cxn ang="0">
                    <a:pos x="0" y="96"/>
                  </a:cxn>
                  <a:cxn ang="0">
                    <a:pos x="5" y="51"/>
                  </a:cxn>
                  <a:cxn ang="0">
                    <a:pos x="17" y="44"/>
                  </a:cxn>
                  <a:cxn ang="0">
                    <a:pos x="31" y="41"/>
                  </a:cxn>
                  <a:cxn ang="0">
                    <a:pos x="45" y="44"/>
                  </a:cxn>
                </a:cxnLst>
                <a:rect l="0" t="0" r="r" b="b"/>
                <a:pathLst>
                  <a:path w="63" h="96">
                    <a:moveTo>
                      <a:pt x="24" y="38"/>
                    </a:moveTo>
                    <a:cubicBezTo>
                      <a:pt x="27" y="38"/>
                      <a:pt x="30" y="38"/>
                      <a:pt x="31" y="38"/>
                    </a:cubicBezTo>
                    <a:cubicBezTo>
                      <a:pt x="33" y="38"/>
                      <a:pt x="35" y="38"/>
                      <a:pt x="38" y="38"/>
                    </a:cubicBezTo>
                    <a:cubicBezTo>
                      <a:pt x="41" y="37"/>
                      <a:pt x="48" y="29"/>
                      <a:pt x="48" y="17"/>
                    </a:cubicBezTo>
                    <a:cubicBezTo>
                      <a:pt x="48" y="8"/>
                      <a:pt x="40" y="0"/>
                      <a:pt x="31" y="0"/>
                    </a:cubicBezTo>
                    <a:cubicBezTo>
                      <a:pt x="22" y="0"/>
                      <a:pt x="15" y="8"/>
                      <a:pt x="15" y="17"/>
                    </a:cubicBezTo>
                    <a:cubicBezTo>
                      <a:pt x="15" y="29"/>
                      <a:pt x="22" y="37"/>
                      <a:pt x="24" y="38"/>
                    </a:cubicBezTo>
                    <a:close/>
                    <a:moveTo>
                      <a:pt x="45" y="44"/>
                    </a:moveTo>
                    <a:cubicBezTo>
                      <a:pt x="50" y="46"/>
                      <a:pt x="57" y="48"/>
                      <a:pt x="57" y="51"/>
                    </a:cubicBezTo>
                    <a:cubicBezTo>
                      <a:pt x="60" y="60"/>
                      <a:pt x="63" y="87"/>
                      <a:pt x="63" y="96"/>
                    </a:cubicBezTo>
                    <a:cubicBezTo>
                      <a:pt x="42" y="96"/>
                      <a:pt x="20" y="96"/>
                      <a:pt x="0" y="96"/>
                    </a:cubicBezTo>
                    <a:cubicBezTo>
                      <a:pt x="0" y="87"/>
                      <a:pt x="2" y="60"/>
                      <a:pt x="5" y="51"/>
                    </a:cubicBezTo>
                    <a:cubicBezTo>
                      <a:pt x="6" y="48"/>
                      <a:pt x="12" y="46"/>
                      <a:pt x="17" y="44"/>
                    </a:cubicBezTo>
                    <a:cubicBezTo>
                      <a:pt x="16" y="43"/>
                      <a:pt x="21" y="41"/>
                      <a:pt x="31" y="41"/>
                    </a:cubicBezTo>
                    <a:cubicBezTo>
                      <a:pt x="41" y="41"/>
                      <a:pt x="46" y="43"/>
                      <a:pt x="45" y="4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377">
                  <a:defRPr/>
                </a:pPr>
                <a:endParaRPr lang="en-GB" sz="1600" kern="0">
                  <a:solidFill>
                    <a:srgbClr val="000000"/>
                  </a:solidFill>
                  <a:latin typeface="Arial"/>
                </a:endParaRPr>
              </a:p>
            </p:txBody>
          </p:sp>
          <p:sp>
            <p:nvSpPr>
              <p:cNvPr id="38" name="Freeform 48">
                <a:extLst>
                  <a:ext uri="{FF2B5EF4-FFF2-40B4-BE49-F238E27FC236}">
                    <a16:creationId xmlns:a16="http://schemas.microsoft.com/office/drawing/2014/main" id="{1BE5A31C-39A8-F387-F3AE-EE588F91064E}"/>
                  </a:ext>
                </a:extLst>
              </p:cNvPr>
              <p:cNvSpPr>
                <a:spLocks noEditPoints="1"/>
              </p:cNvSpPr>
              <p:nvPr/>
            </p:nvSpPr>
            <p:spPr bwMode="auto">
              <a:xfrm>
                <a:off x="2963868" y="1811330"/>
                <a:ext cx="161925" cy="246062"/>
              </a:xfrm>
              <a:custGeom>
                <a:avLst/>
                <a:gdLst/>
                <a:ahLst/>
                <a:cxnLst>
                  <a:cxn ang="0">
                    <a:pos x="25" y="38"/>
                  </a:cxn>
                  <a:cxn ang="0">
                    <a:pos x="32" y="38"/>
                  </a:cxn>
                  <a:cxn ang="0">
                    <a:pos x="39" y="38"/>
                  </a:cxn>
                  <a:cxn ang="0">
                    <a:pos x="48" y="17"/>
                  </a:cxn>
                  <a:cxn ang="0">
                    <a:pos x="32" y="0"/>
                  </a:cxn>
                  <a:cxn ang="0">
                    <a:pos x="15" y="17"/>
                  </a:cxn>
                  <a:cxn ang="0">
                    <a:pos x="25" y="38"/>
                  </a:cxn>
                  <a:cxn ang="0">
                    <a:pos x="46" y="44"/>
                  </a:cxn>
                  <a:cxn ang="0">
                    <a:pos x="58" y="51"/>
                  </a:cxn>
                  <a:cxn ang="0">
                    <a:pos x="63" y="96"/>
                  </a:cxn>
                  <a:cxn ang="0">
                    <a:pos x="0" y="96"/>
                  </a:cxn>
                  <a:cxn ang="0">
                    <a:pos x="6" y="51"/>
                  </a:cxn>
                  <a:cxn ang="0">
                    <a:pos x="18" y="44"/>
                  </a:cxn>
                  <a:cxn ang="0">
                    <a:pos x="32" y="41"/>
                  </a:cxn>
                  <a:cxn ang="0">
                    <a:pos x="46" y="44"/>
                  </a:cxn>
                </a:cxnLst>
                <a:rect l="0" t="0" r="r" b="b"/>
                <a:pathLst>
                  <a:path w="63" h="96">
                    <a:moveTo>
                      <a:pt x="25" y="38"/>
                    </a:moveTo>
                    <a:cubicBezTo>
                      <a:pt x="28" y="38"/>
                      <a:pt x="30" y="38"/>
                      <a:pt x="32" y="38"/>
                    </a:cubicBezTo>
                    <a:cubicBezTo>
                      <a:pt x="33" y="38"/>
                      <a:pt x="36" y="38"/>
                      <a:pt x="39" y="38"/>
                    </a:cubicBezTo>
                    <a:cubicBezTo>
                      <a:pt x="41" y="37"/>
                      <a:pt x="48" y="29"/>
                      <a:pt x="48" y="17"/>
                    </a:cubicBezTo>
                    <a:cubicBezTo>
                      <a:pt x="48" y="8"/>
                      <a:pt x="41" y="0"/>
                      <a:pt x="32" y="0"/>
                    </a:cubicBezTo>
                    <a:cubicBezTo>
                      <a:pt x="23" y="0"/>
                      <a:pt x="15" y="8"/>
                      <a:pt x="15" y="17"/>
                    </a:cubicBezTo>
                    <a:cubicBezTo>
                      <a:pt x="15" y="29"/>
                      <a:pt x="22" y="37"/>
                      <a:pt x="25" y="38"/>
                    </a:cubicBezTo>
                    <a:close/>
                    <a:moveTo>
                      <a:pt x="46" y="44"/>
                    </a:moveTo>
                    <a:cubicBezTo>
                      <a:pt x="51" y="46"/>
                      <a:pt x="57" y="48"/>
                      <a:pt x="58" y="51"/>
                    </a:cubicBezTo>
                    <a:cubicBezTo>
                      <a:pt x="61" y="60"/>
                      <a:pt x="63" y="87"/>
                      <a:pt x="63" y="96"/>
                    </a:cubicBezTo>
                    <a:cubicBezTo>
                      <a:pt x="43" y="96"/>
                      <a:pt x="20" y="96"/>
                      <a:pt x="0" y="96"/>
                    </a:cubicBezTo>
                    <a:cubicBezTo>
                      <a:pt x="0" y="87"/>
                      <a:pt x="3" y="60"/>
                      <a:pt x="6" y="51"/>
                    </a:cubicBezTo>
                    <a:cubicBezTo>
                      <a:pt x="6" y="48"/>
                      <a:pt x="13" y="46"/>
                      <a:pt x="18" y="44"/>
                    </a:cubicBezTo>
                    <a:cubicBezTo>
                      <a:pt x="17" y="43"/>
                      <a:pt x="22" y="41"/>
                      <a:pt x="32" y="41"/>
                    </a:cubicBezTo>
                    <a:cubicBezTo>
                      <a:pt x="42" y="41"/>
                      <a:pt x="47" y="43"/>
                      <a:pt x="46" y="4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377">
                  <a:defRPr/>
                </a:pPr>
                <a:endParaRPr lang="en-GB" sz="1600" kern="0">
                  <a:solidFill>
                    <a:srgbClr val="000000"/>
                  </a:solidFill>
                  <a:latin typeface="Arial"/>
                </a:endParaRPr>
              </a:p>
            </p:txBody>
          </p:sp>
          <p:sp>
            <p:nvSpPr>
              <p:cNvPr id="39" name="Freeform 49">
                <a:extLst>
                  <a:ext uri="{FF2B5EF4-FFF2-40B4-BE49-F238E27FC236}">
                    <a16:creationId xmlns:a16="http://schemas.microsoft.com/office/drawing/2014/main" id="{281A4F3D-B2C8-6F33-F2D7-F76DB7BF6891}"/>
                  </a:ext>
                </a:extLst>
              </p:cNvPr>
              <p:cNvSpPr>
                <a:spLocks noEditPoints="1"/>
              </p:cNvSpPr>
              <p:nvPr/>
            </p:nvSpPr>
            <p:spPr bwMode="auto">
              <a:xfrm>
                <a:off x="3124205" y="1811330"/>
                <a:ext cx="160338" cy="246062"/>
              </a:xfrm>
              <a:custGeom>
                <a:avLst/>
                <a:gdLst/>
                <a:ahLst/>
                <a:cxnLst>
                  <a:cxn ang="0">
                    <a:pos x="25" y="38"/>
                  </a:cxn>
                  <a:cxn ang="0">
                    <a:pos x="32" y="38"/>
                  </a:cxn>
                  <a:cxn ang="0">
                    <a:pos x="39" y="38"/>
                  </a:cxn>
                  <a:cxn ang="0">
                    <a:pos x="48" y="17"/>
                  </a:cxn>
                  <a:cxn ang="0">
                    <a:pos x="32" y="0"/>
                  </a:cxn>
                  <a:cxn ang="0">
                    <a:pos x="15" y="17"/>
                  </a:cxn>
                  <a:cxn ang="0">
                    <a:pos x="25" y="38"/>
                  </a:cxn>
                  <a:cxn ang="0">
                    <a:pos x="46" y="44"/>
                  </a:cxn>
                  <a:cxn ang="0">
                    <a:pos x="58" y="51"/>
                  </a:cxn>
                  <a:cxn ang="0">
                    <a:pos x="63" y="96"/>
                  </a:cxn>
                  <a:cxn ang="0">
                    <a:pos x="0" y="96"/>
                  </a:cxn>
                  <a:cxn ang="0">
                    <a:pos x="6" y="51"/>
                  </a:cxn>
                  <a:cxn ang="0">
                    <a:pos x="18" y="44"/>
                  </a:cxn>
                  <a:cxn ang="0">
                    <a:pos x="32" y="41"/>
                  </a:cxn>
                  <a:cxn ang="0">
                    <a:pos x="46" y="44"/>
                  </a:cxn>
                </a:cxnLst>
                <a:rect l="0" t="0" r="r" b="b"/>
                <a:pathLst>
                  <a:path w="63" h="96">
                    <a:moveTo>
                      <a:pt x="25" y="38"/>
                    </a:moveTo>
                    <a:cubicBezTo>
                      <a:pt x="28" y="38"/>
                      <a:pt x="30" y="38"/>
                      <a:pt x="32" y="38"/>
                    </a:cubicBezTo>
                    <a:cubicBezTo>
                      <a:pt x="33" y="38"/>
                      <a:pt x="36" y="38"/>
                      <a:pt x="39" y="38"/>
                    </a:cubicBezTo>
                    <a:cubicBezTo>
                      <a:pt x="41" y="37"/>
                      <a:pt x="48" y="29"/>
                      <a:pt x="48" y="17"/>
                    </a:cubicBezTo>
                    <a:cubicBezTo>
                      <a:pt x="48" y="8"/>
                      <a:pt x="41" y="0"/>
                      <a:pt x="32" y="0"/>
                    </a:cubicBezTo>
                    <a:cubicBezTo>
                      <a:pt x="23" y="0"/>
                      <a:pt x="15" y="8"/>
                      <a:pt x="15" y="17"/>
                    </a:cubicBezTo>
                    <a:cubicBezTo>
                      <a:pt x="15" y="29"/>
                      <a:pt x="23" y="37"/>
                      <a:pt x="25" y="38"/>
                    </a:cubicBezTo>
                    <a:close/>
                    <a:moveTo>
                      <a:pt x="46" y="44"/>
                    </a:moveTo>
                    <a:cubicBezTo>
                      <a:pt x="51" y="46"/>
                      <a:pt x="57" y="48"/>
                      <a:pt x="58" y="51"/>
                    </a:cubicBezTo>
                    <a:cubicBezTo>
                      <a:pt x="61" y="60"/>
                      <a:pt x="63" y="87"/>
                      <a:pt x="63" y="96"/>
                    </a:cubicBezTo>
                    <a:cubicBezTo>
                      <a:pt x="43" y="96"/>
                      <a:pt x="21" y="96"/>
                      <a:pt x="0" y="96"/>
                    </a:cubicBezTo>
                    <a:cubicBezTo>
                      <a:pt x="0" y="87"/>
                      <a:pt x="3" y="60"/>
                      <a:pt x="6" y="51"/>
                    </a:cubicBezTo>
                    <a:cubicBezTo>
                      <a:pt x="6" y="48"/>
                      <a:pt x="13" y="46"/>
                      <a:pt x="18" y="44"/>
                    </a:cubicBezTo>
                    <a:cubicBezTo>
                      <a:pt x="17" y="43"/>
                      <a:pt x="22" y="41"/>
                      <a:pt x="32" y="41"/>
                    </a:cubicBezTo>
                    <a:cubicBezTo>
                      <a:pt x="42" y="41"/>
                      <a:pt x="47" y="43"/>
                      <a:pt x="46" y="4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377">
                  <a:defRPr/>
                </a:pPr>
                <a:endParaRPr lang="en-GB" sz="1600" kern="0">
                  <a:solidFill>
                    <a:srgbClr val="000000"/>
                  </a:solidFill>
                  <a:latin typeface="Arial"/>
                </a:endParaRPr>
              </a:p>
            </p:txBody>
          </p:sp>
          <p:sp>
            <p:nvSpPr>
              <p:cNvPr id="40" name="Freeform 50">
                <a:extLst>
                  <a:ext uri="{FF2B5EF4-FFF2-40B4-BE49-F238E27FC236}">
                    <a16:creationId xmlns:a16="http://schemas.microsoft.com/office/drawing/2014/main" id="{F9DAD28B-BC6C-7B75-9106-1732D7018CD0}"/>
                  </a:ext>
                </a:extLst>
              </p:cNvPr>
              <p:cNvSpPr>
                <a:spLocks noEditPoints="1"/>
              </p:cNvSpPr>
              <p:nvPr/>
            </p:nvSpPr>
            <p:spPr bwMode="auto">
              <a:xfrm>
                <a:off x="3282956" y="1811330"/>
                <a:ext cx="163513" cy="246062"/>
              </a:xfrm>
              <a:custGeom>
                <a:avLst/>
                <a:gdLst/>
                <a:ahLst/>
                <a:cxnLst>
                  <a:cxn ang="0">
                    <a:pos x="25" y="38"/>
                  </a:cxn>
                  <a:cxn ang="0">
                    <a:pos x="32" y="38"/>
                  </a:cxn>
                  <a:cxn ang="0">
                    <a:pos x="39" y="38"/>
                  </a:cxn>
                  <a:cxn ang="0">
                    <a:pos x="49" y="17"/>
                  </a:cxn>
                  <a:cxn ang="0">
                    <a:pos x="32" y="0"/>
                  </a:cxn>
                  <a:cxn ang="0">
                    <a:pos x="15" y="17"/>
                  </a:cxn>
                  <a:cxn ang="0">
                    <a:pos x="25" y="38"/>
                  </a:cxn>
                  <a:cxn ang="0">
                    <a:pos x="46" y="44"/>
                  </a:cxn>
                  <a:cxn ang="0">
                    <a:pos x="58" y="51"/>
                  </a:cxn>
                  <a:cxn ang="0">
                    <a:pos x="64" y="96"/>
                  </a:cxn>
                  <a:cxn ang="0">
                    <a:pos x="0" y="96"/>
                  </a:cxn>
                  <a:cxn ang="0">
                    <a:pos x="6" y="51"/>
                  </a:cxn>
                  <a:cxn ang="0">
                    <a:pos x="18" y="44"/>
                  </a:cxn>
                  <a:cxn ang="0">
                    <a:pos x="32" y="41"/>
                  </a:cxn>
                  <a:cxn ang="0">
                    <a:pos x="46" y="44"/>
                  </a:cxn>
                </a:cxnLst>
                <a:rect l="0" t="0" r="r" b="b"/>
                <a:pathLst>
                  <a:path w="64" h="96">
                    <a:moveTo>
                      <a:pt x="25" y="38"/>
                    </a:moveTo>
                    <a:cubicBezTo>
                      <a:pt x="28" y="38"/>
                      <a:pt x="31" y="38"/>
                      <a:pt x="32" y="38"/>
                    </a:cubicBezTo>
                    <a:cubicBezTo>
                      <a:pt x="33" y="38"/>
                      <a:pt x="36" y="38"/>
                      <a:pt x="39" y="38"/>
                    </a:cubicBezTo>
                    <a:cubicBezTo>
                      <a:pt x="41" y="37"/>
                      <a:pt x="49" y="29"/>
                      <a:pt x="49" y="17"/>
                    </a:cubicBezTo>
                    <a:cubicBezTo>
                      <a:pt x="49" y="8"/>
                      <a:pt x="41" y="0"/>
                      <a:pt x="32" y="0"/>
                    </a:cubicBezTo>
                    <a:cubicBezTo>
                      <a:pt x="23" y="0"/>
                      <a:pt x="15" y="8"/>
                      <a:pt x="15" y="17"/>
                    </a:cubicBezTo>
                    <a:cubicBezTo>
                      <a:pt x="15" y="29"/>
                      <a:pt x="23" y="37"/>
                      <a:pt x="25" y="38"/>
                    </a:cubicBezTo>
                    <a:close/>
                    <a:moveTo>
                      <a:pt x="46" y="44"/>
                    </a:moveTo>
                    <a:cubicBezTo>
                      <a:pt x="51" y="46"/>
                      <a:pt x="57" y="48"/>
                      <a:pt x="58" y="51"/>
                    </a:cubicBezTo>
                    <a:cubicBezTo>
                      <a:pt x="61" y="60"/>
                      <a:pt x="64" y="87"/>
                      <a:pt x="64" y="96"/>
                    </a:cubicBezTo>
                    <a:cubicBezTo>
                      <a:pt x="43" y="96"/>
                      <a:pt x="21" y="96"/>
                      <a:pt x="0" y="96"/>
                    </a:cubicBezTo>
                    <a:cubicBezTo>
                      <a:pt x="0" y="87"/>
                      <a:pt x="3" y="60"/>
                      <a:pt x="6" y="51"/>
                    </a:cubicBezTo>
                    <a:cubicBezTo>
                      <a:pt x="7" y="48"/>
                      <a:pt x="13" y="46"/>
                      <a:pt x="18" y="44"/>
                    </a:cubicBezTo>
                    <a:cubicBezTo>
                      <a:pt x="17" y="43"/>
                      <a:pt x="22" y="41"/>
                      <a:pt x="32" y="41"/>
                    </a:cubicBezTo>
                    <a:cubicBezTo>
                      <a:pt x="42" y="41"/>
                      <a:pt x="47" y="43"/>
                      <a:pt x="46" y="4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377">
                  <a:defRPr/>
                </a:pPr>
                <a:endParaRPr lang="en-GB" sz="1600" kern="0">
                  <a:solidFill>
                    <a:srgbClr val="000000"/>
                  </a:solidFill>
                  <a:latin typeface="Arial"/>
                </a:endParaRPr>
              </a:p>
            </p:txBody>
          </p:sp>
          <p:sp>
            <p:nvSpPr>
              <p:cNvPr id="41" name="Freeform 51">
                <a:extLst>
                  <a:ext uri="{FF2B5EF4-FFF2-40B4-BE49-F238E27FC236}">
                    <a16:creationId xmlns:a16="http://schemas.microsoft.com/office/drawing/2014/main" id="{82F323A2-D7E1-D8D9-9EBB-1A9BBA8418A9}"/>
                  </a:ext>
                </a:extLst>
              </p:cNvPr>
              <p:cNvSpPr>
                <a:spLocks/>
              </p:cNvSpPr>
              <p:nvPr/>
            </p:nvSpPr>
            <p:spPr bwMode="auto">
              <a:xfrm>
                <a:off x="3203580" y="1425569"/>
                <a:ext cx="404813" cy="295274"/>
              </a:xfrm>
              <a:custGeom>
                <a:avLst/>
                <a:gdLst/>
                <a:ahLst/>
                <a:cxnLst>
                  <a:cxn ang="0">
                    <a:pos x="5" y="115"/>
                  </a:cxn>
                  <a:cxn ang="0">
                    <a:pos x="0" y="110"/>
                  </a:cxn>
                  <a:cxn ang="0">
                    <a:pos x="5" y="105"/>
                  </a:cxn>
                  <a:cxn ang="0">
                    <a:pos x="7" y="105"/>
                  </a:cxn>
                  <a:cxn ang="0">
                    <a:pos x="7" y="95"/>
                  </a:cxn>
                  <a:cxn ang="0">
                    <a:pos x="10" y="97"/>
                  </a:cxn>
                  <a:cxn ang="0">
                    <a:pos x="14" y="99"/>
                  </a:cxn>
                  <a:cxn ang="0">
                    <a:pos x="14" y="105"/>
                  </a:cxn>
                  <a:cxn ang="0">
                    <a:pos x="144" y="105"/>
                  </a:cxn>
                  <a:cxn ang="0">
                    <a:pos x="144" y="10"/>
                  </a:cxn>
                  <a:cxn ang="0">
                    <a:pos x="14" y="10"/>
                  </a:cxn>
                  <a:cxn ang="0">
                    <a:pos x="14" y="67"/>
                  </a:cxn>
                  <a:cxn ang="0">
                    <a:pos x="7" y="61"/>
                  </a:cxn>
                  <a:cxn ang="0">
                    <a:pos x="7" y="10"/>
                  </a:cxn>
                  <a:cxn ang="0">
                    <a:pos x="5" y="10"/>
                  </a:cxn>
                  <a:cxn ang="0">
                    <a:pos x="0" y="5"/>
                  </a:cxn>
                  <a:cxn ang="0">
                    <a:pos x="5" y="0"/>
                  </a:cxn>
                  <a:cxn ang="0">
                    <a:pos x="153" y="0"/>
                  </a:cxn>
                  <a:cxn ang="0">
                    <a:pos x="158" y="5"/>
                  </a:cxn>
                  <a:cxn ang="0">
                    <a:pos x="153" y="10"/>
                  </a:cxn>
                  <a:cxn ang="0">
                    <a:pos x="151" y="10"/>
                  </a:cxn>
                  <a:cxn ang="0">
                    <a:pos x="151" y="105"/>
                  </a:cxn>
                  <a:cxn ang="0">
                    <a:pos x="153" y="105"/>
                  </a:cxn>
                  <a:cxn ang="0">
                    <a:pos x="158" y="110"/>
                  </a:cxn>
                  <a:cxn ang="0">
                    <a:pos x="153" y="115"/>
                  </a:cxn>
                  <a:cxn ang="0">
                    <a:pos x="5" y="115"/>
                  </a:cxn>
                </a:cxnLst>
                <a:rect l="0" t="0" r="r" b="b"/>
                <a:pathLst>
                  <a:path w="158" h="115">
                    <a:moveTo>
                      <a:pt x="5" y="115"/>
                    </a:moveTo>
                    <a:cubicBezTo>
                      <a:pt x="3" y="115"/>
                      <a:pt x="0" y="113"/>
                      <a:pt x="0" y="110"/>
                    </a:cubicBezTo>
                    <a:cubicBezTo>
                      <a:pt x="0" y="107"/>
                      <a:pt x="3" y="105"/>
                      <a:pt x="5" y="105"/>
                    </a:cubicBezTo>
                    <a:cubicBezTo>
                      <a:pt x="7" y="105"/>
                      <a:pt x="7" y="105"/>
                      <a:pt x="7" y="105"/>
                    </a:cubicBezTo>
                    <a:cubicBezTo>
                      <a:pt x="7" y="95"/>
                      <a:pt x="7" y="95"/>
                      <a:pt x="7" y="95"/>
                    </a:cubicBezTo>
                    <a:cubicBezTo>
                      <a:pt x="8" y="95"/>
                      <a:pt x="9" y="96"/>
                      <a:pt x="10" y="97"/>
                    </a:cubicBezTo>
                    <a:cubicBezTo>
                      <a:pt x="11" y="98"/>
                      <a:pt x="13" y="99"/>
                      <a:pt x="14" y="99"/>
                    </a:cubicBezTo>
                    <a:cubicBezTo>
                      <a:pt x="14" y="105"/>
                      <a:pt x="14" y="105"/>
                      <a:pt x="14" y="105"/>
                    </a:cubicBezTo>
                    <a:cubicBezTo>
                      <a:pt x="144" y="105"/>
                      <a:pt x="144" y="105"/>
                      <a:pt x="144" y="105"/>
                    </a:cubicBezTo>
                    <a:cubicBezTo>
                      <a:pt x="144" y="10"/>
                      <a:pt x="144" y="10"/>
                      <a:pt x="144" y="10"/>
                    </a:cubicBezTo>
                    <a:cubicBezTo>
                      <a:pt x="14" y="10"/>
                      <a:pt x="14" y="10"/>
                      <a:pt x="14" y="10"/>
                    </a:cubicBezTo>
                    <a:cubicBezTo>
                      <a:pt x="14" y="67"/>
                      <a:pt x="14" y="67"/>
                      <a:pt x="14" y="67"/>
                    </a:cubicBezTo>
                    <a:cubicBezTo>
                      <a:pt x="12" y="65"/>
                      <a:pt x="9" y="63"/>
                      <a:pt x="7" y="61"/>
                    </a:cubicBezTo>
                    <a:cubicBezTo>
                      <a:pt x="7" y="10"/>
                      <a:pt x="7" y="10"/>
                      <a:pt x="7" y="10"/>
                    </a:cubicBezTo>
                    <a:cubicBezTo>
                      <a:pt x="5" y="10"/>
                      <a:pt x="5" y="10"/>
                      <a:pt x="5" y="10"/>
                    </a:cubicBezTo>
                    <a:cubicBezTo>
                      <a:pt x="3" y="10"/>
                      <a:pt x="0" y="8"/>
                      <a:pt x="0" y="5"/>
                    </a:cubicBezTo>
                    <a:cubicBezTo>
                      <a:pt x="0" y="3"/>
                      <a:pt x="3" y="0"/>
                      <a:pt x="5" y="0"/>
                    </a:cubicBezTo>
                    <a:cubicBezTo>
                      <a:pt x="75" y="0"/>
                      <a:pt x="83" y="0"/>
                      <a:pt x="153" y="0"/>
                    </a:cubicBezTo>
                    <a:cubicBezTo>
                      <a:pt x="156" y="0"/>
                      <a:pt x="158" y="3"/>
                      <a:pt x="158" y="5"/>
                    </a:cubicBezTo>
                    <a:cubicBezTo>
                      <a:pt x="158" y="8"/>
                      <a:pt x="156" y="10"/>
                      <a:pt x="153" y="10"/>
                    </a:cubicBezTo>
                    <a:cubicBezTo>
                      <a:pt x="151" y="10"/>
                      <a:pt x="151" y="10"/>
                      <a:pt x="151" y="10"/>
                    </a:cubicBezTo>
                    <a:cubicBezTo>
                      <a:pt x="151" y="105"/>
                      <a:pt x="151" y="105"/>
                      <a:pt x="151" y="105"/>
                    </a:cubicBezTo>
                    <a:cubicBezTo>
                      <a:pt x="153" y="105"/>
                      <a:pt x="153" y="105"/>
                      <a:pt x="153" y="105"/>
                    </a:cubicBezTo>
                    <a:cubicBezTo>
                      <a:pt x="156" y="105"/>
                      <a:pt x="158" y="107"/>
                      <a:pt x="158" y="110"/>
                    </a:cubicBezTo>
                    <a:cubicBezTo>
                      <a:pt x="158" y="113"/>
                      <a:pt x="156" y="115"/>
                      <a:pt x="153" y="115"/>
                    </a:cubicBezTo>
                    <a:cubicBezTo>
                      <a:pt x="12" y="115"/>
                      <a:pt x="84" y="115"/>
                      <a:pt x="5" y="1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377">
                  <a:defRPr/>
                </a:pPr>
                <a:endParaRPr lang="en-GB" sz="1600" kern="0">
                  <a:solidFill>
                    <a:srgbClr val="000000"/>
                  </a:solidFill>
                  <a:latin typeface="Arial"/>
                </a:endParaRPr>
              </a:p>
            </p:txBody>
          </p:sp>
          <p:sp>
            <p:nvSpPr>
              <p:cNvPr id="42" name="Freeform 52">
                <a:extLst>
                  <a:ext uri="{FF2B5EF4-FFF2-40B4-BE49-F238E27FC236}">
                    <a16:creationId xmlns:a16="http://schemas.microsoft.com/office/drawing/2014/main" id="{155A383A-32C8-55B1-EBA3-3E77C23D5DA9}"/>
                  </a:ext>
                </a:extLst>
              </p:cNvPr>
              <p:cNvSpPr>
                <a:spLocks noEditPoints="1"/>
              </p:cNvSpPr>
              <p:nvPr/>
            </p:nvSpPr>
            <p:spPr bwMode="auto">
              <a:xfrm>
                <a:off x="3328993" y="1500182"/>
                <a:ext cx="220663" cy="177799"/>
              </a:xfrm>
              <a:custGeom>
                <a:avLst/>
                <a:gdLst/>
                <a:ahLst/>
                <a:cxnLst>
                  <a:cxn ang="0">
                    <a:pos x="60" y="39"/>
                  </a:cxn>
                  <a:cxn ang="0">
                    <a:pos x="61" y="38"/>
                  </a:cxn>
                  <a:cxn ang="0">
                    <a:pos x="60" y="36"/>
                  </a:cxn>
                  <a:cxn ang="0">
                    <a:pos x="56" y="36"/>
                  </a:cxn>
                  <a:cxn ang="0">
                    <a:pos x="56" y="38"/>
                  </a:cxn>
                  <a:cxn ang="0">
                    <a:pos x="58" y="40"/>
                  </a:cxn>
                  <a:cxn ang="0">
                    <a:pos x="86" y="9"/>
                  </a:cxn>
                  <a:cxn ang="0">
                    <a:pos x="86" y="9"/>
                  </a:cxn>
                  <a:cxn ang="0">
                    <a:pos x="86" y="9"/>
                  </a:cxn>
                  <a:cxn ang="0">
                    <a:pos x="86" y="9"/>
                  </a:cxn>
                  <a:cxn ang="0">
                    <a:pos x="86" y="9"/>
                  </a:cxn>
                  <a:cxn ang="0">
                    <a:pos x="86" y="9"/>
                  </a:cxn>
                  <a:cxn ang="0">
                    <a:pos x="86" y="9"/>
                  </a:cxn>
                  <a:cxn ang="0">
                    <a:pos x="86" y="9"/>
                  </a:cxn>
                  <a:cxn ang="0">
                    <a:pos x="86" y="9"/>
                  </a:cxn>
                  <a:cxn ang="0">
                    <a:pos x="86" y="9"/>
                  </a:cxn>
                  <a:cxn ang="0">
                    <a:pos x="86" y="9"/>
                  </a:cxn>
                  <a:cxn ang="0">
                    <a:pos x="86" y="9"/>
                  </a:cxn>
                  <a:cxn ang="0">
                    <a:pos x="86" y="8"/>
                  </a:cxn>
                  <a:cxn ang="0">
                    <a:pos x="86" y="8"/>
                  </a:cxn>
                  <a:cxn ang="0">
                    <a:pos x="86" y="8"/>
                  </a:cxn>
                  <a:cxn ang="0">
                    <a:pos x="86" y="8"/>
                  </a:cxn>
                  <a:cxn ang="0">
                    <a:pos x="72" y="8"/>
                  </a:cxn>
                  <a:cxn ang="0">
                    <a:pos x="60" y="31"/>
                  </a:cxn>
                  <a:cxn ang="0">
                    <a:pos x="53" y="33"/>
                  </a:cxn>
                  <a:cxn ang="0">
                    <a:pos x="53" y="33"/>
                  </a:cxn>
                  <a:cxn ang="0">
                    <a:pos x="41" y="31"/>
                  </a:cxn>
                  <a:cxn ang="0">
                    <a:pos x="39" y="27"/>
                  </a:cxn>
                  <a:cxn ang="0">
                    <a:pos x="29" y="27"/>
                  </a:cxn>
                  <a:cxn ang="0">
                    <a:pos x="27" y="32"/>
                  </a:cxn>
                  <a:cxn ang="0">
                    <a:pos x="10" y="55"/>
                  </a:cxn>
                  <a:cxn ang="0">
                    <a:pos x="2" y="57"/>
                  </a:cxn>
                  <a:cxn ang="0">
                    <a:pos x="2" y="57"/>
                  </a:cxn>
                  <a:cxn ang="0">
                    <a:pos x="2" y="67"/>
                  </a:cxn>
                  <a:cxn ang="0">
                    <a:pos x="7" y="69"/>
                  </a:cxn>
                  <a:cxn ang="0">
                    <a:pos x="12" y="67"/>
                  </a:cxn>
                  <a:cxn ang="0">
                    <a:pos x="13" y="58"/>
                  </a:cxn>
                  <a:cxn ang="0">
                    <a:pos x="34" y="39"/>
                  </a:cxn>
                  <a:cxn ang="0">
                    <a:pos x="39" y="37"/>
                  </a:cxn>
                  <a:cxn ang="0">
                    <a:pos x="40" y="36"/>
                  </a:cxn>
                  <a:cxn ang="0">
                    <a:pos x="53" y="43"/>
                  </a:cxn>
                  <a:cxn ang="0">
                    <a:pos x="63" y="43"/>
                  </a:cxn>
                  <a:cxn ang="0">
                    <a:pos x="65" y="38"/>
                  </a:cxn>
                  <a:cxn ang="0">
                    <a:pos x="77" y="15"/>
                  </a:cxn>
                  <a:cxn ang="0">
                    <a:pos x="34" y="34"/>
                  </a:cxn>
                  <a:cxn ang="0">
                    <a:pos x="36" y="34"/>
                  </a:cxn>
                  <a:cxn ang="0">
                    <a:pos x="36" y="30"/>
                  </a:cxn>
                  <a:cxn ang="0">
                    <a:pos x="32" y="30"/>
                  </a:cxn>
                  <a:cxn ang="0">
                    <a:pos x="32" y="30"/>
                  </a:cxn>
                  <a:cxn ang="0">
                    <a:pos x="32" y="34"/>
                  </a:cxn>
                  <a:cxn ang="0">
                    <a:pos x="34" y="34"/>
                  </a:cxn>
                  <a:cxn ang="0">
                    <a:pos x="9" y="64"/>
                  </a:cxn>
                  <a:cxn ang="0">
                    <a:pos x="10" y="62"/>
                  </a:cxn>
                  <a:cxn ang="0">
                    <a:pos x="7" y="59"/>
                  </a:cxn>
                  <a:cxn ang="0">
                    <a:pos x="6" y="60"/>
                  </a:cxn>
                  <a:cxn ang="0">
                    <a:pos x="6" y="64"/>
                  </a:cxn>
                  <a:cxn ang="0">
                    <a:pos x="7" y="64"/>
                  </a:cxn>
                </a:cxnLst>
                <a:rect l="0" t="0" r="r" b="b"/>
                <a:pathLst>
                  <a:path w="86" h="69">
                    <a:moveTo>
                      <a:pt x="58" y="40"/>
                    </a:moveTo>
                    <a:cubicBezTo>
                      <a:pt x="59" y="40"/>
                      <a:pt x="59" y="40"/>
                      <a:pt x="60" y="39"/>
                    </a:cubicBezTo>
                    <a:cubicBezTo>
                      <a:pt x="60" y="39"/>
                      <a:pt x="60" y="39"/>
                      <a:pt x="60" y="39"/>
                    </a:cubicBezTo>
                    <a:cubicBezTo>
                      <a:pt x="60" y="39"/>
                      <a:pt x="61" y="38"/>
                      <a:pt x="61" y="38"/>
                    </a:cubicBezTo>
                    <a:cubicBezTo>
                      <a:pt x="61" y="37"/>
                      <a:pt x="60" y="36"/>
                      <a:pt x="60" y="36"/>
                    </a:cubicBezTo>
                    <a:cubicBezTo>
                      <a:pt x="60" y="36"/>
                      <a:pt x="60" y="36"/>
                      <a:pt x="60" y="36"/>
                    </a:cubicBezTo>
                    <a:cubicBezTo>
                      <a:pt x="59" y="35"/>
                      <a:pt x="59" y="35"/>
                      <a:pt x="58" y="35"/>
                    </a:cubicBezTo>
                    <a:cubicBezTo>
                      <a:pt x="57" y="35"/>
                      <a:pt x="57" y="35"/>
                      <a:pt x="56" y="36"/>
                    </a:cubicBezTo>
                    <a:cubicBezTo>
                      <a:pt x="56" y="36"/>
                      <a:pt x="56" y="36"/>
                      <a:pt x="56" y="36"/>
                    </a:cubicBezTo>
                    <a:cubicBezTo>
                      <a:pt x="56" y="36"/>
                      <a:pt x="56" y="37"/>
                      <a:pt x="56" y="38"/>
                    </a:cubicBezTo>
                    <a:cubicBezTo>
                      <a:pt x="56" y="38"/>
                      <a:pt x="56" y="39"/>
                      <a:pt x="56" y="39"/>
                    </a:cubicBezTo>
                    <a:cubicBezTo>
                      <a:pt x="57" y="40"/>
                      <a:pt x="57" y="40"/>
                      <a:pt x="58" y="40"/>
                    </a:cubicBezTo>
                    <a:close/>
                    <a:moveTo>
                      <a:pt x="79" y="15"/>
                    </a:moveTo>
                    <a:cubicBezTo>
                      <a:pt x="82" y="15"/>
                      <a:pt x="85" y="13"/>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9"/>
                      <a:pt x="86" y="9"/>
                      <a:pt x="86" y="9"/>
                    </a:cubicBezTo>
                    <a:cubicBezTo>
                      <a:pt x="86" y="8"/>
                      <a:pt x="86" y="8"/>
                      <a:pt x="86" y="8"/>
                    </a:cubicBezTo>
                    <a:cubicBezTo>
                      <a:pt x="86" y="8"/>
                      <a:pt x="86" y="8"/>
                      <a:pt x="86" y="8"/>
                    </a:cubicBezTo>
                    <a:cubicBezTo>
                      <a:pt x="86" y="8"/>
                      <a:pt x="86" y="8"/>
                      <a:pt x="86" y="8"/>
                    </a:cubicBezTo>
                    <a:cubicBezTo>
                      <a:pt x="86" y="8"/>
                      <a:pt x="86" y="8"/>
                      <a:pt x="86" y="8"/>
                    </a:cubicBezTo>
                    <a:cubicBezTo>
                      <a:pt x="86" y="8"/>
                      <a:pt x="86" y="8"/>
                      <a:pt x="86" y="8"/>
                    </a:cubicBezTo>
                    <a:cubicBezTo>
                      <a:pt x="86" y="8"/>
                      <a:pt x="86" y="8"/>
                      <a:pt x="86" y="8"/>
                    </a:cubicBezTo>
                    <a:cubicBezTo>
                      <a:pt x="86" y="8"/>
                      <a:pt x="86" y="8"/>
                      <a:pt x="86" y="8"/>
                    </a:cubicBezTo>
                    <a:cubicBezTo>
                      <a:pt x="86" y="4"/>
                      <a:pt x="83" y="0"/>
                      <a:pt x="79" y="0"/>
                    </a:cubicBezTo>
                    <a:cubicBezTo>
                      <a:pt x="75" y="0"/>
                      <a:pt x="72" y="4"/>
                      <a:pt x="72" y="8"/>
                    </a:cubicBezTo>
                    <a:cubicBezTo>
                      <a:pt x="72" y="9"/>
                      <a:pt x="72" y="11"/>
                      <a:pt x="73" y="12"/>
                    </a:cubicBezTo>
                    <a:cubicBezTo>
                      <a:pt x="60" y="31"/>
                      <a:pt x="60" y="31"/>
                      <a:pt x="60" y="31"/>
                    </a:cubicBezTo>
                    <a:cubicBezTo>
                      <a:pt x="59" y="31"/>
                      <a:pt x="59" y="31"/>
                      <a:pt x="58" y="31"/>
                    </a:cubicBezTo>
                    <a:cubicBezTo>
                      <a:pt x="56" y="31"/>
                      <a:pt x="54" y="31"/>
                      <a:pt x="53" y="33"/>
                    </a:cubicBezTo>
                    <a:cubicBezTo>
                      <a:pt x="53" y="33"/>
                      <a:pt x="53" y="33"/>
                      <a:pt x="53" y="33"/>
                    </a:cubicBezTo>
                    <a:cubicBezTo>
                      <a:pt x="53" y="33"/>
                      <a:pt x="53" y="33"/>
                      <a:pt x="53" y="33"/>
                    </a:cubicBezTo>
                    <a:cubicBezTo>
                      <a:pt x="53" y="33"/>
                      <a:pt x="52" y="34"/>
                      <a:pt x="52" y="34"/>
                    </a:cubicBezTo>
                    <a:cubicBezTo>
                      <a:pt x="41" y="31"/>
                      <a:pt x="41" y="31"/>
                      <a:pt x="41" y="31"/>
                    </a:cubicBezTo>
                    <a:cubicBezTo>
                      <a:pt x="40" y="30"/>
                      <a:pt x="40" y="28"/>
                      <a:pt x="39" y="27"/>
                    </a:cubicBezTo>
                    <a:cubicBezTo>
                      <a:pt x="39" y="27"/>
                      <a:pt x="39" y="27"/>
                      <a:pt x="39" y="27"/>
                    </a:cubicBezTo>
                    <a:cubicBezTo>
                      <a:pt x="37" y="26"/>
                      <a:pt x="36" y="25"/>
                      <a:pt x="34" y="25"/>
                    </a:cubicBezTo>
                    <a:cubicBezTo>
                      <a:pt x="32" y="25"/>
                      <a:pt x="30" y="26"/>
                      <a:pt x="29" y="27"/>
                    </a:cubicBezTo>
                    <a:cubicBezTo>
                      <a:pt x="29" y="27"/>
                      <a:pt x="29" y="27"/>
                      <a:pt x="29" y="27"/>
                    </a:cubicBezTo>
                    <a:cubicBezTo>
                      <a:pt x="28" y="28"/>
                      <a:pt x="27" y="30"/>
                      <a:pt x="27" y="32"/>
                    </a:cubicBezTo>
                    <a:cubicBezTo>
                      <a:pt x="27" y="33"/>
                      <a:pt x="27" y="34"/>
                      <a:pt x="27" y="35"/>
                    </a:cubicBezTo>
                    <a:cubicBezTo>
                      <a:pt x="10" y="55"/>
                      <a:pt x="10" y="55"/>
                      <a:pt x="10" y="55"/>
                    </a:cubicBezTo>
                    <a:cubicBezTo>
                      <a:pt x="9" y="55"/>
                      <a:pt x="8" y="55"/>
                      <a:pt x="7" y="55"/>
                    </a:cubicBezTo>
                    <a:cubicBezTo>
                      <a:pt x="5" y="55"/>
                      <a:pt x="4" y="56"/>
                      <a:pt x="2" y="57"/>
                    </a:cubicBezTo>
                    <a:cubicBezTo>
                      <a:pt x="2" y="57"/>
                      <a:pt x="2" y="57"/>
                      <a:pt x="2" y="57"/>
                    </a:cubicBezTo>
                    <a:cubicBezTo>
                      <a:pt x="2" y="57"/>
                      <a:pt x="2" y="57"/>
                      <a:pt x="2" y="57"/>
                    </a:cubicBezTo>
                    <a:cubicBezTo>
                      <a:pt x="1" y="58"/>
                      <a:pt x="0" y="60"/>
                      <a:pt x="0" y="62"/>
                    </a:cubicBezTo>
                    <a:cubicBezTo>
                      <a:pt x="0" y="64"/>
                      <a:pt x="1" y="65"/>
                      <a:pt x="2" y="67"/>
                    </a:cubicBezTo>
                    <a:cubicBezTo>
                      <a:pt x="3" y="67"/>
                      <a:pt x="3" y="67"/>
                      <a:pt x="3" y="67"/>
                    </a:cubicBezTo>
                    <a:cubicBezTo>
                      <a:pt x="4" y="68"/>
                      <a:pt x="6" y="69"/>
                      <a:pt x="7" y="69"/>
                    </a:cubicBezTo>
                    <a:cubicBezTo>
                      <a:pt x="9" y="69"/>
                      <a:pt x="11" y="68"/>
                      <a:pt x="12" y="67"/>
                    </a:cubicBezTo>
                    <a:cubicBezTo>
                      <a:pt x="12" y="67"/>
                      <a:pt x="12" y="67"/>
                      <a:pt x="12" y="67"/>
                    </a:cubicBezTo>
                    <a:cubicBezTo>
                      <a:pt x="14" y="65"/>
                      <a:pt x="14" y="64"/>
                      <a:pt x="14" y="62"/>
                    </a:cubicBezTo>
                    <a:cubicBezTo>
                      <a:pt x="14" y="60"/>
                      <a:pt x="14" y="59"/>
                      <a:pt x="13" y="58"/>
                    </a:cubicBezTo>
                    <a:cubicBezTo>
                      <a:pt x="30" y="38"/>
                      <a:pt x="30" y="38"/>
                      <a:pt x="30" y="38"/>
                    </a:cubicBezTo>
                    <a:cubicBezTo>
                      <a:pt x="31" y="39"/>
                      <a:pt x="32" y="39"/>
                      <a:pt x="34" y="39"/>
                    </a:cubicBezTo>
                    <a:cubicBezTo>
                      <a:pt x="36" y="39"/>
                      <a:pt x="37" y="38"/>
                      <a:pt x="39" y="37"/>
                    </a:cubicBezTo>
                    <a:cubicBezTo>
                      <a:pt x="39" y="37"/>
                      <a:pt x="39" y="37"/>
                      <a:pt x="39" y="37"/>
                    </a:cubicBezTo>
                    <a:cubicBezTo>
                      <a:pt x="39" y="37"/>
                      <a:pt x="39" y="37"/>
                      <a:pt x="39" y="37"/>
                    </a:cubicBezTo>
                    <a:cubicBezTo>
                      <a:pt x="39" y="36"/>
                      <a:pt x="39" y="36"/>
                      <a:pt x="40" y="36"/>
                    </a:cubicBezTo>
                    <a:cubicBezTo>
                      <a:pt x="51" y="38"/>
                      <a:pt x="51" y="38"/>
                      <a:pt x="51" y="38"/>
                    </a:cubicBezTo>
                    <a:cubicBezTo>
                      <a:pt x="51" y="40"/>
                      <a:pt x="52" y="41"/>
                      <a:pt x="53" y="43"/>
                    </a:cubicBezTo>
                    <a:cubicBezTo>
                      <a:pt x="54" y="44"/>
                      <a:pt x="56" y="45"/>
                      <a:pt x="58" y="45"/>
                    </a:cubicBezTo>
                    <a:cubicBezTo>
                      <a:pt x="60" y="45"/>
                      <a:pt x="62" y="44"/>
                      <a:pt x="63" y="43"/>
                    </a:cubicBezTo>
                    <a:cubicBezTo>
                      <a:pt x="63" y="42"/>
                      <a:pt x="63" y="42"/>
                      <a:pt x="63" y="42"/>
                    </a:cubicBezTo>
                    <a:cubicBezTo>
                      <a:pt x="64" y="41"/>
                      <a:pt x="65" y="39"/>
                      <a:pt x="65" y="38"/>
                    </a:cubicBezTo>
                    <a:cubicBezTo>
                      <a:pt x="65" y="36"/>
                      <a:pt x="65" y="35"/>
                      <a:pt x="64" y="33"/>
                    </a:cubicBezTo>
                    <a:cubicBezTo>
                      <a:pt x="77" y="15"/>
                      <a:pt x="77" y="15"/>
                      <a:pt x="77" y="15"/>
                    </a:cubicBezTo>
                    <a:cubicBezTo>
                      <a:pt x="78" y="15"/>
                      <a:pt x="78" y="15"/>
                      <a:pt x="79" y="15"/>
                    </a:cubicBezTo>
                    <a:close/>
                    <a:moveTo>
                      <a:pt x="34" y="34"/>
                    </a:moveTo>
                    <a:cubicBezTo>
                      <a:pt x="34" y="34"/>
                      <a:pt x="35" y="34"/>
                      <a:pt x="36" y="34"/>
                    </a:cubicBezTo>
                    <a:cubicBezTo>
                      <a:pt x="36" y="34"/>
                      <a:pt x="36" y="34"/>
                      <a:pt x="36" y="34"/>
                    </a:cubicBezTo>
                    <a:cubicBezTo>
                      <a:pt x="36" y="33"/>
                      <a:pt x="36" y="33"/>
                      <a:pt x="36" y="32"/>
                    </a:cubicBezTo>
                    <a:cubicBezTo>
                      <a:pt x="36" y="31"/>
                      <a:pt x="36" y="31"/>
                      <a:pt x="36" y="30"/>
                    </a:cubicBezTo>
                    <a:cubicBezTo>
                      <a:pt x="35" y="30"/>
                      <a:pt x="34" y="29"/>
                      <a:pt x="34" y="29"/>
                    </a:cubicBezTo>
                    <a:cubicBezTo>
                      <a:pt x="33" y="29"/>
                      <a:pt x="32" y="30"/>
                      <a:pt x="32" y="30"/>
                    </a:cubicBezTo>
                    <a:cubicBezTo>
                      <a:pt x="32" y="30"/>
                      <a:pt x="32" y="30"/>
                      <a:pt x="32" y="30"/>
                    </a:cubicBezTo>
                    <a:cubicBezTo>
                      <a:pt x="32" y="30"/>
                      <a:pt x="32" y="30"/>
                      <a:pt x="32" y="30"/>
                    </a:cubicBezTo>
                    <a:cubicBezTo>
                      <a:pt x="31" y="31"/>
                      <a:pt x="31" y="31"/>
                      <a:pt x="31" y="32"/>
                    </a:cubicBezTo>
                    <a:cubicBezTo>
                      <a:pt x="31" y="33"/>
                      <a:pt x="31" y="33"/>
                      <a:pt x="32" y="34"/>
                    </a:cubicBezTo>
                    <a:cubicBezTo>
                      <a:pt x="32" y="34"/>
                      <a:pt x="32" y="34"/>
                      <a:pt x="32" y="34"/>
                    </a:cubicBezTo>
                    <a:cubicBezTo>
                      <a:pt x="32" y="34"/>
                      <a:pt x="33" y="34"/>
                      <a:pt x="34" y="34"/>
                    </a:cubicBezTo>
                    <a:close/>
                    <a:moveTo>
                      <a:pt x="7" y="64"/>
                    </a:moveTo>
                    <a:cubicBezTo>
                      <a:pt x="8" y="64"/>
                      <a:pt x="9" y="64"/>
                      <a:pt x="9" y="64"/>
                    </a:cubicBezTo>
                    <a:cubicBezTo>
                      <a:pt x="9" y="64"/>
                      <a:pt x="9" y="64"/>
                      <a:pt x="9" y="64"/>
                    </a:cubicBezTo>
                    <a:cubicBezTo>
                      <a:pt x="10" y="63"/>
                      <a:pt x="10" y="62"/>
                      <a:pt x="10" y="62"/>
                    </a:cubicBezTo>
                    <a:cubicBezTo>
                      <a:pt x="10" y="61"/>
                      <a:pt x="10" y="60"/>
                      <a:pt x="9" y="60"/>
                    </a:cubicBezTo>
                    <a:cubicBezTo>
                      <a:pt x="9" y="59"/>
                      <a:pt x="8" y="59"/>
                      <a:pt x="7" y="59"/>
                    </a:cubicBezTo>
                    <a:cubicBezTo>
                      <a:pt x="7" y="59"/>
                      <a:pt x="6" y="59"/>
                      <a:pt x="6" y="60"/>
                    </a:cubicBezTo>
                    <a:cubicBezTo>
                      <a:pt x="6" y="60"/>
                      <a:pt x="6" y="60"/>
                      <a:pt x="6" y="60"/>
                    </a:cubicBezTo>
                    <a:cubicBezTo>
                      <a:pt x="5" y="60"/>
                      <a:pt x="5" y="61"/>
                      <a:pt x="5" y="62"/>
                    </a:cubicBezTo>
                    <a:cubicBezTo>
                      <a:pt x="5" y="62"/>
                      <a:pt x="5" y="63"/>
                      <a:pt x="6" y="64"/>
                    </a:cubicBezTo>
                    <a:cubicBezTo>
                      <a:pt x="6" y="64"/>
                      <a:pt x="6" y="64"/>
                      <a:pt x="6" y="64"/>
                    </a:cubicBezTo>
                    <a:cubicBezTo>
                      <a:pt x="6" y="64"/>
                      <a:pt x="7" y="64"/>
                      <a:pt x="7" y="6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377">
                  <a:defRPr/>
                </a:pPr>
                <a:endParaRPr lang="en-GB" sz="1600" kern="0">
                  <a:solidFill>
                    <a:srgbClr val="000000"/>
                  </a:solidFill>
                  <a:latin typeface="Arial"/>
                </a:endParaRPr>
              </a:p>
            </p:txBody>
          </p:sp>
        </p:grpSp>
        <p:grpSp>
          <p:nvGrpSpPr>
            <p:cNvPr id="33" name="Group 32">
              <a:extLst>
                <a:ext uri="{FF2B5EF4-FFF2-40B4-BE49-F238E27FC236}">
                  <a16:creationId xmlns:a16="http://schemas.microsoft.com/office/drawing/2014/main" id="{1447845C-B64C-C929-688C-7564353241F1}"/>
                </a:ext>
              </a:extLst>
            </p:cNvPr>
            <p:cNvGrpSpPr/>
            <p:nvPr/>
          </p:nvGrpSpPr>
          <p:grpSpPr>
            <a:xfrm>
              <a:off x="4379439" y="1935750"/>
              <a:ext cx="420747" cy="365525"/>
              <a:chOff x="765945" y="7535993"/>
              <a:chExt cx="582455" cy="506008"/>
            </a:xfrm>
            <a:solidFill>
              <a:srgbClr val="FFFFFF"/>
            </a:solidFill>
          </p:grpSpPr>
          <p:sp>
            <p:nvSpPr>
              <p:cNvPr id="34" name="Freeform: Shape 33">
                <a:extLst>
                  <a:ext uri="{FF2B5EF4-FFF2-40B4-BE49-F238E27FC236}">
                    <a16:creationId xmlns:a16="http://schemas.microsoft.com/office/drawing/2014/main" id="{2F381A0E-31EE-A600-B5C1-1D8DF08AE313}"/>
                  </a:ext>
                </a:extLst>
              </p:cNvPr>
              <p:cNvSpPr/>
              <p:nvPr/>
            </p:nvSpPr>
            <p:spPr>
              <a:xfrm>
                <a:off x="765945" y="7809019"/>
                <a:ext cx="582455" cy="232982"/>
              </a:xfrm>
              <a:custGeom>
                <a:avLst/>
                <a:gdLst>
                  <a:gd name="connsiteX0" fmla="*/ 334912 w 582455"/>
                  <a:gd name="connsiteY0" fmla="*/ 14561 h 232982"/>
                  <a:gd name="connsiteX1" fmla="*/ 305789 w 582455"/>
                  <a:gd name="connsiteY1" fmla="*/ 43684 h 232982"/>
                  <a:gd name="connsiteX2" fmla="*/ 276666 w 582455"/>
                  <a:gd name="connsiteY2" fmla="*/ 43684 h 232982"/>
                  <a:gd name="connsiteX3" fmla="*/ 247543 w 582455"/>
                  <a:gd name="connsiteY3" fmla="*/ 14561 h 232982"/>
                  <a:gd name="connsiteX4" fmla="*/ 247543 w 582455"/>
                  <a:gd name="connsiteY4" fmla="*/ 0 h 232982"/>
                  <a:gd name="connsiteX5" fmla="*/ 0 w 582455"/>
                  <a:gd name="connsiteY5" fmla="*/ 0 h 232982"/>
                  <a:gd name="connsiteX6" fmla="*/ 0 w 582455"/>
                  <a:gd name="connsiteY6" fmla="*/ 203859 h 232982"/>
                  <a:gd name="connsiteX7" fmla="*/ 29123 w 582455"/>
                  <a:gd name="connsiteY7" fmla="*/ 232982 h 232982"/>
                  <a:gd name="connsiteX8" fmla="*/ 553332 w 582455"/>
                  <a:gd name="connsiteY8" fmla="*/ 232982 h 232982"/>
                  <a:gd name="connsiteX9" fmla="*/ 582455 w 582455"/>
                  <a:gd name="connsiteY9" fmla="*/ 203859 h 232982"/>
                  <a:gd name="connsiteX10" fmla="*/ 582455 w 582455"/>
                  <a:gd name="connsiteY10" fmla="*/ 0 h 232982"/>
                  <a:gd name="connsiteX11" fmla="*/ 334912 w 582455"/>
                  <a:gd name="connsiteY11" fmla="*/ 0 h 232982"/>
                  <a:gd name="connsiteX12" fmla="*/ 334912 w 582455"/>
                  <a:gd name="connsiteY12" fmla="*/ 14561 h 2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2455" h="232982">
                    <a:moveTo>
                      <a:pt x="334912" y="14561"/>
                    </a:moveTo>
                    <a:cubicBezTo>
                      <a:pt x="334912" y="30579"/>
                      <a:pt x="321806" y="43684"/>
                      <a:pt x="305789" y="43684"/>
                    </a:cubicBezTo>
                    <a:lnTo>
                      <a:pt x="276666" y="43684"/>
                    </a:lnTo>
                    <a:cubicBezTo>
                      <a:pt x="260649" y="43684"/>
                      <a:pt x="247543" y="30579"/>
                      <a:pt x="247543" y="14561"/>
                    </a:cubicBezTo>
                    <a:lnTo>
                      <a:pt x="247543" y="0"/>
                    </a:lnTo>
                    <a:lnTo>
                      <a:pt x="0" y="0"/>
                    </a:lnTo>
                    <a:lnTo>
                      <a:pt x="0" y="203859"/>
                    </a:lnTo>
                    <a:cubicBezTo>
                      <a:pt x="0" y="219877"/>
                      <a:pt x="13105" y="232982"/>
                      <a:pt x="29123" y="232982"/>
                    </a:cubicBezTo>
                    <a:lnTo>
                      <a:pt x="553332" y="232982"/>
                    </a:lnTo>
                    <a:cubicBezTo>
                      <a:pt x="569350" y="232982"/>
                      <a:pt x="582455" y="219877"/>
                      <a:pt x="582455" y="203859"/>
                    </a:cubicBezTo>
                    <a:lnTo>
                      <a:pt x="582455" y="0"/>
                    </a:lnTo>
                    <a:lnTo>
                      <a:pt x="334912" y="0"/>
                    </a:lnTo>
                    <a:lnTo>
                      <a:pt x="334912" y="14561"/>
                    </a:lnTo>
                    <a:close/>
                  </a:path>
                </a:pathLst>
              </a:custGeom>
              <a:grpFill/>
              <a:ln w="7243" cap="flat">
                <a:noFill/>
                <a:prstDash val="solid"/>
                <a:miter/>
              </a:ln>
            </p:spPr>
            <p:txBody>
              <a:bodyPr rtlCol="0" anchor="ctr"/>
              <a:lstStyle/>
              <a:p>
                <a:pPr defTabSz="914377">
                  <a:defRPr/>
                </a:pPr>
                <a:endParaRPr lang="en-US" sz="1600" kern="0">
                  <a:solidFill>
                    <a:srgbClr val="000000"/>
                  </a:solidFill>
                  <a:latin typeface="Arial"/>
                </a:endParaRPr>
              </a:p>
            </p:txBody>
          </p:sp>
          <p:sp>
            <p:nvSpPr>
              <p:cNvPr id="35" name="Freeform: Shape 34">
                <a:extLst>
                  <a:ext uri="{FF2B5EF4-FFF2-40B4-BE49-F238E27FC236}">
                    <a16:creationId xmlns:a16="http://schemas.microsoft.com/office/drawing/2014/main" id="{DCA5F936-8553-B3BA-572F-61F20F7C6279}"/>
                  </a:ext>
                </a:extLst>
              </p:cNvPr>
              <p:cNvSpPr/>
              <p:nvPr/>
            </p:nvSpPr>
            <p:spPr>
              <a:xfrm>
                <a:off x="765945" y="7535993"/>
                <a:ext cx="582455" cy="243903"/>
              </a:xfrm>
              <a:custGeom>
                <a:avLst/>
                <a:gdLst>
                  <a:gd name="connsiteX0" fmla="*/ 553332 w 582455"/>
                  <a:gd name="connsiteY0" fmla="*/ 98289 h 243903"/>
                  <a:gd name="connsiteX1" fmla="*/ 407719 w 582455"/>
                  <a:gd name="connsiteY1" fmla="*/ 98289 h 243903"/>
                  <a:gd name="connsiteX2" fmla="*/ 407719 w 582455"/>
                  <a:gd name="connsiteY2" fmla="*/ 50965 h 243903"/>
                  <a:gd name="connsiteX3" fmla="*/ 356754 w 582455"/>
                  <a:gd name="connsiteY3" fmla="*/ 0 h 243903"/>
                  <a:gd name="connsiteX4" fmla="*/ 225701 w 582455"/>
                  <a:gd name="connsiteY4" fmla="*/ 0 h 243903"/>
                  <a:gd name="connsiteX5" fmla="*/ 174737 w 582455"/>
                  <a:gd name="connsiteY5" fmla="*/ 50965 h 243903"/>
                  <a:gd name="connsiteX6" fmla="*/ 174737 w 582455"/>
                  <a:gd name="connsiteY6" fmla="*/ 98289 h 243903"/>
                  <a:gd name="connsiteX7" fmla="*/ 29123 w 582455"/>
                  <a:gd name="connsiteY7" fmla="*/ 98289 h 243903"/>
                  <a:gd name="connsiteX8" fmla="*/ 0 w 582455"/>
                  <a:gd name="connsiteY8" fmla="*/ 127412 h 243903"/>
                  <a:gd name="connsiteX9" fmla="*/ 0 w 582455"/>
                  <a:gd name="connsiteY9" fmla="*/ 243903 h 243903"/>
                  <a:gd name="connsiteX10" fmla="*/ 247543 w 582455"/>
                  <a:gd name="connsiteY10" fmla="*/ 243903 h 243903"/>
                  <a:gd name="connsiteX11" fmla="*/ 247543 w 582455"/>
                  <a:gd name="connsiteY11" fmla="*/ 229342 h 243903"/>
                  <a:gd name="connsiteX12" fmla="*/ 334912 w 582455"/>
                  <a:gd name="connsiteY12" fmla="*/ 229342 h 243903"/>
                  <a:gd name="connsiteX13" fmla="*/ 334912 w 582455"/>
                  <a:gd name="connsiteY13" fmla="*/ 243903 h 243903"/>
                  <a:gd name="connsiteX14" fmla="*/ 582455 w 582455"/>
                  <a:gd name="connsiteY14" fmla="*/ 243903 h 243903"/>
                  <a:gd name="connsiteX15" fmla="*/ 582455 w 582455"/>
                  <a:gd name="connsiteY15" fmla="*/ 127412 h 243903"/>
                  <a:gd name="connsiteX16" fmla="*/ 553332 w 582455"/>
                  <a:gd name="connsiteY16" fmla="*/ 98289 h 243903"/>
                  <a:gd name="connsiteX17" fmla="*/ 218421 w 582455"/>
                  <a:gd name="connsiteY17" fmla="*/ 98289 h 243903"/>
                  <a:gd name="connsiteX18" fmla="*/ 218421 w 582455"/>
                  <a:gd name="connsiteY18" fmla="*/ 50965 h 243903"/>
                  <a:gd name="connsiteX19" fmla="*/ 225701 w 582455"/>
                  <a:gd name="connsiteY19" fmla="*/ 43684 h 243903"/>
                  <a:gd name="connsiteX20" fmla="*/ 356754 w 582455"/>
                  <a:gd name="connsiteY20" fmla="*/ 43684 h 243903"/>
                  <a:gd name="connsiteX21" fmla="*/ 364034 w 582455"/>
                  <a:gd name="connsiteY21" fmla="*/ 50965 h 243903"/>
                  <a:gd name="connsiteX22" fmla="*/ 364034 w 582455"/>
                  <a:gd name="connsiteY22" fmla="*/ 98289 h 243903"/>
                  <a:gd name="connsiteX23" fmla="*/ 218421 w 582455"/>
                  <a:gd name="connsiteY23" fmla="*/ 98289 h 24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2455" h="243903">
                    <a:moveTo>
                      <a:pt x="553332" y="98289"/>
                    </a:moveTo>
                    <a:lnTo>
                      <a:pt x="407719" y="98289"/>
                    </a:lnTo>
                    <a:lnTo>
                      <a:pt x="407719" y="50965"/>
                    </a:lnTo>
                    <a:cubicBezTo>
                      <a:pt x="407719" y="22570"/>
                      <a:pt x="385148" y="0"/>
                      <a:pt x="356754" y="0"/>
                    </a:cubicBezTo>
                    <a:lnTo>
                      <a:pt x="225701" y="0"/>
                    </a:lnTo>
                    <a:cubicBezTo>
                      <a:pt x="197307" y="0"/>
                      <a:pt x="174737" y="22570"/>
                      <a:pt x="174737" y="50965"/>
                    </a:cubicBezTo>
                    <a:lnTo>
                      <a:pt x="174737" y="98289"/>
                    </a:lnTo>
                    <a:lnTo>
                      <a:pt x="29123" y="98289"/>
                    </a:lnTo>
                    <a:cubicBezTo>
                      <a:pt x="13105" y="98289"/>
                      <a:pt x="0" y="111395"/>
                      <a:pt x="0" y="127412"/>
                    </a:cubicBezTo>
                    <a:lnTo>
                      <a:pt x="0" y="243903"/>
                    </a:lnTo>
                    <a:lnTo>
                      <a:pt x="247543" y="243903"/>
                    </a:lnTo>
                    <a:lnTo>
                      <a:pt x="247543" y="229342"/>
                    </a:lnTo>
                    <a:lnTo>
                      <a:pt x="334912" y="229342"/>
                    </a:lnTo>
                    <a:lnTo>
                      <a:pt x="334912" y="243903"/>
                    </a:lnTo>
                    <a:lnTo>
                      <a:pt x="582455" y="243903"/>
                    </a:lnTo>
                    <a:lnTo>
                      <a:pt x="582455" y="127412"/>
                    </a:lnTo>
                    <a:cubicBezTo>
                      <a:pt x="582455" y="111395"/>
                      <a:pt x="569350" y="98289"/>
                      <a:pt x="553332" y="98289"/>
                    </a:cubicBezTo>
                    <a:moveTo>
                      <a:pt x="218421" y="98289"/>
                    </a:moveTo>
                    <a:lnTo>
                      <a:pt x="218421" y="50965"/>
                    </a:lnTo>
                    <a:cubicBezTo>
                      <a:pt x="218421" y="46596"/>
                      <a:pt x="221333" y="43684"/>
                      <a:pt x="225701" y="43684"/>
                    </a:cubicBezTo>
                    <a:lnTo>
                      <a:pt x="356754" y="43684"/>
                    </a:lnTo>
                    <a:cubicBezTo>
                      <a:pt x="361122" y="43684"/>
                      <a:pt x="364034" y="46596"/>
                      <a:pt x="364034" y="50965"/>
                    </a:cubicBezTo>
                    <a:lnTo>
                      <a:pt x="364034" y="98289"/>
                    </a:lnTo>
                    <a:lnTo>
                      <a:pt x="218421" y="98289"/>
                    </a:lnTo>
                    <a:close/>
                  </a:path>
                </a:pathLst>
              </a:custGeom>
              <a:grpFill/>
              <a:ln w="7243" cap="flat">
                <a:noFill/>
                <a:prstDash val="solid"/>
                <a:miter/>
              </a:ln>
            </p:spPr>
            <p:txBody>
              <a:bodyPr rtlCol="0" anchor="ctr"/>
              <a:lstStyle/>
              <a:p>
                <a:pPr defTabSz="914377">
                  <a:defRPr/>
                </a:pPr>
                <a:endParaRPr lang="en-US" sz="1600" kern="0">
                  <a:solidFill>
                    <a:srgbClr val="000000"/>
                  </a:solidFill>
                  <a:latin typeface="Arial"/>
                </a:endParaRPr>
              </a:p>
            </p:txBody>
          </p:sp>
        </p:grpSp>
      </p:grpSp>
      <p:sp>
        <p:nvSpPr>
          <p:cNvPr id="43" name="TextBox 42">
            <a:extLst>
              <a:ext uri="{FF2B5EF4-FFF2-40B4-BE49-F238E27FC236}">
                <a16:creationId xmlns:a16="http://schemas.microsoft.com/office/drawing/2014/main" id="{0585BC7C-C737-CCEE-5B51-DCC1DF370917}"/>
              </a:ext>
            </a:extLst>
          </p:cNvPr>
          <p:cNvSpPr txBox="1"/>
          <p:nvPr/>
        </p:nvSpPr>
        <p:spPr>
          <a:xfrm rot="5400000">
            <a:off x="2791690" y="-490648"/>
            <a:ext cx="342082" cy="4989083"/>
          </a:xfrm>
          <a:prstGeom prst="rect">
            <a:avLst/>
          </a:prstGeom>
          <a:solidFill>
            <a:schemeClr val="accent4">
              <a:lumMod val="75000"/>
            </a:schemeClr>
          </a:solidFill>
        </p:spPr>
        <p:txBody>
          <a:bodyPr vert="vert270" wrap="square" lIns="0" tIns="0" rIns="0" bIns="0" rtlCol="0" anchor="ctr" anchorCtr="0">
            <a:noAutofit/>
          </a:bodyPr>
          <a:lstStyle/>
          <a:p>
            <a:pPr algn="ctr" defTabSz="914377">
              <a:spcAft>
                <a:spcPts val="600"/>
              </a:spcAft>
              <a:defRPr/>
            </a:pPr>
            <a:r>
              <a:rPr lang="en-US" sz="2000" b="1">
                <a:solidFill>
                  <a:prstClr val="white"/>
                </a:solidFill>
                <a:latin typeface="Arial"/>
              </a:rPr>
              <a:t>Objectives</a:t>
            </a:r>
          </a:p>
        </p:txBody>
      </p:sp>
      <p:grpSp>
        <p:nvGrpSpPr>
          <p:cNvPr id="44" name="Group 43">
            <a:extLst>
              <a:ext uri="{FF2B5EF4-FFF2-40B4-BE49-F238E27FC236}">
                <a16:creationId xmlns:a16="http://schemas.microsoft.com/office/drawing/2014/main" id="{304FF24A-1DCB-3538-BA37-FEFFB422A1F0}"/>
              </a:ext>
            </a:extLst>
          </p:cNvPr>
          <p:cNvGrpSpPr/>
          <p:nvPr/>
        </p:nvGrpSpPr>
        <p:grpSpPr>
          <a:xfrm>
            <a:off x="468189" y="1132189"/>
            <a:ext cx="10846983" cy="523220"/>
            <a:chOff x="903434" y="862851"/>
            <a:chExt cx="9767693" cy="523220"/>
          </a:xfrm>
        </p:grpSpPr>
        <p:sp>
          <p:nvSpPr>
            <p:cNvPr id="45" name="TextBox 44">
              <a:extLst>
                <a:ext uri="{FF2B5EF4-FFF2-40B4-BE49-F238E27FC236}">
                  <a16:creationId xmlns:a16="http://schemas.microsoft.com/office/drawing/2014/main" id="{F15BC7C6-82E9-43B5-0109-4819260F48DD}"/>
                </a:ext>
              </a:extLst>
            </p:cNvPr>
            <p:cNvSpPr txBox="1"/>
            <p:nvPr/>
          </p:nvSpPr>
          <p:spPr>
            <a:xfrm>
              <a:off x="2441404" y="862851"/>
              <a:ext cx="8229723" cy="523220"/>
            </a:xfrm>
            <a:prstGeom prst="rect">
              <a:avLst/>
            </a:prstGeom>
            <a:noFill/>
            <a:ln>
              <a:noFill/>
            </a:ln>
          </p:spPr>
          <p:txBody>
            <a:bodyPr wrap="square">
              <a:spAutoFit/>
            </a:bodyPr>
            <a:lstStyle/>
            <a:p>
              <a:pPr defTabSz="914377">
                <a:defRPr/>
              </a:pPr>
              <a:r>
                <a:rPr lang="en-US" sz="1400" b="1" i="1">
                  <a:solidFill>
                    <a:schemeClr val="accent4">
                      <a:lumMod val="50000"/>
                    </a:schemeClr>
                  </a:solidFill>
                  <a:latin typeface="Arial"/>
                  <a:ea typeface="Times New Roman" panose="02020603050405020304" pitchFamily="18" charset="0"/>
                </a:rPr>
                <a:t>Establish a state-of-the-art portal as a central hub for information, collaboration, and innovation in Indian shipbuilding and repair industry</a:t>
              </a:r>
              <a:endParaRPr lang="en-US" sz="1400" b="1" i="1">
                <a:solidFill>
                  <a:schemeClr val="accent4">
                    <a:lumMod val="50000"/>
                  </a:schemeClr>
                </a:solidFill>
                <a:latin typeface="Arial"/>
              </a:endParaRPr>
            </a:p>
          </p:txBody>
        </p:sp>
        <p:sp>
          <p:nvSpPr>
            <p:cNvPr id="46" name="TextBox 45">
              <a:extLst>
                <a:ext uri="{FF2B5EF4-FFF2-40B4-BE49-F238E27FC236}">
                  <a16:creationId xmlns:a16="http://schemas.microsoft.com/office/drawing/2014/main" id="{39407FA3-B931-8C83-3583-B3B140AB265E}"/>
                </a:ext>
              </a:extLst>
            </p:cNvPr>
            <p:cNvSpPr txBox="1"/>
            <p:nvPr/>
          </p:nvSpPr>
          <p:spPr>
            <a:xfrm rot="5400000">
              <a:off x="1425595" y="394200"/>
              <a:ext cx="403591" cy="1447913"/>
            </a:xfrm>
            <a:prstGeom prst="rect">
              <a:avLst/>
            </a:prstGeom>
            <a:solidFill>
              <a:schemeClr val="bg2"/>
            </a:solidFill>
            <a:ln>
              <a:noFill/>
            </a:ln>
          </p:spPr>
          <p:txBody>
            <a:bodyPr vert="vert270" wrap="square" lIns="0" tIns="0" rIns="0" bIns="0" rtlCol="0" anchor="ctr" anchorCtr="0">
              <a:noAutofit/>
            </a:bodyPr>
            <a:lstStyle/>
            <a:p>
              <a:pPr algn="ctr" defTabSz="914377">
                <a:spcAft>
                  <a:spcPts val="600"/>
                </a:spcAft>
                <a:defRPr/>
              </a:pPr>
              <a:r>
                <a:rPr lang="en-US" sz="2000" b="1">
                  <a:solidFill>
                    <a:schemeClr val="accent4">
                      <a:lumMod val="50000"/>
                    </a:schemeClr>
                  </a:solidFill>
                  <a:latin typeface="Arial"/>
                </a:rPr>
                <a:t>Vision</a:t>
              </a:r>
            </a:p>
          </p:txBody>
        </p:sp>
      </p:grpSp>
      <p:cxnSp>
        <p:nvCxnSpPr>
          <p:cNvPr id="47" name="Straight Connector 46">
            <a:extLst>
              <a:ext uri="{FF2B5EF4-FFF2-40B4-BE49-F238E27FC236}">
                <a16:creationId xmlns:a16="http://schemas.microsoft.com/office/drawing/2014/main" id="{92CE81AF-DE84-B457-E3B9-EE4DC2F7CE32}"/>
              </a:ext>
            </a:extLst>
          </p:cNvPr>
          <p:cNvCxnSpPr>
            <a:cxnSpLocks/>
          </p:cNvCxnSpPr>
          <p:nvPr/>
        </p:nvCxnSpPr>
        <p:spPr>
          <a:xfrm>
            <a:off x="5925671" y="2048256"/>
            <a:ext cx="0" cy="4107499"/>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nvGrpSpPr>
          <p:cNvPr id="48" name="Group 47">
            <a:extLst>
              <a:ext uri="{FF2B5EF4-FFF2-40B4-BE49-F238E27FC236}">
                <a16:creationId xmlns:a16="http://schemas.microsoft.com/office/drawing/2014/main" id="{405E4DD3-0C01-0794-E698-754C64A64C15}"/>
              </a:ext>
            </a:extLst>
          </p:cNvPr>
          <p:cNvGrpSpPr/>
          <p:nvPr/>
        </p:nvGrpSpPr>
        <p:grpSpPr>
          <a:xfrm>
            <a:off x="6134597" y="2312405"/>
            <a:ext cx="5655376" cy="4008307"/>
            <a:chOff x="347912" y="1296574"/>
            <a:chExt cx="11234488" cy="5000625"/>
          </a:xfrm>
        </p:grpSpPr>
        <p:sp>
          <p:nvSpPr>
            <p:cNvPr id="49" name="Rectangle 48">
              <a:extLst>
                <a:ext uri="{FF2B5EF4-FFF2-40B4-BE49-F238E27FC236}">
                  <a16:creationId xmlns:a16="http://schemas.microsoft.com/office/drawing/2014/main" id="{79D37E96-B7BD-ACAC-4142-EB59F159C28D}"/>
                </a:ext>
              </a:extLst>
            </p:cNvPr>
            <p:cNvSpPr>
              <a:spLocks/>
            </p:cNvSpPr>
            <p:nvPr/>
          </p:nvSpPr>
          <p:spPr>
            <a:xfrm>
              <a:off x="347912" y="1296574"/>
              <a:ext cx="2408391" cy="998326"/>
            </a:xfrm>
            <a:prstGeom prst="rect">
              <a:avLst/>
            </a:prstGeom>
          </p:spPr>
          <p:txBody>
            <a:bodyPr wrap="square" lIns="0" tIns="0" rIns="0" bIns="0">
              <a:spAutoFit/>
            </a:bodyPr>
            <a:lstStyle/>
            <a:p>
              <a:pPr marL="0" marR="0" lvl="0" indent="0" defTabSz="91423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accent4">
                      <a:lumMod val="50000"/>
                    </a:schemeClr>
                  </a:solidFill>
                  <a:effectLst/>
                  <a:uLnTx/>
                  <a:uFillTx/>
                  <a:latin typeface="Arial"/>
                  <a:ea typeface="+mn-ea"/>
                  <a:cs typeface="+mn-cs"/>
                </a:rPr>
                <a:t>Capability Insights</a:t>
              </a:r>
            </a:p>
            <a:p>
              <a:pPr marL="0" marR="0" lvl="0" indent="0" defTabSz="914235"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accent4">
                      <a:lumMod val="50000"/>
                    </a:schemeClr>
                  </a:solidFill>
                  <a:effectLst/>
                  <a:uLnTx/>
                  <a:uFillTx/>
                  <a:latin typeface="Arial"/>
                  <a:ea typeface="+mn-ea"/>
                  <a:cs typeface="+mn-cs"/>
                </a:rPr>
                <a:t>Display capabilities, projects &amp; achievements, CAF</a:t>
              </a:r>
            </a:p>
          </p:txBody>
        </p:sp>
        <p:sp>
          <p:nvSpPr>
            <p:cNvPr id="50" name="Rectangle 49">
              <a:extLst>
                <a:ext uri="{FF2B5EF4-FFF2-40B4-BE49-F238E27FC236}">
                  <a16:creationId xmlns:a16="http://schemas.microsoft.com/office/drawing/2014/main" id="{0F9DDD70-0EB8-DAA3-A4D7-7F43990010E0}"/>
                </a:ext>
              </a:extLst>
            </p:cNvPr>
            <p:cNvSpPr>
              <a:spLocks/>
            </p:cNvSpPr>
            <p:nvPr/>
          </p:nvSpPr>
          <p:spPr>
            <a:xfrm>
              <a:off x="6452778" y="1810217"/>
              <a:ext cx="3452633" cy="815940"/>
            </a:xfrm>
            <a:prstGeom prst="rect">
              <a:avLst/>
            </a:prstGeom>
          </p:spPr>
          <p:txBody>
            <a:bodyPr wrap="square" lIns="0" tIns="0" rIns="0" bIns="0">
              <a:spAutoFit/>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accent4">
                      <a:lumMod val="50000"/>
                    </a:schemeClr>
                  </a:solidFill>
                  <a:effectLst/>
                  <a:uLnTx/>
                  <a:uFillTx/>
                  <a:latin typeface="Arial"/>
                  <a:ea typeface="+mn-ea"/>
                  <a:cs typeface="+mn-cs"/>
                </a:rPr>
                <a:t>Collaboration Hub</a:t>
              </a:r>
            </a:p>
            <a:p>
              <a:pPr marL="0" marR="0" lvl="0" indent="0" algn="l" defTabSz="914235"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accent4">
                      <a:lumMod val="50000"/>
                    </a:schemeClr>
                  </a:solidFill>
                  <a:effectLst/>
                  <a:uLnTx/>
                  <a:uFillTx/>
                  <a:latin typeface="Arial"/>
                  <a:ea typeface="+mn-ea"/>
                  <a:cs typeface="+mn-cs"/>
                </a:rPr>
                <a:t>Interactive tools for industry professionals to network.- </a:t>
              </a:r>
              <a:r>
                <a:rPr kumimoji="0" lang="en-US" sz="1000" i="0" u="none" strike="noStrike" kern="1200" cap="none" spc="0" normalizeH="0" baseline="0" noProof="0" err="1">
                  <a:ln>
                    <a:noFill/>
                  </a:ln>
                  <a:solidFill>
                    <a:schemeClr val="accent4">
                      <a:lumMod val="50000"/>
                    </a:schemeClr>
                  </a:solidFill>
                  <a:effectLst/>
                  <a:uLnTx/>
                  <a:uFillTx/>
                  <a:latin typeface="Arial"/>
                  <a:ea typeface="+mn-ea"/>
                  <a:cs typeface="+mn-cs"/>
                </a:rPr>
                <a:t>QnA</a:t>
              </a:r>
              <a:r>
                <a:rPr kumimoji="0" lang="en-US" sz="1000" i="0" u="none" strike="noStrike" kern="1200" cap="none" spc="0" normalizeH="0" baseline="0" noProof="0">
                  <a:ln>
                    <a:noFill/>
                  </a:ln>
                  <a:solidFill>
                    <a:schemeClr val="accent4">
                      <a:lumMod val="50000"/>
                    </a:schemeClr>
                  </a:solidFill>
                  <a:effectLst/>
                  <a:uLnTx/>
                  <a:uFillTx/>
                  <a:latin typeface="Arial"/>
                  <a:ea typeface="+mn-ea"/>
                  <a:cs typeface="+mn-cs"/>
                </a:rPr>
                <a:t>, Posts &amp; Closed Groups</a:t>
              </a:r>
            </a:p>
          </p:txBody>
        </p:sp>
        <p:sp>
          <p:nvSpPr>
            <p:cNvPr id="51" name="Rectangle 50">
              <a:extLst>
                <a:ext uri="{FF2B5EF4-FFF2-40B4-BE49-F238E27FC236}">
                  <a16:creationId xmlns:a16="http://schemas.microsoft.com/office/drawing/2014/main" id="{69C98CEA-BBE4-5C69-4BB0-B4A3444CA668}"/>
                </a:ext>
              </a:extLst>
            </p:cNvPr>
            <p:cNvSpPr>
              <a:spLocks/>
            </p:cNvSpPr>
            <p:nvPr/>
          </p:nvSpPr>
          <p:spPr>
            <a:xfrm>
              <a:off x="863361" y="2583116"/>
              <a:ext cx="2820820" cy="806341"/>
            </a:xfrm>
            <a:prstGeom prst="rect">
              <a:avLst/>
            </a:prstGeom>
          </p:spPr>
          <p:txBody>
            <a:bodyPr wrap="square" lIns="0" tIns="0" rIns="0" bIns="0">
              <a:spAutoFit/>
            </a:bodyPr>
            <a:lstStyle/>
            <a:p>
              <a:pPr marL="0" marR="0" lvl="0" indent="0" defTabSz="91423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accent4">
                      <a:lumMod val="50000"/>
                    </a:schemeClr>
                  </a:solidFill>
                  <a:effectLst/>
                  <a:uLnTx/>
                  <a:uFillTx/>
                  <a:latin typeface="Arial"/>
                  <a:ea typeface="+mn-ea"/>
                  <a:cs typeface="+mn-cs"/>
                </a:rPr>
                <a:t>Training &amp; Certifications</a:t>
              </a:r>
            </a:p>
            <a:p>
              <a:pPr marL="0" marR="0" lvl="0" indent="0" defTabSz="914235"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accent4">
                      <a:lumMod val="50000"/>
                    </a:schemeClr>
                  </a:solidFill>
                  <a:effectLst/>
                  <a:uLnTx/>
                  <a:uFillTx/>
                  <a:latin typeface="Arial"/>
                  <a:ea typeface="+mn-ea"/>
                  <a:cs typeface="+mn-cs"/>
                </a:rPr>
                <a:t>Information on Training courses and Institutes</a:t>
              </a:r>
              <a:endParaRPr kumimoji="0" lang="en-US" sz="1050" i="0" u="none" strike="noStrike" kern="1200" cap="none" spc="0" normalizeH="0" baseline="0" noProof="0">
                <a:ln>
                  <a:noFill/>
                </a:ln>
                <a:solidFill>
                  <a:schemeClr val="accent4">
                    <a:lumMod val="50000"/>
                  </a:schemeClr>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A2FF50C2-BF41-F071-CA22-C55DC84632BC}"/>
                </a:ext>
              </a:extLst>
            </p:cNvPr>
            <p:cNvSpPr>
              <a:spLocks/>
            </p:cNvSpPr>
            <p:nvPr/>
          </p:nvSpPr>
          <p:spPr>
            <a:xfrm>
              <a:off x="1133090" y="3740604"/>
              <a:ext cx="3265952" cy="787142"/>
            </a:xfrm>
            <a:prstGeom prst="rect">
              <a:avLst/>
            </a:prstGeom>
          </p:spPr>
          <p:txBody>
            <a:bodyPr wrap="square" lIns="0" tIns="0" rIns="0" bIns="0">
              <a:spAutoFit/>
            </a:bodyPr>
            <a:lstStyle/>
            <a:p>
              <a:pPr marL="0" marR="0" lvl="0" indent="0" defTabSz="91423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accent4">
                      <a:lumMod val="50000"/>
                    </a:schemeClr>
                  </a:solidFill>
                  <a:effectLst/>
                  <a:uLnTx/>
                  <a:uFillTx/>
                  <a:latin typeface="Arial"/>
                  <a:ea typeface="+mn-ea"/>
                  <a:cs typeface="+mn-cs"/>
                </a:rPr>
                <a:t>Innovation Centre</a:t>
              </a:r>
            </a:p>
            <a:p>
              <a:pPr marL="0" marR="0" lvl="0" indent="0" defTabSz="914235"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accent4">
                      <a:lumMod val="50000"/>
                    </a:schemeClr>
                  </a:solidFill>
                  <a:effectLst/>
                  <a:uLnTx/>
                  <a:uFillTx/>
                  <a:latin typeface="Arial"/>
                  <a:ea typeface="+mn-ea"/>
                  <a:cs typeface="+mn-cs"/>
                </a:rPr>
                <a:t>Showcase innovative technologies and R&amp;D projects.</a:t>
              </a:r>
            </a:p>
          </p:txBody>
        </p:sp>
        <p:sp>
          <p:nvSpPr>
            <p:cNvPr id="53" name="Rectangle 52">
              <a:extLst>
                <a:ext uri="{FF2B5EF4-FFF2-40B4-BE49-F238E27FC236}">
                  <a16:creationId xmlns:a16="http://schemas.microsoft.com/office/drawing/2014/main" id="{8350E877-7A6E-4E14-9A2C-EA434A4B749C}"/>
                </a:ext>
              </a:extLst>
            </p:cNvPr>
            <p:cNvSpPr>
              <a:spLocks/>
            </p:cNvSpPr>
            <p:nvPr/>
          </p:nvSpPr>
          <p:spPr>
            <a:xfrm>
              <a:off x="7446804" y="2995871"/>
              <a:ext cx="3512528" cy="806341"/>
            </a:xfrm>
            <a:prstGeom prst="rect">
              <a:avLst/>
            </a:prstGeom>
          </p:spPr>
          <p:txBody>
            <a:bodyPr wrap="square" lIns="0" tIns="0" rIns="0" bIns="0">
              <a:spAutoFit/>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accent4">
                      <a:lumMod val="50000"/>
                    </a:schemeClr>
                  </a:solidFill>
                  <a:effectLst/>
                  <a:uLnTx/>
                  <a:uFillTx/>
                  <a:latin typeface="Arial"/>
                  <a:ea typeface="+mn-ea"/>
                  <a:cs typeface="+mn-cs"/>
                </a:rPr>
                <a:t>Finance &amp; Insurance</a:t>
              </a:r>
            </a:p>
            <a:p>
              <a:pPr marL="0" marR="0" lvl="0" indent="0" algn="l" defTabSz="914235"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accent4">
                      <a:lumMod val="50000"/>
                    </a:schemeClr>
                  </a:solidFill>
                  <a:effectLst/>
                  <a:uLnTx/>
                  <a:uFillTx/>
                  <a:latin typeface="Arial"/>
                  <a:ea typeface="+mn-ea"/>
                  <a:cs typeface="+mn-cs"/>
                </a:rPr>
                <a:t>Information on funding schemes and insurance solutions</a:t>
              </a:r>
            </a:p>
          </p:txBody>
        </p:sp>
        <p:sp>
          <p:nvSpPr>
            <p:cNvPr id="54" name="Rectangle 53">
              <a:extLst>
                <a:ext uri="{FF2B5EF4-FFF2-40B4-BE49-F238E27FC236}">
                  <a16:creationId xmlns:a16="http://schemas.microsoft.com/office/drawing/2014/main" id="{58A2387E-3698-8874-A34D-A9568DCCC946}"/>
                </a:ext>
              </a:extLst>
            </p:cNvPr>
            <p:cNvSpPr>
              <a:spLocks/>
            </p:cNvSpPr>
            <p:nvPr/>
          </p:nvSpPr>
          <p:spPr>
            <a:xfrm>
              <a:off x="1238366" y="4955361"/>
              <a:ext cx="3498910" cy="787142"/>
            </a:xfrm>
            <a:prstGeom prst="rect">
              <a:avLst/>
            </a:prstGeom>
          </p:spPr>
          <p:txBody>
            <a:bodyPr wrap="square" lIns="0" tIns="0" rIns="0" bIns="0">
              <a:spAutoFit/>
            </a:bodyPr>
            <a:lstStyle/>
            <a:p>
              <a:pPr marL="0" marR="0" lvl="0" indent="0" defTabSz="91423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accent4">
                      <a:lumMod val="50000"/>
                    </a:schemeClr>
                  </a:solidFill>
                  <a:effectLst/>
                  <a:uLnTx/>
                  <a:uFillTx/>
                  <a:latin typeface="Arial"/>
                  <a:ea typeface="+mn-ea"/>
                  <a:cs typeface="+mn-cs"/>
                </a:rPr>
                <a:t>Regulatory &amp; Compliance</a:t>
              </a:r>
            </a:p>
            <a:p>
              <a:pPr marL="0" marR="0" lvl="0" indent="0" defTabSz="914235"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accent4">
                      <a:lumMod val="50000"/>
                    </a:schemeClr>
                  </a:solidFill>
                  <a:effectLst/>
                  <a:uLnTx/>
                  <a:uFillTx/>
                  <a:latin typeface="Arial"/>
                  <a:ea typeface="+mn-ea"/>
                  <a:cs typeface="+mn-cs"/>
                </a:rPr>
                <a:t>Updates on maritime regulations and safety standards.</a:t>
              </a:r>
            </a:p>
          </p:txBody>
        </p:sp>
        <p:sp>
          <p:nvSpPr>
            <p:cNvPr id="55" name="Rectangle 54">
              <a:extLst>
                <a:ext uri="{FF2B5EF4-FFF2-40B4-BE49-F238E27FC236}">
                  <a16:creationId xmlns:a16="http://schemas.microsoft.com/office/drawing/2014/main" id="{100DCABC-C350-A180-11A2-17FD0A764793}"/>
                </a:ext>
              </a:extLst>
            </p:cNvPr>
            <p:cNvSpPr>
              <a:spLocks/>
            </p:cNvSpPr>
            <p:nvPr/>
          </p:nvSpPr>
          <p:spPr>
            <a:xfrm>
              <a:off x="8366427" y="4191124"/>
              <a:ext cx="2741735" cy="787142"/>
            </a:xfrm>
            <a:prstGeom prst="rect">
              <a:avLst/>
            </a:prstGeom>
          </p:spPr>
          <p:txBody>
            <a:bodyPr wrap="square" lIns="0" tIns="0" rIns="0" bIns="0">
              <a:spAutoFit/>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accent4">
                      <a:lumMod val="50000"/>
                    </a:schemeClr>
                  </a:solidFill>
                  <a:effectLst/>
                  <a:uLnTx/>
                  <a:uFillTx/>
                  <a:latin typeface="Arial"/>
                  <a:ea typeface="+mn-ea"/>
                  <a:cs typeface="+mn-cs"/>
                </a:rPr>
                <a:t>Technical Library</a:t>
              </a:r>
            </a:p>
            <a:p>
              <a:pPr marL="0" marR="0" lvl="0" indent="0" algn="l" defTabSz="914235"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accent4">
                      <a:lumMod val="50000"/>
                    </a:schemeClr>
                  </a:solidFill>
                  <a:effectLst/>
                  <a:uLnTx/>
                  <a:uFillTx/>
                  <a:latin typeface="Arial"/>
                  <a:ea typeface="+mn-ea"/>
                  <a:cs typeface="+mn-cs"/>
                </a:rPr>
                <a:t>Repository of technical documents, standards, and guidelines.</a:t>
              </a:r>
            </a:p>
          </p:txBody>
        </p:sp>
        <p:sp>
          <p:nvSpPr>
            <p:cNvPr id="56" name="Rectangle 55">
              <a:extLst>
                <a:ext uri="{FF2B5EF4-FFF2-40B4-BE49-F238E27FC236}">
                  <a16:creationId xmlns:a16="http://schemas.microsoft.com/office/drawing/2014/main" id="{7EE79061-5B4E-53E8-5457-5F1BC88BA3E0}"/>
                </a:ext>
              </a:extLst>
            </p:cNvPr>
            <p:cNvSpPr>
              <a:spLocks/>
            </p:cNvSpPr>
            <p:nvPr/>
          </p:nvSpPr>
          <p:spPr>
            <a:xfrm>
              <a:off x="8976749" y="5367180"/>
              <a:ext cx="2463373" cy="787142"/>
            </a:xfrm>
            <a:prstGeom prst="rect">
              <a:avLst/>
            </a:prstGeom>
          </p:spPr>
          <p:txBody>
            <a:bodyPr wrap="square" lIns="0" tIns="0" rIns="0" bIns="0">
              <a:spAutoFit/>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accent4">
                      <a:lumMod val="50000"/>
                    </a:schemeClr>
                  </a:solidFill>
                  <a:effectLst/>
                  <a:uLnTx/>
                  <a:uFillTx/>
                  <a:latin typeface="Arial"/>
                  <a:ea typeface="+mn-ea"/>
                  <a:cs typeface="+mn-cs"/>
                </a:rPr>
                <a:t>Industry Directory</a:t>
              </a:r>
            </a:p>
            <a:p>
              <a:pPr marL="0" marR="0" lvl="0" indent="0" algn="l" defTabSz="914235"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accent4">
                      <a:lumMod val="50000"/>
                    </a:schemeClr>
                  </a:solidFill>
                  <a:effectLst/>
                  <a:uLnTx/>
                  <a:uFillTx/>
                  <a:latin typeface="Arial"/>
                  <a:ea typeface="+mn-ea"/>
                  <a:cs typeface="+mn-cs"/>
                </a:rPr>
                <a:t>Comprehensive listing of shipbuilding stakeholders.</a:t>
              </a:r>
            </a:p>
          </p:txBody>
        </p:sp>
        <p:grpSp>
          <p:nvGrpSpPr>
            <p:cNvPr id="57" name="Group 56">
              <a:extLst>
                <a:ext uri="{FF2B5EF4-FFF2-40B4-BE49-F238E27FC236}">
                  <a16:creationId xmlns:a16="http://schemas.microsoft.com/office/drawing/2014/main" id="{6057AF15-BC9C-A11B-5149-2DEE81D49CB5}"/>
                </a:ext>
              </a:extLst>
            </p:cNvPr>
            <p:cNvGrpSpPr>
              <a:grpSpLocks/>
            </p:cNvGrpSpPr>
            <p:nvPr/>
          </p:nvGrpSpPr>
          <p:grpSpPr>
            <a:xfrm>
              <a:off x="2509191" y="1330126"/>
              <a:ext cx="2044872" cy="1018632"/>
              <a:chOff x="2509191" y="1330325"/>
              <a:chExt cx="2044872" cy="1018632"/>
            </a:xfrm>
          </p:grpSpPr>
          <p:sp>
            <p:nvSpPr>
              <p:cNvPr id="85" name="Freeform 5">
                <a:extLst>
                  <a:ext uri="{FF2B5EF4-FFF2-40B4-BE49-F238E27FC236}">
                    <a16:creationId xmlns:a16="http://schemas.microsoft.com/office/drawing/2014/main" id="{5EE5019D-C46E-7C92-C761-833E3D89942E}"/>
                  </a:ext>
                </a:extLst>
              </p:cNvPr>
              <p:cNvSpPr>
                <a:spLocks/>
              </p:cNvSpPr>
              <p:nvPr/>
            </p:nvSpPr>
            <p:spPr bwMode="auto">
              <a:xfrm>
                <a:off x="2509191" y="1330325"/>
                <a:ext cx="2044872" cy="1018632"/>
              </a:xfrm>
              <a:custGeom>
                <a:avLst/>
                <a:gdLst>
                  <a:gd name="T0" fmla="*/ 741 w 1226"/>
                  <a:gd name="T1" fmla="*/ 0 h 486"/>
                  <a:gd name="T2" fmla="*/ 0 w 1226"/>
                  <a:gd name="T3" fmla="*/ 0 h 486"/>
                  <a:gd name="T4" fmla="*/ 484 w 1226"/>
                  <a:gd name="T5" fmla="*/ 486 h 486"/>
                  <a:gd name="T6" fmla="*/ 1226 w 1226"/>
                  <a:gd name="T7" fmla="*/ 486 h 486"/>
                  <a:gd name="T8" fmla="*/ 741 w 1226"/>
                  <a:gd name="T9" fmla="*/ 0 h 486"/>
                </a:gdLst>
                <a:ahLst/>
                <a:cxnLst>
                  <a:cxn ang="0">
                    <a:pos x="T0" y="T1"/>
                  </a:cxn>
                  <a:cxn ang="0">
                    <a:pos x="T2" y="T3"/>
                  </a:cxn>
                  <a:cxn ang="0">
                    <a:pos x="T4" y="T5"/>
                  </a:cxn>
                  <a:cxn ang="0">
                    <a:pos x="T6" y="T7"/>
                  </a:cxn>
                  <a:cxn ang="0">
                    <a:pos x="T8" y="T9"/>
                  </a:cxn>
                </a:cxnLst>
                <a:rect l="0" t="0" r="r" b="b"/>
                <a:pathLst>
                  <a:path w="1226" h="486">
                    <a:moveTo>
                      <a:pt x="741" y="0"/>
                    </a:moveTo>
                    <a:lnTo>
                      <a:pt x="0" y="0"/>
                    </a:lnTo>
                    <a:lnTo>
                      <a:pt x="484" y="486"/>
                    </a:lnTo>
                    <a:lnTo>
                      <a:pt x="1226" y="486"/>
                    </a:lnTo>
                    <a:lnTo>
                      <a:pt x="741" y="0"/>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86" name="Title 1">
                <a:extLst>
                  <a:ext uri="{FF2B5EF4-FFF2-40B4-BE49-F238E27FC236}">
                    <a16:creationId xmlns:a16="http://schemas.microsoft.com/office/drawing/2014/main" id="{AC4B0FBA-07B0-61E9-D1A6-455B2C649BF5}"/>
                  </a:ext>
                </a:extLst>
              </p:cNvPr>
              <p:cNvSpPr txBox="1">
                <a:spLocks/>
              </p:cNvSpPr>
              <p:nvPr/>
            </p:nvSpPr>
            <p:spPr>
              <a:xfrm>
                <a:off x="3191046" y="1594181"/>
                <a:ext cx="681162" cy="673409"/>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accent4">
                        <a:lumMod val="50000"/>
                      </a:schemeClr>
                    </a:solidFill>
                    <a:effectLst/>
                    <a:uLnTx/>
                    <a:uFillTx/>
                    <a:latin typeface="KPMG Bold"/>
                    <a:ea typeface="+mj-ea"/>
                    <a:cs typeface="+mj-cs"/>
                  </a:rPr>
                  <a:t>1</a:t>
                </a:r>
              </a:p>
            </p:txBody>
          </p:sp>
        </p:grpSp>
        <p:grpSp>
          <p:nvGrpSpPr>
            <p:cNvPr id="58" name="Group 57">
              <a:extLst>
                <a:ext uri="{FF2B5EF4-FFF2-40B4-BE49-F238E27FC236}">
                  <a16:creationId xmlns:a16="http://schemas.microsoft.com/office/drawing/2014/main" id="{F7D8B673-267B-7881-FB95-87DBAB765E90}"/>
                </a:ext>
              </a:extLst>
            </p:cNvPr>
            <p:cNvGrpSpPr>
              <a:grpSpLocks/>
            </p:cNvGrpSpPr>
            <p:nvPr/>
          </p:nvGrpSpPr>
          <p:grpSpPr>
            <a:xfrm>
              <a:off x="4320743" y="1750401"/>
              <a:ext cx="2044873" cy="1018632"/>
              <a:chOff x="4422494" y="1839640"/>
              <a:chExt cx="2044873" cy="1018632"/>
            </a:xfrm>
          </p:grpSpPr>
          <p:sp>
            <p:nvSpPr>
              <p:cNvPr id="83" name="Freeform 5">
                <a:extLst>
                  <a:ext uri="{FF2B5EF4-FFF2-40B4-BE49-F238E27FC236}">
                    <a16:creationId xmlns:a16="http://schemas.microsoft.com/office/drawing/2014/main" id="{20514295-3EFD-73D1-FAD7-F201AE158642}"/>
                  </a:ext>
                </a:extLst>
              </p:cNvPr>
              <p:cNvSpPr>
                <a:spLocks/>
              </p:cNvSpPr>
              <p:nvPr/>
            </p:nvSpPr>
            <p:spPr bwMode="auto">
              <a:xfrm>
                <a:off x="4422494" y="1839640"/>
                <a:ext cx="2044873" cy="1018632"/>
              </a:xfrm>
              <a:custGeom>
                <a:avLst/>
                <a:gdLst>
                  <a:gd name="T0" fmla="*/ 741 w 1226"/>
                  <a:gd name="T1" fmla="*/ 0 h 486"/>
                  <a:gd name="T2" fmla="*/ 0 w 1226"/>
                  <a:gd name="T3" fmla="*/ 0 h 486"/>
                  <a:gd name="T4" fmla="*/ 484 w 1226"/>
                  <a:gd name="T5" fmla="*/ 486 h 486"/>
                  <a:gd name="T6" fmla="*/ 1226 w 1226"/>
                  <a:gd name="T7" fmla="*/ 486 h 486"/>
                  <a:gd name="T8" fmla="*/ 741 w 1226"/>
                  <a:gd name="T9" fmla="*/ 0 h 486"/>
                </a:gdLst>
                <a:ahLst/>
                <a:cxnLst>
                  <a:cxn ang="0">
                    <a:pos x="T0" y="T1"/>
                  </a:cxn>
                  <a:cxn ang="0">
                    <a:pos x="T2" y="T3"/>
                  </a:cxn>
                  <a:cxn ang="0">
                    <a:pos x="T4" y="T5"/>
                  </a:cxn>
                  <a:cxn ang="0">
                    <a:pos x="T6" y="T7"/>
                  </a:cxn>
                  <a:cxn ang="0">
                    <a:pos x="T8" y="T9"/>
                  </a:cxn>
                </a:cxnLst>
                <a:rect l="0" t="0" r="r" b="b"/>
                <a:pathLst>
                  <a:path w="1226" h="486">
                    <a:moveTo>
                      <a:pt x="741" y="0"/>
                    </a:moveTo>
                    <a:lnTo>
                      <a:pt x="0" y="0"/>
                    </a:lnTo>
                    <a:lnTo>
                      <a:pt x="484" y="486"/>
                    </a:lnTo>
                    <a:lnTo>
                      <a:pt x="1226" y="486"/>
                    </a:lnTo>
                    <a:lnTo>
                      <a:pt x="741" y="0"/>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84" name="Title 1">
                <a:extLst>
                  <a:ext uri="{FF2B5EF4-FFF2-40B4-BE49-F238E27FC236}">
                    <a16:creationId xmlns:a16="http://schemas.microsoft.com/office/drawing/2014/main" id="{EF3418C0-99F8-59A5-C702-91AC99E9460E}"/>
                  </a:ext>
                </a:extLst>
              </p:cNvPr>
              <p:cNvSpPr txBox="1">
                <a:spLocks/>
              </p:cNvSpPr>
              <p:nvPr/>
            </p:nvSpPr>
            <p:spPr>
              <a:xfrm>
                <a:off x="5104349" y="2106632"/>
                <a:ext cx="681162" cy="673409"/>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accent4">
                        <a:lumMod val="50000"/>
                      </a:schemeClr>
                    </a:solidFill>
                    <a:effectLst/>
                    <a:uLnTx/>
                    <a:uFillTx/>
                    <a:latin typeface="KPMG Bold"/>
                    <a:ea typeface="+mj-ea"/>
                    <a:cs typeface="+mj-cs"/>
                  </a:rPr>
                  <a:t>2</a:t>
                </a:r>
              </a:p>
            </p:txBody>
          </p:sp>
        </p:grpSp>
        <p:grpSp>
          <p:nvGrpSpPr>
            <p:cNvPr id="59" name="Group 58">
              <a:extLst>
                <a:ext uri="{FF2B5EF4-FFF2-40B4-BE49-F238E27FC236}">
                  <a16:creationId xmlns:a16="http://schemas.microsoft.com/office/drawing/2014/main" id="{CBC12772-FF91-CC16-723A-198E3C6B1990}"/>
                </a:ext>
              </a:extLst>
            </p:cNvPr>
            <p:cNvGrpSpPr>
              <a:grpSpLocks/>
            </p:cNvGrpSpPr>
            <p:nvPr/>
          </p:nvGrpSpPr>
          <p:grpSpPr>
            <a:xfrm>
              <a:off x="3430817" y="2506182"/>
              <a:ext cx="2044872" cy="1018632"/>
              <a:chOff x="3430817" y="2492740"/>
              <a:chExt cx="2044872" cy="1018632"/>
            </a:xfrm>
          </p:grpSpPr>
          <p:sp>
            <p:nvSpPr>
              <p:cNvPr id="81" name="Freeform 5">
                <a:extLst>
                  <a:ext uri="{FF2B5EF4-FFF2-40B4-BE49-F238E27FC236}">
                    <a16:creationId xmlns:a16="http://schemas.microsoft.com/office/drawing/2014/main" id="{D8429F7A-B76D-044C-ACBC-F37AC6C9F053}"/>
                  </a:ext>
                </a:extLst>
              </p:cNvPr>
              <p:cNvSpPr>
                <a:spLocks/>
              </p:cNvSpPr>
              <p:nvPr/>
            </p:nvSpPr>
            <p:spPr bwMode="auto">
              <a:xfrm>
                <a:off x="3430817" y="2492740"/>
                <a:ext cx="2044872" cy="1018632"/>
              </a:xfrm>
              <a:custGeom>
                <a:avLst/>
                <a:gdLst>
                  <a:gd name="T0" fmla="*/ 741 w 1226"/>
                  <a:gd name="T1" fmla="*/ 0 h 486"/>
                  <a:gd name="T2" fmla="*/ 0 w 1226"/>
                  <a:gd name="T3" fmla="*/ 0 h 486"/>
                  <a:gd name="T4" fmla="*/ 484 w 1226"/>
                  <a:gd name="T5" fmla="*/ 486 h 486"/>
                  <a:gd name="T6" fmla="*/ 1226 w 1226"/>
                  <a:gd name="T7" fmla="*/ 486 h 486"/>
                  <a:gd name="T8" fmla="*/ 741 w 1226"/>
                  <a:gd name="T9" fmla="*/ 0 h 486"/>
                </a:gdLst>
                <a:ahLst/>
                <a:cxnLst>
                  <a:cxn ang="0">
                    <a:pos x="T0" y="T1"/>
                  </a:cxn>
                  <a:cxn ang="0">
                    <a:pos x="T2" y="T3"/>
                  </a:cxn>
                  <a:cxn ang="0">
                    <a:pos x="T4" y="T5"/>
                  </a:cxn>
                  <a:cxn ang="0">
                    <a:pos x="T6" y="T7"/>
                  </a:cxn>
                  <a:cxn ang="0">
                    <a:pos x="T8" y="T9"/>
                  </a:cxn>
                </a:cxnLst>
                <a:rect l="0" t="0" r="r" b="b"/>
                <a:pathLst>
                  <a:path w="1226" h="486">
                    <a:moveTo>
                      <a:pt x="741" y="0"/>
                    </a:moveTo>
                    <a:lnTo>
                      <a:pt x="0" y="0"/>
                    </a:lnTo>
                    <a:lnTo>
                      <a:pt x="484" y="486"/>
                    </a:lnTo>
                    <a:lnTo>
                      <a:pt x="1226" y="486"/>
                    </a:lnTo>
                    <a:lnTo>
                      <a:pt x="741" y="0"/>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accent4">
                      <a:lumMod val="50000"/>
                    </a:schemeClr>
                  </a:solidFill>
                  <a:effectLst/>
                  <a:uLnTx/>
                  <a:uFillTx/>
                  <a:latin typeface="Arial"/>
                  <a:ea typeface="+mn-ea"/>
                  <a:cs typeface="+mn-cs"/>
                </a:endParaRPr>
              </a:p>
            </p:txBody>
          </p:sp>
          <p:sp>
            <p:nvSpPr>
              <p:cNvPr id="82" name="Title 1">
                <a:extLst>
                  <a:ext uri="{FF2B5EF4-FFF2-40B4-BE49-F238E27FC236}">
                    <a16:creationId xmlns:a16="http://schemas.microsoft.com/office/drawing/2014/main" id="{5ADF81D9-932A-36C7-E5C4-E577E88F2035}"/>
                  </a:ext>
                </a:extLst>
              </p:cNvPr>
              <p:cNvSpPr txBox="1">
                <a:spLocks/>
              </p:cNvSpPr>
              <p:nvPr/>
            </p:nvSpPr>
            <p:spPr>
              <a:xfrm>
                <a:off x="4112351" y="2755591"/>
                <a:ext cx="681162" cy="673409"/>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accent4">
                        <a:lumMod val="50000"/>
                      </a:schemeClr>
                    </a:solidFill>
                    <a:effectLst/>
                    <a:uLnTx/>
                    <a:uFillTx/>
                    <a:latin typeface="KPMG Bold"/>
                    <a:ea typeface="+mj-ea"/>
                    <a:cs typeface="+mj-cs"/>
                  </a:rPr>
                  <a:t>3</a:t>
                </a:r>
              </a:p>
            </p:txBody>
          </p:sp>
        </p:grpSp>
        <p:grpSp>
          <p:nvGrpSpPr>
            <p:cNvPr id="60" name="Group 59">
              <a:extLst>
                <a:ext uri="{FF2B5EF4-FFF2-40B4-BE49-F238E27FC236}">
                  <a16:creationId xmlns:a16="http://schemas.microsoft.com/office/drawing/2014/main" id="{E51CE885-360F-8F27-002B-9CF669C1A695}"/>
                </a:ext>
              </a:extLst>
            </p:cNvPr>
            <p:cNvGrpSpPr>
              <a:grpSpLocks/>
            </p:cNvGrpSpPr>
            <p:nvPr/>
          </p:nvGrpSpPr>
          <p:grpSpPr>
            <a:xfrm>
              <a:off x="5262924" y="2926457"/>
              <a:ext cx="2044873" cy="1018632"/>
              <a:chOff x="5364675" y="2982383"/>
              <a:chExt cx="2044873" cy="1018632"/>
            </a:xfrm>
          </p:grpSpPr>
          <p:sp>
            <p:nvSpPr>
              <p:cNvPr id="79" name="Freeform 5">
                <a:extLst>
                  <a:ext uri="{FF2B5EF4-FFF2-40B4-BE49-F238E27FC236}">
                    <a16:creationId xmlns:a16="http://schemas.microsoft.com/office/drawing/2014/main" id="{3A282EB1-A0EB-AB05-CC54-E0A18B1371AA}"/>
                  </a:ext>
                </a:extLst>
              </p:cNvPr>
              <p:cNvSpPr>
                <a:spLocks/>
              </p:cNvSpPr>
              <p:nvPr/>
            </p:nvSpPr>
            <p:spPr bwMode="auto">
              <a:xfrm>
                <a:off x="5364675" y="2982383"/>
                <a:ext cx="2044873" cy="1018632"/>
              </a:xfrm>
              <a:custGeom>
                <a:avLst/>
                <a:gdLst>
                  <a:gd name="T0" fmla="*/ 741 w 1226"/>
                  <a:gd name="T1" fmla="*/ 0 h 486"/>
                  <a:gd name="T2" fmla="*/ 0 w 1226"/>
                  <a:gd name="T3" fmla="*/ 0 h 486"/>
                  <a:gd name="T4" fmla="*/ 484 w 1226"/>
                  <a:gd name="T5" fmla="*/ 486 h 486"/>
                  <a:gd name="T6" fmla="*/ 1226 w 1226"/>
                  <a:gd name="T7" fmla="*/ 486 h 486"/>
                  <a:gd name="T8" fmla="*/ 741 w 1226"/>
                  <a:gd name="T9" fmla="*/ 0 h 486"/>
                </a:gdLst>
                <a:ahLst/>
                <a:cxnLst>
                  <a:cxn ang="0">
                    <a:pos x="T0" y="T1"/>
                  </a:cxn>
                  <a:cxn ang="0">
                    <a:pos x="T2" y="T3"/>
                  </a:cxn>
                  <a:cxn ang="0">
                    <a:pos x="T4" y="T5"/>
                  </a:cxn>
                  <a:cxn ang="0">
                    <a:pos x="T6" y="T7"/>
                  </a:cxn>
                  <a:cxn ang="0">
                    <a:pos x="T8" y="T9"/>
                  </a:cxn>
                </a:cxnLst>
                <a:rect l="0" t="0" r="r" b="b"/>
                <a:pathLst>
                  <a:path w="1226" h="486">
                    <a:moveTo>
                      <a:pt x="741" y="0"/>
                    </a:moveTo>
                    <a:lnTo>
                      <a:pt x="0" y="0"/>
                    </a:lnTo>
                    <a:lnTo>
                      <a:pt x="484" y="486"/>
                    </a:lnTo>
                    <a:lnTo>
                      <a:pt x="1226" y="486"/>
                    </a:lnTo>
                    <a:lnTo>
                      <a:pt x="741" y="0"/>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80" name="Title 1">
                <a:extLst>
                  <a:ext uri="{FF2B5EF4-FFF2-40B4-BE49-F238E27FC236}">
                    <a16:creationId xmlns:a16="http://schemas.microsoft.com/office/drawing/2014/main" id="{79B93A05-0570-1BDB-94DA-FB21C437AB04}"/>
                  </a:ext>
                </a:extLst>
              </p:cNvPr>
              <p:cNvSpPr txBox="1">
                <a:spLocks/>
              </p:cNvSpPr>
              <p:nvPr/>
            </p:nvSpPr>
            <p:spPr>
              <a:xfrm>
                <a:off x="6046851" y="3266868"/>
                <a:ext cx="681162" cy="673409"/>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accent4">
                        <a:lumMod val="50000"/>
                      </a:schemeClr>
                    </a:solidFill>
                    <a:effectLst/>
                    <a:uLnTx/>
                    <a:uFillTx/>
                    <a:latin typeface="KPMG Bold"/>
                    <a:ea typeface="+mj-ea"/>
                    <a:cs typeface="+mj-cs"/>
                  </a:rPr>
                  <a:t>4</a:t>
                </a:r>
              </a:p>
            </p:txBody>
          </p:sp>
        </p:grpSp>
        <p:grpSp>
          <p:nvGrpSpPr>
            <p:cNvPr id="61" name="Group 60">
              <a:extLst>
                <a:ext uri="{FF2B5EF4-FFF2-40B4-BE49-F238E27FC236}">
                  <a16:creationId xmlns:a16="http://schemas.microsoft.com/office/drawing/2014/main" id="{4AA85F48-0261-EC41-D0C7-775C7AAA874F}"/>
                </a:ext>
              </a:extLst>
            </p:cNvPr>
            <p:cNvGrpSpPr>
              <a:grpSpLocks/>
            </p:cNvGrpSpPr>
            <p:nvPr/>
          </p:nvGrpSpPr>
          <p:grpSpPr>
            <a:xfrm>
              <a:off x="4342435" y="3682236"/>
              <a:ext cx="2044872" cy="1018632"/>
              <a:chOff x="4342435" y="3655154"/>
              <a:chExt cx="2044872" cy="1018632"/>
            </a:xfrm>
          </p:grpSpPr>
          <p:sp>
            <p:nvSpPr>
              <p:cNvPr id="77" name="Freeform 5">
                <a:extLst>
                  <a:ext uri="{FF2B5EF4-FFF2-40B4-BE49-F238E27FC236}">
                    <a16:creationId xmlns:a16="http://schemas.microsoft.com/office/drawing/2014/main" id="{A3D0026E-D199-DE23-AB8D-1BE764CA4F06}"/>
                  </a:ext>
                </a:extLst>
              </p:cNvPr>
              <p:cNvSpPr>
                <a:spLocks/>
              </p:cNvSpPr>
              <p:nvPr/>
            </p:nvSpPr>
            <p:spPr bwMode="auto">
              <a:xfrm>
                <a:off x="4342435" y="3655154"/>
                <a:ext cx="2044872" cy="1018632"/>
              </a:xfrm>
              <a:custGeom>
                <a:avLst/>
                <a:gdLst>
                  <a:gd name="T0" fmla="*/ 741 w 1226"/>
                  <a:gd name="T1" fmla="*/ 0 h 486"/>
                  <a:gd name="T2" fmla="*/ 0 w 1226"/>
                  <a:gd name="T3" fmla="*/ 0 h 486"/>
                  <a:gd name="T4" fmla="*/ 484 w 1226"/>
                  <a:gd name="T5" fmla="*/ 486 h 486"/>
                  <a:gd name="T6" fmla="*/ 1226 w 1226"/>
                  <a:gd name="T7" fmla="*/ 486 h 486"/>
                  <a:gd name="T8" fmla="*/ 741 w 1226"/>
                  <a:gd name="T9" fmla="*/ 0 h 486"/>
                </a:gdLst>
                <a:ahLst/>
                <a:cxnLst>
                  <a:cxn ang="0">
                    <a:pos x="T0" y="T1"/>
                  </a:cxn>
                  <a:cxn ang="0">
                    <a:pos x="T2" y="T3"/>
                  </a:cxn>
                  <a:cxn ang="0">
                    <a:pos x="T4" y="T5"/>
                  </a:cxn>
                  <a:cxn ang="0">
                    <a:pos x="T6" y="T7"/>
                  </a:cxn>
                  <a:cxn ang="0">
                    <a:pos x="T8" y="T9"/>
                  </a:cxn>
                </a:cxnLst>
                <a:rect l="0" t="0" r="r" b="b"/>
                <a:pathLst>
                  <a:path w="1226" h="486">
                    <a:moveTo>
                      <a:pt x="741" y="0"/>
                    </a:moveTo>
                    <a:lnTo>
                      <a:pt x="0" y="0"/>
                    </a:lnTo>
                    <a:lnTo>
                      <a:pt x="484" y="486"/>
                    </a:lnTo>
                    <a:lnTo>
                      <a:pt x="1226" y="486"/>
                    </a:lnTo>
                    <a:lnTo>
                      <a:pt x="741" y="0"/>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78" name="Title 1">
                <a:extLst>
                  <a:ext uri="{FF2B5EF4-FFF2-40B4-BE49-F238E27FC236}">
                    <a16:creationId xmlns:a16="http://schemas.microsoft.com/office/drawing/2014/main" id="{F4B86CFF-3347-C79D-9177-5D247CC07F73}"/>
                  </a:ext>
                </a:extLst>
              </p:cNvPr>
              <p:cNvSpPr txBox="1">
                <a:spLocks/>
              </p:cNvSpPr>
              <p:nvPr/>
            </p:nvSpPr>
            <p:spPr>
              <a:xfrm>
                <a:off x="5010729" y="3919968"/>
                <a:ext cx="681162" cy="673409"/>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accent4">
                        <a:lumMod val="50000"/>
                      </a:schemeClr>
                    </a:solidFill>
                    <a:effectLst/>
                    <a:uLnTx/>
                    <a:uFillTx/>
                    <a:latin typeface="KPMG Bold"/>
                    <a:ea typeface="+mj-ea"/>
                    <a:cs typeface="+mj-cs"/>
                  </a:rPr>
                  <a:t>5</a:t>
                </a:r>
              </a:p>
            </p:txBody>
          </p:sp>
        </p:grpSp>
        <p:grpSp>
          <p:nvGrpSpPr>
            <p:cNvPr id="62" name="Group 61">
              <a:extLst>
                <a:ext uri="{FF2B5EF4-FFF2-40B4-BE49-F238E27FC236}">
                  <a16:creationId xmlns:a16="http://schemas.microsoft.com/office/drawing/2014/main" id="{CFA1BDAB-5375-BB27-A3A1-56FCA4567A34}"/>
                </a:ext>
              </a:extLst>
            </p:cNvPr>
            <p:cNvGrpSpPr>
              <a:grpSpLocks/>
            </p:cNvGrpSpPr>
            <p:nvPr/>
          </p:nvGrpSpPr>
          <p:grpSpPr>
            <a:xfrm>
              <a:off x="6179757" y="4102512"/>
              <a:ext cx="2044873" cy="1018632"/>
              <a:chOff x="6281508" y="4125123"/>
              <a:chExt cx="2044873" cy="1018632"/>
            </a:xfrm>
            <a:solidFill>
              <a:schemeClr val="accent3"/>
            </a:solidFill>
          </p:grpSpPr>
          <p:sp>
            <p:nvSpPr>
              <p:cNvPr id="75" name="Freeform 5">
                <a:extLst>
                  <a:ext uri="{FF2B5EF4-FFF2-40B4-BE49-F238E27FC236}">
                    <a16:creationId xmlns:a16="http://schemas.microsoft.com/office/drawing/2014/main" id="{FAE62505-AC55-147D-8F5F-B88432565AD0}"/>
                  </a:ext>
                </a:extLst>
              </p:cNvPr>
              <p:cNvSpPr>
                <a:spLocks/>
              </p:cNvSpPr>
              <p:nvPr/>
            </p:nvSpPr>
            <p:spPr bwMode="auto">
              <a:xfrm>
                <a:off x="6281508" y="4125123"/>
                <a:ext cx="2044873" cy="1018632"/>
              </a:xfrm>
              <a:custGeom>
                <a:avLst/>
                <a:gdLst>
                  <a:gd name="T0" fmla="*/ 741 w 1226"/>
                  <a:gd name="T1" fmla="*/ 0 h 486"/>
                  <a:gd name="T2" fmla="*/ 0 w 1226"/>
                  <a:gd name="T3" fmla="*/ 0 h 486"/>
                  <a:gd name="T4" fmla="*/ 484 w 1226"/>
                  <a:gd name="T5" fmla="*/ 486 h 486"/>
                  <a:gd name="T6" fmla="*/ 1226 w 1226"/>
                  <a:gd name="T7" fmla="*/ 486 h 486"/>
                  <a:gd name="T8" fmla="*/ 741 w 1226"/>
                  <a:gd name="T9" fmla="*/ 0 h 486"/>
                </a:gdLst>
                <a:ahLst/>
                <a:cxnLst>
                  <a:cxn ang="0">
                    <a:pos x="T0" y="T1"/>
                  </a:cxn>
                  <a:cxn ang="0">
                    <a:pos x="T2" y="T3"/>
                  </a:cxn>
                  <a:cxn ang="0">
                    <a:pos x="T4" y="T5"/>
                  </a:cxn>
                  <a:cxn ang="0">
                    <a:pos x="T6" y="T7"/>
                  </a:cxn>
                  <a:cxn ang="0">
                    <a:pos x="T8" y="T9"/>
                  </a:cxn>
                </a:cxnLst>
                <a:rect l="0" t="0" r="r" b="b"/>
                <a:pathLst>
                  <a:path w="1226" h="486">
                    <a:moveTo>
                      <a:pt x="741" y="0"/>
                    </a:moveTo>
                    <a:lnTo>
                      <a:pt x="0" y="0"/>
                    </a:lnTo>
                    <a:lnTo>
                      <a:pt x="484" y="486"/>
                    </a:lnTo>
                    <a:lnTo>
                      <a:pt x="1226" y="486"/>
                    </a:lnTo>
                    <a:lnTo>
                      <a:pt x="741" y="0"/>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76" name="Title 1">
                <a:extLst>
                  <a:ext uri="{FF2B5EF4-FFF2-40B4-BE49-F238E27FC236}">
                    <a16:creationId xmlns:a16="http://schemas.microsoft.com/office/drawing/2014/main" id="{FF27E287-2E3E-03A0-3A3B-081D95C089F9}"/>
                  </a:ext>
                </a:extLst>
              </p:cNvPr>
              <p:cNvSpPr txBox="1">
                <a:spLocks/>
              </p:cNvSpPr>
              <p:nvPr/>
            </p:nvSpPr>
            <p:spPr>
              <a:xfrm>
                <a:off x="6949678" y="4408973"/>
                <a:ext cx="681162" cy="673409"/>
              </a:xfrm>
              <a:prstGeom prst="rect">
                <a:avLst/>
              </a:prstGeom>
              <a:noFill/>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accent4">
                        <a:lumMod val="50000"/>
                      </a:schemeClr>
                    </a:solidFill>
                    <a:effectLst/>
                    <a:uLnTx/>
                    <a:uFillTx/>
                    <a:latin typeface="KPMG Bold"/>
                    <a:ea typeface="+mj-ea"/>
                    <a:cs typeface="+mj-cs"/>
                  </a:rPr>
                  <a:t>6</a:t>
                </a:r>
              </a:p>
            </p:txBody>
          </p:sp>
        </p:grpSp>
        <p:sp>
          <p:nvSpPr>
            <p:cNvPr id="63" name="Freeform 5">
              <a:extLst>
                <a:ext uri="{FF2B5EF4-FFF2-40B4-BE49-F238E27FC236}">
                  <a16:creationId xmlns:a16="http://schemas.microsoft.com/office/drawing/2014/main" id="{8045FAB6-328A-9A5B-90A3-C7603AA5B1A6}"/>
                </a:ext>
              </a:extLst>
            </p:cNvPr>
            <p:cNvSpPr>
              <a:spLocks/>
            </p:cNvSpPr>
            <p:nvPr/>
          </p:nvSpPr>
          <p:spPr bwMode="auto">
            <a:xfrm>
              <a:off x="5254051" y="4858293"/>
              <a:ext cx="2044872" cy="1018632"/>
            </a:xfrm>
            <a:custGeom>
              <a:avLst/>
              <a:gdLst>
                <a:gd name="T0" fmla="*/ 741 w 1226"/>
                <a:gd name="T1" fmla="*/ 0 h 486"/>
                <a:gd name="T2" fmla="*/ 0 w 1226"/>
                <a:gd name="T3" fmla="*/ 0 h 486"/>
                <a:gd name="T4" fmla="*/ 484 w 1226"/>
                <a:gd name="T5" fmla="*/ 486 h 486"/>
                <a:gd name="T6" fmla="*/ 1226 w 1226"/>
                <a:gd name="T7" fmla="*/ 486 h 486"/>
                <a:gd name="T8" fmla="*/ 741 w 1226"/>
                <a:gd name="T9" fmla="*/ 0 h 486"/>
              </a:gdLst>
              <a:ahLst/>
              <a:cxnLst>
                <a:cxn ang="0">
                  <a:pos x="T0" y="T1"/>
                </a:cxn>
                <a:cxn ang="0">
                  <a:pos x="T2" y="T3"/>
                </a:cxn>
                <a:cxn ang="0">
                  <a:pos x="T4" y="T5"/>
                </a:cxn>
                <a:cxn ang="0">
                  <a:pos x="T6" y="T7"/>
                </a:cxn>
                <a:cxn ang="0">
                  <a:pos x="T8" y="T9"/>
                </a:cxn>
              </a:cxnLst>
              <a:rect l="0" t="0" r="r" b="b"/>
              <a:pathLst>
                <a:path w="1226" h="486">
                  <a:moveTo>
                    <a:pt x="741" y="0"/>
                  </a:moveTo>
                  <a:lnTo>
                    <a:pt x="0" y="0"/>
                  </a:lnTo>
                  <a:lnTo>
                    <a:pt x="484" y="486"/>
                  </a:lnTo>
                  <a:lnTo>
                    <a:pt x="1226" y="486"/>
                  </a:lnTo>
                  <a:lnTo>
                    <a:pt x="741" y="0"/>
                  </a:ln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64" name="Title 1">
              <a:extLst>
                <a:ext uri="{FF2B5EF4-FFF2-40B4-BE49-F238E27FC236}">
                  <a16:creationId xmlns:a16="http://schemas.microsoft.com/office/drawing/2014/main" id="{6A798B65-1F6C-3D70-12E1-4F21AAC0231A}"/>
                </a:ext>
              </a:extLst>
            </p:cNvPr>
            <p:cNvSpPr txBox="1">
              <a:spLocks/>
            </p:cNvSpPr>
            <p:nvPr/>
          </p:nvSpPr>
          <p:spPr>
            <a:xfrm>
              <a:off x="5935904" y="5123106"/>
              <a:ext cx="681162" cy="673409"/>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accent4">
                      <a:lumMod val="50000"/>
                    </a:schemeClr>
                  </a:solidFill>
                  <a:effectLst/>
                  <a:uLnTx/>
                  <a:uFillTx/>
                  <a:latin typeface="KPMG Bold"/>
                  <a:ea typeface="+mj-ea"/>
                  <a:cs typeface="+mj-cs"/>
                </a:rPr>
                <a:t>7</a:t>
              </a:r>
            </a:p>
          </p:txBody>
        </p:sp>
        <p:sp>
          <p:nvSpPr>
            <p:cNvPr id="65" name="Freeform 5">
              <a:extLst>
                <a:ext uri="{FF2B5EF4-FFF2-40B4-BE49-F238E27FC236}">
                  <a16:creationId xmlns:a16="http://schemas.microsoft.com/office/drawing/2014/main" id="{C34410DB-DBB0-0FB4-DADE-D77055F7E192}"/>
                </a:ext>
              </a:extLst>
            </p:cNvPr>
            <p:cNvSpPr>
              <a:spLocks/>
            </p:cNvSpPr>
            <p:nvPr/>
          </p:nvSpPr>
          <p:spPr bwMode="auto">
            <a:xfrm>
              <a:off x="7055774" y="5278567"/>
              <a:ext cx="2044873" cy="1018632"/>
            </a:xfrm>
            <a:custGeom>
              <a:avLst/>
              <a:gdLst>
                <a:gd name="T0" fmla="*/ 741 w 1226"/>
                <a:gd name="T1" fmla="*/ 0 h 486"/>
                <a:gd name="T2" fmla="*/ 0 w 1226"/>
                <a:gd name="T3" fmla="*/ 0 h 486"/>
                <a:gd name="T4" fmla="*/ 484 w 1226"/>
                <a:gd name="T5" fmla="*/ 486 h 486"/>
                <a:gd name="T6" fmla="*/ 1226 w 1226"/>
                <a:gd name="T7" fmla="*/ 486 h 486"/>
                <a:gd name="T8" fmla="*/ 741 w 1226"/>
                <a:gd name="T9" fmla="*/ 0 h 486"/>
              </a:gdLst>
              <a:ahLst/>
              <a:cxnLst>
                <a:cxn ang="0">
                  <a:pos x="T0" y="T1"/>
                </a:cxn>
                <a:cxn ang="0">
                  <a:pos x="T2" y="T3"/>
                </a:cxn>
                <a:cxn ang="0">
                  <a:pos x="T4" y="T5"/>
                </a:cxn>
                <a:cxn ang="0">
                  <a:pos x="T6" y="T7"/>
                </a:cxn>
                <a:cxn ang="0">
                  <a:pos x="T8" y="T9"/>
                </a:cxn>
              </a:cxnLst>
              <a:rect l="0" t="0" r="r" b="b"/>
              <a:pathLst>
                <a:path w="1226" h="486">
                  <a:moveTo>
                    <a:pt x="741" y="0"/>
                  </a:moveTo>
                  <a:lnTo>
                    <a:pt x="0" y="0"/>
                  </a:lnTo>
                  <a:lnTo>
                    <a:pt x="484" y="486"/>
                  </a:lnTo>
                  <a:lnTo>
                    <a:pt x="1226" y="486"/>
                  </a:lnTo>
                  <a:lnTo>
                    <a:pt x="741" y="0"/>
                  </a:ln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66" name="Title 1">
              <a:extLst>
                <a:ext uri="{FF2B5EF4-FFF2-40B4-BE49-F238E27FC236}">
                  <a16:creationId xmlns:a16="http://schemas.microsoft.com/office/drawing/2014/main" id="{3BDD7615-CABE-1991-4283-1FB4AF9032A4}"/>
                </a:ext>
              </a:extLst>
            </p:cNvPr>
            <p:cNvSpPr txBox="1">
              <a:spLocks/>
            </p:cNvSpPr>
            <p:nvPr/>
          </p:nvSpPr>
          <p:spPr>
            <a:xfrm>
              <a:off x="7737631" y="5567491"/>
              <a:ext cx="681162" cy="673409"/>
            </a:xfrm>
            <a:prstGeom prst="rect">
              <a:avLst/>
            </a:prstGeom>
            <a:noFill/>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0" marR="0" lvl="0" indent="0" algn="ctr" defTabSz="914400" rtl="0" eaLnBrk="1" fontAlgn="auto" latinLnBrk="0" hangingPunct="1">
                <a:lnSpc>
                  <a:spcPct val="7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accent4">
                      <a:lumMod val="50000"/>
                    </a:schemeClr>
                  </a:solidFill>
                  <a:effectLst/>
                  <a:uLnTx/>
                  <a:uFillTx/>
                  <a:latin typeface="KPMG Bold"/>
                  <a:ea typeface="+mj-ea"/>
                  <a:cs typeface="+mj-cs"/>
                </a:rPr>
                <a:t>8</a:t>
              </a:r>
            </a:p>
          </p:txBody>
        </p:sp>
        <p:cxnSp>
          <p:nvCxnSpPr>
            <p:cNvPr id="67" name="Straight Connector 66">
              <a:extLst>
                <a:ext uri="{FF2B5EF4-FFF2-40B4-BE49-F238E27FC236}">
                  <a16:creationId xmlns:a16="http://schemas.microsoft.com/office/drawing/2014/main" id="{1A4CCCB1-9C92-8D7C-D52F-0AB2110A1537}"/>
                </a:ext>
              </a:extLst>
            </p:cNvPr>
            <p:cNvCxnSpPr>
              <a:stCxn id="83" idx="2"/>
            </p:cNvCxnSpPr>
            <p:nvPr/>
          </p:nvCxnSpPr>
          <p:spPr>
            <a:xfrm>
              <a:off x="5128017" y="2769033"/>
              <a:ext cx="6454383" cy="0"/>
            </a:xfrm>
            <a:prstGeom prst="line">
              <a:avLst/>
            </a:prstGeom>
            <a:solidFill>
              <a:schemeClr val="accent1">
                <a:lumMod val="20000"/>
                <a:lumOff val="80000"/>
              </a:schemeClr>
            </a:solid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C630F3-B27F-20DF-FF7F-D4D0EFDC6EF9}"/>
                </a:ext>
              </a:extLst>
            </p:cNvPr>
            <p:cNvCxnSpPr>
              <a:cxnSpLocks/>
              <a:stCxn id="79" idx="2"/>
            </p:cNvCxnSpPr>
            <p:nvPr/>
          </p:nvCxnSpPr>
          <p:spPr>
            <a:xfrm>
              <a:off x="6070198" y="3945089"/>
              <a:ext cx="5512202" cy="20999"/>
            </a:xfrm>
            <a:prstGeom prst="line">
              <a:avLst/>
            </a:prstGeom>
            <a:solidFill>
              <a:schemeClr val="accent1">
                <a:lumMod val="20000"/>
                <a:lumOff val="80000"/>
              </a:schemeClr>
            </a:solid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AE98CAA-350D-F88A-F298-B3665275262F}"/>
                </a:ext>
              </a:extLst>
            </p:cNvPr>
            <p:cNvCxnSpPr>
              <a:cxnSpLocks/>
              <a:stCxn id="75" idx="2"/>
            </p:cNvCxnSpPr>
            <p:nvPr/>
          </p:nvCxnSpPr>
          <p:spPr>
            <a:xfrm>
              <a:off x="6987031" y="5121144"/>
              <a:ext cx="4595369" cy="20999"/>
            </a:xfrm>
            <a:prstGeom prst="line">
              <a:avLst/>
            </a:prstGeom>
            <a:solidFill>
              <a:schemeClr val="accent1">
                <a:lumMod val="20000"/>
                <a:lumOff val="80000"/>
              </a:schemeClr>
            </a:solid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93E9CE8-37C4-9E63-6BA9-3367EDCE10D9}"/>
                </a:ext>
              </a:extLst>
            </p:cNvPr>
            <p:cNvCxnSpPr>
              <a:cxnSpLocks/>
              <a:stCxn id="65" idx="2"/>
            </p:cNvCxnSpPr>
            <p:nvPr/>
          </p:nvCxnSpPr>
          <p:spPr>
            <a:xfrm>
              <a:off x="7863048" y="6297199"/>
              <a:ext cx="3719352" cy="0"/>
            </a:xfrm>
            <a:prstGeom prst="line">
              <a:avLst/>
            </a:prstGeom>
            <a:solidFill>
              <a:schemeClr val="accent1">
                <a:lumMod val="20000"/>
                <a:lumOff val="80000"/>
              </a:schemeClr>
            </a:solid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3422391-9CBB-FEE3-6E2E-A4EA4FFFF0F0}"/>
                </a:ext>
              </a:extLst>
            </p:cNvPr>
            <p:cNvCxnSpPr>
              <a:cxnSpLocks/>
              <a:endCxn id="85" idx="3"/>
            </p:cNvCxnSpPr>
            <p:nvPr/>
          </p:nvCxnSpPr>
          <p:spPr>
            <a:xfrm>
              <a:off x="347912" y="2348758"/>
              <a:ext cx="4206151" cy="0"/>
            </a:xfrm>
            <a:prstGeom prst="line">
              <a:avLst/>
            </a:prstGeom>
            <a:solidFill>
              <a:schemeClr val="accent1">
                <a:lumMod val="20000"/>
                <a:lumOff val="80000"/>
              </a:schemeClr>
            </a:solid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D906117-2B5A-5C3E-ED4F-7F10AE23FCF8}"/>
                </a:ext>
              </a:extLst>
            </p:cNvPr>
            <p:cNvCxnSpPr>
              <a:cxnSpLocks/>
              <a:endCxn id="81" idx="3"/>
            </p:cNvCxnSpPr>
            <p:nvPr/>
          </p:nvCxnSpPr>
          <p:spPr>
            <a:xfrm>
              <a:off x="347912" y="3483878"/>
              <a:ext cx="5127777" cy="40935"/>
            </a:xfrm>
            <a:prstGeom prst="line">
              <a:avLst/>
            </a:prstGeom>
            <a:solidFill>
              <a:schemeClr val="accent1">
                <a:lumMod val="20000"/>
                <a:lumOff val="80000"/>
              </a:schemeClr>
            </a:solid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B94BC95-16A7-31A0-9003-54A992FD156E}"/>
                </a:ext>
              </a:extLst>
            </p:cNvPr>
            <p:cNvCxnSpPr>
              <a:cxnSpLocks/>
              <a:endCxn id="77" idx="3"/>
            </p:cNvCxnSpPr>
            <p:nvPr/>
          </p:nvCxnSpPr>
          <p:spPr>
            <a:xfrm>
              <a:off x="347912" y="4641458"/>
              <a:ext cx="6039397" cy="59410"/>
            </a:xfrm>
            <a:prstGeom prst="line">
              <a:avLst/>
            </a:prstGeom>
            <a:solidFill>
              <a:schemeClr val="accent1">
                <a:lumMod val="20000"/>
                <a:lumOff val="80000"/>
              </a:schemeClr>
            </a:solid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217F6D9-ABDA-7F40-CCAC-39E1C277D48B}"/>
                </a:ext>
              </a:extLst>
            </p:cNvPr>
            <p:cNvCxnSpPr>
              <a:cxnSpLocks/>
              <a:endCxn id="63" idx="3"/>
            </p:cNvCxnSpPr>
            <p:nvPr/>
          </p:nvCxnSpPr>
          <p:spPr>
            <a:xfrm>
              <a:off x="371587" y="5817513"/>
              <a:ext cx="6927337" cy="59412"/>
            </a:xfrm>
            <a:prstGeom prst="line">
              <a:avLst/>
            </a:prstGeom>
            <a:solidFill>
              <a:schemeClr val="accent1">
                <a:lumMod val="20000"/>
                <a:lumOff val="80000"/>
              </a:schemeClr>
            </a:solidFill>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46470CC8-3EDB-4FAF-8CA8-216CDB954398}"/>
              </a:ext>
            </a:extLst>
          </p:cNvPr>
          <p:cNvSpPr txBox="1"/>
          <p:nvPr/>
        </p:nvSpPr>
        <p:spPr>
          <a:xfrm rot="5400000">
            <a:off x="8649259" y="-443580"/>
            <a:ext cx="342745" cy="4989083"/>
          </a:xfrm>
          <a:prstGeom prst="rect">
            <a:avLst/>
          </a:prstGeom>
          <a:solidFill>
            <a:schemeClr val="accent4">
              <a:lumMod val="75000"/>
            </a:schemeClr>
          </a:solidFill>
        </p:spPr>
        <p:txBody>
          <a:bodyPr vert="vert270" wrap="square" lIns="0" tIns="0" rIns="0" bIns="0" rtlCol="0" anchor="ctr" anchorCtr="0">
            <a:noAutofit/>
          </a:bodyPr>
          <a:lstStyle/>
          <a:p>
            <a:pPr algn="ctr" defTabSz="914377">
              <a:spcAft>
                <a:spcPts val="600"/>
              </a:spcAft>
              <a:defRPr/>
            </a:pPr>
            <a:r>
              <a:rPr lang="en-US" sz="2000" b="1">
                <a:solidFill>
                  <a:prstClr val="white"/>
                </a:solidFill>
                <a:latin typeface="Arial"/>
              </a:rPr>
              <a:t>Modules</a:t>
            </a:r>
          </a:p>
        </p:txBody>
      </p:sp>
    </p:spTree>
    <p:extLst>
      <p:ext uri="{BB962C8B-B14F-4D97-AF65-F5344CB8AC3E}">
        <p14:creationId xmlns:p14="http://schemas.microsoft.com/office/powerpoint/2010/main" val="152602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25DA8-F82D-E069-4A85-11DF16E8D6B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07F7080-A397-DDF0-5555-E33D9462A6DB}"/>
              </a:ext>
            </a:extLst>
          </p:cNvPr>
          <p:cNvSpPr>
            <a:spLocks noGrp="1"/>
          </p:cNvSpPr>
          <p:nvPr>
            <p:ph type="title"/>
          </p:nvPr>
        </p:nvSpPr>
        <p:spPr>
          <a:xfrm>
            <a:off x="1134752" y="130372"/>
            <a:ext cx="9922495" cy="740660"/>
          </a:xfrm>
        </p:spPr>
        <p:txBody>
          <a:bodyPr>
            <a:normAutofit/>
          </a:bodyPr>
          <a:lstStyle/>
          <a:p>
            <a:r>
              <a:rPr lang="en-IN" sz="3600"/>
              <a:t>Role of State Government and Maritime Boards</a:t>
            </a:r>
          </a:p>
        </p:txBody>
      </p:sp>
      <p:sp>
        <p:nvSpPr>
          <p:cNvPr id="7" name="Slide Number Placeholder 6">
            <a:extLst>
              <a:ext uri="{FF2B5EF4-FFF2-40B4-BE49-F238E27FC236}">
                <a16:creationId xmlns:a16="http://schemas.microsoft.com/office/drawing/2014/main" id="{1D162477-95E5-8603-B06F-03446E5D0F17}"/>
              </a:ext>
            </a:extLst>
          </p:cNvPr>
          <p:cNvSpPr>
            <a:spLocks noGrp="1"/>
          </p:cNvSpPr>
          <p:nvPr>
            <p:ph type="sldNum" sz="quarter" idx="12"/>
          </p:nvPr>
        </p:nvSpPr>
        <p:spPr/>
        <p:txBody>
          <a:bodyPr/>
          <a:lstStyle/>
          <a:p>
            <a:r>
              <a:rPr lang="en-IN"/>
              <a:t>Slide </a:t>
            </a:r>
            <a:fld id="{61F59DBB-61E3-46AB-854D-9BC0E6F19EAE}" type="slidenum">
              <a:rPr lang="en-IN" smtClean="0"/>
              <a:pPr/>
              <a:t>21</a:t>
            </a:fld>
            <a:r>
              <a:rPr lang="en-IN"/>
              <a:t> of 26</a:t>
            </a:r>
          </a:p>
        </p:txBody>
      </p:sp>
      <p:sp>
        <p:nvSpPr>
          <p:cNvPr id="2" name="Date Placeholder 4">
            <a:extLst>
              <a:ext uri="{FF2B5EF4-FFF2-40B4-BE49-F238E27FC236}">
                <a16:creationId xmlns:a16="http://schemas.microsoft.com/office/drawing/2014/main" id="{67099890-F605-C4C5-05F6-B66AAD4A4595}"/>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3" name="Footer Placeholder 5">
            <a:extLst>
              <a:ext uri="{FF2B5EF4-FFF2-40B4-BE49-F238E27FC236}">
                <a16:creationId xmlns:a16="http://schemas.microsoft.com/office/drawing/2014/main" id="{2E7C9C24-554F-2E50-C1BE-39F6E2CA8A1D}"/>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sp>
        <p:nvSpPr>
          <p:cNvPr id="4" name="Rectangle 3">
            <a:extLst>
              <a:ext uri="{FF2B5EF4-FFF2-40B4-BE49-F238E27FC236}">
                <a16:creationId xmlns:a16="http://schemas.microsoft.com/office/drawing/2014/main" id="{0AE7A714-B480-9B95-5FBD-816488AC4545}"/>
              </a:ext>
            </a:extLst>
          </p:cNvPr>
          <p:cNvSpPr/>
          <p:nvPr/>
        </p:nvSpPr>
        <p:spPr>
          <a:xfrm>
            <a:off x="1281149" y="1599969"/>
            <a:ext cx="4695524" cy="229602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1D879E0D-A6A7-70F3-637F-924B94B9E884}"/>
              </a:ext>
            </a:extLst>
          </p:cNvPr>
          <p:cNvSpPr/>
          <p:nvPr/>
        </p:nvSpPr>
        <p:spPr>
          <a:xfrm>
            <a:off x="6682524" y="1621854"/>
            <a:ext cx="4695523" cy="22535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a:extLst>
              <a:ext uri="{FF2B5EF4-FFF2-40B4-BE49-F238E27FC236}">
                <a16:creationId xmlns:a16="http://schemas.microsoft.com/office/drawing/2014/main" id="{470B8F44-177B-C9D3-5499-13E3CB0666EF}"/>
              </a:ext>
            </a:extLst>
          </p:cNvPr>
          <p:cNvSpPr txBox="1"/>
          <p:nvPr/>
        </p:nvSpPr>
        <p:spPr>
          <a:xfrm>
            <a:off x="1134752" y="1558077"/>
            <a:ext cx="3285168" cy="307777"/>
          </a:xfrm>
          <a:prstGeom prst="rect">
            <a:avLst/>
          </a:prstGeom>
          <a:solidFill>
            <a:srgbClr val="156082"/>
          </a:solidFill>
          <a:ln>
            <a:solidFill>
              <a:schemeClr val="accent4">
                <a:lumMod val="60000"/>
                <a:lumOff val="40000"/>
              </a:schemeClr>
            </a:solidFill>
          </a:ln>
        </p:spPr>
        <p:txBody>
          <a:bodyPr wrap="square">
            <a:spAutoFit/>
          </a:bodyPr>
          <a:lstStyle/>
          <a:p>
            <a:pPr algn="l"/>
            <a:r>
              <a:rPr lang="en-IN" sz="1400" i="0">
                <a:solidFill>
                  <a:schemeClr val="bg1"/>
                </a:solidFill>
                <a:effectLst/>
                <a:latin typeface="EYInterstate" panose="02000503020000020004" pitchFamily="2" charset="0"/>
              </a:rPr>
              <a:t>Policy Framework and Incentives</a:t>
            </a:r>
          </a:p>
        </p:txBody>
      </p:sp>
      <p:sp>
        <p:nvSpPr>
          <p:cNvPr id="11" name="TextBox 10">
            <a:extLst>
              <a:ext uri="{FF2B5EF4-FFF2-40B4-BE49-F238E27FC236}">
                <a16:creationId xmlns:a16="http://schemas.microsoft.com/office/drawing/2014/main" id="{165F9AB0-8AA5-E3E7-DD00-82468EA248BC}"/>
              </a:ext>
            </a:extLst>
          </p:cNvPr>
          <p:cNvSpPr txBox="1"/>
          <p:nvPr/>
        </p:nvSpPr>
        <p:spPr>
          <a:xfrm>
            <a:off x="1281147" y="2158462"/>
            <a:ext cx="4695525" cy="1754326"/>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IN" sz="1400">
                <a:solidFill>
                  <a:srgbClr val="2E2E38"/>
                </a:solidFill>
                <a:latin typeface="EYInterstate Light"/>
              </a:rPr>
              <a:t>Maharashtra approved a shipbuilding policy in 2025 aimed at creating 40,000 direct jobs in the sector by 2030 through financial incentives and infrastructure grants totalling over ₹4,000 crore.</a:t>
            </a:r>
          </a:p>
          <a:p>
            <a:pPr marL="285750" indent="-285750">
              <a:buFont typeface="Arial" panose="020B0604020202020204" pitchFamily="34" charset="0"/>
              <a:buChar char="•"/>
            </a:pPr>
            <a:r>
              <a:rPr lang="en-IN" sz="1400">
                <a:solidFill>
                  <a:srgbClr val="2E2E38"/>
                </a:solidFill>
                <a:latin typeface="EYInterstate Light"/>
              </a:rPr>
              <a:t>Gujarat and Andhra Pradesh have announced plans to develop shipyard infrastructure with investments exceeding ₹3,000 crore.</a:t>
            </a:r>
          </a:p>
        </p:txBody>
      </p:sp>
      <p:sp>
        <p:nvSpPr>
          <p:cNvPr id="12" name="TextBox 11">
            <a:extLst>
              <a:ext uri="{FF2B5EF4-FFF2-40B4-BE49-F238E27FC236}">
                <a16:creationId xmlns:a16="http://schemas.microsoft.com/office/drawing/2014/main" id="{CF47E3EF-7095-EF72-FB1B-A347FB1DC22A}"/>
              </a:ext>
            </a:extLst>
          </p:cNvPr>
          <p:cNvSpPr txBox="1"/>
          <p:nvPr/>
        </p:nvSpPr>
        <p:spPr>
          <a:xfrm>
            <a:off x="6507665" y="1558077"/>
            <a:ext cx="3056959" cy="307777"/>
          </a:xfrm>
          <a:prstGeom prst="rect">
            <a:avLst/>
          </a:prstGeom>
          <a:solidFill>
            <a:srgbClr val="156082"/>
          </a:solidFill>
          <a:ln>
            <a:solidFill>
              <a:schemeClr val="accent4">
                <a:lumMod val="60000"/>
                <a:lumOff val="40000"/>
              </a:schemeClr>
            </a:solidFill>
          </a:ln>
        </p:spPr>
        <p:txBody>
          <a:bodyPr wrap="square">
            <a:spAutoFit/>
          </a:bodyPr>
          <a:lstStyle/>
          <a:p>
            <a:pPr algn="l"/>
            <a:r>
              <a:rPr lang="en-IN" sz="1400" b="1" i="0">
                <a:solidFill>
                  <a:schemeClr val="bg1"/>
                </a:solidFill>
                <a:effectLst/>
                <a:latin typeface="EYInterstate Light" panose="02000506000000020004" pitchFamily="2" charset="0"/>
              </a:rPr>
              <a:t>Land Management and Facilitation</a:t>
            </a:r>
          </a:p>
        </p:txBody>
      </p:sp>
      <p:sp>
        <p:nvSpPr>
          <p:cNvPr id="13" name="TextBox 12">
            <a:extLst>
              <a:ext uri="{FF2B5EF4-FFF2-40B4-BE49-F238E27FC236}">
                <a16:creationId xmlns:a16="http://schemas.microsoft.com/office/drawing/2014/main" id="{F19883B8-0C31-3FB1-6022-0C86DEEB2DF7}"/>
              </a:ext>
            </a:extLst>
          </p:cNvPr>
          <p:cNvSpPr txBox="1"/>
          <p:nvPr/>
        </p:nvSpPr>
        <p:spPr>
          <a:xfrm>
            <a:off x="6682522" y="1910172"/>
            <a:ext cx="4438048" cy="1169551"/>
          </a:xfrm>
          <a:prstGeom prst="rect">
            <a:avLst/>
          </a:prstGeom>
          <a:noFill/>
        </p:spPr>
        <p:txBody>
          <a:bodyPr wrap="square">
            <a:spAutoFit/>
          </a:bodyPr>
          <a:lstStyle/>
          <a:p>
            <a:endParaRPr lang="en-IN" sz="1400">
              <a:solidFill>
                <a:srgbClr val="2E2E38"/>
              </a:solidFill>
              <a:latin typeface="EYInterstate Light"/>
            </a:endParaRPr>
          </a:p>
          <a:p>
            <a:pPr marL="285750" indent="-285750">
              <a:buFont typeface="Arial" panose="020B0604020202020204" pitchFamily="34" charset="0"/>
              <a:buChar char="•"/>
            </a:pPr>
            <a:r>
              <a:rPr lang="en-IN" sz="1400">
                <a:solidFill>
                  <a:srgbClr val="2E2E38"/>
                </a:solidFill>
                <a:latin typeface="EYInterstate Light"/>
              </a:rPr>
              <a:t>Maritime Boards manages leases covering more than 200 hectares dedicated to shipbuilding and repairs.</a:t>
            </a:r>
          </a:p>
          <a:p>
            <a:pPr marL="285750" indent="-285750">
              <a:buFont typeface="Arial" panose="020B0604020202020204" pitchFamily="34" charset="0"/>
              <a:buChar char="•"/>
            </a:pPr>
            <a:endParaRPr lang="en-IN" sz="1400">
              <a:solidFill>
                <a:srgbClr val="2E2E38"/>
              </a:solidFill>
              <a:latin typeface="EYInterstate Light"/>
            </a:endParaRPr>
          </a:p>
        </p:txBody>
      </p:sp>
      <p:sp>
        <p:nvSpPr>
          <p:cNvPr id="14" name="Oval 13">
            <a:extLst>
              <a:ext uri="{FF2B5EF4-FFF2-40B4-BE49-F238E27FC236}">
                <a16:creationId xmlns:a16="http://schemas.microsoft.com/office/drawing/2014/main" id="{000859E2-270E-EC52-131C-DA102CD011B7}"/>
              </a:ext>
            </a:extLst>
          </p:cNvPr>
          <p:cNvSpPr/>
          <p:nvPr/>
        </p:nvSpPr>
        <p:spPr>
          <a:xfrm>
            <a:off x="5125772" y="1109022"/>
            <a:ext cx="1195323" cy="1120231"/>
          </a:xfrm>
          <a:prstGeom prst="ellipse">
            <a:avLst/>
          </a:prstGeom>
          <a:solidFill>
            <a:srgbClr val="F2F2F2"/>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0208F936-7DD6-10E0-9747-C4FC50D70127}"/>
              </a:ext>
            </a:extLst>
          </p:cNvPr>
          <p:cNvSpPr/>
          <p:nvPr/>
        </p:nvSpPr>
        <p:spPr>
          <a:xfrm>
            <a:off x="10522909" y="1109021"/>
            <a:ext cx="1195323" cy="1120231"/>
          </a:xfrm>
          <a:prstGeom prst="ellipse">
            <a:avLst/>
          </a:prstGeom>
          <a:solidFill>
            <a:srgbClr val="F2F2F2"/>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a:extLst>
              <a:ext uri="{FF2B5EF4-FFF2-40B4-BE49-F238E27FC236}">
                <a16:creationId xmlns:a16="http://schemas.microsoft.com/office/drawing/2014/main" id="{DDCFF57A-8197-4691-ECF9-8D0295700250}"/>
              </a:ext>
            </a:extLst>
          </p:cNvPr>
          <p:cNvSpPr/>
          <p:nvPr/>
        </p:nvSpPr>
        <p:spPr>
          <a:xfrm>
            <a:off x="1281149" y="4423113"/>
            <a:ext cx="4695524" cy="143543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a:extLst>
              <a:ext uri="{FF2B5EF4-FFF2-40B4-BE49-F238E27FC236}">
                <a16:creationId xmlns:a16="http://schemas.microsoft.com/office/drawing/2014/main" id="{EDEFD7AA-0949-B840-81C8-96AD91C945D5}"/>
              </a:ext>
            </a:extLst>
          </p:cNvPr>
          <p:cNvSpPr/>
          <p:nvPr/>
        </p:nvSpPr>
        <p:spPr>
          <a:xfrm>
            <a:off x="6682524" y="4444999"/>
            <a:ext cx="4695523" cy="14135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a:extLst>
              <a:ext uri="{FF2B5EF4-FFF2-40B4-BE49-F238E27FC236}">
                <a16:creationId xmlns:a16="http://schemas.microsoft.com/office/drawing/2014/main" id="{52BDA8BD-28A8-551E-3E4B-C8FCB1459331}"/>
              </a:ext>
            </a:extLst>
          </p:cNvPr>
          <p:cNvSpPr txBox="1"/>
          <p:nvPr/>
        </p:nvSpPr>
        <p:spPr>
          <a:xfrm>
            <a:off x="1134752" y="4381221"/>
            <a:ext cx="3208648" cy="307777"/>
          </a:xfrm>
          <a:prstGeom prst="rect">
            <a:avLst/>
          </a:prstGeom>
          <a:solidFill>
            <a:srgbClr val="156082"/>
          </a:solidFill>
          <a:ln>
            <a:noFill/>
          </a:ln>
        </p:spPr>
        <p:txBody>
          <a:bodyPr wrap="square">
            <a:spAutoFit/>
          </a:bodyPr>
          <a:lstStyle/>
          <a:p>
            <a:pPr algn="l"/>
            <a:r>
              <a:rPr lang="en-IN" sz="1400" i="0">
                <a:solidFill>
                  <a:schemeClr val="bg1"/>
                </a:solidFill>
                <a:effectLst/>
                <a:latin typeface="EYInterstate" panose="02000503020000020004" pitchFamily="2" charset="0"/>
              </a:rPr>
              <a:t>Employment and Skill Development</a:t>
            </a:r>
          </a:p>
        </p:txBody>
      </p:sp>
      <p:sp>
        <p:nvSpPr>
          <p:cNvPr id="19" name="TextBox 18">
            <a:extLst>
              <a:ext uri="{FF2B5EF4-FFF2-40B4-BE49-F238E27FC236}">
                <a16:creationId xmlns:a16="http://schemas.microsoft.com/office/drawing/2014/main" id="{8FF8A4F8-5ECA-1BF5-DD8F-5874F76CA5C3}"/>
              </a:ext>
            </a:extLst>
          </p:cNvPr>
          <p:cNvSpPr txBox="1"/>
          <p:nvPr/>
        </p:nvSpPr>
        <p:spPr>
          <a:xfrm>
            <a:off x="6507665" y="4381221"/>
            <a:ext cx="2766071" cy="523220"/>
          </a:xfrm>
          <a:prstGeom prst="rect">
            <a:avLst/>
          </a:prstGeom>
          <a:solidFill>
            <a:srgbClr val="156082"/>
          </a:solidFill>
          <a:ln>
            <a:solidFill>
              <a:schemeClr val="accent4">
                <a:lumMod val="60000"/>
                <a:lumOff val="40000"/>
              </a:schemeClr>
            </a:solidFill>
          </a:ln>
        </p:spPr>
        <p:txBody>
          <a:bodyPr wrap="square">
            <a:spAutoFit/>
          </a:bodyPr>
          <a:lstStyle/>
          <a:p>
            <a:r>
              <a:rPr lang="en-IN" sz="1400" b="1">
                <a:solidFill>
                  <a:schemeClr val="bg1"/>
                </a:solidFill>
                <a:latin typeface="EYInterstate" panose="02000503020000020004" pitchFamily="2" charset="0"/>
              </a:rPr>
              <a:t>Promotion of Innovation and R&amp;D</a:t>
            </a:r>
            <a:endParaRPr lang="en-IN" sz="1400" b="1" i="0">
              <a:solidFill>
                <a:schemeClr val="bg1"/>
              </a:solidFill>
              <a:effectLst/>
              <a:latin typeface="EYInterstate" panose="02000503020000020004" pitchFamily="2" charset="0"/>
            </a:endParaRPr>
          </a:p>
        </p:txBody>
      </p:sp>
      <p:sp>
        <p:nvSpPr>
          <p:cNvPr id="20" name="TextBox 19">
            <a:extLst>
              <a:ext uri="{FF2B5EF4-FFF2-40B4-BE49-F238E27FC236}">
                <a16:creationId xmlns:a16="http://schemas.microsoft.com/office/drawing/2014/main" id="{E0833102-80FB-F5F1-E313-47EA09A03167}"/>
              </a:ext>
            </a:extLst>
          </p:cNvPr>
          <p:cNvSpPr txBox="1"/>
          <p:nvPr/>
        </p:nvSpPr>
        <p:spPr>
          <a:xfrm>
            <a:off x="6682522" y="4715147"/>
            <a:ext cx="4438048" cy="1169551"/>
          </a:xfrm>
          <a:prstGeom prst="rect">
            <a:avLst/>
          </a:prstGeom>
          <a:noFill/>
        </p:spPr>
        <p:txBody>
          <a:bodyPr wrap="square">
            <a:spAutoFit/>
          </a:bodyPr>
          <a:lstStyle/>
          <a:p>
            <a:endParaRPr lang="en-IN" sz="1400">
              <a:solidFill>
                <a:srgbClr val="2E2E38"/>
              </a:solidFill>
              <a:latin typeface="EYInterstate Light"/>
            </a:endParaRPr>
          </a:p>
          <a:p>
            <a:pPr marL="285750" lvl="0" indent="-285750" fontAlgn="base">
              <a:spcBef>
                <a:spcPct val="0"/>
              </a:spcBef>
              <a:spcAft>
                <a:spcPct val="0"/>
              </a:spcAft>
              <a:buFont typeface="Arial" panose="020B0604020202020204" pitchFamily="34" charset="0"/>
              <a:buChar char="•"/>
            </a:pPr>
            <a:r>
              <a:rPr lang="en-IN" altLang="en-US" sz="1400">
                <a:solidFill>
                  <a:srgbClr val="2E2E38"/>
                </a:solidFill>
                <a:latin typeface="EYInterstate Light"/>
              </a:rPr>
              <a:t>In 2025, around 25% increase in patent filings related to shipbuilding technologies driven by coordinated government and Maritime Board initiatives.</a:t>
            </a:r>
            <a:endParaRPr lang="en-US" altLang="en-US" sz="1400">
              <a:solidFill>
                <a:srgbClr val="2E2E38"/>
              </a:solidFill>
              <a:latin typeface="EYInterstate Light"/>
            </a:endParaRPr>
          </a:p>
        </p:txBody>
      </p:sp>
      <p:sp>
        <p:nvSpPr>
          <p:cNvPr id="21" name="Oval 20">
            <a:extLst>
              <a:ext uri="{FF2B5EF4-FFF2-40B4-BE49-F238E27FC236}">
                <a16:creationId xmlns:a16="http://schemas.microsoft.com/office/drawing/2014/main" id="{CD50F344-D040-A887-0D01-14E4310003D5}"/>
              </a:ext>
            </a:extLst>
          </p:cNvPr>
          <p:cNvSpPr/>
          <p:nvPr/>
        </p:nvSpPr>
        <p:spPr>
          <a:xfrm>
            <a:off x="5125772" y="3932166"/>
            <a:ext cx="1195323" cy="1120231"/>
          </a:xfrm>
          <a:prstGeom prst="ellipse">
            <a:avLst/>
          </a:prstGeom>
          <a:solidFill>
            <a:srgbClr val="F2F2F2"/>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BBFF4B56-0963-CD38-0A50-2A251DBAB0B5}"/>
              </a:ext>
            </a:extLst>
          </p:cNvPr>
          <p:cNvSpPr/>
          <p:nvPr/>
        </p:nvSpPr>
        <p:spPr>
          <a:xfrm>
            <a:off x="10522909" y="3932165"/>
            <a:ext cx="1195323" cy="1120231"/>
          </a:xfrm>
          <a:prstGeom prst="ellipse">
            <a:avLst/>
          </a:prstGeom>
          <a:solidFill>
            <a:srgbClr val="F2F2F2"/>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6">
            <a:extLst>
              <a:ext uri="{FF2B5EF4-FFF2-40B4-BE49-F238E27FC236}">
                <a16:creationId xmlns:a16="http://schemas.microsoft.com/office/drawing/2014/main" id="{BA9594E3-9312-1ADC-FAA0-E1DB314ED7B9}"/>
              </a:ext>
            </a:extLst>
          </p:cNvPr>
          <p:cNvSpPr>
            <a:spLocks noChangeArrowheads="1"/>
          </p:cNvSpPr>
          <p:nvPr/>
        </p:nvSpPr>
        <p:spPr bwMode="auto">
          <a:xfrm>
            <a:off x="1281147" y="4760547"/>
            <a:ext cx="431672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fontAlgn="base">
              <a:lnSpc>
                <a:spcPct val="100000"/>
              </a:lnSpc>
              <a:spcBef>
                <a:spcPct val="0"/>
              </a:spcBef>
              <a:spcAft>
                <a:spcPct val="0"/>
              </a:spcAft>
              <a:buClrTx/>
              <a:buSzTx/>
              <a:buFont typeface="Arial" panose="020B0604020202020204" pitchFamily="34" charset="0"/>
              <a:buChar char="•"/>
              <a:tabLst/>
            </a:pPr>
            <a:r>
              <a:rPr lang="en-US" altLang="en-US" sz="1400" err="1">
                <a:solidFill>
                  <a:srgbClr val="2E2E38"/>
                </a:solidFill>
                <a:latin typeface="EYInterstate Light"/>
              </a:rPr>
              <a:t>Sagarmala</a:t>
            </a:r>
            <a:r>
              <a:rPr lang="en-US" altLang="en-US" sz="1400">
                <a:solidFill>
                  <a:srgbClr val="2E2E38"/>
                </a:solidFill>
                <a:latin typeface="EYInterstate Light"/>
              </a:rPr>
              <a:t> </a:t>
            </a:r>
            <a:r>
              <a:rPr lang="en-US" altLang="en-US" sz="1400" err="1">
                <a:solidFill>
                  <a:srgbClr val="2E2E38"/>
                </a:solidFill>
                <a:latin typeface="EYInterstate Light"/>
              </a:rPr>
              <a:t>Programme</a:t>
            </a:r>
            <a:r>
              <a:rPr lang="en-US" altLang="en-US" sz="1400">
                <a:solidFill>
                  <a:srgbClr val="2E2E38"/>
                </a:solidFill>
                <a:latin typeface="EYInterstate Light"/>
              </a:rPr>
              <a:t> and Deen Dayal Upadhyaya Grameen Kaushalya Yojana (DDU-GKY), targeting to train and employ over 10,000 coastal youth annually in maritime skills.</a:t>
            </a:r>
          </a:p>
        </p:txBody>
      </p:sp>
      <p:pic>
        <p:nvPicPr>
          <p:cNvPr id="24" name="Picture 23">
            <a:extLst>
              <a:ext uri="{FF2B5EF4-FFF2-40B4-BE49-F238E27FC236}">
                <a16:creationId xmlns:a16="http://schemas.microsoft.com/office/drawing/2014/main" id="{521BA159-4DBA-2FA8-6A3B-8BA9DCE0AC05}"/>
              </a:ext>
            </a:extLst>
          </p:cNvPr>
          <p:cNvPicPr>
            <a:picLocks noChangeAspect="1"/>
          </p:cNvPicPr>
          <p:nvPr/>
        </p:nvPicPr>
        <p:blipFill>
          <a:blip r:embed="rId2">
            <a:duotone>
              <a:schemeClr val="accent1">
                <a:shade val="45000"/>
                <a:satMod val="135000"/>
              </a:schemeClr>
              <a:prstClr val="white"/>
            </a:duotone>
          </a:blip>
          <a:stretch>
            <a:fillRect/>
          </a:stretch>
        </p:blipFill>
        <p:spPr>
          <a:xfrm>
            <a:off x="5336304" y="1210069"/>
            <a:ext cx="815227" cy="828168"/>
          </a:xfrm>
          <a:prstGeom prst="rect">
            <a:avLst/>
          </a:prstGeom>
        </p:spPr>
      </p:pic>
      <p:pic>
        <p:nvPicPr>
          <p:cNvPr id="25" name="Picture 12" descr="Operations Icon SVG Vector &amp; PNG Free Download | UXWing">
            <a:extLst>
              <a:ext uri="{FF2B5EF4-FFF2-40B4-BE49-F238E27FC236}">
                <a16:creationId xmlns:a16="http://schemas.microsoft.com/office/drawing/2014/main" id="{294A9D93-71A7-C65F-E215-AED4A8E3F387}"/>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422" b="94787" l="5021" r="97490">
                        <a14:foregroundMark x1="14644" y1="20853" x2="14644" y2="20853"/>
                        <a14:foregroundMark x1="5021" y1="42180" x2="5021" y2="42180"/>
                        <a14:foregroundMark x1="7950" y1="45972" x2="7950" y2="45972"/>
                        <a14:foregroundMark x1="9623" y1="45024" x2="9623" y2="45024"/>
                        <a14:foregroundMark x1="9623" y1="34597" x2="9623" y2="34597"/>
                        <a14:foregroundMark x1="12552" y1="22749" x2="12552" y2="22749"/>
                        <a14:foregroundMark x1="12134" y1="29384" x2="26778" y2="7583"/>
                        <a14:foregroundMark x1="26778" y1="7583" x2="38075" y2="1422"/>
                        <a14:foregroundMark x1="51464" y1="59242" x2="51464" y2="59242"/>
                        <a14:foregroundMark x1="22176" y1="82938" x2="36820" y2="92891"/>
                        <a14:foregroundMark x1="48117" y1="94787" x2="69456" y2="90521"/>
                        <a14:foregroundMark x1="69456" y1="90521" x2="69874" y2="90521"/>
                        <a14:foregroundMark x1="92887" y1="54502" x2="92887" y2="54502"/>
                        <a14:foregroundMark x1="97490" y1="57820" x2="97490" y2="57820"/>
                      </a14:backgroundRemoval>
                    </a14:imgEffect>
                  </a14:imgLayer>
                </a14:imgProps>
              </a:ext>
              <a:ext uri="{28A0092B-C50C-407E-A947-70E740481C1C}">
                <a14:useLocalDpi xmlns:a14="http://schemas.microsoft.com/office/drawing/2010/main" val="0"/>
              </a:ext>
            </a:extLst>
          </a:blip>
          <a:srcRect/>
          <a:stretch>
            <a:fillRect/>
          </a:stretch>
        </p:blipFill>
        <p:spPr bwMode="auto">
          <a:xfrm>
            <a:off x="10668959" y="1268527"/>
            <a:ext cx="903221" cy="7974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52,800+ Global Economy Icon Stock Illustrations, Royalty-Free Vector  Graphics &amp; Clip Art - iStock">
            <a:extLst>
              <a:ext uri="{FF2B5EF4-FFF2-40B4-BE49-F238E27FC236}">
                <a16:creationId xmlns:a16="http://schemas.microsoft.com/office/drawing/2014/main" id="{CCCEB4C0-4288-8AC7-CF2F-7545F03DC68A}"/>
              </a:ext>
            </a:extLst>
          </p:cNvPr>
          <p:cNvPicPr>
            <a:picLocks noChangeAspect="1" noChangeArrowheads="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10000" b="90000" l="10000" r="90000">
                        <a14:foregroundMark x1="72444" y1="53778" x2="72444" y2="53778"/>
                        <a14:foregroundMark x1="56444" y1="76000" x2="56444" y2="76000"/>
                        <a14:foregroundMark x1="72444" y1="69778" x2="72444" y2="69778"/>
                        <a14:foregroundMark x1="88444" y1="70222" x2="88444" y2="70222"/>
                      </a14:backgroundRemoval>
                    </a14:imgEffect>
                  </a14:imgLayer>
                </a14:imgProps>
              </a:ext>
              <a:ext uri="{28A0092B-C50C-407E-A947-70E740481C1C}">
                <a14:useLocalDpi xmlns:a14="http://schemas.microsoft.com/office/drawing/2010/main" val="0"/>
              </a:ext>
            </a:extLst>
          </a:blip>
          <a:srcRect/>
          <a:stretch>
            <a:fillRect/>
          </a:stretch>
        </p:blipFill>
        <p:spPr bwMode="auto">
          <a:xfrm>
            <a:off x="5145030" y="3895993"/>
            <a:ext cx="1108290" cy="1108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Issue Icon Images – Browse 106,407 Stock Photos, Vectors, and Video | Adobe  Stock">
            <a:extLst>
              <a:ext uri="{FF2B5EF4-FFF2-40B4-BE49-F238E27FC236}">
                <a16:creationId xmlns:a16="http://schemas.microsoft.com/office/drawing/2014/main" id="{8C47E465-B7CA-FC08-7211-4489599CAC57}"/>
              </a:ext>
            </a:extLst>
          </p:cNvPr>
          <p:cNvPicPr>
            <a:picLocks noChangeAspect="1" noChangeArrowheads="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000" b="90000" l="10000" r="90000">
                        <a14:foregroundMark x1="48333" y1="33611" x2="48333" y2="33611"/>
                        <a14:foregroundMark x1="61667" y1="60556" x2="61667" y2="60556"/>
                        <a14:foregroundMark x1="68889" y1="68333" x2="68889" y2="68333"/>
                        <a14:foregroundMark x1="68889" y1="80000" x2="68889" y2="80000"/>
                      </a14:backgroundRemoval>
                    </a14:imgEffect>
                  </a14:imgLayer>
                </a14:imgProps>
              </a:ext>
              <a:ext uri="{28A0092B-C50C-407E-A947-70E740481C1C}">
                <a14:useLocalDpi xmlns:a14="http://schemas.microsoft.com/office/drawing/2010/main" val="0"/>
              </a:ext>
            </a:extLst>
          </a:blip>
          <a:srcRect/>
          <a:stretch>
            <a:fillRect/>
          </a:stretch>
        </p:blipFill>
        <p:spPr bwMode="auto">
          <a:xfrm>
            <a:off x="10560453" y="3902923"/>
            <a:ext cx="1120231" cy="1120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862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42B02-D692-FC1C-F5A2-6F1EB788D70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9DA3182-DEB0-1D38-0527-EAB2A0EAC036}"/>
              </a:ext>
            </a:extLst>
          </p:cNvPr>
          <p:cNvSpPr txBox="1"/>
          <p:nvPr/>
        </p:nvSpPr>
        <p:spPr>
          <a:xfrm>
            <a:off x="0" y="982498"/>
            <a:ext cx="12081510" cy="1477328"/>
          </a:xfrm>
          <a:prstGeom prst="rect">
            <a:avLst/>
          </a:prstGeom>
          <a:noFill/>
        </p:spPr>
        <p:txBody>
          <a:bodyPr wrap="square">
            <a:spAutoFit/>
          </a:bodyPr>
          <a:lstStyle/>
          <a:p>
            <a:pPr algn="ctr">
              <a:spcBef>
                <a:spcPts val="1500"/>
              </a:spcBef>
              <a:spcAft>
                <a:spcPts val="750"/>
              </a:spcAft>
              <a:buNone/>
            </a:pPr>
            <a:r>
              <a:rPr lang="en-IN" sz="2000" b="1" i="1">
                <a:solidFill>
                  <a:schemeClr val="accent1"/>
                </a:solidFill>
                <a:effectLst/>
                <a:latin typeface="Helvetica Neue"/>
              </a:rPr>
              <a:t>“Coastal Shipping Bill, 2025 aims to boost coastal cargo up to 230 million metric tonnes by 2030”: Sarbananda Sonowal</a:t>
            </a:r>
            <a:br>
              <a:rPr lang="en-IN" b="1" i="1">
                <a:solidFill>
                  <a:schemeClr val="accent1"/>
                </a:solidFill>
                <a:effectLst/>
                <a:latin typeface="Helvetica Neue"/>
              </a:rPr>
            </a:br>
            <a:br>
              <a:rPr lang="en-IN" b="1" i="1">
                <a:solidFill>
                  <a:schemeClr val="accent1"/>
                </a:solidFill>
                <a:effectLst/>
                <a:latin typeface="Helvetica Neue"/>
              </a:rPr>
            </a:br>
            <a:r>
              <a:rPr lang="en-IN" sz="1600" b="1" i="1">
                <a:solidFill>
                  <a:schemeClr val="accent1"/>
                </a:solidFill>
                <a:effectLst/>
                <a:latin typeface="Helvetica Neue"/>
              </a:rPr>
              <a:t>“National Coastal and Inland Shipping Strategic Plan to Steer Future Infrastructure and Policy Under new Act”: Sarbananda Sonowal</a:t>
            </a:r>
          </a:p>
        </p:txBody>
      </p:sp>
      <p:sp>
        <p:nvSpPr>
          <p:cNvPr id="7" name="TextBox 6">
            <a:extLst>
              <a:ext uri="{FF2B5EF4-FFF2-40B4-BE49-F238E27FC236}">
                <a16:creationId xmlns:a16="http://schemas.microsoft.com/office/drawing/2014/main" id="{10CE6A47-1B61-7B01-E37B-FA100551BBA8}"/>
              </a:ext>
            </a:extLst>
          </p:cNvPr>
          <p:cNvSpPr txBox="1"/>
          <p:nvPr/>
        </p:nvSpPr>
        <p:spPr>
          <a:xfrm>
            <a:off x="277281" y="2338412"/>
            <a:ext cx="7575046" cy="4119526"/>
          </a:xfrm>
          <a:prstGeom prst="rect">
            <a:avLst/>
          </a:prstGeom>
          <a:noFill/>
        </p:spPr>
        <p:txBody>
          <a:bodyPr wrap="square">
            <a:spAutoFit/>
          </a:bodyPr>
          <a:lstStyle/>
          <a:p>
            <a:pPr>
              <a:lnSpc>
                <a:spcPct val="150000"/>
              </a:lnSpc>
              <a:buNone/>
            </a:pPr>
            <a:r>
              <a:rPr lang="en-IN" sz="1600">
                <a:latin typeface="EYInterstate Light" panose="02000506000000020004" pitchFamily="2" charset="0"/>
              </a:rPr>
              <a:t>In a landmark move to strengthen India’s coastal economy, the </a:t>
            </a:r>
            <a:r>
              <a:rPr lang="en-IN" sz="1600" b="1">
                <a:latin typeface="EYInterstate Light" panose="02000506000000020004" pitchFamily="2" charset="0"/>
              </a:rPr>
              <a:t>Coastal Shipping Bill, 2025</a:t>
            </a:r>
            <a:r>
              <a:rPr lang="en-IN" sz="1600">
                <a:latin typeface="EYInterstate Light" panose="02000506000000020004" pitchFamily="2" charset="0"/>
              </a:rPr>
              <a:t> was passed by the </a:t>
            </a:r>
            <a:r>
              <a:rPr lang="en-IN" sz="1600" b="1">
                <a:latin typeface="EYInterstate Light" panose="02000506000000020004" pitchFamily="2" charset="0"/>
              </a:rPr>
              <a:t>Rajya Sabha</a:t>
            </a:r>
            <a:r>
              <a:rPr lang="en-IN" sz="1600">
                <a:latin typeface="EYInterstate Light" panose="02000506000000020004" pitchFamily="2" charset="0"/>
              </a:rPr>
              <a:t>, marking a significant step toward unlocking the vast potential of India’s </a:t>
            </a:r>
            <a:r>
              <a:rPr lang="en-IN" sz="1600" b="1">
                <a:latin typeface="EYInterstate Light" panose="02000506000000020004" pitchFamily="2" charset="0"/>
              </a:rPr>
              <a:t>11,098 km coastline</a:t>
            </a:r>
            <a:r>
              <a:rPr lang="en-IN" sz="1600">
                <a:latin typeface="EYInterstate Light" panose="02000506000000020004" pitchFamily="2" charset="0"/>
              </a:rPr>
              <a:t>, which spans </a:t>
            </a:r>
            <a:r>
              <a:rPr lang="en-IN" sz="1600" b="1">
                <a:latin typeface="EYInterstate Light" panose="02000506000000020004" pitchFamily="2" charset="0"/>
              </a:rPr>
              <a:t>nine coastal states and four union territories</a:t>
            </a:r>
            <a:r>
              <a:rPr lang="en-IN" sz="1600">
                <a:latin typeface="EYInterstate Light" panose="02000506000000020004" pitchFamily="2" charset="0"/>
              </a:rPr>
              <a:t>. </a:t>
            </a:r>
          </a:p>
          <a:p>
            <a:pPr>
              <a:lnSpc>
                <a:spcPct val="150000"/>
              </a:lnSpc>
              <a:buNone/>
            </a:pPr>
            <a:r>
              <a:rPr lang="en-IN" sz="1600">
                <a:latin typeface="EYInterstate Light" panose="02000506000000020004" pitchFamily="2" charset="0"/>
              </a:rPr>
              <a:t>The bill was introduced by </a:t>
            </a:r>
            <a:r>
              <a:rPr lang="en-IN" sz="1600" b="1">
                <a:latin typeface="EYInterstate Light" panose="02000506000000020004" pitchFamily="2" charset="0"/>
              </a:rPr>
              <a:t>Sarbananda Sonowal</a:t>
            </a:r>
            <a:r>
              <a:rPr lang="en-IN" sz="1600">
                <a:latin typeface="EYInterstate Light" panose="02000506000000020004" pitchFamily="2" charset="0"/>
              </a:rPr>
              <a:t>, Union Minister of Ports, Shipping &amp; Waterways.</a:t>
            </a:r>
          </a:p>
          <a:p>
            <a:pPr>
              <a:lnSpc>
                <a:spcPct val="150000"/>
              </a:lnSpc>
            </a:pPr>
            <a:r>
              <a:rPr lang="en-IN" sz="1600">
                <a:latin typeface="EYInterstate Light" panose="02000506000000020004" pitchFamily="2" charset="0"/>
              </a:rPr>
              <a:t>Previously approved by the </a:t>
            </a:r>
            <a:r>
              <a:rPr lang="en-IN" sz="1600" b="1">
                <a:latin typeface="EYInterstate Light" panose="02000506000000020004" pitchFamily="2" charset="0"/>
              </a:rPr>
              <a:t>Lok Sabha on April 3, 2025</a:t>
            </a:r>
            <a:r>
              <a:rPr lang="en-IN" sz="1600">
                <a:latin typeface="EYInterstate Light" panose="02000506000000020004" pitchFamily="2" charset="0"/>
              </a:rPr>
              <a:t>, the legislation aims to </a:t>
            </a:r>
            <a:r>
              <a:rPr lang="en-IN" sz="1600" b="1">
                <a:latin typeface="EYInterstate Light" panose="02000506000000020004" pitchFamily="2" charset="0"/>
              </a:rPr>
              <a:t>modernize and simplify</a:t>
            </a:r>
            <a:r>
              <a:rPr lang="en-IN" sz="1600">
                <a:latin typeface="EYInterstate Light" panose="02000506000000020004" pitchFamily="2" charset="0"/>
              </a:rPr>
              <a:t> the legal framework governing coastal shipping. </a:t>
            </a:r>
          </a:p>
          <a:p>
            <a:pPr>
              <a:lnSpc>
                <a:spcPct val="150000"/>
              </a:lnSpc>
            </a:pPr>
            <a:r>
              <a:rPr lang="en-IN" sz="1600">
                <a:latin typeface="EYInterstate Light" panose="02000506000000020004" pitchFamily="2" charset="0"/>
              </a:rPr>
              <a:t>It replaces </a:t>
            </a:r>
            <a:r>
              <a:rPr lang="en-IN" sz="1600" b="1">
                <a:latin typeface="EYInterstate Light" panose="02000506000000020004" pitchFamily="2" charset="0"/>
              </a:rPr>
              <a:t>Part XIV of the Merchant Shipping Act, 1958</a:t>
            </a:r>
            <a:r>
              <a:rPr lang="en-IN" sz="1600">
                <a:latin typeface="EYInterstate Light" panose="02000506000000020004" pitchFamily="2" charset="0"/>
              </a:rPr>
              <a:t> with a </a:t>
            </a:r>
            <a:r>
              <a:rPr lang="en-IN" sz="1600" b="1">
                <a:latin typeface="EYInterstate Light" panose="02000506000000020004" pitchFamily="2" charset="0"/>
              </a:rPr>
              <a:t>progressive, globally aligned law</a:t>
            </a:r>
            <a:r>
              <a:rPr lang="en-IN" sz="1600">
                <a:latin typeface="EYInterstate Light" panose="02000506000000020004" pitchFamily="2" charset="0"/>
              </a:rPr>
              <a:t> that reflects contemporary cabotage standards and supports the growth of coastal trade.</a:t>
            </a:r>
          </a:p>
        </p:txBody>
      </p:sp>
      <p:pic>
        <p:nvPicPr>
          <p:cNvPr id="14" name="Picture 13">
            <a:extLst>
              <a:ext uri="{FF2B5EF4-FFF2-40B4-BE49-F238E27FC236}">
                <a16:creationId xmlns:a16="http://schemas.microsoft.com/office/drawing/2014/main" id="{DAAF761D-5B50-936E-9080-0826D9F55EC2}"/>
              </a:ext>
            </a:extLst>
          </p:cNvPr>
          <p:cNvPicPr>
            <a:picLocks noChangeAspect="1"/>
          </p:cNvPicPr>
          <p:nvPr/>
        </p:nvPicPr>
        <p:blipFill>
          <a:blip r:embed="rId2"/>
          <a:stretch>
            <a:fillRect/>
          </a:stretch>
        </p:blipFill>
        <p:spPr>
          <a:xfrm>
            <a:off x="7852327" y="2427822"/>
            <a:ext cx="3865199" cy="3359187"/>
          </a:xfrm>
          <a:prstGeom prst="rect">
            <a:avLst/>
          </a:prstGeom>
        </p:spPr>
      </p:pic>
      <p:pic>
        <p:nvPicPr>
          <p:cNvPr id="15" name="Graphic 14" descr="Fast Forward with solid fill">
            <a:extLst>
              <a:ext uri="{FF2B5EF4-FFF2-40B4-BE49-F238E27FC236}">
                <a16:creationId xmlns:a16="http://schemas.microsoft.com/office/drawing/2014/main" id="{DC1A1C7A-572C-BBC6-B40D-DB1559AB9F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459826"/>
            <a:ext cx="340524" cy="340524"/>
          </a:xfrm>
          <a:prstGeom prst="rect">
            <a:avLst/>
          </a:prstGeom>
        </p:spPr>
      </p:pic>
      <p:pic>
        <p:nvPicPr>
          <p:cNvPr id="16" name="Graphic 15" descr="Fast Forward with solid fill">
            <a:extLst>
              <a:ext uri="{FF2B5EF4-FFF2-40B4-BE49-F238E27FC236}">
                <a16:creationId xmlns:a16="http://schemas.microsoft.com/office/drawing/2014/main" id="{C483ACF3-757C-CF5D-5FC1-21DD4C1A38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937154"/>
            <a:ext cx="340524" cy="340524"/>
          </a:xfrm>
          <a:prstGeom prst="rect">
            <a:avLst/>
          </a:prstGeom>
        </p:spPr>
      </p:pic>
      <p:pic>
        <p:nvPicPr>
          <p:cNvPr id="17" name="Graphic 16" descr="Fast Forward with solid fill">
            <a:extLst>
              <a:ext uri="{FF2B5EF4-FFF2-40B4-BE49-F238E27FC236}">
                <a16:creationId xmlns:a16="http://schemas.microsoft.com/office/drawing/2014/main" id="{041B1248-7E97-9A8A-16F0-6CE470504C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05250"/>
            <a:ext cx="340524" cy="340524"/>
          </a:xfrm>
          <a:prstGeom prst="rect">
            <a:avLst/>
          </a:prstGeom>
        </p:spPr>
      </p:pic>
      <p:pic>
        <p:nvPicPr>
          <p:cNvPr id="18" name="Graphic 17" descr="Fast Forward with solid fill">
            <a:extLst>
              <a:ext uri="{FF2B5EF4-FFF2-40B4-BE49-F238E27FC236}">
                <a16:creationId xmlns:a16="http://schemas.microsoft.com/office/drawing/2014/main" id="{38529019-DBDB-BFCD-FE9E-5559C5B6A7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414482"/>
            <a:ext cx="340524" cy="340524"/>
          </a:xfrm>
          <a:prstGeom prst="rect">
            <a:avLst/>
          </a:prstGeom>
        </p:spPr>
      </p:pic>
      <p:sp>
        <p:nvSpPr>
          <p:cNvPr id="8" name="Title 7">
            <a:extLst>
              <a:ext uri="{FF2B5EF4-FFF2-40B4-BE49-F238E27FC236}">
                <a16:creationId xmlns:a16="http://schemas.microsoft.com/office/drawing/2014/main" id="{6D18FA15-F523-B260-720B-CE164EA4F29E}"/>
              </a:ext>
            </a:extLst>
          </p:cNvPr>
          <p:cNvSpPr>
            <a:spLocks noGrp="1"/>
          </p:cNvSpPr>
          <p:nvPr>
            <p:ph type="title"/>
          </p:nvPr>
        </p:nvSpPr>
        <p:spPr>
          <a:xfrm>
            <a:off x="2497209" y="241838"/>
            <a:ext cx="8713336" cy="740660"/>
          </a:xfrm>
        </p:spPr>
        <p:txBody>
          <a:bodyPr>
            <a:normAutofit/>
          </a:bodyPr>
          <a:lstStyle/>
          <a:p>
            <a:r>
              <a:rPr lang="en-IN" sz="3600">
                <a:solidFill>
                  <a:schemeClr val="accent1"/>
                </a:solidFill>
              </a:rPr>
              <a:t>Coastal Shipping and possibilities </a:t>
            </a:r>
          </a:p>
        </p:txBody>
      </p:sp>
    </p:spTree>
    <p:extLst>
      <p:ext uri="{BB962C8B-B14F-4D97-AF65-F5344CB8AC3E}">
        <p14:creationId xmlns:p14="http://schemas.microsoft.com/office/powerpoint/2010/main" val="1628068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E3F32-41D8-F28A-E7B3-E3A8F73AECD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2D24C24-9A7C-ED81-FC4E-455AFE029AE1}"/>
              </a:ext>
            </a:extLst>
          </p:cNvPr>
          <p:cNvSpPr txBox="1"/>
          <p:nvPr/>
        </p:nvSpPr>
        <p:spPr>
          <a:xfrm>
            <a:off x="385146" y="948681"/>
            <a:ext cx="11928348" cy="5541773"/>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1650">
                <a:latin typeface="EYInterstate Light" panose="02000506000000020004" pitchFamily="2" charset="0"/>
              </a:rPr>
              <a:t>The </a:t>
            </a:r>
            <a:r>
              <a:rPr lang="en-US" altLang="en-US" sz="1650" b="1">
                <a:latin typeface="EYInterstate Light" panose="02000506000000020004" pitchFamily="2" charset="0"/>
              </a:rPr>
              <a:t>Coastal Shipping Bill, 2025</a:t>
            </a:r>
            <a:r>
              <a:rPr lang="en-US" altLang="en-US" sz="1650">
                <a:latin typeface="EYInterstate Light" panose="02000506000000020004" pitchFamily="2" charset="0"/>
              </a:rPr>
              <a:t>, passed by both Houses of Parliament, marks a major reform in India’s maritime sector. </a:t>
            </a:r>
          </a:p>
          <a:p>
            <a:pPr lvl="0" eaLnBrk="0" fontAlgn="base" hangingPunct="0">
              <a:lnSpc>
                <a:spcPct val="150000"/>
              </a:lnSpc>
              <a:spcBef>
                <a:spcPct val="0"/>
              </a:spcBef>
              <a:spcAft>
                <a:spcPct val="0"/>
              </a:spcAft>
            </a:pPr>
            <a:r>
              <a:rPr lang="en-US" altLang="en-US" sz="1650">
                <a:latin typeface="EYInterstate Light" panose="02000506000000020004" pitchFamily="2" charset="0"/>
              </a:rPr>
              <a:t>It replaces outdated provisions of the </a:t>
            </a:r>
            <a:r>
              <a:rPr lang="en-US" altLang="en-US" sz="1650" b="1">
                <a:latin typeface="EYInterstate Light" panose="02000506000000020004" pitchFamily="2" charset="0"/>
              </a:rPr>
              <a:t>Merchant Shipping Act, 1958</a:t>
            </a:r>
            <a:r>
              <a:rPr lang="en-US" altLang="en-US" sz="1650">
                <a:latin typeface="EYInterstate Light" panose="02000506000000020004" pitchFamily="2" charset="0"/>
              </a:rPr>
              <a:t>, introducing a modern legal framework aligned with global cabotage standards. </a:t>
            </a:r>
          </a:p>
          <a:p>
            <a:pPr lvl="0" eaLnBrk="0" fontAlgn="base" hangingPunct="0">
              <a:lnSpc>
                <a:spcPct val="150000"/>
              </a:lnSpc>
              <a:spcBef>
                <a:spcPct val="0"/>
              </a:spcBef>
              <a:spcAft>
                <a:spcPct val="0"/>
              </a:spcAft>
            </a:pPr>
            <a:r>
              <a:rPr lang="en-US" altLang="en-US" sz="1650">
                <a:latin typeface="EYInterstate Light" panose="02000506000000020004" pitchFamily="2" charset="0"/>
              </a:rPr>
              <a:t>The Bill includes </a:t>
            </a:r>
            <a:r>
              <a:rPr lang="en-US" altLang="en-US" sz="1650" b="1">
                <a:latin typeface="EYInterstate Light" panose="02000506000000020004" pitchFamily="2" charset="0"/>
              </a:rPr>
              <a:t>6 chapters and 42 clauses</a:t>
            </a:r>
            <a:r>
              <a:rPr lang="en-US" altLang="en-US" sz="1650">
                <a:latin typeface="EYInterstate Light" panose="02000506000000020004" pitchFamily="2" charset="0"/>
              </a:rPr>
              <a:t>, simplifying licensing and regulating foreign vessels in coastal trade. </a:t>
            </a:r>
          </a:p>
          <a:p>
            <a:pPr lvl="0" eaLnBrk="0" fontAlgn="base" hangingPunct="0">
              <a:lnSpc>
                <a:spcPct val="150000"/>
              </a:lnSpc>
              <a:spcBef>
                <a:spcPct val="0"/>
              </a:spcBef>
              <a:spcAft>
                <a:spcPct val="0"/>
              </a:spcAft>
            </a:pPr>
            <a:r>
              <a:rPr lang="en-US" altLang="en-US" sz="1650">
                <a:latin typeface="EYInterstate Light" panose="02000506000000020004" pitchFamily="2" charset="0"/>
              </a:rPr>
              <a:t>It mandates a </a:t>
            </a:r>
            <a:r>
              <a:rPr lang="en-US" altLang="en-US" sz="2000" b="1">
                <a:solidFill>
                  <a:schemeClr val="accent6">
                    <a:lumMod val="75000"/>
                  </a:schemeClr>
                </a:solidFill>
                <a:latin typeface="EYInterstate Light" panose="02000506000000020004" pitchFamily="2" charset="0"/>
              </a:rPr>
              <a:t>National Coastal and Inland Shipping Strategic Plan</a:t>
            </a:r>
            <a:r>
              <a:rPr lang="en-US" altLang="en-US" sz="2000">
                <a:solidFill>
                  <a:schemeClr val="accent6">
                    <a:lumMod val="75000"/>
                  </a:schemeClr>
                </a:solidFill>
                <a:latin typeface="EYInterstate Light" panose="02000506000000020004" pitchFamily="2" charset="0"/>
              </a:rPr>
              <a:t> </a:t>
            </a:r>
            <a:r>
              <a:rPr lang="en-US" altLang="en-US" sz="1650">
                <a:latin typeface="EYInterstate Light" panose="02000506000000020004" pitchFamily="2" charset="0"/>
              </a:rPr>
              <a:t>to guide infrastructure and policy development. </a:t>
            </a:r>
          </a:p>
          <a:p>
            <a:pPr lvl="0" eaLnBrk="0" fontAlgn="base" hangingPunct="0">
              <a:lnSpc>
                <a:spcPct val="150000"/>
              </a:lnSpc>
              <a:spcBef>
                <a:spcPct val="0"/>
              </a:spcBef>
              <a:spcAft>
                <a:spcPct val="0"/>
              </a:spcAft>
            </a:pPr>
            <a:r>
              <a:rPr lang="en-US" altLang="en-US" sz="1650">
                <a:latin typeface="EYInterstate Light" panose="02000506000000020004" pitchFamily="2" charset="0"/>
              </a:rPr>
              <a:t>A </a:t>
            </a:r>
            <a:r>
              <a:rPr lang="en-US" altLang="en-US" sz="2000" b="1">
                <a:solidFill>
                  <a:schemeClr val="accent6">
                    <a:lumMod val="75000"/>
                  </a:schemeClr>
                </a:solidFill>
                <a:latin typeface="EYInterstate Light" panose="02000506000000020004" pitchFamily="2" charset="0"/>
              </a:rPr>
              <a:t>National Database for Coastal Shipping</a:t>
            </a:r>
            <a:r>
              <a:rPr lang="en-US" altLang="en-US">
                <a:solidFill>
                  <a:srgbClr val="FF0000"/>
                </a:solidFill>
                <a:latin typeface="EYInterstate Light" panose="02000506000000020004" pitchFamily="2" charset="0"/>
              </a:rPr>
              <a:t> </a:t>
            </a:r>
            <a:r>
              <a:rPr lang="en-US" altLang="en-US" sz="1650">
                <a:latin typeface="EYInterstate Light" panose="02000506000000020004" pitchFamily="2" charset="0"/>
              </a:rPr>
              <a:t>will provide real-time, transparent data to support investment and planning. </a:t>
            </a:r>
          </a:p>
          <a:p>
            <a:pPr lvl="0" eaLnBrk="0" fontAlgn="base" hangingPunct="0">
              <a:lnSpc>
                <a:spcPct val="150000"/>
              </a:lnSpc>
              <a:spcBef>
                <a:spcPct val="0"/>
              </a:spcBef>
              <a:spcAft>
                <a:spcPct val="0"/>
              </a:spcAft>
            </a:pPr>
            <a:r>
              <a:rPr lang="en-US" altLang="en-US" sz="1650">
                <a:latin typeface="EYInterstate Light" panose="02000506000000020004" pitchFamily="2" charset="0"/>
              </a:rPr>
              <a:t>The legislation aims to boost </a:t>
            </a:r>
            <a:r>
              <a:rPr lang="en-US" altLang="en-US" sz="1650" b="1">
                <a:latin typeface="EYInterstate Light" panose="02000506000000020004" pitchFamily="2" charset="0"/>
              </a:rPr>
              <a:t>Indian ship participation</a:t>
            </a:r>
            <a:r>
              <a:rPr lang="en-US" altLang="en-US" sz="1650">
                <a:latin typeface="EYInterstate Light" panose="02000506000000020004" pitchFamily="2" charset="0"/>
              </a:rPr>
              <a:t>, reduce reliance on foreign vessels, and curb foreign exchange outflow. </a:t>
            </a:r>
          </a:p>
          <a:p>
            <a:pPr lvl="0" eaLnBrk="0" fontAlgn="base" hangingPunct="0">
              <a:lnSpc>
                <a:spcPct val="150000"/>
              </a:lnSpc>
              <a:spcBef>
                <a:spcPct val="0"/>
              </a:spcBef>
              <a:spcAft>
                <a:spcPct val="0"/>
              </a:spcAft>
            </a:pPr>
            <a:r>
              <a:rPr lang="en-US" altLang="en-US" sz="1650">
                <a:latin typeface="EYInterstate Light" panose="02000506000000020004" pitchFamily="2" charset="0"/>
              </a:rPr>
              <a:t>It supports the vision of </a:t>
            </a:r>
            <a:r>
              <a:rPr lang="en-US" altLang="en-US" sz="1650" b="1">
                <a:latin typeface="EYInterstate Light" panose="02000506000000020004" pitchFamily="2" charset="0"/>
              </a:rPr>
              <a:t>Atmanirbhar Bharat</a:t>
            </a:r>
            <a:r>
              <a:rPr lang="en-US" altLang="en-US" sz="1650">
                <a:latin typeface="EYInterstate Light" panose="02000506000000020004" pitchFamily="2" charset="0"/>
              </a:rPr>
              <a:t> and </a:t>
            </a:r>
            <a:r>
              <a:rPr lang="en-US" altLang="en-US" sz="1650" b="1">
                <a:latin typeface="EYInterstate Light" panose="02000506000000020004" pitchFamily="2" charset="0"/>
              </a:rPr>
              <a:t>Viksit Bharat</a:t>
            </a:r>
            <a:r>
              <a:rPr lang="en-US" altLang="en-US" sz="1650">
                <a:latin typeface="EYInterstate Light" panose="02000506000000020004" pitchFamily="2" charset="0"/>
              </a:rPr>
              <a:t>, promoting local economic growth and employment in coastal regions. </a:t>
            </a:r>
          </a:p>
          <a:p>
            <a:pPr lvl="0" eaLnBrk="0" fontAlgn="base" hangingPunct="0">
              <a:lnSpc>
                <a:spcPct val="150000"/>
              </a:lnSpc>
              <a:spcBef>
                <a:spcPct val="0"/>
              </a:spcBef>
              <a:spcAft>
                <a:spcPct val="0"/>
              </a:spcAft>
            </a:pPr>
            <a:r>
              <a:rPr lang="en-US" altLang="en-US" sz="1650">
                <a:latin typeface="EYInterstate Light" panose="02000506000000020004" pitchFamily="2" charset="0"/>
              </a:rPr>
              <a:t>With this Bill, India completes a trio of key maritime reforms alongside the </a:t>
            </a:r>
            <a:r>
              <a:rPr lang="en-US" altLang="en-US" sz="1650" b="1">
                <a:latin typeface="EYInterstate Light" panose="02000506000000020004" pitchFamily="2" charset="0"/>
              </a:rPr>
              <a:t>Merchant Shipping Bill</a:t>
            </a:r>
            <a:r>
              <a:rPr lang="en-US" altLang="en-US" sz="1650">
                <a:latin typeface="EYInterstate Light" panose="02000506000000020004" pitchFamily="2" charset="0"/>
              </a:rPr>
              <a:t> and </a:t>
            </a:r>
            <a:r>
              <a:rPr lang="en-US" altLang="en-US" sz="1650" b="1">
                <a:latin typeface="EYInterstate Light" panose="02000506000000020004" pitchFamily="2" charset="0"/>
              </a:rPr>
              <a:t>Carriage of Goods by Sea Bill</a:t>
            </a:r>
            <a:r>
              <a:rPr lang="en-US" altLang="en-US" sz="1650">
                <a:latin typeface="EYInterstate Light" panose="02000506000000020004" pitchFamily="2" charset="0"/>
              </a:rPr>
              <a:t>, paving the way for a </a:t>
            </a:r>
            <a:r>
              <a:rPr lang="en-US" altLang="en-US" sz="1650" b="1">
                <a:latin typeface="EYInterstate Light" panose="02000506000000020004" pitchFamily="2" charset="0"/>
              </a:rPr>
              <a:t>modern, efficient, and self-reliant maritime ecosystem</a:t>
            </a:r>
            <a:r>
              <a:rPr lang="en-US" altLang="en-US" sz="1650">
                <a:latin typeface="EYInterstate Light" panose="02000506000000020004" pitchFamily="2" charset="0"/>
              </a:rPr>
              <a:t>. </a:t>
            </a:r>
          </a:p>
        </p:txBody>
      </p:sp>
      <p:sp>
        <p:nvSpPr>
          <p:cNvPr id="12" name="Title 2">
            <a:extLst>
              <a:ext uri="{FF2B5EF4-FFF2-40B4-BE49-F238E27FC236}">
                <a16:creationId xmlns:a16="http://schemas.microsoft.com/office/drawing/2014/main" id="{0B779424-21C8-C17F-DC1F-DBDFD3773CBB}"/>
              </a:ext>
            </a:extLst>
          </p:cNvPr>
          <p:cNvSpPr txBox="1">
            <a:spLocks/>
          </p:cNvSpPr>
          <p:nvPr/>
        </p:nvSpPr>
        <p:spPr>
          <a:xfrm>
            <a:off x="2150471" y="273562"/>
            <a:ext cx="6782143" cy="590880"/>
          </a:xfrm>
          <a:prstGeom prst="rect">
            <a:avLst/>
          </a:prstGeom>
        </p:spPr>
        <p:txBody>
          <a:bodyPr vert="horz" lIns="91440" tIns="45720" rIns="91440" bIns="45720" rtlCol="0" anchor="ctr">
            <a:noAutofit/>
          </a:bodyPr>
          <a:lstStyle>
            <a:defPPr>
              <a:defRPr lang="en-US"/>
            </a:defPPr>
            <a:lvl1pPr>
              <a:lnSpc>
                <a:spcPct val="80000"/>
              </a:lnSpc>
              <a:spcBef>
                <a:spcPct val="0"/>
              </a:spcBef>
              <a:buNone/>
              <a:defRPr sz="2000" b="1">
                <a:solidFill>
                  <a:srgbClr val="000000"/>
                </a:solidFill>
                <a:latin typeface="+mj-lt"/>
                <a:ea typeface="+mj-ea"/>
                <a:cs typeface="+mj-cs"/>
              </a:defRPr>
            </a:lvl1pPr>
          </a:lstStyle>
          <a:p>
            <a:r>
              <a:rPr lang="en-IN" sz="3600">
                <a:solidFill>
                  <a:schemeClr val="accent1"/>
                </a:solidFill>
              </a:rPr>
              <a:t>Coastal Shipping and possibilities</a:t>
            </a:r>
          </a:p>
        </p:txBody>
      </p:sp>
      <p:pic>
        <p:nvPicPr>
          <p:cNvPr id="13" name="Graphic 12" descr="Fast Forward with solid fill">
            <a:extLst>
              <a:ext uri="{FF2B5EF4-FFF2-40B4-BE49-F238E27FC236}">
                <a16:creationId xmlns:a16="http://schemas.microsoft.com/office/drawing/2014/main" id="{7E96B527-AF63-FD47-23F4-3EA55AAD28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388" y="2125062"/>
            <a:ext cx="340524" cy="340524"/>
          </a:xfrm>
          <a:prstGeom prst="rect">
            <a:avLst/>
          </a:prstGeom>
        </p:spPr>
      </p:pic>
      <p:pic>
        <p:nvPicPr>
          <p:cNvPr id="14" name="Graphic 13" descr="Fast Forward with solid fill">
            <a:extLst>
              <a:ext uri="{FF2B5EF4-FFF2-40B4-BE49-F238E27FC236}">
                <a16:creationId xmlns:a16="http://schemas.microsoft.com/office/drawing/2014/main" id="{793972A6-1F4C-3987-7FC7-50EAAA4129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956" y="1042035"/>
            <a:ext cx="340524" cy="340524"/>
          </a:xfrm>
          <a:prstGeom prst="rect">
            <a:avLst/>
          </a:prstGeom>
        </p:spPr>
      </p:pic>
      <p:pic>
        <p:nvPicPr>
          <p:cNvPr id="15" name="Graphic 14" descr="Fast Forward with solid fill">
            <a:extLst>
              <a:ext uri="{FF2B5EF4-FFF2-40B4-BE49-F238E27FC236}">
                <a16:creationId xmlns:a16="http://schemas.microsoft.com/office/drawing/2014/main" id="{66BCD314-F1B6-C53D-A79C-70B441C245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816" y="1419294"/>
            <a:ext cx="340524" cy="340524"/>
          </a:xfrm>
          <a:prstGeom prst="rect">
            <a:avLst/>
          </a:prstGeom>
        </p:spPr>
      </p:pic>
      <p:pic>
        <p:nvPicPr>
          <p:cNvPr id="16" name="Graphic 15" descr="Fast Forward with solid fill">
            <a:extLst>
              <a:ext uri="{FF2B5EF4-FFF2-40B4-BE49-F238E27FC236}">
                <a16:creationId xmlns:a16="http://schemas.microsoft.com/office/drawing/2014/main" id="{0EFC38BD-CBFA-8DC1-20DA-0616F6825F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584" y="2607746"/>
            <a:ext cx="340524" cy="340524"/>
          </a:xfrm>
          <a:prstGeom prst="rect">
            <a:avLst/>
          </a:prstGeom>
        </p:spPr>
      </p:pic>
      <p:pic>
        <p:nvPicPr>
          <p:cNvPr id="18" name="Graphic 17" descr="Fast Forward with solid fill">
            <a:extLst>
              <a:ext uri="{FF2B5EF4-FFF2-40B4-BE49-F238E27FC236}">
                <a16:creationId xmlns:a16="http://schemas.microsoft.com/office/drawing/2014/main" id="{1F623929-A619-D63E-95E3-A421355D6D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584" y="4194025"/>
            <a:ext cx="340524" cy="340524"/>
          </a:xfrm>
          <a:prstGeom prst="rect">
            <a:avLst/>
          </a:prstGeom>
        </p:spPr>
      </p:pic>
      <p:pic>
        <p:nvPicPr>
          <p:cNvPr id="19" name="Graphic 18" descr="Fast Forward with solid fill">
            <a:extLst>
              <a:ext uri="{FF2B5EF4-FFF2-40B4-BE49-F238E27FC236}">
                <a16:creationId xmlns:a16="http://schemas.microsoft.com/office/drawing/2014/main" id="{BEFE7A7A-4B90-76EC-3E48-C55A59E2BD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956" y="3418232"/>
            <a:ext cx="340524" cy="340524"/>
          </a:xfrm>
          <a:prstGeom prst="rect">
            <a:avLst/>
          </a:prstGeom>
        </p:spPr>
      </p:pic>
      <p:pic>
        <p:nvPicPr>
          <p:cNvPr id="20" name="Graphic 19" descr="Fast Forward with solid fill">
            <a:extLst>
              <a:ext uri="{FF2B5EF4-FFF2-40B4-BE49-F238E27FC236}">
                <a16:creationId xmlns:a16="http://schemas.microsoft.com/office/drawing/2014/main" id="{CA60C464-4B3F-010F-A0CE-2BBE1D80F9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956" y="4927114"/>
            <a:ext cx="340524" cy="340524"/>
          </a:xfrm>
          <a:prstGeom prst="rect">
            <a:avLst/>
          </a:prstGeom>
        </p:spPr>
      </p:pic>
      <p:pic>
        <p:nvPicPr>
          <p:cNvPr id="21" name="Graphic 20" descr="Fast Forward with solid fill">
            <a:extLst>
              <a:ext uri="{FF2B5EF4-FFF2-40B4-BE49-F238E27FC236}">
                <a16:creationId xmlns:a16="http://schemas.microsoft.com/office/drawing/2014/main" id="{99611455-8F20-0790-FA95-B6FC5F6D60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956" y="5702907"/>
            <a:ext cx="340524" cy="340524"/>
          </a:xfrm>
          <a:prstGeom prst="rect">
            <a:avLst/>
          </a:prstGeom>
        </p:spPr>
      </p:pic>
    </p:spTree>
    <p:extLst>
      <p:ext uri="{BB962C8B-B14F-4D97-AF65-F5344CB8AC3E}">
        <p14:creationId xmlns:p14="http://schemas.microsoft.com/office/powerpoint/2010/main" val="3628476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21409-D17A-3C8F-4844-304EED111A6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33DC189-0C51-14D9-8EEA-D6653764D5AD}"/>
              </a:ext>
            </a:extLst>
          </p:cNvPr>
          <p:cNvSpPr>
            <a:spLocks noGrp="1"/>
          </p:cNvSpPr>
          <p:nvPr>
            <p:ph type="title"/>
          </p:nvPr>
        </p:nvSpPr>
        <p:spPr>
          <a:xfrm>
            <a:off x="1134752" y="130372"/>
            <a:ext cx="9922495" cy="740660"/>
          </a:xfrm>
        </p:spPr>
        <p:txBody>
          <a:bodyPr>
            <a:normAutofit/>
          </a:bodyPr>
          <a:lstStyle/>
          <a:p>
            <a:r>
              <a:rPr lang="en-IN" sz="3600"/>
              <a:t>Success Stories – Cochin Shipyard</a:t>
            </a:r>
          </a:p>
        </p:txBody>
      </p:sp>
      <p:sp>
        <p:nvSpPr>
          <p:cNvPr id="7" name="Slide Number Placeholder 6">
            <a:extLst>
              <a:ext uri="{FF2B5EF4-FFF2-40B4-BE49-F238E27FC236}">
                <a16:creationId xmlns:a16="http://schemas.microsoft.com/office/drawing/2014/main" id="{A4BEDD3C-4C45-A0F1-476F-4C0F8BB21713}"/>
              </a:ext>
            </a:extLst>
          </p:cNvPr>
          <p:cNvSpPr>
            <a:spLocks noGrp="1"/>
          </p:cNvSpPr>
          <p:nvPr>
            <p:ph type="sldNum" sz="quarter" idx="12"/>
          </p:nvPr>
        </p:nvSpPr>
        <p:spPr/>
        <p:txBody>
          <a:bodyPr/>
          <a:lstStyle/>
          <a:p>
            <a:r>
              <a:rPr lang="en-IN"/>
              <a:t>Slide </a:t>
            </a:r>
            <a:fld id="{61F59DBB-61E3-46AB-854D-9BC0E6F19EAE}" type="slidenum">
              <a:rPr lang="en-IN" smtClean="0"/>
              <a:pPr/>
              <a:t>24</a:t>
            </a:fld>
            <a:r>
              <a:rPr lang="en-IN"/>
              <a:t> of 26</a:t>
            </a:r>
          </a:p>
        </p:txBody>
      </p:sp>
      <p:sp>
        <p:nvSpPr>
          <p:cNvPr id="2" name="Date Placeholder 4">
            <a:extLst>
              <a:ext uri="{FF2B5EF4-FFF2-40B4-BE49-F238E27FC236}">
                <a16:creationId xmlns:a16="http://schemas.microsoft.com/office/drawing/2014/main" id="{21C408FD-7AFD-BF20-DC9D-DC126CA27C45}"/>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4" name="Footer Placeholder 5">
            <a:extLst>
              <a:ext uri="{FF2B5EF4-FFF2-40B4-BE49-F238E27FC236}">
                <a16:creationId xmlns:a16="http://schemas.microsoft.com/office/drawing/2014/main" id="{264DEDBF-DB11-8640-DB05-E1E27D00EC6B}"/>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sp>
        <p:nvSpPr>
          <p:cNvPr id="3" name="Rectangle 2">
            <a:extLst>
              <a:ext uri="{FF2B5EF4-FFF2-40B4-BE49-F238E27FC236}">
                <a16:creationId xmlns:a16="http://schemas.microsoft.com/office/drawing/2014/main" id="{8DE8E5D1-C0A6-5005-4551-67100E90BD66}"/>
              </a:ext>
            </a:extLst>
          </p:cNvPr>
          <p:cNvSpPr/>
          <p:nvPr/>
        </p:nvSpPr>
        <p:spPr>
          <a:xfrm>
            <a:off x="1281149" y="1599969"/>
            <a:ext cx="4695524" cy="116264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id="{8B3FE4F7-7073-5673-8BA3-BC87CEAFCF79}"/>
              </a:ext>
            </a:extLst>
          </p:cNvPr>
          <p:cNvSpPr/>
          <p:nvPr/>
        </p:nvSpPr>
        <p:spPr>
          <a:xfrm>
            <a:off x="6682524" y="1621855"/>
            <a:ext cx="4695523" cy="18576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7E77D7BD-E378-889C-8D04-29F1F317E05D}"/>
              </a:ext>
            </a:extLst>
          </p:cNvPr>
          <p:cNvSpPr txBox="1"/>
          <p:nvPr/>
        </p:nvSpPr>
        <p:spPr>
          <a:xfrm>
            <a:off x="1134752" y="1558077"/>
            <a:ext cx="3285168" cy="307777"/>
          </a:xfrm>
          <a:prstGeom prst="rect">
            <a:avLst/>
          </a:prstGeom>
          <a:solidFill>
            <a:srgbClr val="156082"/>
          </a:solidFill>
          <a:ln>
            <a:solidFill>
              <a:schemeClr val="accent4">
                <a:lumMod val="60000"/>
                <a:lumOff val="40000"/>
              </a:schemeClr>
            </a:solidFill>
          </a:ln>
        </p:spPr>
        <p:txBody>
          <a:bodyPr wrap="square">
            <a:spAutoFit/>
          </a:bodyPr>
          <a:lstStyle/>
          <a:p>
            <a:pPr algn="l"/>
            <a:r>
              <a:rPr lang="en-IN" sz="1400" i="0">
                <a:solidFill>
                  <a:schemeClr val="bg1"/>
                </a:solidFill>
                <a:effectLst/>
                <a:latin typeface="EYInterstate" panose="02000503020000020004" pitchFamily="2" charset="0"/>
              </a:rPr>
              <a:t>International Ship Lift Facility</a:t>
            </a:r>
          </a:p>
        </p:txBody>
      </p:sp>
      <p:sp>
        <p:nvSpPr>
          <p:cNvPr id="9" name="TextBox 8">
            <a:extLst>
              <a:ext uri="{FF2B5EF4-FFF2-40B4-BE49-F238E27FC236}">
                <a16:creationId xmlns:a16="http://schemas.microsoft.com/office/drawing/2014/main" id="{630529FE-F808-C09E-4804-A74455E0C128}"/>
              </a:ext>
            </a:extLst>
          </p:cNvPr>
          <p:cNvSpPr txBox="1"/>
          <p:nvPr/>
        </p:nvSpPr>
        <p:spPr>
          <a:xfrm>
            <a:off x="1281147" y="2158462"/>
            <a:ext cx="4695525" cy="523220"/>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IN" sz="1400">
                <a:solidFill>
                  <a:srgbClr val="2E2E38"/>
                </a:solidFill>
                <a:latin typeface="EYInterstate Light"/>
              </a:rPr>
              <a:t>One of the largest ship-lift facilities in Asia, enabling multiple ship repairs simultaneously.</a:t>
            </a:r>
          </a:p>
        </p:txBody>
      </p:sp>
      <p:sp>
        <p:nvSpPr>
          <p:cNvPr id="10" name="TextBox 9">
            <a:extLst>
              <a:ext uri="{FF2B5EF4-FFF2-40B4-BE49-F238E27FC236}">
                <a16:creationId xmlns:a16="http://schemas.microsoft.com/office/drawing/2014/main" id="{05FB4908-BB12-EDED-9951-A17E25B26102}"/>
              </a:ext>
            </a:extLst>
          </p:cNvPr>
          <p:cNvSpPr txBox="1"/>
          <p:nvPr/>
        </p:nvSpPr>
        <p:spPr>
          <a:xfrm>
            <a:off x="6507665" y="1558077"/>
            <a:ext cx="3056959" cy="307777"/>
          </a:xfrm>
          <a:prstGeom prst="rect">
            <a:avLst/>
          </a:prstGeom>
          <a:solidFill>
            <a:srgbClr val="156082"/>
          </a:solidFill>
          <a:ln>
            <a:solidFill>
              <a:schemeClr val="accent4">
                <a:lumMod val="60000"/>
                <a:lumOff val="40000"/>
              </a:schemeClr>
            </a:solidFill>
          </a:ln>
        </p:spPr>
        <p:txBody>
          <a:bodyPr wrap="square">
            <a:spAutoFit/>
          </a:bodyPr>
          <a:lstStyle/>
          <a:p>
            <a:pPr algn="l"/>
            <a:r>
              <a:rPr lang="en-IN" sz="1400" b="1" i="0">
                <a:solidFill>
                  <a:schemeClr val="bg1"/>
                </a:solidFill>
                <a:effectLst/>
                <a:latin typeface="EYInterstate Light" panose="02000506000000020004" pitchFamily="2" charset="0"/>
              </a:rPr>
              <a:t>Cochin Water Metro</a:t>
            </a:r>
          </a:p>
        </p:txBody>
      </p:sp>
      <p:sp>
        <p:nvSpPr>
          <p:cNvPr id="12" name="Oval 11">
            <a:extLst>
              <a:ext uri="{FF2B5EF4-FFF2-40B4-BE49-F238E27FC236}">
                <a16:creationId xmlns:a16="http://schemas.microsoft.com/office/drawing/2014/main" id="{6F78715A-CBCF-D9C8-BD1D-D61583A08AC0}"/>
              </a:ext>
            </a:extLst>
          </p:cNvPr>
          <p:cNvSpPr/>
          <p:nvPr/>
        </p:nvSpPr>
        <p:spPr>
          <a:xfrm>
            <a:off x="5125772" y="1109022"/>
            <a:ext cx="1195323" cy="1120231"/>
          </a:xfrm>
          <a:prstGeom prst="ellipse">
            <a:avLst/>
          </a:prstGeom>
          <a:solidFill>
            <a:srgbClr val="F2F2F2"/>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24EB9D2C-003C-1B71-E93A-1FE577291CF4}"/>
              </a:ext>
            </a:extLst>
          </p:cNvPr>
          <p:cNvSpPr/>
          <p:nvPr/>
        </p:nvSpPr>
        <p:spPr>
          <a:xfrm>
            <a:off x="10522909" y="1109021"/>
            <a:ext cx="1195323" cy="1120231"/>
          </a:xfrm>
          <a:prstGeom prst="ellipse">
            <a:avLst/>
          </a:prstGeom>
          <a:solidFill>
            <a:srgbClr val="F2F2F2"/>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EC237DD2-F1B5-9A56-4428-306981A9FDA1}"/>
              </a:ext>
            </a:extLst>
          </p:cNvPr>
          <p:cNvSpPr/>
          <p:nvPr/>
        </p:nvSpPr>
        <p:spPr>
          <a:xfrm>
            <a:off x="1281149" y="3840503"/>
            <a:ext cx="4695524" cy="143543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99BAAA73-954B-1EC4-7EEE-28295725A51C}"/>
              </a:ext>
            </a:extLst>
          </p:cNvPr>
          <p:cNvSpPr/>
          <p:nvPr/>
        </p:nvSpPr>
        <p:spPr>
          <a:xfrm>
            <a:off x="6682524" y="4183266"/>
            <a:ext cx="4695523" cy="18576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322CF256-0907-A9F2-45B5-82446672C583}"/>
              </a:ext>
            </a:extLst>
          </p:cNvPr>
          <p:cNvSpPr txBox="1"/>
          <p:nvPr/>
        </p:nvSpPr>
        <p:spPr>
          <a:xfrm>
            <a:off x="1134752" y="3798611"/>
            <a:ext cx="3208648" cy="307777"/>
          </a:xfrm>
          <a:prstGeom prst="rect">
            <a:avLst/>
          </a:prstGeom>
          <a:solidFill>
            <a:srgbClr val="156082"/>
          </a:solidFill>
          <a:ln>
            <a:noFill/>
          </a:ln>
        </p:spPr>
        <p:txBody>
          <a:bodyPr wrap="square">
            <a:spAutoFit/>
          </a:bodyPr>
          <a:lstStyle/>
          <a:p>
            <a:pPr algn="l"/>
            <a:r>
              <a:rPr lang="en-IN" sz="1400" i="0">
                <a:solidFill>
                  <a:schemeClr val="bg1"/>
                </a:solidFill>
                <a:effectLst/>
                <a:latin typeface="EYInterstate" panose="02000503020000020004" pitchFamily="2" charset="0"/>
              </a:rPr>
              <a:t>Hybrid &amp; Green Vessels</a:t>
            </a:r>
          </a:p>
        </p:txBody>
      </p:sp>
      <p:sp>
        <p:nvSpPr>
          <p:cNvPr id="17" name="TextBox 16">
            <a:extLst>
              <a:ext uri="{FF2B5EF4-FFF2-40B4-BE49-F238E27FC236}">
                <a16:creationId xmlns:a16="http://schemas.microsoft.com/office/drawing/2014/main" id="{FC589C04-A035-1F63-0EF9-D54AE1718D79}"/>
              </a:ext>
            </a:extLst>
          </p:cNvPr>
          <p:cNvSpPr txBox="1"/>
          <p:nvPr/>
        </p:nvSpPr>
        <p:spPr>
          <a:xfrm>
            <a:off x="6507665" y="4119488"/>
            <a:ext cx="2766071" cy="523220"/>
          </a:xfrm>
          <a:prstGeom prst="rect">
            <a:avLst/>
          </a:prstGeom>
          <a:solidFill>
            <a:srgbClr val="156082"/>
          </a:solidFill>
          <a:ln>
            <a:solidFill>
              <a:schemeClr val="accent4">
                <a:lumMod val="60000"/>
                <a:lumOff val="40000"/>
              </a:schemeClr>
            </a:solidFill>
          </a:ln>
        </p:spPr>
        <p:txBody>
          <a:bodyPr wrap="square">
            <a:spAutoFit/>
          </a:bodyPr>
          <a:lstStyle/>
          <a:p>
            <a:r>
              <a:rPr lang="en-IN" sz="1400" b="1">
                <a:solidFill>
                  <a:schemeClr val="bg1"/>
                </a:solidFill>
                <a:latin typeface="EYInterstate" panose="02000503020000020004" pitchFamily="2" charset="0"/>
              </a:rPr>
              <a:t>Promotion of Innovation and R&amp;D</a:t>
            </a:r>
            <a:endParaRPr lang="en-IN" sz="1400" b="1" i="0">
              <a:solidFill>
                <a:schemeClr val="bg1"/>
              </a:solidFill>
              <a:effectLst/>
              <a:latin typeface="EYInterstate" panose="02000503020000020004" pitchFamily="2" charset="0"/>
            </a:endParaRPr>
          </a:p>
        </p:txBody>
      </p:sp>
      <p:sp>
        <p:nvSpPr>
          <p:cNvPr id="19" name="Oval 18">
            <a:extLst>
              <a:ext uri="{FF2B5EF4-FFF2-40B4-BE49-F238E27FC236}">
                <a16:creationId xmlns:a16="http://schemas.microsoft.com/office/drawing/2014/main" id="{CDEF4CAB-B47D-7AD3-A203-C7B9B908716F}"/>
              </a:ext>
            </a:extLst>
          </p:cNvPr>
          <p:cNvSpPr/>
          <p:nvPr/>
        </p:nvSpPr>
        <p:spPr>
          <a:xfrm>
            <a:off x="5125772" y="3349556"/>
            <a:ext cx="1195323" cy="1120231"/>
          </a:xfrm>
          <a:prstGeom prst="ellipse">
            <a:avLst/>
          </a:prstGeom>
          <a:solidFill>
            <a:srgbClr val="F2F2F2"/>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151D1C74-CDB9-15A3-C3FA-F6316C989FFB}"/>
              </a:ext>
            </a:extLst>
          </p:cNvPr>
          <p:cNvSpPr/>
          <p:nvPr/>
        </p:nvSpPr>
        <p:spPr>
          <a:xfrm>
            <a:off x="10522909" y="3670432"/>
            <a:ext cx="1195323" cy="1120231"/>
          </a:xfrm>
          <a:prstGeom prst="ellipse">
            <a:avLst/>
          </a:prstGeom>
          <a:solidFill>
            <a:srgbClr val="F2F2F2"/>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6" name="Picture 2" descr="Ship lift facility icon with transparent background">
            <a:extLst>
              <a:ext uri="{FF2B5EF4-FFF2-40B4-BE49-F238E27FC236}">
                <a16:creationId xmlns:a16="http://schemas.microsoft.com/office/drawing/2014/main" id="{EC61748E-0DE7-4988-C7A2-37BE441D4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954" y="1271120"/>
            <a:ext cx="847812" cy="84781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ybrid green vessel icon with transparent background">
            <a:extLst>
              <a:ext uri="{FF2B5EF4-FFF2-40B4-BE49-F238E27FC236}">
                <a16:creationId xmlns:a16="http://schemas.microsoft.com/office/drawing/2014/main" id="{262A0B4A-5A75-2637-927B-AED276146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120" y="3411571"/>
            <a:ext cx="1028973" cy="102897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6">
            <a:extLst>
              <a:ext uri="{FF2B5EF4-FFF2-40B4-BE49-F238E27FC236}">
                <a16:creationId xmlns:a16="http://schemas.microsoft.com/office/drawing/2014/main" id="{49B32F20-FCAE-8ACA-5DA0-6DC112E1244C}"/>
              </a:ext>
            </a:extLst>
          </p:cNvPr>
          <p:cNvSpPr>
            <a:spLocks noChangeArrowheads="1"/>
          </p:cNvSpPr>
          <p:nvPr/>
        </p:nvSpPr>
        <p:spPr bwMode="auto">
          <a:xfrm>
            <a:off x="1296563" y="4502559"/>
            <a:ext cx="4680109"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400">
                <a:solidFill>
                  <a:srgbClr val="2E2E38"/>
                </a:solidFill>
                <a:latin typeface="EYInterstate Light"/>
              </a:rPr>
              <a:t>Designed and built hybrid-electric vessels, supporting India’s green shipping agenda.</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7">
            <a:extLst>
              <a:ext uri="{FF2B5EF4-FFF2-40B4-BE49-F238E27FC236}">
                <a16:creationId xmlns:a16="http://schemas.microsoft.com/office/drawing/2014/main" id="{7AAAE525-D7CC-BCC5-C6A2-EEDB2B257B1A}"/>
              </a:ext>
            </a:extLst>
          </p:cNvPr>
          <p:cNvSpPr>
            <a:spLocks noChangeArrowheads="1"/>
          </p:cNvSpPr>
          <p:nvPr/>
        </p:nvSpPr>
        <p:spPr bwMode="auto">
          <a:xfrm>
            <a:off x="6839963" y="2021797"/>
            <a:ext cx="421728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400">
                <a:solidFill>
                  <a:srgbClr val="2E2E38"/>
                </a:solidFill>
                <a:latin typeface="EYInterstate Light"/>
              </a:rPr>
              <a:t>Built a first-of-its-kind electric-hybrid ferry system in India.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400">
                <a:solidFill>
                  <a:srgbClr val="2E2E38"/>
                </a:solidFill>
                <a:latin typeface="EYInterstate Light"/>
              </a:rPr>
              <a:t>Provides eco-friendly urban transport across Kochi backwaters.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400">
                <a:solidFill>
                  <a:srgbClr val="2E2E38"/>
                </a:solidFill>
                <a:latin typeface="EYInterstate Light"/>
              </a:rPr>
              <a:t>A model for sustainable public transport in coastal cities</a:t>
            </a:r>
          </a:p>
        </p:txBody>
      </p:sp>
      <p:pic>
        <p:nvPicPr>
          <p:cNvPr id="35" name="Picture 34">
            <a:extLst>
              <a:ext uri="{FF2B5EF4-FFF2-40B4-BE49-F238E27FC236}">
                <a16:creationId xmlns:a16="http://schemas.microsoft.com/office/drawing/2014/main" id="{5E82B64E-73AE-7A61-EAE0-8CBFE57F54F4}"/>
              </a:ext>
            </a:extLst>
          </p:cNvPr>
          <p:cNvPicPr>
            <a:picLocks noChangeAspect="1"/>
          </p:cNvPicPr>
          <p:nvPr/>
        </p:nvPicPr>
        <p:blipFill>
          <a:blip r:embed="rId4"/>
          <a:stretch>
            <a:fillRect/>
          </a:stretch>
        </p:blipFill>
        <p:spPr>
          <a:xfrm>
            <a:off x="10373319" y="1052214"/>
            <a:ext cx="1494498" cy="942818"/>
          </a:xfrm>
          <a:prstGeom prst="rect">
            <a:avLst/>
          </a:prstGeom>
        </p:spPr>
      </p:pic>
      <p:sp>
        <p:nvSpPr>
          <p:cNvPr id="36" name="Rectangle 8">
            <a:extLst>
              <a:ext uri="{FF2B5EF4-FFF2-40B4-BE49-F238E27FC236}">
                <a16:creationId xmlns:a16="http://schemas.microsoft.com/office/drawing/2014/main" id="{6362059D-62CF-F8E7-DDBC-AD3A8329F606}"/>
              </a:ext>
            </a:extLst>
          </p:cNvPr>
          <p:cNvSpPr>
            <a:spLocks noChangeArrowheads="1"/>
          </p:cNvSpPr>
          <p:nvPr/>
        </p:nvSpPr>
        <p:spPr bwMode="auto">
          <a:xfrm>
            <a:off x="6922880" y="4643421"/>
            <a:ext cx="42589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400">
                <a:solidFill>
                  <a:srgbClr val="2E2E38"/>
                </a:solidFill>
                <a:latin typeface="EYInterstate Light"/>
              </a:rPr>
              <a:t>Collaborated with global players (e.g., HD Hyundai, Fincantieri).</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400">
                <a:solidFill>
                  <a:srgbClr val="2E2E38"/>
                </a:solidFill>
                <a:latin typeface="EYInterstate Light"/>
              </a:rPr>
              <a:t>Exported specialized vessels to Norway, Germany, and other European markets.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400">
                <a:solidFill>
                  <a:srgbClr val="2E2E38"/>
                </a:solidFill>
                <a:latin typeface="EYInterstate Light"/>
              </a:rPr>
              <a:t>Expanding footprint in offshore support vessels and fishing vessels</a:t>
            </a:r>
          </a:p>
        </p:txBody>
      </p:sp>
      <p:pic>
        <p:nvPicPr>
          <p:cNvPr id="6154" name="Picture 10" descr="Tie-ups and exports icon with transparent background">
            <a:extLst>
              <a:ext uri="{FF2B5EF4-FFF2-40B4-BE49-F238E27FC236}">
                <a16:creationId xmlns:a16="http://schemas.microsoft.com/office/drawing/2014/main" id="{46FAE008-8A5B-6232-15FA-BF50BBC123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5569" y="3715367"/>
            <a:ext cx="1029997" cy="102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55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5E701-E8AC-1EBD-1BE5-E6C517225F7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1907371-4302-6E8F-2892-3B0B660D0580}"/>
              </a:ext>
            </a:extLst>
          </p:cNvPr>
          <p:cNvSpPr>
            <a:spLocks noGrp="1"/>
          </p:cNvSpPr>
          <p:nvPr>
            <p:ph type="title"/>
          </p:nvPr>
        </p:nvSpPr>
        <p:spPr>
          <a:xfrm>
            <a:off x="1134752" y="130372"/>
            <a:ext cx="9922495" cy="740660"/>
          </a:xfrm>
        </p:spPr>
        <p:txBody>
          <a:bodyPr>
            <a:normAutofit fontScale="90000"/>
          </a:bodyPr>
          <a:lstStyle/>
          <a:p>
            <a:r>
              <a:rPr lang="en-IN" sz="3600"/>
              <a:t>Role of DGMA and stakeholders cooperation solicited</a:t>
            </a:r>
          </a:p>
        </p:txBody>
      </p:sp>
      <p:sp>
        <p:nvSpPr>
          <p:cNvPr id="7" name="Slide Number Placeholder 6">
            <a:extLst>
              <a:ext uri="{FF2B5EF4-FFF2-40B4-BE49-F238E27FC236}">
                <a16:creationId xmlns:a16="http://schemas.microsoft.com/office/drawing/2014/main" id="{EEA8CB12-00E0-05E2-2843-45D178059CD9}"/>
              </a:ext>
            </a:extLst>
          </p:cNvPr>
          <p:cNvSpPr>
            <a:spLocks noGrp="1"/>
          </p:cNvSpPr>
          <p:nvPr>
            <p:ph type="sldNum" sz="quarter" idx="12"/>
          </p:nvPr>
        </p:nvSpPr>
        <p:spPr/>
        <p:txBody>
          <a:bodyPr/>
          <a:lstStyle/>
          <a:p>
            <a:r>
              <a:rPr lang="en-IN"/>
              <a:t>Slide </a:t>
            </a:r>
            <a:fld id="{61F59DBB-61E3-46AB-854D-9BC0E6F19EAE}" type="slidenum">
              <a:rPr lang="en-IN" smtClean="0"/>
              <a:pPr/>
              <a:t>25</a:t>
            </a:fld>
            <a:r>
              <a:rPr lang="en-IN"/>
              <a:t> of 26</a:t>
            </a:r>
          </a:p>
        </p:txBody>
      </p:sp>
      <p:sp>
        <p:nvSpPr>
          <p:cNvPr id="2" name="Date Placeholder 4">
            <a:extLst>
              <a:ext uri="{FF2B5EF4-FFF2-40B4-BE49-F238E27FC236}">
                <a16:creationId xmlns:a16="http://schemas.microsoft.com/office/drawing/2014/main" id="{283DC74A-B643-2717-E169-0F00A8F280CF}"/>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4" name="Footer Placeholder 5">
            <a:extLst>
              <a:ext uri="{FF2B5EF4-FFF2-40B4-BE49-F238E27FC236}">
                <a16:creationId xmlns:a16="http://schemas.microsoft.com/office/drawing/2014/main" id="{3DEB4F4C-AC0A-7388-4B56-0D5F9C1D5CA0}"/>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grpSp>
        <p:nvGrpSpPr>
          <p:cNvPr id="9" name="Group 8">
            <a:extLst>
              <a:ext uri="{FF2B5EF4-FFF2-40B4-BE49-F238E27FC236}">
                <a16:creationId xmlns:a16="http://schemas.microsoft.com/office/drawing/2014/main" id="{7677F0B8-570D-A3F7-B662-E704DCEC5A5C}"/>
              </a:ext>
            </a:extLst>
          </p:cNvPr>
          <p:cNvGrpSpPr/>
          <p:nvPr/>
        </p:nvGrpSpPr>
        <p:grpSpPr>
          <a:xfrm>
            <a:off x="1724016" y="1068110"/>
            <a:ext cx="8987302" cy="810955"/>
            <a:chOff x="406400" y="86373"/>
            <a:chExt cx="5689600" cy="472320"/>
          </a:xfrm>
        </p:grpSpPr>
        <p:sp>
          <p:nvSpPr>
            <p:cNvPr id="10" name="Rectangle: Rounded Corners 9">
              <a:extLst>
                <a:ext uri="{FF2B5EF4-FFF2-40B4-BE49-F238E27FC236}">
                  <a16:creationId xmlns:a16="http://schemas.microsoft.com/office/drawing/2014/main" id="{0D12DB63-894B-3F56-AF96-2B3F4CE71CC1}"/>
                </a:ext>
              </a:extLst>
            </p:cNvPr>
            <p:cNvSpPr/>
            <p:nvPr/>
          </p:nvSpPr>
          <p:spPr>
            <a:xfrm>
              <a:off x="406400" y="86373"/>
              <a:ext cx="5689600" cy="472320"/>
            </a:xfrm>
            <a:prstGeom prst="roundRect">
              <a:avLst/>
            </a:prstGeom>
            <a:solidFill>
              <a:srgbClr val="27ACAA"/>
            </a:solidFill>
            <a:ln>
              <a:solidFill>
                <a:srgbClr val="27ACAA"/>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11" name="Rectangle: Rounded Corners 4">
              <a:extLst>
                <a:ext uri="{FF2B5EF4-FFF2-40B4-BE49-F238E27FC236}">
                  <a16:creationId xmlns:a16="http://schemas.microsoft.com/office/drawing/2014/main" id="{F6008BBD-5082-C4D8-7F0E-5C7B3FCFB54E}"/>
                </a:ext>
              </a:extLst>
            </p:cNvPr>
            <p:cNvSpPr txBox="1"/>
            <p:nvPr/>
          </p:nvSpPr>
          <p:spPr>
            <a:xfrm>
              <a:off x="692468" y="109430"/>
              <a:ext cx="5380475" cy="4262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lvl="0" eaLnBrk="0" fontAlgn="base" hangingPunct="0">
                <a:spcBef>
                  <a:spcPct val="0"/>
                </a:spcBef>
                <a:spcAft>
                  <a:spcPct val="0"/>
                </a:spcAft>
              </a:pPr>
              <a:r>
                <a:rPr lang="en-US" altLang="en-US" sz="1600" b="1">
                  <a:solidFill>
                    <a:schemeClr val="bg1"/>
                  </a:solidFill>
                </a:rPr>
                <a:t>Regulatory Oversight:</a:t>
              </a:r>
              <a:br>
                <a:rPr lang="en-US" altLang="en-US" sz="1600">
                  <a:solidFill>
                    <a:schemeClr val="bg1"/>
                  </a:solidFill>
                </a:rPr>
              </a:br>
              <a:r>
                <a:rPr lang="en-US" altLang="en-US" sz="1600">
                  <a:solidFill>
                    <a:schemeClr val="bg1"/>
                  </a:solidFill>
                </a:rPr>
                <a:t>DGS ensures maritime safety, security, and compliance with international regulations </a:t>
              </a:r>
            </a:p>
            <a:p>
              <a:pPr lvl="0" eaLnBrk="0" fontAlgn="base" hangingPunct="0">
                <a:spcBef>
                  <a:spcPct val="0"/>
                </a:spcBef>
                <a:spcAft>
                  <a:spcPct val="0"/>
                </a:spcAft>
              </a:pPr>
              <a:r>
                <a:rPr lang="en-US" altLang="en-US" sz="1600">
                  <a:solidFill>
                    <a:schemeClr val="bg1"/>
                  </a:solidFill>
                </a:rPr>
                <a:t>and standards.</a:t>
              </a:r>
            </a:p>
          </p:txBody>
        </p:sp>
      </p:grpSp>
      <p:sp>
        <p:nvSpPr>
          <p:cNvPr id="33" name="Oval 32">
            <a:extLst>
              <a:ext uri="{FF2B5EF4-FFF2-40B4-BE49-F238E27FC236}">
                <a16:creationId xmlns:a16="http://schemas.microsoft.com/office/drawing/2014/main" id="{4124621F-EAB7-8F75-1A97-F61D9EE9F37B}"/>
              </a:ext>
            </a:extLst>
          </p:cNvPr>
          <p:cNvSpPr/>
          <p:nvPr/>
        </p:nvSpPr>
        <p:spPr>
          <a:xfrm>
            <a:off x="1499235" y="1087902"/>
            <a:ext cx="777240" cy="771367"/>
          </a:xfrm>
          <a:prstGeom prst="ellipse">
            <a:avLst/>
          </a:prstGeom>
          <a:solidFill>
            <a:schemeClr val="bg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Oval 49">
            <a:extLst>
              <a:ext uri="{FF2B5EF4-FFF2-40B4-BE49-F238E27FC236}">
                <a16:creationId xmlns:a16="http://schemas.microsoft.com/office/drawing/2014/main" id="{FCC8D98C-16AE-E418-2EE4-DE7E46DB9AD1}"/>
              </a:ext>
            </a:extLst>
          </p:cNvPr>
          <p:cNvSpPr/>
          <p:nvPr/>
        </p:nvSpPr>
        <p:spPr>
          <a:xfrm>
            <a:off x="10172395" y="1087903"/>
            <a:ext cx="777240" cy="771367"/>
          </a:xfrm>
          <a:prstGeom prst="ellipse">
            <a:avLst/>
          </a:prstGeom>
          <a:solidFill>
            <a:srgbClr val="27ACAA"/>
          </a:solidFill>
          <a:ln w="57150">
            <a:solidFill>
              <a:srgbClr val="27AC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6" name="Group 55">
            <a:extLst>
              <a:ext uri="{FF2B5EF4-FFF2-40B4-BE49-F238E27FC236}">
                <a16:creationId xmlns:a16="http://schemas.microsoft.com/office/drawing/2014/main" id="{25E57277-3371-D6F0-4ECB-6632C21073AB}"/>
              </a:ext>
            </a:extLst>
          </p:cNvPr>
          <p:cNvGrpSpPr/>
          <p:nvPr/>
        </p:nvGrpSpPr>
        <p:grpSpPr>
          <a:xfrm>
            <a:off x="1724016" y="2151820"/>
            <a:ext cx="8987302" cy="810955"/>
            <a:chOff x="406400" y="86373"/>
            <a:chExt cx="5689600" cy="472320"/>
          </a:xfrm>
        </p:grpSpPr>
        <p:sp>
          <p:nvSpPr>
            <p:cNvPr id="57" name="Rectangle: Rounded Corners 56">
              <a:extLst>
                <a:ext uri="{FF2B5EF4-FFF2-40B4-BE49-F238E27FC236}">
                  <a16:creationId xmlns:a16="http://schemas.microsoft.com/office/drawing/2014/main" id="{C7A4A038-F83C-B01C-3E83-D3CB50E182AE}"/>
                </a:ext>
              </a:extLst>
            </p:cNvPr>
            <p:cNvSpPr/>
            <p:nvPr/>
          </p:nvSpPr>
          <p:spPr>
            <a:xfrm>
              <a:off x="406400" y="86373"/>
              <a:ext cx="5689600" cy="472320"/>
            </a:xfrm>
            <a:prstGeom prst="roundRect">
              <a:avLst/>
            </a:prstGeom>
            <a:solidFill>
              <a:srgbClr val="27ACAA"/>
            </a:solidFill>
            <a:ln>
              <a:solidFill>
                <a:srgbClr val="27ACAA"/>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58" name="Rectangle: Rounded Corners 4">
              <a:extLst>
                <a:ext uri="{FF2B5EF4-FFF2-40B4-BE49-F238E27FC236}">
                  <a16:creationId xmlns:a16="http://schemas.microsoft.com/office/drawing/2014/main" id="{06819A9E-701B-69DD-C426-E85E977596BA}"/>
                </a:ext>
              </a:extLst>
            </p:cNvPr>
            <p:cNvSpPr txBox="1"/>
            <p:nvPr/>
          </p:nvSpPr>
          <p:spPr>
            <a:xfrm>
              <a:off x="692468" y="109430"/>
              <a:ext cx="5130338" cy="4262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lvl="0" eaLnBrk="0" fontAlgn="base" hangingPunct="0">
                <a:spcBef>
                  <a:spcPct val="0"/>
                </a:spcBef>
                <a:spcAft>
                  <a:spcPct val="0"/>
                </a:spcAft>
              </a:pPr>
              <a:r>
                <a:rPr lang="en-IN" altLang="en-US" sz="1600" b="1">
                  <a:solidFill>
                    <a:schemeClr val="bg1"/>
                  </a:solidFill>
                </a:rPr>
                <a:t>Policy Implementation:</a:t>
              </a:r>
              <a:br>
                <a:rPr lang="en-IN" altLang="en-US" sz="1600" b="1">
                  <a:solidFill>
                    <a:schemeClr val="bg1"/>
                  </a:solidFill>
                </a:rPr>
              </a:br>
              <a:r>
                <a:rPr lang="en-IN" altLang="en-US" sz="1600">
                  <a:solidFill>
                    <a:schemeClr val="bg1"/>
                  </a:solidFill>
                </a:rPr>
                <a:t>DGS facilitates the execution of national maritime policies and supports modernization of the sector.</a:t>
              </a:r>
            </a:p>
          </p:txBody>
        </p:sp>
      </p:grpSp>
      <p:sp>
        <p:nvSpPr>
          <p:cNvPr id="59" name="Oval 58">
            <a:extLst>
              <a:ext uri="{FF2B5EF4-FFF2-40B4-BE49-F238E27FC236}">
                <a16:creationId xmlns:a16="http://schemas.microsoft.com/office/drawing/2014/main" id="{F4E43DC9-F2C4-4D12-0906-931766DC9054}"/>
              </a:ext>
            </a:extLst>
          </p:cNvPr>
          <p:cNvSpPr/>
          <p:nvPr/>
        </p:nvSpPr>
        <p:spPr>
          <a:xfrm>
            <a:off x="1499235" y="2171612"/>
            <a:ext cx="777240" cy="771367"/>
          </a:xfrm>
          <a:prstGeom prst="ellipse">
            <a:avLst/>
          </a:prstGeom>
          <a:solidFill>
            <a:schemeClr val="bg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AA9AB08E-5CD3-2872-6330-38820C6EDEF2}"/>
              </a:ext>
            </a:extLst>
          </p:cNvPr>
          <p:cNvSpPr/>
          <p:nvPr/>
        </p:nvSpPr>
        <p:spPr>
          <a:xfrm>
            <a:off x="10172395" y="2171613"/>
            <a:ext cx="777240" cy="771367"/>
          </a:xfrm>
          <a:prstGeom prst="ellipse">
            <a:avLst/>
          </a:prstGeom>
          <a:solidFill>
            <a:srgbClr val="27ACAA"/>
          </a:solidFill>
          <a:ln w="57150">
            <a:solidFill>
              <a:srgbClr val="27AC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2" name="Group 61">
            <a:extLst>
              <a:ext uri="{FF2B5EF4-FFF2-40B4-BE49-F238E27FC236}">
                <a16:creationId xmlns:a16="http://schemas.microsoft.com/office/drawing/2014/main" id="{09280FEF-A975-EC19-0D99-7AF30B83A6F3}"/>
              </a:ext>
            </a:extLst>
          </p:cNvPr>
          <p:cNvGrpSpPr/>
          <p:nvPr/>
        </p:nvGrpSpPr>
        <p:grpSpPr>
          <a:xfrm>
            <a:off x="1760436" y="3219915"/>
            <a:ext cx="8987302" cy="810955"/>
            <a:chOff x="406400" y="86373"/>
            <a:chExt cx="5689600" cy="472320"/>
          </a:xfrm>
        </p:grpSpPr>
        <p:sp>
          <p:nvSpPr>
            <p:cNvPr id="63" name="Rectangle: Rounded Corners 62">
              <a:extLst>
                <a:ext uri="{FF2B5EF4-FFF2-40B4-BE49-F238E27FC236}">
                  <a16:creationId xmlns:a16="http://schemas.microsoft.com/office/drawing/2014/main" id="{88B9614A-DF1E-65D9-315B-79A7257492BC}"/>
                </a:ext>
              </a:extLst>
            </p:cNvPr>
            <p:cNvSpPr/>
            <p:nvPr/>
          </p:nvSpPr>
          <p:spPr>
            <a:xfrm>
              <a:off x="406400" y="86373"/>
              <a:ext cx="5689600" cy="472320"/>
            </a:xfrm>
            <a:prstGeom prst="roundRect">
              <a:avLst/>
            </a:prstGeom>
            <a:solidFill>
              <a:srgbClr val="27ACAA"/>
            </a:solidFill>
            <a:ln>
              <a:solidFill>
                <a:srgbClr val="27ACAA"/>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64" name="Rectangle: Rounded Corners 4">
              <a:extLst>
                <a:ext uri="{FF2B5EF4-FFF2-40B4-BE49-F238E27FC236}">
                  <a16:creationId xmlns:a16="http://schemas.microsoft.com/office/drawing/2014/main" id="{0C9C4B6B-D398-AA76-9D76-E5B59F296DF5}"/>
                </a:ext>
              </a:extLst>
            </p:cNvPr>
            <p:cNvSpPr txBox="1"/>
            <p:nvPr/>
          </p:nvSpPr>
          <p:spPr>
            <a:xfrm>
              <a:off x="692468" y="109430"/>
              <a:ext cx="5380475" cy="4262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lvl="0" eaLnBrk="0" fontAlgn="base" hangingPunct="0">
                <a:spcBef>
                  <a:spcPct val="0"/>
                </a:spcBef>
                <a:spcAft>
                  <a:spcPct val="0"/>
                </a:spcAft>
              </a:pPr>
              <a:r>
                <a:rPr lang="en-IN" altLang="en-US" sz="1600" b="1">
                  <a:solidFill>
                    <a:schemeClr val="bg1"/>
                  </a:solidFill>
                </a:rPr>
                <a:t>Industry Collaboration:</a:t>
              </a:r>
              <a:br>
                <a:rPr lang="en-IN" altLang="en-US" sz="1600" b="1">
                  <a:solidFill>
                    <a:schemeClr val="bg1"/>
                  </a:solidFill>
                </a:rPr>
              </a:br>
              <a:r>
                <a:rPr lang="en-IN" altLang="en-US" sz="1600">
                  <a:solidFill>
                    <a:schemeClr val="bg1"/>
                  </a:solidFill>
                </a:rPr>
                <a:t>Private shipyards and maritime industries are encouraged to partner with DGS to drive innovation and improve operational efficiency.</a:t>
              </a:r>
            </a:p>
          </p:txBody>
        </p:sp>
      </p:grpSp>
      <p:sp>
        <p:nvSpPr>
          <p:cNvPr id="65" name="Oval 64">
            <a:extLst>
              <a:ext uri="{FF2B5EF4-FFF2-40B4-BE49-F238E27FC236}">
                <a16:creationId xmlns:a16="http://schemas.microsoft.com/office/drawing/2014/main" id="{D56F3DD8-DC74-E5A4-D441-6E702169E3B1}"/>
              </a:ext>
            </a:extLst>
          </p:cNvPr>
          <p:cNvSpPr/>
          <p:nvPr/>
        </p:nvSpPr>
        <p:spPr>
          <a:xfrm>
            <a:off x="1535655" y="3239707"/>
            <a:ext cx="777240" cy="771367"/>
          </a:xfrm>
          <a:prstGeom prst="ellipse">
            <a:avLst/>
          </a:prstGeom>
          <a:solidFill>
            <a:schemeClr val="bg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a:extLst>
              <a:ext uri="{FF2B5EF4-FFF2-40B4-BE49-F238E27FC236}">
                <a16:creationId xmlns:a16="http://schemas.microsoft.com/office/drawing/2014/main" id="{4921A51F-304C-200F-D43A-190913F1403E}"/>
              </a:ext>
            </a:extLst>
          </p:cNvPr>
          <p:cNvSpPr/>
          <p:nvPr/>
        </p:nvSpPr>
        <p:spPr>
          <a:xfrm>
            <a:off x="10208815" y="3239708"/>
            <a:ext cx="777240" cy="771367"/>
          </a:xfrm>
          <a:prstGeom prst="ellipse">
            <a:avLst/>
          </a:prstGeom>
          <a:solidFill>
            <a:srgbClr val="27ACAA"/>
          </a:solidFill>
          <a:ln w="57150">
            <a:solidFill>
              <a:srgbClr val="27AC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8" name="Group 67">
            <a:extLst>
              <a:ext uri="{FF2B5EF4-FFF2-40B4-BE49-F238E27FC236}">
                <a16:creationId xmlns:a16="http://schemas.microsoft.com/office/drawing/2014/main" id="{7371ABDB-15B2-7AE7-3EED-F66F130E07E6}"/>
              </a:ext>
            </a:extLst>
          </p:cNvPr>
          <p:cNvGrpSpPr/>
          <p:nvPr/>
        </p:nvGrpSpPr>
        <p:grpSpPr>
          <a:xfrm>
            <a:off x="1687596" y="4274069"/>
            <a:ext cx="8987302" cy="810955"/>
            <a:chOff x="406400" y="86373"/>
            <a:chExt cx="5689600" cy="472320"/>
          </a:xfrm>
        </p:grpSpPr>
        <p:sp>
          <p:nvSpPr>
            <p:cNvPr id="69" name="Rectangle: Rounded Corners 68">
              <a:extLst>
                <a:ext uri="{FF2B5EF4-FFF2-40B4-BE49-F238E27FC236}">
                  <a16:creationId xmlns:a16="http://schemas.microsoft.com/office/drawing/2014/main" id="{77ABF328-08BF-F327-DCB5-EEC548981556}"/>
                </a:ext>
              </a:extLst>
            </p:cNvPr>
            <p:cNvSpPr/>
            <p:nvPr/>
          </p:nvSpPr>
          <p:spPr>
            <a:xfrm>
              <a:off x="406400" y="86373"/>
              <a:ext cx="5689600" cy="472320"/>
            </a:xfrm>
            <a:prstGeom prst="roundRect">
              <a:avLst/>
            </a:prstGeom>
            <a:solidFill>
              <a:srgbClr val="27ACAA"/>
            </a:solidFill>
            <a:ln>
              <a:solidFill>
                <a:srgbClr val="27ACAA"/>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70" name="Rectangle: Rounded Corners 4">
              <a:extLst>
                <a:ext uri="{FF2B5EF4-FFF2-40B4-BE49-F238E27FC236}">
                  <a16:creationId xmlns:a16="http://schemas.microsoft.com/office/drawing/2014/main" id="{F04732BB-37D7-2CFA-3854-FB54566DF9EF}"/>
                </a:ext>
              </a:extLst>
            </p:cNvPr>
            <p:cNvSpPr txBox="1"/>
            <p:nvPr/>
          </p:nvSpPr>
          <p:spPr>
            <a:xfrm>
              <a:off x="692468" y="109430"/>
              <a:ext cx="5380475" cy="4262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lvl="0" eaLnBrk="0" fontAlgn="base" hangingPunct="0">
                <a:spcBef>
                  <a:spcPct val="0"/>
                </a:spcBef>
                <a:spcAft>
                  <a:spcPct val="0"/>
                </a:spcAft>
              </a:pPr>
              <a:r>
                <a:rPr lang="en-IN" altLang="en-US" sz="1600" b="1">
                  <a:solidFill>
                    <a:schemeClr val="bg1"/>
                  </a:solidFill>
                </a:rPr>
                <a:t>Institutional Support:</a:t>
              </a:r>
              <a:br>
                <a:rPr lang="en-IN" altLang="en-US" sz="1600" b="1">
                  <a:solidFill>
                    <a:schemeClr val="bg1"/>
                  </a:solidFill>
                </a:rPr>
              </a:br>
              <a:r>
                <a:rPr lang="en-IN" altLang="en-US" sz="1600">
                  <a:solidFill>
                    <a:schemeClr val="bg1"/>
                  </a:solidFill>
                </a:rPr>
                <a:t>Industrial and financial institutions play a key role in funding maritime infrastructure and promoting sustainable development</a:t>
              </a:r>
              <a:endParaRPr lang="en-US" altLang="en-US" sz="1600">
                <a:solidFill>
                  <a:schemeClr val="bg1"/>
                </a:solidFill>
              </a:endParaRPr>
            </a:p>
          </p:txBody>
        </p:sp>
      </p:grpSp>
      <p:sp>
        <p:nvSpPr>
          <p:cNvPr id="71" name="Oval 70">
            <a:extLst>
              <a:ext uri="{FF2B5EF4-FFF2-40B4-BE49-F238E27FC236}">
                <a16:creationId xmlns:a16="http://schemas.microsoft.com/office/drawing/2014/main" id="{35AA8F63-D5AC-06C1-1C01-918109CCCEB6}"/>
              </a:ext>
            </a:extLst>
          </p:cNvPr>
          <p:cNvSpPr/>
          <p:nvPr/>
        </p:nvSpPr>
        <p:spPr>
          <a:xfrm>
            <a:off x="1462815" y="4293861"/>
            <a:ext cx="777240" cy="771367"/>
          </a:xfrm>
          <a:prstGeom prst="ellipse">
            <a:avLst/>
          </a:prstGeom>
          <a:solidFill>
            <a:schemeClr val="bg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99D4CA51-CC6B-5BC4-FF21-161A9821FAF7}"/>
              </a:ext>
            </a:extLst>
          </p:cNvPr>
          <p:cNvSpPr/>
          <p:nvPr/>
        </p:nvSpPr>
        <p:spPr>
          <a:xfrm>
            <a:off x="10135975" y="4293862"/>
            <a:ext cx="777240" cy="771367"/>
          </a:xfrm>
          <a:prstGeom prst="ellipse">
            <a:avLst/>
          </a:prstGeom>
          <a:solidFill>
            <a:srgbClr val="27ACAA"/>
          </a:solidFill>
          <a:ln w="57150">
            <a:solidFill>
              <a:srgbClr val="27AC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4" name="Group 73">
            <a:extLst>
              <a:ext uri="{FF2B5EF4-FFF2-40B4-BE49-F238E27FC236}">
                <a16:creationId xmlns:a16="http://schemas.microsoft.com/office/drawing/2014/main" id="{90521E87-0F53-5390-805A-BCDB9FCA0AA7}"/>
              </a:ext>
            </a:extLst>
          </p:cNvPr>
          <p:cNvGrpSpPr/>
          <p:nvPr/>
        </p:nvGrpSpPr>
        <p:grpSpPr>
          <a:xfrm>
            <a:off x="1724016" y="5342164"/>
            <a:ext cx="8987302" cy="810955"/>
            <a:chOff x="406400" y="86373"/>
            <a:chExt cx="5689600" cy="472320"/>
          </a:xfrm>
        </p:grpSpPr>
        <p:sp>
          <p:nvSpPr>
            <p:cNvPr id="75" name="Rectangle: Rounded Corners 74">
              <a:extLst>
                <a:ext uri="{FF2B5EF4-FFF2-40B4-BE49-F238E27FC236}">
                  <a16:creationId xmlns:a16="http://schemas.microsoft.com/office/drawing/2014/main" id="{38635AE6-3DC6-D44E-DC4E-38517DBF3A44}"/>
                </a:ext>
              </a:extLst>
            </p:cNvPr>
            <p:cNvSpPr/>
            <p:nvPr/>
          </p:nvSpPr>
          <p:spPr>
            <a:xfrm>
              <a:off x="406400" y="86373"/>
              <a:ext cx="5689600" cy="472320"/>
            </a:xfrm>
            <a:prstGeom prst="roundRect">
              <a:avLst/>
            </a:prstGeom>
            <a:solidFill>
              <a:srgbClr val="27ACAA"/>
            </a:solidFill>
            <a:ln>
              <a:solidFill>
                <a:srgbClr val="27ACAA"/>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76" name="Rectangle: Rounded Corners 4">
              <a:extLst>
                <a:ext uri="{FF2B5EF4-FFF2-40B4-BE49-F238E27FC236}">
                  <a16:creationId xmlns:a16="http://schemas.microsoft.com/office/drawing/2014/main" id="{58EEB57F-DAFC-8E2C-0996-BF2963F50E73}"/>
                </a:ext>
              </a:extLst>
            </p:cNvPr>
            <p:cNvSpPr txBox="1"/>
            <p:nvPr/>
          </p:nvSpPr>
          <p:spPr>
            <a:xfrm>
              <a:off x="692468" y="109430"/>
              <a:ext cx="5380475" cy="4262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lvl="0" eaLnBrk="0" fontAlgn="base" hangingPunct="0">
                <a:spcBef>
                  <a:spcPct val="0"/>
                </a:spcBef>
                <a:spcAft>
                  <a:spcPct val="0"/>
                </a:spcAft>
              </a:pPr>
              <a:r>
                <a:rPr lang="en-IN" altLang="en-US" sz="1600" b="1">
                  <a:solidFill>
                    <a:schemeClr val="bg1"/>
                  </a:solidFill>
                </a:rPr>
                <a:t>Academic Engagement:</a:t>
              </a:r>
              <a:br>
                <a:rPr lang="en-IN" altLang="en-US" sz="1600" b="1">
                  <a:solidFill>
                    <a:schemeClr val="bg1"/>
                  </a:solidFill>
                </a:rPr>
              </a:br>
              <a:r>
                <a:rPr lang="en-IN" altLang="en-US" sz="1600">
                  <a:solidFill>
                    <a:schemeClr val="bg1"/>
                  </a:solidFill>
                </a:rPr>
                <a:t>Academia supports the sector through research, skill development, and specialized </a:t>
              </a:r>
            </a:p>
            <a:p>
              <a:pPr lvl="0" eaLnBrk="0" fontAlgn="base" hangingPunct="0">
                <a:spcBef>
                  <a:spcPct val="0"/>
                </a:spcBef>
                <a:spcAft>
                  <a:spcPct val="0"/>
                </a:spcAft>
              </a:pPr>
              <a:r>
                <a:rPr lang="en-IN" altLang="en-US" sz="1600">
                  <a:solidFill>
                    <a:schemeClr val="bg1"/>
                  </a:solidFill>
                </a:rPr>
                <a:t>training for maritime professionals.</a:t>
              </a:r>
            </a:p>
          </p:txBody>
        </p:sp>
      </p:grpSp>
      <p:sp>
        <p:nvSpPr>
          <p:cNvPr id="77" name="Oval 76">
            <a:extLst>
              <a:ext uri="{FF2B5EF4-FFF2-40B4-BE49-F238E27FC236}">
                <a16:creationId xmlns:a16="http://schemas.microsoft.com/office/drawing/2014/main" id="{D3B223A2-39BA-30DF-B460-B94D2561ABA3}"/>
              </a:ext>
            </a:extLst>
          </p:cNvPr>
          <p:cNvSpPr/>
          <p:nvPr/>
        </p:nvSpPr>
        <p:spPr>
          <a:xfrm>
            <a:off x="1499235" y="5361956"/>
            <a:ext cx="777240" cy="771367"/>
          </a:xfrm>
          <a:prstGeom prst="ellipse">
            <a:avLst/>
          </a:prstGeom>
          <a:solidFill>
            <a:schemeClr val="bg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A1C76D28-7552-E63A-C702-AE0A4D0793AF}"/>
              </a:ext>
            </a:extLst>
          </p:cNvPr>
          <p:cNvSpPr/>
          <p:nvPr/>
        </p:nvSpPr>
        <p:spPr>
          <a:xfrm>
            <a:off x="10172395" y="5361957"/>
            <a:ext cx="777240" cy="771367"/>
          </a:xfrm>
          <a:prstGeom prst="ellipse">
            <a:avLst/>
          </a:prstGeom>
          <a:solidFill>
            <a:srgbClr val="27ACAA"/>
          </a:solidFill>
          <a:ln w="57150">
            <a:solidFill>
              <a:srgbClr val="27AC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219" name="Picture 3" descr="Regulation Icon PNG Images, Vectors Free Download - Pngtree">
            <a:extLst>
              <a:ext uri="{FF2B5EF4-FFF2-40B4-BE49-F238E27FC236}">
                <a16:creationId xmlns:a16="http://schemas.microsoft.com/office/drawing/2014/main" id="{564B4898-F33D-A4FA-E134-7145A98C7A13}"/>
              </a:ext>
            </a:extLst>
          </p:cNvPr>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ackgroundRemoval t="10000" b="90000" l="10000" r="90000">
                        <a14:foregroundMark x1="53333" y1="75556" x2="53333" y2="75556"/>
                      </a14:backgroundRemoval>
                    </a14:imgEffect>
                  </a14:imgLayer>
                </a14:imgProps>
              </a:ext>
              <a:ext uri="{28A0092B-C50C-407E-A947-70E740481C1C}">
                <a14:useLocalDpi xmlns:a14="http://schemas.microsoft.com/office/drawing/2010/main" val="0"/>
              </a:ext>
            </a:extLst>
          </a:blip>
          <a:srcRect/>
          <a:stretch>
            <a:fillRect/>
          </a:stretch>
        </p:blipFill>
        <p:spPr bwMode="auto">
          <a:xfrm>
            <a:off x="1544696" y="1068106"/>
            <a:ext cx="731779" cy="731779"/>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Privacy policy, valid document concept icon in line style design isolated  on white background. Editable stroke. 19551974 Vector Art at Vecteezy">
            <a:extLst>
              <a:ext uri="{FF2B5EF4-FFF2-40B4-BE49-F238E27FC236}">
                <a16:creationId xmlns:a16="http://schemas.microsoft.com/office/drawing/2014/main" id="{15ADC4E5-D6C8-B4FE-0709-B86D2ABB1485}"/>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40444" y1="51111" x2="40444" y2="51111"/>
                        <a14:foregroundMark x1="45333" y1="42222" x2="45333" y2="42222"/>
                        <a14:foregroundMark x1="45333" y1="35111" x2="45333" y2="35111"/>
                        <a14:foregroundMark x1="47111" y1="28889" x2="47111" y2="28889"/>
                        <a14:foregroundMark x1="42222" y1="56889" x2="42222" y2="56889"/>
                        <a14:foregroundMark x1="40889" y1="65333" x2="40889" y2="65333"/>
                        <a14:foregroundMark x1="40000" y1="72444" x2="40000" y2="72444"/>
                        <a14:foregroundMark x1="56000" y1="64444" x2="56000" y2="64444"/>
                        <a14:foregroundMark x1="62222" y1="62222" x2="62222"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1558385" y="2214548"/>
            <a:ext cx="731779" cy="731779"/>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Cooperative Partner Industry Icon Stroke Outline Stock Vector (Royalty  Free) 1313018510 | Shutterstock">
            <a:extLst>
              <a:ext uri="{FF2B5EF4-FFF2-40B4-BE49-F238E27FC236}">
                <a16:creationId xmlns:a16="http://schemas.microsoft.com/office/drawing/2014/main" id="{E0BB973F-A4EA-2E0B-B223-CDC29D4BF8A3}"/>
              </a:ext>
            </a:extLst>
          </p:cNvPr>
          <p:cNvPicPr>
            <a:picLocks noChangeAspect="1" noChangeArrowheads="1"/>
          </p:cNvPicPr>
          <p:nvPr/>
        </p:nvPicPr>
        <p:blipFill rotWithShape="1">
          <a:blip r:embed="rId6">
            <a:duotone>
              <a:schemeClr val="accent4">
                <a:shade val="45000"/>
                <a:satMod val="135000"/>
              </a:schemeClr>
              <a:prstClr val="white"/>
            </a:duotone>
            <a:extLst>
              <a:ext uri="{BEBA8EAE-BF5A-486C-A8C5-ECC9F3942E4B}">
                <a14:imgProps xmlns:a14="http://schemas.microsoft.com/office/drawing/2010/main">
                  <a14:imgLayer r:embed="rId7">
                    <a14:imgEffect>
                      <a14:backgroundRemoval t="8584" b="80258" l="9722" r="89815">
                        <a14:foregroundMark x1="37963" y1="23605" x2="37963" y2="23605"/>
                        <a14:foregroundMark x1="49537" y1="21030" x2="49537" y2="21030"/>
                        <a14:foregroundMark x1="48611" y1="80258" x2="48611" y2="80258"/>
                      </a14:backgroundRemoval>
                    </a14:imgEffect>
                  </a14:imgLayer>
                </a14:imgProps>
              </a:ext>
              <a:ext uri="{28A0092B-C50C-407E-A947-70E740481C1C}">
                <a14:useLocalDpi xmlns:a14="http://schemas.microsoft.com/office/drawing/2010/main" val="0"/>
              </a:ext>
            </a:extLst>
          </a:blip>
          <a:srcRect b="11030"/>
          <a:stretch>
            <a:fillRect/>
          </a:stretch>
        </p:blipFill>
        <p:spPr bwMode="auto">
          <a:xfrm>
            <a:off x="1485240" y="3183165"/>
            <a:ext cx="850690" cy="816422"/>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Institutions Icon PNG Images, Vectors Free Download - Pngtree">
            <a:extLst>
              <a:ext uri="{FF2B5EF4-FFF2-40B4-BE49-F238E27FC236}">
                <a16:creationId xmlns:a16="http://schemas.microsoft.com/office/drawing/2014/main" id="{8788A3D6-81EB-3A86-A851-E00A52409275}"/>
              </a:ext>
            </a:extLst>
          </p:cNvPr>
          <p:cNvPicPr>
            <a:picLocks noChangeAspect="1" noChangeArrowheads="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37333" y1="23556" x2="37333" y2="23556"/>
                        <a14:foregroundMark x1="35556" y1="40444" x2="35556" y2="40444"/>
                        <a14:foregroundMark x1="44889" y1="44000" x2="44889" y2="44000"/>
                        <a14:foregroundMark x1="63556" y1="44000" x2="63556" y2="44000"/>
                      </a14:backgroundRemoval>
                    </a14:imgEffect>
                  </a14:imgLayer>
                </a14:imgProps>
              </a:ext>
              <a:ext uri="{28A0092B-C50C-407E-A947-70E740481C1C}">
                <a14:useLocalDpi xmlns:a14="http://schemas.microsoft.com/office/drawing/2010/main" val="0"/>
              </a:ext>
            </a:extLst>
          </a:blip>
          <a:srcRect/>
          <a:stretch>
            <a:fillRect/>
          </a:stretch>
        </p:blipFill>
        <p:spPr bwMode="auto">
          <a:xfrm>
            <a:off x="1499235" y="4288006"/>
            <a:ext cx="740820" cy="740820"/>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11" descr="academic Icon - Free PNG &amp; SVG 2515481 - Noun Project">
            <a:extLst>
              <a:ext uri="{FF2B5EF4-FFF2-40B4-BE49-F238E27FC236}">
                <a16:creationId xmlns:a16="http://schemas.microsoft.com/office/drawing/2014/main" id="{7DAFACA5-94B4-19CB-52A9-664E994C4857}"/>
              </a:ext>
            </a:extLst>
          </p:cNvPr>
          <p:cNvPicPr>
            <a:picLocks noChangeAspect="1" noChangeArrowheads="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52853" y="5368774"/>
            <a:ext cx="723622" cy="723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604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1B86B-BA59-97B6-53F7-682E4BB6FB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DAD4018-7F45-A203-B4DF-326DEF1BD134}"/>
              </a:ext>
            </a:extLst>
          </p:cNvPr>
          <p:cNvSpPr/>
          <p:nvPr/>
        </p:nvSpPr>
        <p:spPr>
          <a:xfrm>
            <a:off x="0" y="-54864"/>
            <a:ext cx="12192000" cy="11830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1">
            <a:extLst>
              <a:ext uri="{FF2B5EF4-FFF2-40B4-BE49-F238E27FC236}">
                <a16:creationId xmlns:a16="http://schemas.microsoft.com/office/drawing/2014/main" id="{0157DBAC-7FFB-A587-E2BF-ADAF261A548D}"/>
              </a:ext>
            </a:extLst>
          </p:cNvPr>
          <p:cNvSpPr>
            <a:spLocks noChangeArrowheads="1"/>
          </p:cNvSpPr>
          <p:nvPr/>
        </p:nvSpPr>
        <p:spPr bwMode="auto">
          <a:xfrm>
            <a:off x="9296400" y="2249939"/>
            <a:ext cx="2631444"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i-IN" altLang="en-US" sz="3600" b="1" i="1" u="none" strike="noStrike" cap="none" normalizeH="0" baseline="0">
                <a:ln>
                  <a:noFill/>
                </a:ln>
                <a:effectLst/>
                <a:latin typeface="Arial" panose="020B0604020202020204" pitchFamily="34" charset="0"/>
                <a:cs typeface="Mangal" panose="02040503050203030202" pitchFamily="18" charset="0"/>
              </a:rPr>
              <a:t>सागरा: सुपन्थान: सन्तु</a:t>
            </a:r>
            <a:r>
              <a:rPr kumimoji="0" lang="en-IN" altLang="en-US" sz="3600" b="1" i="1" u="none" strike="noStrike" cap="none" normalizeH="0" baseline="0">
                <a:ln>
                  <a:noFill/>
                </a:ln>
                <a:effectLst/>
                <a:latin typeface="Arial" panose="020B0604020202020204" pitchFamily="34" charset="0"/>
                <a:cs typeface="Mangal" panose="02040503050203030202" pitchFamily="18" charset="0"/>
              </a:rPr>
              <a:t> /  </a:t>
            </a:r>
            <a:r>
              <a:rPr lang="en-IN" altLang="en-US" sz="3600" b="1" i="1">
                <a:latin typeface="Arial" panose="020B0604020202020204" pitchFamily="34" charset="0"/>
                <a:cs typeface="Mangal" panose="02040503050203030202" pitchFamily="18" charset="0"/>
              </a:rPr>
              <a:t>    </a:t>
            </a:r>
            <a:r>
              <a:rPr kumimoji="0" lang="en-IN" altLang="en-US" sz="3600" b="1" i="1" u="none" strike="noStrike" cap="none" normalizeH="0" baseline="0">
                <a:ln>
                  <a:noFill/>
                </a:ln>
                <a:effectLst/>
                <a:latin typeface="Arial" panose="020B0604020202020204" pitchFamily="34" charset="0"/>
                <a:cs typeface="Mangal" panose="02040503050203030202" pitchFamily="18" charset="0"/>
              </a:rPr>
              <a:t>       </a:t>
            </a:r>
          </a:p>
          <a:p>
            <a:pPr marL="0" marR="0" lvl="0" indent="0" algn="r" defTabSz="914400" rtl="0" eaLnBrk="0" fontAlgn="base" latinLnBrk="0" hangingPunct="0">
              <a:lnSpc>
                <a:spcPct val="100000"/>
              </a:lnSpc>
              <a:spcBef>
                <a:spcPct val="0"/>
              </a:spcBef>
              <a:spcAft>
                <a:spcPct val="0"/>
              </a:spcAft>
              <a:buClrTx/>
              <a:buSzTx/>
              <a:buFontTx/>
              <a:buNone/>
              <a:tabLst/>
            </a:pPr>
            <a:endParaRPr lang="en-US" altLang="en-US" i="1">
              <a:solidFill>
                <a:schemeClr val="tx1">
                  <a:lumMod val="65000"/>
                  <a:lumOff val="35000"/>
                </a:schemeClr>
              </a:solidFill>
              <a:latin typeface="Arial" panose="020B0604020202020204" pitchFamily="34" charset="0"/>
            </a:endParaRPr>
          </a:p>
          <a:p>
            <a:pPr lvl="0" algn="r" eaLnBrk="0" fontAlgn="base" hangingPunct="0">
              <a:spcBef>
                <a:spcPct val="0"/>
              </a:spcBef>
              <a:spcAft>
                <a:spcPct val="0"/>
              </a:spcAft>
            </a:pPr>
            <a:r>
              <a:rPr lang="en-US" altLang="en-US" i="1">
                <a:solidFill>
                  <a:schemeClr val="tx1">
                    <a:lumMod val="65000"/>
                    <a:lumOff val="35000"/>
                  </a:schemeClr>
                </a:solidFill>
                <a:latin typeface="Arial" panose="020B0604020202020204" pitchFamily="34" charset="0"/>
              </a:rPr>
              <a:t>“</a:t>
            </a:r>
            <a:r>
              <a:rPr lang="en-IN" altLang="en-US" i="1">
                <a:solidFill>
                  <a:schemeClr val="tx1">
                    <a:lumMod val="65000"/>
                    <a:lumOff val="35000"/>
                  </a:schemeClr>
                </a:solidFill>
                <a:latin typeface="Arial" panose="020B0604020202020204" pitchFamily="34" charset="0"/>
              </a:rPr>
              <a:t>Let the oceans have safe passages</a:t>
            </a:r>
            <a:r>
              <a:rPr lang="en-US" altLang="en-US" i="1">
                <a:solidFill>
                  <a:schemeClr val="tx1">
                    <a:lumMod val="65000"/>
                    <a:lumOff val="35000"/>
                  </a:schemeClr>
                </a:solidFill>
                <a:latin typeface="Arial" panose="020B0604020202020204" pitchFamily="34" charset="0"/>
              </a:rPr>
              <a:t>”</a:t>
            </a:r>
            <a:endParaRPr lang="en-US" altLang="en-US" b="1" i="1">
              <a:solidFill>
                <a:schemeClr val="tx1">
                  <a:lumMod val="65000"/>
                  <a:lumOff val="35000"/>
                </a:schemeClr>
              </a:solidFill>
              <a:latin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200" b="0" i="1" u="none" strike="noStrike" cap="none" normalizeH="0" baseline="0">
              <a:ln>
                <a:noFill/>
              </a:ln>
              <a:solidFill>
                <a:schemeClr val="tx1">
                  <a:lumMod val="65000"/>
                  <a:lumOff val="35000"/>
                </a:schemeClr>
              </a:solidFill>
              <a:effectLst/>
              <a:latin typeface="Arial" panose="020B0604020202020204" pitchFamily="34" charset="0"/>
            </a:endParaRPr>
          </a:p>
        </p:txBody>
      </p:sp>
      <p:pic>
        <p:nvPicPr>
          <p:cNvPr id="17" name="Picture 16" descr="A group of cargo ships in the water&#10;&#10;AI-generated content may be incorrect.">
            <a:extLst>
              <a:ext uri="{FF2B5EF4-FFF2-40B4-BE49-F238E27FC236}">
                <a16:creationId xmlns:a16="http://schemas.microsoft.com/office/drawing/2014/main" id="{1779D21E-5CB4-1E36-FDFB-9083AF949DB3}"/>
              </a:ext>
            </a:extLst>
          </p:cNvPr>
          <p:cNvPicPr>
            <a:picLocks noChangeAspect="1"/>
          </p:cNvPicPr>
          <p:nvPr/>
        </p:nvPicPr>
        <p:blipFill>
          <a:blip r:embed="rId2">
            <a:extLst>
              <a:ext uri="{28A0092B-C50C-407E-A947-70E740481C1C}">
                <a14:useLocalDpi xmlns:a14="http://schemas.microsoft.com/office/drawing/2010/main" val="0"/>
              </a:ext>
            </a:extLst>
          </a:blip>
          <a:srcRect l="1017" t="21625" r="40758" b="12095"/>
          <a:stretch>
            <a:fillRect/>
          </a:stretch>
        </p:blipFill>
        <p:spPr>
          <a:xfrm>
            <a:off x="-4711" y="-54864"/>
            <a:ext cx="9036951" cy="6912864"/>
          </a:xfrm>
          <a:prstGeom prst="rect">
            <a:avLst/>
          </a:prstGeom>
        </p:spPr>
      </p:pic>
      <p:pic>
        <p:nvPicPr>
          <p:cNvPr id="9" name="Picture 8">
            <a:extLst>
              <a:ext uri="{FF2B5EF4-FFF2-40B4-BE49-F238E27FC236}">
                <a16:creationId xmlns:a16="http://schemas.microsoft.com/office/drawing/2014/main" id="{CEF0DB70-4D92-9BBE-CAF0-2F4A4192CDF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076770" y="241112"/>
            <a:ext cx="851074" cy="1015076"/>
          </a:xfrm>
          <a:prstGeom prst="rect">
            <a:avLst/>
          </a:prstGeom>
        </p:spPr>
      </p:pic>
      <p:pic>
        <p:nvPicPr>
          <p:cNvPr id="11" name="Picture 10">
            <a:extLst>
              <a:ext uri="{FF2B5EF4-FFF2-40B4-BE49-F238E27FC236}">
                <a16:creationId xmlns:a16="http://schemas.microsoft.com/office/drawing/2014/main" id="{A214852A-8B87-FF3E-349E-C1CF22F1726F}"/>
              </a:ext>
            </a:extLst>
          </p:cNvPr>
          <p:cNvPicPr>
            <a:picLocks noChangeAspect="1"/>
          </p:cNvPicPr>
          <p:nvPr/>
        </p:nvPicPr>
        <p:blipFill>
          <a:blip r:embed="rId4">
            <a:extLst>
              <a:ext uri="{28A0092B-C50C-407E-A947-70E740481C1C}">
                <a14:useLocalDpi xmlns:a14="http://schemas.microsoft.com/office/drawing/2010/main" val="0"/>
              </a:ext>
            </a:extLst>
          </a:blip>
          <a:srcRect l="3768" r="3612" b="1911"/>
          <a:stretch>
            <a:fillRect/>
          </a:stretch>
        </p:blipFill>
        <p:spPr>
          <a:xfrm>
            <a:off x="264156" y="266912"/>
            <a:ext cx="851074" cy="861270"/>
          </a:xfrm>
          <a:prstGeom prst="ellipse">
            <a:avLst/>
          </a:prstGeom>
        </p:spPr>
      </p:pic>
    </p:spTree>
    <p:extLst>
      <p:ext uri="{BB962C8B-B14F-4D97-AF65-F5344CB8AC3E}">
        <p14:creationId xmlns:p14="http://schemas.microsoft.com/office/powerpoint/2010/main" val="1884209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2C9395D-B045-90F4-9F16-5732701F289D}"/>
              </a:ext>
            </a:extLst>
          </p:cNvPr>
          <p:cNvSpPr>
            <a:spLocks noGrp="1"/>
          </p:cNvSpPr>
          <p:nvPr>
            <p:ph type="title"/>
          </p:nvPr>
        </p:nvSpPr>
        <p:spPr>
          <a:xfrm>
            <a:off x="1604683" y="176357"/>
            <a:ext cx="8982635" cy="740660"/>
          </a:xfrm>
        </p:spPr>
        <p:txBody>
          <a:bodyPr>
            <a:normAutofit/>
          </a:bodyPr>
          <a:lstStyle/>
          <a:p>
            <a:r>
              <a:rPr lang="en-IN">
                <a:solidFill>
                  <a:srgbClr val="002060"/>
                </a:solidFill>
              </a:rPr>
              <a:t>India’s Economic Growth</a:t>
            </a:r>
          </a:p>
        </p:txBody>
      </p:sp>
      <p:sp>
        <p:nvSpPr>
          <p:cNvPr id="7" name="Slide Number Placeholder 6">
            <a:extLst>
              <a:ext uri="{FF2B5EF4-FFF2-40B4-BE49-F238E27FC236}">
                <a16:creationId xmlns:a16="http://schemas.microsoft.com/office/drawing/2014/main" id="{52EA7263-BBBE-3A25-9941-70C9B75DC1D5}"/>
              </a:ext>
            </a:extLst>
          </p:cNvPr>
          <p:cNvSpPr>
            <a:spLocks noGrp="1"/>
          </p:cNvSpPr>
          <p:nvPr>
            <p:ph type="sldNum" sz="quarter" idx="12"/>
          </p:nvPr>
        </p:nvSpPr>
        <p:spPr/>
        <p:txBody>
          <a:bodyPr/>
          <a:lstStyle/>
          <a:p>
            <a:r>
              <a:rPr lang="en-IN"/>
              <a:t>Slide </a:t>
            </a:r>
            <a:fld id="{61F59DBB-61E3-46AB-854D-9BC0E6F19EAE}" type="slidenum">
              <a:rPr lang="en-IN" smtClean="0"/>
              <a:pPr/>
              <a:t>3</a:t>
            </a:fld>
            <a:r>
              <a:rPr lang="en-IN"/>
              <a:t> of 26</a:t>
            </a:r>
          </a:p>
        </p:txBody>
      </p:sp>
      <p:pic>
        <p:nvPicPr>
          <p:cNvPr id="4" name="Picture 3" descr="A group of black circles with white text&#10;&#10;AI-generated content may be incorrect.">
            <a:extLst>
              <a:ext uri="{FF2B5EF4-FFF2-40B4-BE49-F238E27FC236}">
                <a16:creationId xmlns:a16="http://schemas.microsoft.com/office/drawing/2014/main" id="{48A1A676-A406-26E4-C5EC-F21F45A8ABA7}"/>
              </a:ext>
            </a:extLst>
          </p:cNvPr>
          <p:cNvPicPr>
            <a:picLocks noChangeAspect="1"/>
          </p:cNvPicPr>
          <p:nvPr/>
        </p:nvPicPr>
        <p:blipFill>
          <a:blip r:embed="rId2">
            <a:duotone>
              <a:schemeClr val="accent4">
                <a:shade val="45000"/>
                <a:satMod val="135000"/>
              </a:schemeClr>
              <a:prstClr val="white"/>
            </a:duotone>
          </a:blip>
          <a:stretch>
            <a:fillRect/>
          </a:stretch>
        </p:blipFill>
        <p:spPr>
          <a:xfrm>
            <a:off x="1031257" y="1148882"/>
            <a:ext cx="8757887" cy="5390029"/>
          </a:xfrm>
          <a:prstGeom prst="rect">
            <a:avLst/>
          </a:prstGeom>
        </p:spPr>
      </p:pic>
      <p:sp>
        <p:nvSpPr>
          <p:cNvPr id="2" name="Arrow: Right 1">
            <a:extLst>
              <a:ext uri="{FF2B5EF4-FFF2-40B4-BE49-F238E27FC236}">
                <a16:creationId xmlns:a16="http://schemas.microsoft.com/office/drawing/2014/main" id="{0D138342-7240-0A04-28A3-BDFC0FAE6C81}"/>
              </a:ext>
            </a:extLst>
          </p:cNvPr>
          <p:cNvSpPr/>
          <p:nvPr/>
        </p:nvSpPr>
        <p:spPr>
          <a:xfrm>
            <a:off x="9253950" y="3323887"/>
            <a:ext cx="2666736" cy="1689548"/>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2400" b="1">
                <a:solidFill>
                  <a:schemeClr val="bg1"/>
                </a:solidFill>
              </a:rPr>
              <a:t>Towards Viksit Bharat 2047</a:t>
            </a:r>
            <a:endParaRPr lang="en-US">
              <a:solidFill>
                <a:schemeClr val="bg1"/>
              </a:solidFill>
            </a:endParaRPr>
          </a:p>
        </p:txBody>
      </p:sp>
      <p:sp>
        <p:nvSpPr>
          <p:cNvPr id="3" name="TextBox 2">
            <a:extLst>
              <a:ext uri="{FF2B5EF4-FFF2-40B4-BE49-F238E27FC236}">
                <a16:creationId xmlns:a16="http://schemas.microsoft.com/office/drawing/2014/main" id="{8A879F0D-8329-F5B5-058B-A0D36A8880A4}"/>
              </a:ext>
            </a:extLst>
          </p:cNvPr>
          <p:cNvSpPr txBox="1"/>
          <p:nvPr/>
        </p:nvSpPr>
        <p:spPr>
          <a:xfrm>
            <a:off x="1604683" y="1371600"/>
            <a:ext cx="1586192" cy="646331"/>
          </a:xfrm>
          <a:prstGeom prst="rect">
            <a:avLst/>
          </a:prstGeom>
          <a:noFill/>
        </p:spPr>
        <p:txBody>
          <a:bodyPr wrap="square" rtlCol="0">
            <a:spAutoFit/>
          </a:bodyPr>
          <a:lstStyle/>
          <a:p>
            <a:pPr algn="ctr"/>
            <a:r>
              <a:rPr lang="en-IN" b="1">
                <a:solidFill>
                  <a:schemeClr val="bg1"/>
                </a:solidFill>
              </a:rPr>
              <a:t>Cumulative Exports</a:t>
            </a:r>
          </a:p>
        </p:txBody>
      </p:sp>
      <p:sp>
        <p:nvSpPr>
          <p:cNvPr id="9" name="TextBox 8">
            <a:extLst>
              <a:ext uri="{FF2B5EF4-FFF2-40B4-BE49-F238E27FC236}">
                <a16:creationId xmlns:a16="http://schemas.microsoft.com/office/drawing/2014/main" id="{293DEF0A-229A-7EE3-F8DD-129C7B9F0B5A}"/>
              </a:ext>
            </a:extLst>
          </p:cNvPr>
          <p:cNvSpPr txBox="1"/>
          <p:nvPr/>
        </p:nvSpPr>
        <p:spPr>
          <a:xfrm>
            <a:off x="7667758" y="1241173"/>
            <a:ext cx="1586192" cy="646331"/>
          </a:xfrm>
          <a:prstGeom prst="rect">
            <a:avLst/>
          </a:prstGeom>
          <a:noFill/>
        </p:spPr>
        <p:txBody>
          <a:bodyPr wrap="square" rtlCol="0">
            <a:spAutoFit/>
          </a:bodyPr>
          <a:lstStyle/>
          <a:p>
            <a:pPr algn="ctr"/>
            <a:r>
              <a:rPr lang="en-IN" b="1">
                <a:solidFill>
                  <a:schemeClr val="bg1"/>
                </a:solidFill>
              </a:rPr>
              <a:t>Consumer Price Index</a:t>
            </a:r>
          </a:p>
        </p:txBody>
      </p:sp>
      <p:sp>
        <p:nvSpPr>
          <p:cNvPr id="13" name="TextBox 12">
            <a:extLst>
              <a:ext uri="{FF2B5EF4-FFF2-40B4-BE49-F238E27FC236}">
                <a16:creationId xmlns:a16="http://schemas.microsoft.com/office/drawing/2014/main" id="{60C88EB9-6A9C-0861-9AB9-33ADDD4CA675}"/>
              </a:ext>
            </a:extLst>
          </p:cNvPr>
          <p:cNvSpPr txBox="1"/>
          <p:nvPr/>
        </p:nvSpPr>
        <p:spPr>
          <a:xfrm>
            <a:off x="6452907" y="3955255"/>
            <a:ext cx="1748117" cy="646331"/>
          </a:xfrm>
          <a:prstGeom prst="rect">
            <a:avLst/>
          </a:prstGeom>
          <a:noFill/>
        </p:spPr>
        <p:txBody>
          <a:bodyPr wrap="square" rtlCol="0">
            <a:spAutoFit/>
          </a:bodyPr>
          <a:lstStyle/>
          <a:p>
            <a:pPr algn="ctr"/>
            <a:r>
              <a:rPr lang="en-IN" b="1">
                <a:solidFill>
                  <a:schemeClr val="bg1"/>
                </a:solidFill>
              </a:rPr>
              <a:t>Foreign Direct Investment</a:t>
            </a:r>
          </a:p>
        </p:txBody>
      </p:sp>
      <p:sp>
        <p:nvSpPr>
          <p:cNvPr id="10" name="Date Placeholder 4">
            <a:extLst>
              <a:ext uri="{FF2B5EF4-FFF2-40B4-BE49-F238E27FC236}">
                <a16:creationId xmlns:a16="http://schemas.microsoft.com/office/drawing/2014/main" id="{80EC9612-8FCA-3380-DFA1-BAEDB3AC883A}"/>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11" name="Footer Placeholder 5">
            <a:extLst>
              <a:ext uri="{FF2B5EF4-FFF2-40B4-BE49-F238E27FC236}">
                <a16:creationId xmlns:a16="http://schemas.microsoft.com/office/drawing/2014/main" id="{214B7638-E1E7-321D-4953-845281437567}"/>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spTree>
    <p:extLst>
      <p:ext uri="{BB962C8B-B14F-4D97-AF65-F5344CB8AC3E}">
        <p14:creationId xmlns:p14="http://schemas.microsoft.com/office/powerpoint/2010/main" val="2602236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D45AB-E28D-31DD-6CA3-A48C647041C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7CFE54D-4D00-98C7-FC50-2CE1D897BBAE}"/>
              </a:ext>
            </a:extLst>
          </p:cNvPr>
          <p:cNvSpPr>
            <a:spLocks noGrp="1"/>
          </p:cNvSpPr>
          <p:nvPr>
            <p:ph type="title"/>
          </p:nvPr>
        </p:nvSpPr>
        <p:spPr>
          <a:xfrm>
            <a:off x="1608463" y="176357"/>
            <a:ext cx="9391231" cy="740660"/>
          </a:xfrm>
        </p:spPr>
        <p:txBody>
          <a:bodyPr/>
          <a:lstStyle/>
          <a:p>
            <a:r>
              <a:rPr lang="en-IN"/>
              <a:t>Contribution of the Blue Economy</a:t>
            </a:r>
          </a:p>
        </p:txBody>
      </p:sp>
      <p:sp>
        <p:nvSpPr>
          <p:cNvPr id="7" name="Slide Number Placeholder 6">
            <a:extLst>
              <a:ext uri="{FF2B5EF4-FFF2-40B4-BE49-F238E27FC236}">
                <a16:creationId xmlns:a16="http://schemas.microsoft.com/office/drawing/2014/main" id="{469916D8-8C5B-9118-7E76-7EDD4DBED2CA}"/>
              </a:ext>
            </a:extLst>
          </p:cNvPr>
          <p:cNvSpPr>
            <a:spLocks noGrp="1"/>
          </p:cNvSpPr>
          <p:nvPr>
            <p:ph type="sldNum" sz="quarter" idx="12"/>
          </p:nvPr>
        </p:nvSpPr>
        <p:spPr/>
        <p:txBody>
          <a:bodyPr/>
          <a:lstStyle/>
          <a:p>
            <a:r>
              <a:rPr lang="en-IN"/>
              <a:t>Slide </a:t>
            </a:r>
            <a:fld id="{61F59DBB-61E3-46AB-854D-9BC0E6F19EAE}" type="slidenum">
              <a:rPr lang="en-IN" smtClean="0"/>
              <a:pPr/>
              <a:t>4</a:t>
            </a:fld>
            <a:r>
              <a:rPr lang="en-IN"/>
              <a:t> of 26</a:t>
            </a:r>
          </a:p>
        </p:txBody>
      </p:sp>
      <p:sp>
        <p:nvSpPr>
          <p:cNvPr id="12" name="TextBox 11">
            <a:extLst>
              <a:ext uri="{FF2B5EF4-FFF2-40B4-BE49-F238E27FC236}">
                <a16:creationId xmlns:a16="http://schemas.microsoft.com/office/drawing/2014/main" id="{96A3E6B3-256C-D575-2322-D516E5BF034C}"/>
              </a:ext>
            </a:extLst>
          </p:cNvPr>
          <p:cNvSpPr txBox="1"/>
          <p:nvPr/>
        </p:nvSpPr>
        <p:spPr>
          <a:xfrm>
            <a:off x="3183085" y="917017"/>
            <a:ext cx="6373291" cy="461665"/>
          </a:xfrm>
          <a:prstGeom prst="rect">
            <a:avLst/>
          </a:prstGeom>
          <a:noFill/>
        </p:spPr>
        <p:txBody>
          <a:bodyPr wrap="square">
            <a:spAutoFit/>
          </a:bodyPr>
          <a:lstStyle/>
          <a:p>
            <a:pPr algn="ctr"/>
            <a:r>
              <a:rPr lang="en-IN" sz="2400" b="1">
                <a:solidFill>
                  <a:schemeClr val="accent1"/>
                </a:solidFill>
              </a:rPr>
              <a:t>Towards Viksit Bharat 2047</a:t>
            </a:r>
          </a:p>
        </p:txBody>
      </p:sp>
      <p:sp>
        <p:nvSpPr>
          <p:cNvPr id="2" name="Rectangle 1">
            <a:extLst>
              <a:ext uri="{FF2B5EF4-FFF2-40B4-BE49-F238E27FC236}">
                <a16:creationId xmlns:a16="http://schemas.microsoft.com/office/drawing/2014/main" id="{56B663E8-9D82-0CC3-F4B8-15CEB61B7934}"/>
              </a:ext>
            </a:extLst>
          </p:cNvPr>
          <p:cNvSpPr/>
          <p:nvPr/>
        </p:nvSpPr>
        <p:spPr>
          <a:xfrm>
            <a:off x="685513" y="1623462"/>
            <a:ext cx="4309820" cy="461665"/>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India and its Blue Economy</a:t>
            </a:r>
            <a:endParaRPr lang="en-IN" b="1"/>
          </a:p>
        </p:txBody>
      </p:sp>
      <p:sp>
        <p:nvSpPr>
          <p:cNvPr id="3" name="Rectangle 2">
            <a:extLst>
              <a:ext uri="{FF2B5EF4-FFF2-40B4-BE49-F238E27FC236}">
                <a16:creationId xmlns:a16="http://schemas.microsoft.com/office/drawing/2014/main" id="{DD80E861-09DD-7328-C7A0-9122EC03A116}"/>
              </a:ext>
            </a:extLst>
          </p:cNvPr>
          <p:cNvSpPr/>
          <p:nvPr/>
        </p:nvSpPr>
        <p:spPr>
          <a:xfrm>
            <a:off x="685513" y="2085127"/>
            <a:ext cx="4309820" cy="1364595"/>
          </a:xfrm>
          <a:prstGeom prst="rect">
            <a:avLst/>
          </a:prstGeom>
          <a:noFill/>
          <a:ln w="952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hteck 39">
            <a:extLst>
              <a:ext uri="{FF2B5EF4-FFF2-40B4-BE49-F238E27FC236}">
                <a16:creationId xmlns:a16="http://schemas.microsoft.com/office/drawing/2014/main" id="{5DC83B3D-02DF-ECDF-7183-A3FE5B417F4C}"/>
              </a:ext>
            </a:extLst>
          </p:cNvPr>
          <p:cNvSpPr/>
          <p:nvPr/>
        </p:nvSpPr>
        <p:spPr bwMode="gray">
          <a:xfrm>
            <a:off x="986436" y="2309183"/>
            <a:ext cx="1585314"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432000" rtlCol="0" anchor="ctr"/>
          <a:lstStyle/>
          <a:p>
            <a:pPr algn="ctr"/>
            <a:r>
              <a:rPr lang="en-IN" sz="4000" b="1"/>
              <a:t>95%</a:t>
            </a:r>
          </a:p>
        </p:txBody>
      </p:sp>
      <p:cxnSp>
        <p:nvCxnSpPr>
          <p:cNvPr id="13" name="Straight Connector 12">
            <a:extLst>
              <a:ext uri="{FF2B5EF4-FFF2-40B4-BE49-F238E27FC236}">
                <a16:creationId xmlns:a16="http://schemas.microsoft.com/office/drawing/2014/main" id="{97307A97-863C-E7C7-6E91-82C6D6A72D78}"/>
              </a:ext>
            </a:extLst>
          </p:cNvPr>
          <p:cNvCxnSpPr/>
          <p:nvPr/>
        </p:nvCxnSpPr>
        <p:spPr>
          <a:xfrm>
            <a:off x="986436" y="2926080"/>
            <a:ext cx="1645920"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14" name="Rechteck 39">
            <a:extLst>
              <a:ext uri="{FF2B5EF4-FFF2-40B4-BE49-F238E27FC236}">
                <a16:creationId xmlns:a16="http://schemas.microsoft.com/office/drawing/2014/main" id="{22C473F9-B655-520C-C6BD-ADA593B9ED79}"/>
              </a:ext>
            </a:extLst>
          </p:cNvPr>
          <p:cNvSpPr/>
          <p:nvPr/>
        </p:nvSpPr>
        <p:spPr bwMode="gray">
          <a:xfrm>
            <a:off x="986437" y="2946610"/>
            <a:ext cx="1645918"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IN" sz="1600"/>
              <a:t>By trade volume</a:t>
            </a:r>
          </a:p>
        </p:txBody>
      </p:sp>
      <p:sp>
        <p:nvSpPr>
          <p:cNvPr id="15" name="Rechteck 39">
            <a:extLst>
              <a:ext uri="{FF2B5EF4-FFF2-40B4-BE49-F238E27FC236}">
                <a16:creationId xmlns:a16="http://schemas.microsoft.com/office/drawing/2014/main" id="{93DE1742-1E7C-052B-6FFC-D6F385D8F77A}"/>
              </a:ext>
            </a:extLst>
          </p:cNvPr>
          <p:cNvSpPr/>
          <p:nvPr/>
        </p:nvSpPr>
        <p:spPr bwMode="gray">
          <a:xfrm>
            <a:off x="3006156" y="2329906"/>
            <a:ext cx="1585314"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432000" rtlCol="0" anchor="ctr"/>
          <a:lstStyle/>
          <a:p>
            <a:pPr algn="ctr"/>
            <a:r>
              <a:rPr lang="en-IN" sz="4000" b="1"/>
              <a:t>65%</a:t>
            </a:r>
          </a:p>
        </p:txBody>
      </p:sp>
      <p:cxnSp>
        <p:nvCxnSpPr>
          <p:cNvPr id="16" name="Straight Connector 15">
            <a:extLst>
              <a:ext uri="{FF2B5EF4-FFF2-40B4-BE49-F238E27FC236}">
                <a16:creationId xmlns:a16="http://schemas.microsoft.com/office/drawing/2014/main" id="{5FFC6859-681D-0EE3-77B7-C54A858B41CB}"/>
              </a:ext>
            </a:extLst>
          </p:cNvPr>
          <p:cNvCxnSpPr/>
          <p:nvPr/>
        </p:nvCxnSpPr>
        <p:spPr>
          <a:xfrm>
            <a:off x="3006156" y="2946803"/>
            <a:ext cx="1645920"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17" name="Rechteck 39">
            <a:extLst>
              <a:ext uri="{FF2B5EF4-FFF2-40B4-BE49-F238E27FC236}">
                <a16:creationId xmlns:a16="http://schemas.microsoft.com/office/drawing/2014/main" id="{5E19BE49-9BF1-6D4B-F03F-014F17A56A1D}"/>
              </a:ext>
            </a:extLst>
          </p:cNvPr>
          <p:cNvSpPr/>
          <p:nvPr/>
        </p:nvSpPr>
        <p:spPr bwMode="gray">
          <a:xfrm>
            <a:off x="3006157" y="2967333"/>
            <a:ext cx="1645918"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IN" sz="1600"/>
              <a:t>By trade value</a:t>
            </a:r>
          </a:p>
        </p:txBody>
      </p:sp>
      <p:sp>
        <p:nvSpPr>
          <p:cNvPr id="19" name="Rectangle 18">
            <a:extLst>
              <a:ext uri="{FF2B5EF4-FFF2-40B4-BE49-F238E27FC236}">
                <a16:creationId xmlns:a16="http://schemas.microsoft.com/office/drawing/2014/main" id="{0A3DD089-C1EC-4BBA-9635-2584E1FF0118}"/>
              </a:ext>
            </a:extLst>
          </p:cNvPr>
          <p:cNvSpPr/>
          <p:nvPr/>
        </p:nvSpPr>
        <p:spPr>
          <a:xfrm>
            <a:off x="5198533" y="1623462"/>
            <a:ext cx="6471013" cy="461665"/>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India’s Infrastructure Leverages</a:t>
            </a:r>
            <a:endParaRPr lang="en-IN" b="1"/>
          </a:p>
        </p:txBody>
      </p:sp>
      <p:sp>
        <p:nvSpPr>
          <p:cNvPr id="20" name="Rectangle 19">
            <a:extLst>
              <a:ext uri="{FF2B5EF4-FFF2-40B4-BE49-F238E27FC236}">
                <a16:creationId xmlns:a16="http://schemas.microsoft.com/office/drawing/2014/main" id="{D5F737C3-BD2D-C904-BBC3-E104379A91CF}"/>
              </a:ext>
            </a:extLst>
          </p:cNvPr>
          <p:cNvSpPr/>
          <p:nvPr/>
        </p:nvSpPr>
        <p:spPr>
          <a:xfrm>
            <a:off x="5198533" y="2085127"/>
            <a:ext cx="6471013" cy="1364595"/>
          </a:xfrm>
          <a:prstGeom prst="rect">
            <a:avLst/>
          </a:prstGeom>
          <a:noFill/>
          <a:ln w="952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hteck 39">
            <a:extLst>
              <a:ext uri="{FF2B5EF4-FFF2-40B4-BE49-F238E27FC236}">
                <a16:creationId xmlns:a16="http://schemas.microsoft.com/office/drawing/2014/main" id="{899D0321-F91F-B0A3-0F48-F59D5AB2D157}"/>
              </a:ext>
            </a:extLst>
          </p:cNvPr>
          <p:cNvSpPr/>
          <p:nvPr/>
        </p:nvSpPr>
        <p:spPr bwMode="gray">
          <a:xfrm>
            <a:off x="5645829" y="2309183"/>
            <a:ext cx="1083021"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IN" sz="4000" b="1"/>
              <a:t>12</a:t>
            </a:r>
          </a:p>
        </p:txBody>
      </p:sp>
      <p:cxnSp>
        <p:nvCxnSpPr>
          <p:cNvPr id="22" name="Straight Connector 21">
            <a:extLst>
              <a:ext uri="{FF2B5EF4-FFF2-40B4-BE49-F238E27FC236}">
                <a16:creationId xmlns:a16="http://schemas.microsoft.com/office/drawing/2014/main" id="{719AC578-895C-5DD7-683F-5A409AEC54CA}"/>
              </a:ext>
            </a:extLst>
          </p:cNvPr>
          <p:cNvCxnSpPr>
            <a:cxnSpLocks/>
          </p:cNvCxnSpPr>
          <p:nvPr/>
        </p:nvCxnSpPr>
        <p:spPr>
          <a:xfrm>
            <a:off x="5364379" y="2869091"/>
            <a:ext cx="1645920"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23" name="Rechteck 39">
            <a:extLst>
              <a:ext uri="{FF2B5EF4-FFF2-40B4-BE49-F238E27FC236}">
                <a16:creationId xmlns:a16="http://schemas.microsoft.com/office/drawing/2014/main" id="{EA564E8B-BC3E-56BF-5A1C-BA4165A4809F}"/>
              </a:ext>
            </a:extLst>
          </p:cNvPr>
          <p:cNvSpPr/>
          <p:nvPr/>
        </p:nvSpPr>
        <p:spPr bwMode="gray">
          <a:xfrm>
            <a:off x="5364380" y="2946610"/>
            <a:ext cx="1645918"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IN" sz="1600"/>
              <a:t>Major Ports</a:t>
            </a:r>
          </a:p>
        </p:txBody>
      </p:sp>
      <p:sp>
        <p:nvSpPr>
          <p:cNvPr id="27" name="Rechteck 39">
            <a:extLst>
              <a:ext uri="{FF2B5EF4-FFF2-40B4-BE49-F238E27FC236}">
                <a16:creationId xmlns:a16="http://schemas.microsoft.com/office/drawing/2014/main" id="{38A8FBF1-597A-CF72-D35C-FD72B8CD2BED}"/>
              </a:ext>
            </a:extLst>
          </p:cNvPr>
          <p:cNvSpPr/>
          <p:nvPr/>
        </p:nvSpPr>
        <p:spPr bwMode="gray">
          <a:xfrm>
            <a:off x="7315977" y="2316970"/>
            <a:ext cx="1440962"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US" sz="4000" b="1"/>
              <a:t>2</a:t>
            </a:r>
            <a:r>
              <a:rPr lang="en-IN" sz="4000" b="1"/>
              <a:t>00+</a:t>
            </a:r>
          </a:p>
        </p:txBody>
      </p:sp>
      <p:cxnSp>
        <p:nvCxnSpPr>
          <p:cNvPr id="28" name="Straight Connector 27">
            <a:extLst>
              <a:ext uri="{FF2B5EF4-FFF2-40B4-BE49-F238E27FC236}">
                <a16:creationId xmlns:a16="http://schemas.microsoft.com/office/drawing/2014/main" id="{4F21570C-1176-D3C2-95C5-F63F31989E11}"/>
              </a:ext>
            </a:extLst>
          </p:cNvPr>
          <p:cNvCxnSpPr>
            <a:cxnSpLocks/>
          </p:cNvCxnSpPr>
          <p:nvPr/>
        </p:nvCxnSpPr>
        <p:spPr>
          <a:xfrm>
            <a:off x="7213497" y="2876878"/>
            <a:ext cx="1645920"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29" name="Rechteck 39">
            <a:extLst>
              <a:ext uri="{FF2B5EF4-FFF2-40B4-BE49-F238E27FC236}">
                <a16:creationId xmlns:a16="http://schemas.microsoft.com/office/drawing/2014/main" id="{F39FBBC4-46C7-FDC5-1ABD-720A9F6880A1}"/>
              </a:ext>
            </a:extLst>
          </p:cNvPr>
          <p:cNvSpPr/>
          <p:nvPr/>
        </p:nvSpPr>
        <p:spPr bwMode="gray">
          <a:xfrm>
            <a:off x="7213498" y="2954397"/>
            <a:ext cx="1645918"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IN" sz="1600"/>
              <a:t>Non-major Ports</a:t>
            </a:r>
          </a:p>
        </p:txBody>
      </p:sp>
      <p:sp>
        <p:nvSpPr>
          <p:cNvPr id="30" name="Rechteck 39">
            <a:extLst>
              <a:ext uri="{FF2B5EF4-FFF2-40B4-BE49-F238E27FC236}">
                <a16:creationId xmlns:a16="http://schemas.microsoft.com/office/drawing/2014/main" id="{42E73524-AA40-9573-5BF1-5B3A65EFCCEE}"/>
              </a:ext>
            </a:extLst>
          </p:cNvPr>
          <p:cNvSpPr/>
          <p:nvPr/>
        </p:nvSpPr>
        <p:spPr bwMode="gray">
          <a:xfrm>
            <a:off x="9018270" y="2297919"/>
            <a:ext cx="2728670"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US" sz="4000" b="1"/>
              <a:t>11,098 km</a:t>
            </a:r>
            <a:endParaRPr lang="en-IN" sz="4000" b="1"/>
          </a:p>
        </p:txBody>
      </p:sp>
      <p:cxnSp>
        <p:nvCxnSpPr>
          <p:cNvPr id="31" name="Straight Connector 30">
            <a:extLst>
              <a:ext uri="{FF2B5EF4-FFF2-40B4-BE49-F238E27FC236}">
                <a16:creationId xmlns:a16="http://schemas.microsoft.com/office/drawing/2014/main" id="{F4F1F1C7-8E2F-E827-3F1F-42FFF62578C0}"/>
              </a:ext>
            </a:extLst>
          </p:cNvPr>
          <p:cNvCxnSpPr>
            <a:cxnSpLocks/>
          </p:cNvCxnSpPr>
          <p:nvPr/>
        </p:nvCxnSpPr>
        <p:spPr>
          <a:xfrm>
            <a:off x="9559644" y="2857827"/>
            <a:ext cx="1645920"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32" name="Rechteck 39">
            <a:extLst>
              <a:ext uri="{FF2B5EF4-FFF2-40B4-BE49-F238E27FC236}">
                <a16:creationId xmlns:a16="http://schemas.microsoft.com/office/drawing/2014/main" id="{3B43D4E0-081E-8AF3-6B1E-830A408BD9BF}"/>
              </a:ext>
            </a:extLst>
          </p:cNvPr>
          <p:cNvSpPr/>
          <p:nvPr/>
        </p:nvSpPr>
        <p:spPr bwMode="gray">
          <a:xfrm>
            <a:off x="9372600" y="2935346"/>
            <a:ext cx="2020008"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IN" sz="1600"/>
              <a:t>Total length of India’s coastline</a:t>
            </a:r>
          </a:p>
        </p:txBody>
      </p:sp>
      <p:sp>
        <p:nvSpPr>
          <p:cNvPr id="33" name="Rechteck 39">
            <a:extLst>
              <a:ext uri="{FF2B5EF4-FFF2-40B4-BE49-F238E27FC236}">
                <a16:creationId xmlns:a16="http://schemas.microsoft.com/office/drawing/2014/main" id="{76C39912-E5A2-C827-6773-7F6500784648}"/>
              </a:ext>
            </a:extLst>
          </p:cNvPr>
          <p:cNvSpPr/>
          <p:nvPr/>
        </p:nvSpPr>
        <p:spPr bwMode="gray">
          <a:xfrm>
            <a:off x="2373990" y="3943714"/>
            <a:ext cx="2703538" cy="829160"/>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r>
              <a:rPr lang="en-IN" sz="1600"/>
              <a:t>India has 1,520+ merchant vessels with 13 </a:t>
            </a:r>
            <a:r>
              <a:rPr lang="en-IN" sz="1600" err="1"/>
              <a:t>mn</a:t>
            </a:r>
            <a:r>
              <a:rPr lang="en-IN" sz="1600"/>
              <a:t>+ GT capacity</a:t>
            </a:r>
          </a:p>
        </p:txBody>
      </p:sp>
      <p:sp>
        <p:nvSpPr>
          <p:cNvPr id="34" name="Rectangle 33">
            <a:extLst>
              <a:ext uri="{FF2B5EF4-FFF2-40B4-BE49-F238E27FC236}">
                <a16:creationId xmlns:a16="http://schemas.microsoft.com/office/drawing/2014/main" id="{0FDF8608-CCB1-6836-3C6F-0BC579117DC7}"/>
              </a:ext>
            </a:extLst>
          </p:cNvPr>
          <p:cNvSpPr/>
          <p:nvPr/>
        </p:nvSpPr>
        <p:spPr>
          <a:xfrm>
            <a:off x="685513" y="3636231"/>
            <a:ext cx="455302" cy="2519036"/>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b="1"/>
              <a:t>India’s Vessel Advantage</a:t>
            </a:r>
            <a:endParaRPr lang="en-IN" sz="1400" b="1"/>
          </a:p>
        </p:txBody>
      </p:sp>
      <p:pic>
        <p:nvPicPr>
          <p:cNvPr id="1028" name="Picture 4" descr="Cargo, commerce, container, ship, shipment, shipping, transport icon ...">
            <a:extLst>
              <a:ext uri="{FF2B5EF4-FFF2-40B4-BE49-F238E27FC236}">
                <a16:creationId xmlns:a16="http://schemas.microsoft.com/office/drawing/2014/main" id="{E1102363-0345-8965-1828-A729CF2DA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015" y="3875907"/>
            <a:ext cx="964774" cy="964774"/>
          </a:xfrm>
          <a:prstGeom prst="rect">
            <a:avLst/>
          </a:prstGeom>
          <a:noFill/>
          <a:extLst>
            <a:ext uri="{909E8E84-426E-40DD-AFC4-6F175D3DCCD1}">
              <a14:hiddenFill xmlns:a14="http://schemas.microsoft.com/office/drawing/2010/main">
                <a:solidFill>
                  <a:srgbClr val="FFFFFF"/>
                </a:solidFill>
              </a14:hiddenFill>
            </a:ext>
          </a:extLst>
        </p:spPr>
      </p:pic>
      <p:sp>
        <p:nvSpPr>
          <p:cNvPr id="35" name="Rechteck 39">
            <a:extLst>
              <a:ext uri="{FF2B5EF4-FFF2-40B4-BE49-F238E27FC236}">
                <a16:creationId xmlns:a16="http://schemas.microsoft.com/office/drawing/2014/main" id="{0BA65205-AD8D-418C-E798-83091836A91E}"/>
              </a:ext>
            </a:extLst>
          </p:cNvPr>
          <p:cNvSpPr/>
          <p:nvPr/>
        </p:nvSpPr>
        <p:spPr bwMode="gray">
          <a:xfrm>
            <a:off x="2373990" y="5111823"/>
            <a:ext cx="2703538" cy="829160"/>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r>
              <a:rPr lang="en-IN" sz="1600"/>
              <a:t>India ranks 18</a:t>
            </a:r>
            <a:r>
              <a:rPr lang="en-IN" sz="1600" baseline="30000"/>
              <a:t>th</a:t>
            </a:r>
            <a:r>
              <a:rPr lang="en-IN" sz="1600"/>
              <a:t> globally in flag registration and 19</a:t>
            </a:r>
            <a:r>
              <a:rPr lang="en-IN" sz="1600" baseline="30000"/>
              <a:t>th</a:t>
            </a:r>
            <a:r>
              <a:rPr lang="en-IN" sz="1600"/>
              <a:t> globally in carrying capacity</a:t>
            </a:r>
          </a:p>
        </p:txBody>
      </p:sp>
      <p:pic>
        <p:nvPicPr>
          <p:cNvPr id="1030" name="Picture 6" descr="Global, international, shipping, worldwide icon - Download on Iconfinder">
            <a:extLst>
              <a:ext uri="{FF2B5EF4-FFF2-40B4-BE49-F238E27FC236}">
                <a16:creationId xmlns:a16="http://schemas.microsoft.com/office/drawing/2014/main" id="{3A8F13F2-7603-9CDA-DD7D-0DAC2928C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328" y="5210490"/>
            <a:ext cx="811530" cy="81153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579EBDED-30F3-11F5-5459-1284DF7F3DE5}"/>
              </a:ext>
            </a:extLst>
          </p:cNvPr>
          <p:cNvSpPr/>
          <p:nvPr/>
        </p:nvSpPr>
        <p:spPr>
          <a:xfrm>
            <a:off x="1114565" y="3653249"/>
            <a:ext cx="3880768" cy="2519036"/>
          </a:xfrm>
          <a:prstGeom prst="rect">
            <a:avLst/>
          </a:prstGeom>
          <a:noFill/>
          <a:ln w="952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Rectangle: Rounded Corners 41">
            <a:extLst>
              <a:ext uri="{FF2B5EF4-FFF2-40B4-BE49-F238E27FC236}">
                <a16:creationId xmlns:a16="http://schemas.microsoft.com/office/drawing/2014/main" id="{F59BBC6C-4A9C-3E61-BFD8-F88D52835426}"/>
              </a:ext>
            </a:extLst>
          </p:cNvPr>
          <p:cNvSpPr/>
          <p:nvPr/>
        </p:nvSpPr>
        <p:spPr>
          <a:xfrm>
            <a:off x="5301373" y="4813019"/>
            <a:ext cx="1489279" cy="1127964"/>
          </a:xfrm>
          <a:prstGeom prst="roundRect">
            <a:avLst/>
          </a:prstGeom>
          <a:noFill/>
          <a:ln w="63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Port-led Development</a:t>
            </a:r>
            <a:endParaRPr lang="en-IN" sz="1600">
              <a:solidFill>
                <a:schemeClr val="tx1"/>
              </a:solidFill>
            </a:endParaRPr>
          </a:p>
        </p:txBody>
      </p:sp>
      <p:sp>
        <p:nvSpPr>
          <p:cNvPr id="43" name="Rectangle: Rounded Corners 42">
            <a:extLst>
              <a:ext uri="{FF2B5EF4-FFF2-40B4-BE49-F238E27FC236}">
                <a16:creationId xmlns:a16="http://schemas.microsoft.com/office/drawing/2014/main" id="{6AC7C241-F88E-F4D6-82AD-C2BB3C794B97}"/>
              </a:ext>
            </a:extLst>
          </p:cNvPr>
          <p:cNvSpPr/>
          <p:nvPr/>
        </p:nvSpPr>
        <p:spPr>
          <a:xfrm>
            <a:off x="6914486" y="4813019"/>
            <a:ext cx="1489279" cy="1127964"/>
          </a:xfrm>
          <a:prstGeom prst="roundRect">
            <a:avLst/>
          </a:prstGeom>
          <a:noFill/>
          <a:ln w="63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Ports for Prosperity</a:t>
            </a:r>
            <a:endParaRPr lang="en-IN" sz="1600">
              <a:solidFill>
                <a:schemeClr val="tx1"/>
              </a:solidFill>
            </a:endParaRPr>
          </a:p>
        </p:txBody>
      </p:sp>
      <p:sp>
        <p:nvSpPr>
          <p:cNvPr id="44" name="Rectangle: Rounded Corners 43">
            <a:extLst>
              <a:ext uri="{FF2B5EF4-FFF2-40B4-BE49-F238E27FC236}">
                <a16:creationId xmlns:a16="http://schemas.microsoft.com/office/drawing/2014/main" id="{160B13DA-DEEF-E870-2E4A-9F585652DD9A}"/>
              </a:ext>
            </a:extLst>
          </p:cNvPr>
          <p:cNvSpPr/>
          <p:nvPr/>
        </p:nvSpPr>
        <p:spPr>
          <a:xfrm>
            <a:off x="8527600" y="4813019"/>
            <a:ext cx="2978888" cy="1127964"/>
          </a:xfrm>
          <a:prstGeom prst="roundRect">
            <a:avLst/>
          </a:prstGeom>
          <a:noFill/>
          <a:ln w="63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Policy reforms driving EoDB, modern infrastructure and multi-modal logistics</a:t>
            </a:r>
            <a:endParaRPr lang="en-IN" sz="1600">
              <a:solidFill>
                <a:schemeClr val="tx1"/>
              </a:solidFill>
            </a:endParaRPr>
          </a:p>
        </p:txBody>
      </p:sp>
      <p:sp>
        <p:nvSpPr>
          <p:cNvPr id="45" name="Rectangle: Rounded Corners 44">
            <a:extLst>
              <a:ext uri="{FF2B5EF4-FFF2-40B4-BE49-F238E27FC236}">
                <a16:creationId xmlns:a16="http://schemas.microsoft.com/office/drawing/2014/main" id="{49F13911-336C-1BC6-123F-1253CBA72BB2}"/>
              </a:ext>
            </a:extLst>
          </p:cNvPr>
          <p:cNvSpPr/>
          <p:nvPr/>
        </p:nvSpPr>
        <p:spPr>
          <a:xfrm>
            <a:off x="5301372" y="3707994"/>
            <a:ext cx="6368174" cy="1034509"/>
          </a:xfrm>
          <a:prstGeom prst="roundRect">
            <a:avLst/>
          </a:prstGeom>
          <a:noFill/>
          <a:ln w="63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chemeClr val="tx1"/>
                </a:solidFill>
              </a:rPr>
              <a:t>India is emerging as the leader of the Blue Economy in the world with multiple initiatives focusing on infrastructure, business and the overall economy</a:t>
            </a:r>
            <a:endParaRPr lang="en-IN" sz="2000" b="1" i="1">
              <a:solidFill>
                <a:schemeClr val="tx1"/>
              </a:solidFill>
            </a:endParaRPr>
          </a:p>
        </p:txBody>
      </p:sp>
      <p:sp>
        <p:nvSpPr>
          <p:cNvPr id="46" name="Rectangle 45">
            <a:extLst>
              <a:ext uri="{FF2B5EF4-FFF2-40B4-BE49-F238E27FC236}">
                <a16:creationId xmlns:a16="http://schemas.microsoft.com/office/drawing/2014/main" id="{0A7C7606-D8FE-160E-487A-AF7645083E97}"/>
              </a:ext>
            </a:extLst>
          </p:cNvPr>
          <p:cNvSpPr/>
          <p:nvPr/>
        </p:nvSpPr>
        <p:spPr>
          <a:xfrm>
            <a:off x="5174090" y="3653249"/>
            <a:ext cx="6495456" cy="2519036"/>
          </a:xfrm>
          <a:prstGeom prst="rect">
            <a:avLst/>
          </a:prstGeom>
          <a:noFill/>
          <a:ln w="952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Date Placeholder 4">
            <a:extLst>
              <a:ext uri="{FF2B5EF4-FFF2-40B4-BE49-F238E27FC236}">
                <a16:creationId xmlns:a16="http://schemas.microsoft.com/office/drawing/2014/main" id="{4F9BFC9B-299C-882A-2C2C-73DB9C1C57F8}"/>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10" name="Footer Placeholder 5">
            <a:extLst>
              <a:ext uri="{FF2B5EF4-FFF2-40B4-BE49-F238E27FC236}">
                <a16:creationId xmlns:a16="http://schemas.microsoft.com/office/drawing/2014/main" id="{9CAEE573-5588-C6AE-5F44-9623A9FCDA79}"/>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spTree>
    <p:extLst>
      <p:ext uri="{BB962C8B-B14F-4D97-AF65-F5344CB8AC3E}">
        <p14:creationId xmlns:p14="http://schemas.microsoft.com/office/powerpoint/2010/main" val="1552092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AD3FD-1D2B-5247-3F78-8232E369A41F}"/>
            </a:ext>
          </a:extLst>
        </p:cNvPr>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FD541B0-DD38-99D4-B0B6-6E2A1F2C792D}"/>
              </a:ext>
            </a:extLst>
          </p:cNvPr>
          <p:cNvGraphicFramePr/>
          <p:nvPr>
            <p:extLst>
              <p:ext uri="{D42A27DB-BD31-4B8C-83A1-F6EECF244321}">
                <p14:modId xmlns:p14="http://schemas.microsoft.com/office/powerpoint/2010/main" val="1662174532"/>
              </p:ext>
            </p:extLst>
          </p:nvPr>
        </p:nvGraphicFramePr>
        <p:xfrm>
          <a:off x="3020292" y="95148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7">
            <a:extLst>
              <a:ext uri="{FF2B5EF4-FFF2-40B4-BE49-F238E27FC236}">
                <a16:creationId xmlns:a16="http://schemas.microsoft.com/office/drawing/2014/main" id="{BBE2CCF1-9BEB-12C1-3C82-52C8C64BEDF8}"/>
              </a:ext>
            </a:extLst>
          </p:cNvPr>
          <p:cNvSpPr>
            <a:spLocks noGrp="1"/>
          </p:cNvSpPr>
          <p:nvPr>
            <p:ph type="title"/>
          </p:nvPr>
        </p:nvSpPr>
        <p:spPr>
          <a:xfrm>
            <a:off x="1586429" y="176357"/>
            <a:ext cx="9413265" cy="740660"/>
          </a:xfrm>
        </p:spPr>
        <p:txBody>
          <a:bodyPr>
            <a:normAutofit/>
          </a:bodyPr>
          <a:lstStyle/>
          <a:p>
            <a:r>
              <a:rPr lang="en-IN"/>
              <a:t>India’s Vision for the Maritime Sector</a:t>
            </a:r>
          </a:p>
        </p:txBody>
      </p:sp>
      <p:sp>
        <p:nvSpPr>
          <p:cNvPr id="7" name="Slide Number Placeholder 6">
            <a:extLst>
              <a:ext uri="{FF2B5EF4-FFF2-40B4-BE49-F238E27FC236}">
                <a16:creationId xmlns:a16="http://schemas.microsoft.com/office/drawing/2014/main" id="{7AF3D7C3-9CC9-14FE-3F5B-84C3B90F7DAE}"/>
              </a:ext>
            </a:extLst>
          </p:cNvPr>
          <p:cNvSpPr>
            <a:spLocks noGrp="1"/>
          </p:cNvSpPr>
          <p:nvPr>
            <p:ph type="sldNum" sz="quarter" idx="12"/>
          </p:nvPr>
        </p:nvSpPr>
        <p:spPr/>
        <p:txBody>
          <a:bodyPr/>
          <a:lstStyle/>
          <a:p>
            <a:r>
              <a:rPr lang="en-IN"/>
              <a:t>Slide </a:t>
            </a:r>
            <a:fld id="{61F59DBB-61E3-46AB-854D-9BC0E6F19EAE}" type="slidenum">
              <a:rPr lang="en-IN" smtClean="0"/>
              <a:pPr/>
              <a:t>5</a:t>
            </a:fld>
            <a:r>
              <a:rPr lang="en-IN"/>
              <a:t> of 26</a:t>
            </a:r>
          </a:p>
        </p:txBody>
      </p:sp>
      <p:pic>
        <p:nvPicPr>
          <p:cNvPr id="12" name="Picture 11" descr="A ship steering wheel with several images of ships&#10;&#10;AI-generated content may be incorrect.">
            <a:extLst>
              <a:ext uri="{FF2B5EF4-FFF2-40B4-BE49-F238E27FC236}">
                <a16:creationId xmlns:a16="http://schemas.microsoft.com/office/drawing/2014/main" id="{13E4DB31-C868-E930-2D7C-49E1E008D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247" y="1290930"/>
            <a:ext cx="2008802" cy="2322576"/>
          </a:xfrm>
          <a:prstGeom prst="rect">
            <a:avLst/>
          </a:prstGeom>
        </p:spPr>
      </p:pic>
      <p:pic>
        <p:nvPicPr>
          <p:cNvPr id="13" name="Picture 12" descr="A map of india with different images&#10;&#10;AI-generated content may be incorrect.">
            <a:extLst>
              <a:ext uri="{FF2B5EF4-FFF2-40B4-BE49-F238E27FC236}">
                <a16:creationId xmlns:a16="http://schemas.microsoft.com/office/drawing/2014/main" id="{62E8BAB7-8064-4A55-C518-3EAF159E4C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067" y="3863760"/>
            <a:ext cx="2031161" cy="2428938"/>
          </a:xfrm>
          <a:prstGeom prst="rect">
            <a:avLst/>
          </a:prstGeom>
        </p:spPr>
      </p:pic>
      <p:sp>
        <p:nvSpPr>
          <p:cNvPr id="2" name="Date Placeholder 4">
            <a:extLst>
              <a:ext uri="{FF2B5EF4-FFF2-40B4-BE49-F238E27FC236}">
                <a16:creationId xmlns:a16="http://schemas.microsoft.com/office/drawing/2014/main" id="{09690530-4FD7-F8C5-E17D-EAE09F55D64F}"/>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3" name="Footer Placeholder 5">
            <a:extLst>
              <a:ext uri="{FF2B5EF4-FFF2-40B4-BE49-F238E27FC236}">
                <a16:creationId xmlns:a16="http://schemas.microsoft.com/office/drawing/2014/main" id="{4B854FED-E0BC-3567-51FA-08C21D53AEAE}"/>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spTree>
    <p:extLst>
      <p:ext uri="{BB962C8B-B14F-4D97-AF65-F5344CB8AC3E}">
        <p14:creationId xmlns:p14="http://schemas.microsoft.com/office/powerpoint/2010/main" val="1682942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0BE75-F9DB-3FD8-68DE-29ADDD3A53F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556964E-6A62-0C0D-ACE3-DED12ADFD015}"/>
              </a:ext>
            </a:extLst>
          </p:cNvPr>
          <p:cNvSpPr>
            <a:spLocks noGrp="1"/>
          </p:cNvSpPr>
          <p:nvPr>
            <p:ph type="title"/>
          </p:nvPr>
        </p:nvSpPr>
        <p:spPr>
          <a:xfrm>
            <a:off x="1586429" y="176357"/>
            <a:ext cx="9413265" cy="740660"/>
          </a:xfrm>
        </p:spPr>
        <p:txBody>
          <a:bodyPr>
            <a:normAutofit/>
          </a:bodyPr>
          <a:lstStyle/>
          <a:p>
            <a:r>
              <a:rPr lang="en-IN"/>
              <a:t>Why Shipbuilding is Critical?</a:t>
            </a:r>
          </a:p>
        </p:txBody>
      </p:sp>
      <p:sp>
        <p:nvSpPr>
          <p:cNvPr id="7" name="Slide Number Placeholder 6">
            <a:extLst>
              <a:ext uri="{FF2B5EF4-FFF2-40B4-BE49-F238E27FC236}">
                <a16:creationId xmlns:a16="http://schemas.microsoft.com/office/drawing/2014/main" id="{A0AA53B1-9186-C486-83E5-D28813943791}"/>
              </a:ext>
            </a:extLst>
          </p:cNvPr>
          <p:cNvSpPr>
            <a:spLocks noGrp="1"/>
          </p:cNvSpPr>
          <p:nvPr>
            <p:ph type="sldNum" sz="quarter" idx="12"/>
          </p:nvPr>
        </p:nvSpPr>
        <p:spPr/>
        <p:txBody>
          <a:bodyPr/>
          <a:lstStyle/>
          <a:p>
            <a:r>
              <a:rPr lang="en-IN"/>
              <a:t>Slide </a:t>
            </a:r>
            <a:fld id="{61F59DBB-61E3-46AB-854D-9BC0E6F19EAE}" type="slidenum">
              <a:rPr lang="en-IN" smtClean="0"/>
              <a:pPr/>
              <a:t>6</a:t>
            </a:fld>
            <a:r>
              <a:rPr lang="en-IN"/>
              <a:t> of 26</a:t>
            </a:r>
          </a:p>
        </p:txBody>
      </p:sp>
      <p:pic>
        <p:nvPicPr>
          <p:cNvPr id="3" name="Picture 2">
            <a:extLst>
              <a:ext uri="{FF2B5EF4-FFF2-40B4-BE49-F238E27FC236}">
                <a16:creationId xmlns:a16="http://schemas.microsoft.com/office/drawing/2014/main" id="{A8DBF439-7F6D-803D-6758-F6B8DBC72D10}"/>
              </a:ext>
            </a:extLst>
          </p:cNvPr>
          <p:cNvPicPr>
            <a:picLocks noChangeAspect="1"/>
          </p:cNvPicPr>
          <p:nvPr/>
        </p:nvPicPr>
        <p:blipFill>
          <a:blip r:embed="rId2"/>
          <a:stretch>
            <a:fillRect/>
          </a:stretch>
        </p:blipFill>
        <p:spPr>
          <a:xfrm>
            <a:off x="1541314" y="1254368"/>
            <a:ext cx="1324160" cy="1057423"/>
          </a:xfrm>
          <a:prstGeom prst="rect">
            <a:avLst/>
          </a:prstGeom>
        </p:spPr>
      </p:pic>
      <p:pic>
        <p:nvPicPr>
          <p:cNvPr id="9" name="Picture 8">
            <a:extLst>
              <a:ext uri="{FF2B5EF4-FFF2-40B4-BE49-F238E27FC236}">
                <a16:creationId xmlns:a16="http://schemas.microsoft.com/office/drawing/2014/main" id="{E62B901D-6342-6AAC-8755-2C41E072FAA3}"/>
              </a:ext>
            </a:extLst>
          </p:cNvPr>
          <p:cNvPicPr>
            <a:picLocks noChangeAspect="1"/>
          </p:cNvPicPr>
          <p:nvPr/>
        </p:nvPicPr>
        <p:blipFill>
          <a:blip r:embed="rId3"/>
          <a:stretch>
            <a:fillRect/>
          </a:stretch>
        </p:blipFill>
        <p:spPr>
          <a:xfrm>
            <a:off x="1586429" y="2649142"/>
            <a:ext cx="1362265" cy="1000265"/>
          </a:xfrm>
          <a:prstGeom prst="rect">
            <a:avLst/>
          </a:prstGeom>
        </p:spPr>
      </p:pic>
      <p:pic>
        <p:nvPicPr>
          <p:cNvPr id="11" name="Picture 10">
            <a:extLst>
              <a:ext uri="{FF2B5EF4-FFF2-40B4-BE49-F238E27FC236}">
                <a16:creationId xmlns:a16="http://schemas.microsoft.com/office/drawing/2014/main" id="{3084F94B-38C7-8784-55F4-2B6228C1E165}"/>
              </a:ext>
            </a:extLst>
          </p:cNvPr>
          <p:cNvPicPr>
            <a:picLocks noChangeAspect="1"/>
          </p:cNvPicPr>
          <p:nvPr/>
        </p:nvPicPr>
        <p:blipFill>
          <a:blip r:embed="rId4"/>
          <a:stretch>
            <a:fillRect/>
          </a:stretch>
        </p:blipFill>
        <p:spPr>
          <a:xfrm>
            <a:off x="1669919" y="4217789"/>
            <a:ext cx="1066949" cy="1019317"/>
          </a:xfrm>
          <a:prstGeom prst="rect">
            <a:avLst/>
          </a:prstGeom>
        </p:spPr>
      </p:pic>
      <p:pic>
        <p:nvPicPr>
          <p:cNvPr id="13" name="Picture 12">
            <a:extLst>
              <a:ext uri="{FF2B5EF4-FFF2-40B4-BE49-F238E27FC236}">
                <a16:creationId xmlns:a16="http://schemas.microsoft.com/office/drawing/2014/main" id="{206E31DD-8307-E2A4-6C97-DF63CE38A19D}"/>
              </a:ext>
            </a:extLst>
          </p:cNvPr>
          <p:cNvPicPr>
            <a:picLocks noChangeAspect="1"/>
          </p:cNvPicPr>
          <p:nvPr/>
        </p:nvPicPr>
        <p:blipFill>
          <a:blip r:embed="rId5"/>
          <a:stretch>
            <a:fillRect/>
          </a:stretch>
        </p:blipFill>
        <p:spPr>
          <a:xfrm>
            <a:off x="6734072" y="1906585"/>
            <a:ext cx="1467055" cy="1143160"/>
          </a:xfrm>
          <a:prstGeom prst="rect">
            <a:avLst/>
          </a:prstGeom>
        </p:spPr>
      </p:pic>
      <p:sp>
        <p:nvSpPr>
          <p:cNvPr id="14" name="TextBox 13">
            <a:extLst>
              <a:ext uri="{FF2B5EF4-FFF2-40B4-BE49-F238E27FC236}">
                <a16:creationId xmlns:a16="http://schemas.microsoft.com/office/drawing/2014/main" id="{E40C89A3-00C4-55EE-E4B6-F8C81F7B1DB8}"/>
              </a:ext>
            </a:extLst>
          </p:cNvPr>
          <p:cNvSpPr txBox="1"/>
          <p:nvPr/>
        </p:nvSpPr>
        <p:spPr>
          <a:xfrm>
            <a:off x="3291840" y="1502782"/>
            <a:ext cx="2414016" cy="646331"/>
          </a:xfrm>
          <a:prstGeom prst="rect">
            <a:avLst/>
          </a:prstGeom>
          <a:noFill/>
        </p:spPr>
        <p:txBody>
          <a:bodyPr wrap="square" rtlCol="0">
            <a:spAutoFit/>
          </a:bodyPr>
          <a:lstStyle/>
          <a:p>
            <a:r>
              <a:rPr lang="en-IN" b="1"/>
              <a:t>Mother Industry for Heavy Engineering</a:t>
            </a:r>
          </a:p>
        </p:txBody>
      </p:sp>
      <p:sp>
        <p:nvSpPr>
          <p:cNvPr id="15" name="TextBox 14">
            <a:extLst>
              <a:ext uri="{FF2B5EF4-FFF2-40B4-BE49-F238E27FC236}">
                <a16:creationId xmlns:a16="http://schemas.microsoft.com/office/drawing/2014/main" id="{BE0EAA15-380A-0499-DE60-69B0092B2358}"/>
              </a:ext>
            </a:extLst>
          </p:cNvPr>
          <p:cNvSpPr txBox="1"/>
          <p:nvPr/>
        </p:nvSpPr>
        <p:spPr>
          <a:xfrm>
            <a:off x="3291840" y="2826108"/>
            <a:ext cx="2414016" cy="646331"/>
          </a:xfrm>
          <a:prstGeom prst="rect">
            <a:avLst/>
          </a:prstGeom>
          <a:noFill/>
        </p:spPr>
        <p:txBody>
          <a:bodyPr wrap="square" rtlCol="0">
            <a:spAutoFit/>
          </a:bodyPr>
          <a:lstStyle/>
          <a:p>
            <a:r>
              <a:rPr lang="en-IN" b="1"/>
              <a:t>Employment Generation</a:t>
            </a:r>
          </a:p>
        </p:txBody>
      </p:sp>
      <p:sp>
        <p:nvSpPr>
          <p:cNvPr id="16" name="TextBox 15">
            <a:extLst>
              <a:ext uri="{FF2B5EF4-FFF2-40B4-BE49-F238E27FC236}">
                <a16:creationId xmlns:a16="http://schemas.microsoft.com/office/drawing/2014/main" id="{37E7B6E3-5A18-F98D-E4A7-4E8757183778}"/>
              </a:ext>
            </a:extLst>
          </p:cNvPr>
          <p:cNvSpPr txBox="1"/>
          <p:nvPr/>
        </p:nvSpPr>
        <p:spPr>
          <a:xfrm>
            <a:off x="3291840" y="4385722"/>
            <a:ext cx="2414016" cy="646331"/>
          </a:xfrm>
          <a:prstGeom prst="rect">
            <a:avLst/>
          </a:prstGeom>
          <a:noFill/>
        </p:spPr>
        <p:txBody>
          <a:bodyPr wrap="square" rtlCol="0">
            <a:spAutoFit/>
          </a:bodyPr>
          <a:lstStyle/>
          <a:p>
            <a:r>
              <a:rPr lang="en-IN" b="1"/>
              <a:t>Creation of Strategic Assets</a:t>
            </a:r>
          </a:p>
        </p:txBody>
      </p:sp>
      <p:sp>
        <p:nvSpPr>
          <p:cNvPr id="17" name="TextBox 16">
            <a:extLst>
              <a:ext uri="{FF2B5EF4-FFF2-40B4-BE49-F238E27FC236}">
                <a16:creationId xmlns:a16="http://schemas.microsoft.com/office/drawing/2014/main" id="{84C4EE69-9434-8EE2-0FE1-222E8B1E2C21}"/>
              </a:ext>
            </a:extLst>
          </p:cNvPr>
          <p:cNvSpPr txBox="1"/>
          <p:nvPr/>
        </p:nvSpPr>
        <p:spPr>
          <a:xfrm>
            <a:off x="8367446" y="1953363"/>
            <a:ext cx="2414016" cy="923330"/>
          </a:xfrm>
          <a:prstGeom prst="rect">
            <a:avLst/>
          </a:prstGeom>
          <a:noFill/>
        </p:spPr>
        <p:txBody>
          <a:bodyPr wrap="square" rtlCol="0">
            <a:spAutoFit/>
          </a:bodyPr>
          <a:lstStyle/>
          <a:p>
            <a:r>
              <a:rPr lang="en-IN" b="1"/>
              <a:t>Increasing Indian Tonnage in Energy imports</a:t>
            </a:r>
          </a:p>
        </p:txBody>
      </p:sp>
      <p:pic>
        <p:nvPicPr>
          <p:cNvPr id="19" name="Picture 18">
            <a:extLst>
              <a:ext uri="{FF2B5EF4-FFF2-40B4-BE49-F238E27FC236}">
                <a16:creationId xmlns:a16="http://schemas.microsoft.com/office/drawing/2014/main" id="{9E7176F4-B5F7-A79B-3A9B-933C23A57223}"/>
              </a:ext>
            </a:extLst>
          </p:cNvPr>
          <p:cNvPicPr>
            <a:picLocks noChangeAspect="1"/>
          </p:cNvPicPr>
          <p:nvPr/>
        </p:nvPicPr>
        <p:blipFill>
          <a:blip r:embed="rId6"/>
          <a:stretch>
            <a:fillRect/>
          </a:stretch>
        </p:blipFill>
        <p:spPr>
          <a:xfrm>
            <a:off x="6762650" y="3301359"/>
            <a:ext cx="1409897" cy="1000265"/>
          </a:xfrm>
          <a:prstGeom prst="rect">
            <a:avLst/>
          </a:prstGeom>
        </p:spPr>
      </p:pic>
      <p:sp>
        <p:nvSpPr>
          <p:cNvPr id="20" name="TextBox 19">
            <a:extLst>
              <a:ext uri="{FF2B5EF4-FFF2-40B4-BE49-F238E27FC236}">
                <a16:creationId xmlns:a16="http://schemas.microsoft.com/office/drawing/2014/main" id="{8D9F6AA0-BF0D-1145-F780-7E64842D8462}"/>
              </a:ext>
            </a:extLst>
          </p:cNvPr>
          <p:cNvSpPr txBox="1"/>
          <p:nvPr/>
        </p:nvSpPr>
        <p:spPr>
          <a:xfrm>
            <a:off x="8367446" y="3548165"/>
            <a:ext cx="2632248" cy="646331"/>
          </a:xfrm>
          <a:prstGeom prst="rect">
            <a:avLst/>
          </a:prstGeom>
          <a:noFill/>
        </p:spPr>
        <p:txBody>
          <a:bodyPr wrap="square" rtlCol="0">
            <a:spAutoFit/>
          </a:bodyPr>
          <a:lstStyle/>
          <a:p>
            <a:r>
              <a:rPr lang="en-IN" b="1"/>
              <a:t>Reduce Dependability &amp; Outflow of FOREX</a:t>
            </a:r>
          </a:p>
        </p:txBody>
      </p:sp>
      <p:sp>
        <p:nvSpPr>
          <p:cNvPr id="21" name="Date Placeholder 4">
            <a:extLst>
              <a:ext uri="{FF2B5EF4-FFF2-40B4-BE49-F238E27FC236}">
                <a16:creationId xmlns:a16="http://schemas.microsoft.com/office/drawing/2014/main" id="{7678B63B-E063-B64D-6C0A-A85708ACD2FE}"/>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22" name="Footer Placeholder 5">
            <a:extLst>
              <a:ext uri="{FF2B5EF4-FFF2-40B4-BE49-F238E27FC236}">
                <a16:creationId xmlns:a16="http://schemas.microsoft.com/office/drawing/2014/main" id="{1FC0444E-7B7E-1DBB-64E0-CC38CFB1971F}"/>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spTree>
    <p:extLst>
      <p:ext uri="{BB962C8B-B14F-4D97-AF65-F5344CB8AC3E}">
        <p14:creationId xmlns:p14="http://schemas.microsoft.com/office/powerpoint/2010/main" val="3274023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2EDE8-EAEF-DBBA-2800-4C795947FC8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86600C0-9D25-E604-8355-3407149370E8}"/>
              </a:ext>
            </a:extLst>
          </p:cNvPr>
          <p:cNvSpPr>
            <a:spLocks noGrp="1"/>
          </p:cNvSpPr>
          <p:nvPr>
            <p:ph type="title"/>
          </p:nvPr>
        </p:nvSpPr>
        <p:spPr>
          <a:xfrm>
            <a:off x="1586429" y="176357"/>
            <a:ext cx="9413265" cy="740660"/>
          </a:xfrm>
        </p:spPr>
        <p:txBody>
          <a:bodyPr>
            <a:normAutofit/>
          </a:bodyPr>
          <a:lstStyle/>
          <a:p>
            <a:r>
              <a:rPr lang="en-IN"/>
              <a:t>Global Shipbuilding Scenario</a:t>
            </a:r>
          </a:p>
        </p:txBody>
      </p:sp>
      <p:sp>
        <p:nvSpPr>
          <p:cNvPr id="7" name="Slide Number Placeholder 6">
            <a:extLst>
              <a:ext uri="{FF2B5EF4-FFF2-40B4-BE49-F238E27FC236}">
                <a16:creationId xmlns:a16="http://schemas.microsoft.com/office/drawing/2014/main" id="{60ED4B37-0FDF-47E0-8047-563D5A7660D0}"/>
              </a:ext>
            </a:extLst>
          </p:cNvPr>
          <p:cNvSpPr>
            <a:spLocks noGrp="1"/>
          </p:cNvSpPr>
          <p:nvPr>
            <p:ph type="sldNum" sz="quarter" idx="12"/>
          </p:nvPr>
        </p:nvSpPr>
        <p:spPr/>
        <p:txBody>
          <a:bodyPr/>
          <a:lstStyle/>
          <a:p>
            <a:r>
              <a:rPr lang="en-IN"/>
              <a:t>Slide </a:t>
            </a:r>
            <a:fld id="{61F59DBB-61E3-46AB-854D-9BC0E6F19EAE}" type="slidenum">
              <a:rPr lang="en-IN" smtClean="0"/>
              <a:pPr/>
              <a:t>7</a:t>
            </a:fld>
            <a:r>
              <a:rPr lang="en-IN"/>
              <a:t> of 26</a:t>
            </a:r>
          </a:p>
        </p:txBody>
      </p:sp>
      <p:sp>
        <p:nvSpPr>
          <p:cNvPr id="2" name="Date Placeholder 4">
            <a:extLst>
              <a:ext uri="{FF2B5EF4-FFF2-40B4-BE49-F238E27FC236}">
                <a16:creationId xmlns:a16="http://schemas.microsoft.com/office/drawing/2014/main" id="{7999C56A-2207-2916-E77F-66F7DA60D445}"/>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3" name="Footer Placeholder 5">
            <a:extLst>
              <a:ext uri="{FF2B5EF4-FFF2-40B4-BE49-F238E27FC236}">
                <a16:creationId xmlns:a16="http://schemas.microsoft.com/office/drawing/2014/main" id="{1743A2ED-4082-AC18-C80B-6DB3DC5AEE07}"/>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sp>
        <p:nvSpPr>
          <p:cNvPr id="10" name="Rectangle 9">
            <a:extLst>
              <a:ext uri="{FF2B5EF4-FFF2-40B4-BE49-F238E27FC236}">
                <a16:creationId xmlns:a16="http://schemas.microsoft.com/office/drawing/2014/main" id="{9F379AB6-5321-ABB6-55BA-59D2A25839AC}"/>
              </a:ext>
            </a:extLst>
          </p:cNvPr>
          <p:cNvSpPr/>
          <p:nvPr/>
        </p:nvSpPr>
        <p:spPr>
          <a:xfrm>
            <a:off x="6729247" y="1292184"/>
            <a:ext cx="4742687" cy="210826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a:extLst>
              <a:ext uri="{FF2B5EF4-FFF2-40B4-BE49-F238E27FC236}">
                <a16:creationId xmlns:a16="http://schemas.microsoft.com/office/drawing/2014/main" id="{C2CA107B-2BC4-C8C9-04C6-8199E6D808DB}"/>
              </a:ext>
            </a:extLst>
          </p:cNvPr>
          <p:cNvSpPr txBox="1"/>
          <p:nvPr/>
        </p:nvSpPr>
        <p:spPr>
          <a:xfrm>
            <a:off x="6772934" y="1477067"/>
            <a:ext cx="4622800" cy="2108269"/>
          </a:xfrm>
          <a:prstGeom prst="rect">
            <a:avLst/>
          </a:prstGeom>
          <a:noFill/>
        </p:spPr>
        <p:txBody>
          <a:bodyPr wrap="square">
            <a:spAutoFit/>
          </a:bodyPr>
          <a:lstStyle/>
          <a:p>
            <a:pPr marL="285750" indent="-285750" algn="l">
              <a:spcBef>
                <a:spcPts val="300"/>
              </a:spcBef>
              <a:spcAft>
                <a:spcPts val="300"/>
              </a:spcAft>
              <a:buFont typeface="Wingdings" panose="05000000000000000000" pitchFamily="2" charset="2"/>
              <a:buChar char="ü"/>
            </a:pPr>
            <a:r>
              <a:rPr lang="en-IN" sz="1600" b="1" i="0">
                <a:solidFill>
                  <a:schemeClr val="accent1">
                    <a:lumMod val="75000"/>
                  </a:schemeClr>
                </a:solidFill>
                <a:effectLst/>
                <a:latin typeface="EYInterstate Light" panose="02000506000000020004" pitchFamily="2" charset="0"/>
              </a:rPr>
              <a:t>Global ship building market is estimated ton be approx. USD 70 Billion.</a:t>
            </a:r>
          </a:p>
          <a:p>
            <a:pPr marL="285750" indent="-285750" algn="l">
              <a:spcBef>
                <a:spcPts val="300"/>
              </a:spcBef>
              <a:spcAft>
                <a:spcPts val="300"/>
              </a:spcAft>
              <a:buFont typeface="Wingdings" panose="05000000000000000000" pitchFamily="2" charset="2"/>
              <a:buChar char="ü"/>
            </a:pPr>
            <a:r>
              <a:rPr lang="en-IN" sz="1600" b="1">
                <a:solidFill>
                  <a:schemeClr val="accent1">
                    <a:lumMod val="75000"/>
                  </a:schemeClr>
                </a:solidFill>
                <a:latin typeface="EYInterstate Light" panose="02000506000000020004" pitchFamily="2" charset="0"/>
              </a:rPr>
              <a:t>Primary dominance is shown by China, South Korea and Japan.</a:t>
            </a:r>
          </a:p>
          <a:p>
            <a:pPr marL="285750" indent="-285750">
              <a:spcBef>
                <a:spcPts val="300"/>
              </a:spcBef>
              <a:spcAft>
                <a:spcPts val="300"/>
              </a:spcAft>
              <a:buFont typeface="Wingdings" panose="05000000000000000000" pitchFamily="2" charset="2"/>
              <a:buChar char="ü"/>
            </a:pPr>
            <a:r>
              <a:rPr lang="en-IN" sz="1600" b="1">
                <a:solidFill>
                  <a:schemeClr val="accent1">
                    <a:lumMod val="75000"/>
                  </a:schemeClr>
                </a:solidFill>
                <a:latin typeface="EYInterstate Light" panose="02000506000000020004" pitchFamily="2" charset="0"/>
              </a:rPr>
              <a:t>India currently ranks 16th among global shipbuilding nations</a:t>
            </a:r>
          </a:p>
          <a:p>
            <a:pPr algn="l">
              <a:spcBef>
                <a:spcPts val="300"/>
              </a:spcBef>
              <a:spcAft>
                <a:spcPts val="300"/>
              </a:spcAft>
            </a:pPr>
            <a:endParaRPr lang="en-IN" sz="1600" b="1">
              <a:solidFill>
                <a:schemeClr val="accent1">
                  <a:lumMod val="75000"/>
                </a:schemeClr>
              </a:solidFill>
              <a:latin typeface="EYInterstate Light" panose="02000506000000020004" pitchFamily="2" charset="0"/>
            </a:endParaRPr>
          </a:p>
        </p:txBody>
      </p:sp>
      <p:graphicFrame>
        <p:nvGraphicFramePr>
          <p:cNvPr id="12" name="Table 11">
            <a:extLst>
              <a:ext uri="{FF2B5EF4-FFF2-40B4-BE49-F238E27FC236}">
                <a16:creationId xmlns:a16="http://schemas.microsoft.com/office/drawing/2014/main" id="{5FFF3471-D3A6-9006-936D-76740A599E94}"/>
              </a:ext>
            </a:extLst>
          </p:cNvPr>
          <p:cNvGraphicFramePr>
            <a:graphicFrameLocks noGrp="1"/>
          </p:cNvGraphicFramePr>
          <p:nvPr>
            <p:extLst>
              <p:ext uri="{D42A27DB-BD31-4B8C-83A1-F6EECF244321}">
                <p14:modId xmlns:p14="http://schemas.microsoft.com/office/powerpoint/2010/main" val="2508673826"/>
              </p:ext>
            </p:extLst>
          </p:nvPr>
        </p:nvGraphicFramePr>
        <p:xfrm>
          <a:off x="6790360" y="3309335"/>
          <a:ext cx="4622800" cy="2782073"/>
        </p:xfrm>
        <a:graphic>
          <a:graphicData uri="http://schemas.openxmlformats.org/drawingml/2006/table">
            <a:tbl>
              <a:tblPr>
                <a:tableStyleId>{5940675A-B579-460E-94D1-54222C63F5DA}</a:tableStyleId>
              </a:tblPr>
              <a:tblGrid>
                <a:gridCol w="2004137">
                  <a:extLst>
                    <a:ext uri="{9D8B030D-6E8A-4147-A177-3AD203B41FA5}">
                      <a16:colId xmlns:a16="http://schemas.microsoft.com/office/drawing/2014/main" val="4008023753"/>
                    </a:ext>
                  </a:extLst>
                </a:gridCol>
                <a:gridCol w="2618663">
                  <a:extLst>
                    <a:ext uri="{9D8B030D-6E8A-4147-A177-3AD203B41FA5}">
                      <a16:colId xmlns:a16="http://schemas.microsoft.com/office/drawing/2014/main" val="3828541126"/>
                    </a:ext>
                  </a:extLst>
                </a:gridCol>
              </a:tblGrid>
              <a:tr h="318106">
                <a:tc>
                  <a:txBody>
                    <a:bodyPr/>
                    <a:lstStyle/>
                    <a:p>
                      <a:pPr algn="ctr"/>
                      <a:r>
                        <a:rPr lang="en-IN" sz="1200" b="1"/>
                        <a:t>Vessel Type</a:t>
                      </a:r>
                      <a:endParaRPr lang="en-IN" sz="1200"/>
                    </a:p>
                  </a:txBody>
                  <a:tcPr marL="45804" marR="45804" marT="22902" marB="22902" anchor="ctr">
                    <a:solidFill>
                      <a:srgbClr val="27ACAA"/>
                    </a:solidFill>
                  </a:tcPr>
                </a:tc>
                <a:tc>
                  <a:txBody>
                    <a:bodyPr/>
                    <a:lstStyle/>
                    <a:p>
                      <a:pPr algn="ctr"/>
                      <a:r>
                        <a:rPr lang="en-IN" sz="1200" b="1"/>
                        <a:t>Approx. Share of Global Orders (2024)</a:t>
                      </a:r>
                      <a:endParaRPr lang="en-IN" sz="1200"/>
                    </a:p>
                  </a:txBody>
                  <a:tcPr marL="45804" marR="45804" marT="22902" marB="22902" anchor="ctr">
                    <a:solidFill>
                      <a:srgbClr val="27ACAA"/>
                    </a:solidFill>
                  </a:tcPr>
                </a:tc>
                <a:extLst>
                  <a:ext uri="{0D108BD9-81ED-4DB2-BD59-A6C34878D82A}">
                    <a16:rowId xmlns:a16="http://schemas.microsoft.com/office/drawing/2014/main" val="4129242873"/>
                  </a:ext>
                </a:extLst>
              </a:tr>
              <a:tr h="497042">
                <a:tc>
                  <a:txBody>
                    <a:bodyPr/>
                    <a:lstStyle/>
                    <a:p>
                      <a:pPr algn="ctr"/>
                      <a:r>
                        <a:rPr lang="en-IN" sz="1200" b="1"/>
                        <a:t>Container Ships 🚢</a:t>
                      </a:r>
                      <a:endParaRPr lang="en-IN" sz="1200"/>
                    </a:p>
                  </a:txBody>
                  <a:tcPr marL="45804" marR="45804" marT="22902" marB="22902" anchor="ctr"/>
                </a:tc>
                <a:tc>
                  <a:txBody>
                    <a:bodyPr/>
                    <a:lstStyle/>
                    <a:p>
                      <a:pPr algn="ctr"/>
                      <a:r>
                        <a:rPr lang="en-IN" sz="1200"/>
                        <a:t>~38–40%</a:t>
                      </a:r>
                    </a:p>
                  </a:txBody>
                  <a:tcPr marL="45804" marR="45804" marT="22902" marB="22902" anchor="ctr"/>
                </a:tc>
                <a:extLst>
                  <a:ext uri="{0D108BD9-81ED-4DB2-BD59-A6C34878D82A}">
                    <a16:rowId xmlns:a16="http://schemas.microsoft.com/office/drawing/2014/main" val="2050222458"/>
                  </a:ext>
                </a:extLst>
              </a:tr>
              <a:tr h="497042">
                <a:tc>
                  <a:txBody>
                    <a:bodyPr/>
                    <a:lstStyle/>
                    <a:p>
                      <a:pPr algn="ctr"/>
                      <a:r>
                        <a:rPr lang="en-IN" sz="1200" b="1"/>
                        <a:t>Gas Carriers (LNG/LPG) ⛽</a:t>
                      </a:r>
                      <a:endParaRPr lang="en-IN" sz="1200"/>
                    </a:p>
                  </a:txBody>
                  <a:tcPr marL="45804" marR="45804" marT="22902" marB="22902" anchor="ctr"/>
                </a:tc>
                <a:tc>
                  <a:txBody>
                    <a:bodyPr/>
                    <a:lstStyle/>
                    <a:p>
                      <a:pPr algn="ctr"/>
                      <a:r>
                        <a:rPr lang="en-IN" sz="1200"/>
                        <a:t>~15–18%</a:t>
                      </a:r>
                    </a:p>
                  </a:txBody>
                  <a:tcPr marL="45804" marR="45804" marT="22902" marB="22902" anchor="ctr"/>
                </a:tc>
                <a:extLst>
                  <a:ext uri="{0D108BD9-81ED-4DB2-BD59-A6C34878D82A}">
                    <a16:rowId xmlns:a16="http://schemas.microsoft.com/office/drawing/2014/main" val="3575553353"/>
                  </a:ext>
                </a:extLst>
              </a:tr>
              <a:tr h="497042">
                <a:tc>
                  <a:txBody>
                    <a:bodyPr/>
                    <a:lstStyle/>
                    <a:p>
                      <a:pPr algn="ctr"/>
                      <a:r>
                        <a:rPr lang="en-IN" sz="1200" b="1"/>
                        <a:t>Tankers 🛢️</a:t>
                      </a:r>
                      <a:endParaRPr lang="en-IN" sz="1200"/>
                    </a:p>
                  </a:txBody>
                  <a:tcPr marL="45804" marR="45804" marT="22902" marB="22902" anchor="ctr"/>
                </a:tc>
                <a:tc>
                  <a:txBody>
                    <a:bodyPr/>
                    <a:lstStyle/>
                    <a:p>
                      <a:pPr algn="ctr"/>
                      <a:r>
                        <a:rPr lang="en-IN" sz="1200"/>
                        <a:t>~20–22%</a:t>
                      </a:r>
                    </a:p>
                  </a:txBody>
                  <a:tcPr marL="45804" marR="45804" marT="22902" marB="22902" anchor="ctr"/>
                </a:tc>
                <a:extLst>
                  <a:ext uri="{0D108BD9-81ED-4DB2-BD59-A6C34878D82A}">
                    <a16:rowId xmlns:a16="http://schemas.microsoft.com/office/drawing/2014/main" val="2364886205"/>
                  </a:ext>
                </a:extLst>
              </a:tr>
              <a:tr h="382341">
                <a:tc>
                  <a:txBody>
                    <a:bodyPr/>
                    <a:lstStyle/>
                    <a:p>
                      <a:pPr algn="ctr"/>
                      <a:r>
                        <a:rPr lang="en-IN" sz="1200" b="1"/>
                        <a:t>Bulk Carriers ⚓</a:t>
                      </a:r>
                      <a:endParaRPr lang="en-IN" sz="1200"/>
                    </a:p>
                  </a:txBody>
                  <a:tcPr marL="45804" marR="45804" marT="22902" marB="22902" anchor="ctr"/>
                </a:tc>
                <a:tc>
                  <a:txBody>
                    <a:bodyPr/>
                    <a:lstStyle/>
                    <a:p>
                      <a:pPr algn="ctr"/>
                      <a:r>
                        <a:rPr lang="en-IN" sz="1200"/>
                        <a:t>~18–20%</a:t>
                      </a:r>
                    </a:p>
                  </a:txBody>
                  <a:tcPr marL="45804" marR="45804" marT="22902" marB="22902" anchor="ctr"/>
                </a:tc>
                <a:extLst>
                  <a:ext uri="{0D108BD9-81ED-4DB2-BD59-A6C34878D82A}">
                    <a16:rowId xmlns:a16="http://schemas.microsoft.com/office/drawing/2014/main" val="2855438369"/>
                  </a:ext>
                </a:extLst>
              </a:tr>
              <a:tr h="497042">
                <a:tc>
                  <a:txBody>
                    <a:bodyPr/>
                    <a:lstStyle/>
                    <a:p>
                      <a:pPr algn="ctr"/>
                      <a:r>
                        <a:rPr lang="en-IN" sz="1200" b="1"/>
                        <a:t>Passenger &amp; Cruise 🛳️</a:t>
                      </a:r>
                      <a:endParaRPr lang="en-IN" sz="1200"/>
                    </a:p>
                  </a:txBody>
                  <a:tcPr marL="45804" marR="45804" marT="22902" marB="22902" anchor="ctr"/>
                </a:tc>
                <a:tc>
                  <a:txBody>
                    <a:bodyPr/>
                    <a:lstStyle/>
                    <a:p>
                      <a:pPr algn="ctr"/>
                      <a:r>
                        <a:rPr lang="en-IN" sz="1200"/>
                        <a:t>~5%</a:t>
                      </a:r>
                    </a:p>
                  </a:txBody>
                  <a:tcPr marL="45804" marR="45804" marT="22902" marB="22902" anchor="ctr"/>
                </a:tc>
                <a:extLst>
                  <a:ext uri="{0D108BD9-81ED-4DB2-BD59-A6C34878D82A}">
                    <a16:rowId xmlns:a16="http://schemas.microsoft.com/office/drawing/2014/main" val="956173492"/>
                  </a:ext>
                </a:extLst>
              </a:tr>
            </a:tbl>
          </a:graphicData>
        </a:graphic>
      </p:graphicFrame>
      <p:graphicFrame>
        <p:nvGraphicFramePr>
          <p:cNvPr id="15" name="Chart 14">
            <a:extLst>
              <a:ext uri="{FF2B5EF4-FFF2-40B4-BE49-F238E27FC236}">
                <a16:creationId xmlns:a16="http://schemas.microsoft.com/office/drawing/2014/main" id="{334823A2-3DAD-0973-40FB-75BDC85336C9}"/>
              </a:ext>
            </a:extLst>
          </p:cNvPr>
          <p:cNvGraphicFramePr>
            <a:graphicFrameLocks/>
          </p:cNvGraphicFramePr>
          <p:nvPr>
            <p:extLst>
              <p:ext uri="{D42A27DB-BD31-4B8C-83A1-F6EECF244321}">
                <p14:modId xmlns:p14="http://schemas.microsoft.com/office/powerpoint/2010/main" val="3243244129"/>
              </p:ext>
            </p:extLst>
          </p:nvPr>
        </p:nvGraphicFramePr>
        <p:xfrm>
          <a:off x="510137" y="1351526"/>
          <a:ext cx="5890661" cy="45776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5559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E0BEF-532F-C292-C6DC-A089CE1023B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F61437D-9388-CD74-6AC6-36590E9A5E03}"/>
              </a:ext>
            </a:extLst>
          </p:cNvPr>
          <p:cNvSpPr>
            <a:spLocks noGrp="1"/>
          </p:cNvSpPr>
          <p:nvPr>
            <p:ph type="title"/>
          </p:nvPr>
        </p:nvSpPr>
        <p:spPr>
          <a:xfrm>
            <a:off x="1586429" y="176357"/>
            <a:ext cx="9413265" cy="740660"/>
          </a:xfrm>
        </p:spPr>
        <p:txBody>
          <a:bodyPr>
            <a:normAutofit/>
          </a:bodyPr>
          <a:lstStyle/>
          <a:p>
            <a:r>
              <a:rPr lang="en-IN"/>
              <a:t>Shipbuilding Scenario in India</a:t>
            </a:r>
          </a:p>
        </p:txBody>
      </p:sp>
      <p:sp>
        <p:nvSpPr>
          <p:cNvPr id="7" name="Slide Number Placeholder 6">
            <a:extLst>
              <a:ext uri="{FF2B5EF4-FFF2-40B4-BE49-F238E27FC236}">
                <a16:creationId xmlns:a16="http://schemas.microsoft.com/office/drawing/2014/main" id="{4E28A38C-A644-6C85-7998-CA72168CE028}"/>
              </a:ext>
            </a:extLst>
          </p:cNvPr>
          <p:cNvSpPr>
            <a:spLocks noGrp="1"/>
          </p:cNvSpPr>
          <p:nvPr>
            <p:ph type="sldNum" sz="quarter" idx="12"/>
          </p:nvPr>
        </p:nvSpPr>
        <p:spPr/>
        <p:txBody>
          <a:bodyPr/>
          <a:lstStyle/>
          <a:p>
            <a:r>
              <a:rPr lang="en-IN"/>
              <a:t>Slide </a:t>
            </a:r>
            <a:fld id="{61F59DBB-61E3-46AB-854D-9BC0E6F19EAE}" type="slidenum">
              <a:rPr lang="en-IN" smtClean="0"/>
              <a:pPr/>
              <a:t>8</a:t>
            </a:fld>
            <a:r>
              <a:rPr lang="en-IN"/>
              <a:t> of 26</a:t>
            </a:r>
          </a:p>
        </p:txBody>
      </p:sp>
      <p:sp>
        <p:nvSpPr>
          <p:cNvPr id="2" name="Date Placeholder 4">
            <a:extLst>
              <a:ext uri="{FF2B5EF4-FFF2-40B4-BE49-F238E27FC236}">
                <a16:creationId xmlns:a16="http://schemas.microsoft.com/office/drawing/2014/main" id="{4E6C392C-B4EB-6678-EFA0-64FCFFC8C16A}"/>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3" name="Footer Placeholder 5">
            <a:extLst>
              <a:ext uri="{FF2B5EF4-FFF2-40B4-BE49-F238E27FC236}">
                <a16:creationId xmlns:a16="http://schemas.microsoft.com/office/drawing/2014/main" id="{85CE2729-8C85-BA30-01F1-24C2DF454DBE}"/>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grpSp>
        <p:nvGrpSpPr>
          <p:cNvPr id="4" name="object 3">
            <a:extLst>
              <a:ext uri="{FF2B5EF4-FFF2-40B4-BE49-F238E27FC236}">
                <a16:creationId xmlns:a16="http://schemas.microsoft.com/office/drawing/2014/main" id="{7D1977C7-B563-8828-F024-5E23CCDC0D60}"/>
              </a:ext>
            </a:extLst>
          </p:cNvPr>
          <p:cNvGrpSpPr/>
          <p:nvPr/>
        </p:nvGrpSpPr>
        <p:grpSpPr>
          <a:xfrm>
            <a:off x="6096000" y="1460541"/>
            <a:ext cx="4787633" cy="4698911"/>
            <a:chOff x="2325624" y="1164208"/>
            <a:chExt cx="4787633" cy="4698911"/>
          </a:xfrm>
        </p:grpSpPr>
        <p:pic>
          <p:nvPicPr>
            <p:cNvPr id="5" name="object 4">
              <a:extLst>
                <a:ext uri="{FF2B5EF4-FFF2-40B4-BE49-F238E27FC236}">
                  <a16:creationId xmlns:a16="http://schemas.microsoft.com/office/drawing/2014/main" id="{23DE6E34-3829-093D-CD81-64385A8CB03F}"/>
                </a:ext>
              </a:extLst>
            </p:cNvPr>
            <p:cNvPicPr/>
            <p:nvPr/>
          </p:nvPicPr>
          <p:blipFill>
            <a:blip r:embed="rId2" cstate="print">
              <a:duotone>
                <a:prstClr val="black"/>
                <a:schemeClr val="tx2">
                  <a:tint val="45000"/>
                  <a:satMod val="400000"/>
                </a:schemeClr>
              </a:duotone>
            </a:blip>
            <a:stretch>
              <a:fillRect/>
            </a:stretch>
          </p:blipFill>
          <p:spPr>
            <a:xfrm>
              <a:off x="2325624" y="1824100"/>
              <a:ext cx="1402841" cy="1176401"/>
            </a:xfrm>
            <a:prstGeom prst="rect">
              <a:avLst/>
            </a:prstGeom>
          </p:spPr>
        </p:pic>
        <p:pic>
          <p:nvPicPr>
            <p:cNvPr id="9" name="object 6">
              <a:extLst>
                <a:ext uri="{FF2B5EF4-FFF2-40B4-BE49-F238E27FC236}">
                  <a16:creationId xmlns:a16="http://schemas.microsoft.com/office/drawing/2014/main" id="{8779F58D-B2EB-6270-F8C1-0D277EFED4FB}"/>
                </a:ext>
              </a:extLst>
            </p:cNvPr>
            <p:cNvPicPr/>
            <p:nvPr/>
          </p:nvPicPr>
          <p:blipFill>
            <a:blip r:embed="rId3" cstate="print">
              <a:duotone>
                <a:schemeClr val="accent4">
                  <a:shade val="45000"/>
                  <a:satMod val="135000"/>
                </a:schemeClr>
                <a:prstClr val="white"/>
              </a:duotone>
            </a:blip>
            <a:stretch>
              <a:fillRect/>
            </a:stretch>
          </p:blipFill>
          <p:spPr>
            <a:xfrm>
              <a:off x="3329812" y="2507361"/>
              <a:ext cx="1821180" cy="1583308"/>
            </a:xfrm>
            <a:prstGeom prst="rect">
              <a:avLst/>
            </a:prstGeom>
          </p:spPr>
        </p:pic>
        <p:pic>
          <p:nvPicPr>
            <p:cNvPr id="10" name="object 7">
              <a:extLst>
                <a:ext uri="{FF2B5EF4-FFF2-40B4-BE49-F238E27FC236}">
                  <a16:creationId xmlns:a16="http://schemas.microsoft.com/office/drawing/2014/main" id="{6FAA233A-8B7A-020C-B404-28BB79D6487E}"/>
                </a:ext>
              </a:extLst>
            </p:cNvPr>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3649345" y="3389248"/>
              <a:ext cx="986802" cy="1629156"/>
            </a:xfrm>
            <a:prstGeom prst="rect">
              <a:avLst/>
            </a:prstGeom>
          </p:spPr>
        </p:pic>
        <p:pic>
          <p:nvPicPr>
            <p:cNvPr id="14" name="object 11">
              <a:extLst>
                <a:ext uri="{FF2B5EF4-FFF2-40B4-BE49-F238E27FC236}">
                  <a16:creationId xmlns:a16="http://schemas.microsoft.com/office/drawing/2014/main" id="{4D4FC01E-628C-8B91-0663-B72569256807}"/>
                </a:ext>
              </a:extLst>
            </p:cNvPr>
            <p:cNvPicPr/>
            <p:nvPr/>
          </p:nvPicPr>
          <p:blipFill>
            <a:blip r:embed="rId6" cstate="print">
              <a:duotone>
                <a:prstClr val="black"/>
                <a:schemeClr val="accent4">
                  <a:tint val="45000"/>
                  <a:satMod val="400000"/>
                </a:schemeClr>
              </a:duotone>
            </a:blip>
            <a:stretch>
              <a:fillRect/>
            </a:stretch>
          </p:blipFill>
          <p:spPr>
            <a:xfrm>
              <a:off x="3799077" y="4733264"/>
              <a:ext cx="577303" cy="1078992"/>
            </a:xfrm>
            <a:prstGeom prst="rect">
              <a:avLst/>
            </a:prstGeom>
          </p:spPr>
        </p:pic>
        <p:pic>
          <p:nvPicPr>
            <p:cNvPr id="15" name="object 12">
              <a:extLst>
                <a:ext uri="{FF2B5EF4-FFF2-40B4-BE49-F238E27FC236}">
                  <a16:creationId xmlns:a16="http://schemas.microsoft.com/office/drawing/2014/main" id="{66470082-9BB9-777C-636A-9083831A0282}"/>
                </a:ext>
              </a:extLst>
            </p:cNvPr>
            <p:cNvPicPr/>
            <p:nvPr/>
          </p:nvPicPr>
          <p:blipFill>
            <a:blip r:embed="rId7" cstate="print">
              <a:duotone>
                <a:schemeClr val="accent3">
                  <a:shade val="45000"/>
                  <a:satMod val="135000"/>
                </a:schemeClr>
                <a:prstClr val="white"/>
              </a:duotone>
            </a:blip>
            <a:stretch>
              <a:fillRect/>
            </a:stretch>
          </p:blipFill>
          <p:spPr>
            <a:xfrm>
              <a:off x="5241797" y="2368105"/>
              <a:ext cx="1336548" cy="1182560"/>
            </a:xfrm>
            <a:prstGeom prst="rect">
              <a:avLst/>
            </a:prstGeom>
          </p:spPr>
        </p:pic>
        <p:pic>
          <p:nvPicPr>
            <p:cNvPr id="16" name="object 13">
              <a:extLst>
                <a:ext uri="{FF2B5EF4-FFF2-40B4-BE49-F238E27FC236}">
                  <a16:creationId xmlns:a16="http://schemas.microsoft.com/office/drawing/2014/main" id="{C346CDEF-78D4-0B3F-7520-D6D27C5E6937}"/>
                </a:ext>
              </a:extLst>
            </p:cNvPr>
            <p:cNvPicPr/>
            <p:nvPr/>
          </p:nvPicPr>
          <p:blipFill>
            <a:blip r:embed="rId8" cstate="print">
              <a:duotone>
                <a:prstClr val="black"/>
                <a:schemeClr val="accent1">
                  <a:tint val="45000"/>
                  <a:satMod val="400000"/>
                </a:schemeClr>
              </a:duotone>
            </a:blip>
            <a:stretch>
              <a:fillRect/>
            </a:stretch>
          </p:blipFill>
          <p:spPr>
            <a:xfrm>
              <a:off x="6219063" y="1164208"/>
              <a:ext cx="894194" cy="1459991"/>
            </a:xfrm>
            <a:prstGeom prst="rect">
              <a:avLst/>
            </a:prstGeom>
          </p:spPr>
        </p:pic>
        <p:pic>
          <p:nvPicPr>
            <p:cNvPr id="17" name="object 14">
              <a:extLst>
                <a:ext uri="{FF2B5EF4-FFF2-40B4-BE49-F238E27FC236}">
                  <a16:creationId xmlns:a16="http://schemas.microsoft.com/office/drawing/2014/main" id="{4E3B6A5A-1B22-74C0-2D70-20378FD12859}"/>
                </a:ext>
              </a:extLst>
            </p:cNvPr>
            <p:cNvPicPr/>
            <p:nvPr/>
          </p:nvPicPr>
          <p:blipFill>
            <a:blip r:embed="rId9" cstate="print">
              <a:extLst>
                <a:ext uri="{BEBA8EAE-BF5A-486C-A8C5-ECC9F3942E4B}">
                  <a14:imgProps xmlns:a14="http://schemas.microsoft.com/office/drawing/2010/main">
                    <a14:imgLayer r:embed="rId10">
                      <a14:imgEffect>
                        <a14:colorTemperature colorTemp="4700"/>
                      </a14:imgEffect>
                    </a14:imgLayer>
                  </a14:imgProps>
                </a:ext>
              </a:extLst>
            </a:blip>
            <a:stretch>
              <a:fillRect/>
            </a:stretch>
          </p:blipFill>
          <p:spPr>
            <a:xfrm>
              <a:off x="4116070" y="4571453"/>
              <a:ext cx="907656" cy="1291666"/>
            </a:xfrm>
            <a:prstGeom prst="rect">
              <a:avLst/>
            </a:prstGeom>
          </p:spPr>
        </p:pic>
        <p:pic>
          <p:nvPicPr>
            <p:cNvPr id="18" name="object 15">
              <a:extLst>
                <a:ext uri="{FF2B5EF4-FFF2-40B4-BE49-F238E27FC236}">
                  <a16:creationId xmlns:a16="http://schemas.microsoft.com/office/drawing/2014/main" id="{3BA68AD0-396B-6A53-1993-FA5D38465851}"/>
                </a:ext>
              </a:extLst>
            </p:cNvPr>
            <p:cNvPicPr/>
            <p:nvPr/>
          </p:nvPicPr>
          <p:blipFill>
            <a:blip r:embed="rId11" cstate="print">
              <a:duotone>
                <a:schemeClr val="accent5">
                  <a:shade val="45000"/>
                  <a:satMod val="135000"/>
                </a:schemeClr>
                <a:prstClr val="white"/>
              </a:duotone>
            </a:blip>
            <a:stretch>
              <a:fillRect/>
            </a:stretch>
          </p:blipFill>
          <p:spPr>
            <a:xfrm>
              <a:off x="4224782" y="3215385"/>
              <a:ext cx="1773809" cy="1571244"/>
            </a:xfrm>
            <a:prstGeom prst="rect">
              <a:avLst/>
            </a:prstGeom>
          </p:spPr>
        </p:pic>
        <p:pic>
          <p:nvPicPr>
            <p:cNvPr id="21" name="object 18">
              <a:extLst>
                <a:ext uri="{FF2B5EF4-FFF2-40B4-BE49-F238E27FC236}">
                  <a16:creationId xmlns:a16="http://schemas.microsoft.com/office/drawing/2014/main" id="{57302DE1-A9CB-5A52-6FFE-CC4C2D4C3FC9}"/>
                </a:ext>
              </a:extLst>
            </p:cNvPr>
            <p:cNvPicPr/>
            <p:nvPr/>
          </p:nvPicPr>
          <p:blipFill>
            <a:blip r:embed="rId12" cstate="print"/>
            <a:stretch>
              <a:fillRect/>
            </a:stretch>
          </p:blipFill>
          <p:spPr>
            <a:xfrm>
              <a:off x="3886581" y="3792601"/>
              <a:ext cx="1560576" cy="1427988"/>
            </a:xfrm>
            <a:prstGeom prst="rect">
              <a:avLst/>
            </a:prstGeom>
          </p:spPr>
        </p:pic>
        <p:pic>
          <p:nvPicPr>
            <p:cNvPr id="22" name="object 19">
              <a:extLst>
                <a:ext uri="{FF2B5EF4-FFF2-40B4-BE49-F238E27FC236}">
                  <a16:creationId xmlns:a16="http://schemas.microsoft.com/office/drawing/2014/main" id="{A3E0F289-2F4C-23F8-E4F2-A13481CA608E}"/>
                </a:ext>
              </a:extLst>
            </p:cNvPr>
            <p:cNvPicPr/>
            <p:nvPr/>
          </p:nvPicPr>
          <p:blipFill>
            <a:blip r:embed="rId13" cstate="print">
              <a:duotone>
                <a:prstClr val="black"/>
                <a:schemeClr val="accent6">
                  <a:tint val="45000"/>
                  <a:satMod val="400000"/>
                </a:schemeClr>
              </a:duotone>
            </a:blip>
            <a:stretch>
              <a:fillRect/>
            </a:stretch>
          </p:blipFill>
          <p:spPr>
            <a:xfrm>
              <a:off x="3550157" y="4038980"/>
              <a:ext cx="154800" cy="240030"/>
            </a:xfrm>
            <a:prstGeom prst="rect">
              <a:avLst/>
            </a:prstGeom>
          </p:spPr>
        </p:pic>
      </p:grpSp>
      <p:sp>
        <p:nvSpPr>
          <p:cNvPr id="23" name="TextBox 22">
            <a:extLst>
              <a:ext uri="{FF2B5EF4-FFF2-40B4-BE49-F238E27FC236}">
                <a16:creationId xmlns:a16="http://schemas.microsoft.com/office/drawing/2014/main" id="{9475CCA3-410D-01B1-AE0E-9A31244AF96D}"/>
              </a:ext>
            </a:extLst>
          </p:cNvPr>
          <p:cNvSpPr txBox="1"/>
          <p:nvPr/>
        </p:nvSpPr>
        <p:spPr>
          <a:xfrm>
            <a:off x="6005195" y="2285291"/>
            <a:ext cx="1336548" cy="553998"/>
          </a:xfrm>
          <a:prstGeom prst="rect">
            <a:avLst/>
          </a:prstGeom>
          <a:noFill/>
        </p:spPr>
        <p:txBody>
          <a:bodyPr wrap="square">
            <a:spAutoFit/>
          </a:bodyPr>
          <a:lstStyle/>
          <a:p>
            <a:pPr algn="r" fontAlgn="b"/>
            <a:r>
              <a:rPr lang="en-IN" sz="1400" u="none" strike="noStrike">
                <a:solidFill>
                  <a:schemeClr val="accent1">
                    <a:lumMod val="75000"/>
                  </a:schemeClr>
                </a:solidFill>
                <a:effectLst/>
                <a:latin typeface="Aptos" panose="020B0004020202020204" pitchFamily="34" charset="0"/>
              </a:rPr>
              <a:t>Gujarat </a:t>
            </a:r>
          </a:p>
          <a:p>
            <a:pPr algn="r" fontAlgn="b"/>
            <a:r>
              <a:rPr lang="en-IN" sz="1600" b="1" u="none" strike="noStrike">
                <a:solidFill>
                  <a:schemeClr val="accent1">
                    <a:lumMod val="75000"/>
                  </a:schemeClr>
                </a:solidFill>
                <a:effectLst/>
                <a:latin typeface="Aptos" panose="020B0004020202020204" pitchFamily="34" charset="0"/>
              </a:rPr>
              <a:t>936300 DWT</a:t>
            </a:r>
            <a:endParaRPr lang="en-IN" sz="1600" b="1" i="0" u="none" strike="noStrike">
              <a:solidFill>
                <a:schemeClr val="accent1">
                  <a:lumMod val="75000"/>
                </a:schemeClr>
              </a:solidFill>
              <a:effectLst/>
              <a:latin typeface="Aptos" panose="020B0004020202020204" pitchFamily="34" charset="0"/>
            </a:endParaRPr>
          </a:p>
        </p:txBody>
      </p:sp>
      <p:sp>
        <p:nvSpPr>
          <p:cNvPr id="25" name="TextBox 24">
            <a:extLst>
              <a:ext uri="{FF2B5EF4-FFF2-40B4-BE49-F238E27FC236}">
                <a16:creationId xmlns:a16="http://schemas.microsoft.com/office/drawing/2014/main" id="{E9964A50-C0EB-3FB4-A778-699C4E515A97}"/>
              </a:ext>
            </a:extLst>
          </p:cNvPr>
          <p:cNvSpPr txBox="1"/>
          <p:nvPr/>
        </p:nvSpPr>
        <p:spPr>
          <a:xfrm>
            <a:off x="6715571" y="3423390"/>
            <a:ext cx="1360823" cy="553998"/>
          </a:xfrm>
          <a:prstGeom prst="rect">
            <a:avLst/>
          </a:prstGeom>
          <a:noFill/>
        </p:spPr>
        <p:txBody>
          <a:bodyPr wrap="square">
            <a:spAutoFit/>
          </a:bodyPr>
          <a:lstStyle/>
          <a:p>
            <a:pPr algn="r" fontAlgn="b"/>
            <a:r>
              <a:rPr lang="en-IN" sz="1400">
                <a:solidFill>
                  <a:schemeClr val="accent1">
                    <a:lumMod val="75000"/>
                  </a:schemeClr>
                </a:solidFill>
                <a:latin typeface="Aptos" panose="020B0004020202020204" pitchFamily="34" charset="0"/>
              </a:rPr>
              <a:t>Maharashtra</a:t>
            </a:r>
          </a:p>
          <a:p>
            <a:pPr algn="r" fontAlgn="b"/>
            <a:r>
              <a:rPr lang="en-IN" sz="1600" b="1">
                <a:solidFill>
                  <a:schemeClr val="accent1">
                    <a:lumMod val="75000"/>
                  </a:schemeClr>
                </a:solidFill>
                <a:latin typeface="Aptos" panose="020B0004020202020204" pitchFamily="34" charset="0"/>
              </a:rPr>
              <a:t>94300 DWT</a:t>
            </a:r>
          </a:p>
        </p:txBody>
      </p:sp>
      <p:sp>
        <p:nvSpPr>
          <p:cNvPr id="26" name="TextBox 25">
            <a:extLst>
              <a:ext uri="{FF2B5EF4-FFF2-40B4-BE49-F238E27FC236}">
                <a16:creationId xmlns:a16="http://schemas.microsoft.com/office/drawing/2014/main" id="{9B168ACB-16C7-83E8-CE0A-99F7DAE055EC}"/>
              </a:ext>
            </a:extLst>
          </p:cNvPr>
          <p:cNvSpPr txBox="1"/>
          <p:nvPr/>
        </p:nvSpPr>
        <p:spPr>
          <a:xfrm>
            <a:off x="6085767" y="4161426"/>
            <a:ext cx="1437513" cy="553998"/>
          </a:xfrm>
          <a:prstGeom prst="rect">
            <a:avLst/>
          </a:prstGeom>
          <a:noFill/>
        </p:spPr>
        <p:txBody>
          <a:bodyPr wrap="square">
            <a:spAutoFit/>
          </a:bodyPr>
          <a:lstStyle/>
          <a:p>
            <a:pPr algn="r" fontAlgn="b"/>
            <a:r>
              <a:rPr lang="en-IN" sz="1400">
                <a:solidFill>
                  <a:schemeClr val="accent1">
                    <a:lumMod val="75000"/>
                  </a:schemeClr>
                </a:solidFill>
                <a:latin typeface="Aptos" panose="020B0004020202020204" pitchFamily="34" charset="0"/>
              </a:rPr>
              <a:t>Goa</a:t>
            </a:r>
          </a:p>
          <a:p>
            <a:pPr algn="r" fontAlgn="b"/>
            <a:r>
              <a:rPr lang="en-IN" sz="1600" b="1">
                <a:solidFill>
                  <a:schemeClr val="accent1">
                    <a:lumMod val="75000"/>
                  </a:schemeClr>
                </a:solidFill>
                <a:latin typeface="Aptos" panose="020B0004020202020204" pitchFamily="34" charset="0"/>
              </a:rPr>
              <a:t>130000 DWT</a:t>
            </a:r>
          </a:p>
        </p:txBody>
      </p:sp>
      <p:sp>
        <p:nvSpPr>
          <p:cNvPr id="27" name="TextBox 26">
            <a:extLst>
              <a:ext uri="{FF2B5EF4-FFF2-40B4-BE49-F238E27FC236}">
                <a16:creationId xmlns:a16="http://schemas.microsoft.com/office/drawing/2014/main" id="{1C09287F-97C1-60AB-901A-47C81487E44D}"/>
              </a:ext>
            </a:extLst>
          </p:cNvPr>
          <p:cNvSpPr txBox="1"/>
          <p:nvPr/>
        </p:nvSpPr>
        <p:spPr>
          <a:xfrm>
            <a:off x="7115330" y="4703480"/>
            <a:ext cx="1291193" cy="553998"/>
          </a:xfrm>
          <a:prstGeom prst="rect">
            <a:avLst/>
          </a:prstGeom>
          <a:noFill/>
        </p:spPr>
        <p:txBody>
          <a:bodyPr wrap="square">
            <a:spAutoFit/>
          </a:bodyPr>
          <a:lstStyle/>
          <a:p>
            <a:pPr algn="r" fontAlgn="b"/>
            <a:r>
              <a:rPr lang="en-IN" sz="1400">
                <a:solidFill>
                  <a:schemeClr val="accent1">
                    <a:lumMod val="75000"/>
                  </a:schemeClr>
                </a:solidFill>
                <a:latin typeface="Aptos" panose="020B0004020202020204" pitchFamily="34" charset="0"/>
              </a:rPr>
              <a:t>Karnataka</a:t>
            </a:r>
          </a:p>
          <a:p>
            <a:pPr algn="r" fontAlgn="b"/>
            <a:r>
              <a:rPr lang="en-IN" sz="1600" b="1">
                <a:solidFill>
                  <a:schemeClr val="accent1">
                    <a:lumMod val="75000"/>
                  </a:schemeClr>
                </a:solidFill>
                <a:latin typeface="Aptos" panose="020B0004020202020204" pitchFamily="34" charset="0"/>
              </a:rPr>
              <a:t>41000  DWT</a:t>
            </a:r>
          </a:p>
        </p:txBody>
      </p:sp>
      <p:sp>
        <p:nvSpPr>
          <p:cNvPr id="28" name="TextBox 27">
            <a:extLst>
              <a:ext uri="{FF2B5EF4-FFF2-40B4-BE49-F238E27FC236}">
                <a16:creationId xmlns:a16="http://schemas.microsoft.com/office/drawing/2014/main" id="{3202C8BD-1776-74F0-94DE-6118883AA4BA}"/>
              </a:ext>
            </a:extLst>
          </p:cNvPr>
          <p:cNvSpPr txBox="1"/>
          <p:nvPr/>
        </p:nvSpPr>
        <p:spPr>
          <a:xfrm>
            <a:off x="6743348" y="5457532"/>
            <a:ext cx="1360824" cy="553998"/>
          </a:xfrm>
          <a:prstGeom prst="rect">
            <a:avLst/>
          </a:prstGeom>
          <a:noFill/>
        </p:spPr>
        <p:txBody>
          <a:bodyPr wrap="square">
            <a:spAutoFit/>
          </a:bodyPr>
          <a:lstStyle/>
          <a:p>
            <a:pPr algn="r" fontAlgn="b"/>
            <a:r>
              <a:rPr lang="en-IN" sz="1400">
                <a:solidFill>
                  <a:schemeClr val="accent1">
                    <a:lumMod val="75000"/>
                  </a:schemeClr>
                </a:solidFill>
                <a:latin typeface="Aptos" panose="020B0004020202020204" pitchFamily="34" charset="0"/>
              </a:rPr>
              <a:t>Kerala</a:t>
            </a:r>
          </a:p>
          <a:p>
            <a:pPr algn="r" fontAlgn="b"/>
            <a:r>
              <a:rPr lang="en-IN" sz="1600" b="1">
                <a:solidFill>
                  <a:schemeClr val="accent1">
                    <a:lumMod val="75000"/>
                  </a:schemeClr>
                </a:solidFill>
                <a:latin typeface="Aptos" panose="020B0004020202020204" pitchFamily="34" charset="0"/>
              </a:rPr>
              <a:t>253600 DWT</a:t>
            </a:r>
          </a:p>
        </p:txBody>
      </p:sp>
      <p:sp>
        <p:nvSpPr>
          <p:cNvPr id="29" name="TextBox 28">
            <a:extLst>
              <a:ext uri="{FF2B5EF4-FFF2-40B4-BE49-F238E27FC236}">
                <a16:creationId xmlns:a16="http://schemas.microsoft.com/office/drawing/2014/main" id="{B205234C-6A85-7A38-6237-19B02904CC06}"/>
              </a:ext>
            </a:extLst>
          </p:cNvPr>
          <p:cNvSpPr txBox="1"/>
          <p:nvPr/>
        </p:nvSpPr>
        <p:spPr>
          <a:xfrm>
            <a:off x="8043104" y="5204860"/>
            <a:ext cx="1360824" cy="553998"/>
          </a:xfrm>
          <a:prstGeom prst="rect">
            <a:avLst/>
          </a:prstGeom>
          <a:noFill/>
        </p:spPr>
        <p:txBody>
          <a:bodyPr wrap="square">
            <a:spAutoFit/>
          </a:bodyPr>
          <a:lstStyle/>
          <a:p>
            <a:pPr algn="r" fontAlgn="b"/>
            <a:r>
              <a:rPr lang="en-IN" sz="1400">
                <a:solidFill>
                  <a:schemeClr val="accent1">
                    <a:lumMod val="75000"/>
                  </a:schemeClr>
                </a:solidFill>
                <a:latin typeface="Aptos" panose="020B0004020202020204" pitchFamily="34" charset="0"/>
              </a:rPr>
              <a:t>Tamil Nadu</a:t>
            </a:r>
          </a:p>
          <a:p>
            <a:pPr algn="r" fontAlgn="b"/>
            <a:r>
              <a:rPr lang="en-IN" sz="1600" b="1">
                <a:solidFill>
                  <a:schemeClr val="accent1">
                    <a:lumMod val="75000"/>
                  </a:schemeClr>
                </a:solidFill>
                <a:latin typeface="Aptos" panose="020B0004020202020204" pitchFamily="34" charset="0"/>
              </a:rPr>
              <a:t>26000 DWT</a:t>
            </a:r>
          </a:p>
        </p:txBody>
      </p:sp>
      <p:sp>
        <p:nvSpPr>
          <p:cNvPr id="30" name="TextBox 29">
            <a:extLst>
              <a:ext uri="{FF2B5EF4-FFF2-40B4-BE49-F238E27FC236}">
                <a16:creationId xmlns:a16="http://schemas.microsoft.com/office/drawing/2014/main" id="{7DD3A516-710D-07A4-D566-83EA654E8272}"/>
              </a:ext>
            </a:extLst>
          </p:cNvPr>
          <p:cNvSpPr txBox="1"/>
          <p:nvPr/>
        </p:nvSpPr>
        <p:spPr>
          <a:xfrm>
            <a:off x="7827671" y="4187390"/>
            <a:ext cx="1679909" cy="553998"/>
          </a:xfrm>
          <a:prstGeom prst="rect">
            <a:avLst/>
          </a:prstGeom>
          <a:noFill/>
        </p:spPr>
        <p:txBody>
          <a:bodyPr wrap="square">
            <a:spAutoFit/>
          </a:bodyPr>
          <a:lstStyle/>
          <a:p>
            <a:pPr algn="r" fontAlgn="b"/>
            <a:r>
              <a:rPr lang="en-IN" sz="1400">
                <a:solidFill>
                  <a:schemeClr val="accent1">
                    <a:lumMod val="75000"/>
                  </a:schemeClr>
                </a:solidFill>
                <a:latin typeface="Aptos" panose="020B0004020202020204" pitchFamily="34" charset="0"/>
              </a:rPr>
              <a:t>Andhra Pradesh</a:t>
            </a:r>
          </a:p>
          <a:p>
            <a:pPr algn="r" fontAlgn="b"/>
            <a:r>
              <a:rPr lang="en-IN" sz="1600" b="1">
                <a:solidFill>
                  <a:schemeClr val="accent1">
                    <a:lumMod val="75000"/>
                  </a:schemeClr>
                </a:solidFill>
                <a:latin typeface="Aptos" panose="020B0004020202020204" pitchFamily="34" charset="0"/>
              </a:rPr>
              <a:t>80000 DWT</a:t>
            </a:r>
          </a:p>
        </p:txBody>
      </p:sp>
      <p:sp>
        <p:nvSpPr>
          <p:cNvPr id="31" name="TextBox 30">
            <a:extLst>
              <a:ext uri="{FF2B5EF4-FFF2-40B4-BE49-F238E27FC236}">
                <a16:creationId xmlns:a16="http://schemas.microsoft.com/office/drawing/2014/main" id="{27968446-DEAC-3182-2589-BBCBF1BC6B6E}"/>
              </a:ext>
            </a:extLst>
          </p:cNvPr>
          <p:cNvSpPr txBox="1"/>
          <p:nvPr/>
        </p:nvSpPr>
        <p:spPr>
          <a:xfrm>
            <a:off x="10012326" y="2354655"/>
            <a:ext cx="1360824" cy="553998"/>
          </a:xfrm>
          <a:prstGeom prst="rect">
            <a:avLst/>
          </a:prstGeom>
          <a:noFill/>
        </p:spPr>
        <p:txBody>
          <a:bodyPr wrap="square">
            <a:spAutoFit/>
          </a:bodyPr>
          <a:lstStyle/>
          <a:p>
            <a:pPr algn="r" fontAlgn="b"/>
            <a:r>
              <a:rPr lang="en-IN" sz="1400">
                <a:solidFill>
                  <a:schemeClr val="accent1">
                    <a:lumMod val="75000"/>
                  </a:schemeClr>
                </a:solidFill>
                <a:latin typeface="Aptos" panose="020B0004020202020204" pitchFamily="34" charset="0"/>
              </a:rPr>
              <a:t>West Bengal</a:t>
            </a:r>
          </a:p>
          <a:p>
            <a:pPr algn="r" fontAlgn="b"/>
            <a:r>
              <a:rPr lang="en-IN" sz="1600" b="1">
                <a:solidFill>
                  <a:schemeClr val="accent1">
                    <a:lumMod val="75000"/>
                  </a:schemeClr>
                </a:solidFill>
                <a:latin typeface="Aptos" panose="020B0004020202020204" pitchFamily="34" charset="0"/>
              </a:rPr>
              <a:t>44000 DWT</a:t>
            </a:r>
          </a:p>
        </p:txBody>
      </p:sp>
      <p:sp>
        <p:nvSpPr>
          <p:cNvPr id="34" name="TextBox 33">
            <a:extLst>
              <a:ext uri="{FF2B5EF4-FFF2-40B4-BE49-F238E27FC236}">
                <a16:creationId xmlns:a16="http://schemas.microsoft.com/office/drawing/2014/main" id="{8A5C31B1-80C3-99C0-18FA-FBCE456369C0}"/>
              </a:ext>
            </a:extLst>
          </p:cNvPr>
          <p:cNvSpPr txBox="1"/>
          <p:nvPr/>
        </p:nvSpPr>
        <p:spPr>
          <a:xfrm>
            <a:off x="6305973" y="1445965"/>
            <a:ext cx="3916325" cy="369332"/>
          </a:xfrm>
          <a:prstGeom prst="rect">
            <a:avLst/>
          </a:prstGeom>
          <a:solidFill>
            <a:schemeClr val="bg2"/>
          </a:solidFill>
        </p:spPr>
        <p:txBody>
          <a:bodyPr wrap="square">
            <a:spAutoFit/>
          </a:bodyPr>
          <a:lstStyle/>
          <a:p>
            <a:pPr algn="r" fontAlgn="b"/>
            <a:r>
              <a:rPr lang="en-IN" sz="1800" b="1">
                <a:solidFill>
                  <a:schemeClr val="accent1">
                    <a:lumMod val="75000"/>
                  </a:schemeClr>
                </a:solidFill>
                <a:latin typeface="Aptos" panose="020B0004020202020204" pitchFamily="34" charset="0"/>
              </a:rPr>
              <a:t>State-wise Shipbuilding capacities</a:t>
            </a:r>
          </a:p>
        </p:txBody>
      </p:sp>
      <p:sp>
        <p:nvSpPr>
          <p:cNvPr id="35" name="Oval 34">
            <a:extLst>
              <a:ext uri="{FF2B5EF4-FFF2-40B4-BE49-F238E27FC236}">
                <a16:creationId xmlns:a16="http://schemas.microsoft.com/office/drawing/2014/main" id="{1F74D9BF-6150-C7E8-3549-C56AE5F9EFF6}"/>
              </a:ext>
            </a:extLst>
          </p:cNvPr>
          <p:cNvSpPr/>
          <p:nvPr/>
        </p:nvSpPr>
        <p:spPr>
          <a:xfrm>
            <a:off x="1515324" y="1040051"/>
            <a:ext cx="1402841" cy="1256324"/>
          </a:xfrm>
          <a:prstGeom prst="ellipse">
            <a:avLst/>
          </a:prstGeom>
          <a:solidFill>
            <a:srgbClr val="D2E7F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043CAB09-92C9-AC33-29DC-C21968013070}"/>
              </a:ext>
            </a:extLst>
          </p:cNvPr>
          <p:cNvSpPr/>
          <p:nvPr/>
        </p:nvSpPr>
        <p:spPr>
          <a:xfrm>
            <a:off x="3660471" y="1040051"/>
            <a:ext cx="1336548" cy="1256324"/>
          </a:xfrm>
          <a:prstGeom prst="ellipse">
            <a:avLst/>
          </a:prstGeom>
          <a:solidFill>
            <a:srgbClr val="E8D4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800" b="1">
                <a:solidFill>
                  <a:srgbClr val="002060"/>
                </a:solidFill>
              </a:rPr>
              <a:t>53*</a:t>
            </a:r>
          </a:p>
        </p:txBody>
      </p:sp>
      <p:sp>
        <p:nvSpPr>
          <p:cNvPr id="37" name="TextBox 36">
            <a:extLst>
              <a:ext uri="{FF2B5EF4-FFF2-40B4-BE49-F238E27FC236}">
                <a16:creationId xmlns:a16="http://schemas.microsoft.com/office/drawing/2014/main" id="{402BCFC4-F274-61E5-D91A-0A25E4560C32}"/>
              </a:ext>
            </a:extLst>
          </p:cNvPr>
          <p:cNvSpPr txBox="1"/>
          <p:nvPr/>
        </p:nvSpPr>
        <p:spPr>
          <a:xfrm>
            <a:off x="1426462" y="2323549"/>
            <a:ext cx="1657703" cy="584775"/>
          </a:xfrm>
          <a:prstGeom prst="rect">
            <a:avLst/>
          </a:prstGeom>
          <a:noFill/>
        </p:spPr>
        <p:txBody>
          <a:bodyPr wrap="square" rtlCol="0">
            <a:spAutoFit/>
          </a:bodyPr>
          <a:lstStyle/>
          <a:p>
            <a:r>
              <a:rPr lang="en-IN" sz="1600" b="1"/>
              <a:t>Annual Tonnage Produced </a:t>
            </a:r>
          </a:p>
        </p:txBody>
      </p:sp>
      <p:sp>
        <p:nvSpPr>
          <p:cNvPr id="38" name="TextBox 37">
            <a:extLst>
              <a:ext uri="{FF2B5EF4-FFF2-40B4-BE49-F238E27FC236}">
                <a16:creationId xmlns:a16="http://schemas.microsoft.com/office/drawing/2014/main" id="{CBE67435-3D66-6E69-602D-E59F934079B2}"/>
              </a:ext>
            </a:extLst>
          </p:cNvPr>
          <p:cNvSpPr txBox="1"/>
          <p:nvPr/>
        </p:nvSpPr>
        <p:spPr>
          <a:xfrm>
            <a:off x="1623627" y="1336713"/>
            <a:ext cx="1199963" cy="830997"/>
          </a:xfrm>
          <a:prstGeom prst="rect">
            <a:avLst/>
          </a:prstGeom>
          <a:noFill/>
        </p:spPr>
        <p:txBody>
          <a:bodyPr wrap="square" rtlCol="0">
            <a:spAutoFit/>
          </a:bodyPr>
          <a:lstStyle/>
          <a:p>
            <a:pPr algn="ctr"/>
            <a:r>
              <a:rPr lang="en-IN" sz="2400" b="1">
                <a:solidFill>
                  <a:srgbClr val="002060"/>
                </a:solidFill>
              </a:rPr>
              <a:t>30,000</a:t>
            </a:r>
          </a:p>
          <a:p>
            <a:pPr algn="ctr"/>
            <a:r>
              <a:rPr lang="en-IN" sz="2400" b="1">
                <a:solidFill>
                  <a:srgbClr val="002060"/>
                </a:solidFill>
              </a:rPr>
              <a:t>GT</a:t>
            </a:r>
          </a:p>
        </p:txBody>
      </p:sp>
      <p:sp>
        <p:nvSpPr>
          <p:cNvPr id="39" name="TextBox 38">
            <a:extLst>
              <a:ext uri="{FF2B5EF4-FFF2-40B4-BE49-F238E27FC236}">
                <a16:creationId xmlns:a16="http://schemas.microsoft.com/office/drawing/2014/main" id="{9DB4225A-5E42-390D-B5F8-C8F2F4F6303B}"/>
              </a:ext>
            </a:extLst>
          </p:cNvPr>
          <p:cNvSpPr txBox="1"/>
          <p:nvPr/>
        </p:nvSpPr>
        <p:spPr>
          <a:xfrm>
            <a:off x="3499893" y="2339273"/>
            <a:ext cx="1657703" cy="584775"/>
          </a:xfrm>
          <a:prstGeom prst="rect">
            <a:avLst/>
          </a:prstGeom>
          <a:noFill/>
        </p:spPr>
        <p:txBody>
          <a:bodyPr wrap="square" rtlCol="0">
            <a:spAutoFit/>
          </a:bodyPr>
          <a:lstStyle/>
          <a:p>
            <a:r>
              <a:rPr lang="en-IN" sz="1600" b="1"/>
              <a:t>Total Number of Shipyards</a:t>
            </a:r>
          </a:p>
        </p:txBody>
      </p:sp>
      <p:sp>
        <p:nvSpPr>
          <p:cNvPr id="40" name="TextBox 39">
            <a:extLst>
              <a:ext uri="{FF2B5EF4-FFF2-40B4-BE49-F238E27FC236}">
                <a16:creationId xmlns:a16="http://schemas.microsoft.com/office/drawing/2014/main" id="{540A2825-8B18-3A6A-2C19-3261E3C9C171}"/>
              </a:ext>
            </a:extLst>
          </p:cNvPr>
          <p:cNvSpPr txBox="1"/>
          <p:nvPr/>
        </p:nvSpPr>
        <p:spPr>
          <a:xfrm>
            <a:off x="3499893" y="2897893"/>
            <a:ext cx="1657703" cy="230832"/>
          </a:xfrm>
          <a:prstGeom prst="rect">
            <a:avLst/>
          </a:prstGeom>
          <a:noFill/>
        </p:spPr>
        <p:txBody>
          <a:bodyPr wrap="square" rtlCol="0">
            <a:spAutoFit/>
          </a:bodyPr>
          <a:lstStyle/>
          <a:p>
            <a:r>
              <a:rPr lang="en-IN" sz="900" i="1" baseline="30000"/>
              <a:t>*</a:t>
            </a:r>
            <a:r>
              <a:rPr lang="en-IN" sz="900" i="1"/>
              <a:t>Annual Report, </a:t>
            </a:r>
            <a:r>
              <a:rPr lang="en-IN" sz="900" i="1" err="1"/>
              <a:t>MoPSW</a:t>
            </a:r>
            <a:endParaRPr lang="en-IN" sz="900" i="1"/>
          </a:p>
        </p:txBody>
      </p:sp>
      <p:graphicFrame>
        <p:nvGraphicFramePr>
          <p:cNvPr id="6" name="Chart 5">
            <a:extLst>
              <a:ext uri="{FF2B5EF4-FFF2-40B4-BE49-F238E27FC236}">
                <a16:creationId xmlns:a16="http://schemas.microsoft.com/office/drawing/2014/main" id="{B09B18BF-70DD-9F09-D07A-B42D21EED96E}"/>
              </a:ext>
            </a:extLst>
          </p:cNvPr>
          <p:cNvGraphicFramePr>
            <a:graphicFrameLocks/>
          </p:cNvGraphicFramePr>
          <p:nvPr>
            <p:extLst>
              <p:ext uri="{D42A27DB-BD31-4B8C-83A1-F6EECF244321}">
                <p14:modId xmlns:p14="http://schemas.microsoft.com/office/powerpoint/2010/main" val="4291333610"/>
              </p:ext>
            </p:extLst>
          </p:nvPr>
        </p:nvGraphicFramePr>
        <p:xfrm>
          <a:off x="330200" y="3128725"/>
          <a:ext cx="5767988" cy="2989521"/>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10">
            <a:extLst>
              <a:ext uri="{FF2B5EF4-FFF2-40B4-BE49-F238E27FC236}">
                <a16:creationId xmlns:a16="http://schemas.microsoft.com/office/drawing/2014/main" id="{77F4A56D-2EFE-C01A-EC85-708AB880D040}"/>
              </a:ext>
            </a:extLst>
          </p:cNvPr>
          <p:cNvSpPr txBox="1"/>
          <p:nvPr/>
        </p:nvSpPr>
        <p:spPr>
          <a:xfrm>
            <a:off x="766876" y="6109793"/>
            <a:ext cx="1657703" cy="230832"/>
          </a:xfrm>
          <a:prstGeom prst="rect">
            <a:avLst/>
          </a:prstGeom>
          <a:noFill/>
        </p:spPr>
        <p:txBody>
          <a:bodyPr wrap="square" rtlCol="0">
            <a:spAutoFit/>
          </a:bodyPr>
          <a:lstStyle/>
          <a:p>
            <a:r>
              <a:rPr lang="en-IN" sz="900" baseline="30000"/>
              <a:t>*</a:t>
            </a:r>
            <a:r>
              <a:rPr lang="en-IN" sz="900" i="1"/>
              <a:t>Top 5 Reporting companies </a:t>
            </a:r>
          </a:p>
        </p:txBody>
      </p:sp>
    </p:spTree>
    <p:extLst>
      <p:ext uri="{BB962C8B-B14F-4D97-AF65-F5344CB8AC3E}">
        <p14:creationId xmlns:p14="http://schemas.microsoft.com/office/powerpoint/2010/main" val="4111700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CC228-0B13-6A35-8409-EBDB23659B8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2F5C8E2-371C-C751-F4C8-F05794A1BB77}"/>
              </a:ext>
            </a:extLst>
          </p:cNvPr>
          <p:cNvSpPr>
            <a:spLocks noGrp="1"/>
          </p:cNvSpPr>
          <p:nvPr>
            <p:ph type="title"/>
          </p:nvPr>
        </p:nvSpPr>
        <p:spPr>
          <a:xfrm>
            <a:off x="1134752" y="130372"/>
            <a:ext cx="9922495" cy="740660"/>
          </a:xfrm>
        </p:spPr>
        <p:txBody>
          <a:bodyPr>
            <a:normAutofit/>
          </a:bodyPr>
          <a:lstStyle/>
          <a:p>
            <a:r>
              <a:rPr lang="en-US" sz="3600"/>
              <a:t>C</a:t>
            </a:r>
            <a:r>
              <a:rPr lang="en-IN" sz="3600"/>
              <a:t>hallenges faced by Indian Shipbuilding Industry </a:t>
            </a:r>
          </a:p>
        </p:txBody>
      </p:sp>
      <p:sp>
        <p:nvSpPr>
          <p:cNvPr id="7" name="Slide Number Placeholder 6">
            <a:extLst>
              <a:ext uri="{FF2B5EF4-FFF2-40B4-BE49-F238E27FC236}">
                <a16:creationId xmlns:a16="http://schemas.microsoft.com/office/drawing/2014/main" id="{4E00E325-54D4-2309-6492-19FA2599BDF0}"/>
              </a:ext>
            </a:extLst>
          </p:cNvPr>
          <p:cNvSpPr>
            <a:spLocks noGrp="1"/>
          </p:cNvSpPr>
          <p:nvPr>
            <p:ph type="sldNum" sz="quarter" idx="12"/>
          </p:nvPr>
        </p:nvSpPr>
        <p:spPr/>
        <p:txBody>
          <a:bodyPr/>
          <a:lstStyle/>
          <a:p>
            <a:r>
              <a:rPr lang="en-IN"/>
              <a:t>Slide </a:t>
            </a:r>
            <a:fld id="{61F59DBB-61E3-46AB-854D-9BC0E6F19EAE}" type="slidenum">
              <a:rPr lang="en-IN" smtClean="0"/>
              <a:pPr/>
              <a:t>9</a:t>
            </a:fld>
            <a:r>
              <a:rPr lang="en-IN"/>
              <a:t> of 26</a:t>
            </a:r>
          </a:p>
        </p:txBody>
      </p:sp>
      <p:sp>
        <p:nvSpPr>
          <p:cNvPr id="2" name="Rectangle 1">
            <a:extLst>
              <a:ext uri="{FF2B5EF4-FFF2-40B4-BE49-F238E27FC236}">
                <a16:creationId xmlns:a16="http://schemas.microsoft.com/office/drawing/2014/main" id="{083A21C8-DD89-3F78-EEF5-C769E21A180D}"/>
              </a:ext>
            </a:extLst>
          </p:cNvPr>
          <p:cNvSpPr/>
          <p:nvPr/>
        </p:nvSpPr>
        <p:spPr>
          <a:xfrm>
            <a:off x="1281149" y="1599969"/>
            <a:ext cx="4695524" cy="229602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CD2E6A5D-6E40-0B7F-5138-A2A305ABED6F}"/>
              </a:ext>
            </a:extLst>
          </p:cNvPr>
          <p:cNvSpPr/>
          <p:nvPr/>
        </p:nvSpPr>
        <p:spPr>
          <a:xfrm>
            <a:off x="6682524" y="1621854"/>
            <a:ext cx="4695523" cy="22535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52409E9D-F7F2-E3FC-72D4-F6D387C0DBAD}"/>
              </a:ext>
            </a:extLst>
          </p:cNvPr>
          <p:cNvSpPr txBox="1"/>
          <p:nvPr/>
        </p:nvSpPr>
        <p:spPr>
          <a:xfrm>
            <a:off x="1134752" y="1558077"/>
            <a:ext cx="3285168" cy="307777"/>
          </a:xfrm>
          <a:prstGeom prst="rect">
            <a:avLst/>
          </a:prstGeom>
          <a:solidFill>
            <a:srgbClr val="156082"/>
          </a:solidFill>
          <a:ln>
            <a:solidFill>
              <a:schemeClr val="accent4">
                <a:lumMod val="60000"/>
                <a:lumOff val="40000"/>
              </a:schemeClr>
            </a:solidFill>
          </a:ln>
        </p:spPr>
        <p:txBody>
          <a:bodyPr wrap="square">
            <a:spAutoFit/>
          </a:bodyPr>
          <a:lstStyle/>
          <a:p>
            <a:pPr algn="l"/>
            <a:r>
              <a:rPr lang="en-IN" sz="1400" i="0">
                <a:solidFill>
                  <a:schemeClr val="bg1"/>
                </a:solidFill>
                <a:effectLst/>
                <a:latin typeface="EYInterstate" panose="02000503020000020004" pitchFamily="2" charset="0"/>
              </a:rPr>
              <a:t>Structural and Financia</a:t>
            </a:r>
            <a:r>
              <a:rPr lang="en-IN" sz="1400">
                <a:solidFill>
                  <a:schemeClr val="bg1"/>
                </a:solidFill>
                <a:latin typeface="EYInterstate" panose="02000503020000020004" pitchFamily="2" charset="0"/>
              </a:rPr>
              <a:t>l challenges</a:t>
            </a:r>
            <a:endParaRPr lang="en-IN" sz="1400" i="0">
              <a:solidFill>
                <a:schemeClr val="bg1"/>
              </a:solidFill>
              <a:effectLst/>
              <a:latin typeface="EYInterstate" panose="02000503020000020004" pitchFamily="2" charset="0"/>
            </a:endParaRPr>
          </a:p>
        </p:txBody>
      </p:sp>
      <p:sp>
        <p:nvSpPr>
          <p:cNvPr id="9" name="TextBox 8">
            <a:extLst>
              <a:ext uri="{FF2B5EF4-FFF2-40B4-BE49-F238E27FC236}">
                <a16:creationId xmlns:a16="http://schemas.microsoft.com/office/drawing/2014/main" id="{2EEECE9A-8042-EC79-AC6C-7E0F42A400E2}"/>
              </a:ext>
            </a:extLst>
          </p:cNvPr>
          <p:cNvSpPr txBox="1"/>
          <p:nvPr/>
        </p:nvSpPr>
        <p:spPr>
          <a:xfrm>
            <a:off x="1281147" y="1939006"/>
            <a:ext cx="4695525" cy="2031325"/>
          </a:xfrm>
          <a:prstGeom prst="rect">
            <a:avLst/>
          </a:prstGeom>
          <a:noFill/>
        </p:spPr>
        <p:txBody>
          <a:bodyPr wrap="square">
            <a:spAutoFit/>
          </a:bodyPr>
          <a:lstStyle/>
          <a:p>
            <a:endParaRPr lang="en-IN" sz="1400">
              <a:solidFill>
                <a:srgbClr val="2E2E38"/>
              </a:solidFill>
              <a:latin typeface="EYInterstate Light"/>
            </a:endParaRPr>
          </a:p>
          <a:p>
            <a:pPr marL="285750" indent="-285750">
              <a:buFont typeface="Arial" panose="020B0604020202020204" pitchFamily="34" charset="0"/>
              <a:buChar char="•"/>
            </a:pPr>
            <a:r>
              <a:rPr lang="en-IN" sz="1400">
                <a:solidFill>
                  <a:srgbClr val="2E2E38"/>
                </a:solidFill>
                <a:latin typeface="EYInterstate Light"/>
              </a:rPr>
              <a:t>Lack of access to low-cost, long-term capital; high cost of working capital (~10.5% interest). </a:t>
            </a:r>
          </a:p>
          <a:p>
            <a:pPr marL="285750" indent="-285750">
              <a:buFont typeface="Arial" panose="020B0604020202020204" pitchFamily="34" charset="0"/>
              <a:buChar char="•"/>
            </a:pPr>
            <a:r>
              <a:rPr lang="en-IN" sz="1400">
                <a:solidFill>
                  <a:srgbClr val="2E2E38"/>
                </a:solidFill>
                <a:latin typeface="EYInterstate Light"/>
              </a:rPr>
              <a:t>Inverted GST duty structure leading to blocked input tax credits. </a:t>
            </a:r>
          </a:p>
          <a:p>
            <a:pPr marL="285750" indent="-285750">
              <a:buFont typeface="Arial" panose="020B0604020202020204" pitchFamily="34" charset="0"/>
              <a:buChar char="•"/>
            </a:pPr>
            <a:r>
              <a:rPr lang="en-IN" sz="1400">
                <a:solidFill>
                  <a:srgbClr val="2E2E38"/>
                </a:solidFill>
                <a:latin typeface="EYInterstate Light"/>
              </a:rPr>
              <a:t>Restoration of customs duties increasing shipbuilding costs by 4.5–5.25%. </a:t>
            </a:r>
          </a:p>
          <a:p>
            <a:pPr marL="285750" indent="-285750">
              <a:buFont typeface="Arial" panose="020B0604020202020204" pitchFamily="34" charset="0"/>
              <a:buChar char="•"/>
            </a:pPr>
            <a:r>
              <a:rPr lang="en-IN" sz="1400">
                <a:solidFill>
                  <a:srgbClr val="2E2E38"/>
                </a:solidFill>
                <a:latin typeface="EYInterstate Light"/>
              </a:rPr>
              <a:t>Limited number of shipyards focused on commercial shipbuilding. </a:t>
            </a:r>
          </a:p>
        </p:txBody>
      </p:sp>
      <p:sp>
        <p:nvSpPr>
          <p:cNvPr id="10" name="TextBox 9">
            <a:extLst>
              <a:ext uri="{FF2B5EF4-FFF2-40B4-BE49-F238E27FC236}">
                <a16:creationId xmlns:a16="http://schemas.microsoft.com/office/drawing/2014/main" id="{961658A7-D3EF-FFB3-EAFC-85DCB1325A59}"/>
              </a:ext>
            </a:extLst>
          </p:cNvPr>
          <p:cNvSpPr txBox="1"/>
          <p:nvPr/>
        </p:nvSpPr>
        <p:spPr>
          <a:xfrm>
            <a:off x="6507665" y="1558077"/>
            <a:ext cx="2766071" cy="307777"/>
          </a:xfrm>
          <a:prstGeom prst="rect">
            <a:avLst/>
          </a:prstGeom>
          <a:solidFill>
            <a:srgbClr val="156082"/>
          </a:solidFill>
          <a:ln>
            <a:solidFill>
              <a:schemeClr val="accent4">
                <a:lumMod val="60000"/>
                <a:lumOff val="40000"/>
              </a:schemeClr>
            </a:solidFill>
          </a:ln>
        </p:spPr>
        <p:txBody>
          <a:bodyPr wrap="square">
            <a:spAutoFit/>
          </a:bodyPr>
          <a:lstStyle/>
          <a:p>
            <a:pPr algn="l"/>
            <a:r>
              <a:rPr lang="en-IN" sz="1400" b="1" i="0">
                <a:solidFill>
                  <a:schemeClr val="bg1"/>
                </a:solidFill>
                <a:effectLst/>
                <a:latin typeface="EYInterstate Light" panose="02000506000000020004" pitchFamily="2" charset="0"/>
              </a:rPr>
              <a:t>Operationa</a:t>
            </a:r>
            <a:r>
              <a:rPr lang="en-IN" sz="1400" b="1">
                <a:solidFill>
                  <a:schemeClr val="bg1"/>
                </a:solidFill>
                <a:latin typeface="EYInterstate Light" panose="02000506000000020004" pitchFamily="2" charset="0"/>
              </a:rPr>
              <a:t>l gaps</a:t>
            </a:r>
            <a:endParaRPr lang="en-IN" sz="1400" b="1" i="0">
              <a:solidFill>
                <a:schemeClr val="bg1"/>
              </a:solidFill>
              <a:effectLst/>
              <a:latin typeface="EYInterstate Light" panose="02000506000000020004" pitchFamily="2" charset="0"/>
            </a:endParaRPr>
          </a:p>
        </p:txBody>
      </p:sp>
      <p:sp>
        <p:nvSpPr>
          <p:cNvPr id="11" name="TextBox 10">
            <a:extLst>
              <a:ext uri="{FF2B5EF4-FFF2-40B4-BE49-F238E27FC236}">
                <a16:creationId xmlns:a16="http://schemas.microsoft.com/office/drawing/2014/main" id="{F2D47FAD-79F6-A6E4-7C10-BA602143FE29}"/>
              </a:ext>
            </a:extLst>
          </p:cNvPr>
          <p:cNvSpPr txBox="1"/>
          <p:nvPr/>
        </p:nvSpPr>
        <p:spPr>
          <a:xfrm>
            <a:off x="6682522" y="1910172"/>
            <a:ext cx="4438048" cy="2031325"/>
          </a:xfrm>
          <a:prstGeom prst="rect">
            <a:avLst/>
          </a:prstGeom>
          <a:noFill/>
        </p:spPr>
        <p:txBody>
          <a:bodyPr wrap="square">
            <a:spAutoFit/>
          </a:bodyPr>
          <a:lstStyle/>
          <a:p>
            <a:endParaRPr lang="en-IN" sz="1400">
              <a:solidFill>
                <a:srgbClr val="2E2E38"/>
              </a:solidFill>
              <a:latin typeface="EYInterstate Light"/>
            </a:endParaRPr>
          </a:p>
          <a:p>
            <a:pPr marL="285750" indent="-285750">
              <a:buFont typeface="Arial" panose="020B0604020202020204" pitchFamily="34" charset="0"/>
              <a:buChar char="•"/>
            </a:pPr>
            <a:r>
              <a:rPr lang="en-IN" sz="1400">
                <a:solidFill>
                  <a:srgbClr val="2E2E38"/>
                </a:solidFill>
                <a:latin typeface="EYInterstate Light"/>
              </a:rPr>
              <a:t>Weak ancillary industry; 50–60% of components still imported. </a:t>
            </a:r>
          </a:p>
          <a:p>
            <a:pPr marL="285750" indent="-285750">
              <a:buFont typeface="Arial" panose="020B0604020202020204" pitchFamily="34" charset="0"/>
              <a:buChar char="•"/>
            </a:pPr>
            <a:r>
              <a:rPr lang="en-IN" sz="1400">
                <a:solidFill>
                  <a:srgbClr val="2E2E38"/>
                </a:solidFill>
                <a:latin typeface="EYInterstate Light"/>
              </a:rPr>
              <a:t>Lack of standardized indigenous ship designs and design repositories. </a:t>
            </a:r>
          </a:p>
          <a:p>
            <a:pPr marL="285750" indent="-285750">
              <a:buFont typeface="Arial" panose="020B0604020202020204" pitchFamily="34" charset="0"/>
              <a:buChar char="•"/>
            </a:pPr>
            <a:r>
              <a:rPr lang="en-IN" sz="1400">
                <a:solidFill>
                  <a:srgbClr val="2E2E38"/>
                </a:solidFill>
                <a:latin typeface="EYInterstate Light"/>
              </a:rPr>
              <a:t>Shortage of skilled labour across technical disciplines. </a:t>
            </a:r>
          </a:p>
          <a:p>
            <a:pPr marL="285750" indent="-285750">
              <a:buFont typeface="Arial" panose="020B0604020202020204" pitchFamily="34" charset="0"/>
              <a:buChar char="•"/>
            </a:pPr>
            <a:r>
              <a:rPr lang="en-IN" sz="1400">
                <a:solidFill>
                  <a:srgbClr val="2E2E38"/>
                </a:solidFill>
                <a:latin typeface="EYInterstate Light"/>
              </a:rPr>
              <a:t>Absence of a centralized shipyard database for visibility and planning. </a:t>
            </a:r>
          </a:p>
        </p:txBody>
      </p:sp>
      <p:sp>
        <p:nvSpPr>
          <p:cNvPr id="12" name="Oval 11">
            <a:extLst>
              <a:ext uri="{FF2B5EF4-FFF2-40B4-BE49-F238E27FC236}">
                <a16:creationId xmlns:a16="http://schemas.microsoft.com/office/drawing/2014/main" id="{718563F4-2A26-BED1-0F7B-D3200C6E6557}"/>
              </a:ext>
            </a:extLst>
          </p:cNvPr>
          <p:cNvSpPr/>
          <p:nvPr/>
        </p:nvSpPr>
        <p:spPr>
          <a:xfrm>
            <a:off x="5125772" y="1109022"/>
            <a:ext cx="1195323" cy="1120231"/>
          </a:xfrm>
          <a:prstGeom prst="ellipse">
            <a:avLst/>
          </a:prstGeom>
          <a:solidFill>
            <a:srgbClr val="F2F2F2"/>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a:extLst>
              <a:ext uri="{FF2B5EF4-FFF2-40B4-BE49-F238E27FC236}">
                <a16:creationId xmlns:a16="http://schemas.microsoft.com/office/drawing/2014/main" id="{48DBDFCC-066B-06BF-383A-64714608E573}"/>
              </a:ext>
            </a:extLst>
          </p:cNvPr>
          <p:cNvSpPr/>
          <p:nvPr/>
        </p:nvSpPr>
        <p:spPr>
          <a:xfrm>
            <a:off x="10522909" y="1109021"/>
            <a:ext cx="1195323" cy="1120231"/>
          </a:xfrm>
          <a:prstGeom prst="ellipse">
            <a:avLst/>
          </a:prstGeom>
          <a:solidFill>
            <a:srgbClr val="F2F2F2"/>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25">
            <a:extLst>
              <a:ext uri="{FF2B5EF4-FFF2-40B4-BE49-F238E27FC236}">
                <a16:creationId xmlns:a16="http://schemas.microsoft.com/office/drawing/2014/main" id="{2293768E-9C62-AF20-31AE-97AAD65BFEAF}"/>
              </a:ext>
            </a:extLst>
          </p:cNvPr>
          <p:cNvSpPr/>
          <p:nvPr/>
        </p:nvSpPr>
        <p:spPr>
          <a:xfrm>
            <a:off x="1281149" y="4423114"/>
            <a:ext cx="4695524" cy="13992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26">
            <a:extLst>
              <a:ext uri="{FF2B5EF4-FFF2-40B4-BE49-F238E27FC236}">
                <a16:creationId xmlns:a16="http://schemas.microsoft.com/office/drawing/2014/main" id="{980A0C67-9A40-70CE-461F-D6F4C7F193F9}"/>
              </a:ext>
            </a:extLst>
          </p:cNvPr>
          <p:cNvSpPr/>
          <p:nvPr/>
        </p:nvSpPr>
        <p:spPr>
          <a:xfrm>
            <a:off x="6682524" y="4444999"/>
            <a:ext cx="4695523" cy="14135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TextBox 27">
            <a:extLst>
              <a:ext uri="{FF2B5EF4-FFF2-40B4-BE49-F238E27FC236}">
                <a16:creationId xmlns:a16="http://schemas.microsoft.com/office/drawing/2014/main" id="{FC2EBC30-65E8-95AE-69ED-8F2AA67BCF46}"/>
              </a:ext>
            </a:extLst>
          </p:cNvPr>
          <p:cNvSpPr txBox="1"/>
          <p:nvPr/>
        </p:nvSpPr>
        <p:spPr>
          <a:xfrm>
            <a:off x="1134752" y="4381221"/>
            <a:ext cx="2766071" cy="307777"/>
          </a:xfrm>
          <a:prstGeom prst="rect">
            <a:avLst/>
          </a:prstGeom>
          <a:solidFill>
            <a:srgbClr val="156082"/>
          </a:solidFill>
          <a:ln>
            <a:noFill/>
          </a:ln>
        </p:spPr>
        <p:txBody>
          <a:bodyPr wrap="square">
            <a:spAutoFit/>
          </a:bodyPr>
          <a:lstStyle/>
          <a:p>
            <a:pPr algn="l"/>
            <a:r>
              <a:rPr lang="en-IN" sz="1400" i="0">
                <a:solidFill>
                  <a:schemeClr val="bg1"/>
                </a:solidFill>
                <a:effectLst/>
                <a:latin typeface="EYInterstate" panose="02000503020000020004" pitchFamily="2" charset="0"/>
              </a:rPr>
              <a:t>Market &amp; Policy Limitations</a:t>
            </a:r>
          </a:p>
        </p:txBody>
      </p:sp>
      <p:sp>
        <p:nvSpPr>
          <p:cNvPr id="30" name="TextBox 29">
            <a:extLst>
              <a:ext uri="{FF2B5EF4-FFF2-40B4-BE49-F238E27FC236}">
                <a16:creationId xmlns:a16="http://schemas.microsoft.com/office/drawing/2014/main" id="{D5B283BE-9980-E525-D197-3579E6EBC347}"/>
              </a:ext>
            </a:extLst>
          </p:cNvPr>
          <p:cNvSpPr txBox="1"/>
          <p:nvPr/>
        </p:nvSpPr>
        <p:spPr>
          <a:xfrm>
            <a:off x="6507665" y="4381221"/>
            <a:ext cx="2766071" cy="307777"/>
          </a:xfrm>
          <a:prstGeom prst="rect">
            <a:avLst/>
          </a:prstGeom>
          <a:solidFill>
            <a:srgbClr val="156082"/>
          </a:solidFill>
          <a:ln>
            <a:solidFill>
              <a:schemeClr val="accent4">
                <a:lumMod val="60000"/>
                <a:lumOff val="40000"/>
              </a:schemeClr>
            </a:solidFill>
          </a:ln>
        </p:spPr>
        <p:txBody>
          <a:bodyPr wrap="square">
            <a:spAutoFit/>
          </a:bodyPr>
          <a:lstStyle/>
          <a:p>
            <a:r>
              <a:rPr lang="en-IN" sz="1400">
                <a:solidFill>
                  <a:schemeClr val="bg1"/>
                </a:solidFill>
              </a:rPr>
              <a:t>Strategic &amp; Emerging Issues</a:t>
            </a:r>
            <a:endParaRPr lang="en-IN" sz="1400" b="1" i="0">
              <a:solidFill>
                <a:schemeClr val="bg1"/>
              </a:solidFill>
              <a:effectLst/>
              <a:latin typeface="EYInterstate Light" panose="02000506000000020004" pitchFamily="2" charset="0"/>
            </a:endParaRPr>
          </a:p>
        </p:txBody>
      </p:sp>
      <p:sp>
        <p:nvSpPr>
          <p:cNvPr id="31" name="TextBox 30">
            <a:extLst>
              <a:ext uri="{FF2B5EF4-FFF2-40B4-BE49-F238E27FC236}">
                <a16:creationId xmlns:a16="http://schemas.microsoft.com/office/drawing/2014/main" id="{DF073A37-CFB8-8FFC-B836-AB28AAA68C9A}"/>
              </a:ext>
            </a:extLst>
          </p:cNvPr>
          <p:cNvSpPr txBox="1"/>
          <p:nvPr/>
        </p:nvSpPr>
        <p:spPr>
          <a:xfrm>
            <a:off x="6682522" y="4715147"/>
            <a:ext cx="4438048" cy="1169551"/>
          </a:xfrm>
          <a:prstGeom prst="rect">
            <a:avLst/>
          </a:prstGeom>
          <a:noFill/>
        </p:spPr>
        <p:txBody>
          <a:bodyPr wrap="square">
            <a:spAutoFit/>
          </a:bodyPr>
          <a:lstStyle/>
          <a:p>
            <a:endParaRPr lang="en-IN" sz="1400">
              <a:solidFill>
                <a:srgbClr val="2E2E38"/>
              </a:solidFill>
              <a:latin typeface="EYInterstate Light"/>
            </a:endParaRPr>
          </a:p>
          <a:p>
            <a:pPr marL="285750" lvl="0" indent="-285750" fontAlgn="base">
              <a:spcBef>
                <a:spcPct val="0"/>
              </a:spcBef>
              <a:spcAft>
                <a:spcPct val="0"/>
              </a:spcAft>
              <a:buFont typeface="Arial" panose="020B0604020202020204" pitchFamily="34" charset="0"/>
              <a:buChar char="•"/>
            </a:pPr>
            <a:r>
              <a:rPr lang="en-US" altLang="en-US" sz="1400">
                <a:solidFill>
                  <a:srgbClr val="2E2E38"/>
                </a:solidFill>
                <a:latin typeface="EYInterstate Light"/>
              </a:rPr>
              <a:t>High cost and lack of support for green vessels and decarbonization. </a:t>
            </a:r>
          </a:p>
          <a:p>
            <a:pPr marL="285750" lvl="0" indent="-285750" fontAlgn="base">
              <a:spcBef>
                <a:spcPct val="0"/>
              </a:spcBef>
              <a:spcAft>
                <a:spcPct val="0"/>
              </a:spcAft>
              <a:buFont typeface="Arial" panose="020B0604020202020204" pitchFamily="34" charset="0"/>
              <a:buChar char="•"/>
            </a:pPr>
            <a:r>
              <a:rPr lang="en-US" altLang="en-US" sz="1400">
                <a:solidFill>
                  <a:srgbClr val="2E2E38"/>
                </a:solidFill>
                <a:latin typeface="EYInterstate Light"/>
              </a:rPr>
              <a:t>Cybersecurity vulnerabilities and outdated digital infrastructure. </a:t>
            </a:r>
          </a:p>
        </p:txBody>
      </p:sp>
      <p:sp>
        <p:nvSpPr>
          <p:cNvPr id="32" name="Oval 31">
            <a:extLst>
              <a:ext uri="{FF2B5EF4-FFF2-40B4-BE49-F238E27FC236}">
                <a16:creationId xmlns:a16="http://schemas.microsoft.com/office/drawing/2014/main" id="{574D64B7-E280-85AC-A756-99525CC87419}"/>
              </a:ext>
            </a:extLst>
          </p:cNvPr>
          <p:cNvSpPr/>
          <p:nvPr/>
        </p:nvSpPr>
        <p:spPr>
          <a:xfrm>
            <a:off x="5125772" y="3932166"/>
            <a:ext cx="1195323" cy="1120231"/>
          </a:xfrm>
          <a:prstGeom prst="ellipse">
            <a:avLst/>
          </a:prstGeom>
          <a:solidFill>
            <a:srgbClr val="F2F2F2"/>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AD6416F7-C07C-DD49-217F-29F60B04BC24}"/>
              </a:ext>
            </a:extLst>
          </p:cNvPr>
          <p:cNvSpPr/>
          <p:nvPr/>
        </p:nvSpPr>
        <p:spPr>
          <a:xfrm>
            <a:off x="10522909" y="3932165"/>
            <a:ext cx="1195323" cy="1120231"/>
          </a:xfrm>
          <a:prstGeom prst="ellipse">
            <a:avLst/>
          </a:prstGeom>
          <a:solidFill>
            <a:srgbClr val="F2F2F2"/>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Rectangle 6">
            <a:extLst>
              <a:ext uri="{FF2B5EF4-FFF2-40B4-BE49-F238E27FC236}">
                <a16:creationId xmlns:a16="http://schemas.microsoft.com/office/drawing/2014/main" id="{42ADFD9B-92FE-C2C1-3131-C96B9634197E}"/>
              </a:ext>
            </a:extLst>
          </p:cNvPr>
          <p:cNvSpPr>
            <a:spLocks noChangeArrowheads="1"/>
          </p:cNvSpPr>
          <p:nvPr/>
        </p:nvSpPr>
        <p:spPr bwMode="auto">
          <a:xfrm>
            <a:off x="1281147" y="4868269"/>
            <a:ext cx="431672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fontAlgn="base">
              <a:lnSpc>
                <a:spcPct val="100000"/>
              </a:lnSpc>
              <a:spcBef>
                <a:spcPct val="0"/>
              </a:spcBef>
              <a:spcAft>
                <a:spcPct val="0"/>
              </a:spcAft>
              <a:buClrTx/>
              <a:buSzTx/>
              <a:buFont typeface="Arial" panose="020B0604020202020204" pitchFamily="34" charset="0"/>
              <a:buChar char="•"/>
              <a:tabLst/>
            </a:pPr>
            <a:r>
              <a:rPr lang="en-US" altLang="en-US" sz="1400">
                <a:solidFill>
                  <a:srgbClr val="2E2E38"/>
                </a:solidFill>
                <a:latin typeface="EYInterstate Light"/>
              </a:rPr>
              <a:t>Low domestic demand; preference for second-hand foreign vessels. </a:t>
            </a:r>
          </a:p>
          <a:p>
            <a:pPr marL="285750" marR="0" lvl="0" indent="-285750" fontAlgn="base">
              <a:lnSpc>
                <a:spcPct val="100000"/>
              </a:lnSpc>
              <a:spcBef>
                <a:spcPct val="0"/>
              </a:spcBef>
              <a:spcAft>
                <a:spcPct val="0"/>
              </a:spcAft>
              <a:buClrTx/>
              <a:buSzTx/>
              <a:buFont typeface="Arial" panose="020B0604020202020204" pitchFamily="34" charset="0"/>
              <a:buChar char="•"/>
              <a:tabLst/>
            </a:pPr>
            <a:r>
              <a:rPr lang="en-US" altLang="en-US" sz="1400">
                <a:solidFill>
                  <a:srgbClr val="2E2E38"/>
                </a:solidFill>
                <a:latin typeface="EYInterstate Light"/>
              </a:rPr>
              <a:t>No dedicated maritime financing institutions or credit schemes. </a:t>
            </a:r>
          </a:p>
        </p:txBody>
      </p:sp>
      <p:sp>
        <p:nvSpPr>
          <p:cNvPr id="16" name="Date Placeholder 4">
            <a:extLst>
              <a:ext uri="{FF2B5EF4-FFF2-40B4-BE49-F238E27FC236}">
                <a16:creationId xmlns:a16="http://schemas.microsoft.com/office/drawing/2014/main" id="{72F61C4D-CE44-1872-104C-63F73ED45802}"/>
              </a:ext>
            </a:extLst>
          </p:cNvPr>
          <p:cNvSpPr>
            <a:spLocks noGrp="1"/>
          </p:cNvSpPr>
          <p:nvPr>
            <p:ph type="dt" sz="half" idx="10"/>
          </p:nvPr>
        </p:nvSpPr>
        <p:spPr>
          <a:xfrm>
            <a:off x="122274" y="6356350"/>
            <a:ext cx="2743200" cy="365125"/>
          </a:xfrm>
        </p:spPr>
        <p:txBody>
          <a:bodyPr/>
          <a:lstStyle/>
          <a:p>
            <a:r>
              <a:rPr lang="en-US" b="1"/>
              <a:t>10-12th September 2025</a:t>
            </a:r>
            <a:endParaRPr lang="en-IN"/>
          </a:p>
        </p:txBody>
      </p:sp>
      <p:sp>
        <p:nvSpPr>
          <p:cNvPr id="17" name="Footer Placeholder 5">
            <a:extLst>
              <a:ext uri="{FF2B5EF4-FFF2-40B4-BE49-F238E27FC236}">
                <a16:creationId xmlns:a16="http://schemas.microsoft.com/office/drawing/2014/main" id="{2425DC0C-5F97-5A70-E6F7-061BA12B61B8}"/>
              </a:ext>
            </a:extLst>
          </p:cNvPr>
          <p:cNvSpPr>
            <a:spLocks noGrp="1"/>
          </p:cNvSpPr>
          <p:nvPr>
            <p:ph type="ftr" sz="quarter" idx="11"/>
          </p:nvPr>
        </p:nvSpPr>
        <p:spPr>
          <a:xfrm>
            <a:off x="7954926" y="6308079"/>
            <a:ext cx="4114800" cy="461665"/>
          </a:xfrm>
        </p:spPr>
        <p:txBody>
          <a:bodyPr/>
          <a:lstStyle/>
          <a:p>
            <a:r>
              <a:rPr lang="en-IN"/>
              <a:t>INMEX | </a:t>
            </a:r>
            <a:r>
              <a:rPr lang="en-IN" b="0"/>
              <a:t>Ship Building and Ship Repair</a:t>
            </a:r>
          </a:p>
          <a:p>
            <a:endParaRPr lang="en-IN" b="0"/>
          </a:p>
        </p:txBody>
      </p:sp>
      <p:pic>
        <p:nvPicPr>
          <p:cNvPr id="45" name="Picture 44">
            <a:extLst>
              <a:ext uri="{FF2B5EF4-FFF2-40B4-BE49-F238E27FC236}">
                <a16:creationId xmlns:a16="http://schemas.microsoft.com/office/drawing/2014/main" id="{53F28567-EE9E-6FDE-0A38-1E592BD21BAE}"/>
              </a:ext>
            </a:extLst>
          </p:cNvPr>
          <p:cNvPicPr>
            <a:picLocks noChangeAspect="1"/>
          </p:cNvPicPr>
          <p:nvPr/>
        </p:nvPicPr>
        <p:blipFill>
          <a:blip r:embed="rId2">
            <a:duotone>
              <a:schemeClr val="accent1">
                <a:shade val="45000"/>
                <a:satMod val="135000"/>
              </a:schemeClr>
              <a:prstClr val="white"/>
            </a:duotone>
          </a:blip>
          <a:stretch>
            <a:fillRect/>
          </a:stretch>
        </p:blipFill>
        <p:spPr>
          <a:xfrm>
            <a:off x="5336304" y="1210069"/>
            <a:ext cx="815227" cy="828168"/>
          </a:xfrm>
          <a:prstGeom prst="rect">
            <a:avLst/>
          </a:prstGeom>
        </p:spPr>
      </p:pic>
      <p:pic>
        <p:nvPicPr>
          <p:cNvPr id="3084" name="Picture 12" descr="Operations Icon SVG Vector &amp; PNG Free Download | UXWing">
            <a:extLst>
              <a:ext uri="{FF2B5EF4-FFF2-40B4-BE49-F238E27FC236}">
                <a16:creationId xmlns:a16="http://schemas.microsoft.com/office/drawing/2014/main" id="{823D5CF4-BF3C-25FE-43A6-EC1275ED583B}"/>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422" b="94787" l="5021" r="97490">
                        <a14:foregroundMark x1="14644" y1="20853" x2="14644" y2="20853"/>
                        <a14:foregroundMark x1="5021" y1="42180" x2="5021" y2="42180"/>
                        <a14:foregroundMark x1="7950" y1="45972" x2="7950" y2="45972"/>
                        <a14:foregroundMark x1="9623" y1="45024" x2="9623" y2="45024"/>
                        <a14:foregroundMark x1="9623" y1="34597" x2="9623" y2="34597"/>
                        <a14:foregroundMark x1="12552" y1="22749" x2="12552" y2="22749"/>
                        <a14:foregroundMark x1="12134" y1="29384" x2="26778" y2="7583"/>
                        <a14:foregroundMark x1="26778" y1="7583" x2="38075" y2="1422"/>
                        <a14:foregroundMark x1="51464" y1="59242" x2="51464" y2="59242"/>
                        <a14:foregroundMark x1="22176" y1="82938" x2="36820" y2="92891"/>
                        <a14:foregroundMark x1="48117" y1="94787" x2="69456" y2="90521"/>
                        <a14:foregroundMark x1="69456" y1="90521" x2="69874" y2="90521"/>
                        <a14:foregroundMark x1="92887" y1="54502" x2="92887" y2="54502"/>
                        <a14:foregroundMark x1="97490" y1="57820" x2="97490" y2="57820"/>
                      </a14:backgroundRemoval>
                    </a14:imgEffect>
                  </a14:imgLayer>
                </a14:imgProps>
              </a:ext>
              <a:ext uri="{28A0092B-C50C-407E-A947-70E740481C1C}">
                <a14:useLocalDpi xmlns:a14="http://schemas.microsoft.com/office/drawing/2010/main" val="0"/>
              </a:ext>
            </a:extLst>
          </a:blip>
          <a:srcRect/>
          <a:stretch>
            <a:fillRect/>
          </a:stretch>
        </p:blipFill>
        <p:spPr bwMode="auto">
          <a:xfrm>
            <a:off x="10668959" y="1268527"/>
            <a:ext cx="903221" cy="79740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52,800+ Global Economy Icon Stock Illustrations, Royalty-Free Vector  Graphics &amp; Clip Art - iStock">
            <a:extLst>
              <a:ext uri="{FF2B5EF4-FFF2-40B4-BE49-F238E27FC236}">
                <a16:creationId xmlns:a16="http://schemas.microsoft.com/office/drawing/2014/main" id="{76493A66-F58F-FEAE-4078-5CD04D439DC5}"/>
              </a:ext>
            </a:extLst>
          </p:cNvPr>
          <p:cNvPicPr>
            <a:picLocks noChangeAspect="1" noChangeArrowheads="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10000" b="90000" l="10000" r="90000">
                        <a14:foregroundMark x1="72444" y1="53778" x2="72444" y2="53778"/>
                        <a14:foregroundMark x1="56444" y1="76000" x2="56444" y2="76000"/>
                        <a14:foregroundMark x1="72444" y1="69778" x2="72444" y2="69778"/>
                        <a14:foregroundMark x1="88444" y1="70222" x2="88444" y2="70222"/>
                      </a14:backgroundRemoval>
                    </a14:imgEffect>
                  </a14:imgLayer>
                </a14:imgProps>
              </a:ext>
              <a:ext uri="{28A0092B-C50C-407E-A947-70E740481C1C}">
                <a14:useLocalDpi xmlns:a14="http://schemas.microsoft.com/office/drawing/2010/main" val="0"/>
              </a:ext>
            </a:extLst>
          </a:blip>
          <a:srcRect/>
          <a:stretch>
            <a:fillRect/>
          </a:stretch>
        </p:blipFill>
        <p:spPr bwMode="auto">
          <a:xfrm>
            <a:off x="5145030" y="3895993"/>
            <a:ext cx="1108290" cy="110829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ssue Icon Images – Browse 106,407 Stock Photos, Vectors, and Video | Adobe  Stock">
            <a:extLst>
              <a:ext uri="{FF2B5EF4-FFF2-40B4-BE49-F238E27FC236}">
                <a16:creationId xmlns:a16="http://schemas.microsoft.com/office/drawing/2014/main" id="{CE4AEB20-F6F6-CEF2-25C8-452E3B3AFA24}"/>
              </a:ext>
            </a:extLst>
          </p:cNvPr>
          <p:cNvPicPr>
            <a:picLocks noChangeAspect="1" noChangeArrowheads="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000" b="90000" l="10000" r="90000">
                        <a14:foregroundMark x1="48333" y1="33611" x2="48333" y2="33611"/>
                        <a14:foregroundMark x1="61667" y1="60556" x2="61667" y2="60556"/>
                        <a14:foregroundMark x1="68889" y1="68333" x2="68889" y2="68333"/>
                        <a14:foregroundMark x1="68889" y1="80000" x2="68889" y2="80000"/>
                      </a14:backgroundRemoval>
                    </a14:imgEffect>
                  </a14:imgLayer>
                </a14:imgProps>
              </a:ext>
              <a:ext uri="{28A0092B-C50C-407E-A947-70E740481C1C}">
                <a14:useLocalDpi xmlns:a14="http://schemas.microsoft.com/office/drawing/2010/main" val="0"/>
              </a:ext>
            </a:extLst>
          </a:blip>
          <a:srcRect/>
          <a:stretch>
            <a:fillRect/>
          </a:stretch>
        </p:blipFill>
        <p:spPr bwMode="auto">
          <a:xfrm>
            <a:off x="10560453" y="3902923"/>
            <a:ext cx="1120231" cy="1120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167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768139D2D5C6488E87384108E09D79" ma:contentTypeVersion="12" ma:contentTypeDescription="Create a new document." ma:contentTypeScope="" ma:versionID="2c1121e48cede25c73862a690ab1e7e6">
  <xsd:schema xmlns:xsd="http://www.w3.org/2001/XMLSchema" xmlns:xs="http://www.w3.org/2001/XMLSchema" xmlns:p="http://schemas.microsoft.com/office/2006/metadata/properties" xmlns:ns2="0ea70dea-62e1-4080-a672-022ea6452271" xmlns:ns3="1cc93d53-b745-4d24-aaa3-8b4efd6636cf" targetNamespace="http://schemas.microsoft.com/office/2006/metadata/properties" ma:root="true" ma:fieldsID="0fb2213d9adadf5af8d51aabc331e343" ns2:_="" ns3:_="">
    <xsd:import namespace="0ea70dea-62e1-4080-a672-022ea6452271"/>
    <xsd:import namespace="1cc93d53-b745-4d24-aaa3-8b4efd6636c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a70dea-62e1-4080-a672-022ea64522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3ef62f9-2e07-484b-bd79-00aec90129f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c93d53-b745-4d24-aaa3-8b4efd6636c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c2c4a9e-5961-4cc1-84b7-6f51a5e3f288}" ma:internalName="TaxCatchAll" ma:showField="CatchAllData" ma:web="1cc93d53-b745-4d24-aaa3-8b4efd6636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cc93d53-b745-4d24-aaa3-8b4efd6636cf" xsi:nil="true"/>
    <lcf76f155ced4ddcb4097134ff3c332f xmlns="0ea70dea-62e1-4080-a672-022ea645227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9FB3D3-D1CE-4E92-B58B-9278FB68F9B1}"/>
</file>

<file path=customXml/itemProps2.xml><?xml version="1.0" encoding="utf-8"?>
<ds:datastoreItem xmlns:ds="http://schemas.openxmlformats.org/officeDocument/2006/customXml" ds:itemID="{B424035A-21B1-43DE-BB37-F5D8C6BD5F33}">
  <ds:schemaRefs>
    <ds:schemaRef ds:uri="http://schemas.microsoft.com/sharepoint/v3/contenttype/forms"/>
  </ds:schemaRefs>
</ds:datastoreItem>
</file>

<file path=customXml/itemProps3.xml><?xml version="1.0" encoding="utf-8"?>
<ds:datastoreItem xmlns:ds="http://schemas.openxmlformats.org/officeDocument/2006/customXml" ds:itemID="{6CD1C5B9-BFA3-466B-B474-289EC508754C}">
  <ds:schemaRefs>
    <ds:schemaRef ds:uri="0ea70dea-62e1-4080-a672-022ea6452271"/>
    <ds:schemaRef ds:uri="1cc93d53-b745-4d24-aaa3-8b4efd6636cf"/>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1099</TotalTime>
  <Words>3258</Words>
  <Application>Microsoft Office PowerPoint</Application>
  <PresentationFormat>Widescreen</PresentationFormat>
  <Paragraphs>458</Paragraphs>
  <Slides>26</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Aptos</vt:lpstr>
      <vt:lpstr>Arial</vt:lpstr>
      <vt:lpstr>Arial Black</vt:lpstr>
      <vt:lpstr>Calibri</vt:lpstr>
      <vt:lpstr>EYInterstate</vt:lpstr>
      <vt:lpstr>EYInterstate Light</vt:lpstr>
      <vt:lpstr>Helvetica Neue</vt:lpstr>
      <vt:lpstr>KPMG Bold</vt:lpstr>
      <vt:lpstr>Open Sans</vt:lpstr>
      <vt:lpstr>Segoe Sans</vt:lpstr>
      <vt:lpstr>Times New Roman</vt:lpstr>
      <vt:lpstr>Wingdings</vt:lpstr>
      <vt:lpstr>Office Theme</vt:lpstr>
      <vt:lpstr>PowerPoint Presentation</vt:lpstr>
      <vt:lpstr>India’s Economic Growth</vt:lpstr>
      <vt:lpstr>India’s Economic Growth</vt:lpstr>
      <vt:lpstr>Contribution of the Blue Economy</vt:lpstr>
      <vt:lpstr>India’s Vision for the Maritime Sector</vt:lpstr>
      <vt:lpstr>Why Shipbuilding is Critical?</vt:lpstr>
      <vt:lpstr>Global Shipbuilding Scenario</vt:lpstr>
      <vt:lpstr>Shipbuilding Scenario in India</vt:lpstr>
      <vt:lpstr>Challenges faced by Indian Shipbuilding Industry </vt:lpstr>
      <vt:lpstr>Global Leaders</vt:lpstr>
      <vt:lpstr>Proposed Interventions to boost Shipbuilding </vt:lpstr>
      <vt:lpstr>Maritime Development Fund</vt:lpstr>
      <vt:lpstr>Sagarmala Projects</vt:lpstr>
      <vt:lpstr>Ship Building Finance Assistance Scheme</vt:lpstr>
      <vt:lpstr>Removal of Operational &amp; Taxation Hurdles</vt:lpstr>
      <vt:lpstr>Removal of Operational &amp; Taxation Hurdles</vt:lpstr>
      <vt:lpstr>GIFT City: Opportunities for Maritime Sector</vt:lpstr>
      <vt:lpstr>Proposed Shipbuilding and Ship repair Clusters</vt:lpstr>
      <vt:lpstr>Business Development Unit for Ship building</vt:lpstr>
      <vt:lpstr>Comprehensive Shipbuilding Portal</vt:lpstr>
      <vt:lpstr>Role of State Government and Maritime Boards</vt:lpstr>
      <vt:lpstr>Coastal Shipping and possibilities </vt:lpstr>
      <vt:lpstr>PowerPoint Presentation</vt:lpstr>
      <vt:lpstr>Success Stories – Cochin Shipyard</vt:lpstr>
      <vt:lpstr>Role of DGMA and stakeholders cooperation solicited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shyam jagannathan</dc:creator>
  <cp:lastModifiedBy>Ankush Raj</cp:lastModifiedBy>
  <cp:revision>1</cp:revision>
  <dcterms:created xsi:type="dcterms:W3CDTF">2025-09-06T07:08:28Z</dcterms:created>
  <dcterms:modified xsi:type="dcterms:W3CDTF">2026-02-20T05:07:28Z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0x0101006A768139D2D5C6488E87384108E09D79</vt:lpwstr>
  </property>
  <property fmtid="{D5CDD505-2E9C-101B-9397-08002B2CF9AE}" pid="3" name="MediaServiceImageTags">
    <vt:lpwstr/>
  </property>
</Properties>
</file>