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2" r:id="rId7"/>
    <p:sldId id="261" r:id="rId8"/>
    <p:sldId id="265" r:id="rId9"/>
    <p:sldId id="264" r:id="rId10"/>
  </p:sldIdLst>
  <p:sldSz cx="18288000" cy="10287000"/>
  <p:notesSz cx="6858000" cy="9144000"/>
  <p:embeddedFontLst>
    <p:embeddedFont>
      <p:font typeface="DM Sans" panose="020B0604020202020204" charset="0"/>
      <p:regular r:id="rId11"/>
    </p:embeddedFont>
    <p:embeddedFont>
      <p:font typeface="DM Sans Bold" panose="020B0604020202020204" charset="0"/>
      <p:regular r:id="rId12"/>
    </p:embeddedFont>
    <p:embeddedFont>
      <p:font typeface="Poppins" panose="020B0604020202020204" charset="0"/>
      <p:regular r:id="rId13"/>
    </p:embeddedFont>
    <p:embeddedFont>
      <p:font typeface="Poppins Bold" panose="020B0604020202020204" charset="0"/>
      <p:regular r:id="rId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9" d="100"/>
          <a:sy n="49" d="100"/>
        </p:scale>
        <p:origin x="384"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3.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png"/><Relationship Id="rId18" Type="http://schemas.openxmlformats.org/officeDocument/2006/relationships/image" Target="../media/image35.svg"/><Relationship Id="rId26" Type="http://schemas.openxmlformats.org/officeDocument/2006/relationships/image" Target="../media/image43.svg"/><Relationship Id="rId3" Type="http://schemas.openxmlformats.org/officeDocument/2006/relationships/image" Target="../media/image21.svg"/><Relationship Id="rId21" Type="http://schemas.openxmlformats.org/officeDocument/2006/relationships/image" Target="../media/image38.png"/><Relationship Id="rId7" Type="http://schemas.openxmlformats.org/officeDocument/2006/relationships/image" Target="../media/image25.svg"/><Relationship Id="rId12" Type="http://schemas.openxmlformats.org/officeDocument/2006/relationships/image" Target="../media/image8.png"/><Relationship Id="rId17" Type="http://schemas.openxmlformats.org/officeDocument/2006/relationships/image" Target="../media/image34.png"/><Relationship Id="rId25" Type="http://schemas.openxmlformats.org/officeDocument/2006/relationships/image" Target="../media/image42.png"/><Relationship Id="rId2" Type="http://schemas.openxmlformats.org/officeDocument/2006/relationships/image" Target="../media/image20.png"/><Relationship Id="rId16" Type="http://schemas.openxmlformats.org/officeDocument/2006/relationships/image" Target="../media/image33.svg"/><Relationship Id="rId20" Type="http://schemas.openxmlformats.org/officeDocument/2006/relationships/image" Target="../media/image37.svg"/><Relationship Id="rId29"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svg"/><Relationship Id="rId24" Type="http://schemas.openxmlformats.org/officeDocument/2006/relationships/image" Target="../media/image41.svg"/><Relationship Id="rId5" Type="http://schemas.openxmlformats.org/officeDocument/2006/relationships/image" Target="../media/image23.svg"/><Relationship Id="rId15" Type="http://schemas.openxmlformats.org/officeDocument/2006/relationships/image" Target="../media/image32.png"/><Relationship Id="rId23" Type="http://schemas.openxmlformats.org/officeDocument/2006/relationships/image" Target="../media/image40.png"/><Relationship Id="rId28" Type="http://schemas.openxmlformats.org/officeDocument/2006/relationships/image" Target="../media/image45.svg"/><Relationship Id="rId10" Type="http://schemas.openxmlformats.org/officeDocument/2006/relationships/image" Target="../media/image28.png"/><Relationship Id="rId19" Type="http://schemas.openxmlformats.org/officeDocument/2006/relationships/image" Target="../media/image36.pn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31.svg"/><Relationship Id="rId22" Type="http://schemas.openxmlformats.org/officeDocument/2006/relationships/image" Target="../media/image39.svg"/><Relationship Id="rId27" Type="http://schemas.openxmlformats.org/officeDocument/2006/relationships/image" Target="../media/image44.png"/><Relationship Id="rId30" Type="http://schemas.openxmlformats.org/officeDocument/2006/relationships/image" Target="../media/image47.svg"/></Relationships>
</file>

<file path=ppt/slides/_rels/slide5.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8.png"/><Relationship Id="rId18" Type="http://schemas.openxmlformats.org/officeDocument/2006/relationships/image" Target="../media/image63.sv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svg"/><Relationship Id="rId17" Type="http://schemas.openxmlformats.org/officeDocument/2006/relationships/image" Target="../media/image62.png"/><Relationship Id="rId2" Type="http://schemas.openxmlformats.org/officeDocument/2006/relationships/image" Target="../media/image8.png"/><Relationship Id="rId16" Type="http://schemas.openxmlformats.org/officeDocument/2006/relationships/image" Target="../media/image61.svg"/><Relationship Id="rId1" Type="http://schemas.openxmlformats.org/officeDocument/2006/relationships/slideLayout" Target="../slideLayouts/slideLayout7.xml"/><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 Id="rId14" Type="http://schemas.openxmlformats.org/officeDocument/2006/relationships/image" Target="../media/image59.svg"/></Relationships>
</file>

<file path=ppt/slides/_rels/slide6.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64.png"/><Relationship Id="rId7" Type="http://schemas.openxmlformats.org/officeDocument/2006/relationships/image" Target="../media/image56.png"/><Relationship Id="rId12" Type="http://schemas.openxmlformats.org/officeDocument/2006/relationships/image" Target="../media/image71.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67.svg"/><Relationship Id="rId11" Type="http://schemas.openxmlformats.org/officeDocument/2006/relationships/image" Target="../media/image70.png"/><Relationship Id="rId5" Type="http://schemas.openxmlformats.org/officeDocument/2006/relationships/image" Target="../media/image66.png"/><Relationship Id="rId10" Type="http://schemas.openxmlformats.org/officeDocument/2006/relationships/image" Target="../media/image69.svg"/><Relationship Id="rId4" Type="http://schemas.openxmlformats.org/officeDocument/2006/relationships/image" Target="../media/image65.svg"/><Relationship Id="rId9" Type="http://schemas.openxmlformats.org/officeDocument/2006/relationships/image" Target="../media/image68.png"/></Relationships>
</file>

<file path=ppt/slides/_rels/slide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svg"/><Relationship Id="rId7" Type="http://schemas.openxmlformats.org/officeDocument/2006/relationships/image" Target="../media/image77.sv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74.png"/><Relationship Id="rId9" Type="http://schemas.openxmlformats.org/officeDocument/2006/relationships/image" Target="../media/image79.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9F1">
                <a:alpha val="100000"/>
              </a:srgbClr>
            </a:gs>
            <a:gs pos="33333">
              <a:srgbClr val="DCF1F0">
                <a:alpha val="100000"/>
              </a:srgbClr>
            </a:gs>
            <a:gs pos="66667">
              <a:srgbClr val="94B9FF">
                <a:alpha val="100000"/>
              </a:srgbClr>
            </a:gs>
            <a:gs pos="100000">
              <a:srgbClr val="0C275A">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2704989" y="4787265"/>
            <a:ext cx="5246370" cy="5246370"/>
            <a:chOff x="0" y="0"/>
            <a:chExt cx="6350000" cy="6350000"/>
          </a:xfrm>
        </p:grpSpPr>
        <p:sp>
          <p:nvSpPr>
            <p:cNvPr id="3" name="Freeform 3"/>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a:stretch>
                <a:fillRect l="-24324" r="-24324"/>
              </a:stretch>
            </a:blipFill>
          </p:spPr>
          <p:txBody>
            <a:bodyPr/>
            <a:lstStyle/>
            <a:p>
              <a:endParaRPr lang="en-IN"/>
            </a:p>
          </p:txBody>
        </p:sp>
      </p:grpSp>
      <p:grpSp>
        <p:nvGrpSpPr>
          <p:cNvPr id="4" name="Group 4"/>
          <p:cNvGrpSpPr/>
          <p:nvPr/>
        </p:nvGrpSpPr>
        <p:grpSpPr>
          <a:xfrm>
            <a:off x="11624178" y="1411015"/>
            <a:ext cx="6102259" cy="6102259"/>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3"/>
              <a:stretch>
                <a:fillRect l="-8510" r="-8510"/>
              </a:stretch>
            </a:blipFill>
          </p:spPr>
          <p:txBody>
            <a:bodyPr/>
            <a:lstStyle/>
            <a:p>
              <a:endParaRPr lang="en-IN"/>
            </a:p>
          </p:txBody>
        </p:sp>
      </p:grpSp>
      <p:grpSp>
        <p:nvGrpSpPr>
          <p:cNvPr id="6" name="Group 6"/>
          <p:cNvGrpSpPr>
            <a:grpSpLocks noChangeAspect="1"/>
          </p:cNvGrpSpPr>
          <p:nvPr/>
        </p:nvGrpSpPr>
        <p:grpSpPr>
          <a:xfrm>
            <a:off x="14499624" y="329230"/>
            <a:ext cx="3432685" cy="3861770"/>
            <a:chOff x="0" y="0"/>
            <a:chExt cx="5370413" cy="6041715"/>
          </a:xfrm>
        </p:grpSpPr>
        <p:sp>
          <p:nvSpPr>
            <p:cNvPr id="7" name="Freeform 7"/>
            <p:cNvSpPr/>
            <p:nvPr/>
          </p:nvSpPr>
          <p:spPr>
            <a:xfrm>
              <a:off x="0" y="0"/>
              <a:ext cx="5370413" cy="6041715"/>
            </a:xfrm>
            <a:custGeom>
              <a:avLst/>
              <a:gdLst/>
              <a:ahLst/>
              <a:cxnLst/>
              <a:rect l="l" t="t" r="r" b="b"/>
              <a:pathLst>
                <a:path w="5370413" h="6041715">
                  <a:moveTo>
                    <a:pt x="5370413" y="0"/>
                  </a:moveTo>
                  <a:lnTo>
                    <a:pt x="5370413" y="6041715"/>
                  </a:lnTo>
                  <a:cubicBezTo>
                    <a:pt x="3580275" y="4027810"/>
                    <a:pt x="1790138" y="2013905"/>
                    <a:pt x="0" y="0"/>
                  </a:cubicBezTo>
                  <a:lnTo>
                    <a:pt x="5370413" y="0"/>
                  </a:lnTo>
                  <a:close/>
                </a:path>
              </a:pathLst>
            </a:custGeom>
            <a:solidFill>
              <a:srgbClr val="A3D376"/>
            </a:solidFill>
          </p:spPr>
          <p:txBody>
            <a:bodyPr/>
            <a:lstStyle/>
            <a:p>
              <a:endParaRPr lang="en-IN"/>
            </a:p>
          </p:txBody>
        </p:sp>
        <p:sp>
          <p:nvSpPr>
            <p:cNvPr id="8" name="Freeform 8"/>
            <p:cNvSpPr/>
            <p:nvPr/>
          </p:nvSpPr>
          <p:spPr>
            <a:xfrm>
              <a:off x="0" y="0"/>
              <a:ext cx="5370413" cy="6041715"/>
            </a:xfrm>
            <a:custGeom>
              <a:avLst/>
              <a:gdLst/>
              <a:ahLst/>
              <a:cxnLst/>
              <a:rect l="l" t="t" r="r" b="b"/>
              <a:pathLst>
                <a:path w="5370413" h="6041715">
                  <a:moveTo>
                    <a:pt x="5370413" y="0"/>
                  </a:moveTo>
                  <a:lnTo>
                    <a:pt x="5370413" y="6041715"/>
                  </a:lnTo>
                  <a:cubicBezTo>
                    <a:pt x="3580275" y="4027810"/>
                    <a:pt x="1790138" y="2013905"/>
                    <a:pt x="0" y="0"/>
                  </a:cubicBezTo>
                  <a:lnTo>
                    <a:pt x="5370413" y="0"/>
                  </a:lnTo>
                  <a:close/>
                </a:path>
              </a:pathLst>
            </a:custGeom>
            <a:blipFill>
              <a:blip r:embed="rId4"/>
              <a:stretch>
                <a:fillRect t="-29108" b="-29108"/>
              </a:stretch>
            </a:blipFill>
          </p:spPr>
          <p:txBody>
            <a:bodyPr/>
            <a:lstStyle/>
            <a:p>
              <a:endParaRPr lang="en-IN"/>
            </a:p>
          </p:txBody>
        </p:sp>
      </p:grpSp>
      <p:sp>
        <p:nvSpPr>
          <p:cNvPr id="9" name="Freeform 9"/>
          <p:cNvSpPr/>
          <p:nvPr/>
        </p:nvSpPr>
        <p:spPr>
          <a:xfrm>
            <a:off x="670428" y="920564"/>
            <a:ext cx="3604822" cy="938241"/>
          </a:xfrm>
          <a:custGeom>
            <a:avLst/>
            <a:gdLst/>
            <a:ahLst/>
            <a:cxnLst/>
            <a:rect l="l" t="t" r="r" b="b"/>
            <a:pathLst>
              <a:path w="3604822" h="938241">
                <a:moveTo>
                  <a:pt x="0" y="0"/>
                </a:moveTo>
                <a:lnTo>
                  <a:pt x="3604822" y="0"/>
                </a:lnTo>
                <a:lnTo>
                  <a:pt x="3604822" y="938241"/>
                </a:lnTo>
                <a:lnTo>
                  <a:pt x="0" y="938241"/>
                </a:lnTo>
                <a:lnTo>
                  <a:pt x="0" y="0"/>
                </a:lnTo>
                <a:close/>
              </a:path>
            </a:pathLst>
          </a:custGeom>
          <a:blipFill>
            <a:blip r:embed="rId5"/>
            <a:stretch>
              <a:fillRect/>
            </a:stretch>
          </a:blipFill>
        </p:spPr>
        <p:txBody>
          <a:bodyPr/>
          <a:lstStyle/>
          <a:p>
            <a:endParaRPr lang="en-IN"/>
          </a:p>
        </p:txBody>
      </p:sp>
      <p:sp>
        <p:nvSpPr>
          <p:cNvPr id="10" name="Freeform 10"/>
          <p:cNvSpPr/>
          <p:nvPr/>
        </p:nvSpPr>
        <p:spPr>
          <a:xfrm>
            <a:off x="4789600" y="566651"/>
            <a:ext cx="3645668" cy="1688729"/>
          </a:xfrm>
          <a:custGeom>
            <a:avLst/>
            <a:gdLst/>
            <a:ahLst/>
            <a:cxnLst/>
            <a:rect l="l" t="t" r="r" b="b"/>
            <a:pathLst>
              <a:path w="3645668" h="1688729">
                <a:moveTo>
                  <a:pt x="0" y="0"/>
                </a:moveTo>
                <a:lnTo>
                  <a:pt x="3645668" y="0"/>
                </a:lnTo>
                <a:lnTo>
                  <a:pt x="3645668" y="1688729"/>
                </a:lnTo>
                <a:lnTo>
                  <a:pt x="0" y="1688729"/>
                </a:lnTo>
                <a:lnTo>
                  <a:pt x="0" y="0"/>
                </a:lnTo>
                <a:close/>
              </a:path>
            </a:pathLst>
          </a:custGeom>
          <a:blipFill>
            <a:blip r:embed="rId6"/>
            <a:stretch>
              <a:fillRect/>
            </a:stretch>
          </a:blipFill>
        </p:spPr>
        <p:txBody>
          <a:bodyPr/>
          <a:lstStyle/>
          <a:p>
            <a:endParaRPr lang="en-IN"/>
          </a:p>
        </p:txBody>
      </p:sp>
      <p:sp>
        <p:nvSpPr>
          <p:cNvPr id="11" name="Freeform 11"/>
          <p:cNvSpPr/>
          <p:nvPr/>
        </p:nvSpPr>
        <p:spPr>
          <a:xfrm>
            <a:off x="11154278" y="453025"/>
            <a:ext cx="1786770" cy="1665496"/>
          </a:xfrm>
          <a:custGeom>
            <a:avLst/>
            <a:gdLst/>
            <a:ahLst/>
            <a:cxnLst/>
            <a:rect l="l" t="t" r="r" b="b"/>
            <a:pathLst>
              <a:path w="1786770" h="1665496">
                <a:moveTo>
                  <a:pt x="0" y="0"/>
                </a:moveTo>
                <a:lnTo>
                  <a:pt x="1786770" y="0"/>
                </a:lnTo>
                <a:lnTo>
                  <a:pt x="1786770" y="1665496"/>
                </a:lnTo>
                <a:lnTo>
                  <a:pt x="0" y="1665496"/>
                </a:lnTo>
                <a:lnTo>
                  <a:pt x="0" y="0"/>
                </a:lnTo>
                <a:close/>
              </a:path>
            </a:pathLst>
          </a:custGeom>
          <a:blipFill>
            <a:blip r:embed="rId7"/>
            <a:stretch>
              <a:fillRect/>
            </a:stretch>
          </a:blipFill>
        </p:spPr>
        <p:txBody>
          <a:bodyPr/>
          <a:lstStyle/>
          <a:p>
            <a:endParaRPr lang="en-IN"/>
          </a:p>
        </p:txBody>
      </p:sp>
      <p:sp>
        <p:nvSpPr>
          <p:cNvPr id="12" name="Freeform 12"/>
          <p:cNvSpPr/>
          <p:nvPr/>
        </p:nvSpPr>
        <p:spPr>
          <a:xfrm>
            <a:off x="9039225" y="414925"/>
            <a:ext cx="1499277" cy="1789291"/>
          </a:xfrm>
          <a:custGeom>
            <a:avLst/>
            <a:gdLst/>
            <a:ahLst/>
            <a:cxnLst/>
            <a:rect l="l" t="t" r="r" b="b"/>
            <a:pathLst>
              <a:path w="1499277" h="1789291">
                <a:moveTo>
                  <a:pt x="0" y="0"/>
                </a:moveTo>
                <a:lnTo>
                  <a:pt x="1499277" y="0"/>
                </a:lnTo>
                <a:lnTo>
                  <a:pt x="1499277" y="1789291"/>
                </a:lnTo>
                <a:lnTo>
                  <a:pt x="0" y="1789291"/>
                </a:lnTo>
                <a:lnTo>
                  <a:pt x="0" y="0"/>
                </a:lnTo>
                <a:close/>
              </a:path>
            </a:pathLst>
          </a:custGeom>
          <a:blipFill>
            <a:blip r:embed="rId8"/>
            <a:stretch>
              <a:fillRect/>
            </a:stretch>
          </a:blipFill>
        </p:spPr>
        <p:txBody>
          <a:bodyPr/>
          <a:lstStyle/>
          <a:p>
            <a:endParaRPr lang="en-IN"/>
          </a:p>
        </p:txBody>
      </p:sp>
      <p:sp>
        <p:nvSpPr>
          <p:cNvPr id="13" name="TextBox 13"/>
          <p:cNvSpPr txBox="1"/>
          <p:nvPr/>
        </p:nvSpPr>
        <p:spPr>
          <a:xfrm>
            <a:off x="1006978" y="5534818"/>
            <a:ext cx="10185400" cy="1144906"/>
          </a:xfrm>
          <a:prstGeom prst="rect">
            <a:avLst/>
          </a:prstGeom>
        </p:spPr>
        <p:txBody>
          <a:bodyPr lIns="0" tIns="0" rIns="0" bIns="0" rtlCol="0" anchor="t">
            <a:spAutoFit/>
          </a:bodyPr>
          <a:lstStyle/>
          <a:p>
            <a:pPr marL="0" lvl="0" indent="0" algn="ctr">
              <a:lnSpc>
                <a:spcPts val="4619"/>
              </a:lnSpc>
              <a:spcBef>
                <a:spcPct val="0"/>
              </a:spcBef>
            </a:pPr>
            <a:r>
              <a:rPr lang="en-US" sz="3299" b="1">
                <a:solidFill>
                  <a:srgbClr val="070742"/>
                </a:solidFill>
                <a:latin typeface="DM Sans Bold"/>
                <a:ea typeface="DM Sans Bold"/>
                <a:cs typeface="DM Sans Bold"/>
                <a:sym typeface="DM Sans Bold"/>
              </a:rPr>
              <a:t>A Unified National Policy for India’s Maritime Decarbonisation</a:t>
            </a:r>
          </a:p>
        </p:txBody>
      </p:sp>
      <p:sp>
        <p:nvSpPr>
          <p:cNvPr id="14" name="TextBox 14"/>
          <p:cNvSpPr txBox="1"/>
          <p:nvPr/>
        </p:nvSpPr>
        <p:spPr>
          <a:xfrm>
            <a:off x="670428" y="3550126"/>
            <a:ext cx="10858500" cy="1856106"/>
          </a:xfrm>
          <a:prstGeom prst="rect">
            <a:avLst/>
          </a:prstGeom>
        </p:spPr>
        <p:txBody>
          <a:bodyPr lIns="0" tIns="0" rIns="0" bIns="0" rtlCol="0" anchor="t">
            <a:spAutoFit/>
          </a:bodyPr>
          <a:lstStyle/>
          <a:p>
            <a:pPr algn="ctr">
              <a:lnSpc>
                <a:spcPts val="8119"/>
              </a:lnSpc>
            </a:pPr>
            <a:r>
              <a:rPr lang="en-US" sz="5799" b="1">
                <a:solidFill>
                  <a:srgbClr val="070742"/>
                </a:solidFill>
                <a:latin typeface="DM Sans Bold"/>
                <a:ea typeface="DM Sans Bold"/>
                <a:cs typeface="DM Sans Bold"/>
                <a:sym typeface="DM Sans Bold"/>
              </a:rPr>
              <a:t>राष्ट्रीय हरित पोत-परिवहन नीति</a:t>
            </a:r>
          </a:p>
          <a:p>
            <a:pPr algn="ctr">
              <a:lnSpc>
                <a:spcPts val="6719"/>
              </a:lnSpc>
              <a:spcBef>
                <a:spcPct val="0"/>
              </a:spcBef>
            </a:pPr>
            <a:r>
              <a:rPr lang="en-US" sz="4799" b="1">
                <a:solidFill>
                  <a:srgbClr val="070742"/>
                </a:solidFill>
                <a:latin typeface="DM Sans Bold"/>
                <a:ea typeface="DM Sans Bold"/>
                <a:cs typeface="DM Sans Bold"/>
                <a:sym typeface="DM Sans Bold"/>
              </a:rPr>
              <a:t>NATIONAL GREEN SHIPPING POLICY</a:t>
            </a:r>
          </a:p>
        </p:txBody>
      </p:sp>
      <p:sp>
        <p:nvSpPr>
          <p:cNvPr id="15" name="TextBox 15"/>
          <p:cNvSpPr txBox="1"/>
          <p:nvPr/>
        </p:nvSpPr>
        <p:spPr>
          <a:xfrm>
            <a:off x="1193800" y="6958919"/>
            <a:ext cx="10185400" cy="481331"/>
          </a:xfrm>
          <a:prstGeom prst="rect">
            <a:avLst/>
          </a:prstGeom>
        </p:spPr>
        <p:txBody>
          <a:bodyPr lIns="0" tIns="0" rIns="0" bIns="0" rtlCol="0" anchor="t">
            <a:spAutoFit/>
          </a:bodyPr>
          <a:lstStyle/>
          <a:p>
            <a:pPr marL="0" lvl="0" indent="0" algn="ctr">
              <a:lnSpc>
                <a:spcPts val="3919"/>
              </a:lnSpc>
              <a:spcBef>
                <a:spcPct val="0"/>
              </a:spcBef>
            </a:pPr>
            <a:r>
              <a:rPr lang="en-US" sz="2799" b="1" dirty="0">
                <a:solidFill>
                  <a:srgbClr val="070742"/>
                </a:solidFill>
                <a:latin typeface="DM Sans Bold"/>
                <a:ea typeface="DM Sans Bold"/>
                <a:cs typeface="DM Sans Bold"/>
                <a:sym typeface="DM Sans Bold"/>
              </a:rPr>
              <a:t>14 Jan 2026</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9F1">
                <a:alpha val="100000"/>
              </a:srgbClr>
            </a:gs>
            <a:gs pos="50000">
              <a:srgbClr val="DCF1F0">
                <a:alpha val="100000"/>
              </a:srgbClr>
            </a:gs>
            <a:gs pos="100000">
              <a:srgbClr val="94B9FF">
                <a:alpha val="100000"/>
              </a:srgbClr>
            </a:gs>
          </a:gsLst>
          <a:lin ang="0"/>
        </a:gradFill>
        <a:effectLst/>
      </p:bgPr>
    </p:bg>
    <p:spTree>
      <p:nvGrpSpPr>
        <p:cNvPr id="1" name=""/>
        <p:cNvGrpSpPr/>
        <p:nvPr/>
      </p:nvGrpSpPr>
      <p:grpSpPr>
        <a:xfrm>
          <a:off x="0" y="0"/>
          <a:ext cx="0" cy="0"/>
          <a:chOff x="0" y="0"/>
          <a:chExt cx="0" cy="0"/>
        </a:xfrm>
      </p:grpSpPr>
      <p:sp>
        <p:nvSpPr>
          <p:cNvPr id="2" name="TextBox 2"/>
          <p:cNvSpPr txBox="1"/>
          <p:nvPr/>
        </p:nvSpPr>
        <p:spPr>
          <a:xfrm>
            <a:off x="1427767" y="1494155"/>
            <a:ext cx="15907733" cy="772795"/>
          </a:xfrm>
          <a:prstGeom prst="rect">
            <a:avLst/>
          </a:prstGeom>
        </p:spPr>
        <p:txBody>
          <a:bodyPr lIns="0" tIns="0" rIns="0" bIns="0" rtlCol="0" anchor="t">
            <a:spAutoFit/>
          </a:bodyPr>
          <a:lstStyle/>
          <a:p>
            <a:pPr algn="ctr">
              <a:lnSpc>
                <a:spcPts val="3079"/>
              </a:lnSpc>
            </a:pPr>
            <a:r>
              <a:rPr lang="en-US" sz="2199" b="1">
                <a:solidFill>
                  <a:srgbClr val="070742"/>
                </a:solidFill>
                <a:latin typeface="DM Sans Bold"/>
                <a:ea typeface="DM Sans Bold"/>
                <a:cs typeface="DM Sans Bold"/>
                <a:sym typeface="DM Sans Bold"/>
              </a:rPr>
              <a:t>India’s maritime sector is expanding rapidly.</a:t>
            </a:r>
          </a:p>
          <a:p>
            <a:pPr marL="0" lvl="0" indent="0" algn="ctr">
              <a:lnSpc>
                <a:spcPts val="3079"/>
              </a:lnSpc>
              <a:spcBef>
                <a:spcPct val="0"/>
              </a:spcBef>
            </a:pPr>
            <a:r>
              <a:rPr lang="en-US" sz="2199" b="1">
                <a:solidFill>
                  <a:srgbClr val="070742"/>
                </a:solidFill>
                <a:latin typeface="DM Sans Bold"/>
                <a:ea typeface="DM Sans Bold"/>
                <a:cs typeface="DM Sans Bold"/>
                <a:sym typeface="DM Sans Bold"/>
              </a:rPr>
              <a:t> NGSP ensures this growth is future-ready, climate-aligned, and globally credible—starting now, not later.</a:t>
            </a:r>
          </a:p>
        </p:txBody>
      </p:sp>
      <p:sp>
        <p:nvSpPr>
          <p:cNvPr id="3" name="TextBox 3"/>
          <p:cNvSpPr txBox="1"/>
          <p:nvPr/>
        </p:nvSpPr>
        <p:spPr>
          <a:xfrm>
            <a:off x="3193606" y="769620"/>
            <a:ext cx="12978234" cy="613410"/>
          </a:xfrm>
          <a:prstGeom prst="rect">
            <a:avLst/>
          </a:prstGeom>
        </p:spPr>
        <p:txBody>
          <a:bodyPr lIns="0" tIns="0" rIns="0" bIns="0" rtlCol="0" anchor="t">
            <a:spAutoFit/>
          </a:bodyPr>
          <a:lstStyle/>
          <a:p>
            <a:pPr algn="ctr">
              <a:lnSpc>
                <a:spcPts val="5039"/>
              </a:lnSpc>
              <a:spcBef>
                <a:spcPct val="0"/>
              </a:spcBef>
            </a:pPr>
            <a:r>
              <a:rPr lang="en-US" sz="3599" b="1" dirty="0">
                <a:solidFill>
                  <a:srgbClr val="070742"/>
                </a:solidFill>
                <a:latin typeface="DM Sans Bold"/>
                <a:ea typeface="DM Sans Bold"/>
                <a:cs typeface="DM Sans Bold"/>
                <a:sym typeface="DM Sans Bold"/>
              </a:rPr>
              <a:t>WHY NATIONAL GREEN SHIPPING POLICY (NGSP) — NOW</a:t>
            </a:r>
          </a:p>
        </p:txBody>
      </p:sp>
      <p:sp>
        <p:nvSpPr>
          <p:cNvPr id="4" name="Freeform 4"/>
          <p:cNvSpPr/>
          <p:nvPr/>
        </p:nvSpPr>
        <p:spPr>
          <a:xfrm>
            <a:off x="2546714" y="3229542"/>
            <a:ext cx="4774544" cy="300021"/>
          </a:xfrm>
          <a:custGeom>
            <a:avLst/>
            <a:gdLst/>
            <a:ahLst/>
            <a:cxnLst/>
            <a:rect l="l" t="t" r="r" b="b"/>
            <a:pathLst>
              <a:path w="4774544" h="300021">
                <a:moveTo>
                  <a:pt x="0" y="0"/>
                </a:moveTo>
                <a:lnTo>
                  <a:pt x="4774544" y="0"/>
                </a:lnTo>
                <a:lnTo>
                  <a:pt x="4774544" y="300021"/>
                </a:lnTo>
                <a:lnTo>
                  <a:pt x="0" y="300021"/>
                </a:lnTo>
                <a:lnTo>
                  <a:pt x="0" y="0"/>
                </a:lnTo>
                <a:close/>
              </a:path>
            </a:pathLst>
          </a:custGeom>
          <a:blipFill>
            <a:blip r:embed="rId2">
              <a:alphaModFix amt="65000"/>
            </a:blip>
            <a:stretch>
              <a:fillRect t="-82288"/>
            </a:stretch>
          </a:blipFill>
        </p:spPr>
        <p:txBody>
          <a:bodyPr/>
          <a:lstStyle/>
          <a:p>
            <a:endParaRPr lang="en-IN"/>
          </a:p>
        </p:txBody>
      </p:sp>
      <p:sp>
        <p:nvSpPr>
          <p:cNvPr id="5" name="Freeform 5"/>
          <p:cNvSpPr/>
          <p:nvPr/>
        </p:nvSpPr>
        <p:spPr>
          <a:xfrm>
            <a:off x="10965737" y="3229542"/>
            <a:ext cx="4774544" cy="300021"/>
          </a:xfrm>
          <a:custGeom>
            <a:avLst/>
            <a:gdLst/>
            <a:ahLst/>
            <a:cxnLst/>
            <a:rect l="l" t="t" r="r" b="b"/>
            <a:pathLst>
              <a:path w="4774544" h="300021">
                <a:moveTo>
                  <a:pt x="0" y="0"/>
                </a:moveTo>
                <a:lnTo>
                  <a:pt x="4774544" y="0"/>
                </a:lnTo>
                <a:lnTo>
                  <a:pt x="4774544" y="300021"/>
                </a:lnTo>
                <a:lnTo>
                  <a:pt x="0" y="300021"/>
                </a:lnTo>
                <a:lnTo>
                  <a:pt x="0" y="0"/>
                </a:lnTo>
                <a:close/>
              </a:path>
            </a:pathLst>
          </a:custGeom>
          <a:blipFill>
            <a:blip r:embed="rId2">
              <a:alphaModFix amt="65000"/>
            </a:blip>
            <a:stretch>
              <a:fillRect t="-82288"/>
            </a:stretch>
          </a:blipFill>
        </p:spPr>
        <p:txBody>
          <a:bodyPr/>
          <a:lstStyle/>
          <a:p>
            <a:endParaRPr lang="en-IN"/>
          </a:p>
        </p:txBody>
      </p:sp>
      <p:grpSp>
        <p:nvGrpSpPr>
          <p:cNvPr id="6" name="Group 6"/>
          <p:cNvGrpSpPr/>
          <p:nvPr/>
        </p:nvGrpSpPr>
        <p:grpSpPr>
          <a:xfrm>
            <a:off x="2546714" y="2668366"/>
            <a:ext cx="4771936" cy="687686"/>
            <a:chOff x="0" y="0"/>
            <a:chExt cx="1081126" cy="155801"/>
          </a:xfrm>
        </p:grpSpPr>
        <p:sp>
          <p:nvSpPr>
            <p:cNvPr id="7" name="Freeform 7"/>
            <p:cNvSpPr/>
            <p:nvPr/>
          </p:nvSpPr>
          <p:spPr>
            <a:xfrm>
              <a:off x="0" y="0"/>
              <a:ext cx="1081126" cy="155801"/>
            </a:xfrm>
            <a:custGeom>
              <a:avLst/>
              <a:gdLst/>
              <a:ahLst/>
              <a:cxnLst/>
              <a:rect l="l" t="t" r="r" b="b"/>
              <a:pathLst>
                <a:path w="1081126" h="155801">
                  <a:moveTo>
                    <a:pt x="12979" y="0"/>
                  </a:moveTo>
                  <a:lnTo>
                    <a:pt x="1068147" y="0"/>
                  </a:lnTo>
                  <a:cubicBezTo>
                    <a:pt x="1075315" y="0"/>
                    <a:pt x="1081126" y="5811"/>
                    <a:pt x="1081126" y="12979"/>
                  </a:cubicBezTo>
                  <a:lnTo>
                    <a:pt x="1081126" y="142822"/>
                  </a:lnTo>
                  <a:cubicBezTo>
                    <a:pt x="1081126" y="146265"/>
                    <a:pt x="1079758" y="149566"/>
                    <a:pt x="1077324" y="152000"/>
                  </a:cubicBezTo>
                  <a:cubicBezTo>
                    <a:pt x="1074890" y="154434"/>
                    <a:pt x="1071589" y="155801"/>
                    <a:pt x="1068147" y="155801"/>
                  </a:cubicBezTo>
                  <a:lnTo>
                    <a:pt x="12979" y="155801"/>
                  </a:lnTo>
                  <a:cubicBezTo>
                    <a:pt x="5811" y="155801"/>
                    <a:pt x="0" y="149991"/>
                    <a:pt x="0" y="142822"/>
                  </a:cubicBezTo>
                  <a:lnTo>
                    <a:pt x="0" y="12979"/>
                  </a:lnTo>
                  <a:cubicBezTo>
                    <a:pt x="0" y="5811"/>
                    <a:pt x="5811" y="0"/>
                    <a:pt x="12979" y="0"/>
                  </a:cubicBezTo>
                  <a:close/>
                </a:path>
              </a:pathLst>
            </a:custGeom>
            <a:solidFill>
              <a:srgbClr val="02B2E4"/>
            </a:solidFill>
          </p:spPr>
          <p:txBody>
            <a:bodyPr/>
            <a:lstStyle/>
            <a:p>
              <a:endParaRPr lang="en-IN"/>
            </a:p>
          </p:txBody>
        </p:sp>
        <p:sp>
          <p:nvSpPr>
            <p:cNvPr id="8" name="TextBox 8"/>
            <p:cNvSpPr txBox="1"/>
            <p:nvPr/>
          </p:nvSpPr>
          <p:spPr>
            <a:xfrm>
              <a:off x="0" y="-47625"/>
              <a:ext cx="1081126" cy="203426"/>
            </a:xfrm>
            <a:prstGeom prst="rect">
              <a:avLst/>
            </a:prstGeom>
          </p:spPr>
          <p:txBody>
            <a:bodyPr lIns="50800" tIns="50800" rIns="50800" bIns="50800" rtlCol="0" anchor="ctr"/>
            <a:lstStyle/>
            <a:p>
              <a:pPr marL="0" lvl="0" indent="0" algn="ctr">
                <a:lnSpc>
                  <a:spcPts val="3079"/>
                </a:lnSpc>
                <a:spcBef>
                  <a:spcPct val="0"/>
                </a:spcBef>
              </a:pPr>
              <a:r>
                <a:rPr lang="en-US" sz="2199" b="1">
                  <a:solidFill>
                    <a:srgbClr val="000000"/>
                  </a:solidFill>
                  <a:latin typeface="DM Sans Bold"/>
                  <a:ea typeface="DM Sans Bold"/>
                  <a:cs typeface="DM Sans Bold"/>
                  <a:sym typeface="DM Sans Bold"/>
                </a:rPr>
                <a:t>Global Policy &amp; Regulatory Shift</a:t>
              </a:r>
            </a:p>
          </p:txBody>
        </p:sp>
      </p:grpSp>
      <p:grpSp>
        <p:nvGrpSpPr>
          <p:cNvPr id="9" name="Group 9"/>
          <p:cNvGrpSpPr/>
          <p:nvPr/>
        </p:nvGrpSpPr>
        <p:grpSpPr>
          <a:xfrm>
            <a:off x="10965438" y="2668366"/>
            <a:ext cx="4774544" cy="687686"/>
            <a:chOff x="0" y="0"/>
            <a:chExt cx="1081717" cy="155801"/>
          </a:xfrm>
        </p:grpSpPr>
        <p:sp>
          <p:nvSpPr>
            <p:cNvPr id="10" name="Freeform 10"/>
            <p:cNvSpPr/>
            <p:nvPr/>
          </p:nvSpPr>
          <p:spPr>
            <a:xfrm>
              <a:off x="0" y="0"/>
              <a:ext cx="1081717" cy="155801"/>
            </a:xfrm>
            <a:custGeom>
              <a:avLst/>
              <a:gdLst/>
              <a:ahLst/>
              <a:cxnLst/>
              <a:rect l="l" t="t" r="r" b="b"/>
              <a:pathLst>
                <a:path w="1081717" h="155801">
                  <a:moveTo>
                    <a:pt x="12972" y="0"/>
                  </a:moveTo>
                  <a:lnTo>
                    <a:pt x="1068745" y="0"/>
                  </a:lnTo>
                  <a:cubicBezTo>
                    <a:pt x="1072185" y="0"/>
                    <a:pt x="1075485" y="1367"/>
                    <a:pt x="1077917" y="3799"/>
                  </a:cubicBezTo>
                  <a:cubicBezTo>
                    <a:pt x="1080350" y="6232"/>
                    <a:pt x="1081717" y="9532"/>
                    <a:pt x="1081717" y="12972"/>
                  </a:cubicBezTo>
                  <a:lnTo>
                    <a:pt x="1081717" y="142829"/>
                  </a:lnTo>
                  <a:cubicBezTo>
                    <a:pt x="1081717" y="146270"/>
                    <a:pt x="1080350" y="149569"/>
                    <a:pt x="1077917" y="152002"/>
                  </a:cubicBezTo>
                  <a:cubicBezTo>
                    <a:pt x="1075485" y="154435"/>
                    <a:pt x="1072185" y="155801"/>
                    <a:pt x="1068745" y="155801"/>
                  </a:cubicBezTo>
                  <a:lnTo>
                    <a:pt x="12972" y="155801"/>
                  </a:lnTo>
                  <a:cubicBezTo>
                    <a:pt x="9532" y="155801"/>
                    <a:pt x="6232" y="154435"/>
                    <a:pt x="3799" y="152002"/>
                  </a:cubicBezTo>
                  <a:cubicBezTo>
                    <a:pt x="1367" y="149569"/>
                    <a:pt x="0" y="146270"/>
                    <a:pt x="0" y="142829"/>
                  </a:cubicBezTo>
                  <a:lnTo>
                    <a:pt x="0" y="12972"/>
                  </a:lnTo>
                  <a:cubicBezTo>
                    <a:pt x="0" y="9532"/>
                    <a:pt x="1367" y="6232"/>
                    <a:pt x="3799" y="3799"/>
                  </a:cubicBezTo>
                  <a:cubicBezTo>
                    <a:pt x="6232" y="1367"/>
                    <a:pt x="9532" y="0"/>
                    <a:pt x="12972" y="0"/>
                  </a:cubicBezTo>
                  <a:close/>
                </a:path>
              </a:pathLst>
            </a:custGeom>
            <a:solidFill>
              <a:srgbClr val="5DDB78"/>
            </a:solidFill>
          </p:spPr>
          <p:txBody>
            <a:bodyPr/>
            <a:lstStyle/>
            <a:p>
              <a:endParaRPr lang="en-IN"/>
            </a:p>
          </p:txBody>
        </p:sp>
        <p:sp>
          <p:nvSpPr>
            <p:cNvPr id="11" name="TextBox 11"/>
            <p:cNvSpPr txBox="1"/>
            <p:nvPr/>
          </p:nvSpPr>
          <p:spPr>
            <a:xfrm>
              <a:off x="0" y="-47625"/>
              <a:ext cx="1081717" cy="203426"/>
            </a:xfrm>
            <a:prstGeom prst="rect">
              <a:avLst/>
            </a:prstGeom>
          </p:spPr>
          <p:txBody>
            <a:bodyPr lIns="50800" tIns="50800" rIns="50800" bIns="50800" rtlCol="0" anchor="ctr"/>
            <a:lstStyle/>
            <a:p>
              <a:pPr marL="0" lvl="0" indent="0" algn="ctr">
                <a:lnSpc>
                  <a:spcPts val="3079"/>
                </a:lnSpc>
                <a:spcBef>
                  <a:spcPct val="0"/>
                </a:spcBef>
              </a:pPr>
              <a:r>
                <a:rPr lang="en-US" sz="2199" b="1">
                  <a:solidFill>
                    <a:srgbClr val="000000"/>
                  </a:solidFill>
                  <a:latin typeface="DM Sans Bold"/>
                  <a:ea typeface="DM Sans Bold"/>
                  <a:cs typeface="DM Sans Bold"/>
                  <a:sym typeface="DM Sans Bold"/>
                </a:rPr>
                <a:t>Why India Needs NGSP Now</a:t>
              </a:r>
            </a:p>
          </p:txBody>
        </p:sp>
      </p:grpSp>
      <p:sp>
        <p:nvSpPr>
          <p:cNvPr id="12" name="AutoShape 12"/>
          <p:cNvSpPr/>
          <p:nvPr/>
        </p:nvSpPr>
        <p:spPr>
          <a:xfrm flipV="1">
            <a:off x="9144000" y="2668366"/>
            <a:ext cx="0" cy="7193345"/>
          </a:xfrm>
          <a:prstGeom prst="line">
            <a:avLst/>
          </a:prstGeom>
          <a:ln w="38100" cap="flat">
            <a:solidFill>
              <a:srgbClr val="000000"/>
            </a:solidFill>
            <a:prstDash val="solid"/>
            <a:headEnd type="none" w="sm" len="sm"/>
            <a:tailEnd type="none" w="sm" len="sm"/>
          </a:ln>
        </p:spPr>
        <p:txBody>
          <a:bodyPr/>
          <a:lstStyle/>
          <a:p>
            <a:endParaRPr lang="en-IN"/>
          </a:p>
        </p:txBody>
      </p:sp>
      <p:sp>
        <p:nvSpPr>
          <p:cNvPr id="13" name="Freeform 13"/>
          <p:cNvSpPr/>
          <p:nvPr/>
        </p:nvSpPr>
        <p:spPr>
          <a:xfrm rot="5400000">
            <a:off x="7966950" y="3643438"/>
            <a:ext cx="1310584" cy="1463833"/>
          </a:xfrm>
          <a:custGeom>
            <a:avLst/>
            <a:gdLst/>
            <a:ahLst/>
            <a:cxnLst/>
            <a:rect l="l" t="t" r="r" b="b"/>
            <a:pathLst>
              <a:path w="1310584" h="1463833">
                <a:moveTo>
                  <a:pt x="0" y="0"/>
                </a:moveTo>
                <a:lnTo>
                  <a:pt x="1310585" y="0"/>
                </a:lnTo>
                <a:lnTo>
                  <a:pt x="1310585" y="1463833"/>
                </a:lnTo>
                <a:lnTo>
                  <a:pt x="0" y="14638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N"/>
          </a:p>
        </p:txBody>
      </p:sp>
      <p:sp>
        <p:nvSpPr>
          <p:cNvPr id="14" name="Freeform 14"/>
          <p:cNvSpPr/>
          <p:nvPr/>
        </p:nvSpPr>
        <p:spPr>
          <a:xfrm rot="5400000" flipV="1">
            <a:off x="9009460" y="3643438"/>
            <a:ext cx="1310584" cy="1463833"/>
          </a:xfrm>
          <a:custGeom>
            <a:avLst/>
            <a:gdLst/>
            <a:ahLst/>
            <a:cxnLst/>
            <a:rect l="l" t="t" r="r" b="b"/>
            <a:pathLst>
              <a:path w="1310584" h="1463833">
                <a:moveTo>
                  <a:pt x="0" y="1463833"/>
                </a:moveTo>
                <a:lnTo>
                  <a:pt x="1310584" y="1463833"/>
                </a:lnTo>
                <a:lnTo>
                  <a:pt x="1310584" y="0"/>
                </a:lnTo>
                <a:lnTo>
                  <a:pt x="0" y="0"/>
                </a:lnTo>
                <a:lnTo>
                  <a:pt x="0" y="1463833"/>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N"/>
          </a:p>
        </p:txBody>
      </p:sp>
      <p:sp>
        <p:nvSpPr>
          <p:cNvPr id="15" name="Freeform 15"/>
          <p:cNvSpPr/>
          <p:nvPr/>
        </p:nvSpPr>
        <p:spPr>
          <a:xfrm>
            <a:off x="8741091" y="3973452"/>
            <a:ext cx="804812" cy="803806"/>
          </a:xfrm>
          <a:custGeom>
            <a:avLst/>
            <a:gdLst/>
            <a:ahLst/>
            <a:cxnLst/>
            <a:rect l="l" t="t" r="r" b="b"/>
            <a:pathLst>
              <a:path w="804812" h="803806">
                <a:moveTo>
                  <a:pt x="0" y="0"/>
                </a:moveTo>
                <a:lnTo>
                  <a:pt x="804812" y="0"/>
                </a:lnTo>
                <a:lnTo>
                  <a:pt x="804812" y="803806"/>
                </a:lnTo>
                <a:lnTo>
                  <a:pt x="0" y="803806"/>
                </a:lnTo>
                <a:lnTo>
                  <a:pt x="0" y="0"/>
                </a:lnTo>
                <a:close/>
              </a:path>
            </a:pathLst>
          </a:custGeom>
          <a:blipFill>
            <a:blip r:embed="rId7"/>
            <a:stretch>
              <a:fillRect/>
            </a:stretch>
          </a:blipFill>
        </p:spPr>
        <p:txBody>
          <a:bodyPr/>
          <a:lstStyle/>
          <a:p>
            <a:endParaRPr lang="en-IN"/>
          </a:p>
        </p:txBody>
      </p:sp>
      <p:grpSp>
        <p:nvGrpSpPr>
          <p:cNvPr id="16" name="Group 16"/>
          <p:cNvGrpSpPr/>
          <p:nvPr/>
        </p:nvGrpSpPr>
        <p:grpSpPr>
          <a:xfrm>
            <a:off x="8869504" y="4101477"/>
            <a:ext cx="547756" cy="547756"/>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IN"/>
            </a:p>
          </p:txBody>
        </p:sp>
        <p:sp>
          <p:nvSpPr>
            <p:cNvPr id="18" name="TextBox 18"/>
            <p:cNvSpPr txBox="1"/>
            <p:nvPr/>
          </p:nvSpPr>
          <p:spPr>
            <a:xfrm>
              <a:off x="76200" y="38100"/>
              <a:ext cx="660400" cy="698500"/>
            </a:xfrm>
            <a:prstGeom prst="rect">
              <a:avLst/>
            </a:prstGeom>
          </p:spPr>
          <p:txBody>
            <a:bodyPr lIns="50800" tIns="50800" rIns="50800" bIns="50800" rtlCol="0" anchor="ctr"/>
            <a:lstStyle/>
            <a:p>
              <a:pPr marL="0" lvl="0" indent="0" algn="ctr">
                <a:lnSpc>
                  <a:spcPts val="2519"/>
                </a:lnSpc>
                <a:spcBef>
                  <a:spcPct val="0"/>
                </a:spcBef>
              </a:pPr>
              <a:r>
                <a:rPr lang="en-US" sz="1799" b="1">
                  <a:solidFill>
                    <a:srgbClr val="000000"/>
                  </a:solidFill>
                  <a:latin typeface="DM Sans Bold"/>
                  <a:ea typeface="DM Sans Bold"/>
                  <a:cs typeface="DM Sans Bold"/>
                  <a:sym typeface="DM Sans Bold"/>
                </a:rPr>
                <a:t>01</a:t>
              </a:r>
            </a:p>
          </p:txBody>
        </p:sp>
      </p:grpSp>
      <p:sp>
        <p:nvSpPr>
          <p:cNvPr id="19" name="Freeform 19"/>
          <p:cNvSpPr/>
          <p:nvPr/>
        </p:nvSpPr>
        <p:spPr>
          <a:xfrm rot="5400000">
            <a:off x="7966950" y="5141556"/>
            <a:ext cx="1310584" cy="1463833"/>
          </a:xfrm>
          <a:custGeom>
            <a:avLst/>
            <a:gdLst/>
            <a:ahLst/>
            <a:cxnLst/>
            <a:rect l="l" t="t" r="r" b="b"/>
            <a:pathLst>
              <a:path w="1310584" h="1463833">
                <a:moveTo>
                  <a:pt x="0" y="0"/>
                </a:moveTo>
                <a:lnTo>
                  <a:pt x="1310585" y="0"/>
                </a:lnTo>
                <a:lnTo>
                  <a:pt x="1310585" y="1463833"/>
                </a:lnTo>
                <a:lnTo>
                  <a:pt x="0" y="14638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N"/>
          </a:p>
        </p:txBody>
      </p:sp>
      <p:sp>
        <p:nvSpPr>
          <p:cNvPr id="20" name="Freeform 20"/>
          <p:cNvSpPr/>
          <p:nvPr/>
        </p:nvSpPr>
        <p:spPr>
          <a:xfrm>
            <a:off x="8741091" y="5471569"/>
            <a:ext cx="804812" cy="803806"/>
          </a:xfrm>
          <a:custGeom>
            <a:avLst/>
            <a:gdLst/>
            <a:ahLst/>
            <a:cxnLst/>
            <a:rect l="l" t="t" r="r" b="b"/>
            <a:pathLst>
              <a:path w="804812" h="803806">
                <a:moveTo>
                  <a:pt x="0" y="0"/>
                </a:moveTo>
                <a:lnTo>
                  <a:pt x="804812" y="0"/>
                </a:lnTo>
                <a:lnTo>
                  <a:pt x="804812" y="803807"/>
                </a:lnTo>
                <a:lnTo>
                  <a:pt x="0" y="803807"/>
                </a:lnTo>
                <a:lnTo>
                  <a:pt x="0" y="0"/>
                </a:lnTo>
                <a:close/>
              </a:path>
            </a:pathLst>
          </a:custGeom>
          <a:blipFill>
            <a:blip r:embed="rId7"/>
            <a:stretch>
              <a:fillRect/>
            </a:stretch>
          </a:blipFill>
        </p:spPr>
        <p:txBody>
          <a:bodyPr/>
          <a:lstStyle/>
          <a:p>
            <a:endParaRPr lang="en-IN"/>
          </a:p>
        </p:txBody>
      </p:sp>
      <p:sp>
        <p:nvSpPr>
          <p:cNvPr id="21" name="Freeform 21"/>
          <p:cNvSpPr/>
          <p:nvPr/>
        </p:nvSpPr>
        <p:spPr>
          <a:xfrm rot="5400000" flipV="1">
            <a:off x="9009460" y="5141556"/>
            <a:ext cx="1310584" cy="1463833"/>
          </a:xfrm>
          <a:custGeom>
            <a:avLst/>
            <a:gdLst/>
            <a:ahLst/>
            <a:cxnLst/>
            <a:rect l="l" t="t" r="r" b="b"/>
            <a:pathLst>
              <a:path w="1310584" h="1463833">
                <a:moveTo>
                  <a:pt x="0" y="1463833"/>
                </a:moveTo>
                <a:lnTo>
                  <a:pt x="1310584" y="1463833"/>
                </a:lnTo>
                <a:lnTo>
                  <a:pt x="1310584" y="0"/>
                </a:lnTo>
                <a:lnTo>
                  <a:pt x="0" y="0"/>
                </a:lnTo>
                <a:lnTo>
                  <a:pt x="0" y="1463833"/>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N"/>
          </a:p>
        </p:txBody>
      </p:sp>
      <p:grpSp>
        <p:nvGrpSpPr>
          <p:cNvPr id="22" name="Group 22"/>
          <p:cNvGrpSpPr/>
          <p:nvPr/>
        </p:nvGrpSpPr>
        <p:grpSpPr>
          <a:xfrm>
            <a:off x="8869504" y="5599594"/>
            <a:ext cx="547756" cy="547756"/>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IN"/>
            </a:p>
          </p:txBody>
        </p:sp>
        <p:sp>
          <p:nvSpPr>
            <p:cNvPr id="24" name="TextBox 24"/>
            <p:cNvSpPr txBox="1"/>
            <p:nvPr/>
          </p:nvSpPr>
          <p:spPr>
            <a:xfrm>
              <a:off x="76200" y="38100"/>
              <a:ext cx="660400" cy="698500"/>
            </a:xfrm>
            <a:prstGeom prst="rect">
              <a:avLst/>
            </a:prstGeom>
          </p:spPr>
          <p:txBody>
            <a:bodyPr lIns="50800" tIns="50800" rIns="50800" bIns="50800" rtlCol="0" anchor="ctr"/>
            <a:lstStyle/>
            <a:p>
              <a:pPr marL="0" lvl="0" indent="0" algn="ctr">
                <a:lnSpc>
                  <a:spcPts val="2519"/>
                </a:lnSpc>
                <a:spcBef>
                  <a:spcPct val="0"/>
                </a:spcBef>
              </a:pPr>
              <a:r>
                <a:rPr lang="en-US" sz="1799" b="1">
                  <a:solidFill>
                    <a:srgbClr val="000000"/>
                  </a:solidFill>
                  <a:latin typeface="DM Sans Bold"/>
                  <a:ea typeface="DM Sans Bold"/>
                  <a:cs typeface="DM Sans Bold"/>
                  <a:sym typeface="DM Sans Bold"/>
                </a:rPr>
                <a:t>02</a:t>
              </a:r>
            </a:p>
          </p:txBody>
        </p:sp>
      </p:grpSp>
      <p:sp>
        <p:nvSpPr>
          <p:cNvPr id="25" name="Freeform 25"/>
          <p:cNvSpPr/>
          <p:nvPr/>
        </p:nvSpPr>
        <p:spPr>
          <a:xfrm rot="5400000">
            <a:off x="7966950" y="6639674"/>
            <a:ext cx="1310584" cy="1463833"/>
          </a:xfrm>
          <a:custGeom>
            <a:avLst/>
            <a:gdLst/>
            <a:ahLst/>
            <a:cxnLst/>
            <a:rect l="l" t="t" r="r" b="b"/>
            <a:pathLst>
              <a:path w="1310584" h="1463833">
                <a:moveTo>
                  <a:pt x="0" y="0"/>
                </a:moveTo>
                <a:lnTo>
                  <a:pt x="1310585" y="0"/>
                </a:lnTo>
                <a:lnTo>
                  <a:pt x="1310585" y="1463833"/>
                </a:lnTo>
                <a:lnTo>
                  <a:pt x="0" y="14638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N"/>
          </a:p>
        </p:txBody>
      </p:sp>
      <p:sp>
        <p:nvSpPr>
          <p:cNvPr id="26" name="Freeform 26"/>
          <p:cNvSpPr/>
          <p:nvPr/>
        </p:nvSpPr>
        <p:spPr>
          <a:xfrm>
            <a:off x="8741091" y="6972240"/>
            <a:ext cx="804812" cy="803806"/>
          </a:xfrm>
          <a:custGeom>
            <a:avLst/>
            <a:gdLst/>
            <a:ahLst/>
            <a:cxnLst/>
            <a:rect l="l" t="t" r="r" b="b"/>
            <a:pathLst>
              <a:path w="804812" h="803806">
                <a:moveTo>
                  <a:pt x="0" y="0"/>
                </a:moveTo>
                <a:lnTo>
                  <a:pt x="804812" y="0"/>
                </a:lnTo>
                <a:lnTo>
                  <a:pt x="804812" y="803806"/>
                </a:lnTo>
                <a:lnTo>
                  <a:pt x="0" y="803806"/>
                </a:lnTo>
                <a:lnTo>
                  <a:pt x="0" y="0"/>
                </a:lnTo>
                <a:close/>
              </a:path>
            </a:pathLst>
          </a:custGeom>
          <a:blipFill>
            <a:blip r:embed="rId7"/>
            <a:stretch>
              <a:fillRect/>
            </a:stretch>
          </a:blipFill>
        </p:spPr>
        <p:txBody>
          <a:bodyPr/>
          <a:lstStyle/>
          <a:p>
            <a:endParaRPr lang="en-IN"/>
          </a:p>
        </p:txBody>
      </p:sp>
      <p:sp>
        <p:nvSpPr>
          <p:cNvPr id="27" name="Freeform 27"/>
          <p:cNvSpPr/>
          <p:nvPr/>
        </p:nvSpPr>
        <p:spPr>
          <a:xfrm rot="5400000" flipV="1">
            <a:off x="9009460" y="6639674"/>
            <a:ext cx="1310584" cy="1463833"/>
          </a:xfrm>
          <a:custGeom>
            <a:avLst/>
            <a:gdLst/>
            <a:ahLst/>
            <a:cxnLst/>
            <a:rect l="l" t="t" r="r" b="b"/>
            <a:pathLst>
              <a:path w="1310584" h="1463833">
                <a:moveTo>
                  <a:pt x="0" y="1463833"/>
                </a:moveTo>
                <a:lnTo>
                  <a:pt x="1310584" y="1463833"/>
                </a:lnTo>
                <a:lnTo>
                  <a:pt x="1310584" y="0"/>
                </a:lnTo>
                <a:lnTo>
                  <a:pt x="0" y="0"/>
                </a:lnTo>
                <a:lnTo>
                  <a:pt x="0" y="1463833"/>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N"/>
          </a:p>
        </p:txBody>
      </p:sp>
      <p:grpSp>
        <p:nvGrpSpPr>
          <p:cNvPr id="28" name="Group 28"/>
          <p:cNvGrpSpPr/>
          <p:nvPr/>
        </p:nvGrpSpPr>
        <p:grpSpPr>
          <a:xfrm>
            <a:off x="8869504" y="7100265"/>
            <a:ext cx="547756" cy="547756"/>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IN"/>
            </a:p>
          </p:txBody>
        </p:sp>
        <p:sp>
          <p:nvSpPr>
            <p:cNvPr id="30" name="TextBox 30"/>
            <p:cNvSpPr txBox="1"/>
            <p:nvPr/>
          </p:nvSpPr>
          <p:spPr>
            <a:xfrm>
              <a:off x="76200" y="38100"/>
              <a:ext cx="660400" cy="698500"/>
            </a:xfrm>
            <a:prstGeom prst="rect">
              <a:avLst/>
            </a:prstGeom>
          </p:spPr>
          <p:txBody>
            <a:bodyPr lIns="50800" tIns="50800" rIns="50800" bIns="50800" rtlCol="0" anchor="ctr"/>
            <a:lstStyle/>
            <a:p>
              <a:pPr marL="0" lvl="0" indent="0" algn="ctr">
                <a:lnSpc>
                  <a:spcPts val="2519"/>
                </a:lnSpc>
                <a:spcBef>
                  <a:spcPct val="0"/>
                </a:spcBef>
              </a:pPr>
              <a:r>
                <a:rPr lang="en-US" sz="1799" b="1">
                  <a:solidFill>
                    <a:srgbClr val="000000"/>
                  </a:solidFill>
                  <a:latin typeface="DM Sans Bold"/>
                  <a:ea typeface="DM Sans Bold"/>
                  <a:cs typeface="DM Sans Bold"/>
                  <a:sym typeface="DM Sans Bold"/>
                </a:rPr>
                <a:t>03</a:t>
              </a:r>
            </a:p>
          </p:txBody>
        </p:sp>
      </p:grpSp>
      <p:sp>
        <p:nvSpPr>
          <p:cNvPr id="31" name="Freeform 31"/>
          <p:cNvSpPr/>
          <p:nvPr/>
        </p:nvSpPr>
        <p:spPr>
          <a:xfrm rot="5400000">
            <a:off x="7966950" y="8137791"/>
            <a:ext cx="1310584" cy="1463833"/>
          </a:xfrm>
          <a:custGeom>
            <a:avLst/>
            <a:gdLst/>
            <a:ahLst/>
            <a:cxnLst/>
            <a:rect l="l" t="t" r="r" b="b"/>
            <a:pathLst>
              <a:path w="1310584" h="1463833">
                <a:moveTo>
                  <a:pt x="0" y="0"/>
                </a:moveTo>
                <a:lnTo>
                  <a:pt x="1310585" y="0"/>
                </a:lnTo>
                <a:lnTo>
                  <a:pt x="1310585" y="1463833"/>
                </a:lnTo>
                <a:lnTo>
                  <a:pt x="0" y="14638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N"/>
          </a:p>
        </p:txBody>
      </p:sp>
      <p:sp>
        <p:nvSpPr>
          <p:cNvPr id="32" name="Freeform 32"/>
          <p:cNvSpPr/>
          <p:nvPr/>
        </p:nvSpPr>
        <p:spPr>
          <a:xfrm rot="5400000" flipV="1">
            <a:off x="9009460" y="8137791"/>
            <a:ext cx="1310584" cy="1463833"/>
          </a:xfrm>
          <a:custGeom>
            <a:avLst/>
            <a:gdLst/>
            <a:ahLst/>
            <a:cxnLst/>
            <a:rect l="l" t="t" r="r" b="b"/>
            <a:pathLst>
              <a:path w="1310584" h="1463833">
                <a:moveTo>
                  <a:pt x="0" y="1463833"/>
                </a:moveTo>
                <a:lnTo>
                  <a:pt x="1310584" y="1463833"/>
                </a:lnTo>
                <a:lnTo>
                  <a:pt x="1310584" y="0"/>
                </a:lnTo>
                <a:lnTo>
                  <a:pt x="0" y="0"/>
                </a:lnTo>
                <a:lnTo>
                  <a:pt x="0" y="1463833"/>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N"/>
          </a:p>
        </p:txBody>
      </p:sp>
      <p:sp>
        <p:nvSpPr>
          <p:cNvPr id="33" name="Freeform 33"/>
          <p:cNvSpPr/>
          <p:nvPr/>
        </p:nvSpPr>
        <p:spPr>
          <a:xfrm>
            <a:off x="8741091" y="8472910"/>
            <a:ext cx="804812" cy="803806"/>
          </a:xfrm>
          <a:custGeom>
            <a:avLst/>
            <a:gdLst/>
            <a:ahLst/>
            <a:cxnLst/>
            <a:rect l="l" t="t" r="r" b="b"/>
            <a:pathLst>
              <a:path w="804812" h="803806">
                <a:moveTo>
                  <a:pt x="0" y="0"/>
                </a:moveTo>
                <a:lnTo>
                  <a:pt x="804812" y="0"/>
                </a:lnTo>
                <a:lnTo>
                  <a:pt x="804812" y="803806"/>
                </a:lnTo>
                <a:lnTo>
                  <a:pt x="0" y="803806"/>
                </a:lnTo>
                <a:lnTo>
                  <a:pt x="0" y="0"/>
                </a:lnTo>
                <a:close/>
              </a:path>
            </a:pathLst>
          </a:custGeom>
          <a:blipFill>
            <a:blip r:embed="rId7"/>
            <a:stretch>
              <a:fillRect/>
            </a:stretch>
          </a:blipFill>
        </p:spPr>
        <p:txBody>
          <a:bodyPr/>
          <a:lstStyle/>
          <a:p>
            <a:endParaRPr lang="en-IN"/>
          </a:p>
        </p:txBody>
      </p:sp>
      <p:grpSp>
        <p:nvGrpSpPr>
          <p:cNvPr id="34" name="Group 34"/>
          <p:cNvGrpSpPr/>
          <p:nvPr/>
        </p:nvGrpSpPr>
        <p:grpSpPr>
          <a:xfrm>
            <a:off x="8869504" y="8595830"/>
            <a:ext cx="547756" cy="547756"/>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IN"/>
            </a:p>
          </p:txBody>
        </p:sp>
        <p:sp>
          <p:nvSpPr>
            <p:cNvPr id="36" name="TextBox 36"/>
            <p:cNvSpPr txBox="1"/>
            <p:nvPr/>
          </p:nvSpPr>
          <p:spPr>
            <a:xfrm>
              <a:off x="76200" y="38100"/>
              <a:ext cx="660400" cy="698500"/>
            </a:xfrm>
            <a:prstGeom prst="rect">
              <a:avLst/>
            </a:prstGeom>
          </p:spPr>
          <p:txBody>
            <a:bodyPr lIns="50800" tIns="50800" rIns="50800" bIns="50800" rtlCol="0" anchor="ctr"/>
            <a:lstStyle/>
            <a:p>
              <a:pPr marL="0" lvl="0" indent="0" algn="ctr">
                <a:lnSpc>
                  <a:spcPts val="2519"/>
                </a:lnSpc>
                <a:spcBef>
                  <a:spcPct val="0"/>
                </a:spcBef>
              </a:pPr>
              <a:r>
                <a:rPr lang="en-US" sz="1799" b="1">
                  <a:solidFill>
                    <a:srgbClr val="000000"/>
                  </a:solidFill>
                  <a:latin typeface="DM Sans Bold"/>
                  <a:ea typeface="DM Sans Bold"/>
                  <a:cs typeface="DM Sans Bold"/>
                  <a:sym typeface="DM Sans Bold"/>
                </a:rPr>
                <a:t>04</a:t>
              </a:r>
            </a:p>
          </p:txBody>
        </p:sp>
      </p:grpSp>
      <p:sp>
        <p:nvSpPr>
          <p:cNvPr id="37" name="TextBox 37"/>
          <p:cNvSpPr txBox="1"/>
          <p:nvPr/>
        </p:nvSpPr>
        <p:spPr>
          <a:xfrm>
            <a:off x="2546714" y="3929585"/>
            <a:ext cx="4774544" cy="737235"/>
          </a:xfrm>
          <a:prstGeom prst="rect">
            <a:avLst/>
          </a:prstGeom>
        </p:spPr>
        <p:txBody>
          <a:bodyPr lIns="0" tIns="0" rIns="0" bIns="0" rtlCol="0" anchor="t">
            <a:spAutoFit/>
          </a:bodyPr>
          <a:lstStyle/>
          <a:p>
            <a:pPr marL="0" lvl="0" indent="0" algn="r">
              <a:lnSpc>
                <a:spcPts val="2940"/>
              </a:lnSpc>
              <a:spcBef>
                <a:spcPct val="0"/>
              </a:spcBef>
            </a:pPr>
            <a:r>
              <a:rPr lang="en-US" sz="2100" b="1">
                <a:solidFill>
                  <a:srgbClr val="000000"/>
                </a:solidFill>
                <a:latin typeface="DM Sans Bold"/>
                <a:ea typeface="DM Sans Bold"/>
                <a:cs typeface="DM Sans Bold"/>
                <a:sym typeface="DM Sans Bold"/>
              </a:rPr>
              <a:t>IMO Revised GHG Strategy (2023) – net-zero shipping ~2050</a:t>
            </a:r>
          </a:p>
        </p:txBody>
      </p:sp>
      <p:sp>
        <p:nvSpPr>
          <p:cNvPr id="38" name="TextBox 38"/>
          <p:cNvSpPr txBox="1"/>
          <p:nvPr/>
        </p:nvSpPr>
        <p:spPr>
          <a:xfrm>
            <a:off x="10965438" y="3965145"/>
            <a:ext cx="4774544" cy="701675"/>
          </a:xfrm>
          <a:prstGeom prst="rect">
            <a:avLst/>
          </a:prstGeom>
        </p:spPr>
        <p:txBody>
          <a:bodyPr lIns="0" tIns="0" rIns="0" bIns="0" rtlCol="0" anchor="t">
            <a:spAutoFit/>
          </a:bodyPr>
          <a:lstStyle/>
          <a:p>
            <a:pPr marL="0" lvl="0" indent="0" algn="l">
              <a:lnSpc>
                <a:spcPts val="2800"/>
              </a:lnSpc>
              <a:spcBef>
                <a:spcPct val="0"/>
              </a:spcBef>
            </a:pPr>
            <a:r>
              <a:rPr lang="en-US" sz="2000" b="1">
                <a:solidFill>
                  <a:srgbClr val="000000"/>
                </a:solidFill>
                <a:latin typeface="DM Sans Bold"/>
                <a:ea typeface="DM Sans Bold"/>
                <a:cs typeface="DM Sans Bold"/>
                <a:sym typeface="DM Sans Bold"/>
              </a:rPr>
              <a:t>Domestic actions exist but are fragmented and non-binding</a:t>
            </a:r>
          </a:p>
        </p:txBody>
      </p:sp>
      <p:sp>
        <p:nvSpPr>
          <p:cNvPr id="39" name="TextBox 39"/>
          <p:cNvSpPr txBox="1"/>
          <p:nvPr/>
        </p:nvSpPr>
        <p:spPr>
          <a:xfrm>
            <a:off x="2095908" y="5498822"/>
            <a:ext cx="5222742" cy="701675"/>
          </a:xfrm>
          <a:prstGeom prst="rect">
            <a:avLst/>
          </a:prstGeom>
        </p:spPr>
        <p:txBody>
          <a:bodyPr lIns="0" tIns="0" rIns="0" bIns="0" rtlCol="0" anchor="t">
            <a:spAutoFit/>
          </a:bodyPr>
          <a:lstStyle/>
          <a:p>
            <a:pPr marL="0" lvl="0" indent="0" algn="r">
              <a:lnSpc>
                <a:spcPts val="2800"/>
              </a:lnSpc>
              <a:spcBef>
                <a:spcPct val="0"/>
              </a:spcBef>
            </a:pPr>
            <a:r>
              <a:rPr lang="en-US" sz="2000" b="1">
                <a:solidFill>
                  <a:srgbClr val="000000"/>
                </a:solidFill>
                <a:latin typeface="DM Sans Bold"/>
                <a:ea typeface="DM Sans Bold"/>
                <a:cs typeface="DM Sans Bold"/>
                <a:sym typeface="DM Sans Bold"/>
              </a:rPr>
              <a:t>Regional policies like EU Fit for 55 / FuelEU Maritime / EU ETS extending to shipping</a:t>
            </a:r>
          </a:p>
        </p:txBody>
      </p:sp>
      <p:sp>
        <p:nvSpPr>
          <p:cNvPr id="40" name="TextBox 40"/>
          <p:cNvSpPr txBox="1"/>
          <p:nvPr/>
        </p:nvSpPr>
        <p:spPr>
          <a:xfrm>
            <a:off x="10968169" y="5098534"/>
            <a:ext cx="4774544" cy="1054100"/>
          </a:xfrm>
          <a:prstGeom prst="rect">
            <a:avLst/>
          </a:prstGeom>
        </p:spPr>
        <p:txBody>
          <a:bodyPr lIns="0" tIns="0" rIns="0" bIns="0" rtlCol="0" anchor="t">
            <a:spAutoFit/>
          </a:bodyPr>
          <a:lstStyle/>
          <a:p>
            <a:pPr marL="0" lvl="0" indent="0" algn="l">
              <a:lnSpc>
                <a:spcPts val="2800"/>
              </a:lnSpc>
              <a:spcBef>
                <a:spcPct val="0"/>
              </a:spcBef>
            </a:pPr>
            <a:r>
              <a:rPr lang="en-US" sz="2000" b="1">
                <a:solidFill>
                  <a:srgbClr val="000000"/>
                </a:solidFill>
                <a:latin typeface="DM Sans Bold"/>
                <a:ea typeface="DM Sans Bold"/>
                <a:cs typeface="DM Sans Bold"/>
                <a:sym typeface="DM Sans Bold"/>
              </a:rPr>
              <a:t>No national emissions baseline, alternative fuel pathway or sector-wide MRV</a:t>
            </a:r>
          </a:p>
        </p:txBody>
      </p:sp>
      <p:sp>
        <p:nvSpPr>
          <p:cNvPr id="41" name="TextBox 41"/>
          <p:cNvSpPr txBox="1"/>
          <p:nvPr/>
        </p:nvSpPr>
        <p:spPr>
          <a:xfrm>
            <a:off x="1028700" y="6917724"/>
            <a:ext cx="6292558" cy="701675"/>
          </a:xfrm>
          <a:prstGeom prst="rect">
            <a:avLst/>
          </a:prstGeom>
        </p:spPr>
        <p:txBody>
          <a:bodyPr lIns="0" tIns="0" rIns="0" bIns="0" rtlCol="0" anchor="t">
            <a:spAutoFit/>
          </a:bodyPr>
          <a:lstStyle/>
          <a:p>
            <a:pPr marL="0" lvl="0" indent="0" algn="r">
              <a:lnSpc>
                <a:spcPts val="2800"/>
              </a:lnSpc>
              <a:spcBef>
                <a:spcPct val="0"/>
              </a:spcBef>
            </a:pPr>
            <a:r>
              <a:rPr lang="en-US" sz="2000" b="1">
                <a:solidFill>
                  <a:srgbClr val="000000"/>
                </a:solidFill>
                <a:latin typeface="DM Sans Bold"/>
                <a:ea typeface="DM Sans Bold"/>
                <a:cs typeface="DM Sans Bold"/>
                <a:sym typeface="DM Sans Bold"/>
              </a:rPr>
              <a:t>Norway, Korea, Japan, Singapore implementing national green shipping frameworks</a:t>
            </a:r>
          </a:p>
        </p:txBody>
      </p:sp>
      <p:sp>
        <p:nvSpPr>
          <p:cNvPr id="42" name="TextBox 42"/>
          <p:cNvSpPr txBox="1"/>
          <p:nvPr/>
        </p:nvSpPr>
        <p:spPr>
          <a:xfrm>
            <a:off x="10965438" y="6620357"/>
            <a:ext cx="5754977" cy="1406525"/>
          </a:xfrm>
          <a:prstGeom prst="rect">
            <a:avLst/>
          </a:prstGeom>
        </p:spPr>
        <p:txBody>
          <a:bodyPr lIns="0" tIns="0" rIns="0" bIns="0" rtlCol="0" anchor="t">
            <a:spAutoFit/>
          </a:bodyPr>
          <a:lstStyle/>
          <a:p>
            <a:pPr marL="0" lvl="0" indent="0" algn="l">
              <a:lnSpc>
                <a:spcPts val="2800"/>
              </a:lnSpc>
              <a:spcBef>
                <a:spcPct val="0"/>
              </a:spcBef>
            </a:pPr>
            <a:r>
              <a:rPr lang="en-US" sz="2000" b="1">
                <a:solidFill>
                  <a:srgbClr val="000000"/>
                </a:solidFill>
                <a:latin typeface="DM Sans Bold"/>
                <a:ea typeface="DM Sans Bold"/>
                <a:cs typeface="DM Sans Bold"/>
                <a:sym typeface="DM Sans Bold"/>
              </a:rPr>
              <a:t>A unified national framework aligned with global regimes and India’s net-zero pathway needed as no harmonised definition of green for ships, ports, or fuels</a:t>
            </a:r>
          </a:p>
        </p:txBody>
      </p:sp>
      <p:sp>
        <p:nvSpPr>
          <p:cNvPr id="43" name="TextBox 43"/>
          <p:cNvSpPr txBox="1"/>
          <p:nvPr/>
        </p:nvSpPr>
        <p:spPr>
          <a:xfrm>
            <a:off x="2546714" y="8336625"/>
            <a:ext cx="4774544" cy="1054100"/>
          </a:xfrm>
          <a:prstGeom prst="rect">
            <a:avLst/>
          </a:prstGeom>
        </p:spPr>
        <p:txBody>
          <a:bodyPr lIns="0" tIns="0" rIns="0" bIns="0" rtlCol="0" anchor="t">
            <a:spAutoFit/>
          </a:bodyPr>
          <a:lstStyle/>
          <a:p>
            <a:pPr marL="0" lvl="0" indent="0" algn="r">
              <a:lnSpc>
                <a:spcPts val="2800"/>
              </a:lnSpc>
              <a:spcBef>
                <a:spcPct val="0"/>
              </a:spcBef>
            </a:pPr>
            <a:r>
              <a:rPr lang="en-US" sz="2000" b="1">
                <a:solidFill>
                  <a:srgbClr val="000000"/>
                </a:solidFill>
                <a:latin typeface="DM Sans Bold"/>
                <a:ea typeface="DM Sans Bold"/>
                <a:cs typeface="DM Sans Bold"/>
                <a:sym typeface="DM Sans Bold"/>
              </a:rPr>
              <a:t>Carbon intensity, fuel standards, and MRV becoming trade and finance prerequisites</a:t>
            </a:r>
          </a:p>
        </p:txBody>
      </p:sp>
      <p:sp>
        <p:nvSpPr>
          <p:cNvPr id="44" name="TextBox 44"/>
          <p:cNvSpPr txBox="1"/>
          <p:nvPr/>
        </p:nvSpPr>
        <p:spPr>
          <a:xfrm>
            <a:off x="10965438" y="8400449"/>
            <a:ext cx="4774544" cy="701675"/>
          </a:xfrm>
          <a:prstGeom prst="rect">
            <a:avLst/>
          </a:prstGeom>
        </p:spPr>
        <p:txBody>
          <a:bodyPr lIns="0" tIns="0" rIns="0" bIns="0" rtlCol="0" anchor="t">
            <a:spAutoFit/>
          </a:bodyPr>
          <a:lstStyle/>
          <a:p>
            <a:pPr marL="0" lvl="0" indent="0" algn="l">
              <a:lnSpc>
                <a:spcPts val="2800"/>
              </a:lnSpc>
              <a:spcBef>
                <a:spcPct val="0"/>
              </a:spcBef>
            </a:pPr>
            <a:r>
              <a:rPr lang="en-US" sz="2000" b="1">
                <a:solidFill>
                  <a:srgbClr val="000000"/>
                </a:solidFill>
                <a:latin typeface="DM Sans Bold"/>
                <a:ea typeface="DM Sans Bold"/>
                <a:cs typeface="DM Sans Bold"/>
                <a:sym typeface="DM Sans Bold"/>
              </a:rPr>
              <a:t>Risk of carbon lock-in as port and fleet capacity expands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70742"/>
        </a:solidFill>
        <a:effectLst/>
      </p:bgPr>
    </p:bg>
    <p:spTree>
      <p:nvGrpSpPr>
        <p:cNvPr id="1" name=""/>
        <p:cNvGrpSpPr/>
        <p:nvPr/>
      </p:nvGrpSpPr>
      <p:grpSpPr>
        <a:xfrm>
          <a:off x="0" y="0"/>
          <a:ext cx="0" cy="0"/>
          <a:chOff x="0" y="0"/>
          <a:chExt cx="0" cy="0"/>
        </a:xfrm>
      </p:grpSpPr>
      <p:sp>
        <p:nvSpPr>
          <p:cNvPr id="2" name="Freeform 2"/>
          <p:cNvSpPr/>
          <p:nvPr/>
        </p:nvSpPr>
        <p:spPr>
          <a:xfrm>
            <a:off x="6645569" y="3938763"/>
            <a:ext cx="4996862" cy="4033830"/>
          </a:xfrm>
          <a:custGeom>
            <a:avLst/>
            <a:gdLst/>
            <a:ahLst/>
            <a:cxnLst/>
            <a:rect l="l" t="t" r="r" b="b"/>
            <a:pathLst>
              <a:path w="4996862" h="4033830">
                <a:moveTo>
                  <a:pt x="0" y="0"/>
                </a:moveTo>
                <a:lnTo>
                  <a:pt x="4996862" y="0"/>
                </a:lnTo>
                <a:lnTo>
                  <a:pt x="4996862" y="4033830"/>
                </a:lnTo>
                <a:lnTo>
                  <a:pt x="0" y="40338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a:p>
        </p:txBody>
      </p:sp>
      <p:sp>
        <p:nvSpPr>
          <p:cNvPr id="3" name="Freeform 3"/>
          <p:cNvSpPr/>
          <p:nvPr/>
        </p:nvSpPr>
        <p:spPr>
          <a:xfrm>
            <a:off x="6645569" y="790407"/>
            <a:ext cx="4996862" cy="4033830"/>
          </a:xfrm>
          <a:custGeom>
            <a:avLst/>
            <a:gdLst/>
            <a:ahLst/>
            <a:cxnLst/>
            <a:rect l="l" t="t" r="r" b="b"/>
            <a:pathLst>
              <a:path w="4996862" h="4033830">
                <a:moveTo>
                  <a:pt x="0" y="0"/>
                </a:moveTo>
                <a:lnTo>
                  <a:pt x="4996862" y="0"/>
                </a:lnTo>
                <a:lnTo>
                  <a:pt x="4996862" y="4033830"/>
                </a:lnTo>
                <a:lnTo>
                  <a:pt x="0" y="40338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N"/>
          </a:p>
        </p:txBody>
      </p:sp>
      <p:grpSp>
        <p:nvGrpSpPr>
          <p:cNvPr id="4" name="Group 4"/>
          <p:cNvGrpSpPr/>
          <p:nvPr/>
        </p:nvGrpSpPr>
        <p:grpSpPr>
          <a:xfrm>
            <a:off x="10099176" y="1493329"/>
            <a:ext cx="2316700" cy="1512465"/>
            <a:chOff x="0" y="0"/>
            <a:chExt cx="610160" cy="398345"/>
          </a:xfrm>
        </p:grpSpPr>
        <p:sp>
          <p:nvSpPr>
            <p:cNvPr id="5" name="Freeform 5"/>
            <p:cNvSpPr/>
            <p:nvPr/>
          </p:nvSpPr>
          <p:spPr>
            <a:xfrm>
              <a:off x="0" y="0"/>
              <a:ext cx="610160" cy="398345"/>
            </a:xfrm>
            <a:custGeom>
              <a:avLst/>
              <a:gdLst/>
              <a:ahLst/>
              <a:cxnLst/>
              <a:rect l="l" t="t" r="r" b="b"/>
              <a:pathLst>
                <a:path w="610160" h="398345">
                  <a:moveTo>
                    <a:pt x="0" y="0"/>
                  </a:moveTo>
                  <a:lnTo>
                    <a:pt x="610160" y="0"/>
                  </a:lnTo>
                  <a:lnTo>
                    <a:pt x="610160" y="398345"/>
                  </a:lnTo>
                  <a:lnTo>
                    <a:pt x="0" y="398345"/>
                  </a:lnTo>
                  <a:close/>
                </a:path>
              </a:pathLst>
            </a:custGeom>
            <a:solidFill>
              <a:srgbClr val="070742"/>
            </a:solidFill>
          </p:spPr>
          <p:txBody>
            <a:bodyPr/>
            <a:lstStyle/>
            <a:p>
              <a:endParaRPr lang="en-IN"/>
            </a:p>
          </p:txBody>
        </p:sp>
        <p:sp>
          <p:nvSpPr>
            <p:cNvPr id="6" name="TextBox 6"/>
            <p:cNvSpPr txBox="1"/>
            <p:nvPr/>
          </p:nvSpPr>
          <p:spPr>
            <a:xfrm>
              <a:off x="0" y="-38100"/>
              <a:ext cx="610160" cy="436445"/>
            </a:xfrm>
            <a:prstGeom prst="rect">
              <a:avLst/>
            </a:prstGeom>
          </p:spPr>
          <p:txBody>
            <a:bodyPr lIns="50800" tIns="50800" rIns="50800" bIns="50800" rtlCol="0" anchor="ctr"/>
            <a:lstStyle/>
            <a:p>
              <a:pPr algn="ctr">
                <a:lnSpc>
                  <a:spcPts val="2520"/>
                </a:lnSpc>
              </a:pPr>
              <a:endParaRPr/>
            </a:p>
          </p:txBody>
        </p:sp>
      </p:grpSp>
      <p:sp>
        <p:nvSpPr>
          <p:cNvPr id="7" name="Freeform 7"/>
          <p:cNvSpPr/>
          <p:nvPr/>
        </p:nvSpPr>
        <p:spPr>
          <a:xfrm>
            <a:off x="8220990" y="7151962"/>
            <a:ext cx="923010" cy="1418700"/>
          </a:xfrm>
          <a:custGeom>
            <a:avLst/>
            <a:gdLst/>
            <a:ahLst/>
            <a:cxnLst/>
            <a:rect l="l" t="t" r="r" b="b"/>
            <a:pathLst>
              <a:path w="923010" h="1418700">
                <a:moveTo>
                  <a:pt x="0" y="0"/>
                </a:moveTo>
                <a:lnTo>
                  <a:pt x="923010" y="0"/>
                </a:lnTo>
                <a:lnTo>
                  <a:pt x="923010" y="1418700"/>
                </a:lnTo>
                <a:lnTo>
                  <a:pt x="0" y="1418700"/>
                </a:lnTo>
                <a:lnTo>
                  <a:pt x="0" y="0"/>
                </a:lnTo>
                <a:close/>
              </a:path>
            </a:pathLst>
          </a:custGeom>
          <a:blipFill>
            <a:blip r:embed="rId6"/>
            <a:stretch>
              <a:fillRect/>
            </a:stretch>
          </a:blipFill>
        </p:spPr>
        <p:txBody>
          <a:bodyPr/>
          <a:lstStyle/>
          <a:p>
            <a:endParaRPr lang="en-IN"/>
          </a:p>
        </p:txBody>
      </p:sp>
      <p:sp>
        <p:nvSpPr>
          <p:cNvPr id="8" name="TextBox 8"/>
          <p:cNvSpPr txBox="1"/>
          <p:nvPr/>
        </p:nvSpPr>
        <p:spPr>
          <a:xfrm>
            <a:off x="3889375" y="9241222"/>
            <a:ext cx="11134579" cy="455296"/>
          </a:xfrm>
          <a:prstGeom prst="rect">
            <a:avLst/>
          </a:prstGeom>
        </p:spPr>
        <p:txBody>
          <a:bodyPr lIns="0" tIns="0" rIns="0" bIns="0" rtlCol="0" anchor="t">
            <a:spAutoFit/>
          </a:bodyPr>
          <a:lstStyle/>
          <a:p>
            <a:pPr marL="0" lvl="0" indent="0" algn="ctr">
              <a:lnSpc>
                <a:spcPts val="3779"/>
              </a:lnSpc>
              <a:spcBef>
                <a:spcPct val="0"/>
              </a:spcBef>
            </a:pPr>
            <a:r>
              <a:rPr lang="en-US" sz="2699" b="1">
                <a:solidFill>
                  <a:srgbClr val="FFFFFF"/>
                </a:solidFill>
                <a:latin typeface="DM Sans Bold"/>
                <a:ea typeface="DM Sans Bold"/>
                <a:cs typeface="DM Sans Bold"/>
                <a:sym typeface="DM Sans Bold"/>
              </a:rPr>
              <a:t>From LR Consultative Document to National Policy</a:t>
            </a:r>
          </a:p>
        </p:txBody>
      </p:sp>
      <p:sp>
        <p:nvSpPr>
          <p:cNvPr id="9" name="TextBox 9"/>
          <p:cNvSpPr txBox="1"/>
          <p:nvPr/>
        </p:nvSpPr>
        <p:spPr>
          <a:xfrm>
            <a:off x="3889375" y="8494462"/>
            <a:ext cx="11134579" cy="679450"/>
          </a:xfrm>
          <a:prstGeom prst="rect">
            <a:avLst/>
          </a:prstGeom>
        </p:spPr>
        <p:txBody>
          <a:bodyPr lIns="0" tIns="0" rIns="0" bIns="0" rtlCol="0" anchor="t">
            <a:spAutoFit/>
          </a:bodyPr>
          <a:lstStyle/>
          <a:p>
            <a:pPr algn="ctr">
              <a:lnSpc>
                <a:spcPts val="5599"/>
              </a:lnSpc>
              <a:spcBef>
                <a:spcPct val="0"/>
              </a:spcBef>
            </a:pPr>
            <a:r>
              <a:rPr lang="en-US" sz="3999" b="1">
                <a:solidFill>
                  <a:srgbClr val="FFFFFF"/>
                </a:solidFill>
                <a:latin typeface="DM Sans Bold"/>
                <a:ea typeface="DM Sans Bold"/>
                <a:cs typeface="DM Sans Bold"/>
                <a:sym typeface="DM Sans Bold"/>
              </a:rPr>
              <a:t>POLICY ORIGIN &amp; DEVELOPMENT PROCESS</a:t>
            </a:r>
          </a:p>
        </p:txBody>
      </p:sp>
      <p:grpSp>
        <p:nvGrpSpPr>
          <p:cNvPr id="10" name="Group 10"/>
          <p:cNvGrpSpPr/>
          <p:nvPr/>
        </p:nvGrpSpPr>
        <p:grpSpPr>
          <a:xfrm>
            <a:off x="6848631" y="982037"/>
            <a:ext cx="1091576" cy="1014714"/>
            <a:chOff x="0" y="0"/>
            <a:chExt cx="1455435" cy="1352952"/>
          </a:xfrm>
        </p:grpSpPr>
        <p:sp>
          <p:nvSpPr>
            <p:cNvPr id="11" name="TextBox 11"/>
            <p:cNvSpPr txBox="1"/>
            <p:nvPr/>
          </p:nvSpPr>
          <p:spPr>
            <a:xfrm>
              <a:off x="0" y="-47625"/>
              <a:ext cx="1455435" cy="503132"/>
            </a:xfrm>
            <a:prstGeom prst="rect">
              <a:avLst/>
            </a:prstGeom>
          </p:spPr>
          <p:txBody>
            <a:bodyPr lIns="0" tIns="0" rIns="0" bIns="0" rtlCol="0" anchor="t">
              <a:spAutoFit/>
            </a:bodyPr>
            <a:lstStyle/>
            <a:p>
              <a:pPr algn="ctr">
                <a:lnSpc>
                  <a:spcPts val="3220"/>
                </a:lnSpc>
                <a:spcBef>
                  <a:spcPct val="0"/>
                </a:spcBef>
              </a:pPr>
              <a:r>
                <a:rPr lang="en-US" sz="2300" b="1">
                  <a:solidFill>
                    <a:srgbClr val="000000"/>
                  </a:solidFill>
                  <a:latin typeface="DM Sans Bold"/>
                  <a:ea typeface="DM Sans Bold"/>
                  <a:cs typeface="DM Sans Bold"/>
                  <a:sym typeface="DM Sans Bold"/>
                </a:rPr>
                <a:t>Jan</a:t>
              </a:r>
            </a:p>
          </p:txBody>
        </p:sp>
        <p:sp>
          <p:nvSpPr>
            <p:cNvPr id="12" name="TextBox 12"/>
            <p:cNvSpPr txBox="1"/>
            <p:nvPr/>
          </p:nvSpPr>
          <p:spPr>
            <a:xfrm>
              <a:off x="0" y="623337"/>
              <a:ext cx="1455435" cy="729615"/>
            </a:xfrm>
            <a:prstGeom prst="rect">
              <a:avLst/>
            </a:prstGeom>
          </p:spPr>
          <p:txBody>
            <a:bodyPr lIns="0" tIns="0" rIns="0" bIns="0" rtlCol="0" anchor="t">
              <a:spAutoFit/>
            </a:bodyPr>
            <a:lstStyle/>
            <a:p>
              <a:pPr marL="0" lvl="0" indent="0" algn="ctr">
                <a:lnSpc>
                  <a:spcPts val="4620"/>
                </a:lnSpc>
                <a:spcBef>
                  <a:spcPct val="0"/>
                </a:spcBef>
              </a:pPr>
              <a:r>
                <a:rPr lang="en-US" sz="3300" b="1">
                  <a:solidFill>
                    <a:srgbClr val="000000"/>
                  </a:solidFill>
                  <a:latin typeface="DM Sans Bold"/>
                  <a:ea typeface="DM Sans Bold"/>
                  <a:cs typeface="DM Sans Bold"/>
                  <a:sym typeface="DM Sans Bold"/>
                </a:rPr>
                <a:t>14-15</a:t>
              </a:r>
            </a:p>
          </p:txBody>
        </p:sp>
      </p:grpSp>
      <p:grpSp>
        <p:nvGrpSpPr>
          <p:cNvPr id="13" name="Group 13"/>
          <p:cNvGrpSpPr/>
          <p:nvPr/>
        </p:nvGrpSpPr>
        <p:grpSpPr>
          <a:xfrm>
            <a:off x="10322993" y="3320119"/>
            <a:ext cx="1091576" cy="1047734"/>
            <a:chOff x="0" y="0"/>
            <a:chExt cx="1455435" cy="1396979"/>
          </a:xfrm>
        </p:grpSpPr>
        <p:sp>
          <p:nvSpPr>
            <p:cNvPr id="14" name="TextBox 14"/>
            <p:cNvSpPr txBox="1"/>
            <p:nvPr/>
          </p:nvSpPr>
          <p:spPr>
            <a:xfrm>
              <a:off x="0" y="-47625"/>
              <a:ext cx="1455435" cy="503132"/>
            </a:xfrm>
            <a:prstGeom prst="rect">
              <a:avLst/>
            </a:prstGeom>
          </p:spPr>
          <p:txBody>
            <a:bodyPr lIns="0" tIns="0" rIns="0" bIns="0" rtlCol="0" anchor="t">
              <a:spAutoFit/>
            </a:bodyPr>
            <a:lstStyle/>
            <a:p>
              <a:pPr algn="ctr">
                <a:lnSpc>
                  <a:spcPts val="3220"/>
                </a:lnSpc>
                <a:spcBef>
                  <a:spcPct val="0"/>
                </a:spcBef>
              </a:pPr>
              <a:r>
                <a:rPr lang="en-US" sz="2300" b="1">
                  <a:solidFill>
                    <a:srgbClr val="000000"/>
                  </a:solidFill>
                  <a:latin typeface="DM Sans Bold"/>
                  <a:ea typeface="DM Sans Bold"/>
                  <a:cs typeface="DM Sans Bold"/>
                  <a:sym typeface="DM Sans Bold"/>
                </a:rPr>
                <a:t>July</a:t>
              </a:r>
            </a:p>
          </p:txBody>
        </p:sp>
        <p:sp>
          <p:nvSpPr>
            <p:cNvPr id="15" name="TextBox 15"/>
            <p:cNvSpPr txBox="1"/>
            <p:nvPr/>
          </p:nvSpPr>
          <p:spPr>
            <a:xfrm>
              <a:off x="0" y="613812"/>
              <a:ext cx="1455435" cy="783167"/>
            </a:xfrm>
            <a:prstGeom prst="rect">
              <a:avLst/>
            </a:prstGeom>
          </p:spPr>
          <p:txBody>
            <a:bodyPr lIns="0" tIns="0" rIns="0" bIns="0" rtlCol="0" anchor="t">
              <a:spAutoFit/>
            </a:bodyPr>
            <a:lstStyle/>
            <a:p>
              <a:pPr marL="0" lvl="0" indent="0" algn="ctr">
                <a:lnSpc>
                  <a:spcPts val="4900"/>
                </a:lnSpc>
                <a:spcBef>
                  <a:spcPct val="0"/>
                </a:spcBef>
              </a:pPr>
              <a:r>
                <a:rPr lang="en-US" sz="3500" b="1">
                  <a:solidFill>
                    <a:srgbClr val="000000"/>
                  </a:solidFill>
                  <a:latin typeface="DM Sans Bold"/>
                  <a:ea typeface="DM Sans Bold"/>
                  <a:cs typeface="DM Sans Bold"/>
                  <a:sym typeface="DM Sans Bold"/>
                </a:rPr>
                <a:t>23</a:t>
              </a:r>
            </a:p>
          </p:txBody>
        </p:sp>
      </p:grpSp>
      <p:grpSp>
        <p:nvGrpSpPr>
          <p:cNvPr id="16" name="Group 16"/>
          <p:cNvGrpSpPr/>
          <p:nvPr/>
        </p:nvGrpSpPr>
        <p:grpSpPr>
          <a:xfrm>
            <a:off x="6848631" y="2533429"/>
            <a:ext cx="1091576" cy="1047734"/>
            <a:chOff x="0" y="0"/>
            <a:chExt cx="1455435" cy="1396979"/>
          </a:xfrm>
        </p:grpSpPr>
        <p:sp>
          <p:nvSpPr>
            <p:cNvPr id="17" name="TextBox 17"/>
            <p:cNvSpPr txBox="1"/>
            <p:nvPr/>
          </p:nvSpPr>
          <p:spPr>
            <a:xfrm>
              <a:off x="0" y="-47625"/>
              <a:ext cx="1455435" cy="503132"/>
            </a:xfrm>
            <a:prstGeom prst="rect">
              <a:avLst/>
            </a:prstGeom>
          </p:spPr>
          <p:txBody>
            <a:bodyPr lIns="0" tIns="0" rIns="0" bIns="0" rtlCol="0" anchor="t">
              <a:spAutoFit/>
            </a:bodyPr>
            <a:lstStyle/>
            <a:p>
              <a:pPr algn="ctr">
                <a:lnSpc>
                  <a:spcPts val="3220"/>
                </a:lnSpc>
                <a:spcBef>
                  <a:spcPct val="0"/>
                </a:spcBef>
              </a:pPr>
              <a:r>
                <a:rPr lang="en-US" sz="2300" b="1">
                  <a:solidFill>
                    <a:srgbClr val="000000"/>
                  </a:solidFill>
                  <a:latin typeface="DM Sans Bold"/>
                  <a:ea typeface="DM Sans Bold"/>
                  <a:cs typeface="DM Sans Bold"/>
                  <a:sym typeface="DM Sans Bold"/>
                </a:rPr>
                <a:t>Aug</a:t>
              </a:r>
            </a:p>
          </p:txBody>
        </p:sp>
        <p:sp>
          <p:nvSpPr>
            <p:cNvPr id="18" name="TextBox 18"/>
            <p:cNvSpPr txBox="1"/>
            <p:nvPr/>
          </p:nvSpPr>
          <p:spPr>
            <a:xfrm>
              <a:off x="0" y="613812"/>
              <a:ext cx="1455435" cy="783167"/>
            </a:xfrm>
            <a:prstGeom prst="rect">
              <a:avLst/>
            </a:prstGeom>
          </p:spPr>
          <p:txBody>
            <a:bodyPr lIns="0" tIns="0" rIns="0" bIns="0" rtlCol="0" anchor="t">
              <a:spAutoFit/>
            </a:bodyPr>
            <a:lstStyle/>
            <a:p>
              <a:pPr marL="0" lvl="0" indent="0" algn="ctr">
                <a:lnSpc>
                  <a:spcPts val="4900"/>
                </a:lnSpc>
                <a:spcBef>
                  <a:spcPct val="0"/>
                </a:spcBef>
              </a:pPr>
              <a:r>
                <a:rPr lang="en-US" sz="3500" b="1">
                  <a:solidFill>
                    <a:srgbClr val="000000"/>
                  </a:solidFill>
                  <a:latin typeface="DM Sans Bold"/>
                  <a:ea typeface="DM Sans Bold"/>
                  <a:cs typeface="DM Sans Bold"/>
                  <a:sym typeface="DM Sans Bold"/>
                </a:rPr>
                <a:t>20</a:t>
              </a:r>
            </a:p>
          </p:txBody>
        </p:sp>
      </p:grpSp>
      <p:grpSp>
        <p:nvGrpSpPr>
          <p:cNvPr id="19" name="Group 19"/>
          <p:cNvGrpSpPr/>
          <p:nvPr/>
        </p:nvGrpSpPr>
        <p:grpSpPr>
          <a:xfrm>
            <a:off x="6848631" y="4105291"/>
            <a:ext cx="1091576" cy="974709"/>
            <a:chOff x="0" y="0"/>
            <a:chExt cx="1455435" cy="1299612"/>
          </a:xfrm>
        </p:grpSpPr>
        <p:sp>
          <p:nvSpPr>
            <p:cNvPr id="20" name="TextBox 20"/>
            <p:cNvSpPr txBox="1"/>
            <p:nvPr/>
          </p:nvSpPr>
          <p:spPr>
            <a:xfrm>
              <a:off x="0" y="-47625"/>
              <a:ext cx="1455435" cy="503132"/>
            </a:xfrm>
            <a:prstGeom prst="rect">
              <a:avLst/>
            </a:prstGeom>
          </p:spPr>
          <p:txBody>
            <a:bodyPr lIns="0" tIns="0" rIns="0" bIns="0" rtlCol="0" anchor="t">
              <a:spAutoFit/>
            </a:bodyPr>
            <a:lstStyle/>
            <a:p>
              <a:pPr algn="ctr">
                <a:lnSpc>
                  <a:spcPts val="3220"/>
                </a:lnSpc>
                <a:spcBef>
                  <a:spcPct val="0"/>
                </a:spcBef>
              </a:pPr>
              <a:r>
                <a:rPr lang="en-US" sz="2300" b="1">
                  <a:solidFill>
                    <a:srgbClr val="000000"/>
                  </a:solidFill>
                  <a:latin typeface="DM Sans Bold"/>
                  <a:ea typeface="DM Sans Bold"/>
                  <a:cs typeface="DM Sans Bold"/>
                  <a:sym typeface="DM Sans Bold"/>
                </a:rPr>
                <a:t>June</a:t>
              </a:r>
            </a:p>
          </p:txBody>
        </p:sp>
        <p:sp>
          <p:nvSpPr>
            <p:cNvPr id="21" name="TextBox 21"/>
            <p:cNvSpPr txBox="1"/>
            <p:nvPr/>
          </p:nvSpPr>
          <p:spPr>
            <a:xfrm>
              <a:off x="0" y="623337"/>
              <a:ext cx="1455435" cy="676274"/>
            </a:xfrm>
            <a:prstGeom prst="rect">
              <a:avLst/>
            </a:prstGeom>
          </p:spPr>
          <p:txBody>
            <a:bodyPr lIns="0" tIns="0" rIns="0" bIns="0" rtlCol="0" anchor="t">
              <a:spAutoFit/>
            </a:bodyPr>
            <a:lstStyle/>
            <a:p>
              <a:pPr marL="0" lvl="0" indent="0" algn="ctr">
                <a:lnSpc>
                  <a:spcPts val="4200"/>
                </a:lnSpc>
                <a:spcBef>
                  <a:spcPct val="0"/>
                </a:spcBef>
              </a:pPr>
              <a:r>
                <a:rPr lang="en-US" sz="3000" b="1">
                  <a:solidFill>
                    <a:srgbClr val="000000"/>
                  </a:solidFill>
                  <a:latin typeface="DM Sans Bold"/>
                  <a:ea typeface="DM Sans Bold"/>
                  <a:cs typeface="DM Sans Bold"/>
                  <a:sym typeface="DM Sans Bold"/>
                </a:rPr>
                <a:t>23-27</a:t>
              </a:r>
            </a:p>
          </p:txBody>
        </p:sp>
      </p:grpSp>
      <p:grpSp>
        <p:nvGrpSpPr>
          <p:cNvPr id="22" name="Group 22"/>
          <p:cNvGrpSpPr/>
          <p:nvPr/>
        </p:nvGrpSpPr>
        <p:grpSpPr>
          <a:xfrm>
            <a:off x="6848631" y="5664789"/>
            <a:ext cx="1091576" cy="1047734"/>
            <a:chOff x="0" y="0"/>
            <a:chExt cx="1455435" cy="1396979"/>
          </a:xfrm>
        </p:grpSpPr>
        <p:sp>
          <p:nvSpPr>
            <p:cNvPr id="23" name="TextBox 23"/>
            <p:cNvSpPr txBox="1"/>
            <p:nvPr/>
          </p:nvSpPr>
          <p:spPr>
            <a:xfrm>
              <a:off x="0" y="-47625"/>
              <a:ext cx="1455435" cy="503132"/>
            </a:xfrm>
            <a:prstGeom prst="rect">
              <a:avLst/>
            </a:prstGeom>
          </p:spPr>
          <p:txBody>
            <a:bodyPr lIns="0" tIns="0" rIns="0" bIns="0" rtlCol="0" anchor="t">
              <a:spAutoFit/>
            </a:bodyPr>
            <a:lstStyle/>
            <a:p>
              <a:pPr algn="ctr">
                <a:lnSpc>
                  <a:spcPts val="3220"/>
                </a:lnSpc>
                <a:spcBef>
                  <a:spcPct val="0"/>
                </a:spcBef>
              </a:pPr>
              <a:r>
                <a:rPr lang="en-US" sz="2300" b="1">
                  <a:solidFill>
                    <a:srgbClr val="000000"/>
                  </a:solidFill>
                  <a:latin typeface="DM Sans Bold"/>
                  <a:ea typeface="DM Sans Bold"/>
                  <a:cs typeface="DM Sans Bold"/>
                  <a:sym typeface="DM Sans Bold"/>
                </a:rPr>
                <a:t>June</a:t>
              </a:r>
            </a:p>
          </p:txBody>
        </p:sp>
        <p:sp>
          <p:nvSpPr>
            <p:cNvPr id="24" name="TextBox 24"/>
            <p:cNvSpPr txBox="1"/>
            <p:nvPr/>
          </p:nvSpPr>
          <p:spPr>
            <a:xfrm>
              <a:off x="0" y="613812"/>
              <a:ext cx="1455435" cy="783167"/>
            </a:xfrm>
            <a:prstGeom prst="rect">
              <a:avLst/>
            </a:prstGeom>
          </p:spPr>
          <p:txBody>
            <a:bodyPr lIns="0" tIns="0" rIns="0" bIns="0" rtlCol="0" anchor="t">
              <a:spAutoFit/>
            </a:bodyPr>
            <a:lstStyle/>
            <a:p>
              <a:pPr marL="0" lvl="0" indent="0" algn="ctr">
                <a:lnSpc>
                  <a:spcPts val="4900"/>
                </a:lnSpc>
                <a:spcBef>
                  <a:spcPct val="0"/>
                </a:spcBef>
              </a:pPr>
              <a:r>
                <a:rPr lang="en-US" sz="3500" b="1" u="none" strike="noStrike">
                  <a:solidFill>
                    <a:srgbClr val="000000"/>
                  </a:solidFill>
                  <a:latin typeface="DM Sans Bold"/>
                  <a:ea typeface="DM Sans Bold"/>
                  <a:cs typeface="DM Sans Bold"/>
                  <a:sym typeface="DM Sans Bold"/>
                </a:rPr>
                <a:t>02</a:t>
              </a:r>
            </a:p>
          </p:txBody>
        </p:sp>
      </p:grpSp>
      <p:grpSp>
        <p:nvGrpSpPr>
          <p:cNvPr id="25" name="Group 25"/>
          <p:cNvGrpSpPr/>
          <p:nvPr/>
        </p:nvGrpSpPr>
        <p:grpSpPr>
          <a:xfrm>
            <a:off x="10322993" y="4889385"/>
            <a:ext cx="1091576" cy="1047734"/>
            <a:chOff x="0" y="0"/>
            <a:chExt cx="1455435" cy="1396979"/>
          </a:xfrm>
        </p:grpSpPr>
        <p:sp>
          <p:nvSpPr>
            <p:cNvPr id="26" name="TextBox 26"/>
            <p:cNvSpPr txBox="1"/>
            <p:nvPr/>
          </p:nvSpPr>
          <p:spPr>
            <a:xfrm>
              <a:off x="0" y="-47625"/>
              <a:ext cx="1455435" cy="503132"/>
            </a:xfrm>
            <a:prstGeom prst="rect">
              <a:avLst/>
            </a:prstGeom>
          </p:spPr>
          <p:txBody>
            <a:bodyPr lIns="0" tIns="0" rIns="0" bIns="0" rtlCol="0" anchor="t">
              <a:spAutoFit/>
            </a:bodyPr>
            <a:lstStyle/>
            <a:p>
              <a:pPr algn="ctr">
                <a:lnSpc>
                  <a:spcPts val="3220"/>
                </a:lnSpc>
                <a:spcBef>
                  <a:spcPct val="0"/>
                </a:spcBef>
              </a:pPr>
              <a:r>
                <a:rPr lang="en-US" sz="2300" b="1">
                  <a:solidFill>
                    <a:srgbClr val="000000"/>
                  </a:solidFill>
                  <a:latin typeface="DM Sans Bold"/>
                  <a:ea typeface="DM Sans Bold"/>
                  <a:cs typeface="DM Sans Bold"/>
                  <a:sym typeface="DM Sans Bold"/>
                </a:rPr>
                <a:t>June</a:t>
              </a:r>
            </a:p>
          </p:txBody>
        </p:sp>
        <p:sp>
          <p:nvSpPr>
            <p:cNvPr id="27" name="TextBox 27"/>
            <p:cNvSpPr txBox="1"/>
            <p:nvPr/>
          </p:nvSpPr>
          <p:spPr>
            <a:xfrm>
              <a:off x="0" y="613812"/>
              <a:ext cx="1455435" cy="783167"/>
            </a:xfrm>
            <a:prstGeom prst="rect">
              <a:avLst/>
            </a:prstGeom>
          </p:spPr>
          <p:txBody>
            <a:bodyPr lIns="0" tIns="0" rIns="0" bIns="0" rtlCol="0" anchor="t">
              <a:spAutoFit/>
            </a:bodyPr>
            <a:lstStyle/>
            <a:p>
              <a:pPr marL="0" lvl="0" indent="0" algn="ctr">
                <a:lnSpc>
                  <a:spcPts val="4900"/>
                </a:lnSpc>
                <a:spcBef>
                  <a:spcPct val="0"/>
                </a:spcBef>
              </a:pPr>
              <a:r>
                <a:rPr lang="en-US" sz="3500" b="1">
                  <a:solidFill>
                    <a:srgbClr val="000000"/>
                  </a:solidFill>
                  <a:latin typeface="DM Sans Bold"/>
                  <a:ea typeface="DM Sans Bold"/>
                  <a:cs typeface="DM Sans Bold"/>
                  <a:sym typeface="DM Sans Bold"/>
                </a:rPr>
                <a:t>11</a:t>
              </a:r>
            </a:p>
          </p:txBody>
        </p:sp>
      </p:grpSp>
      <p:grpSp>
        <p:nvGrpSpPr>
          <p:cNvPr id="28" name="Group 28"/>
          <p:cNvGrpSpPr/>
          <p:nvPr/>
        </p:nvGrpSpPr>
        <p:grpSpPr>
          <a:xfrm>
            <a:off x="10322993" y="6458652"/>
            <a:ext cx="1091576" cy="1043305"/>
            <a:chOff x="0" y="0"/>
            <a:chExt cx="1455435" cy="1391073"/>
          </a:xfrm>
        </p:grpSpPr>
        <p:sp>
          <p:nvSpPr>
            <p:cNvPr id="29" name="TextBox 29"/>
            <p:cNvSpPr txBox="1"/>
            <p:nvPr/>
          </p:nvSpPr>
          <p:spPr>
            <a:xfrm>
              <a:off x="0" y="-47625"/>
              <a:ext cx="1455435" cy="503132"/>
            </a:xfrm>
            <a:prstGeom prst="rect">
              <a:avLst/>
            </a:prstGeom>
          </p:spPr>
          <p:txBody>
            <a:bodyPr lIns="0" tIns="0" rIns="0" bIns="0" rtlCol="0" anchor="t">
              <a:spAutoFit/>
            </a:bodyPr>
            <a:lstStyle/>
            <a:p>
              <a:pPr algn="ctr">
                <a:lnSpc>
                  <a:spcPts val="3220"/>
                </a:lnSpc>
                <a:spcBef>
                  <a:spcPct val="0"/>
                </a:spcBef>
              </a:pPr>
              <a:r>
                <a:rPr lang="en-US" sz="2300" b="1">
                  <a:solidFill>
                    <a:srgbClr val="000000"/>
                  </a:solidFill>
                  <a:latin typeface="DM Sans Bold"/>
                  <a:ea typeface="DM Sans Bold"/>
                  <a:cs typeface="DM Sans Bold"/>
                  <a:sym typeface="DM Sans Bold"/>
                </a:rPr>
                <a:t>Feb </a:t>
              </a:r>
            </a:p>
          </p:txBody>
        </p:sp>
        <p:sp>
          <p:nvSpPr>
            <p:cNvPr id="30" name="TextBox 30"/>
            <p:cNvSpPr txBox="1"/>
            <p:nvPr/>
          </p:nvSpPr>
          <p:spPr>
            <a:xfrm>
              <a:off x="0" y="607907"/>
              <a:ext cx="1455435" cy="783167"/>
            </a:xfrm>
            <a:prstGeom prst="rect">
              <a:avLst/>
            </a:prstGeom>
          </p:spPr>
          <p:txBody>
            <a:bodyPr lIns="0" tIns="0" rIns="0" bIns="0" rtlCol="0" anchor="t">
              <a:spAutoFit/>
            </a:bodyPr>
            <a:lstStyle/>
            <a:p>
              <a:pPr marL="0" lvl="0" indent="0" algn="ctr">
                <a:lnSpc>
                  <a:spcPts val="4900"/>
                </a:lnSpc>
                <a:spcBef>
                  <a:spcPct val="0"/>
                </a:spcBef>
              </a:pPr>
              <a:r>
                <a:rPr lang="en-US" sz="3500" b="1">
                  <a:solidFill>
                    <a:srgbClr val="000000"/>
                  </a:solidFill>
                  <a:latin typeface="DM Sans Bold"/>
                  <a:ea typeface="DM Sans Bold"/>
                  <a:cs typeface="DM Sans Bold"/>
                  <a:sym typeface="DM Sans Bold"/>
                </a:rPr>
                <a:t>20</a:t>
              </a:r>
            </a:p>
          </p:txBody>
        </p:sp>
      </p:grpSp>
      <p:sp>
        <p:nvSpPr>
          <p:cNvPr id="31" name="TextBox 31"/>
          <p:cNvSpPr txBox="1"/>
          <p:nvPr/>
        </p:nvSpPr>
        <p:spPr>
          <a:xfrm>
            <a:off x="12204406" y="6683948"/>
            <a:ext cx="5353211" cy="1166495"/>
          </a:xfrm>
          <a:prstGeom prst="rect">
            <a:avLst/>
          </a:prstGeom>
        </p:spPr>
        <p:txBody>
          <a:bodyPr lIns="0" tIns="0" rIns="0" bIns="0" rtlCol="0" anchor="t">
            <a:spAutoFit/>
          </a:bodyPr>
          <a:lstStyle/>
          <a:p>
            <a:pPr marL="0" lvl="0" indent="0" algn="l">
              <a:lnSpc>
                <a:spcPts val="2379"/>
              </a:lnSpc>
              <a:spcBef>
                <a:spcPct val="0"/>
              </a:spcBef>
            </a:pPr>
            <a:r>
              <a:rPr lang="en-US" sz="1699">
                <a:solidFill>
                  <a:srgbClr val="FFFFFF"/>
                </a:solidFill>
                <a:latin typeface="DM Sans"/>
                <a:ea typeface="DM Sans"/>
                <a:cs typeface="DM Sans"/>
                <a:sym typeface="DM Sans"/>
              </a:rPr>
              <a:t>A consultative document prepared by Lloyd’s Register for DGS provided global benchmarking and conceptual pathways that served as the foundation for NGSP formulation.</a:t>
            </a:r>
          </a:p>
        </p:txBody>
      </p:sp>
      <p:sp>
        <p:nvSpPr>
          <p:cNvPr id="32" name="TextBox 32"/>
          <p:cNvSpPr txBox="1"/>
          <p:nvPr/>
        </p:nvSpPr>
        <p:spPr>
          <a:xfrm>
            <a:off x="12204406" y="6254892"/>
            <a:ext cx="4458324" cy="349250"/>
          </a:xfrm>
          <a:prstGeom prst="rect">
            <a:avLst/>
          </a:prstGeom>
        </p:spPr>
        <p:txBody>
          <a:bodyPr lIns="0" tIns="0" rIns="0" bIns="0" rtlCol="0" anchor="t">
            <a:spAutoFit/>
          </a:bodyPr>
          <a:lstStyle/>
          <a:p>
            <a:pPr marL="0" lvl="0" indent="0" algn="l">
              <a:lnSpc>
                <a:spcPts val="2800"/>
              </a:lnSpc>
              <a:spcBef>
                <a:spcPct val="0"/>
              </a:spcBef>
            </a:pPr>
            <a:r>
              <a:rPr lang="en-US" sz="2000" b="1">
                <a:solidFill>
                  <a:srgbClr val="FFFFFF"/>
                </a:solidFill>
                <a:latin typeface="DM Sans Bold"/>
                <a:ea typeface="DM Sans Bold"/>
                <a:cs typeface="DM Sans Bold"/>
                <a:sym typeface="DM Sans Bold"/>
              </a:rPr>
              <a:t>LR Consulative Document Released</a:t>
            </a:r>
          </a:p>
        </p:txBody>
      </p:sp>
      <p:sp>
        <p:nvSpPr>
          <p:cNvPr id="33" name="TextBox 33"/>
          <p:cNvSpPr txBox="1"/>
          <p:nvPr/>
        </p:nvSpPr>
        <p:spPr>
          <a:xfrm>
            <a:off x="12213931" y="5064267"/>
            <a:ext cx="4831805" cy="1166495"/>
          </a:xfrm>
          <a:prstGeom prst="rect">
            <a:avLst/>
          </a:prstGeom>
        </p:spPr>
        <p:txBody>
          <a:bodyPr lIns="0" tIns="0" rIns="0" bIns="0" rtlCol="0" anchor="t">
            <a:spAutoFit/>
          </a:bodyPr>
          <a:lstStyle/>
          <a:p>
            <a:pPr algn="l">
              <a:lnSpc>
                <a:spcPts val="2379"/>
              </a:lnSpc>
            </a:pPr>
            <a:r>
              <a:rPr lang="en-US" sz="1699">
                <a:solidFill>
                  <a:srgbClr val="FFFFFF"/>
                </a:solidFill>
                <a:latin typeface="DM Sans"/>
                <a:ea typeface="DM Sans"/>
                <a:cs typeface="DM Sans"/>
                <a:sym typeface="DM Sans"/>
              </a:rPr>
              <a:t>130+ stakeholders across the maritime ecosystem attended.</a:t>
            </a:r>
          </a:p>
          <a:p>
            <a:pPr algn="l">
              <a:lnSpc>
                <a:spcPts val="2379"/>
              </a:lnSpc>
            </a:pPr>
            <a:endParaRPr lang="en-US" sz="1699">
              <a:solidFill>
                <a:srgbClr val="FFFFFF"/>
              </a:solidFill>
              <a:latin typeface="DM Sans"/>
              <a:ea typeface="DM Sans"/>
              <a:cs typeface="DM Sans"/>
              <a:sym typeface="DM Sans"/>
            </a:endParaRPr>
          </a:p>
          <a:p>
            <a:pPr marL="0" lvl="0" indent="0" algn="l">
              <a:lnSpc>
                <a:spcPts val="2379"/>
              </a:lnSpc>
              <a:spcBef>
                <a:spcPct val="0"/>
              </a:spcBef>
            </a:pPr>
            <a:endParaRPr lang="en-US" sz="1699">
              <a:solidFill>
                <a:srgbClr val="FFFFFF"/>
              </a:solidFill>
              <a:latin typeface="DM Sans"/>
              <a:ea typeface="DM Sans"/>
              <a:cs typeface="DM Sans"/>
              <a:sym typeface="DM Sans"/>
            </a:endParaRPr>
          </a:p>
        </p:txBody>
      </p:sp>
      <p:sp>
        <p:nvSpPr>
          <p:cNvPr id="34" name="TextBox 34"/>
          <p:cNvSpPr txBox="1"/>
          <p:nvPr/>
        </p:nvSpPr>
        <p:spPr>
          <a:xfrm>
            <a:off x="12213931" y="4695967"/>
            <a:ext cx="5343686" cy="349250"/>
          </a:xfrm>
          <a:prstGeom prst="rect">
            <a:avLst/>
          </a:prstGeom>
        </p:spPr>
        <p:txBody>
          <a:bodyPr lIns="0" tIns="0" rIns="0" bIns="0" rtlCol="0" anchor="t">
            <a:spAutoFit/>
          </a:bodyPr>
          <a:lstStyle/>
          <a:p>
            <a:pPr marL="0" lvl="0" indent="0" algn="l">
              <a:lnSpc>
                <a:spcPts val="2800"/>
              </a:lnSpc>
              <a:spcBef>
                <a:spcPct val="0"/>
              </a:spcBef>
            </a:pPr>
            <a:r>
              <a:rPr lang="en-US" sz="2000" b="1">
                <a:solidFill>
                  <a:srgbClr val="FFFFFF"/>
                </a:solidFill>
                <a:latin typeface="DM Sans Bold"/>
                <a:ea typeface="DM Sans Bold"/>
                <a:cs typeface="DM Sans Bold"/>
                <a:sym typeface="DM Sans Bold"/>
              </a:rPr>
              <a:t>National Multi-Stakeholder Consultation</a:t>
            </a:r>
          </a:p>
        </p:txBody>
      </p:sp>
      <p:sp>
        <p:nvSpPr>
          <p:cNvPr id="35" name="TextBox 35"/>
          <p:cNvSpPr txBox="1"/>
          <p:nvPr/>
        </p:nvSpPr>
        <p:spPr>
          <a:xfrm>
            <a:off x="12213931" y="3580688"/>
            <a:ext cx="5045369" cy="575945"/>
          </a:xfrm>
          <a:prstGeom prst="rect">
            <a:avLst/>
          </a:prstGeom>
        </p:spPr>
        <p:txBody>
          <a:bodyPr lIns="0" tIns="0" rIns="0" bIns="0" rtlCol="0" anchor="t">
            <a:spAutoFit/>
          </a:bodyPr>
          <a:lstStyle/>
          <a:p>
            <a:pPr marL="0" lvl="0" indent="0" algn="l">
              <a:lnSpc>
                <a:spcPts val="2379"/>
              </a:lnSpc>
              <a:spcBef>
                <a:spcPct val="0"/>
              </a:spcBef>
            </a:pPr>
            <a:r>
              <a:rPr lang="en-US" sz="1699">
                <a:solidFill>
                  <a:srgbClr val="FFFFFF"/>
                </a:solidFill>
                <a:latin typeface="DM Sans"/>
                <a:ea typeface="DM Sans"/>
                <a:cs typeface="DM Sans"/>
                <a:sym typeface="DM Sans"/>
              </a:rPr>
              <a:t>NGSP first draft was shared with stakeholders and requested comments by 5th August 2025</a:t>
            </a:r>
          </a:p>
        </p:txBody>
      </p:sp>
      <p:sp>
        <p:nvSpPr>
          <p:cNvPr id="36" name="TextBox 36"/>
          <p:cNvSpPr txBox="1"/>
          <p:nvPr/>
        </p:nvSpPr>
        <p:spPr>
          <a:xfrm>
            <a:off x="12213931" y="3085796"/>
            <a:ext cx="3549131" cy="349250"/>
          </a:xfrm>
          <a:prstGeom prst="rect">
            <a:avLst/>
          </a:prstGeom>
        </p:spPr>
        <p:txBody>
          <a:bodyPr lIns="0" tIns="0" rIns="0" bIns="0" rtlCol="0" anchor="t">
            <a:spAutoFit/>
          </a:bodyPr>
          <a:lstStyle/>
          <a:p>
            <a:pPr marL="0" lvl="0" indent="0" algn="l">
              <a:lnSpc>
                <a:spcPts val="2800"/>
              </a:lnSpc>
              <a:spcBef>
                <a:spcPct val="0"/>
              </a:spcBef>
            </a:pPr>
            <a:r>
              <a:rPr lang="en-US" sz="2000" b="1">
                <a:solidFill>
                  <a:srgbClr val="FFFFFF"/>
                </a:solidFill>
                <a:latin typeface="DM Sans Bold"/>
                <a:ea typeface="DM Sans Bold"/>
                <a:cs typeface="DM Sans Bold"/>
                <a:sym typeface="DM Sans Bold"/>
              </a:rPr>
              <a:t>1st Draft of NGSP Shared</a:t>
            </a:r>
          </a:p>
        </p:txBody>
      </p:sp>
      <p:sp>
        <p:nvSpPr>
          <p:cNvPr id="37" name="TextBox 37"/>
          <p:cNvSpPr txBox="1"/>
          <p:nvPr/>
        </p:nvSpPr>
        <p:spPr>
          <a:xfrm>
            <a:off x="594112" y="6067425"/>
            <a:ext cx="5606615" cy="1831976"/>
          </a:xfrm>
          <a:prstGeom prst="rect">
            <a:avLst/>
          </a:prstGeom>
        </p:spPr>
        <p:txBody>
          <a:bodyPr lIns="0" tIns="0" rIns="0" bIns="0" rtlCol="0" anchor="t">
            <a:spAutoFit/>
          </a:bodyPr>
          <a:lstStyle/>
          <a:p>
            <a:pPr marL="0" lvl="0" indent="0" algn="r">
              <a:lnSpc>
                <a:spcPts val="2379"/>
              </a:lnSpc>
              <a:spcBef>
                <a:spcPct val="0"/>
              </a:spcBef>
            </a:pPr>
            <a:r>
              <a:rPr lang="en-US" sz="1699" dirty="0" err="1">
                <a:solidFill>
                  <a:srgbClr val="FFFFFF"/>
                </a:solidFill>
                <a:latin typeface="DM Sans"/>
                <a:ea typeface="DM Sans"/>
                <a:cs typeface="DM Sans"/>
                <a:sym typeface="DM Sans"/>
              </a:rPr>
              <a:t>NCoEGPS</a:t>
            </a:r>
            <a:r>
              <a:rPr lang="en-US" sz="1699" dirty="0">
                <a:solidFill>
                  <a:srgbClr val="FFFFFF"/>
                </a:solidFill>
                <a:latin typeface="DM Sans"/>
                <a:ea typeface="DM Sans"/>
                <a:cs typeface="DM Sans"/>
                <a:sym typeface="DM Sans"/>
              </a:rPr>
              <a:t> conducted a gap analysis identifying the need for </a:t>
            </a:r>
            <a:r>
              <a:rPr lang="en-US" sz="1699" dirty="0" err="1">
                <a:solidFill>
                  <a:srgbClr val="FFFFFF"/>
                </a:solidFill>
                <a:latin typeface="DM Sans"/>
                <a:ea typeface="DM Sans"/>
                <a:cs typeface="DM Sans"/>
                <a:sym typeface="DM Sans"/>
              </a:rPr>
              <a:t>harmonised</a:t>
            </a:r>
            <a:r>
              <a:rPr lang="en-US" sz="1699" dirty="0">
                <a:solidFill>
                  <a:srgbClr val="FFFFFF"/>
                </a:solidFill>
                <a:latin typeface="DM Sans"/>
                <a:ea typeface="DM Sans"/>
                <a:cs typeface="DM Sans"/>
                <a:sym typeface="DM Sans"/>
              </a:rPr>
              <a:t> ‘green’ definitions, emissions baselining and Monitoring and Reporting frameworks, financing and governance mechanisms, and explicit coverage of coastal shipping, marine tourism, and inland waterways.</a:t>
            </a:r>
          </a:p>
        </p:txBody>
      </p:sp>
      <p:sp>
        <p:nvSpPr>
          <p:cNvPr id="38" name="TextBox 38"/>
          <p:cNvSpPr txBox="1"/>
          <p:nvPr/>
        </p:nvSpPr>
        <p:spPr>
          <a:xfrm>
            <a:off x="952500" y="5670179"/>
            <a:ext cx="5121569" cy="349250"/>
          </a:xfrm>
          <a:prstGeom prst="rect">
            <a:avLst/>
          </a:prstGeom>
        </p:spPr>
        <p:txBody>
          <a:bodyPr lIns="0" tIns="0" rIns="0" bIns="0" rtlCol="0" anchor="t">
            <a:spAutoFit/>
          </a:bodyPr>
          <a:lstStyle/>
          <a:p>
            <a:pPr marL="0" lvl="0" indent="0" algn="r">
              <a:lnSpc>
                <a:spcPts val="2800"/>
              </a:lnSpc>
              <a:spcBef>
                <a:spcPct val="0"/>
              </a:spcBef>
            </a:pPr>
            <a:r>
              <a:rPr lang="en-US" sz="2000" b="1">
                <a:solidFill>
                  <a:srgbClr val="FFFFFF"/>
                </a:solidFill>
                <a:latin typeface="DM Sans Bold"/>
                <a:ea typeface="DM Sans Bold"/>
                <a:cs typeface="DM Sans Bold"/>
                <a:sym typeface="DM Sans Bold"/>
              </a:rPr>
              <a:t>Gap Analysis of LR Document Submitted</a:t>
            </a:r>
          </a:p>
        </p:txBody>
      </p:sp>
      <p:sp>
        <p:nvSpPr>
          <p:cNvPr id="39" name="TextBox 39"/>
          <p:cNvSpPr txBox="1"/>
          <p:nvPr/>
        </p:nvSpPr>
        <p:spPr>
          <a:xfrm>
            <a:off x="594112" y="4282318"/>
            <a:ext cx="5479957" cy="1166495"/>
          </a:xfrm>
          <a:prstGeom prst="rect">
            <a:avLst/>
          </a:prstGeom>
        </p:spPr>
        <p:txBody>
          <a:bodyPr lIns="0" tIns="0" rIns="0" bIns="0" rtlCol="0" anchor="t">
            <a:spAutoFit/>
          </a:bodyPr>
          <a:lstStyle/>
          <a:p>
            <a:pPr marL="0" lvl="0" indent="0" algn="r">
              <a:lnSpc>
                <a:spcPts val="2379"/>
              </a:lnSpc>
              <a:spcBef>
                <a:spcPct val="0"/>
              </a:spcBef>
            </a:pPr>
            <a:r>
              <a:rPr lang="en-US" sz="1699" dirty="0">
                <a:solidFill>
                  <a:srgbClr val="FFFFFF"/>
                </a:solidFill>
                <a:latin typeface="DM Sans"/>
                <a:ea typeface="DM Sans"/>
                <a:cs typeface="DM Sans"/>
                <a:sym typeface="DM Sans"/>
              </a:rPr>
              <a:t>Inputs were gathered through technical presentations and moderated discussions, written submissions and structured questionnaires, and stakeholder feedback forms and interaction notes.</a:t>
            </a:r>
          </a:p>
        </p:txBody>
      </p:sp>
      <p:sp>
        <p:nvSpPr>
          <p:cNvPr id="40" name="TextBox 40"/>
          <p:cNvSpPr txBox="1"/>
          <p:nvPr/>
        </p:nvSpPr>
        <p:spPr>
          <a:xfrm>
            <a:off x="1314019" y="3909957"/>
            <a:ext cx="4760050" cy="349250"/>
          </a:xfrm>
          <a:prstGeom prst="rect">
            <a:avLst/>
          </a:prstGeom>
        </p:spPr>
        <p:txBody>
          <a:bodyPr lIns="0" tIns="0" rIns="0" bIns="0" rtlCol="0" anchor="t">
            <a:spAutoFit/>
          </a:bodyPr>
          <a:lstStyle/>
          <a:p>
            <a:pPr marL="0" lvl="0" indent="0" algn="r">
              <a:lnSpc>
                <a:spcPts val="2800"/>
              </a:lnSpc>
              <a:spcBef>
                <a:spcPct val="0"/>
              </a:spcBef>
            </a:pPr>
            <a:r>
              <a:rPr lang="en-US" sz="2000" b="1">
                <a:solidFill>
                  <a:srgbClr val="FFFFFF"/>
                </a:solidFill>
                <a:latin typeface="DM Sans Bold"/>
                <a:ea typeface="DM Sans Bold"/>
                <a:cs typeface="DM Sans Bold"/>
                <a:sym typeface="DM Sans Bold"/>
              </a:rPr>
              <a:t>Seven Sector-Specific Consultations</a:t>
            </a:r>
          </a:p>
        </p:txBody>
      </p:sp>
      <p:sp>
        <p:nvSpPr>
          <p:cNvPr id="41" name="TextBox 41"/>
          <p:cNvSpPr txBox="1"/>
          <p:nvPr/>
        </p:nvSpPr>
        <p:spPr>
          <a:xfrm>
            <a:off x="594112" y="2781948"/>
            <a:ext cx="5479957" cy="871220"/>
          </a:xfrm>
          <a:prstGeom prst="rect">
            <a:avLst/>
          </a:prstGeom>
        </p:spPr>
        <p:txBody>
          <a:bodyPr lIns="0" tIns="0" rIns="0" bIns="0" rtlCol="0" anchor="t">
            <a:spAutoFit/>
          </a:bodyPr>
          <a:lstStyle/>
          <a:p>
            <a:pPr marL="0" lvl="0" indent="0" algn="r">
              <a:lnSpc>
                <a:spcPts val="2379"/>
              </a:lnSpc>
              <a:spcBef>
                <a:spcPct val="0"/>
              </a:spcBef>
            </a:pPr>
            <a:r>
              <a:rPr lang="en-US" sz="1699" dirty="0">
                <a:solidFill>
                  <a:srgbClr val="FFFFFF"/>
                </a:solidFill>
                <a:latin typeface="DM Sans"/>
                <a:ea typeface="DM Sans"/>
                <a:cs typeface="DM Sans"/>
                <a:sym typeface="DM Sans"/>
              </a:rPr>
              <a:t>After considering comments and suggestions from stakeholder the amended version was submitted to </a:t>
            </a:r>
            <a:r>
              <a:rPr lang="en-US" sz="1699" dirty="0" err="1">
                <a:solidFill>
                  <a:srgbClr val="FFFFFF"/>
                </a:solidFill>
                <a:latin typeface="DM Sans"/>
                <a:ea typeface="DM Sans"/>
                <a:cs typeface="DM Sans"/>
                <a:sym typeface="DM Sans"/>
              </a:rPr>
              <a:t>MoPSW</a:t>
            </a:r>
            <a:r>
              <a:rPr lang="en-US" sz="1699" dirty="0">
                <a:solidFill>
                  <a:srgbClr val="FFFFFF"/>
                </a:solidFill>
                <a:latin typeface="DM Sans"/>
                <a:ea typeface="DM Sans"/>
                <a:cs typeface="DM Sans"/>
                <a:sym typeface="DM Sans"/>
              </a:rPr>
              <a:t> and DGS</a:t>
            </a:r>
          </a:p>
        </p:txBody>
      </p:sp>
      <p:sp>
        <p:nvSpPr>
          <p:cNvPr id="42" name="TextBox 42"/>
          <p:cNvSpPr txBox="1"/>
          <p:nvPr/>
        </p:nvSpPr>
        <p:spPr>
          <a:xfrm>
            <a:off x="1596208" y="2356256"/>
            <a:ext cx="4477861" cy="349250"/>
          </a:xfrm>
          <a:prstGeom prst="rect">
            <a:avLst/>
          </a:prstGeom>
        </p:spPr>
        <p:txBody>
          <a:bodyPr lIns="0" tIns="0" rIns="0" bIns="0" rtlCol="0" anchor="t">
            <a:spAutoFit/>
          </a:bodyPr>
          <a:lstStyle/>
          <a:p>
            <a:pPr marL="0" lvl="0" indent="0" algn="r">
              <a:lnSpc>
                <a:spcPts val="2800"/>
              </a:lnSpc>
              <a:spcBef>
                <a:spcPct val="0"/>
              </a:spcBef>
            </a:pPr>
            <a:r>
              <a:rPr lang="en-US" sz="2000" b="1">
                <a:solidFill>
                  <a:srgbClr val="FFFFFF"/>
                </a:solidFill>
                <a:latin typeface="DM Sans Bold"/>
                <a:ea typeface="DM Sans Bold"/>
                <a:cs typeface="DM Sans Bold"/>
                <a:sym typeface="DM Sans Bold"/>
              </a:rPr>
              <a:t>Final version of NGSP submitted</a:t>
            </a:r>
          </a:p>
        </p:txBody>
      </p:sp>
      <p:sp>
        <p:nvSpPr>
          <p:cNvPr id="43" name="TextBox 43"/>
          <p:cNvSpPr txBox="1"/>
          <p:nvPr/>
        </p:nvSpPr>
        <p:spPr>
          <a:xfrm>
            <a:off x="952500" y="1050379"/>
            <a:ext cx="5121569" cy="908647"/>
          </a:xfrm>
          <a:prstGeom prst="rect">
            <a:avLst/>
          </a:prstGeom>
        </p:spPr>
        <p:txBody>
          <a:bodyPr lIns="0" tIns="0" rIns="0" bIns="0" rtlCol="0" anchor="t">
            <a:spAutoFit/>
          </a:bodyPr>
          <a:lstStyle/>
          <a:p>
            <a:pPr marL="0" lvl="0" indent="0" algn="r">
              <a:lnSpc>
                <a:spcPts val="2379"/>
              </a:lnSpc>
              <a:spcBef>
                <a:spcPct val="0"/>
              </a:spcBef>
            </a:pPr>
            <a:r>
              <a:rPr lang="en-US" sz="1699" dirty="0">
                <a:solidFill>
                  <a:srgbClr val="FFFFFF"/>
                </a:solidFill>
                <a:latin typeface="DM Sans"/>
                <a:ea typeface="DM Sans"/>
                <a:cs typeface="DM Sans"/>
                <a:sym typeface="DM Sans"/>
              </a:rPr>
              <a:t>This Multi-Ministerial Action Plan &amp; Governance Workshop will provide the institutional and coordination backbone to </a:t>
            </a:r>
            <a:r>
              <a:rPr lang="en-US" sz="1699" dirty="0" err="1">
                <a:solidFill>
                  <a:srgbClr val="FFFFFF"/>
                </a:solidFill>
                <a:latin typeface="DM Sans"/>
                <a:ea typeface="DM Sans"/>
                <a:cs typeface="DM Sans"/>
                <a:sym typeface="DM Sans"/>
              </a:rPr>
              <a:t>operationalise</a:t>
            </a:r>
            <a:r>
              <a:rPr lang="en-US" sz="1699" dirty="0">
                <a:solidFill>
                  <a:srgbClr val="FFFFFF"/>
                </a:solidFill>
                <a:latin typeface="DM Sans"/>
                <a:ea typeface="DM Sans"/>
                <a:cs typeface="DM Sans"/>
                <a:sym typeface="DM Sans"/>
              </a:rPr>
              <a:t> the NGSP.</a:t>
            </a:r>
          </a:p>
        </p:txBody>
      </p:sp>
      <p:sp>
        <p:nvSpPr>
          <p:cNvPr id="44" name="TextBox 44"/>
          <p:cNvSpPr txBox="1"/>
          <p:nvPr/>
        </p:nvSpPr>
        <p:spPr>
          <a:xfrm>
            <a:off x="2237545" y="660400"/>
            <a:ext cx="3836524" cy="349250"/>
          </a:xfrm>
          <a:prstGeom prst="rect">
            <a:avLst/>
          </a:prstGeom>
        </p:spPr>
        <p:txBody>
          <a:bodyPr lIns="0" tIns="0" rIns="0" bIns="0" rtlCol="0" anchor="t">
            <a:spAutoFit/>
          </a:bodyPr>
          <a:lstStyle/>
          <a:p>
            <a:pPr marL="0" lvl="0" indent="0" algn="r">
              <a:lnSpc>
                <a:spcPts val="2800"/>
              </a:lnSpc>
              <a:spcBef>
                <a:spcPct val="0"/>
              </a:spcBef>
            </a:pPr>
            <a:r>
              <a:rPr lang="en-US" sz="2000" b="1">
                <a:solidFill>
                  <a:srgbClr val="FFFFFF"/>
                </a:solidFill>
                <a:latin typeface="DM Sans Bold"/>
                <a:ea typeface="DM Sans Bold"/>
                <a:cs typeface="DM Sans Bold"/>
                <a:sym typeface="DM Sans Bold"/>
              </a:rPr>
              <a:t>India@ Net Zero Workshop</a:t>
            </a:r>
          </a:p>
        </p:txBody>
      </p:sp>
      <p:sp>
        <p:nvSpPr>
          <p:cNvPr id="45" name="TextBox 45"/>
          <p:cNvSpPr txBox="1"/>
          <p:nvPr/>
        </p:nvSpPr>
        <p:spPr>
          <a:xfrm>
            <a:off x="10275368" y="1571714"/>
            <a:ext cx="1570125" cy="671851"/>
          </a:xfrm>
          <a:prstGeom prst="rect">
            <a:avLst/>
          </a:prstGeom>
        </p:spPr>
        <p:txBody>
          <a:bodyPr wrap="square" lIns="0" tIns="0" rIns="0" bIns="0" rtlCol="0" anchor="t">
            <a:spAutoFit/>
          </a:bodyPr>
          <a:lstStyle/>
          <a:p>
            <a:pPr algn="ctr">
              <a:lnSpc>
                <a:spcPts val="5459"/>
              </a:lnSpc>
              <a:spcBef>
                <a:spcPct val="0"/>
              </a:spcBef>
            </a:pPr>
            <a:r>
              <a:rPr lang="en-US" sz="3899" b="1" dirty="0">
                <a:solidFill>
                  <a:srgbClr val="FFFFFF"/>
                </a:solidFill>
                <a:latin typeface="DM Sans Bold"/>
                <a:ea typeface="DM Sans Bold"/>
                <a:cs typeface="DM Sans Bold"/>
                <a:sym typeface="DM Sans Bold"/>
              </a:rPr>
              <a:t>2026</a:t>
            </a:r>
          </a:p>
        </p:txBody>
      </p:sp>
      <p:sp>
        <p:nvSpPr>
          <p:cNvPr id="46" name="TextBox 46"/>
          <p:cNvSpPr txBox="1"/>
          <p:nvPr/>
        </p:nvSpPr>
        <p:spPr>
          <a:xfrm>
            <a:off x="6645569" y="7244017"/>
            <a:ext cx="1431907" cy="646431"/>
          </a:xfrm>
          <a:prstGeom prst="rect">
            <a:avLst/>
          </a:prstGeom>
        </p:spPr>
        <p:txBody>
          <a:bodyPr wrap="square" lIns="0" tIns="0" rIns="0" bIns="0" rtlCol="0" anchor="t">
            <a:spAutoFit/>
          </a:bodyPr>
          <a:lstStyle/>
          <a:p>
            <a:pPr algn="ctr">
              <a:lnSpc>
                <a:spcPts val="5319"/>
              </a:lnSpc>
              <a:spcBef>
                <a:spcPct val="0"/>
              </a:spcBef>
            </a:pPr>
            <a:r>
              <a:rPr lang="en-US" sz="3799" b="1" dirty="0">
                <a:solidFill>
                  <a:srgbClr val="FFFFFF"/>
                </a:solidFill>
                <a:latin typeface="DM Sans Bold"/>
                <a:ea typeface="DM Sans Bold"/>
                <a:cs typeface="DM Sans Bold"/>
                <a:sym typeface="DM Sans Bold"/>
              </a:rPr>
              <a:t>2025</a:t>
            </a:r>
          </a:p>
        </p:txBody>
      </p:sp>
      <p:sp>
        <p:nvSpPr>
          <p:cNvPr id="47" name="TextBox 46">
            <a:extLst>
              <a:ext uri="{FF2B5EF4-FFF2-40B4-BE49-F238E27FC236}">
                <a16:creationId xmlns:a16="http://schemas.microsoft.com/office/drawing/2014/main" id="{A07F35AC-2C5E-7305-C8E5-3A9AF6A2744C}"/>
              </a:ext>
            </a:extLst>
          </p:cNvPr>
          <p:cNvSpPr txBox="1"/>
          <p:nvPr/>
        </p:nvSpPr>
        <p:spPr>
          <a:xfrm>
            <a:off x="10401301" y="419100"/>
            <a:ext cx="7581899" cy="923330"/>
          </a:xfrm>
          <a:prstGeom prst="rect">
            <a:avLst/>
          </a:prstGeom>
          <a:noFill/>
        </p:spPr>
        <p:txBody>
          <a:bodyPr wrap="square" rtlCol="0">
            <a:spAutoFit/>
          </a:bodyPr>
          <a:lstStyle/>
          <a:p>
            <a:r>
              <a:rPr lang="en-US" b="1" dirty="0">
                <a:solidFill>
                  <a:schemeClr val="bg1"/>
                </a:solidFill>
              </a:rPr>
              <a:t>This workshop will be consolidated into a pillar-wise National Action Plan, validated through inter-ministerial review in February 2026, and </a:t>
            </a:r>
            <a:r>
              <a:rPr lang="en-US" b="1" dirty="0" err="1">
                <a:solidFill>
                  <a:schemeClr val="bg1"/>
                </a:solidFill>
              </a:rPr>
              <a:t>operationalised</a:t>
            </a:r>
            <a:r>
              <a:rPr lang="en-US" b="1" dirty="0">
                <a:solidFill>
                  <a:schemeClr val="bg1"/>
                </a:solidFill>
              </a:rPr>
              <a:t> with assigned ministerial responsibilities by mid-March 2026.</a:t>
            </a:r>
            <a:endParaRPr lang="en-IN" b="1" dirty="0">
              <a:solidFill>
                <a:schemeClr val="bg1"/>
              </a:solidFill>
            </a:endParaRPr>
          </a:p>
        </p:txBody>
      </p:sp>
      <p:pic>
        <p:nvPicPr>
          <p:cNvPr id="49" name="Picture 48">
            <a:extLst>
              <a:ext uri="{FF2B5EF4-FFF2-40B4-BE49-F238E27FC236}">
                <a16:creationId xmlns:a16="http://schemas.microsoft.com/office/drawing/2014/main" id="{BC64C36C-6B65-44D8-126F-70E766C578C7}"/>
              </a:ext>
            </a:extLst>
          </p:cNvPr>
          <p:cNvPicPr>
            <a:picLocks noChangeAspect="1"/>
          </p:cNvPicPr>
          <p:nvPr/>
        </p:nvPicPr>
        <p:blipFill>
          <a:blip r:embed="rId7"/>
          <a:stretch>
            <a:fillRect/>
          </a:stretch>
        </p:blipFill>
        <p:spPr>
          <a:xfrm>
            <a:off x="9037381" y="795523"/>
            <a:ext cx="1237987" cy="73722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DF3F6"/>
        </a:solidFill>
        <a:effectLst/>
      </p:bgPr>
    </p:bg>
    <p:spTree>
      <p:nvGrpSpPr>
        <p:cNvPr id="1" name=""/>
        <p:cNvGrpSpPr/>
        <p:nvPr/>
      </p:nvGrpSpPr>
      <p:grpSpPr>
        <a:xfrm>
          <a:off x="0" y="0"/>
          <a:ext cx="0" cy="0"/>
          <a:chOff x="0" y="0"/>
          <a:chExt cx="0" cy="0"/>
        </a:xfrm>
      </p:grpSpPr>
      <p:grpSp>
        <p:nvGrpSpPr>
          <p:cNvPr id="2" name="Group 2"/>
          <p:cNvGrpSpPr/>
          <p:nvPr/>
        </p:nvGrpSpPr>
        <p:grpSpPr>
          <a:xfrm>
            <a:off x="-1193224" y="3247729"/>
            <a:ext cx="3240279" cy="1081542"/>
            <a:chOff x="0" y="0"/>
            <a:chExt cx="513170" cy="171286"/>
          </a:xfrm>
        </p:grpSpPr>
        <p:sp>
          <p:nvSpPr>
            <p:cNvPr id="3" name="Freeform 3"/>
            <p:cNvSpPr/>
            <p:nvPr/>
          </p:nvSpPr>
          <p:spPr>
            <a:xfrm>
              <a:off x="0" y="0"/>
              <a:ext cx="513170" cy="171286"/>
            </a:xfrm>
            <a:custGeom>
              <a:avLst/>
              <a:gdLst/>
              <a:ahLst/>
              <a:cxnLst/>
              <a:rect l="l" t="t" r="r" b="b"/>
              <a:pathLst>
                <a:path w="513170" h="171286">
                  <a:moveTo>
                    <a:pt x="0" y="0"/>
                  </a:moveTo>
                  <a:lnTo>
                    <a:pt x="513170" y="0"/>
                  </a:lnTo>
                  <a:lnTo>
                    <a:pt x="513170" y="171286"/>
                  </a:lnTo>
                  <a:lnTo>
                    <a:pt x="0" y="171286"/>
                  </a:lnTo>
                  <a:close/>
                </a:path>
              </a:pathLst>
            </a:custGeom>
            <a:solidFill>
              <a:srgbClr val="232627"/>
            </a:solidFill>
          </p:spPr>
          <p:txBody>
            <a:bodyPr/>
            <a:lstStyle/>
            <a:p>
              <a:endParaRPr lang="en-IN"/>
            </a:p>
          </p:txBody>
        </p:sp>
        <p:sp>
          <p:nvSpPr>
            <p:cNvPr id="4" name="TextBox 4"/>
            <p:cNvSpPr txBox="1"/>
            <p:nvPr/>
          </p:nvSpPr>
          <p:spPr>
            <a:xfrm>
              <a:off x="0" y="-38100"/>
              <a:ext cx="513170" cy="209386"/>
            </a:xfrm>
            <a:prstGeom prst="rect">
              <a:avLst/>
            </a:prstGeom>
          </p:spPr>
          <p:txBody>
            <a:bodyPr lIns="50800" tIns="50800" rIns="50800" bIns="50800" rtlCol="0" anchor="ctr"/>
            <a:lstStyle/>
            <a:p>
              <a:pPr algn="ctr">
                <a:lnSpc>
                  <a:spcPts val="2520"/>
                </a:lnSpc>
              </a:pPr>
              <a:endParaRPr/>
            </a:p>
          </p:txBody>
        </p:sp>
      </p:grpSp>
      <p:grpSp>
        <p:nvGrpSpPr>
          <p:cNvPr id="5" name="Group 5"/>
          <p:cNvGrpSpPr/>
          <p:nvPr/>
        </p:nvGrpSpPr>
        <p:grpSpPr>
          <a:xfrm>
            <a:off x="5171775" y="8198939"/>
            <a:ext cx="4497304" cy="1081542"/>
            <a:chOff x="0" y="0"/>
            <a:chExt cx="712248" cy="171286"/>
          </a:xfrm>
        </p:grpSpPr>
        <p:sp>
          <p:nvSpPr>
            <p:cNvPr id="6" name="Freeform 6"/>
            <p:cNvSpPr/>
            <p:nvPr/>
          </p:nvSpPr>
          <p:spPr>
            <a:xfrm>
              <a:off x="0" y="0"/>
              <a:ext cx="712248" cy="171286"/>
            </a:xfrm>
            <a:custGeom>
              <a:avLst/>
              <a:gdLst/>
              <a:ahLst/>
              <a:cxnLst/>
              <a:rect l="l" t="t" r="r" b="b"/>
              <a:pathLst>
                <a:path w="712248" h="171286">
                  <a:moveTo>
                    <a:pt x="0" y="0"/>
                  </a:moveTo>
                  <a:lnTo>
                    <a:pt x="712248" y="0"/>
                  </a:lnTo>
                  <a:lnTo>
                    <a:pt x="712248" y="171286"/>
                  </a:lnTo>
                  <a:lnTo>
                    <a:pt x="0" y="171286"/>
                  </a:lnTo>
                  <a:close/>
                </a:path>
              </a:pathLst>
            </a:custGeom>
            <a:solidFill>
              <a:srgbClr val="232627"/>
            </a:solidFill>
          </p:spPr>
          <p:txBody>
            <a:bodyPr/>
            <a:lstStyle/>
            <a:p>
              <a:endParaRPr lang="en-IN"/>
            </a:p>
          </p:txBody>
        </p:sp>
        <p:sp>
          <p:nvSpPr>
            <p:cNvPr id="7" name="TextBox 7"/>
            <p:cNvSpPr txBox="1"/>
            <p:nvPr/>
          </p:nvSpPr>
          <p:spPr>
            <a:xfrm>
              <a:off x="0" y="-38100"/>
              <a:ext cx="712248" cy="209386"/>
            </a:xfrm>
            <a:prstGeom prst="rect">
              <a:avLst/>
            </a:prstGeom>
          </p:spPr>
          <p:txBody>
            <a:bodyPr lIns="50800" tIns="50800" rIns="50800" bIns="50800" rtlCol="0" anchor="ctr"/>
            <a:lstStyle/>
            <a:p>
              <a:pPr algn="ctr">
                <a:lnSpc>
                  <a:spcPts val="2520"/>
                </a:lnSpc>
              </a:pPr>
              <a:endParaRPr/>
            </a:p>
          </p:txBody>
        </p:sp>
      </p:grpSp>
      <p:grpSp>
        <p:nvGrpSpPr>
          <p:cNvPr id="8" name="Group 8"/>
          <p:cNvGrpSpPr/>
          <p:nvPr/>
        </p:nvGrpSpPr>
        <p:grpSpPr>
          <a:xfrm rot="-5400000">
            <a:off x="2698768" y="5725933"/>
            <a:ext cx="1817556" cy="1081542"/>
            <a:chOff x="0" y="0"/>
            <a:chExt cx="287850" cy="171286"/>
          </a:xfrm>
        </p:grpSpPr>
        <p:sp>
          <p:nvSpPr>
            <p:cNvPr id="9" name="Freeform 9"/>
            <p:cNvSpPr/>
            <p:nvPr/>
          </p:nvSpPr>
          <p:spPr>
            <a:xfrm>
              <a:off x="0" y="0"/>
              <a:ext cx="287850" cy="171286"/>
            </a:xfrm>
            <a:custGeom>
              <a:avLst/>
              <a:gdLst/>
              <a:ahLst/>
              <a:cxnLst/>
              <a:rect l="l" t="t" r="r" b="b"/>
              <a:pathLst>
                <a:path w="287850" h="171286">
                  <a:moveTo>
                    <a:pt x="0" y="0"/>
                  </a:moveTo>
                  <a:lnTo>
                    <a:pt x="287850" y="0"/>
                  </a:lnTo>
                  <a:lnTo>
                    <a:pt x="287850" y="171286"/>
                  </a:lnTo>
                  <a:lnTo>
                    <a:pt x="0" y="171286"/>
                  </a:lnTo>
                  <a:close/>
                </a:path>
              </a:pathLst>
            </a:custGeom>
            <a:solidFill>
              <a:srgbClr val="232627"/>
            </a:solidFill>
          </p:spPr>
          <p:txBody>
            <a:bodyPr/>
            <a:lstStyle/>
            <a:p>
              <a:endParaRPr lang="en-IN"/>
            </a:p>
          </p:txBody>
        </p:sp>
        <p:sp>
          <p:nvSpPr>
            <p:cNvPr id="10" name="TextBox 10"/>
            <p:cNvSpPr txBox="1"/>
            <p:nvPr/>
          </p:nvSpPr>
          <p:spPr>
            <a:xfrm>
              <a:off x="0" y="-38100"/>
              <a:ext cx="287850" cy="209386"/>
            </a:xfrm>
            <a:prstGeom prst="rect">
              <a:avLst/>
            </a:prstGeom>
          </p:spPr>
          <p:txBody>
            <a:bodyPr lIns="50800" tIns="50800" rIns="50800" bIns="50800" rtlCol="0" anchor="ctr"/>
            <a:lstStyle/>
            <a:p>
              <a:pPr algn="ctr">
                <a:lnSpc>
                  <a:spcPts val="2520"/>
                </a:lnSpc>
              </a:pPr>
              <a:endParaRPr/>
            </a:p>
          </p:txBody>
        </p:sp>
      </p:grpSp>
      <p:grpSp>
        <p:nvGrpSpPr>
          <p:cNvPr id="11" name="Group 11"/>
          <p:cNvGrpSpPr/>
          <p:nvPr/>
        </p:nvGrpSpPr>
        <p:grpSpPr>
          <a:xfrm rot="5400000">
            <a:off x="2027477" y="3247729"/>
            <a:ext cx="2120840" cy="2120840"/>
            <a:chOff x="0" y="0"/>
            <a:chExt cx="558800" cy="558800"/>
          </a:xfrm>
        </p:grpSpPr>
        <p:sp>
          <p:nvSpPr>
            <p:cNvPr id="12" name="Freeform 12"/>
            <p:cNvSpPr/>
            <p:nvPr/>
          </p:nvSpPr>
          <p:spPr>
            <a:xfrm>
              <a:off x="0" y="0"/>
              <a:ext cx="558800" cy="558800"/>
            </a:xfrm>
            <a:custGeom>
              <a:avLst/>
              <a:gdLst/>
              <a:ahLst/>
              <a:cxnLst/>
              <a:rect l="l" t="t" r="r" b="b"/>
              <a:pathLst>
                <a:path w="558800" h="558800">
                  <a:moveTo>
                    <a:pt x="0" y="558800"/>
                  </a:moveTo>
                  <a:cubicBezTo>
                    <a:pt x="0" y="411634"/>
                    <a:pt x="59606" y="267731"/>
                    <a:pt x="163669" y="163669"/>
                  </a:cubicBezTo>
                  <a:cubicBezTo>
                    <a:pt x="267731" y="59606"/>
                    <a:pt x="411634" y="0"/>
                    <a:pt x="558800" y="0"/>
                  </a:cubicBezTo>
                  <a:lnTo>
                    <a:pt x="558800" y="285081"/>
                  </a:lnTo>
                  <a:cubicBezTo>
                    <a:pt x="486712" y="285081"/>
                    <a:pt x="416225" y="314278"/>
                    <a:pt x="365251" y="365251"/>
                  </a:cubicBezTo>
                  <a:cubicBezTo>
                    <a:pt x="314278" y="416225"/>
                    <a:pt x="285081" y="486712"/>
                    <a:pt x="285081" y="558800"/>
                  </a:cubicBezTo>
                  <a:lnTo>
                    <a:pt x="0" y="558800"/>
                  </a:lnTo>
                  <a:close/>
                </a:path>
              </a:pathLst>
            </a:custGeom>
            <a:solidFill>
              <a:srgbClr val="232627"/>
            </a:solidFill>
          </p:spPr>
          <p:txBody>
            <a:bodyPr/>
            <a:lstStyle/>
            <a:p>
              <a:endParaRPr lang="en-IN"/>
            </a:p>
          </p:txBody>
        </p:sp>
        <p:sp>
          <p:nvSpPr>
            <p:cNvPr id="13" name="TextBox 13"/>
            <p:cNvSpPr txBox="1"/>
            <p:nvPr/>
          </p:nvSpPr>
          <p:spPr>
            <a:xfrm>
              <a:off x="127000" y="88900"/>
              <a:ext cx="431800" cy="469900"/>
            </a:xfrm>
            <a:prstGeom prst="rect">
              <a:avLst/>
            </a:prstGeom>
          </p:spPr>
          <p:txBody>
            <a:bodyPr lIns="50800" tIns="50800" rIns="50800" bIns="50800" rtlCol="0" anchor="ctr"/>
            <a:lstStyle/>
            <a:p>
              <a:pPr algn="ctr">
                <a:lnSpc>
                  <a:spcPts val="2520"/>
                </a:lnSpc>
              </a:pPr>
              <a:endParaRPr/>
            </a:p>
          </p:txBody>
        </p:sp>
      </p:grpSp>
      <p:grpSp>
        <p:nvGrpSpPr>
          <p:cNvPr id="14" name="Group 14"/>
          <p:cNvGrpSpPr/>
          <p:nvPr/>
        </p:nvGrpSpPr>
        <p:grpSpPr>
          <a:xfrm rot="5400000">
            <a:off x="9466052" y="8198939"/>
            <a:ext cx="2120840" cy="2120840"/>
            <a:chOff x="0" y="0"/>
            <a:chExt cx="558800" cy="558800"/>
          </a:xfrm>
        </p:grpSpPr>
        <p:sp>
          <p:nvSpPr>
            <p:cNvPr id="15" name="Freeform 15"/>
            <p:cNvSpPr/>
            <p:nvPr/>
          </p:nvSpPr>
          <p:spPr>
            <a:xfrm>
              <a:off x="0" y="0"/>
              <a:ext cx="558800" cy="558800"/>
            </a:xfrm>
            <a:custGeom>
              <a:avLst/>
              <a:gdLst/>
              <a:ahLst/>
              <a:cxnLst/>
              <a:rect l="l" t="t" r="r" b="b"/>
              <a:pathLst>
                <a:path w="558800" h="558800">
                  <a:moveTo>
                    <a:pt x="0" y="558800"/>
                  </a:moveTo>
                  <a:cubicBezTo>
                    <a:pt x="0" y="411634"/>
                    <a:pt x="59606" y="267731"/>
                    <a:pt x="163669" y="163669"/>
                  </a:cubicBezTo>
                  <a:cubicBezTo>
                    <a:pt x="267731" y="59606"/>
                    <a:pt x="411634" y="0"/>
                    <a:pt x="558800" y="0"/>
                  </a:cubicBezTo>
                  <a:lnTo>
                    <a:pt x="558800" y="285081"/>
                  </a:lnTo>
                  <a:cubicBezTo>
                    <a:pt x="486712" y="285081"/>
                    <a:pt x="416225" y="314278"/>
                    <a:pt x="365251" y="365251"/>
                  </a:cubicBezTo>
                  <a:cubicBezTo>
                    <a:pt x="314278" y="416225"/>
                    <a:pt x="285081" y="486712"/>
                    <a:pt x="285081" y="558800"/>
                  </a:cubicBezTo>
                  <a:lnTo>
                    <a:pt x="0" y="558800"/>
                  </a:lnTo>
                  <a:close/>
                </a:path>
              </a:pathLst>
            </a:custGeom>
            <a:solidFill>
              <a:srgbClr val="232627"/>
            </a:solidFill>
          </p:spPr>
          <p:txBody>
            <a:bodyPr/>
            <a:lstStyle/>
            <a:p>
              <a:endParaRPr lang="en-IN"/>
            </a:p>
          </p:txBody>
        </p:sp>
        <p:sp>
          <p:nvSpPr>
            <p:cNvPr id="16" name="TextBox 16"/>
            <p:cNvSpPr txBox="1"/>
            <p:nvPr/>
          </p:nvSpPr>
          <p:spPr>
            <a:xfrm>
              <a:off x="127000" y="88900"/>
              <a:ext cx="431800" cy="469900"/>
            </a:xfrm>
            <a:prstGeom prst="rect">
              <a:avLst/>
            </a:prstGeom>
          </p:spPr>
          <p:txBody>
            <a:bodyPr lIns="50800" tIns="50800" rIns="50800" bIns="50800" rtlCol="0" anchor="ctr"/>
            <a:lstStyle/>
            <a:p>
              <a:pPr algn="ctr">
                <a:lnSpc>
                  <a:spcPts val="2520"/>
                </a:lnSpc>
              </a:pPr>
              <a:endParaRPr/>
            </a:p>
          </p:txBody>
        </p:sp>
      </p:grpSp>
      <p:grpSp>
        <p:nvGrpSpPr>
          <p:cNvPr id="17" name="Group 17"/>
          <p:cNvGrpSpPr/>
          <p:nvPr/>
        </p:nvGrpSpPr>
        <p:grpSpPr>
          <a:xfrm rot="-5400000">
            <a:off x="3066775" y="7159641"/>
            <a:ext cx="2120840" cy="2120840"/>
            <a:chOff x="0" y="0"/>
            <a:chExt cx="558800" cy="558800"/>
          </a:xfrm>
        </p:grpSpPr>
        <p:sp>
          <p:nvSpPr>
            <p:cNvPr id="18" name="Freeform 18"/>
            <p:cNvSpPr/>
            <p:nvPr/>
          </p:nvSpPr>
          <p:spPr>
            <a:xfrm>
              <a:off x="0" y="0"/>
              <a:ext cx="558800" cy="558800"/>
            </a:xfrm>
            <a:custGeom>
              <a:avLst/>
              <a:gdLst/>
              <a:ahLst/>
              <a:cxnLst/>
              <a:rect l="l" t="t" r="r" b="b"/>
              <a:pathLst>
                <a:path w="558800" h="558800">
                  <a:moveTo>
                    <a:pt x="0" y="558800"/>
                  </a:moveTo>
                  <a:cubicBezTo>
                    <a:pt x="0" y="411634"/>
                    <a:pt x="59606" y="267731"/>
                    <a:pt x="163669" y="163669"/>
                  </a:cubicBezTo>
                  <a:cubicBezTo>
                    <a:pt x="267731" y="59606"/>
                    <a:pt x="411634" y="0"/>
                    <a:pt x="558800" y="0"/>
                  </a:cubicBezTo>
                  <a:lnTo>
                    <a:pt x="558800" y="285081"/>
                  </a:lnTo>
                  <a:cubicBezTo>
                    <a:pt x="486712" y="285081"/>
                    <a:pt x="416225" y="314278"/>
                    <a:pt x="365251" y="365251"/>
                  </a:cubicBezTo>
                  <a:cubicBezTo>
                    <a:pt x="314278" y="416225"/>
                    <a:pt x="285081" y="486712"/>
                    <a:pt x="285081" y="558800"/>
                  </a:cubicBezTo>
                  <a:lnTo>
                    <a:pt x="0" y="558800"/>
                  </a:lnTo>
                  <a:close/>
                </a:path>
              </a:pathLst>
            </a:custGeom>
            <a:solidFill>
              <a:srgbClr val="232627"/>
            </a:solidFill>
          </p:spPr>
          <p:txBody>
            <a:bodyPr/>
            <a:lstStyle/>
            <a:p>
              <a:endParaRPr lang="en-IN"/>
            </a:p>
          </p:txBody>
        </p:sp>
        <p:sp>
          <p:nvSpPr>
            <p:cNvPr id="19" name="TextBox 19"/>
            <p:cNvSpPr txBox="1"/>
            <p:nvPr/>
          </p:nvSpPr>
          <p:spPr>
            <a:xfrm>
              <a:off x="127000" y="88900"/>
              <a:ext cx="431800" cy="469900"/>
            </a:xfrm>
            <a:prstGeom prst="rect">
              <a:avLst/>
            </a:prstGeom>
          </p:spPr>
          <p:txBody>
            <a:bodyPr lIns="50800" tIns="50800" rIns="50800" bIns="50800" rtlCol="0" anchor="ctr"/>
            <a:lstStyle/>
            <a:p>
              <a:pPr algn="ctr">
                <a:lnSpc>
                  <a:spcPts val="2520"/>
                </a:lnSpc>
              </a:pPr>
              <a:endParaRPr/>
            </a:p>
          </p:txBody>
        </p:sp>
      </p:grpSp>
      <p:sp>
        <p:nvSpPr>
          <p:cNvPr id="20" name="AutoShape 20"/>
          <p:cNvSpPr/>
          <p:nvPr/>
        </p:nvSpPr>
        <p:spPr>
          <a:xfrm>
            <a:off x="-1193224" y="3788500"/>
            <a:ext cx="3220701" cy="0"/>
          </a:xfrm>
          <a:prstGeom prst="line">
            <a:avLst/>
          </a:prstGeom>
          <a:ln w="28575" cap="flat">
            <a:solidFill>
              <a:srgbClr val="FFFFFF"/>
            </a:solidFill>
            <a:prstDash val="lgDash"/>
            <a:headEnd type="none" w="sm" len="sm"/>
            <a:tailEnd type="none" w="sm" len="sm"/>
          </a:ln>
        </p:spPr>
        <p:txBody>
          <a:bodyPr/>
          <a:lstStyle/>
          <a:p>
            <a:endParaRPr lang="en-IN"/>
          </a:p>
        </p:txBody>
      </p:sp>
      <p:sp>
        <p:nvSpPr>
          <p:cNvPr id="21" name="AutoShape 21"/>
          <p:cNvSpPr/>
          <p:nvPr/>
        </p:nvSpPr>
        <p:spPr>
          <a:xfrm flipV="1">
            <a:off x="5171775" y="8739710"/>
            <a:ext cx="4294277" cy="0"/>
          </a:xfrm>
          <a:prstGeom prst="line">
            <a:avLst/>
          </a:prstGeom>
          <a:ln w="28575" cap="flat">
            <a:solidFill>
              <a:srgbClr val="FFFFFF"/>
            </a:solidFill>
            <a:prstDash val="lgDash"/>
            <a:headEnd type="none" w="sm" len="sm"/>
            <a:tailEnd type="none" w="sm" len="sm"/>
          </a:ln>
        </p:spPr>
        <p:txBody>
          <a:bodyPr/>
          <a:lstStyle/>
          <a:p>
            <a:endParaRPr lang="en-IN"/>
          </a:p>
        </p:txBody>
      </p:sp>
      <p:sp>
        <p:nvSpPr>
          <p:cNvPr id="22" name="AutoShape 22"/>
          <p:cNvSpPr/>
          <p:nvPr/>
        </p:nvSpPr>
        <p:spPr>
          <a:xfrm>
            <a:off x="3607546" y="5357925"/>
            <a:ext cx="0" cy="1801716"/>
          </a:xfrm>
          <a:prstGeom prst="line">
            <a:avLst/>
          </a:prstGeom>
          <a:ln w="28575" cap="flat">
            <a:solidFill>
              <a:srgbClr val="FFFFFF"/>
            </a:solidFill>
            <a:prstDash val="lgDash"/>
            <a:headEnd type="none" w="sm" len="sm"/>
            <a:tailEnd type="none" w="sm" len="sm"/>
          </a:ln>
        </p:spPr>
        <p:txBody>
          <a:bodyPr/>
          <a:lstStyle/>
          <a:p>
            <a:endParaRPr lang="en-IN"/>
          </a:p>
        </p:txBody>
      </p:sp>
      <p:sp>
        <p:nvSpPr>
          <p:cNvPr id="23" name="AutoShape 23"/>
          <p:cNvSpPr/>
          <p:nvPr/>
        </p:nvSpPr>
        <p:spPr>
          <a:xfrm>
            <a:off x="3607546" y="7175481"/>
            <a:ext cx="1564229" cy="1564229"/>
          </a:xfrm>
          <a:prstGeom prst="line">
            <a:avLst/>
          </a:prstGeom>
          <a:ln w="28575" cap="flat">
            <a:solidFill>
              <a:srgbClr val="FFFFFF"/>
            </a:solidFill>
            <a:prstDash val="lgDash"/>
            <a:headEnd type="none" w="sm" len="sm"/>
            <a:tailEnd type="none" w="sm" len="sm"/>
          </a:ln>
        </p:spPr>
        <p:txBody>
          <a:bodyPr/>
          <a:lstStyle/>
          <a:p>
            <a:endParaRPr lang="en-IN"/>
          </a:p>
        </p:txBody>
      </p:sp>
      <p:sp>
        <p:nvSpPr>
          <p:cNvPr id="24" name="AutoShape 24"/>
          <p:cNvSpPr/>
          <p:nvPr/>
        </p:nvSpPr>
        <p:spPr>
          <a:xfrm>
            <a:off x="9466052" y="8739710"/>
            <a:ext cx="1580069" cy="1564229"/>
          </a:xfrm>
          <a:prstGeom prst="line">
            <a:avLst/>
          </a:prstGeom>
          <a:ln w="28575" cap="flat">
            <a:solidFill>
              <a:srgbClr val="FFFFFF"/>
            </a:solidFill>
            <a:prstDash val="lgDash"/>
            <a:headEnd type="none" w="sm" len="sm"/>
            <a:tailEnd type="none" w="sm" len="sm"/>
          </a:ln>
        </p:spPr>
        <p:txBody>
          <a:bodyPr/>
          <a:lstStyle/>
          <a:p>
            <a:endParaRPr lang="en-IN"/>
          </a:p>
        </p:txBody>
      </p:sp>
      <p:sp>
        <p:nvSpPr>
          <p:cNvPr id="25" name="AutoShape 25"/>
          <p:cNvSpPr/>
          <p:nvPr/>
        </p:nvSpPr>
        <p:spPr>
          <a:xfrm>
            <a:off x="2047056" y="3788500"/>
            <a:ext cx="1560490" cy="1569426"/>
          </a:xfrm>
          <a:prstGeom prst="line">
            <a:avLst/>
          </a:prstGeom>
          <a:ln w="28575" cap="flat">
            <a:solidFill>
              <a:srgbClr val="FFFFFF"/>
            </a:solidFill>
            <a:prstDash val="lgDash"/>
            <a:headEnd type="none" w="sm" len="sm"/>
            <a:tailEnd type="none" w="sm" len="sm"/>
          </a:ln>
        </p:spPr>
        <p:txBody>
          <a:bodyPr/>
          <a:lstStyle/>
          <a:p>
            <a:endParaRPr lang="en-IN"/>
          </a:p>
        </p:txBody>
      </p:sp>
      <p:sp>
        <p:nvSpPr>
          <p:cNvPr id="26" name="Freeform 26"/>
          <p:cNvSpPr/>
          <p:nvPr/>
        </p:nvSpPr>
        <p:spPr>
          <a:xfrm>
            <a:off x="1616041" y="1944052"/>
            <a:ext cx="1123397" cy="1924824"/>
          </a:xfrm>
          <a:custGeom>
            <a:avLst/>
            <a:gdLst/>
            <a:ahLst/>
            <a:cxnLst/>
            <a:rect l="l" t="t" r="r" b="b"/>
            <a:pathLst>
              <a:path w="1123397" h="1924824">
                <a:moveTo>
                  <a:pt x="0" y="0"/>
                </a:moveTo>
                <a:lnTo>
                  <a:pt x="1123397" y="0"/>
                </a:lnTo>
                <a:lnTo>
                  <a:pt x="1123397" y="1924824"/>
                </a:lnTo>
                <a:lnTo>
                  <a:pt x="0" y="19248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a:p>
        </p:txBody>
      </p:sp>
      <p:sp>
        <p:nvSpPr>
          <p:cNvPr id="27" name="Freeform 27"/>
          <p:cNvSpPr/>
          <p:nvPr/>
        </p:nvSpPr>
        <p:spPr>
          <a:xfrm>
            <a:off x="3208141" y="3114896"/>
            <a:ext cx="1071443" cy="1835805"/>
          </a:xfrm>
          <a:custGeom>
            <a:avLst/>
            <a:gdLst/>
            <a:ahLst/>
            <a:cxnLst/>
            <a:rect l="l" t="t" r="r" b="b"/>
            <a:pathLst>
              <a:path w="1071443" h="1835805">
                <a:moveTo>
                  <a:pt x="0" y="0"/>
                </a:moveTo>
                <a:lnTo>
                  <a:pt x="1071442" y="0"/>
                </a:lnTo>
                <a:lnTo>
                  <a:pt x="1071442" y="1835805"/>
                </a:lnTo>
                <a:lnTo>
                  <a:pt x="0" y="18358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N"/>
          </a:p>
        </p:txBody>
      </p:sp>
      <p:sp>
        <p:nvSpPr>
          <p:cNvPr id="28" name="Freeform 28"/>
          <p:cNvSpPr/>
          <p:nvPr/>
        </p:nvSpPr>
        <p:spPr>
          <a:xfrm>
            <a:off x="2661164" y="4968312"/>
            <a:ext cx="1093953" cy="1874375"/>
          </a:xfrm>
          <a:custGeom>
            <a:avLst/>
            <a:gdLst/>
            <a:ahLst/>
            <a:cxnLst/>
            <a:rect l="l" t="t" r="r" b="b"/>
            <a:pathLst>
              <a:path w="1093953" h="1874375">
                <a:moveTo>
                  <a:pt x="0" y="0"/>
                </a:moveTo>
                <a:lnTo>
                  <a:pt x="1093953" y="0"/>
                </a:lnTo>
                <a:lnTo>
                  <a:pt x="1093953" y="1874376"/>
                </a:lnTo>
                <a:lnTo>
                  <a:pt x="0" y="18743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N"/>
          </a:p>
        </p:txBody>
      </p:sp>
      <p:sp>
        <p:nvSpPr>
          <p:cNvPr id="29" name="Freeform 29"/>
          <p:cNvSpPr/>
          <p:nvPr/>
        </p:nvSpPr>
        <p:spPr>
          <a:xfrm>
            <a:off x="4279583" y="6640830"/>
            <a:ext cx="1037409" cy="1777493"/>
          </a:xfrm>
          <a:custGeom>
            <a:avLst/>
            <a:gdLst/>
            <a:ahLst/>
            <a:cxnLst/>
            <a:rect l="l" t="t" r="r" b="b"/>
            <a:pathLst>
              <a:path w="1037409" h="1777493">
                <a:moveTo>
                  <a:pt x="0" y="0"/>
                </a:moveTo>
                <a:lnTo>
                  <a:pt x="1037410" y="0"/>
                </a:lnTo>
                <a:lnTo>
                  <a:pt x="1037410" y="1777493"/>
                </a:lnTo>
                <a:lnTo>
                  <a:pt x="0" y="17774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N"/>
          </a:p>
        </p:txBody>
      </p:sp>
      <p:sp>
        <p:nvSpPr>
          <p:cNvPr id="30" name="Freeform 30"/>
          <p:cNvSpPr/>
          <p:nvPr/>
        </p:nvSpPr>
        <p:spPr>
          <a:xfrm>
            <a:off x="6477000" y="7365910"/>
            <a:ext cx="1117413" cy="1914571"/>
          </a:xfrm>
          <a:custGeom>
            <a:avLst/>
            <a:gdLst/>
            <a:ahLst/>
            <a:cxnLst/>
            <a:rect l="l" t="t" r="r" b="b"/>
            <a:pathLst>
              <a:path w="1117413" h="1914571">
                <a:moveTo>
                  <a:pt x="0" y="0"/>
                </a:moveTo>
                <a:lnTo>
                  <a:pt x="1117413" y="0"/>
                </a:lnTo>
                <a:lnTo>
                  <a:pt x="1117413" y="1914571"/>
                </a:lnTo>
                <a:lnTo>
                  <a:pt x="0" y="191457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N"/>
          </a:p>
        </p:txBody>
      </p:sp>
      <p:sp>
        <p:nvSpPr>
          <p:cNvPr id="31" name="Freeform 31"/>
          <p:cNvSpPr/>
          <p:nvPr/>
        </p:nvSpPr>
        <p:spPr>
          <a:xfrm>
            <a:off x="12089192" y="2798950"/>
            <a:ext cx="4405832" cy="252334"/>
          </a:xfrm>
          <a:custGeom>
            <a:avLst/>
            <a:gdLst/>
            <a:ahLst/>
            <a:cxnLst/>
            <a:rect l="l" t="t" r="r" b="b"/>
            <a:pathLst>
              <a:path w="4405832" h="252334">
                <a:moveTo>
                  <a:pt x="0" y="0"/>
                </a:moveTo>
                <a:lnTo>
                  <a:pt x="4405832" y="0"/>
                </a:lnTo>
                <a:lnTo>
                  <a:pt x="4405832" y="252334"/>
                </a:lnTo>
                <a:lnTo>
                  <a:pt x="0" y="252334"/>
                </a:lnTo>
                <a:lnTo>
                  <a:pt x="0" y="0"/>
                </a:lnTo>
                <a:close/>
              </a:path>
            </a:pathLst>
          </a:custGeom>
          <a:blipFill>
            <a:blip r:embed="rId12">
              <a:alphaModFix amt="80000"/>
            </a:blip>
            <a:stretch>
              <a:fillRect t="-100000"/>
            </a:stretch>
          </a:blipFill>
        </p:spPr>
        <p:txBody>
          <a:bodyPr/>
          <a:lstStyle/>
          <a:p>
            <a:endParaRPr lang="en-IN"/>
          </a:p>
        </p:txBody>
      </p:sp>
      <p:grpSp>
        <p:nvGrpSpPr>
          <p:cNvPr id="32" name="Group 32"/>
          <p:cNvGrpSpPr/>
          <p:nvPr/>
        </p:nvGrpSpPr>
        <p:grpSpPr>
          <a:xfrm>
            <a:off x="12001500" y="544060"/>
            <a:ext cx="5524500" cy="1031288"/>
            <a:chOff x="0" y="0"/>
            <a:chExt cx="1455012" cy="271615"/>
          </a:xfrm>
        </p:grpSpPr>
        <p:sp>
          <p:nvSpPr>
            <p:cNvPr id="33" name="Freeform 33"/>
            <p:cNvSpPr/>
            <p:nvPr/>
          </p:nvSpPr>
          <p:spPr>
            <a:xfrm>
              <a:off x="0" y="0"/>
              <a:ext cx="1455012" cy="271615"/>
            </a:xfrm>
            <a:custGeom>
              <a:avLst/>
              <a:gdLst/>
              <a:ahLst/>
              <a:cxnLst/>
              <a:rect l="l" t="t" r="r" b="b"/>
              <a:pathLst>
                <a:path w="1455012" h="271615">
                  <a:moveTo>
                    <a:pt x="14014" y="0"/>
                  </a:moveTo>
                  <a:lnTo>
                    <a:pt x="1440999" y="0"/>
                  </a:lnTo>
                  <a:cubicBezTo>
                    <a:pt x="1448738" y="0"/>
                    <a:pt x="1455012" y="6274"/>
                    <a:pt x="1455012" y="14014"/>
                  </a:cubicBezTo>
                  <a:lnTo>
                    <a:pt x="1455012" y="257601"/>
                  </a:lnTo>
                  <a:cubicBezTo>
                    <a:pt x="1455012" y="265341"/>
                    <a:pt x="1448738" y="271615"/>
                    <a:pt x="1440999" y="271615"/>
                  </a:cubicBezTo>
                  <a:lnTo>
                    <a:pt x="14014" y="271615"/>
                  </a:lnTo>
                  <a:cubicBezTo>
                    <a:pt x="6274" y="271615"/>
                    <a:pt x="0" y="265341"/>
                    <a:pt x="0" y="257601"/>
                  </a:cubicBezTo>
                  <a:lnTo>
                    <a:pt x="0" y="14014"/>
                  </a:lnTo>
                  <a:cubicBezTo>
                    <a:pt x="0" y="6274"/>
                    <a:pt x="6274" y="0"/>
                    <a:pt x="14014" y="0"/>
                  </a:cubicBezTo>
                  <a:close/>
                </a:path>
              </a:pathLst>
            </a:custGeom>
            <a:solidFill>
              <a:srgbClr val="FFFFFF"/>
            </a:solidFill>
          </p:spPr>
          <p:txBody>
            <a:bodyPr/>
            <a:lstStyle/>
            <a:p>
              <a:endParaRPr lang="en-IN"/>
            </a:p>
          </p:txBody>
        </p:sp>
        <p:sp>
          <p:nvSpPr>
            <p:cNvPr id="34" name="TextBox 34"/>
            <p:cNvSpPr txBox="1"/>
            <p:nvPr/>
          </p:nvSpPr>
          <p:spPr>
            <a:xfrm>
              <a:off x="0" y="-38100"/>
              <a:ext cx="1455012" cy="309715"/>
            </a:xfrm>
            <a:prstGeom prst="rect">
              <a:avLst/>
            </a:prstGeom>
          </p:spPr>
          <p:txBody>
            <a:bodyPr lIns="50800" tIns="50800" rIns="50800" bIns="50800" rtlCol="0" anchor="ctr"/>
            <a:lstStyle/>
            <a:p>
              <a:pPr algn="ctr">
                <a:lnSpc>
                  <a:spcPts val="2520"/>
                </a:lnSpc>
              </a:pPr>
              <a:endParaRPr/>
            </a:p>
          </p:txBody>
        </p:sp>
      </p:grpSp>
      <p:grpSp>
        <p:nvGrpSpPr>
          <p:cNvPr id="35" name="Group 35"/>
          <p:cNvGrpSpPr/>
          <p:nvPr/>
        </p:nvGrpSpPr>
        <p:grpSpPr>
          <a:xfrm>
            <a:off x="12089192" y="1709715"/>
            <a:ext cx="5436808" cy="1215402"/>
            <a:chOff x="0" y="0"/>
            <a:chExt cx="1795489" cy="401383"/>
          </a:xfrm>
        </p:grpSpPr>
        <p:sp>
          <p:nvSpPr>
            <p:cNvPr id="36" name="Freeform 36"/>
            <p:cNvSpPr/>
            <p:nvPr/>
          </p:nvSpPr>
          <p:spPr>
            <a:xfrm>
              <a:off x="0" y="0"/>
              <a:ext cx="1795489" cy="401383"/>
            </a:xfrm>
            <a:custGeom>
              <a:avLst/>
              <a:gdLst/>
              <a:ahLst/>
              <a:cxnLst/>
              <a:rect l="l" t="t" r="r" b="b"/>
              <a:pathLst>
                <a:path w="1795489" h="401383">
                  <a:moveTo>
                    <a:pt x="14240" y="0"/>
                  </a:moveTo>
                  <a:lnTo>
                    <a:pt x="1781249" y="0"/>
                  </a:lnTo>
                  <a:cubicBezTo>
                    <a:pt x="1785026" y="0"/>
                    <a:pt x="1788648" y="1500"/>
                    <a:pt x="1791318" y="4171"/>
                  </a:cubicBezTo>
                  <a:cubicBezTo>
                    <a:pt x="1793989" y="6841"/>
                    <a:pt x="1795489" y="10463"/>
                    <a:pt x="1795489" y="14240"/>
                  </a:cubicBezTo>
                  <a:lnTo>
                    <a:pt x="1795489" y="387143"/>
                  </a:lnTo>
                  <a:cubicBezTo>
                    <a:pt x="1795489" y="395007"/>
                    <a:pt x="1789113" y="401383"/>
                    <a:pt x="1781249" y="401383"/>
                  </a:cubicBezTo>
                  <a:lnTo>
                    <a:pt x="14240" y="401383"/>
                  </a:lnTo>
                  <a:cubicBezTo>
                    <a:pt x="6375" y="401383"/>
                    <a:pt x="0" y="395007"/>
                    <a:pt x="0" y="387143"/>
                  </a:cubicBezTo>
                  <a:lnTo>
                    <a:pt x="0" y="14240"/>
                  </a:lnTo>
                  <a:cubicBezTo>
                    <a:pt x="0" y="10463"/>
                    <a:pt x="1500" y="6841"/>
                    <a:pt x="4171" y="4171"/>
                  </a:cubicBezTo>
                  <a:cubicBezTo>
                    <a:pt x="6841" y="1500"/>
                    <a:pt x="10463" y="0"/>
                    <a:pt x="14240" y="0"/>
                  </a:cubicBezTo>
                  <a:close/>
                </a:path>
              </a:pathLst>
            </a:custGeom>
            <a:solidFill>
              <a:srgbClr val="FFFFFF"/>
            </a:solidFill>
          </p:spPr>
          <p:txBody>
            <a:bodyPr/>
            <a:lstStyle/>
            <a:p>
              <a:endParaRPr lang="en-IN"/>
            </a:p>
          </p:txBody>
        </p:sp>
        <p:sp>
          <p:nvSpPr>
            <p:cNvPr id="37" name="TextBox 37"/>
            <p:cNvSpPr txBox="1"/>
            <p:nvPr/>
          </p:nvSpPr>
          <p:spPr>
            <a:xfrm>
              <a:off x="0" y="-38100"/>
              <a:ext cx="1795489" cy="439483"/>
            </a:xfrm>
            <a:prstGeom prst="rect">
              <a:avLst/>
            </a:prstGeom>
          </p:spPr>
          <p:txBody>
            <a:bodyPr lIns="50800" tIns="50800" rIns="50800" bIns="50800" rtlCol="0" anchor="ctr"/>
            <a:lstStyle/>
            <a:p>
              <a:pPr algn="ctr">
                <a:lnSpc>
                  <a:spcPts val="2520"/>
                </a:lnSpc>
              </a:pPr>
              <a:endParaRPr/>
            </a:p>
          </p:txBody>
        </p:sp>
      </p:grpSp>
      <p:sp>
        <p:nvSpPr>
          <p:cNvPr id="38" name="Freeform 38"/>
          <p:cNvSpPr/>
          <p:nvPr/>
        </p:nvSpPr>
        <p:spPr>
          <a:xfrm>
            <a:off x="12193611" y="648717"/>
            <a:ext cx="496936" cy="851448"/>
          </a:xfrm>
          <a:custGeom>
            <a:avLst/>
            <a:gdLst/>
            <a:ahLst/>
            <a:cxnLst/>
            <a:rect l="l" t="t" r="r" b="b"/>
            <a:pathLst>
              <a:path w="496936" h="851448">
                <a:moveTo>
                  <a:pt x="0" y="0"/>
                </a:moveTo>
                <a:lnTo>
                  <a:pt x="496936" y="0"/>
                </a:lnTo>
                <a:lnTo>
                  <a:pt x="496936" y="851448"/>
                </a:lnTo>
                <a:lnTo>
                  <a:pt x="0" y="8514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a:p>
        </p:txBody>
      </p:sp>
      <p:sp>
        <p:nvSpPr>
          <p:cNvPr id="39" name="Freeform 39"/>
          <p:cNvSpPr/>
          <p:nvPr/>
        </p:nvSpPr>
        <p:spPr>
          <a:xfrm>
            <a:off x="12389965" y="1930259"/>
            <a:ext cx="451917" cy="774312"/>
          </a:xfrm>
          <a:custGeom>
            <a:avLst/>
            <a:gdLst/>
            <a:ahLst/>
            <a:cxnLst/>
            <a:rect l="l" t="t" r="r" b="b"/>
            <a:pathLst>
              <a:path w="451917" h="774312">
                <a:moveTo>
                  <a:pt x="0" y="0"/>
                </a:moveTo>
                <a:lnTo>
                  <a:pt x="451917" y="0"/>
                </a:lnTo>
                <a:lnTo>
                  <a:pt x="451917" y="774313"/>
                </a:lnTo>
                <a:lnTo>
                  <a:pt x="0" y="774313"/>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IN"/>
          </a:p>
        </p:txBody>
      </p:sp>
      <p:sp>
        <p:nvSpPr>
          <p:cNvPr id="40" name="Freeform 40"/>
          <p:cNvSpPr/>
          <p:nvPr/>
        </p:nvSpPr>
        <p:spPr>
          <a:xfrm>
            <a:off x="12089192" y="4166277"/>
            <a:ext cx="4405832" cy="252334"/>
          </a:xfrm>
          <a:custGeom>
            <a:avLst/>
            <a:gdLst/>
            <a:ahLst/>
            <a:cxnLst/>
            <a:rect l="l" t="t" r="r" b="b"/>
            <a:pathLst>
              <a:path w="4405832" h="252334">
                <a:moveTo>
                  <a:pt x="0" y="0"/>
                </a:moveTo>
                <a:lnTo>
                  <a:pt x="4405832" y="0"/>
                </a:lnTo>
                <a:lnTo>
                  <a:pt x="4405832" y="252334"/>
                </a:lnTo>
                <a:lnTo>
                  <a:pt x="0" y="252334"/>
                </a:lnTo>
                <a:lnTo>
                  <a:pt x="0" y="0"/>
                </a:lnTo>
                <a:close/>
              </a:path>
            </a:pathLst>
          </a:custGeom>
          <a:blipFill>
            <a:blip r:embed="rId12">
              <a:alphaModFix amt="80000"/>
            </a:blip>
            <a:stretch>
              <a:fillRect t="-100000"/>
            </a:stretch>
          </a:blipFill>
        </p:spPr>
        <p:txBody>
          <a:bodyPr/>
          <a:lstStyle/>
          <a:p>
            <a:endParaRPr lang="en-IN"/>
          </a:p>
        </p:txBody>
      </p:sp>
      <p:sp>
        <p:nvSpPr>
          <p:cNvPr id="41" name="Freeform 41"/>
          <p:cNvSpPr/>
          <p:nvPr/>
        </p:nvSpPr>
        <p:spPr>
          <a:xfrm>
            <a:off x="12089192" y="5533604"/>
            <a:ext cx="4405832" cy="252334"/>
          </a:xfrm>
          <a:custGeom>
            <a:avLst/>
            <a:gdLst/>
            <a:ahLst/>
            <a:cxnLst/>
            <a:rect l="l" t="t" r="r" b="b"/>
            <a:pathLst>
              <a:path w="4405832" h="252334">
                <a:moveTo>
                  <a:pt x="0" y="0"/>
                </a:moveTo>
                <a:lnTo>
                  <a:pt x="4405832" y="0"/>
                </a:lnTo>
                <a:lnTo>
                  <a:pt x="4405832" y="252334"/>
                </a:lnTo>
                <a:lnTo>
                  <a:pt x="0" y="252334"/>
                </a:lnTo>
                <a:lnTo>
                  <a:pt x="0" y="0"/>
                </a:lnTo>
                <a:close/>
              </a:path>
            </a:pathLst>
          </a:custGeom>
          <a:blipFill>
            <a:blip r:embed="rId12">
              <a:alphaModFix amt="80000"/>
            </a:blip>
            <a:stretch>
              <a:fillRect t="-100000"/>
            </a:stretch>
          </a:blipFill>
        </p:spPr>
        <p:txBody>
          <a:bodyPr/>
          <a:lstStyle/>
          <a:p>
            <a:endParaRPr lang="en-IN"/>
          </a:p>
        </p:txBody>
      </p:sp>
      <p:sp>
        <p:nvSpPr>
          <p:cNvPr id="42" name="Freeform 42"/>
          <p:cNvSpPr/>
          <p:nvPr/>
        </p:nvSpPr>
        <p:spPr>
          <a:xfrm>
            <a:off x="12089192" y="6900931"/>
            <a:ext cx="4405832" cy="252334"/>
          </a:xfrm>
          <a:custGeom>
            <a:avLst/>
            <a:gdLst/>
            <a:ahLst/>
            <a:cxnLst/>
            <a:rect l="l" t="t" r="r" b="b"/>
            <a:pathLst>
              <a:path w="4405832" h="252334">
                <a:moveTo>
                  <a:pt x="0" y="0"/>
                </a:moveTo>
                <a:lnTo>
                  <a:pt x="4405832" y="0"/>
                </a:lnTo>
                <a:lnTo>
                  <a:pt x="4405832" y="252334"/>
                </a:lnTo>
                <a:lnTo>
                  <a:pt x="0" y="252334"/>
                </a:lnTo>
                <a:lnTo>
                  <a:pt x="0" y="0"/>
                </a:lnTo>
                <a:close/>
              </a:path>
            </a:pathLst>
          </a:custGeom>
          <a:blipFill>
            <a:blip r:embed="rId12">
              <a:alphaModFix amt="80000"/>
            </a:blip>
            <a:stretch>
              <a:fillRect t="-100000"/>
            </a:stretch>
          </a:blipFill>
        </p:spPr>
        <p:txBody>
          <a:bodyPr/>
          <a:lstStyle/>
          <a:p>
            <a:endParaRPr lang="en-IN"/>
          </a:p>
        </p:txBody>
      </p:sp>
      <p:grpSp>
        <p:nvGrpSpPr>
          <p:cNvPr id="43" name="Group 43"/>
          <p:cNvGrpSpPr/>
          <p:nvPr/>
        </p:nvGrpSpPr>
        <p:grpSpPr>
          <a:xfrm>
            <a:off x="12089192" y="3077042"/>
            <a:ext cx="5436808" cy="1215402"/>
            <a:chOff x="0" y="0"/>
            <a:chExt cx="1795489" cy="401383"/>
          </a:xfrm>
        </p:grpSpPr>
        <p:sp>
          <p:nvSpPr>
            <p:cNvPr id="44" name="Freeform 44"/>
            <p:cNvSpPr/>
            <p:nvPr/>
          </p:nvSpPr>
          <p:spPr>
            <a:xfrm>
              <a:off x="0" y="0"/>
              <a:ext cx="1795489" cy="401383"/>
            </a:xfrm>
            <a:custGeom>
              <a:avLst/>
              <a:gdLst/>
              <a:ahLst/>
              <a:cxnLst/>
              <a:rect l="l" t="t" r="r" b="b"/>
              <a:pathLst>
                <a:path w="1795489" h="401383">
                  <a:moveTo>
                    <a:pt x="14240" y="0"/>
                  </a:moveTo>
                  <a:lnTo>
                    <a:pt x="1781249" y="0"/>
                  </a:lnTo>
                  <a:cubicBezTo>
                    <a:pt x="1785026" y="0"/>
                    <a:pt x="1788648" y="1500"/>
                    <a:pt x="1791318" y="4171"/>
                  </a:cubicBezTo>
                  <a:cubicBezTo>
                    <a:pt x="1793989" y="6841"/>
                    <a:pt x="1795489" y="10463"/>
                    <a:pt x="1795489" y="14240"/>
                  </a:cubicBezTo>
                  <a:lnTo>
                    <a:pt x="1795489" y="387143"/>
                  </a:lnTo>
                  <a:cubicBezTo>
                    <a:pt x="1795489" y="395007"/>
                    <a:pt x="1789113" y="401383"/>
                    <a:pt x="1781249" y="401383"/>
                  </a:cubicBezTo>
                  <a:lnTo>
                    <a:pt x="14240" y="401383"/>
                  </a:lnTo>
                  <a:cubicBezTo>
                    <a:pt x="6375" y="401383"/>
                    <a:pt x="0" y="395007"/>
                    <a:pt x="0" y="387143"/>
                  </a:cubicBezTo>
                  <a:lnTo>
                    <a:pt x="0" y="14240"/>
                  </a:lnTo>
                  <a:cubicBezTo>
                    <a:pt x="0" y="10463"/>
                    <a:pt x="1500" y="6841"/>
                    <a:pt x="4171" y="4171"/>
                  </a:cubicBezTo>
                  <a:cubicBezTo>
                    <a:pt x="6841" y="1500"/>
                    <a:pt x="10463" y="0"/>
                    <a:pt x="14240" y="0"/>
                  </a:cubicBezTo>
                  <a:close/>
                </a:path>
              </a:pathLst>
            </a:custGeom>
            <a:solidFill>
              <a:srgbClr val="FFFFFF"/>
            </a:solidFill>
          </p:spPr>
          <p:txBody>
            <a:bodyPr/>
            <a:lstStyle/>
            <a:p>
              <a:endParaRPr lang="en-IN"/>
            </a:p>
          </p:txBody>
        </p:sp>
        <p:sp>
          <p:nvSpPr>
            <p:cNvPr id="45" name="TextBox 45"/>
            <p:cNvSpPr txBox="1"/>
            <p:nvPr/>
          </p:nvSpPr>
          <p:spPr>
            <a:xfrm>
              <a:off x="0" y="-38100"/>
              <a:ext cx="1795489" cy="439483"/>
            </a:xfrm>
            <a:prstGeom prst="rect">
              <a:avLst/>
            </a:prstGeom>
          </p:spPr>
          <p:txBody>
            <a:bodyPr lIns="50800" tIns="50800" rIns="50800" bIns="50800" rtlCol="0" anchor="ctr"/>
            <a:lstStyle/>
            <a:p>
              <a:pPr algn="ctr">
                <a:lnSpc>
                  <a:spcPts val="2520"/>
                </a:lnSpc>
              </a:pPr>
              <a:endParaRPr/>
            </a:p>
          </p:txBody>
        </p:sp>
      </p:grpSp>
      <p:sp>
        <p:nvSpPr>
          <p:cNvPr id="46" name="Freeform 46"/>
          <p:cNvSpPr/>
          <p:nvPr/>
        </p:nvSpPr>
        <p:spPr>
          <a:xfrm>
            <a:off x="12389965" y="3297587"/>
            <a:ext cx="451917" cy="774312"/>
          </a:xfrm>
          <a:custGeom>
            <a:avLst/>
            <a:gdLst/>
            <a:ahLst/>
            <a:cxnLst/>
            <a:rect l="l" t="t" r="r" b="b"/>
            <a:pathLst>
              <a:path w="451917" h="774312">
                <a:moveTo>
                  <a:pt x="0" y="0"/>
                </a:moveTo>
                <a:lnTo>
                  <a:pt x="451917" y="0"/>
                </a:lnTo>
                <a:lnTo>
                  <a:pt x="451917" y="774312"/>
                </a:lnTo>
                <a:lnTo>
                  <a:pt x="0" y="774312"/>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IN"/>
          </a:p>
        </p:txBody>
      </p:sp>
      <p:grpSp>
        <p:nvGrpSpPr>
          <p:cNvPr id="47" name="Group 47"/>
          <p:cNvGrpSpPr/>
          <p:nvPr/>
        </p:nvGrpSpPr>
        <p:grpSpPr>
          <a:xfrm>
            <a:off x="12089192" y="4444369"/>
            <a:ext cx="5436808" cy="1215402"/>
            <a:chOff x="0" y="0"/>
            <a:chExt cx="1795489" cy="401383"/>
          </a:xfrm>
        </p:grpSpPr>
        <p:sp>
          <p:nvSpPr>
            <p:cNvPr id="48" name="Freeform 48"/>
            <p:cNvSpPr/>
            <p:nvPr/>
          </p:nvSpPr>
          <p:spPr>
            <a:xfrm>
              <a:off x="0" y="0"/>
              <a:ext cx="1795489" cy="401383"/>
            </a:xfrm>
            <a:custGeom>
              <a:avLst/>
              <a:gdLst/>
              <a:ahLst/>
              <a:cxnLst/>
              <a:rect l="l" t="t" r="r" b="b"/>
              <a:pathLst>
                <a:path w="1795489" h="401383">
                  <a:moveTo>
                    <a:pt x="14240" y="0"/>
                  </a:moveTo>
                  <a:lnTo>
                    <a:pt x="1781249" y="0"/>
                  </a:lnTo>
                  <a:cubicBezTo>
                    <a:pt x="1785026" y="0"/>
                    <a:pt x="1788648" y="1500"/>
                    <a:pt x="1791318" y="4171"/>
                  </a:cubicBezTo>
                  <a:cubicBezTo>
                    <a:pt x="1793989" y="6841"/>
                    <a:pt x="1795489" y="10463"/>
                    <a:pt x="1795489" y="14240"/>
                  </a:cubicBezTo>
                  <a:lnTo>
                    <a:pt x="1795489" y="387143"/>
                  </a:lnTo>
                  <a:cubicBezTo>
                    <a:pt x="1795489" y="395007"/>
                    <a:pt x="1789113" y="401383"/>
                    <a:pt x="1781249" y="401383"/>
                  </a:cubicBezTo>
                  <a:lnTo>
                    <a:pt x="14240" y="401383"/>
                  </a:lnTo>
                  <a:cubicBezTo>
                    <a:pt x="6375" y="401383"/>
                    <a:pt x="0" y="395007"/>
                    <a:pt x="0" y="387143"/>
                  </a:cubicBezTo>
                  <a:lnTo>
                    <a:pt x="0" y="14240"/>
                  </a:lnTo>
                  <a:cubicBezTo>
                    <a:pt x="0" y="10463"/>
                    <a:pt x="1500" y="6841"/>
                    <a:pt x="4171" y="4171"/>
                  </a:cubicBezTo>
                  <a:cubicBezTo>
                    <a:pt x="6841" y="1500"/>
                    <a:pt x="10463" y="0"/>
                    <a:pt x="14240" y="0"/>
                  </a:cubicBezTo>
                  <a:close/>
                </a:path>
              </a:pathLst>
            </a:custGeom>
            <a:solidFill>
              <a:srgbClr val="FFFFFF"/>
            </a:solidFill>
          </p:spPr>
          <p:txBody>
            <a:bodyPr/>
            <a:lstStyle/>
            <a:p>
              <a:endParaRPr lang="en-IN"/>
            </a:p>
          </p:txBody>
        </p:sp>
        <p:sp>
          <p:nvSpPr>
            <p:cNvPr id="49" name="TextBox 49"/>
            <p:cNvSpPr txBox="1"/>
            <p:nvPr/>
          </p:nvSpPr>
          <p:spPr>
            <a:xfrm>
              <a:off x="0" y="-38100"/>
              <a:ext cx="1795489" cy="439483"/>
            </a:xfrm>
            <a:prstGeom prst="rect">
              <a:avLst/>
            </a:prstGeom>
          </p:spPr>
          <p:txBody>
            <a:bodyPr lIns="50800" tIns="50800" rIns="50800" bIns="50800" rtlCol="0" anchor="ctr"/>
            <a:lstStyle/>
            <a:p>
              <a:pPr algn="ctr">
                <a:lnSpc>
                  <a:spcPts val="2520"/>
                </a:lnSpc>
              </a:pPr>
              <a:endParaRPr/>
            </a:p>
          </p:txBody>
        </p:sp>
      </p:grpSp>
      <p:sp>
        <p:nvSpPr>
          <p:cNvPr id="50" name="Freeform 50"/>
          <p:cNvSpPr/>
          <p:nvPr/>
        </p:nvSpPr>
        <p:spPr>
          <a:xfrm>
            <a:off x="12389965" y="4664914"/>
            <a:ext cx="451917" cy="774312"/>
          </a:xfrm>
          <a:custGeom>
            <a:avLst/>
            <a:gdLst/>
            <a:ahLst/>
            <a:cxnLst/>
            <a:rect l="l" t="t" r="r" b="b"/>
            <a:pathLst>
              <a:path w="451917" h="774312">
                <a:moveTo>
                  <a:pt x="0" y="0"/>
                </a:moveTo>
                <a:lnTo>
                  <a:pt x="451917" y="0"/>
                </a:lnTo>
                <a:lnTo>
                  <a:pt x="451917" y="774312"/>
                </a:lnTo>
                <a:lnTo>
                  <a:pt x="0" y="774312"/>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IN"/>
          </a:p>
        </p:txBody>
      </p:sp>
      <p:grpSp>
        <p:nvGrpSpPr>
          <p:cNvPr id="51" name="Group 51"/>
          <p:cNvGrpSpPr/>
          <p:nvPr/>
        </p:nvGrpSpPr>
        <p:grpSpPr>
          <a:xfrm>
            <a:off x="12089192" y="5811696"/>
            <a:ext cx="5436808" cy="1215402"/>
            <a:chOff x="0" y="0"/>
            <a:chExt cx="1795489" cy="401383"/>
          </a:xfrm>
        </p:grpSpPr>
        <p:sp>
          <p:nvSpPr>
            <p:cNvPr id="52" name="Freeform 52"/>
            <p:cNvSpPr/>
            <p:nvPr/>
          </p:nvSpPr>
          <p:spPr>
            <a:xfrm>
              <a:off x="0" y="0"/>
              <a:ext cx="1795489" cy="401383"/>
            </a:xfrm>
            <a:custGeom>
              <a:avLst/>
              <a:gdLst/>
              <a:ahLst/>
              <a:cxnLst/>
              <a:rect l="l" t="t" r="r" b="b"/>
              <a:pathLst>
                <a:path w="1795489" h="401383">
                  <a:moveTo>
                    <a:pt x="14240" y="0"/>
                  </a:moveTo>
                  <a:lnTo>
                    <a:pt x="1781249" y="0"/>
                  </a:lnTo>
                  <a:cubicBezTo>
                    <a:pt x="1785026" y="0"/>
                    <a:pt x="1788648" y="1500"/>
                    <a:pt x="1791318" y="4171"/>
                  </a:cubicBezTo>
                  <a:cubicBezTo>
                    <a:pt x="1793989" y="6841"/>
                    <a:pt x="1795489" y="10463"/>
                    <a:pt x="1795489" y="14240"/>
                  </a:cubicBezTo>
                  <a:lnTo>
                    <a:pt x="1795489" y="387143"/>
                  </a:lnTo>
                  <a:cubicBezTo>
                    <a:pt x="1795489" y="395007"/>
                    <a:pt x="1789113" y="401383"/>
                    <a:pt x="1781249" y="401383"/>
                  </a:cubicBezTo>
                  <a:lnTo>
                    <a:pt x="14240" y="401383"/>
                  </a:lnTo>
                  <a:cubicBezTo>
                    <a:pt x="6375" y="401383"/>
                    <a:pt x="0" y="395007"/>
                    <a:pt x="0" y="387143"/>
                  </a:cubicBezTo>
                  <a:lnTo>
                    <a:pt x="0" y="14240"/>
                  </a:lnTo>
                  <a:cubicBezTo>
                    <a:pt x="0" y="10463"/>
                    <a:pt x="1500" y="6841"/>
                    <a:pt x="4171" y="4171"/>
                  </a:cubicBezTo>
                  <a:cubicBezTo>
                    <a:pt x="6841" y="1500"/>
                    <a:pt x="10463" y="0"/>
                    <a:pt x="14240" y="0"/>
                  </a:cubicBezTo>
                  <a:close/>
                </a:path>
              </a:pathLst>
            </a:custGeom>
            <a:solidFill>
              <a:srgbClr val="FFFFFF"/>
            </a:solidFill>
          </p:spPr>
          <p:txBody>
            <a:bodyPr/>
            <a:lstStyle/>
            <a:p>
              <a:endParaRPr lang="en-IN"/>
            </a:p>
          </p:txBody>
        </p:sp>
        <p:sp>
          <p:nvSpPr>
            <p:cNvPr id="53" name="TextBox 53"/>
            <p:cNvSpPr txBox="1"/>
            <p:nvPr/>
          </p:nvSpPr>
          <p:spPr>
            <a:xfrm>
              <a:off x="0" y="-38100"/>
              <a:ext cx="1795489" cy="439483"/>
            </a:xfrm>
            <a:prstGeom prst="rect">
              <a:avLst/>
            </a:prstGeom>
          </p:spPr>
          <p:txBody>
            <a:bodyPr lIns="50800" tIns="50800" rIns="50800" bIns="50800" rtlCol="0" anchor="ctr"/>
            <a:lstStyle/>
            <a:p>
              <a:pPr algn="ctr">
                <a:lnSpc>
                  <a:spcPts val="2520"/>
                </a:lnSpc>
              </a:pPr>
              <a:endParaRPr/>
            </a:p>
          </p:txBody>
        </p:sp>
      </p:grpSp>
      <p:sp>
        <p:nvSpPr>
          <p:cNvPr id="54" name="Freeform 54"/>
          <p:cNvSpPr/>
          <p:nvPr/>
        </p:nvSpPr>
        <p:spPr>
          <a:xfrm>
            <a:off x="12389965" y="6032241"/>
            <a:ext cx="451917" cy="774312"/>
          </a:xfrm>
          <a:custGeom>
            <a:avLst/>
            <a:gdLst/>
            <a:ahLst/>
            <a:cxnLst/>
            <a:rect l="l" t="t" r="r" b="b"/>
            <a:pathLst>
              <a:path w="451917" h="774312">
                <a:moveTo>
                  <a:pt x="0" y="0"/>
                </a:moveTo>
                <a:lnTo>
                  <a:pt x="451917" y="0"/>
                </a:lnTo>
                <a:lnTo>
                  <a:pt x="451917" y="774313"/>
                </a:lnTo>
                <a:lnTo>
                  <a:pt x="0" y="774313"/>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IN"/>
          </a:p>
        </p:txBody>
      </p:sp>
      <p:sp>
        <p:nvSpPr>
          <p:cNvPr id="55" name="Freeform 55"/>
          <p:cNvSpPr/>
          <p:nvPr/>
        </p:nvSpPr>
        <p:spPr>
          <a:xfrm>
            <a:off x="0" y="1983788"/>
            <a:ext cx="1405716" cy="1357155"/>
          </a:xfrm>
          <a:custGeom>
            <a:avLst/>
            <a:gdLst/>
            <a:ahLst/>
            <a:cxnLst/>
            <a:rect l="l" t="t" r="r" b="b"/>
            <a:pathLst>
              <a:path w="1405716" h="1357155">
                <a:moveTo>
                  <a:pt x="0" y="0"/>
                </a:moveTo>
                <a:lnTo>
                  <a:pt x="1405716" y="0"/>
                </a:lnTo>
                <a:lnTo>
                  <a:pt x="1405716" y="1357155"/>
                </a:lnTo>
                <a:lnTo>
                  <a:pt x="0" y="135715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IN"/>
          </a:p>
        </p:txBody>
      </p:sp>
      <p:sp>
        <p:nvSpPr>
          <p:cNvPr id="56" name="Freeform 56"/>
          <p:cNvSpPr/>
          <p:nvPr/>
        </p:nvSpPr>
        <p:spPr>
          <a:xfrm>
            <a:off x="8551666" y="6887481"/>
            <a:ext cx="1117413" cy="1914571"/>
          </a:xfrm>
          <a:custGeom>
            <a:avLst/>
            <a:gdLst/>
            <a:ahLst/>
            <a:cxnLst/>
            <a:rect l="l" t="t" r="r" b="b"/>
            <a:pathLst>
              <a:path w="1117413" h="1914571">
                <a:moveTo>
                  <a:pt x="0" y="0"/>
                </a:moveTo>
                <a:lnTo>
                  <a:pt x="1117413" y="0"/>
                </a:lnTo>
                <a:lnTo>
                  <a:pt x="1117413" y="1914571"/>
                </a:lnTo>
                <a:lnTo>
                  <a:pt x="0" y="191457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N"/>
          </a:p>
        </p:txBody>
      </p:sp>
      <p:sp>
        <p:nvSpPr>
          <p:cNvPr id="57" name="Freeform 57"/>
          <p:cNvSpPr/>
          <p:nvPr/>
        </p:nvSpPr>
        <p:spPr>
          <a:xfrm>
            <a:off x="10621579" y="7620000"/>
            <a:ext cx="1000645" cy="1714500"/>
          </a:xfrm>
          <a:custGeom>
            <a:avLst/>
            <a:gdLst/>
            <a:ahLst/>
            <a:cxnLst/>
            <a:rect l="l" t="t" r="r" b="b"/>
            <a:pathLst>
              <a:path w="1000645" h="1714500">
                <a:moveTo>
                  <a:pt x="0" y="0"/>
                </a:moveTo>
                <a:lnTo>
                  <a:pt x="1000644" y="0"/>
                </a:lnTo>
                <a:lnTo>
                  <a:pt x="1000644" y="1714500"/>
                </a:lnTo>
                <a:lnTo>
                  <a:pt x="0" y="17145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IN"/>
          </a:p>
        </p:txBody>
      </p:sp>
      <p:sp>
        <p:nvSpPr>
          <p:cNvPr id="58" name="Freeform 58"/>
          <p:cNvSpPr/>
          <p:nvPr/>
        </p:nvSpPr>
        <p:spPr>
          <a:xfrm>
            <a:off x="12095310" y="8337750"/>
            <a:ext cx="4405832" cy="252334"/>
          </a:xfrm>
          <a:custGeom>
            <a:avLst/>
            <a:gdLst/>
            <a:ahLst/>
            <a:cxnLst/>
            <a:rect l="l" t="t" r="r" b="b"/>
            <a:pathLst>
              <a:path w="4405832" h="252334">
                <a:moveTo>
                  <a:pt x="0" y="0"/>
                </a:moveTo>
                <a:lnTo>
                  <a:pt x="4405833" y="0"/>
                </a:lnTo>
                <a:lnTo>
                  <a:pt x="4405833" y="252335"/>
                </a:lnTo>
                <a:lnTo>
                  <a:pt x="0" y="252335"/>
                </a:lnTo>
                <a:lnTo>
                  <a:pt x="0" y="0"/>
                </a:lnTo>
                <a:close/>
              </a:path>
            </a:pathLst>
          </a:custGeom>
          <a:blipFill>
            <a:blip r:embed="rId12">
              <a:alphaModFix amt="80000"/>
            </a:blip>
            <a:stretch>
              <a:fillRect t="-100000"/>
            </a:stretch>
          </a:blipFill>
        </p:spPr>
        <p:txBody>
          <a:bodyPr/>
          <a:lstStyle/>
          <a:p>
            <a:endParaRPr lang="en-IN"/>
          </a:p>
        </p:txBody>
      </p:sp>
      <p:grpSp>
        <p:nvGrpSpPr>
          <p:cNvPr id="59" name="Group 59"/>
          <p:cNvGrpSpPr/>
          <p:nvPr/>
        </p:nvGrpSpPr>
        <p:grpSpPr>
          <a:xfrm>
            <a:off x="12095310" y="7248515"/>
            <a:ext cx="5436808" cy="1215402"/>
            <a:chOff x="0" y="0"/>
            <a:chExt cx="1795489" cy="401383"/>
          </a:xfrm>
        </p:grpSpPr>
        <p:sp>
          <p:nvSpPr>
            <p:cNvPr id="60" name="Freeform 60"/>
            <p:cNvSpPr/>
            <p:nvPr/>
          </p:nvSpPr>
          <p:spPr>
            <a:xfrm>
              <a:off x="0" y="0"/>
              <a:ext cx="1795489" cy="401383"/>
            </a:xfrm>
            <a:custGeom>
              <a:avLst/>
              <a:gdLst/>
              <a:ahLst/>
              <a:cxnLst/>
              <a:rect l="l" t="t" r="r" b="b"/>
              <a:pathLst>
                <a:path w="1795489" h="401383">
                  <a:moveTo>
                    <a:pt x="14240" y="0"/>
                  </a:moveTo>
                  <a:lnTo>
                    <a:pt x="1781249" y="0"/>
                  </a:lnTo>
                  <a:cubicBezTo>
                    <a:pt x="1785026" y="0"/>
                    <a:pt x="1788648" y="1500"/>
                    <a:pt x="1791318" y="4171"/>
                  </a:cubicBezTo>
                  <a:cubicBezTo>
                    <a:pt x="1793989" y="6841"/>
                    <a:pt x="1795489" y="10463"/>
                    <a:pt x="1795489" y="14240"/>
                  </a:cubicBezTo>
                  <a:lnTo>
                    <a:pt x="1795489" y="387143"/>
                  </a:lnTo>
                  <a:cubicBezTo>
                    <a:pt x="1795489" y="395007"/>
                    <a:pt x="1789113" y="401383"/>
                    <a:pt x="1781249" y="401383"/>
                  </a:cubicBezTo>
                  <a:lnTo>
                    <a:pt x="14240" y="401383"/>
                  </a:lnTo>
                  <a:cubicBezTo>
                    <a:pt x="6375" y="401383"/>
                    <a:pt x="0" y="395007"/>
                    <a:pt x="0" y="387143"/>
                  </a:cubicBezTo>
                  <a:lnTo>
                    <a:pt x="0" y="14240"/>
                  </a:lnTo>
                  <a:cubicBezTo>
                    <a:pt x="0" y="10463"/>
                    <a:pt x="1500" y="6841"/>
                    <a:pt x="4171" y="4171"/>
                  </a:cubicBezTo>
                  <a:cubicBezTo>
                    <a:pt x="6841" y="1500"/>
                    <a:pt x="10463" y="0"/>
                    <a:pt x="14240" y="0"/>
                  </a:cubicBezTo>
                  <a:close/>
                </a:path>
              </a:pathLst>
            </a:custGeom>
            <a:solidFill>
              <a:srgbClr val="FFFFFF"/>
            </a:solidFill>
          </p:spPr>
          <p:txBody>
            <a:bodyPr/>
            <a:lstStyle/>
            <a:p>
              <a:endParaRPr lang="en-IN"/>
            </a:p>
          </p:txBody>
        </p:sp>
        <p:sp>
          <p:nvSpPr>
            <p:cNvPr id="61" name="TextBox 61"/>
            <p:cNvSpPr txBox="1"/>
            <p:nvPr/>
          </p:nvSpPr>
          <p:spPr>
            <a:xfrm>
              <a:off x="0" y="-38100"/>
              <a:ext cx="1795489" cy="439483"/>
            </a:xfrm>
            <a:prstGeom prst="rect">
              <a:avLst/>
            </a:prstGeom>
          </p:spPr>
          <p:txBody>
            <a:bodyPr lIns="50800" tIns="50800" rIns="50800" bIns="50800" rtlCol="0" anchor="ctr"/>
            <a:lstStyle/>
            <a:p>
              <a:pPr algn="ctr">
                <a:lnSpc>
                  <a:spcPts val="2520"/>
                </a:lnSpc>
              </a:pPr>
              <a:endParaRPr/>
            </a:p>
          </p:txBody>
        </p:sp>
      </p:grpSp>
      <p:sp>
        <p:nvSpPr>
          <p:cNvPr id="62" name="Freeform 62"/>
          <p:cNvSpPr/>
          <p:nvPr/>
        </p:nvSpPr>
        <p:spPr>
          <a:xfrm>
            <a:off x="12396083" y="7469060"/>
            <a:ext cx="451917" cy="774312"/>
          </a:xfrm>
          <a:custGeom>
            <a:avLst/>
            <a:gdLst/>
            <a:ahLst/>
            <a:cxnLst/>
            <a:rect l="l" t="t" r="r" b="b"/>
            <a:pathLst>
              <a:path w="451917" h="774312">
                <a:moveTo>
                  <a:pt x="0" y="0"/>
                </a:moveTo>
                <a:lnTo>
                  <a:pt x="451917" y="0"/>
                </a:lnTo>
                <a:lnTo>
                  <a:pt x="451917" y="774313"/>
                </a:lnTo>
                <a:lnTo>
                  <a:pt x="0" y="774313"/>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IN"/>
          </a:p>
        </p:txBody>
      </p:sp>
      <p:sp>
        <p:nvSpPr>
          <p:cNvPr id="63" name="Freeform 63"/>
          <p:cNvSpPr/>
          <p:nvPr/>
        </p:nvSpPr>
        <p:spPr>
          <a:xfrm>
            <a:off x="12095310" y="9774570"/>
            <a:ext cx="4405832" cy="252334"/>
          </a:xfrm>
          <a:custGeom>
            <a:avLst/>
            <a:gdLst/>
            <a:ahLst/>
            <a:cxnLst/>
            <a:rect l="l" t="t" r="r" b="b"/>
            <a:pathLst>
              <a:path w="4405832" h="252334">
                <a:moveTo>
                  <a:pt x="0" y="0"/>
                </a:moveTo>
                <a:lnTo>
                  <a:pt x="4405833" y="0"/>
                </a:lnTo>
                <a:lnTo>
                  <a:pt x="4405833" y="252334"/>
                </a:lnTo>
                <a:lnTo>
                  <a:pt x="0" y="252334"/>
                </a:lnTo>
                <a:lnTo>
                  <a:pt x="0" y="0"/>
                </a:lnTo>
                <a:close/>
              </a:path>
            </a:pathLst>
          </a:custGeom>
          <a:blipFill>
            <a:blip r:embed="rId12">
              <a:alphaModFix amt="80000"/>
            </a:blip>
            <a:stretch>
              <a:fillRect t="-100000"/>
            </a:stretch>
          </a:blipFill>
        </p:spPr>
        <p:txBody>
          <a:bodyPr/>
          <a:lstStyle/>
          <a:p>
            <a:endParaRPr lang="en-IN"/>
          </a:p>
        </p:txBody>
      </p:sp>
      <p:grpSp>
        <p:nvGrpSpPr>
          <p:cNvPr id="64" name="Group 64"/>
          <p:cNvGrpSpPr/>
          <p:nvPr/>
        </p:nvGrpSpPr>
        <p:grpSpPr>
          <a:xfrm>
            <a:off x="12095310" y="8685335"/>
            <a:ext cx="5436808" cy="1215402"/>
            <a:chOff x="0" y="0"/>
            <a:chExt cx="1795489" cy="401383"/>
          </a:xfrm>
        </p:grpSpPr>
        <p:sp>
          <p:nvSpPr>
            <p:cNvPr id="65" name="Freeform 65"/>
            <p:cNvSpPr/>
            <p:nvPr/>
          </p:nvSpPr>
          <p:spPr>
            <a:xfrm>
              <a:off x="0" y="0"/>
              <a:ext cx="1795489" cy="401383"/>
            </a:xfrm>
            <a:custGeom>
              <a:avLst/>
              <a:gdLst/>
              <a:ahLst/>
              <a:cxnLst/>
              <a:rect l="l" t="t" r="r" b="b"/>
              <a:pathLst>
                <a:path w="1795489" h="401383">
                  <a:moveTo>
                    <a:pt x="14240" y="0"/>
                  </a:moveTo>
                  <a:lnTo>
                    <a:pt x="1781249" y="0"/>
                  </a:lnTo>
                  <a:cubicBezTo>
                    <a:pt x="1785026" y="0"/>
                    <a:pt x="1788648" y="1500"/>
                    <a:pt x="1791318" y="4171"/>
                  </a:cubicBezTo>
                  <a:cubicBezTo>
                    <a:pt x="1793989" y="6841"/>
                    <a:pt x="1795489" y="10463"/>
                    <a:pt x="1795489" y="14240"/>
                  </a:cubicBezTo>
                  <a:lnTo>
                    <a:pt x="1795489" y="387143"/>
                  </a:lnTo>
                  <a:cubicBezTo>
                    <a:pt x="1795489" y="395007"/>
                    <a:pt x="1789113" y="401383"/>
                    <a:pt x="1781249" y="401383"/>
                  </a:cubicBezTo>
                  <a:lnTo>
                    <a:pt x="14240" y="401383"/>
                  </a:lnTo>
                  <a:cubicBezTo>
                    <a:pt x="6375" y="401383"/>
                    <a:pt x="0" y="395007"/>
                    <a:pt x="0" y="387143"/>
                  </a:cubicBezTo>
                  <a:lnTo>
                    <a:pt x="0" y="14240"/>
                  </a:lnTo>
                  <a:cubicBezTo>
                    <a:pt x="0" y="10463"/>
                    <a:pt x="1500" y="6841"/>
                    <a:pt x="4171" y="4171"/>
                  </a:cubicBezTo>
                  <a:cubicBezTo>
                    <a:pt x="6841" y="1500"/>
                    <a:pt x="10463" y="0"/>
                    <a:pt x="14240" y="0"/>
                  </a:cubicBezTo>
                  <a:close/>
                </a:path>
              </a:pathLst>
            </a:custGeom>
            <a:solidFill>
              <a:srgbClr val="FFFFFF"/>
            </a:solidFill>
          </p:spPr>
          <p:txBody>
            <a:bodyPr/>
            <a:lstStyle/>
            <a:p>
              <a:endParaRPr lang="en-IN"/>
            </a:p>
          </p:txBody>
        </p:sp>
        <p:sp>
          <p:nvSpPr>
            <p:cNvPr id="66" name="TextBox 66"/>
            <p:cNvSpPr txBox="1"/>
            <p:nvPr/>
          </p:nvSpPr>
          <p:spPr>
            <a:xfrm>
              <a:off x="0" y="-38100"/>
              <a:ext cx="1795489" cy="439483"/>
            </a:xfrm>
            <a:prstGeom prst="rect">
              <a:avLst/>
            </a:prstGeom>
          </p:spPr>
          <p:txBody>
            <a:bodyPr lIns="50800" tIns="50800" rIns="50800" bIns="50800" rtlCol="0" anchor="ctr"/>
            <a:lstStyle/>
            <a:p>
              <a:pPr algn="ctr">
                <a:lnSpc>
                  <a:spcPts val="2520"/>
                </a:lnSpc>
              </a:pPr>
              <a:endParaRPr/>
            </a:p>
          </p:txBody>
        </p:sp>
      </p:grpSp>
      <p:sp>
        <p:nvSpPr>
          <p:cNvPr id="67" name="Freeform 67"/>
          <p:cNvSpPr/>
          <p:nvPr/>
        </p:nvSpPr>
        <p:spPr>
          <a:xfrm>
            <a:off x="12396083" y="8905879"/>
            <a:ext cx="451917" cy="774312"/>
          </a:xfrm>
          <a:custGeom>
            <a:avLst/>
            <a:gdLst/>
            <a:ahLst/>
            <a:cxnLst/>
            <a:rect l="l" t="t" r="r" b="b"/>
            <a:pathLst>
              <a:path w="451917" h="774312">
                <a:moveTo>
                  <a:pt x="0" y="0"/>
                </a:moveTo>
                <a:lnTo>
                  <a:pt x="451917" y="0"/>
                </a:lnTo>
                <a:lnTo>
                  <a:pt x="451917" y="774313"/>
                </a:lnTo>
                <a:lnTo>
                  <a:pt x="0" y="774313"/>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IN"/>
          </a:p>
        </p:txBody>
      </p:sp>
      <p:sp>
        <p:nvSpPr>
          <p:cNvPr id="68" name="Freeform 68"/>
          <p:cNvSpPr/>
          <p:nvPr/>
        </p:nvSpPr>
        <p:spPr>
          <a:xfrm>
            <a:off x="1809410" y="2142702"/>
            <a:ext cx="851754" cy="600368"/>
          </a:xfrm>
          <a:custGeom>
            <a:avLst/>
            <a:gdLst/>
            <a:ahLst/>
            <a:cxnLst/>
            <a:rect l="l" t="t" r="r" b="b"/>
            <a:pathLst>
              <a:path w="851754" h="600368">
                <a:moveTo>
                  <a:pt x="0" y="0"/>
                </a:moveTo>
                <a:lnTo>
                  <a:pt x="851754" y="0"/>
                </a:lnTo>
                <a:lnTo>
                  <a:pt x="851754" y="600368"/>
                </a:lnTo>
                <a:lnTo>
                  <a:pt x="0" y="60036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IN"/>
          </a:p>
        </p:txBody>
      </p:sp>
      <p:sp>
        <p:nvSpPr>
          <p:cNvPr id="69" name="Freeform 69"/>
          <p:cNvSpPr/>
          <p:nvPr/>
        </p:nvSpPr>
        <p:spPr>
          <a:xfrm>
            <a:off x="3409943" y="3316637"/>
            <a:ext cx="667838" cy="667838"/>
          </a:xfrm>
          <a:custGeom>
            <a:avLst/>
            <a:gdLst/>
            <a:ahLst/>
            <a:cxnLst/>
            <a:rect l="l" t="t" r="r" b="b"/>
            <a:pathLst>
              <a:path w="667838" h="667838">
                <a:moveTo>
                  <a:pt x="0" y="0"/>
                </a:moveTo>
                <a:lnTo>
                  <a:pt x="667838" y="0"/>
                </a:lnTo>
                <a:lnTo>
                  <a:pt x="667838" y="667838"/>
                </a:lnTo>
                <a:lnTo>
                  <a:pt x="0" y="66783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IN"/>
          </a:p>
        </p:txBody>
      </p:sp>
      <p:sp>
        <p:nvSpPr>
          <p:cNvPr id="70" name="Freeform 70"/>
          <p:cNvSpPr/>
          <p:nvPr/>
        </p:nvSpPr>
        <p:spPr>
          <a:xfrm>
            <a:off x="2853223" y="5160190"/>
            <a:ext cx="671027" cy="651506"/>
          </a:xfrm>
          <a:custGeom>
            <a:avLst/>
            <a:gdLst/>
            <a:ahLst/>
            <a:cxnLst/>
            <a:rect l="l" t="t" r="r" b="b"/>
            <a:pathLst>
              <a:path w="671027" h="651506">
                <a:moveTo>
                  <a:pt x="0" y="0"/>
                </a:moveTo>
                <a:lnTo>
                  <a:pt x="671027" y="0"/>
                </a:lnTo>
                <a:lnTo>
                  <a:pt x="671027" y="651506"/>
                </a:lnTo>
                <a:lnTo>
                  <a:pt x="0" y="65150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IN"/>
          </a:p>
        </p:txBody>
      </p:sp>
      <p:sp>
        <p:nvSpPr>
          <p:cNvPr id="71" name="Freeform 71"/>
          <p:cNvSpPr/>
          <p:nvPr/>
        </p:nvSpPr>
        <p:spPr>
          <a:xfrm>
            <a:off x="4474159" y="6746280"/>
            <a:ext cx="713456" cy="704375"/>
          </a:xfrm>
          <a:custGeom>
            <a:avLst/>
            <a:gdLst/>
            <a:ahLst/>
            <a:cxnLst/>
            <a:rect l="l" t="t" r="r" b="b"/>
            <a:pathLst>
              <a:path w="713456" h="704375">
                <a:moveTo>
                  <a:pt x="0" y="0"/>
                </a:moveTo>
                <a:lnTo>
                  <a:pt x="713456" y="0"/>
                </a:lnTo>
                <a:lnTo>
                  <a:pt x="713456" y="704375"/>
                </a:lnTo>
                <a:lnTo>
                  <a:pt x="0" y="70437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IN"/>
          </a:p>
        </p:txBody>
      </p:sp>
      <p:sp>
        <p:nvSpPr>
          <p:cNvPr id="72" name="Freeform 72"/>
          <p:cNvSpPr/>
          <p:nvPr/>
        </p:nvSpPr>
        <p:spPr>
          <a:xfrm>
            <a:off x="6743205" y="7529576"/>
            <a:ext cx="585004" cy="713796"/>
          </a:xfrm>
          <a:custGeom>
            <a:avLst/>
            <a:gdLst/>
            <a:ahLst/>
            <a:cxnLst/>
            <a:rect l="l" t="t" r="r" b="b"/>
            <a:pathLst>
              <a:path w="585004" h="713796">
                <a:moveTo>
                  <a:pt x="0" y="0"/>
                </a:moveTo>
                <a:lnTo>
                  <a:pt x="585003" y="0"/>
                </a:lnTo>
                <a:lnTo>
                  <a:pt x="585003" y="713797"/>
                </a:lnTo>
                <a:lnTo>
                  <a:pt x="0" y="713797"/>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IN"/>
          </a:p>
        </p:txBody>
      </p:sp>
      <p:sp>
        <p:nvSpPr>
          <p:cNvPr id="73" name="Freeform 73"/>
          <p:cNvSpPr/>
          <p:nvPr/>
        </p:nvSpPr>
        <p:spPr>
          <a:xfrm>
            <a:off x="8818297" y="7031901"/>
            <a:ext cx="647755" cy="685126"/>
          </a:xfrm>
          <a:custGeom>
            <a:avLst/>
            <a:gdLst/>
            <a:ahLst/>
            <a:cxnLst/>
            <a:rect l="l" t="t" r="r" b="b"/>
            <a:pathLst>
              <a:path w="647755" h="685126">
                <a:moveTo>
                  <a:pt x="0" y="0"/>
                </a:moveTo>
                <a:lnTo>
                  <a:pt x="647755" y="0"/>
                </a:lnTo>
                <a:lnTo>
                  <a:pt x="647755" y="685126"/>
                </a:lnTo>
                <a:lnTo>
                  <a:pt x="0" y="685126"/>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IN"/>
          </a:p>
        </p:txBody>
      </p:sp>
      <p:sp>
        <p:nvSpPr>
          <p:cNvPr id="74" name="Freeform 74"/>
          <p:cNvSpPr/>
          <p:nvPr/>
        </p:nvSpPr>
        <p:spPr>
          <a:xfrm>
            <a:off x="10831129" y="7758414"/>
            <a:ext cx="605916" cy="659908"/>
          </a:xfrm>
          <a:custGeom>
            <a:avLst/>
            <a:gdLst/>
            <a:ahLst/>
            <a:cxnLst/>
            <a:rect l="l" t="t" r="r" b="b"/>
            <a:pathLst>
              <a:path w="605916" h="659908">
                <a:moveTo>
                  <a:pt x="0" y="0"/>
                </a:moveTo>
                <a:lnTo>
                  <a:pt x="605915" y="0"/>
                </a:lnTo>
                <a:lnTo>
                  <a:pt x="605915" y="659909"/>
                </a:lnTo>
                <a:lnTo>
                  <a:pt x="0" y="659909"/>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IN"/>
          </a:p>
        </p:txBody>
      </p:sp>
      <p:grpSp>
        <p:nvGrpSpPr>
          <p:cNvPr id="75" name="Group 75"/>
          <p:cNvGrpSpPr/>
          <p:nvPr/>
        </p:nvGrpSpPr>
        <p:grpSpPr>
          <a:xfrm>
            <a:off x="5264734" y="233062"/>
            <a:ext cx="6573864" cy="3636969"/>
            <a:chOff x="0" y="0"/>
            <a:chExt cx="8765152" cy="4849291"/>
          </a:xfrm>
        </p:grpSpPr>
        <p:sp>
          <p:nvSpPr>
            <p:cNvPr id="76" name="TextBox 76"/>
            <p:cNvSpPr txBox="1"/>
            <p:nvPr/>
          </p:nvSpPr>
          <p:spPr>
            <a:xfrm>
              <a:off x="0" y="2212559"/>
              <a:ext cx="8765152" cy="2636732"/>
            </a:xfrm>
            <a:prstGeom prst="rect">
              <a:avLst/>
            </a:prstGeom>
          </p:spPr>
          <p:txBody>
            <a:bodyPr lIns="0" tIns="0" rIns="0" bIns="0" rtlCol="0" anchor="t">
              <a:spAutoFit/>
            </a:bodyPr>
            <a:lstStyle/>
            <a:p>
              <a:pPr marL="0" lvl="0" indent="0" algn="l">
                <a:lnSpc>
                  <a:spcPts val="3219"/>
                </a:lnSpc>
                <a:spcBef>
                  <a:spcPct val="0"/>
                </a:spcBef>
              </a:pPr>
              <a:r>
                <a:rPr lang="en-US" sz="2299">
                  <a:solidFill>
                    <a:srgbClr val="000000"/>
                  </a:solidFill>
                  <a:latin typeface="DM Sans"/>
                  <a:ea typeface="DM Sans"/>
                  <a:cs typeface="DM Sans"/>
                  <a:sym typeface="DM Sans"/>
                </a:rPr>
                <a:t>In the spirit of the ancient Saptasagara (Seven Seas) that symbolized India’s historic maritime reach, the NGSP 2025 anchors its strategy on seven interlinked foundational pillars critical to achieving a green maritime future. </a:t>
              </a:r>
            </a:p>
          </p:txBody>
        </p:sp>
        <p:sp>
          <p:nvSpPr>
            <p:cNvPr id="77" name="TextBox 77"/>
            <p:cNvSpPr txBox="1"/>
            <p:nvPr/>
          </p:nvSpPr>
          <p:spPr>
            <a:xfrm>
              <a:off x="0" y="-85725"/>
              <a:ext cx="6785610" cy="2019513"/>
            </a:xfrm>
            <a:prstGeom prst="rect">
              <a:avLst/>
            </a:prstGeom>
          </p:spPr>
          <p:txBody>
            <a:bodyPr lIns="0" tIns="0" rIns="0" bIns="0" rtlCol="0" anchor="t">
              <a:spAutoFit/>
            </a:bodyPr>
            <a:lstStyle/>
            <a:p>
              <a:pPr algn="l">
                <a:lnSpc>
                  <a:spcPts val="6159"/>
                </a:lnSpc>
                <a:spcBef>
                  <a:spcPct val="0"/>
                </a:spcBef>
              </a:pPr>
              <a:r>
                <a:rPr lang="en-US" sz="4399" b="1">
                  <a:solidFill>
                    <a:srgbClr val="000000"/>
                  </a:solidFill>
                  <a:latin typeface="DM Sans Bold"/>
                  <a:ea typeface="DM Sans Bold"/>
                  <a:cs typeface="DM Sans Bold"/>
                  <a:sym typeface="DM Sans Bold"/>
                </a:rPr>
                <a:t>SEVEN GREEN MARITIME PILLARS</a:t>
              </a:r>
            </a:p>
          </p:txBody>
        </p:sp>
      </p:grpSp>
      <p:sp>
        <p:nvSpPr>
          <p:cNvPr id="78" name="TextBox 78"/>
          <p:cNvSpPr txBox="1"/>
          <p:nvPr/>
        </p:nvSpPr>
        <p:spPr>
          <a:xfrm>
            <a:off x="12955468" y="629199"/>
            <a:ext cx="3616564" cy="382270"/>
          </a:xfrm>
          <a:prstGeom prst="rect">
            <a:avLst/>
          </a:prstGeom>
        </p:spPr>
        <p:txBody>
          <a:bodyPr lIns="0" tIns="0" rIns="0" bIns="0" rtlCol="0" anchor="t">
            <a:spAutoFit/>
          </a:bodyPr>
          <a:lstStyle/>
          <a:p>
            <a:pPr marL="0" lvl="0" indent="0" algn="l">
              <a:lnSpc>
                <a:spcPts val="3079"/>
              </a:lnSpc>
              <a:spcBef>
                <a:spcPct val="0"/>
              </a:spcBef>
            </a:pPr>
            <a:r>
              <a:rPr lang="en-US" sz="2199" b="1">
                <a:solidFill>
                  <a:srgbClr val="000000"/>
                </a:solidFill>
                <a:latin typeface="DM Sans Bold"/>
                <a:ea typeface="DM Sans Bold"/>
                <a:cs typeface="DM Sans Bold"/>
                <a:sym typeface="DM Sans Bold"/>
              </a:rPr>
              <a:t>Green Shipping</a:t>
            </a:r>
          </a:p>
        </p:txBody>
      </p:sp>
      <p:sp>
        <p:nvSpPr>
          <p:cNvPr id="79" name="TextBox 79"/>
          <p:cNvSpPr txBox="1"/>
          <p:nvPr/>
        </p:nvSpPr>
        <p:spPr>
          <a:xfrm>
            <a:off x="12142935" y="704850"/>
            <a:ext cx="566661" cy="266700"/>
          </a:xfrm>
          <a:prstGeom prst="rect">
            <a:avLst/>
          </a:prstGeom>
        </p:spPr>
        <p:txBody>
          <a:bodyPr lIns="0" tIns="0" rIns="0" bIns="0" rtlCol="0" anchor="t">
            <a:spAutoFit/>
          </a:bodyPr>
          <a:lstStyle/>
          <a:p>
            <a:pPr marL="0" lvl="0" indent="0" algn="ctr">
              <a:lnSpc>
                <a:spcPts val="2100"/>
              </a:lnSpc>
              <a:spcBef>
                <a:spcPct val="0"/>
              </a:spcBef>
            </a:pPr>
            <a:r>
              <a:rPr lang="en-US" sz="1500" b="1">
                <a:solidFill>
                  <a:srgbClr val="000000"/>
                </a:solidFill>
                <a:latin typeface="DM Sans Bold"/>
                <a:ea typeface="DM Sans Bold"/>
                <a:cs typeface="DM Sans Bold"/>
                <a:sym typeface="DM Sans Bold"/>
              </a:rPr>
              <a:t>01</a:t>
            </a:r>
          </a:p>
        </p:txBody>
      </p:sp>
      <p:sp>
        <p:nvSpPr>
          <p:cNvPr id="80" name="TextBox 80"/>
          <p:cNvSpPr txBox="1"/>
          <p:nvPr/>
        </p:nvSpPr>
        <p:spPr>
          <a:xfrm>
            <a:off x="12389965" y="2022972"/>
            <a:ext cx="451917" cy="210885"/>
          </a:xfrm>
          <a:prstGeom prst="rect">
            <a:avLst/>
          </a:prstGeom>
        </p:spPr>
        <p:txBody>
          <a:bodyPr lIns="0" tIns="0" rIns="0" bIns="0" rtlCol="0" anchor="t">
            <a:spAutoFit/>
          </a:bodyPr>
          <a:lstStyle/>
          <a:p>
            <a:pPr marL="0" lvl="0" indent="0" algn="ctr">
              <a:lnSpc>
                <a:spcPts val="1674"/>
              </a:lnSpc>
              <a:spcBef>
                <a:spcPct val="0"/>
              </a:spcBef>
            </a:pPr>
            <a:r>
              <a:rPr lang="en-US" sz="1196" b="1">
                <a:solidFill>
                  <a:srgbClr val="000000"/>
                </a:solidFill>
                <a:latin typeface="DM Sans Bold"/>
                <a:ea typeface="DM Sans Bold"/>
                <a:cs typeface="DM Sans Bold"/>
                <a:sym typeface="DM Sans Bold"/>
              </a:rPr>
              <a:t>02</a:t>
            </a:r>
          </a:p>
        </p:txBody>
      </p:sp>
      <p:sp>
        <p:nvSpPr>
          <p:cNvPr id="81" name="TextBox 81"/>
          <p:cNvSpPr txBox="1"/>
          <p:nvPr/>
        </p:nvSpPr>
        <p:spPr>
          <a:xfrm>
            <a:off x="13070482" y="1836599"/>
            <a:ext cx="2884239" cy="382270"/>
          </a:xfrm>
          <a:prstGeom prst="rect">
            <a:avLst/>
          </a:prstGeom>
        </p:spPr>
        <p:txBody>
          <a:bodyPr lIns="0" tIns="0" rIns="0" bIns="0" rtlCol="0" anchor="t">
            <a:spAutoFit/>
          </a:bodyPr>
          <a:lstStyle/>
          <a:p>
            <a:pPr marL="0" lvl="0" indent="0" algn="l">
              <a:lnSpc>
                <a:spcPts val="3079"/>
              </a:lnSpc>
              <a:spcBef>
                <a:spcPct val="0"/>
              </a:spcBef>
            </a:pPr>
            <a:r>
              <a:rPr lang="en-US" sz="2199" b="1">
                <a:solidFill>
                  <a:srgbClr val="000000"/>
                </a:solidFill>
                <a:latin typeface="DM Sans Bold"/>
                <a:ea typeface="DM Sans Bold"/>
                <a:cs typeface="DM Sans Bold"/>
                <a:sym typeface="DM Sans Bold"/>
              </a:rPr>
              <a:t>Green Ports </a:t>
            </a:r>
          </a:p>
        </p:txBody>
      </p:sp>
      <p:sp>
        <p:nvSpPr>
          <p:cNvPr id="82" name="TextBox 82"/>
          <p:cNvSpPr txBox="1"/>
          <p:nvPr/>
        </p:nvSpPr>
        <p:spPr>
          <a:xfrm>
            <a:off x="13184424" y="3212837"/>
            <a:ext cx="2884239" cy="382270"/>
          </a:xfrm>
          <a:prstGeom prst="rect">
            <a:avLst/>
          </a:prstGeom>
        </p:spPr>
        <p:txBody>
          <a:bodyPr lIns="0" tIns="0" rIns="0" bIns="0" rtlCol="0" anchor="t">
            <a:spAutoFit/>
          </a:bodyPr>
          <a:lstStyle/>
          <a:p>
            <a:pPr marL="0" lvl="0" indent="0" algn="l">
              <a:lnSpc>
                <a:spcPts val="3079"/>
              </a:lnSpc>
              <a:spcBef>
                <a:spcPct val="0"/>
              </a:spcBef>
            </a:pPr>
            <a:r>
              <a:rPr lang="en-US" sz="2199" b="1">
                <a:solidFill>
                  <a:srgbClr val="000000"/>
                </a:solidFill>
                <a:latin typeface="DM Sans Bold"/>
                <a:ea typeface="DM Sans Bold"/>
                <a:cs typeface="DM Sans Bold"/>
                <a:sym typeface="DM Sans Bold"/>
              </a:rPr>
              <a:t>Green Ship Recycling</a:t>
            </a:r>
          </a:p>
        </p:txBody>
      </p:sp>
      <p:sp>
        <p:nvSpPr>
          <p:cNvPr id="83" name="TextBox 83"/>
          <p:cNvSpPr txBox="1"/>
          <p:nvPr/>
        </p:nvSpPr>
        <p:spPr>
          <a:xfrm>
            <a:off x="13222524" y="4551259"/>
            <a:ext cx="2884239" cy="382270"/>
          </a:xfrm>
          <a:prstGeom prst="rect">
            <a:avLst/>
          </a:prstGeom>
        </p:spPr>
        <p:txBody>
          <a:bodyPr lIns="0" tIns="0" rIns="0" bIns="0" rtlCol="0" anchor="t">
            <a:spAutoFit/>
          </a:bodyPr>
          <a:lstStyle/>
          <a:p>
            <a:pPr marL="0" lvl="0" indent="0" algn="l">
              <a:lnSpc>
                <a:spcPts val="3079"/>
              </a:lnSpc>
              <a:spcBef>
                <a:spcPct val="0"/>
              </a:spcBef>
            </a:pPr>
            <a:r>
              <a:rPr lang="en-US" sz="2199" b="1">
                <a:solidFill>
                  <a:srgbClr val="000000"/>
                </a:solidFill>
                <a:latin typeface="DM Sans Bold"/>
                <a:ea typeface="DM Sans Bold"/>
                <a:cs typeface="DM Sans Bold"/>
                <a:sym typeface="DM Sans Bold"/>
              </a:rPr>
              <a:t>Green Finance</a:t>
            </a:r>
          </a:p>
        </p:txBody>
      </p:sp>
      <p:sp>
        <p:nvSpPr>
          <p:cNvPr id="84" name="TextBox 84"/>
          <p:cNvSpPr txBox="1"/>
          <p:nvPr/>
        </p:nvSpPr>
        <p:spPr>
          <a:xfrm>
            <a:off x="13165374" y="5940100"/>
            <a:ext cx="4093926" cy="382270"/>
          </a:xfrm>
          <a:prstGeom prst="rect">
            <a:avLst/>
          </a:prstGeom>
        </p:spPr>
        <p:txBody>
          <a:bodyPr lIns="0" tIns="0" rIns="0" bIns="0" rtlCol="0" anchor="t">
            <a:spAutoFit/>
          </a:bodyPr>
          <a:lstStyle/>
          <a:p>
            <a:pPr marL="0" lvl="0" indent="0" algn="l">
              <a:lnSpc>
                <a:spcPts val="3079"/>
              </a:lnSpc>
              <a:spcBef>
                <a:spcPct val="0"/>
              </a:spcBef>
            </a:pPr>
            <a:r>
              <a:rPr lang="en-US" sz="2199" b="1">
                <a:solidFill>
                  <a:srgbClr val="000000"/>
                </a:solidFill>
                <a:latin typeface="DM Sans Bold"/>
                <a:ea typeface="DM Sans Bold"/>
                <a:cs typeface="DM Sans Bold"/>
                <a:sym typeface="DM Sans Bold"/>
              </a:rPr>
              <a:t>Green Skill Development &amp; HR</a:t>
            </a:r>
          </a:p>
        </p:txBody>
      </p:sp>
      <p:sp>
        <p:nvSpPr>
          <p:cNvPr id="85" name="TextBox 85"/>
          <p:cNvSpPr txBox="1"/>
          <p:nvPr/>
        </p:nvSpPr>
        <p:spPr>
          <a:xfrm>
            <a:off x="12389965" y="3384222"/>
            <a:ext cx="451917" cy="210885"/>
          </a:xfrm>
          <a:prstGeom prst="rect">
            <a:avLst/>
          </a:prstGeom>
        </p:spPr>
        <p:txBody>
          <a:bodyPr lIns="0" tIns="0" rIns="0" bIns="0" rtlCol="0" anchor="t">
            <a:spAutoFit/>
          </a:bodyPr>
          <a:lstStyle/>
          <a:p>
            <a:pPr marL="0" lvl="0" indent="0" algn="ctr">
              <a:lnSpc>
                <a:spcPts val="1674"/>
              </a:lnSpc>
              <a:spcBef>
                <a:spcPct val="0"/>
              </a:spcBef>
            </a:pPr>
            <a:r>
              <a:rPr lang="en-US" sz="1196" b="1">
                <a:solidFill>
                  <a:srgbClr val="000000"/>
                </a:solidFill>
                <a:latin typeface="DM Sans Bold"/>
                <a:ea typeface="DM Sans Bold"/>
                <a:cs typeface="DM Sans Bold"/>
                <a:sym typeface="DM Sans Bold"/>
              </a:rPr>
              <a:t>03</a:t>
            </a:r>
          </a:p>
        </p:txBody>
      </p:sp>
      <p:sp>
        <p:nvSpPr>
          <p:cNvPr id="86" name="TextBox 86"/>
          <p:cNvSpPr txBox="1"/>
          <p:nvPr/>
        </p:nvSpPr>
        <p:spPr>
          <a:xfrm>
            <a:off x="12389965" y="4759145"/>
            <a:ext cx="451917" cy="210885"/>
          </a:xfrm>
          <a:prstGeom prst="rect">
            <a:avLst/>
          </a:prstGeom>
        </p:spPr>
        <p:txBody>
          <a:bodyPr lIns="0" tIns="0" rIns="0" bIns="0" rtlCol="0" anchor="t">
            <a:spAutoFit/>
          </a:bodyPr>
          <a:lstStyle/>
          <a:p>
            <a:pPr marL="0" lvl="0" indent="0" algn="ctr">
              <a:lnSpc>
                <a:spcPts val="1674"/>
              </a:lnSpc>
              <a:spcBef>
                <a:spcPct val="0"/>
              </a:spcBef>
            </a:pPr>
            <a:r>
              <a:rPr lang="en-US" sz="1196" b="1">
                <a:solidFill>
                  <a:srgbClr val="000000"/>
                </a:solidFill>
                <a:latin typeface="DM Sans Bold"/>
                <a:ea typeface="DM Sans Bold"/>
                <a:cs typeface="DM Sans Bold"/>
                <a:sym typeface="DM Sans Bold"/>
              </a:rPr>
              <a:t>04</a:t>
            </a:r>
          </a:p>
        </p:txBody>
      </p:sp>
      <p:sp>
        <p:nvSpPr>
          <p:cNvPr id="87" name="TextBox 87"/>
          <p:cNvSpPr txBox="1"/>
          <p:nvPr/>
        </p:nvSpPr>
        <p:spPr>
          <a:xfrm>
            <a:off x="12389965" y="6126473"/>
            <a:ext cx="451917" cy="210885"/>
          </a:xfrm>
          <a:prstGeom prst="rect">
            <a:avLst/>
          </a:prstGeom>
        </p:spPr>
        <p:txBody>
          <a:bodyPr lIns="0" tIns="0" rIns="0" bIns="0" rtlCol="0" anchor="t">
            <a:spAutoFit/>
          </a:bodyPr>
          <a:lstStyle/>
          <a:p>
            <a:pPr marL="0" lvl="0" indent="0" algn="ctr">
              <a:lnSpc>
                <a:spcPts val="1674"/>
              </a:lnSpc>
              <a:spcBef>
                <a:spcPct val="0"/>
              </a:spcBef>
            </a:pPr>
            <a:r>
              <a:rPr lang="en-US" sz="1196" b="1">
                <a:solidFill>
                  <a:srgbClr val="000000"/>
                </a:solidFill>
                <a:latin typeface="DM Sans Bold"/>
                <a:ea typeface="DM Sans Bold"/>
                <a:cs typeface="DM Sans Bold"/>
                <a:sym typeface="DM Sans Bold"/>
              </a:rPr>
              <a:t>05</a:t>
            </a:r>
          </a:p>
        </p:txBody>
      </p:sp>
      <p:sp>
        <p:nvSpPr>
          <p:cNvPr id="88" name="TextBox 88"/>
          <p:cNvSpPr txBox="1"/>
          <p:nvPr/>
        </p:nvSpPr>
        <p:spPr>
          <a:xfrm>
            <a:off x="13247692" y="7403030"/>
            <a:ext cx="2884239" cy="382270"/>
          </a:xfrm>
          <a:prstGeom prst="rect">
            <a:avLst/>
          </a:prstGeom>
        </p:spPr>
        <p:txBody>
          <a:bodyPr lIns="0" tIns="0" rIns="0" bIns="0" rtlCol="0" anchor="t">
            <a:spAutoFit/>
          </a:bodyPr>
          <a:lstStyle/>
          <a:p>
            <a:pPr marL="0" lvl="0" indent="0" algn="l">
              <a:lnSpc>
                <a:spcPts val="3079"/>
              </a:lnSpc>
              <a:spcBef>
                <a:spcPct val="0"/>
              </a:spcBef>
            </a:pPr>
            <a:r>
              <a:rPr lang="en-US" sz="2199" b="1">
                <a:solidFill>
                  <a:srgbClr val="000000"/>
                </a:solidFill>
                <a:latin typeface="DM Sans Bold"/>
                <a:ea typeface="DM Sans Bold"/>
                <a:cs typeface="DM Sans Bold"/>
                <a:sym typeface="DM Sans Bold"/>
              </a:rPr>
              <a:t>Green Fuels</a:t>
            </a:r>
          </a:p>
        </p:txBody>
      </p:sp>
      <p:sp>
        <p:nvSpPr>
          <p:cNvPr id="89" name="TextBox 89"/>
          <p:cNvSpPr txBox="1"/>
          <p:nvPr/>
        </p:nvSpPr>
        <p:spPr>
          <a:xfrm>
            <a:off x="12396083" y="7563292"/>
            <a:ext cx="451917" cy="210885"/>
          </a:xfrm>
          <a:prstGeom prst="rect">
            <a:avLst/>
          </a:prstGeom>
        </p:spPr>
        <p:txBody>
          <a:bodyPr lIns="0" tIns="0" rIns="0" bIns="0" rtlCol="0" anchor="t">
            <a:spAutoFit/>
          </a:bodyPr>
          <a:lstStyle/>
          <a:p>
            <a:pPr marL="0" lvl="0" indent="0" algn="ctr">
              <a:lnSpc>
                <a:spcPts val="1674"/>
              </a:lnSpc>
              <a:spcBef>
                <a:spcPct val="0"/>
              </a:spcBef>
            </a:pPr>
            <a:r>
              <a:rPr lang="en-US" sz="1196" b="1">
                <a:solidFill>
                  <a:srgbClr val="000000"/>
                </a:solidFill>
                <a:latin typeface="DM Sans Bold"/>
                <a:ea typeface="DM Sans Bold"/>
                <a:cs typeface="DM Sans Bold"/>
                <a:sym typeface="DM Sans Bold"/>
              </a:rPr>
              <a:t>06</a:t>
            </a:r>
          </a:p>
        </p:txBody>
      </p:sp>
      <p:sp>
        <p:nvSpPr>
          <p:cNvPr id="90" name="TextBox 90"/>
          <p:cNvSpPr txBox="1"/>
          <p:nvPr/>
        </p:nvSpPr>
        <p:spPr>
          <a:xfrm>
            <a:off x="13222524" y="8838251"/>
            <a:ext cx="2884239" cy="382270"/>
          </a:xfrm>
          <a:prstGeom prst="rect">
            <a:avLst/>
          </a:prstGeom>
        </p:spPr>
        <p:txBody>
          <a:bodyPr lIns="0" tIns="0" rIns="0" bIns="0" rtlCol="0" anchor="t">
            <a:spAutoFit/>
          </a:bodyPr>
          <a:lstStyle/>
          <a:p>
            <a:pPr marL="0" lvl="0" indent="0" algn="l">
              <a:lnSpc>
                <a:spcPts val="3079"/>
              </a:lnSpc>
              <a:spcBef>
                <a:spcPct val="0"/>
              </a:spcBef>
            </a:pPr>
            <a:r>
              <a:rPr lang="en-US" sz="2199" b="1">
                <a:solidFill>
                  <a:srgbClr val="000000"/>
                </a:solidFill>
                <a:latin typeface="DM Sans Bold"/>
                <a:ea typeface="DM Sans Bold"/>
                <a:cs typeface="DM Sans Bold"/>
                <a:sym typeface="DM Sans Bold"/>
              </a:rPr>
              <a:t>Green Technology</a:t>
            </a:r>
          </a:p>
        </p:txBody>
      </p:sp>
      <p:sp>
        <p:nvSpPr>
          <p:cNvPr id="91" name="TextBox 91"/>
          <p:cNvSpPr txBox="1"/>
          <p:nvPr/>
        </p:nvSpPr>
        <p:spPr>
          <a:xfrm>
            <a:off x="12396083" y="9000111"/>
            <a:ext cx="451917" cy="210885"/>
          </a:xfrm>
          <a:prstGeom prst="rect">
            <a:avLst/>
          </a:prstGeom>
        </p:spPr>
        <p:txBody>
          <a:bodyPr lIns="0" tIns="0" rIns="0" bIns="0" rtlCol="0" anchor="t">
            <a:spAutoFit/>
          </a:bodyPr>
          <a:lstStyle/>
          <a:p>
            <a:pPr marL="0" lvl="0" indent="0" algn="ctr">
              <a:lnSpc>
                <a:spcPts val="1674"/>
              </a:lnSpc>
              <a:spcBef>
                <a:spcPct val="0"/>
              </a:spcBef>
            </a:pPr>
            <a:r>
              <a:rPr lang="en-US" sz="1196" b="1">
                <a:solidFill>
                  <a:srgbClr val="000000"/>
                </a:solidFill>
                <a:latin typeface="DM Sans Bold"/>
                <a:ea typeface="DM Sans Bold"/>
                <a:cs typeface="DM Sans Bold"/>
                <a:sym typeface="DM Sans Bold"/>
              </a:rPr>
              <a:t>07</a:t>
            </a:r>
          </a:p>
        </p:txBody>
      </p:sp>
      <p:sp>
        <p:nvSpPr>
          <p:cNvPr id="92" name="TextBox 92"/>
          <p:cNvSpPr txBox="1"/>
          <p:nvPr/>
        </p:nvSpPr>
        <p:spPr>
          <a:xfrm>
            <a:off x="12955468" y="926760"/>
            <a:ext cx="4303832" cy="621030"/>
          </a:xfrm>
          <a:prstGeom prst="rect">
            <a:avLst/>
          </a:prstGeom>
        </p:spPr>
        <p:txBody>
          <a:bodyPr lIns="0" tIns="0" rIns="0" bIns="0" rtlCol="0" anchor="t">
            <a:spAutoFit/>
          </a:bodyPr>
          <a:lstStyle/>
          <a:p>
            <a:pPr marL="0" lvl="0" indent="0" algn="l">
              <a:lnSpc>
                <a:spcPts val="2520"/>
              </a:lnSpc>
              <a:spcBef>
                <a:spcPct val="0"/>
              </a:spcBef>
            </a:pPr>
            <a:r>
              <a:rPr lang="en-US" sz="1800" b="1">
                <a:solidFill>
                  <a:srgbClr val="000000"/>
                </a:solidFill>
                <a:latin typeface="DM Sans Bold"/>
                <a:ea typeface="DM Sans Bold"/>
                <a:cs typeface="DM Sans Bold"/>
                <a:sym typeface="DM Sans Bold"/>
              </a:rPr>
              <a:t>Low- and zero-emission vessels, retrofits, lifecycle emissions</a:t>
            </a:r>
          </a:p>
        </p:txBody>
      </p:sp>
      <p:sp>
        <p:nvSpPr>
          <p:cNvPr id="93" name="TextBox 93"/>
          <p:cNvSpPr txBox="1"/>
          <p:nvPr/>
        </p:nvSpPr>
        <p:spPr>
          <a:xfrm>
            <a:off x="13051432" y="2195757"/>
            <a:ext cx="4303832" cy="621030"/>
          </a:xfrm>
          <a:prstGeom prst="rect">
            <a:avLst/>
          </a:prstGeom>
        </p:spPr>
        <p:txBody>
          <a:bodyPr lIns="0" tIns="0" rIns="0" bIns="0" rtlCol="0" anchor="t">
            <a:spAutoFit/>
          </a:bodyPr>
          <a:lstStyle/>
          <a:p>
            <a:pPr marL="0" lvl="0" indent="0" algn="l">
              <a:lnSpc>
                <a:spcPts val="2520"/>
              </a:lnSpc>
              <a:spcBef>
                <a:spcPct val="0"/>
              </a:spcBef>
            </a:pPr>
            <a:r>
              <a:rPr lang="en-US" sz="1800" b="1">
                <a:solidFill>
                  <a:srgbClr val="000000"/>
                </a:solidFill>
                <a:latin typeface="DM Sans Bold"/>
                <a:ea typeface="DM Sans Bold"/>
                <a:cs typeface="DM Sans Bold"/>
                <a:sym typeface="DM Sans Bold"/>
              </a:rPr>
              <a:t>Renewable energy, OPS, Zero Emission Port Zones (ZEPZs)</a:t>
            </a:r>
          </a:p>
        </p:txBody>
      </p:sp>
      <p:sp>
        <p:nvSpPr>
          <p:cNvPr id="94" name="TextBox 94"/>
          <p:cNvSpPr txBox="1"/>
          <p:nvPr/>
        </p:nvSpPr>
        <p:spPr>
          <a:xfrm>
            <a:off x="13060421" y="3569970"/>
            <a:ext cx="4303832" cy="621030"/>
          </a:xfrm>
          <a:prstGeom prst="rect">
            <a:avLst/>
          </a:prstGeom>
        </p:spPr>
        <p:txBody>
          <a:bodyPr lIns="0" tIns="0" rIns="0" bIns="0" rtlCol="0" anchor="t">
            <a:spAutoFit/>
          </a:bodyPr>
          <a:lstStyle/>
          <a:p>
            <a:pPr marL="0" lvl="0" indent="0" algn="l">
              <a:lnSpc>
                <a:spcPts val="2520"/>
              </a:lnSpc>
              <a:spcBef>
                <a:spcPct val="0"/>
              </a:spcBef>
            </a:pPr>
            <a:r>
              <a:rPr lang="en-US" sz="1800" b="1">
                <a:solidFill>
                  <a:srgbClr val="000000"/>
                </a:solidFill>
                <a:latin typeface="DM Sans Bold"/>
                <a:ea typeface="DM Sans Bold"/>
                <a:cs typeface="DM Sans Bold"/>
                <a:sym typeface="DM Sans Bold"/>
              </a:rPr>
              <a:t>Circular economy, worker safety, HKC compliance</a:t>
            </a:r>
          </a:p>
        </p:txBody>
      </p:sp>
      <p:sp>
        <p:nvSpPr>
          <p:cNvPr id="95" name="TextBox 95"/>
          <p:cNvSpPr txBox="1"/>
          <p:nvPr/>
        </p:nvSpPr>
        <p:spPr>
          <a:xfrm>
            <a:off x="13070482" y="4914479"/>
            <a:ext cx="4303832" cy="621030"/>
          </a:xfrm>
          <a:prstGeom prst="rect">
            <a:avLst/>
          </a:prstGeom>
        </p:spPr>
        <p:txBody>
          <a:bodyPr lIns="0" tIns="0" rIns="0" bIns="0" rtlCol="0" anchor="t">
            <a:spAutoFit/>
          </a:bodyPr>
          <a:lstStyle/>
          <a:p>
            <a:pPr marL="0" lvl="0" indent="0" algn="l">
              <a:lnSpc>
                <a:spcPts val="2520"/>
              </a:lnSpc>
              <a:spcBef>
                <a:spcPct val="0"/>
              </a:spcBef>
            </a:pPr>
            <a:r>
              <a:rPr lang="en-US" sz="1800" b="1">
                <a:solidFill>
                  <a:srgbClr val="000000"/>
                </a:solidFill>
                <a:latin typeface="DM Sans Bold"/>
                <a:ea typeface="DM Sans Bold"/>
                <a:cs typeface="DM Sans Bold"/>
                <a:sym typeface="DM Sans Bold"/>
              </a:rPr>
              <a:t>De-risking investments, unlocking climate finance</a:t>
            </a:r>
          </a:p>
        </p:txBody>
      </p:sp>
      <p:sp>
        <p:nvSpPr>
          <p:cNvPr id="96" name="TextBox 96"/>
          <p:cNvSpPr txBox="1"/>
          <p:nvPr/>
        </p:nvSpPr>
        <p:spPr>
          <a:xfrm>
            <a:off x="13070482" y="6375152"/>
            <a:ext cx="4303832" cy="306705"/>
          </a:xfrm>
          <a:prstGeom prst="rect">
            <a:avLst/>
          </a:prstGeom>
        </p:spPr>
        <p:txBody>
          <a:bodyPr lIns="0" tIns="0" rIns="0" bIns="0" rtlCol="0" anchor="t">
            <a:spAutoFit/>
          </a:bodyPr>
          <a:lstStyle/>
          <a:p>
            <a:pPr marL="0" lvl="0" indent="0" algn="l">
              <a:lnSpc>
                <a:spcPts val="2520"/>
              </a:lnSpc>
              <a:spcBef>
                <a:spcPct val="0"/>
              </a:spcBef>
            </a:pPr>
            <a:r>
              <a:rPr lang="en-US" sz="1800" b="1">
                <a:solidFill>
                  <a:srgbClr val="000000"/>
                </a:solidFill>
                <a:latin typeface="DM Sans Bold"/>
                <a:ea typeface="DM Sans Bold"/>
                <a:cs typeface="DM Sans Bold"/>
                <a:sym typeface="DM Sans Bold"/>
              </a:rPr>
              <a:t>Workforce readiness and inclusion</a:t>
            </a:r>
          </a:p>
        </p:txBody>
      </p:sp>
      <p:sp>
        <p:nvSpPr>
          <p:cNvPr id="97" name="TextBox 97"/>
          <p:cNvSpPr txBox="1"/>
          <p:nvPr/>
        </p:nvSpPr>
        <p:spPr>
          <a:xfrm>
            <a:off x="12955468" y="9220200"/>
            <a:ext cx="4418846" cy="306705"/>
          </a:xfrm>
          <a:prstGeom prst="rect">
            <a:avLst/>
          </a:prstGeom>
        </p:spPr>
        <p:txBody>
          <a:bodyPr lIns="0" tIns="0" rIns="0" bIns="0" rtlCol="0" anchor="t">
            <a:spAutoFit/>
          </a:bodyPr>
          <a:lstStyle/>
          <a:p>
            <a:pPr marL="0" lvl="0" indent="0" algn="l">
              <a:lnSpc>
                <a:spcPts val="2520"/>
              </a:lnSpc>
              <a:spcBef>
                <a:spcPct val="0"/>
              </a:spcBef>
            </a:pPr>
            <a:r>
              <a:rPr lang="en-US" sz="1800" b="1">
                <a:solidFill>
                  <a:srgbClr val="000000"/>
                </a:solidFill>
                <a:latin typeface="DM Sans Bold"/>
                <a:ea typeface="DM Sans Bold"/>
                <a:cs typeface="DM Sans Bold"/>
                <a:sym typeface="DM Sans Bold"/>
              </a:rPr>
              <a:t>Innovation, indigenisation, digitalisation</a:t>
            </a:r>
          </a:p>
        </p:txBody>
      </p:sp>
      <p:sp>
        <p:nvSpPr>
          <p:cNvPr id="98" name="TextBox 98"/>
          <p:cNvSpPr txBox="1"/>
          <p:nvPr/>
        </p:nvSpPr>
        <p:spPr>
          <a:xfrm>
            <a:off x="13184068" y="7766250"/>
            <a:ext cx="4303832" cy="621030"/>
          </a:xfrm>
          <a:prstGeom prst="rect">
            <a:avLst/>
          </a:prstGeom>
        </p:spPr>
        <p:txBody>
          <a:bodyPr lIns="0" tIns="0" rIns="0" bIns="0" rtlCol="0" anchor="t">
            <a:spAutoFit/>
          </a:bodyPr>
          <a:lstStyle/>
          <a:p>
            <a:pPr marL="0" lvl="0" indent="0" algn="l">
              <a:lnSpc>
                <a:spcPts val="2520"/>
              </a:lnSpc>
              <a:spcBef>
                <a:spcPct val="0"/>
              </a:spcBef>
            </a:pPr>
            <a:r>
              <a:rPr lang="en-US" sz="1800" b="1">
                <a:solidFill>
                  <a:srgbClr val="000000"/>
                </a:solidFill>
                <a:latin typeface="DM Sans Bold"/>
                <a:ea typeface="DM Sans Bold"/>
                <a:cs typeface="DM Sans Bold"/>
                <a:sym typeface="DM Sans Bold"/>
              </a:rPr>
              <a:t>Domestic production, bunkering, lifecycle standards, GFI</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9F1">
                <a:alpha val="100000"/>
              </a:srgbClr>
            </a:gs>
            <a:gs pos="50000">
              <a:srgbClr val="DCF1F0">
                <a:alpha val="100000"/>
              </a:srgbClr>
            </a:gs>
            <a:gs pos="100000">
              <a:srgbClr val="94B9FF">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6136257" y="2829239"/>
            <a:ext cx="4908044" cy="562194"/>
          </a:xfrm>
          <a:custGeom>
            <a:avLst/>
            <a:gdLst/>
            <a:ahLst/>
            <a:cxnLst/>
            <a:rect l="l" t="t" r="r" b="b"/>
            <a:pathLst>
              <a:path w="4908044" h="562194">
                <a:moveTo>
                  <a:pt x="0" y="0"/>
                </a:moveTo>
                <a:lnTo>
                  <a:pt x="4908044" y="0"/>
                </a:lnTo>
                <a:lnTo>
                  <a:pt x="4908044" y="562194"/>
                </a:lnTo>
                <a:lnTo>
                  <a:pt x="0" y="562194"/>
                </a:lnTo>
                <a:lnTo>
                  <a:pt x="0" y="0"/>
                </a:lnTo>
                <a:close/>
              </a:path>
            </a:pathLst>
          </a:custGeom>
          <a:blipFill>
            <a:blip r:embed="rId2">
              <a:alphaModFix amt="24000"/>
            </a:blip>
            <a:stretch>
              <a:fillRect/>
            </a:stretch>
          </a:blipFill>
        </p:spPr>
        <p:txBody>
          <a:bodyPr/>
          <a:lstStyle/>
          <a:p>
            <a:endParaRPr lang="en-IN" sz="2000"/>
          </a:p>
        </p:txBody>
      </p:sp>
      <p:sp>
        <p:nvSpPr>
          <p:cNvPr id="3" name="Freeform 3"/>
          <p:cNvSpPr/>
          <p:nvPr/>
        </p:nvSpPr>
        <p:spPr>
          <a:xfrm>
            <a:off x="12351256" y="2829239"/>
            <a:ext cx="4908044" cy="562194"/>
          </a:xfrm>
          <a:custGeom>
            <a:avLst/>
            <a:gdLst/>
            <a:ahLst/>
            <a:cxnLst/>
            <a:rect l="l" t="t" r="r" b="b"/>
            <a:pathLst>
              <a:path w="4908044" h="562194">
                <a:moveTo>
                  <a:pt x="0" y="0"/>
                </a:moveTo>
                <a:lnTo>
                  <a:pt x="4908044" y="0"/>
                </a:lnTo>
                <a:lnTo>
                  <a:pt x="4908044" y="562194"/>
                </a:lnTo>
                <a:lnTo>
                  <a:pt x="0" y="562194"/>
                </a:lnTo>
                <a:lnTo>
                  <a:pt x="0" y="0"/>
                </a:lnTo>
                <a:close/>
              </a:path>
            </a:pathLst>
          </a:custGeom>
          <a:blipFill>
            <a:blip r:embed="rId2">
              <a:alphaModFix amt="24000"/>
            </a:blip>
            <a:stretch>
              <a:fillRect/>
            </a:stretch>
          </a:blipFill>
        </p:spPr>
        <p:txBody>
          <a:bodyPr/>
          <a:lstStyle/>
          <a:p>
            <a:endParaRPr lang="en-IN" sz="2000"/>
          </a:p>
        </p:txBody>
      </p:sp>
      <p:sp>
        <p:nvSpPr>
          <p:cNvPr id="4" name="Freeform 4"/>
          <p:cNvSpPr/>
          <p:nvPr/>
        </p:nvSpPr>
        <p:spPr>
          <a:xfrm>
            <a:off x="6136257" y="6022061"/>
            <a:ext cx="4908044" cy="562194"/>
          </a:xfrm>
          <a:custGeom>
            <a:avLst/>
            <a:gdLst/>
            <a:ahLst/>
            <a:cxnLst/>
            <a:rect l="l" t="t" r="r" b="b"/>
            <a:pathLst>
              <a:path w="4908044" h="562194">
                <a:moveTo>
                  <a:pt x="0" y="0"/>
                </a:moveTo>
                <a:lnTo>
                  <a:pt x="4908044" y="0"/>
                </a:lnTo>
                <a:lnTo>
                  <a:pt x="4908044" y="562194"/>
                </a:lnTo>
                <a:lnTo>
                  <a:pt x="0" y="562194"/>
                </a:lnTo>
                <a:lnTo>
                  <a:pt x="0" y="0"/>
                </a:lnTo>
                <a:close/>
              </a:path>
            </a:pathLst>
          </a:custGeom>
          <a:blipFill>
            <a:blip r:embed="rId2">
              <a:alphaModFix amt="24000"/>
            </a:blip>
            <a:stretch>
              <a:fillRect/>
            </a:stretch>
          </a:blipFill>
        </p:spPr>
        <p:txBody>
          <a:bodyPr/>
          <a:lstStyle/>
          <a:p>
            <a:endParaRPr lang="en-IN" sz="2000"/>
          </a:p>
        </p:txBody>
      </p:sp>
      <p:sp>
        <p:nvSpPr>
          <p:cNvPr id="5" name="Freeform 5"/>
          <p:cNvSpPr/>
          <p:nvPr/>
        </p:nvSpPr>
        <p:spPr>
          <a:xfrm>
            <a:off x="12351256" y="6022061"/>
            <a:ext cx="4908044" cy="562194"/>
          </a:xfrm>
          <a:custGeom>
            <a:avLst/>
            <a:gdLst/>
            <a:ahLst/>
            <a:cxnLst/>
            <a:rect l="l" t="t" r="r" b="b"/>
            <a:pathLst>
              <a:path w="4908044" h="562194">
                <a:moveTo>
                  <a:pt x="0" y="0"/>
                </a:moveTo>
                <a:lnTo>
                  <a:pt x="4908044" y="0"/>
                </a:lnTo>
                <a:lnTo>
                  <a:pt x="4908044" y="562194"/>
                </a:lnTo>
                <a:lnTo>
                  <a:pt x="0" y="562194"/>
                </a:lnTo>
                <a:lnTo>
                  <a:pt x="0" y="0"/>
                </a:lnTo>
                <a:close/>
              </a:path>
            </a:pathLst>
          </a:custGeom>
          <a:blipFill>
            <a:blip r:embed="rId2">
              <a:alphaModFix amt="24000"/>
            </a:blip>
            <a:stretch>
              <a:fillRect/>
            </a:stretch>
          </a:blipFill>
        </p:spPr>
        <p:txBody>
          <a:bodyPr/>
          <a:lstStyle/>
          <a:p>
            <a:endParaRPr lang="en-IN" sz="2000"/>
          </a:p>
        </p:txBody>
      </p:sp>
      <p:grpSp>
        <p:nvGrpSpPr>
          <p:cNvPr id="6" name="Group 6"/>
          <p:cNvGrpSpPr/>
          <p:nvPr/>
        </p:nvGrpSpPr>
        <p:grpSpPr>
          <a:xfrm>
            <a:off x="6136257" y="709659"/>
            <a:ext cx="4908044" cy="2400677"/>
            <a:chOff x="0" y="0"/>
            <a:chExt cx="1188659" cy="581410"/>
          </a:xfrm>
        </p:grpSpPr>
        <p:sp>
          <p:nvSpPr>
            <p:cNvPr id="7" name="Freeform 7"/>
            <p:cNvSpPr/>
            <p:nvPr/>
          </p:nvSpPr>
          <p:spPr>
            <a:xfrm>
              <a:off x="0" y="0"/>
              <a:ext cx="1188659" cy="581410"/>
            </a:xfrm>
            <a:custGeom>
              <a:avLst/>
              <a:gdLst/>
              <a:ahLst/>
              <a:cxnLst/>
              <a:rect l="l" t="t" r="r" b="b"/>
              <a:pathLst>
                <a:path w="1188659" h="581410">
                  <a:moveTo>
                    <a:pt x="82024" y="0"/>
                  </a:moveTo>
                  <a:lnTo>
                    <a:pt x="1106635" y="0"/>
                  </a:lnTo>
                  <a:cubicBezTo>
                    <a:pt x="1128389" y="0"/>
                    <a:pt x="1149252" y="8642"/>
                    <a:pt x="1164635" y="24024"/>
                  </a:cubicBezTo>
                  <a:cubicBezTo>
                    <a:pt x="1180017" y="39407"/>
                    <a:pt x="1188659" y="60270"/>
                    <a:pt x="1188659" y="82024"/>
                  </a:cubicBezTo>
                  <a:lnTo>
                    <a:pt x="1188659" y="499386"/>
                  </a:lnTo>
                  <a:cubicBezTo>
                    <a:pt x="1188659" y="521140"/>
                    <a:pt x="1180017" y="542003"/>
                    <a:pt x="1164635" y="557386"/>
                  </a:cubicBezTo>
                  <a:cubicBezTo>
                    <a:pt x="1149252" y="572768"/>
                    <a:pt x="1128389" y="581410"/>
                    <a:pt x="1106635" y="581410"/>
                  </a:cubicBezTo>
                  <a:lnTo>
                    <a:pt x="82024" y="581410"/>
                  </a:lnTo>
                  <a:cubicBezTo>
                    <a:pt x="60270" y="581410"/>
                    <a:pt x="39407" y="572768"/>
                    <a:pt x="24024" y="557386"/>
                  </a:cubicBezTo>
                  <a:cubicBezTo>
                    <a:pt x="8642" y="542003"/>
                    <a:pt x="0" y="521140"/>
                    <a:pt x="0" y="499386"/>
                  </a:cubicBezTo>
                  <a:lnTo>
                    <a:pt x="0" y="82024"/>
                  </a:lnTo>
                  <a:cubicBezTo>
                    <a:pt x="0" y="60270"/>
                    <a:pt x="8642" y="39407"/>
                    <a:pt x="24024" y="24024"/>
                  </a:cubicBezTo>
                  <a:cubicBezTo>
                    <a:pt x="39407" y="8642"/>
                    <a:pt x="60270" y="0"/>
                    <a:pt x="82024" y="0"/>
                  </a:cubicBezTo>
                  <a:close/>
                </a:path>
              </a:pathLst>
            </a:custGeom>
            <a:solidFill>
              <a:srgbClr val="FFFFFF"/>
            </a:solidFill>
          </p:spPr>
          <p:txBody>
            <a:bodyPr/>
            <a:lstStyle/>
            <a:p>
              <a:endParaRPr lang="en-IN" sz="2000"/>
            </a:p>
          </p:txBody>
        </p:sp>
        <p:sp>
          <p:nvSpPr>
            <p:cNvPr id="8" name="TextBox 8"/>
            <p:cNvSpPr txBox="1"/>
            <p:nvPr/>
          </p:nvSpPr>
          <p:spPr>
            <a:xfrm>
              <a:off x="0" y="-38100"/>
              <a:ext cx="1188659" cy="619510"/>
            </a:xfrm>
            <a:prstGeom prst="rect">
              <a:avLst/>
            </a:prstGeom>
          </p:spPr>
          <p:txBody>
            <a:bodyPr lIns="50800" tIns="50800" rIns="50800" bIns="50800" rtlCol="0" anchor="ctr"/>
            <a:lstStyle/>
            <a:p>
              <a:pPr algn="ctr">
                <a:lnSpc>
                  <a:spcPts val="2520"/>
                </a:lnSpc>
              </a:pPr>
              <a:endParaRPr sz="2000"/>
            </a:p>
          </p:txBody>
        </p:sp>
      </p:grpSp>
      <p:grpSp>
        <p:nvGrpSpPr>
          <p:cNvPr id="9" name="Group 9"/>
          <p:cNvGrpSpPr/>
          <p:nvPr/>
        </p:nvGrpSpPr>
        <p:grpSpPr>
          <a:xfrm>
            <a:off x="12351256" y="709659"/>
            <a:ext cx="4908044" cy="2400677"/>
            <a:chOff x="0" y="0"/>
            <a:chExt cx="1188659" cy="581410"/>
          </a:xfrm>
        </p:grpSpPr>
        <p:sp>
          <p:nvSpPr>
            <p:cNvPr id="10" name="Freeform 10"/>
            <p:cNvSpPr/>
            <p:nvPr/>
          </p:nvSpPr>
          <p:spPr>
            <a:xfrm>
              <a:off x="0" y="0"/>
              <a:ext cx="1188659" cy="581410"/>
            </a:xfrm>
            <a:custGeom>
              <a:avLst/>
              <a:gdLst/>
              <a:ahLst/>
              <a:cxnLst/>
              <a:rect l="l" t="t" r="r" b="b"/>
              <a:pathLst>
                <a:path w="1188659" h="581410">
                  <a:moveTo>
                    <a:pt x="82024" y="0"/>
                  </a:moveTo>
                  <a:lnTo>
                    <a:pt x="1106635" y="0"/>
                  </a:lnTo>
                  <a:cubicBezTo>
                    <a:pt x="1128389" y="0"/>
                    <a:pt x="1149252" y="8642"/>
                    <a:pt x="1164635" y="24024"/>
                  </a:cubicBezTo>
                  <a:cubicBezTo>
                    <a:pt x="1180017" y="39407"/>
                    <a:pt x="1188659" y="60270"/>
                    <a:pt x="1188659" y="82024"/>
                  </a:cubicBezTo>
                  <a:lnTo>
                    <a:pt x="1188659" y="499386"/>
                  </a:lnTo>
                  <a:cubicBezTo>
                    <a:pt x="1188659" y="521140"/>
                    <a:pt x="1180017" y="542003"/>
                    <a:pt x="1164635" y="557386"/>
                  </a:cubicBezTo>
                  <a:cubicBezTo>
                    <a:pt x="1149252" y="572768"/>
                    <a:pt x="1128389" y="581410"/>
                    <a:pt x="1106635" y="581410"/>
                  </a:cubicBezTo>
                  <a:lnTo>
                    <a:pt x="82024" y="581410"/>
                  </a:lnTo>
                  <a:cubicBezTo>
                    <a:pt x="60270" y="581410"/>
                    <a:pt x="39407" y="572768"/>
                    <a:pt x="24024" y="557386"/>
                  </a:cubicBezTo>
                  <a:cubicBezTo>
                    <a:pt x="8642" y="542003"/>
                    <a:pt x="0" y="521140"/>
                    <a:pt x="0" y="499386"/>
                  </a:cubicBezTo>
                  <a:lnTo>
                    <a:pt x="0" y="82024"/>
                  </a:lnTo>
                  <a:cubicBezTo>
                    <a:pt x="0" y="60270"/>
                    <a:pt x="8642" y="39407"/>
                    <a:pt x="24024" y="24024"/>
                  </a:cubicBezTo>
                  <a:cubicBezTo>
                    <a:pt x="39407" y="8642"/>
                    <a:pt x="60270" y="0"/>
                    <a:pt x="82024" y="0"/>
                  </a:cubicBezTo>
                  <a:close/>
                </a:path>
              </a:pathLst>
            </a:custGeom>
            <a:solidFill>
              <a:srgbClr val="FFFFFF"/>
            </a:solidFill>
          </p:spPr>
          <p:txBody>
            <a:bodyPr/>
            <a:lstStyle/>
            <a:p>
              <a:endParaRPr lang="en-IN" sz="2000"/>
            </a:p>
          </p:txBody>
        </p:sp>
        <p:sp>
          <p:nvSpPr>
            <p:cNvPr id="11" name="TextBox 11"/>
            <p:cNvSpPr txBox="1"/>
            <p:nvPr/>
          </p:nvSpPr>
          <p:spPr>
            <a:xfrm>
              <a:off x="0" y="-38100"/>
              <a:ext cx="1188659" cy="619510"/>
            </a:xfrm>
            <a:prstGeom prst="rect">
              <a:avLst/>
            </a:prstGeom>
          </p:spPr>
          <p:txBody>
            <a:bodyPr lIns="50800" tIns="50800" rIns="50800" bIns="50800" rtlCol="0" anchor="ctr"/>
            <a:lstStyle/>
            <a:p>
              <a:pPr algn="ctr">
                <a:lnSpc>
                  <a:spcPts val="2520"/>
                </a:lnSpc>
              </a:pPr>
              <a:endParaRPr sz="2000"/>
            </a:p>
          </p:txBody>
        </p:sp>
      </p:grpSp>
      <p:grpSp>
        <p:nvGrpSpPr>
          <p:cNvPr id="12" name="Group 12"/>
          <p:cNvGrpSpPr/>
          <p:nvPr/>
        </p:nvGrpSpPr>
        <p:grpSpPr>
          <a:xfrm>
            <a:off x="6136257" y="3902481"/>
            <a:ext cx="4908044" cy="2400677"/>
            <a:chOff x="0" y="0"/>
            <a:chExt cx="1188659" cy="581410"/>
          </a:xfrm>
        </p:grpSpPr>
        <p:sp>
          <p:nvSpPr>
            <p:cNvPr id="13" name="Freeform 13"/>
            <p:cNvSpPr/>
            <p:nvPr/>
          </p:nvSpPr>
          <p:spPr>
            <a:xfrm>
              <a:off x="0" y="0"/>
              <a:ext cx="1188659" cy="581410"/>
            </a:xfrm>
            <a:custGeom>
              <a:avLst/>
              <a:gdLst/>
              <a:ahLst/>
              <a:cxnLst/>
              <a:rect l="l" t="t" r="r" b="b"/>
              <a:pathLst>
                <a:path w="1188659" h="581410">
                  <a:moveTo>
                    <a:pt x="82024" y="0"/>
                  </a:moveTo>
                  <a:lnTo>
                    <a:pt x="1106635" y="0"/>
                  </a:lnTo>
                  <a:cubicBezTo>
                    <a:pt x="1128389" y="0"/>
                    <a:pt x="1149252" y="8642"/>
                    <a:pt x="1164635" y="24024"/>
                  </a:cubicBezTo>
                  <a:cubicBezTo>
                    <a:pt x="1180017" y="39407"/>
                    <a:pt x="1188659" y="60270"/>
                    <a:pt x="1188659" y="82024"/>
                  </a:cubicBezTo>
                  <a:lnTo>
                    <a:pt x="1188659" y="499386"/>
                  </a:lnTo>
                  <a:cubicBezTo>
                    <a:pt x="1188659" y="521140"/>
                    <a:pt x="1180017" y="542003"/>
                    <a:pt x="1164635" y="557386"/>
                  </a:cubicBezTo>
                  <a:cubicBezTo>
                    <a:pt x="1149252" y="572768"/>
                    <a:pt x="1128389" y="581410"/>
                    <a:pt x="1106635" y="581410"/>
                  </a:cubicBezTo>
                  <a:lnTo>
                    <a:pt x="82024" y="581410"/>
                  </a:lnTo>
                  <a:cubicBezTo>
                    <a:pt x="60270" y="581410"/>
                    <a:pt x="39407" y="572768"/>
                    <a:pt x="24024" y="557386"/>
                  </a:cubicBezTo>
                  <a:cubicBezTo>
                    <a:pt x="8642" y="542003"/>
                    <a:pt x="0" y="521140"/>
                    <a:pt x="0" y="499386"/>
                  </a:cubicBezTo>
                  <a:lnTo>
                    <a:pt x="0" y="82024"/>
                  </a:lnTo>
                  <a:cubicBezTo>
                    <a:pt x="0" y="60270"/>
                    <a:pt x="8642" y="39407"/>
                    <a:pt x="24024" y="24024"/>
                  </a:cubicBezTo>
                  <a:cubicBezTo>
                    <a:pt x="39407" y="8642"/>
                    <a:pt x="60270" y="0"/>
                    <a:pt x="82024" y="0"/>
                  </a:cubicBezTo>
                  <a:close/>
                </a:path>
              </a:pathLst>
            </a:custGeom>
            <a:solidFill>
              <a:srgbClr val="FFFFFF"/>
            </a:solidFill>
          </p:spPr>
          <p:txBody>
            <a:bodyPr/>
            <a:lstStyle/>
            <a:p>
              <a:endParaRPr lang="en-IN" sz="2000"/>
            </a:p>
          </p:txBody>
        </p:sp>
        <p:sp>
          <p:nvSpPr>
            <p:cNvPr id="14" name="TextBox 14"/>
            <p:cNvSpPr txBox="1"/>
            <p:nvPr/>
          </p:nvSpPr>
          <p:spPr>
            <a:xfrm>
              <a:off x="0" y="-38100"/>
              <a:ext cx="1188659" cy="619510"/>
            </a:xfrm>
            <a:prstGeom prst="rect">
              <a:avLst/>
            </a:prstGeom>
          </p:spPr>
          <p:txBody>
            <a:bodyPr lIns="50800" tIns="50800" rIns="50800" bIns="50800" rtlCol="0" anchor="ctr"/>
            <a:lstStyle/>
            <a:p>
              <a:pPr algn="ctr">
                <a:lnSpc>
                  <a:spcPts val="2520"/>
                </a:lnSpc>
              </a:pPr>
              <a:endParaRPr sz="2000"/>
            </a:p>
          </p:txBody>
        </p:sp>
      </p:grpSp>
      <p:grpSp>
        <p:nvGrpSpPr>
          <p:cNvPr id="15" name="Group 15"/>
          <p:cNvGrpSpPr/>
          <p:nvPr/>
        </p:nvGrpSpPr>
        <p:grpSpPr>
          <a:xfrm>
            <a:off x="12351256" y="3902481"/>
            <a:ext cx="4908044" cy="2400677"/>
            <a:chOff x="0" y="0"/>
            <a:chExt cx="1188659" cy="581410"/>
          </a:xfrm>
        </p:grpSpPr>
        <p:sp>
          <p:nvSpPr>
            <p:cNvPr id="16" name="Freeform 16"/>
            <p:cNvSpPr/>
            <p:nvPr/>
          </p:nvSpPr>
          <p:spPr>
            <a:xfrm>
              <a:off x="0" y="0"/>
              <a:ext cx="1188659" cy="581410"/>
            </a:xfrm>
            <a:custGeom>
              <a:avLst/>
              <a:gdLst/>
              <a:ahLst/>
              <a:cxnLst/>
              <a:rect l="l" t="t" r="r" b="b"/>
              <a:pathLst>
                <a:path w="1188659" h="581410">
                  <a:moveTo>
                    <a:pt x="82024" y="0"/>
                  </a:moveTo>
                  <a:lnTo>
                    <a:pt x="1106635" y="0"/>
                  </a:lnTo>
                  <a:cubicBezTo>
                    <a:pt x="1128389" y="0"/>
                    <a:pt x="1149252" y="8642"/>
                    <a:pt x="1164635" y="24024"/>
                  </a:cubicBezTo>
                  <a:cubicBezTo>
                    <a:pt x="1180017" y="39407"/>
                    <a:pt x="1188659" y="60270"/>
                    <a:pt x="1188659" y="82024"/>
                  </a:cubicBezTo>
                  <a:lnTo>
                    <a:pt x="1188659" y="499386"/>
                  </a:lnTo>
                  <a:cubicBezTo>
                    <a:pt x="1188659" y="521140"/>
                    <a:pt x="1180017" y="542003"/>
                    <a:pt x="1164635" y="557386"/>
                  </a:cubicBezTo>
                  <a:cubicBezTo>
                    <a:pt x="1149252" y="572768"/>
                    <a:pt x="1128389" y="581410"/>
                    <a:pt x="1106635" y="581410"/>
                  </a:cubicBezTo>
                  <a:lnTo>
                    <a:pt x="82024" y="581410"/>
                  </a:lnTo>
                  <a:cubicBezTo>
                    <a:pt x="60270" y="581410"/>
                    <a:pt x="39407" y="572768"/>
                    <a:pt x="24024" y="557386"/>
                  </a:cubicBezTo>
                  <a:cubicBezTo>
                    <a:pt x="8642" y="542003"/>
                    <a:pt x="0" y="521140"/>
                    <a:pt x="0" y="499386"/>
                  </a:cubicBezTo>
                  <a:lnTo>
                    <a:pt x="0" y="82024"/>
                  </a:lnTo>
                  <a:cubicBezTo>
                    <a:pt x="0" y="60270"/>
                    <a:pt x="8642" y="39407"/>
                    <a:pt x="24024" y="24024"/>
                  </a:cubicBezTo>
                  <a:cubicBezTo>
                    <a:pt x="39407" y="8642"/>
                    <a:pt x="60270" y="0"/>
                    <a:pt x="82024" y="0"/>
                  </a:cubicBezTo>
                  <a:close/>
                </a:path>
              </a:pathLst>
            </a:custGeom>
            <a:solidFill>
              <a:srgbClr val="FFFFFF"/>
            </a:solidFill>
          </p:spPr>
          <p:txBody>
            <a:bodyPr/>
            <a:lstStyle/>
            <a:p>
              <a:endParaRPr lang="en-IN" sz="2000"/>
            </a:p>
          </p:txBody>
        </p:sp>
        <p:sp>
          <p:nvSpPr>
            <p:cNvPr id="17" name="TextBox 17"/>
            <p:cNvSpPr txBox="1"/>
            <p:nvPr/>
          </p:nvSpPr>
          <p:spPr>
            <a:xfrm>
              <a:off x="0" y="-38100"/>
              <a:ext cx="1188659" cy="619510"/>
            </a:xfrm>
            <a:prstGeom prst="rect">
              <a:avLst/>
            </a:prstGeom>
          </p:spPr>
          <p:txBody>
            <a:bodyPr lIns="50800" tIns="50800" rIns="50800" bIns="50800" rtlCol="0" anchor="ctr"/>
            <a:lstStyle/>
            <a:p>
              <a:pPr algn="ctr">
                <a:lnSpc>
                  <a:spcPts val="2520"/>
                </a:lnSpc>
              </a:pPr>
              <a:endParaRPr sz="2000"/>
            </a:p>
          </p:txBody>
        </p:sp>
      </p:grpSp>
      <p:sp>
        <p:nvSpPr>
          <p:cNvPr id="18" name="Freeform 18"/>
          <p:cNvSpPr/>
          <p:nvPr/>
        </p:nvSpPr>
        <p:spPr>
          <a:xfrm>
            <a:off x="6136257" y="9214883"/>
            <a:ext cx="4908044" cy="562194"/>
          </a:xfrm>
          <a:custGeom>
            <a:avLst/>
            <a:gdLst/>
            <a:ahLst/>
            <a:cxnLst/>
            <a:rect l="l" t="t" r="r" b="b"/>
            <a:pathLst>
              <a:path w="4908044" h="562194">
                <a:moveTo>
                  <a:pt x="0" y="0"/>
                </a:moveTo>
                <a:lnTo>
                  <a:pt x="4908044" y="0"/>
                </a:lnTo>
                <a:lnTo>
                  <a:pt x="4908044" y="562194"/>
                </a:lnTo>
                <a:lnTo>
                  <a:pt x="0" y="562194"/>
                </a:lnTo>
                <a:lnTo>
                  <a:pt x="0" y="0"/>
                </a:lnTo>
                <a:close/>
              </a:path>
            </a:pathLst>
          </a:custGeom>
          <a:blipFill>
            <a:blip r:embed="rId2">
              <a:alphaModFix amt="24000"/>
            </a:blip>
            <a:stretch>
              <a:fillRect/>
            </a:stretch>
          </a:blipFill>
        </p:spPr>
        <p:txBody>
          <a:bodyPr/>
          <a:lstStyle/>
          <a:p>
            <a:endParaRPr lang="en-IN" sz="2000"/>
          </a:p>
        </p:txBody>
      </p:sp>
      <p:sp>
        <p:nvSpPr>
          <p:cNvPr id="19" name="Freeform 19"/>
          <p:cNvSpPr/>
          <p:nvPr/>
        </p:nvSpPr>
        <p:spPr>
          <a:xfrm>
            <a:off x="12351256" y="9214883"/>
            <a:ext cx="4908044" cy="562194"/>
          </a:xfrm>
          <a:custGeom>
            <a:avLst/>
            <a:gdLst/>
            <a:ahLst/>
            <a:cxnLst/>
            <a:rect l="l" t="t" r="r" b="b"/>
            <a:pathLst>
              <a:path w="4908044" h="562194">
                <a:moveTo>
                  <a:pt x="0" y="0"/>
                </a:moveTo>
                <a:lnTo>
                  <a:pt x="4908044" y="0"/>
                </a:lnTo>
                <a:lnTo>
                  <a:pt x="4908044" y="562194"/>
                </a:lnTo>
                <a:lnTo>
                  <a:pt x="0" y="562194"/>
                </a:lnTo>
                <a:lnTo>
                  <a:pt x="0" y="0"/>
                </a:lnTo>
                <a:close/>
              </a:path>
            </a:pathLst>
          </a:custGeom>
          <a:blipFill>
            <a:blip r:embed="rId2">
              <a:alphaModFix amt="24000"/>
            </a:blip>
            <a:stretch>
              <a:fillRect/>
            </a:stretch>
          </a:blipFill>
        </p:spPr>
        <p:txBody>
          <a:bodyPr/>
          <a:lstStyle/>
          <a:p>
            <a:endParaRPr lang="en-IN" sz="2000"/>
          </a:p>
        </p:txBody>
      </p:sp>
      <p:grpSp>
        <p:nvGrpSpPr>
          <p:cNvPr id="20" name="Group 20"/>
          <p:cNvGrpSpPr/>
          <p:nvPr/>
        </p:nvGrpSpPr>
        <p:grpSpPr>
          <a:xfrm>
            <a:off x="6136257" y="7095303"/>
            <a:ext cx="4908044" cy="2400677"/>
            <a:chOff x="0" y="0"/>
            <a:chExt cx="1188659" cy="581410"/>
          </a:xfrm>
        </p:grpSpPr>
        <p:sp>
          <p:nvSpPr>
            <p:cNvPr id="21" name="Freeform 21"/>
            <p:cNvSpPr/>
            <p:nvPr/>
          </p:nvSpPr>
          <p:spPr>
            <a:xfrm>
              <a:off x="0" y="0"/>
              <a:ext cx="1188659" cy="581410"/>
            </a:xfrm>
            <a:custGeom>
              <a:avLst/>
              <a:gdLst/>
              <a:ahLst/>
              <a:cxnLst/>
              <a:rect l="l" t="t" r="r" b="b"/>
              <a:pathLst>
                <a:path w="1188659" h="581410">
                  <a:moveTo>
                    <a:pt x="82024" y="0"/>
                  </a:moveTo>
                  <a:lnTo>
                    <a:pt x="1106635" y="0"/>
                  </a:lnTo>
                  <a:cubicBezTo>
                    <a:pt x="1128389" y="0"/>
                    <a:pt x="1149252" y="8642"/>
                    <a:pt x="1164635" y="24024"/>
                  </a:cubicBezTo>
                  <a:cubicBezTo>
                    <a:pt x="1180017" y="39407"/>
                    <a:pt x="1188659" y="60270"/>
                    <a:pt x="1188659" y="82024"/>
                  </a:cubicBezTo>
                  <a:lnTo>
                    <a:pt x="1188659" y="499386"/>
                  </a:lnTo>
                  <a:cubicBezTo>
                    <a:pt x="1188659" y="521140"/>
                    <a:pt x="1180017" y="542003"/>
                    <a:pt x="1164635" y="557386"/>
                  </a:cubicBezTo>
                  <a:cubicBezTo>
                    <a:pt x="1149252" y="572768"/>
                    <a:pt x="1128389" y="581410"/>
                    <a:pt x="1106635" y="581410"/>
                  </a:cubicBezTo>
                  <a:lnTo>
                    <a:pt x="82024" y="581410"/>
                  </a:lnTo>
                  <a:cubicBezTo>
                    <a:pt x="60270" y="581410"/>
                    <a:pt x="39407" y="572768"/>
                    <a:pt x="24024" y="557386"/>
                  </a:cubicBezTo>
                  <a:cubicBezTo>
                    <a:pt x="8642" y="542003"/>
                    <a:pt x="0" y="521140"/>
                    <a:pt x="0" y="499386"/>
                  </a:cubicBezTo>
                  <a:lnTo>
                    <a:pt x="0" y="82024"/>
                  </a:lnTo>
                  <a:cubicBezTo>
                    <a:pt x="0" y="60270"/>
                    <a:pt x="8642" y="39407"/>
                    <a:pt x="24024" y="24024"/>
                  </a:cubicBezTo>
                  <a:cubicBezTo>
                    <a:pt x="39407" y="8642"/>
                    <a:pt x="60270" y="0"/>
                    <a:pt x="82024" y="0"/>
                  </a:cubicBezTo>
                  <a:close/>
                </a:path>
              </a:pathLst>
            </a:custGeom>
            <a:solidFill>
              <a:srgbClr val="FFFFFF"/>
            </a:solidFill>
          </p:spPr>
          <p:txBody>
            <a:bodyPr/>
            <a:lstStyle/>
            <a:p>
              <a:endParaRPr lang="en-IN" sz="2000"/>
            </a:p>
          </p:txBody>
        </p:sp>
        <p:sp>
          <p:nvSpPr>
            <p:cNvPr id="22" name="TextBox 22"/>
            <p:cNvSpPr txBox="1"/>
            <p:nvPr/>
          </p:nvSpPr>
          <p:spPr>
            <a:xfrm>
              <a:off x="0" y="-38100"/>
              <a:ext cx="1188659" cy="619510"/>
            </a:xfrm>
            <a:prstGeom prst="rect">
              <a:avLst/>
            </a:prstGeom>
          </p:spPr>
          <p:txBody>
            <a:bodyPr lIns="50800" tIns="50800" rIns="50800" bIns="50800" rtlCol="0" anchor="ctr"/>
            <a:lstStyle/>
            <a:p>
              <a:pPr algn="ctr">
                <a:lnSpc>
                  <a:spcPts val="2520"/>
                </a:lnSpc>
              </a:pPr>
              <a:endParaRPr sz="2000"/>
            </a:p>
          </p:txBody>
        </p:sp>
      </p:grpSp>
      <p:grpSp>
        <p:nvGrpSpPr>
          <p:cNvPr id="23" name="Group 23"/>
          <p:cNvGrpSpPr/>
          <p:nvPr/>
        </p:nvGrpSpPr>
        <p:grpSpPr>
          <a:xfrm>
            <a:off x="12351256" y="7095303"/>
            <a:ext cx="4908044" cy="2400677"/>
            <a:chOff x="0" y="0"/>
            <a:chExt cx="1188659" cy="581410"/>
          </a:xfrm>
        </p:grpSpPr>
        <p:sp>
          <p:nvSpPr>
            <p:cNvPr id="24" name="Freeform 24"/>
            <p:cNvSpPr/>
            <p:nvPr/>
          </p:nvSpPr>
          <p:spPr>
            <a:xfrm>
              <a:off x="0" y="0"/>
              <a:ext cx="1188659" cy="581410"/>
            </a:xfrm>
            <a:custGeom>
              <a:avLst/>
              <a:gdLst/>
              <a:ahLst/>
              <a:cxnLst/>
              <a:rect l="l" t="t" r="r" b="b"/>
              <a:pathLst>
                <a:path w="1188659" h="581410">
                  <a:moveTo>
                    <a:pt x="82024" y="0"/>
                  </a:moveTo>
                  <a:lnTo>
                    <a:pt x="1106635" y="0"/>
                  </a:lnTo>
                  <a:cubicBezTo>
                    <a:pt x="1128389" y="0"/>
                    <a:pt x="1149252" y="8642"/>
                    <a:pt x="1164635" y="24024"/>
                  </a:cubicBezTo>
                  <a:cubicBezTo>
                    <a:pt x="1180017" y="39407"/>
                    <a:pt x="1188659" y="60270"/>
                    <a:pt x="1188659" y="82024"/>
                  </a:cubicBezTo>
                  <a:lnTo>
                    <a:pt x="1188659" y="499386"/>
                  </a:lnTo>
                  <a:cubicBezTo>
                    <a:pt x="1188659" y="521140"/>
                    <a:pt x="1180017" y="542003"/>
                    <a:pt x="1164635" y="557386"/>
                  </a:cubicBezTo>
                  <a:cubicBezTo>
                    <a:pt x="1149252" y="572768"/>
                    <a:pt x="1128389" y="581410"/>
                    <a:pt x="1106635" y="581410"/>
                  </a:cubicBezTo>
                  <a:lnTo>
                    <a:pt x="82024" y="581410"/>
                  </a:lnTo>
                  <a:cubicBezTo>
                    <a:pt x="60270" y="581410"/>
                    <a:pt x="39407" y="572768"/>
                    <a:pt x="24024" y="557386"/>
                  </a:cubicBezTo>
                  <a:cubicBezTo>
                    <a:pt x="8642" y="542003"/>
                    <a:pt x="0" y="521140"/>
                    <a:pt x="0" y="499386"/>
                  </a:cubicBezTo>
                  <a:lnTo>
                    <a:pt x="0" y="82024"/>
                  </a:lnTo>
                  <a:cubicBezTo>
                    <a:pt x="0" y="60270"/>
                    <a:pt x="8642" y="39407"/>
                    <a:pt x="24024" y="24024"/>
                  </a:cubicBezTo>
                  <a:cubicBezTo>
                    <a:pt x="39407" y="8642"/>
                    <a:pt x="60270" y="0"/>
                    <a:pt x="82024" y="0"/>
                  </a:cubicBezTo>
                  <a:close/>
                </a:path>
              </a:pathLst>
            </a:custGeom>
            <a:solidFill>
              <a:srgbClr val="FFFFFF"/>
            </a:solidFill>
          </p:spPr>
          <p:txBody>
            <a:bodyPr/>
            <a:lstStyle/>
            <a:p>
              <a:endParaRPr lang="en-IN" sz="2000"/>
            </a:p>
          </p:txBody>
        </p:sp>
        <p:sp>
          <p:nvSpPr>
            <p:cNvPr id="25" name="TextBox 25"/>
            <p:cNvSpPr txBox="1"/>
            <p:nvPr/>
          </p:nvSpPr>
          <p:spPr>
            <a:xfrm>
              <a:off x="0" y="-38100"/>
              <a:ext cx="1188659" cy="619510"/>
            </a:xfrm>
            <a:prstGeom prst="rect">
              <a:avLst/>
            </a:prstGeom>
          </p:spPr>
          <p:txBody>
            <a:bodyPr lIns="50800" tIns="50800" rIns="50800" bIns="50800" rtlCol="0" anchor="ctr"/>
            <a:lstStyle/>
            <a:p>
              <a:pPr algn="ctr">
                <a:lnSpc>
                  <a:spcPts val="2520"/>
                </a:lnSpc>
              </a:pPr>
              <a:endParaRPr sz="2000"/>
            </a:p>
          </p:txBody>
        </p:sp>
      </p:grpSp>
      <p:sp>
        <p:nvSpPr>
          <p:cNvPr id="26" name="Freeform 26"/>
          <p:cNvSpPr/>
          <p:nvPr/>
        </p:nvSpPr>
        <p:spPr>
          <a:xfrm rot="5400000">
            <a:off x="1307897" y="4438230"/>
            <a:ext cx="9115332" cy="1658190"/>
          </a:xfrm>
          <a:custGeom>
            <a:avLst/>
            <a:gdLst/>
            <a:ahLst/>
            <a:cxnLst/>
            <a:rect l="l" t="t" r="r" b="b"/>
            <a:pathLst>
              <a:path w="9115332" h="1658190">
                <a:moveTo>
                  <a:pt x="0" y="0"/>
                </a:moveTo>
                <a:lnTo>
                  <a:pt x="9115332" y="0"/>
                </a:lnTo>
                <a:lnTo>
                  <a:pt x="9115332" y="1658190"/>
                </a:lnTo>
                <a:lnTo>
                  <a:pt x="0" y="16581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N" sz="2000"/>
          </a:p>
        </p:txBody>
      </p:sp>
      <p:sp>
        <p:nvSpPr>
          <p:cNvPr id="27" name="Freeform 27"/>
          <p:cNvSpPr/>
          <p:nvPr/>
        </p:nvSpPr>
        <p:spPr>
          <a:xfrm rot="5400000">
            <a:off x="7522896" y="4438230"/>
            <a:ext cx="9115332" cy="1658190"/>
          </a:xfrm>
          <a:custGeom>
            <a:avLst/>
            <a:gdLst/>
            <a:ahLst/>
            <a:cxnLst/>
            <a:rect l="l" t="t" r="r" b="b"/>
            <a:pathLst>
              <a:path w="9115332" h="1658190">
                <a:moveTo>
                  <a:pt x="0" y="0"/>
                </a:moveTo>
                <a:lnTo>
                  <a:pt x="9115332" y="0"/>
                </a:lnTo>
                <a:lnTo>
                  <a:pt x="9115332" y="1658190"/>
                </a:lnTo>
                <a:lnTo>
                  <a:pt x="0" y="1658190"/>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IN" sz="2000"/>
          </a:p>
        </p:txBody>
      </p:sp>
      <p:sp>
        <p:nvSpPr>
          <p:cNvPr id="28" name="Freeform 28"/>
          <p:cNvSpPr/>
          <p:nvPr/>
        </p:nvSpPr>
        <p:spPr>
          <a:xfrm>
            <a:off x="5492266" y="4355908"/>
            <a:ext cx="746593" cy="673292"/>
          </a:xfrm>
          <a:custGeom>
            <a:avLst/>
            <a:gdLst/>
            <a:ahLst/>
            <a:cxnLst/>
            <a:rect l="l" t="t" r="r" b="b"/>
            <a:pathLst>
              <a:path w="746593" h="673292">
                <a:moveTo>
                  <a:pt x="0" y="0"/>
                </a:moveTo>
                <a:lnTo>
                  <a:pt x="746594" y="0"/>
                </a:lnTo>
                <a:lnTo>
                  <a:pt x="746594" y="673292"/>
                </a:lnTo>
                <a:lnTo>
                  <a:pt x="0" y="6732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N" sz="2000"/>
          </a:p>
        </p:txBody>
      </p:sp>
      <p:sp>
        <p:nvSpPr>
          <p:cNvPr id="29" name="Freeform 29"/>
          <p:cNvSpPr/>
          <p:nvPr/>
        </p:nvSpPr>
        <p:spPr>
          <a:xfrm>
            <a:off x="5596859" y="7506830"/>
            <a:ext cx="537409" cy="673292"/>
          </a:xfrm>
          <a:custGeom>
            <a:avLst/>
            <a:gdLst/>
            <a:ahLst/>
            <a:cxnLst/>
            <a:rect l="l" t="t" r="r" b="b"/>
            <a:pathLst>
              <a:path w="537409" h="673292">
                <a:moveTo>
                  <a:pt x="0" y="0"/>
                </a:moveTo>
                <a:lnTo>
                  <a:pt x="537409" y="0"/>
                </a:lnTo>
                <a:lnTo>
                  <a:pt x="537409" y="673292"/>
                </a:lnTo>
                <a:lnTo>
                  <a:pt x="0" y="6732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N" sz="2000"/>
          </a:p>
        </p:txBody>
      </p:sp>
      <p:sp>
        <p:nvSpPr>
          <p:cNvPr id="30" name="Freeform 30"/>
          <p:cNvSpPr/>
          <p:nvPr/>
        </p:nvSpPr>
        <p:spPr>
          <a:xfrm>
            <a:off x="11810963" y="1187331"/>
            <a:ext cx="663498" cy="673292"/>
          </a:xfrm>
          <a:custGeom>
            <a:avLst/>
            <a:gdLst/>
            <a:ahLst/>
            <a:cxnLst/>
            <a:rect l="l" t="t" r="r" b="b"/>
            <a:pathLst>
              <a:path w="663498" h="673292">
                <a:moveTo>
                  <a:pt x="0" y="0"/>
                </a:moveTo>
                <a:lnTo>
                  <a:pt x="663498" y="0"/>
                </a:lnTo>
                <a:lnTo>
                  <a:pt x="663498" y="673292"/>
                </a:lnTo>
                <a:lnTo>
                  <a:pt x="0" y="67329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IN" sz="2000"/>
          </a:p>
        </p:txBody>
      </p:sp>
      <p:sp>
        <p:nvSpPr>
          <p:cNvPr id="31" name="Freeform 31"/>
          <p:cNvSpPr/>
          <p:nvPr/>
        </p:nvSpPr>
        <p:spPr>
          <a:xfrm>
            <a:off x="11738455" y="4355908"/>
            <a:ext cx="663498" cy="673292"/>
          </a:xfrm>
          <a:custGeom>
            <a:avLst/>
            <a:gdLst/>
            <a:ahLst/>
            <a:cxnLst/>
            <a:rect l="l" t="t" r="r" b="b"/>
            <a:pathLst>
              <a:path w="663498" h="673292">
                <a:moveTo>
                  <a:pt x="0" y="0"/>
                </a:moveTo>
                <a:lnTo>
                  <a:pt x="663498" y="0"/>
                </a:lnTo>
                <a:lnTo>
                  <a:pt x="663498" y="673292"/>
                </a:lnTo>
                <a:lnTo>
                  <a:pt x="0" y="67329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IN" sz="2000"/>
          </a:p>
        </p:txBody>
      </p:sp>
      <p:sp>
        <p:nvSpPr>
          <p:cNvPr id="32" name="Freeform 32"/>
          <p:cNvSpPr/>
          <p:nvPr/>
        </p:nvSpPr>
        <p:spPr>
          <a:xfrm>
            <a:off x="11753098" y="7506830"/>
            <a:ext cx="654929" cy="673292"/>
          </a:xfrm>
          <a:custGeom>
            <a:avLst/>
            <a:gdLst/>
            <a:ahLst/>
            <a:cxnLst/>
            <a:rect l="l" t="t" r="r" b="b"/>
            <a:pathLst>
              <a:path w="654929" h="673292">
                <a:moveTo>
                  <a:pt x="0" y="0"/>
                </a:moveTo>
                <a:lnTo>
                  <a:pt x="654929" y="0"/>
                </a:lnTo>
                <a:lnTo>
                  <a:pt x="654929" y="673292"/>
                </a:lnTo>
                <a:lnTo>
                  <a:pt x="0" y="67329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IN" sz="2000"/>
          </a:p>
        </p:txBody>
      </p:sp>
      <p:sp>
        <p:nvSpPr>
          <p:cNvPr id="33" name="Freeform 33"/>
          <p:cNvSpPr/>
          <p:nvPr/>
        </p:nvSpPr>
        <p:spPr>
          <a:xfrm>
            <a:off x="5370091" y="1028505"/>
            <a:ext cx="990943" cy="990943"/>
          </a:xfrm>
          <a:custGeom>
            <a:avLst/>
            <a:gdLst/>
            <a:ahLst/>
            <a:cxnLst/>
            <a:rect l="l" t="t" r="r" b="b"/>
            <a:pathLst>
              <a:path w="990943" h="990943">
                <a:moveTo>
                  <a:pt x="0" y="0"/>
                </a:moveTo>
                <a:lnTo>
                  <a:pt x="990944" y="0"/>
                </a:lnTo>
                <a:lnTo>
                  <a:pt x="990944" y="990944"/>
                </a:lnTo>
                <a:lnTo>
                  <a:pt x="0" y="99094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IN" sz="2000"/>
          </a:p>
        </p:txBody>
      </p:sp>
      <p:sp>
        <p:nvSpPr>
          <p:cNvPr id="34" name="TextBox 34"/>
          <p:cNvSpPr txBox="1"/>
          <p:nvPr/>
        </p:nvSpPr>
        <p:spPr>
          <a:xfrm>
            <a:off x="7088321" y="4859674"/>
            <a:ext cx="3272330" cy="1220142"/>
          </a:xfrm>
          <a:prstGeom prst="rect">
            <a:avLst/>
          </a:prstGeom>
        </p:spPr>
        <p:txBody>
          <a:bodyPr lIns="0" tIns="0" rIns="0" bIns="0" rtlCol="0" anchor="t">
            <a:spAutoFit/>
          </a:bodyPr>
          <a:lstStyle/>
          <a:p>
            <a:pPr marL="0" lvl="0" indent="0" algn="l">
              <a:lnSpc>
                <a:spcPts val="2435"/>
              </a:lnSpc>
              <a:spcBef>
                <a:spcPct val="0"/>
              </a:spcBef>
            </a:pPr>
            <a:r>
              <a:rPr lang="en-US">
                <a:solidFill>
                  <a:srgbClr val="000000"/>
                </a:solidFill>
                <a:latin typeface="DM Sans"/>
                <a:ea typeface="DM Sans"/>
                <a:cs typeface="DM Sans"/>
                <a:sym typeface="DM Sans"/>
              </a:rPr>
              <a:t>D</a:t>
            </a:r>
            <a:r>
              <a:rPr lang="en-US" u="none" strike="noStrike">
                <a:solidFill>
                  <a:srgbClr val="000000"/>
                </a:solidFill>
                <a:latin typeface="DM Sans"/>
                <a:ea typeface="DM Sans"/>
                <a:cs typeface="DM Sans"/>
                <a:sym typeface="DM Sans"/>
              </a:rPr>
              <a:t>efine boundaries, deliverables, responsibilities, and ensure overall project clarity.</a:t>
            </a:r>
          </a:p>
        </p:txBody>
      </p:sp>
      <p:sp>
        <p:nvSpPr>
          <p:cNvPr id="35" name="TextBox 35"/>
          <p:cNvSpPr txBox="1"/>
          <p:nvPr/>
        </p:nvSpPr>
        <p:spPr>
          <a:xfrm>
            <a:off x="7088321" y="1503491"/>
            <a:ext cx="3769530" cy="1220142"/>
          </a:xfrm>
          <a:prstGeom prst="rect">
            <a:avLst/>
          </a:prstGeom>
        </p:spPr>
        <p:txBody>
          <a:bodyPr lIns="0" tIns="0" rIns="0" bIns="0" rtlCol="0" anchor="t">
            <a:spAutoFit/>
          </a:bodyPr>
          <a:lstStyle/>
          <a:p>
            <a:pPr marL="0" lvl="0" indent="0" algn="l">
              <a:lnSpc>
                <a:spcPts val="2435"/>
              </a:lnSpc>
              <a:spcBef>
                <a:spcPct val="0"/>
              </a:spcBef>
            </a:pPr>
            <a:r>
              <a:rPr lang="en-US">
                <a:solidFill>
                  <a:srgbClr val="000000"/>
                </a:solidFill>
                <a:latin typeface="DM Sans"/>
                <a:ea typeface="DM Sans"/>
                <a:cs typeface="DM Sans"/>
                <a:sym typeface="DM Sans"/>
              </a:rPr>
              <a:t>NGSP establishes a nationally unified framework that integrates the entire maritime lifecycle—from design and operation to recycling</a:t>
            </a:r>
          </a:p>
        </p:txBody>
      </p:sp>
      <p:sp>
        <p:nvSpPr>
          <p:cNvPr id="36" name="TextBox 36"/>
          <p:cNvSpPr txBox="1"/>
          <p:nvPr/>
        </p:nvSpPr>
        <p:spPr>
          <a:xfrm>
            <a:off x="7088321" y="1043888"/>
            <a:ext cx="3272330" cy="332976"/>
          </a:xfrm>
          <a:prstGeom prst="rect">
            <a:avLst/>
          </a:prstGeom>
        </p:spPr>
        <p:txBody>
          <a:bodyPr lIns="0" tIns="0" rIns="0" bIns="0" rtlCol="0" anchor="t">
            <a:spAutoFit/>
          </a:bodyPr>
          <a:lstStyle/>
          <a:p>
            <a:pPr marL="0" lvl="0" indent="0" algn="l">
              <a:lnSpc>
                <a:spcPts val="2740"/>
              </a:lnSpc>
              <a:spcBef>
                <a:spcPct val="0"/>
              </a:spcBef>
            </a:pPr>
            <a:r>
              <a:rPr lang="en-US" sz="2000" b="1">
                <a:solidFill>
                  <a:srgbClr val="000000"/>
                </a:solidFill>
                <a:latin typeface="DM Sans Bold"/>
                <a:ea typeface="DM Sans Bold"/>
                <a:cs typeface="DM Sans Bold"/>
                <a:sym typeface="DM Sans Bold"/>
              </a:rPr>
              <a:t>Unified Architecture</a:t>
            </a:r>
          </a:p>
        </p:txBody>
      </p:sp>
      <p:sp>
        <p:nvSpPr>
          <p:cNvPr id="37" name="TextBox 37"/>
          <p:cNvSpPr txBox="1"/>
          <p:nvPr/>
        </p:nvSpPr>
        <p:spPr>
          <a:xfrm>
            <a:off x="13303320" y="1558181"/>
            <a:ext cx="3346181" cy="1527919"/>
          </a:xfrm>
          <a:prstGeom prst="rect">
            <a:avLst/>
          </a:prstGeom>
        </p:spPr>
        <p:txBody>
          <a:bodyPr lIns="0" tIns="0" rIns="0" bIns="0" rtlCol="0" anchor="t">
            <a:spAutoFit/>
          </a:bodyPr>
          <a:lstStyle/>
          <a:p>
            <a:pPr marL="0" lvl="0" indent="0" algn="l">
              <a:lnSpc>
                <a:spcPts val="2435"/>
              </a:lnSpc>
              <a:spcBef>
                <a:spcPct val="0"/>
              </a:spcBef>
            </a:pPr>
            <a:r>
              <a:rPr lang="en-US" dirty="0">
                <a:solidFill>
                  <a:srgbClr val="000000"/>
                </a:solidFill>
                <a:latin typeface="DM Sans"/>
                <a:ea typeface="DM Sans"/>
                <a:cs typeface="DM Sans"/>
                <a:sym typeface="DM Sans"/>
              </a:rPr>
              <a:t>The policy </a:t>
            </a:r>
            <a:r>
              <a:rPr lang="en-US" dirty="0" err="1">
                <a:solidFill>
                  <a:srgbClr val="000000"/>
                </a:solidFill>
                <a:latin typeface="DM Sans"/>
                <a:ea typeface="DM Sans"/>
                <a:cs typeface="DM Sans"/>
                <a:sym typeface="DM Sans"/>
              </a:rPr>
              <a:t>operationalises</a:t>
            </a:r>
            <a:r>
              <a:rPr lang="en-US" dirty="0">
                <a:solidFill>
                  <a:srgbClr val="000000"/>
                </a:solidFill>
                <a:latin typeface="DM Sans"/>
                <a:ea typeface="DM Sans"/>
                <a:cs typeface="DM Sans"/>
                <a:sym typeface="DM Sans"/>
              </a:rPr>
              <a:t> “green” through clear definitions, tiered certification, and aligned technology pathways</a:t>
            </a:r>
          </a:p>
        </p:txBody>
      </p:sp>
      <p:sp>
        <p:nvSpPr>
          <p:cNvPr id="38" name="TextBox 38"/>
          <p:cNvSpPr txBox="1"/>
          <p:nvPr/>
        </p:nvSpPr>
        <p:spPr>
          <a:xfrm>
            <a:off x="13303320" y="861472"/>
            <a:ext cx="3168203" cy="679225"/>
          </a:xfrm>
          <a:prstGeom prst="rect">
            <a:avLst/>
          </a:prstGeom>
        </p:spPr>
        <p:txBody>
          <a:bodyPr lIns="0" tIns="0" rIns="0" bIns="0" rtlCol="0" anchor="t">
            <a:spAutoFit/>
          </a:bodyPr>
          <a:lstStyle/>
          <a:p>
            <a:pPr marL="0" lvl="0" indent="0" algn="l">
              <a:lnSpc>
                <a:spcPts val="2740"/>
              </a:lnSpc>
              <a:spcBef>
                <a:spcPct val="0"/>
              </a:spcBef>
            </a:pPr>
            <a:r>
              <a:rPr lang="en-US" sz="2000" b="1">
                <a:solidFill>
                  <a:srgbClr val="000000"/>
                </a:solidFill>
                <a:latin typeface="DM Sans Bold"/>
                <a:ea typeface="DM Sans Bold"/>
                <a:cs typeface="DM Sans Bold"/>
                <a:sym typeface="DM Sans Bold"/>
              </a:rPr>
              <a:t>From Standards to Market Signals</a:t>
            </a:r>
          </a:p>
        </p:txBody>
      </p:sp>
      <p:sp>
        <p:nvSpPr>
          <p:cNvPr id="39" name="TextBox 39"/>
          <p:cNvSpPr txBox="1"/>
          <p:nvPr/>
        </p:nvSpPr>
        <p:spPr>
          <a:xfrm>
            <a:off x="7088321" y="4054294"/>
            <a:ext cx="3272330" cy="679225"/>
          </a:xfrm>
          <a:prstGeom prst="rect">
            <a:avLst/>
          </a:prstGeom>
        </p:spPr>
        <p:txBody>
          <a:bodyPr lIns="0" tIns="0" rIns="0" bIns="0" rtlCol="0" anchor="t">
            <a:spAutoFit/>
          </a:bodyPr>
          <a:lstStyle/>
          <a:p>
            <a:pPr marL="0" lvl="0" indent="0" algn="l">
              <a:lnSpc>
                <a:spcPts val="2740"/>
              </a:lnSpc>
              <a:spcBef>
                <a:spcPct val="0"/>
              </a:spcBef>
            </a:pPr>
            <a:r>
              <a:rPr lang="en-US" sz="2000" b="1">
                <a:solidFill>
                  <a:srgbClr val="000000"/>
                </a:solidFill>
                <a:latin typeface="DM Sans Bold"/>
                <a:ea typeface="DM Sans Bold"/>
                <a:cs typeface="DM Sans Bold"/>
                <a:sym typeface="DM Sans Bold"/>
              </a:rPr>
              <a:t>Execution-Ready Governance</a:t>
            </a:r>
          </a:p>
        </p:txBody>
      </p:sp>
      <p:sp>
        <p:nvSpPr>
          <p:cNvPr id="40" name="TextBox 40"/>
          <p:cNvSpPr txBox="1"/>
          <p:nvPr/>
        </p:nvSpPr>
        <p:spPr>
          <a:xfrm>
            <a:off x="13303320" y="4723619"/>
            <a:ext cx="3589886" cy="1527919"/>
          </a:xfrm>
          <a:prstGeom prst="rect">
            <a:avLst/>
          </a:prstGeom>
        </p:spPr>
        <p:txBody>
          <a:bodyPr lIns="0" tIns="0" rIns="0" bIns="0" rtlCol="0" anchor="t">
            <a:spAutoFit/>
          </a:bodyPr>
          <a:lstStyle/>
          <a:p>
            <a:pPr marL="0" lvl="0" indent="0" algn="l">
              <a:lnSpc>
                <a:spcPts val="2435"/>
              </a:lnSpc>
              <a:spcBef>
                <a:spcPct val="0"/>
              </a:spcBef>
            </a:pPr>
            <a:r>
              <a:rPr lang="en-US">
                <a:solidFill>
                  <a:srgbClr val="000000"/>
                </a:solidFill>
                <a:latin typeface="DM Sans"/>
                <a:ea typeface="DM Sans"/>
                <a:cs typeface="DM Sans"/>
                <a:sym typeface="DM Sans"/>
              </a:rPr>
              <a:t>National Green Shipping Coordination Cell (NGSCC) as a permanent nodal body for Rolling National Green Maritime Implementation Plan (NGMIP)</a:t>
            </a:r>
          </a:p>
        </p:txBody>
      </p:sp>
      <p:sp>
        <p:nvSpPr>
          <p:cNvPr id="41" name="TextBox 41"/>
          <p:cNvSpPr txBox="1"/>
          <p:nvPr/>
        </p:nvSpPr>
        <p:spPr>
          <a:xfrm>
            <a:off x="13303320" y="4054294"/>
            <a:ext cx="3346181" cy="679225"/>
          </a:xfrm>
          <a:prstGeom prst="rect">
            <a:avLst/>
          </a:prstGeom>
        </p:spPr>
        <p:txBody>
          <a:bodyPr lIns="0" tIns="0" rIns="0" bIns="0" rtlCol="0" anchor="t">
            <a:spAutoFit/>
          </a:bodyPr>
          <a:lstStyle/>
          <a:p>
            <a:pPr marL="0" lvl="0" indent="0" algn="l">
              <a:lnSpc>
                <a:spcPts val="2740"/>
              </a:lnSpc>
              <a:spcBef>
                <a:spcPct val="0"/>
              </a:spcBef>
            </a:pPr>
            <a:r>
              <a:rPr lang="en-US" sz="2000" b="1">
                <a:solidFill>
                  <a:srgbClr val="000000"/>
                </a:solidFill>
                <a:latin typeface="DM Sans Bold"/>
                <a:ea typeface="DM Sans Bold"/>
                <a:cs typeface="DM Sans Bold"/>
                <a:sym typeface="DM Sans Bold"/>
              </a:rPr>
              <a:t>Institutional Architecture &amp; Governance</a:t>
            </a:r>
          </a:p>
        </p:txBody>
      </p:sp>
      <p:sp>
        <p:nvSpPr>
          <p:cNvPr id="42" name="TextBox 42"/>
          <p:cNvSpPr txBox="1"/>
          <p:nvPr/>
        </p:nvSpPr>
        <p:spPr>
          <a:xfrm>
            <a:off x="7088321" y="8088212"/>
            <a:ext cx="3272330" cy="1220142"/>
          </a:xfrm>
          <a:prstGeom prst="rect">
            <a:avLst/>
          </a:prstGeom>
        </p:spPr>
        <p:txBody>
          <a:bodyPr lIns="0" tIns="0" rIns="0" bIns="0" rtlCol="0" anchor="t">
            <a:spAutoFit/>
          </a:bodyPr>
          <a:lstStyle/>
          <a:p>
            <a:pPr marL="0" lvl="0" indent="0" algn="l">
              <a:lnSpc>
                <a:spcPts val="2435"/>
              </a:lnSpc>
              <a:spcBef>
                <a:spcPct val="0"/>
              </a:spcBef>
            </a:pPr>
            <a:r>
              <a:rPr lang="en-US">
                <a:solidFill>
                  <a:srgbClr val="000000"/>
                </a:solidFill>
                <a:latin typeface="DM Sans"/>
                <a:ea typeface="DM Sans"/>
                <a:cs typeface="DM Sans"/>
                <a:sym typeface="DM Sans"/>
              </a:rPr>
              <a:t>A national emissions baseline (2021) and sector-wide MRV system anchor decision-making in verified data.</a:t>
            </a:r>
          </a:p>
        </p:txBody>
      </p:sp>
      <p:sp>
        <p:nvSpPr>
          <p:cNvPr id="43" name="TextBox 43"/>
          <p:cNvSpPr txBox="1"/>
          <p:nvPr/>
        </p:nvSpPr>
        <p:spPr>
          <a:xfrm>
            <a:off x="7088321" y="7247116"/>
            <a:ext cx="3272330" cy="679225"/>
          </a:xfrm>
          <a:prstGeom prst="rect">
            <a:avLst/>
          </a:prstGeom>
        </p:spPr>
        <p:txBody>
          <a:bodyPr lIns="0" tIns="0" rIns="0" bIns="0" rtlCol="0" anchor="t">
            <a:spAutoFit/>
          </a:bodyPr>
          <a:lstStyle/>
          <a:p>
            <a:pPr marL="0" lvl="0" indent="0" algn="l">
              <a:lnSpc>
                <a:spcPts val="2740"/>
              </a:lnSpc>
              <a:spcBef>
                <a:spcPct val="0"/>
              </a:spcBef>
            </a:pPr>
            <a:r>
              <a:rPr lang="en-US" sz="2000" b="1">
                <a:solidFill>
                  <a:srgbClr val="000000"/>
                </a:solidFill>
                <a:latin typeface="DM Sans Bold"/>
                <a:ea typeface="DM Sans Bold"/>
                <a:cs typeface="DM Sans Bold"/>
                <a:sym typeface="DM Sans Bold"/>
              </a:rPr>
              <a:t>Data-Driven Accountability</a:t>
            </a:r>
          </a:p>
        </p:txBody>
      </p:sp>
      <p:sp>
        <p:nvSpPr>
          <p:cNvPr id="44" name="TextBox 44"/>
          <p:cNvSpPr txBox="1"/>
          <p:nvPr/>
        </p:nvSpPr>
        <p:spPr>
          <a:xfrm>
            <a:off x="13303320" y="7736530"/>
            <a:ext cx="3003916" cy="1833451"/>
          </a:xfrm>
          <a:prstGeom prst="rect">
            <a:avLst/>
          </a:prstGeom>
        </p:spPr>
        <p:txBody>
          <a:bodyPr lIns="0" tIns="0" rIns="0" bIns="0" rtlCol="0" anchor="t">
            <a:spAutoFit/>
          </a:bodyPr>
          <a:lstStyle/>
          <a:p>
            <a:pPr algn="l">
              <a:lnSpc>
                <a:spcPts val="2435"/>
              </a:lnSpc>
            </a:pPr>
            <a:endParaRPr sz="2000"/>
          </a:p>
          <a:p>
            <a:pPr marL="375662" lvl="1" indent="-187831" algn="l">
              <a:lnSpc>
                <a:spcPts val="2435"/>
              </a:lnSpc>
              <a:buFont typeface="Arial"/>
              <a:buChar char="•"/>
            </a:pPr>
            <a:r>
              <a:rPr lang="en-US">
                <a:solidFill>
                  <a:srgbClr val="000000"/>
                </a:solidFill>
                <a:latin typeface="DM Sans"/>
                <a:ea typeface="DM Sans"/>
                <a:cs typeface="DM Sans"/>
                <a:sym typeface="DM Sans"/>
              </a:rPr>
              <a:t>Innovation sandboxes and pilot corridors</a:t>
            </a:r>
          </a:p>
          <a:p>
            <a:pPr marL="375662" lvl="1" indent="-187831" algn="l">
              <a:lnSpc>
                <a:spcPts val="2435"/>
              </a:lnSpc>
              <a:buFont typeface="Arial"/>
              <a:buChar char="•"/>
            </a:pPr>
            <a:r>
              <a:rPr lang="en-US">
                <a:solidFill>
                  <a:srgbClr val="000000"/>
                </a:solidFill>
                <a:latin typeface="DM Sans"/>
                <a:ea typeface="DM Sans"/>
                <a:cs typeface="DM Sans"/>
                <a:sym typeface="DM Sans"/>
              </a:rPr>
              <a:t>Structured bilateral and multilateral cooperation</a:t>
            </a:r>
          </a:p>
          <a:p>
            <a:pPr marL="0" lvl="0" indent="0" algn="l">
              <a:lnSpc>
                <a:spcPts val="2435"/>
              </a:lnSpc>
              <a:spcBef>
                <a:spcPct val="0"/>
              </a:spcBef>
            </a:pPr>
            <a:endParaRPr lang="en-US">
              <a:solidFill>
                <a:srgbClr val="000000"/>
              </a:solidFill>
              <a:latin typeface="DM Sans"/>
              <a:ea typeface="DM Sans"/>
              <a:cs typeface="DM Sans"/>
              <a:sym typeface="DM Sans"/>
            </a:endParaRPr>
          </a:p>
        </p:txBody>
      </p:sp>
      <p:sp>
        <p:nvSpPr>
          <p:cNvPr id="45" name="TextBox 45"/>
          <p:cNvSpPr txBox="1"/>
          <p:nvPr/>
        </p:nvSpPr>
        <p:spPr>
          <a:xfrm>
            <a:off x="13303320" y="7247116"/>
            <a:ext cx="3003916" cy="679225"/>
          </a:xfrm>
          <a:prstGeom prst="rect">
            <a:avLst/>
          </a:prstGeom>
        </p:spPr>
        <p:txBody>
          <a:bodyPr lIns="0" tIns="0" rIns="0" bIns="0" rtlCol="0" anchor="t">
            <a:spAutoFit/>
          </a:bodyPr>
          <a:lstStyle/>
          <a:p>
            <a:pPr marL="0" lvl="0" indent="0" algn="l">
              <a:lnSpc>
                <a:spcPts val="2740"/>
              </a:lnSpc>
              <a:spcBef>
                <a:spcPct val="0"/>
              </a:spcBef>
            </a:pPr>
            <a:r>
              <a:rPr lang="en-US" sz="2000" b="1">
                <a:solidFill>
                  <a:srgbClr val="000000"/>
                </a:solidFill>
                <a:latin typeface="DM Sans Bold"/>
                <a:ea typeface="DM Sans Bold"/>
                <a:cs typeface="DM Sans Bold"/>
                <a:sym typeface="DM Sans Bold"/>
              </a:rPr>
              <a:t>Innovation, Technology &amp; Global Cooperation</a:t>
            </a:r>
          </a:p>
        </p:txBody>
      </p:sp>
      <p:sp>
        <p:nvSpPr>
          <p:cNvPr id="46" name="TextBox 46"/>
          <p:cNvSpPr txBox="1"/>
          <p:nvPr/>
        </p:nvSpPr>
        <p:spPr>
          <a:xfrm>
            <a:off x="308215" y="5588634"/>
            <a:ext cx="3975411" cy="2040891"/>
          </a:xfrm>
          <a:prstGeom prst="rect">
            <a:avLst/>
          </a:prstGeom>
        </p:spPr>
        <p:txBody>
          <a:bodyPr lIns="0" tIns="0" rIns="0" bIns="0" rtlCol="0" anchor="t">
            <a:spAutoFit/>
          </a:bodyPr>
          <a:lstStyle/>
          <a:p>
            <a:pPr marL="0" lvl="0" indent="0" algn="l">
              <a:lnSpc>
                <a:spcPts val="4059"/>
              </a:lnSpc>
              <a:spcBef>
                <a:spcPct val="0"/>
              </a:spcBef>
            </a:pPr>
            <a:r>
              <a:rPr lang="en-US" sz="2899" b="1">
                <a:solidFill>
                  <a:srgbClr val="000000"/>
                </a:solidFill>
                <a:latin typeface="DM Sans Bold"/>
                <a:ea typeface="DM Sans Bold"/>
                <a:cs typeface="DM Sans Bold"/>
                <a:sym typeface="DM Sans Bold"/>
              </a:rPr>
              <a:t>From Vision &amp; Guidelines to an Executable National Transition Framework</a:t>
            </a:r>
          </a:p>
        </p:txBody>
      </p:sp>
      <p:sp>
        <p:nvSpPr>
          <p:cNvPr id="47" name="TextBox 47"/>
          <p:cNvSpPr txBox="1"/>
          <p:nvPr/>
        </p:nvSpPr>
        <p:spPr>
          <a:xfrm>
            <a:off x="308215" y="2668269"/>
            <a:ext cx="4518703" cy="2787814"/>
          </a:xfrm>
          <a:prstGeom prst="rect">
            <a:avLst/>
          </a:prstGeom>
        </p:spPr>
        <p:txBody>
          <a:bodyPr lIns="0" tIns="0" rIns="0" bIns="0" rtlCol="0" anchor="t">
            <a:spAutoFit/>
          </a:bodyPr>
          <a:lstStyle/>
          <a:p>
            <a:pPr algn="l">
              <a:lnSpc>
                <a:spcPts val="5459"/>
              </a:lnSpc>
              <a:spcBef>
                <a:spcPct val="0"/>
              </a:spcBef>
            </a:pPr>
            <a:r>
              <a:rPr lang="en-US" sz="3899" b="1" dirty="0">
                <a:solidFill>
                  <a:srgbClr val="000000"/>
                </a:solidFill>
                <a:latin typeface="DM Sans Bold"/>
                <a:ea typeface="DM Sans Bold"/>
                <a:cs typeface="DM Sans Bold"/>
                <a:sym typeface="DM Sans Bold"/>
              </a:rPr>
              <a:t>HOW NGSP ADDS VALUE &amp; FAST-TRACKS GREEN TRANSITION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DF3F6"/>
        </a:solidFill>
        <a:effectLst/>
      </p:bgPr>
    </p:bg>
    <p:spTree>
      <p:nvGrpSpPr>
        <p:cNvPr id="1" name=""/>
        <p:cNvGrpSpPr/>
        <p:nvPr/>
      </p:nvGrpSpPr>
      <p:grpSpPr>
        <a:xfrm>
          <a:off x="0" y="0"/>
          <a:ext cx="0" cy="0"/>
          <a:chOff x="0" y="0"/>
          <a:chExt cx="0" cy="0"/>
        </a:xfrm>
      </p:grpSpPr>
      <p:sp>
        <p:nvSpPr>
          <p:cNvPr id="2" name="Freeform 2"/>
          <p:cNvSpPr/>
          <p:nvPr/>
        </p:nvSpPr>
        <p:spPr>
          <a:xfrm>
            <a:off x="5570007" y="3684089"/>
            <a:ext cx="3124986" cy="357953"/>
          </a:xfrm>
          <a:custGeom>
            <a:avLst/>
            <a:gdLst/>
            <a:ahLst/>
            <a:cxnLst/>
            <a:rect l="l" t="t" r="r" b="b"/>
            <a:pathLst>
              <a:path w="3124986" h="357953">
                <a:moveTo>
                  <a:pt x="0" y="0"/>
                </a:moveTo>
                <a:lnTo>
                  <a:pt x="3124987" y="0"/>
                </a:lnTo>
                <a:lnTo>
                  <a:pt x="3124987" y="357953"/>
                </a:lnTo>
                <a:lnTo>
                  <a:pt x="0" y="357953"/>
                </a:lnTo>
                <a:lnTo>
                  <a:pt x="0" y="0"/>
                </a:lnTo>
                <a:close/>
              </a:path>
            </a:pathLst>
          </a:custGeom>
          <a:blipFill>
            <a:blip r:embed="rId2">
              <a:alphaModFix amt="46000"/>
            </a:blip>
            <a:stretch>
              <a:fillRect/>
            </a:stretch>
          </a:blipFill>
        </p:spPr>
        <p:txBody>
          <a:bodyPr/>
          <a:lstStyle/>
          <a:p>
            <a:endParaRPr lang="en-IN"/>
          </a:p>
        </p:txBody>
      </p:sp>
      <p:sp>
        <p:nvSpPr>
          <p:cNvPr id="3" name="Freeform 3"/>
          <p:cNvSpPr/>
          <p:nvPr/>
        </p:nvSpPr>
        <p:spPr>
          <a:xfrm>
            <a:off x="3978298" y="8515451"/>
            <a:ext cx="3124986" cy="357953"/>
          </a:xfrm>
          <a:custGeom>
            <a:avLst/>
            <a:gdLst/>
            <a:ahLst/>
            <a:cxnLst/>
            <a:rect l="l" t="t" r="r" b="b"/>
            <a:pathLst>
              <a:path w="3124986" h="357953">
                <a:moveTo>
                  <a:pt x="0" y="0"/>
                </a:moveTo>
                <a:lnTo>
                  <a:pt x="3124986" y="0"/>
                </a:lnTo>
                <a:lnTo>
                  <a:pt x="3124986" y="357953"/>
                </a:lnTo>
                <a:lnTo>
                  <a:pt x="0" y="357953"/>
                </a:lnTo>
                <a:lnTo>
                  <a:pt x="0" y="0"/>
                </a:lnTo>
                <a:close/>
              </a:path>
            </a:pathLst>
          </a:custGeom>
          <a:blipFill>
            <a:blip r:embed="rId2">
              <a:alphaModFix amt="46000"/>
            </a:blip>
            <a:stretch>
              <a:fillRect/>
            </a:stretch>
          </a:blipFill>
        </p:spPr>
        <p:txBody>
          <a:bodyPr/>
          <a:lstStyle/>
          <a:p>
            <a:endParaRPr lang="en-IN"/>
          </a:p>
        </p:txBody>
      </p:sp>
      <p:sp>
        <p:nvSpPr>
          <p:cNvPr id="4" name="Freeform 4"/>
          <p:cNvSpPr/>
          <p:nvPr/>
        </p:nvSpPr>
        <p:spPr>
          <a:xfrm>
            <a:off x="12609665" y="8515451"/>
            <a:ext cx="3124986" cy="357953"/>
          </a:xfrm>
          <a:custGeom>
            <a:avLst/>
            <a:gdLst/>
            <a:ahLst/>
            <a:cxnLst/>
            <a:rect l="l" t="t" r="r" b="b"/>
            <a:pathLst>
              <a:path w="3124986" h="357953">
                <a:moveTo>
                  <a:pt x="0" y="0"/>
                </a:moveTo>
                <a:lnTo>
                  <a:pt x="3124986" y="0"/>
                </a:lnTo>
                <a:lnTo>
                  <a:pt x="3124986" y="357953"/>
                </a:lnTo>
                <a:lnTo>
                  <a:pt x="0" y="357953"/>
                </a:lnTo>
                <a:lnTo>
                  <a:pt x="0" y="0"/>
                </a:lnTo>
                <a:close/>
              </a:path>
            </a:pathLst>
          </a:custGeom>
          <a:blipFill>
            <a:blip r:embed="rId2">
              <a:alphaModFix amt="46000"/>
            </a:blip>
            <a:stretch>
              <a:fillRect/>
            </a:stretch>
          </a:blipFill>
        </p:spPr>
        <p:txBody>
          <a:bodyPr/>
          <a:lstStyle/>
          <a:p>
            <a:endParaRPr lang="en-IN"/>
          </a:p>
        </p:txBody>
      </p:sp>
      <p:sp>
        <p:nvSpPr>
          <p:cNvPr id="5" name="Freeform 5"/>
          <p:cNvSpPr/>
          <p:nvPr/>
        </p:nvSpPr>
        <p:spPr>
          <a:xfrm>
            <a:off x="14227332" y="3684089"/>
            <a:ext cx="3124986" cy="357953"/>
          </a:xfrm>
          <a:custGeom>
            <a:avLst/>
            <a:gdLst/>
            <a:ahLst/>
            <a:cxnLst/>
            <a:rect l="l" t="t" r="r" b="b"/>
            <a:pathLst>
              <a:path w="3124986" h="357953">
                <a:moveTo>
                  <a:pt x="0" y="0"/>
                </a:moveTo>
                <a:lnTo>
                  <a:pt x="3124986" y="0"/>
                </a:lnTo>
                <a:lnTo>
                  <a:pt x="3124986" y="357953"/>
                </a:lnTo>
                <a:lnTo>
                  <a:pt x="0" y="357953"/>
                </a:lnTo>
                <a:lnTo>
                  <a:pt x="0" y="0"/>
                </a:lnTo>
                <a:close/>
              </a:path>
            </a:pathLst>
          </a:custGeom>
          <a:blipFill>
            <a:blip r:embed="rId2">
              <a:alphaModFix amt="46000"/>
            </a:blip>
            <a:stretch>
              <a:fillRect/>
            </a:stretch>
          </a:blipFill>
        </p:spPr>
        <p:txBody>
          <a:bodyPr/>
          <a:lstStyle/>
          <a:p>
            <a:endParaRPr lang="en-IN"/>
          </a:p>
        </p:txBody>
      </p:sp>
      <p:sp>
        <p:nvSpPr>
          <p:cNvPr id="6" name="Freeform 6"/>
          <p:cNvSpPr/>
          <p:nvPr/>
        </p:nvSpPr>
        <p:spPr>
          <a:xfrm rot="-5400000" flipH="1">
            <a:off x="7639209" y="1870719"/>
            <a:ext cx="6117126" cy="6545562"/>
          </a:xfrm>
          <a:custGeom>
            <a:avLst/>
            <a:gdLst/>
            <a:ahLst/>
            <a:cxnLst/>
            <a:rect l="l" t="t" r="r" b="b"/>
            <a:pathLst>
              <a:path w="6117126" h="6545562">
                <a:moveTo>
                  <a:pt x="6117126" y="0"/>
                </a:moveTo>
                <a:lnTo>
                  <a:pt x="0" y="0"/>
                </a:lnTo>
                <a:lnTo>
                  <a:pt x="0" y="6545562"/>
                </a:lnTo>
                <a:lnTo>
                  <a:pt x="6117126" y="6545562"/>
                </a:lnTo>
                <a:lnTo>
                  <a:pt x="6117126"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N"/>
          </a:p>
        </p:txBody>
      </p:sp>
      <p:grpSp>
        <p:nvGrpSpPr>
          <p:cNvPr id="7" name="Group 7"/>
          <p:cNvGrpSpPr/>
          <p:nvPr/>
        </p:nvGrpSpPr>
        <p:grpSpPr>
          <a:xfrm>
            <a:off x="5128265" y="0"/>
            <a:ext cx="3566729" cy="4381500"/>
            <a:chOff x="0" y="0"/>
            <a:chExt cx="939385" cy="1153975"/>
          </a:xfrm>
        </p:grpSpPr>
        <p:sp>
          <p:nvSpPr>
            <p:cNvPr id="8" name="Freeform 8"/>
            <p:cNvSpPr/>
            <p:nvPr/>
          </p:nvSpPr>
          <p:spPr>
            <a:xfrm>
              <a:off x="0" y="0"/>
              <a:ext cx="939385" cy="1153975"/>
            </a:xfrm>
            <a:custGeom>
              <a:avLst/>
              <a:gdLst/>
              <a:ahLst/>
              <a:cxnLst/>
              <a:rect l="l" t="t" r="r" b="b"/>
              <a:pathLst>
                <a:path w="939385" h="1153975">
                  <a:moveTo>
                    <a:pt x="0" y="0"/>
                  </a:moveTo>
                  <a:lnTo>
                    <a:pt x="939385" y="0"/>
                  </a:lnTo>
                  <a:lnTo>
                    <a:pt x="939385" y="1153975"/>
                  </a:lnTo>
                  <a:lnTo>
                    <a:pt x="0" y="1153975"/>
                  </a:lnTo>
                  <a:close/>
                </a:path>
              </a:pathLst>
            </a:custGeom>
            <a:solidFill>
              <a:srgbClr val="FFFFFF"/>
            </a:solidFill>
          </p:spPr>
          <p:txBody>
            <a:bodyPr/>
            <a:lstStyle/>
            <a:p>
              <a:endParaRPr lang="en-IN"/>
            </a:p>
          </p:txBody>
        </p:sp>
        <p:sp>
          <p:nvSpPr>
            <p:cNvPr id="9" name="TextBox 9"/>
            <p:cNvSpPr txBox="1"/>
            <p:nvPr/>
          </p:nvSpPr>
          <p:spPr>
            <a:xfrm>
              <a:off x="0" y="-38100"/>
              <a:ext cx="939385" cy="1192075"/>
            </a:xfrm>
            <a:prstGeom prst="rect">
              <a:avLst/>
            </a:prstGeom>
          </p:spPr>
          <p:txBody>
            <a:bodyPr lIns="50800" tIns="50800" rIns="50800" bIns="50800" rtlCol="0" anchor="ctr"/>
            <a:lstStyle/>
            <a:p>
              <a:pPr algn="ctr">
                <a:lnSpc>
                  <a:spcPts val="2520"/>
                </a:lnSpc>
              </a:pPr>
              <a:endParaRPr/>
            </a:p>
          </p:txBody>
        </p:sp>
      </p:grpSp>
      <p:grpSp>
        <p:nvGrpSpPr>
          <p:cNvPr id="10" name="Group 10"/>
          <p:cNvGrpSpPr/>
          <p:nvPr/>
        </p:nvGrpSpPr>
        <p:grpSpPr>
          <a:xfrm>
            <a:off x="14227332" y="0"/>
            <a:ext cx="4060668" cy="4759462"/>
            <a:chOff x="0" y="0"/>
            <a:chExt cx="1069476" cy="1253521"/>
          </a:xfrm>
        </p:grpSpPr>
        <p:sp>
          <p:nvSpPr>
            <p:cNvPr id="11" name="Freeform 11"/>
            <p:cNvSpPr/>
            <p:nvPr/>
          </p:nvSpPr>
          <p:spPr>
            <a:xfrm>
              <a:off x="0" y="0"/>
              <a:ext cx="1069476" cy="1253521"/>
            </a:xfrm>
            <a:custGeom>
              <a:avLst/>
              <a:gdLst/>
              <a:ahLst/>
              <a:cxnLst/>
              <a:rect l="l" t="t" r="r" b="b"/>
              <a:pathLst>
                <a:path w="1069476" h="1253521">
                  <a:moveTo>
                    <a:pt x="0" y="0"/>
                  </a:moveTo>
                  <a:lnTo>
                    <a:pt x="1069476" y="0"/>
                  </a:lnTo>
                  <a:lnTo>
                    <a:pt x="1069476" y="1253521"/>
                  </a:lnTo>
                  <a:lnTo>
                    <a:pt x="0" y="1253521"/>
                  </a:lnTo>
                  <a:close/>
                </a:path>
              </a:pathLst>
            </a:custGeom>
            <a:solidFill>
              <a:srgbClr val="FFFFFF"/>
            </a:solidFill>
          </p:spPr>
          <p:txBody>
            <a:bodyPr/>
            <a:lstStyle/>
            <a:p>
              <a:endParaRPr lang="en-IN"/>
            </a:p>
          </p:txBody>
        </p:sp>
        <p:sp>
          <p:nvSpPr>
            <p:cNvPr id="12" name="TextBox 12"/>
            <p:cNvSpPr txBox="1"/>
            <p:nvPr/>
          </p:nvSpPr>
          <p:spPr>
            <a:xfrm>
              <a:off x="0" y="-38100"/>
              <a:ext cx="1069476" cy="1291621"/>
            </a:xfrm>
            <a:prstGeom prst="rect">
              <a:avLst/>
            </a:prstGeom>
          </p:spPr>
          <p:txBody>
            <a:bodyPr lIns="50800" tIns="50800" rIns="50800" bIns="50800" rtlCol="0" anchor="ctr"/>
            <a:lstStyle/>
            <a:p>
              <a:pPr algn="ctr">
                <a:lnSpc>
                  <a:spcPts val="2520"/>
                </a:lnSpc>
              </a:pPr>
              <a:endParaRPr/>
            </a:p>
          </p:txBody>
        </p:sp>
      </p:grpSp>
      <p:grpSp>
        <p:nvGrpSpPr>
          <p:cNvPr id="13" name="Group 13"/>
          <p:cNvGrpSpPr/>
          <p:nvPr/>
        </p:nvGrpSpPr>
        <p:grpSpPr>
          <a:xfrm>
            <a:off x="300767" y="6423934"/>
            <a:ext cx="6785699" cy="3694991"/>
            <a:chOff x="0" y="0"/>
            <a:chExt cx="1787180" cy="973166"/>
          </a:xfrm>
        </p:grpSpPr>
        <p:sp>
          <p:nvSpPr>
            <p:cNvPr id="14" name="Freeform 14"/>
            <p:cNvSpPr/>
            <p:nvPr/>
          </p:nvSpPr>
          <p:spPr>
            <a:xfrm>
              <a:off x="0" y="0"/>
              <a:ext cx="1787180" cy="973166"/>
            </a:xfrm>
            <a:custGeom>
              <a:avLst/>
              <a:gdLst/>
              <a:ahLst/>
              <a:cxnLst/>
              <a:rect l="l" t="t" r="r" b="b"/>
              <a:pathLst>
                <a:path w="1787180" h="973166">
                  <a:moveTo>
                    <a:pt x="0" y="0"/>
                  </a:moveTo>
                  <a:lnTo>
                    <a:pt x="1787180" y="0"/>
                  </a:lnTo>
                  <a:lnTo>
                    <a:pt x="1787180" y="973166"/>
                  </a:lnTo>
                  <a:lnTo>
                    <a:pt x="0" y="973166"/>
                  </a:lnTo>
                  <a:close/>
                </a:path>
              </a:pathLst>
            </a:custGeom>
            <a:solidFill>
              <a:srgbClr val="FFFFFF"/>
            </a:solidFill>
          </p:spPr>
          <p:txBody>
            <a:bodyPr/>
            <a:lstStyle/>
            <a:p>
              <a:endParaRPr lang="en-IN"/>
            </a:p>
          </p:txBody>
        </p:sp>
        <p:sp>
          <p:nvSpPr>
            <p:cNvPr id="15" name="TextBox 15"/>
            <p:cNvSpPr txBox="1"/>
            <p:nvPr/>
          </p:nvSpPr>
          <p:spPr>
            <a:xfrm>
              <a:off x="0" y="-38100"/>
              <a:ext cx="1787180" cy="1011266"/>
            </a:xfrm>
            <a:prstGeom prst="rect">
              <a:avLst/>
            </a:prstGeom>
          </p:spPr>
          <p:txBody>
            <a:bodyPr lIns="50800" tIns="50800" rIns="50800" bIns="50800" rtlCol="0" anchor="ctr"/>
            <a:lstStyle/>
            <a:p>
              <a:pPr algn="ctr">
                <a:lnSpc>
                  <a:spcPts val="2520"/>
                </a:lnSpc>
              </a:pPr>
              <a:endParaRPr/>
            </a:p>
          </p:txBody>
        </p:sp>
      </p:grpSp>
      <p:grpSp>
        <p:nvGrpSpPr>
          <p:cNvPr id="16" name="Group 16"/>
          <p:cNvGrpSpPr/>
          <p:nvPr/>
        </p:nvGrpSpPr>
        <p:grpSpPr>
          <a:xfrm>
            <a:off x="12609665" y="6423934"/>
            <a:ext cx="5237109" cy="3694991"/>
            <a:chOff x="0" y="0"/>
            <a:chExt cx="1379321" cy="973166"/>
          </a:xfrm>
        </p:grpSpPr>
        <p:sp>
          <p:nvSpPr>
            <p:cNvPr id="17" name="Freeform 17"/>
            <p:cNvSpPr/>
            <p:nvPr/>
          </p:nvSpPr>
          <p:spPr>
            <a:xfrm>
              <a:off x="0" y="0"/>
              <a:ext cx="1379321" cy="973166"/>
            </a:xfrm>
            <a:custGeom>
              <a:avLst/>
              <a:gdLst/>
              <a:ahLst/>
              <a:cxnLst/>
              <a:rect l="l" t="t" r="r" b="b"/>
              <a:pathLst>
                <a:path w="1379321" h="973166">
                  <a:moveTo>
                    <a:pt x="0" y="0"/>
                  </a:moveTo>
                  <a:lnTo>
                    <a:pt x="1379321" y="0"/>
                  </a:lnTo>
                  <a:lnTo>
                    <a:pt x="1379321" y="973166"/>
                  </a:lnTo>
                  <a:lnTo>
                    <a:pt x="0" y="973166"/>
                  </a:lnTo>
                  <a:close/>
                </a:path>
              </a:pathLst>
            </a:custGeom>
            <a:solidFill>
              <a:srgbClr val="FFFFFF"/>
            </a:solidFill>
          </p:spPr>
          <p:txBody>
            <a:bodyPr/>
            <a:lstStyle/>
            <a:p>
              <a:endParaRPr lang="en-IN"/>
            </a:p>
          </p:txBody>
        </p:sp>
        <p:sp>
          <p:nvSpPr>
            <p:cNvPr id="18" name="TextBox 18"/>
            <p:cNvSpPr txBox="1"/>
            <p:nvPr/>
          </p:nvSpPr>
          <p:spPr>
            <a:xfrm>
              <a:off x="0" y="-38100"/>
              <a:ext cx="1379321" cy="1011266"/>
            </a:xfrm>
            <a:prstGeom prst="rect">
              <a:avLst/>
            </a:prstGeom>
          </p:spPr>
          <p:txBody>
            <a:bodyPr lIns="50800" tIns="50800" rIns="50800" bIns="50800" rtlCol="0" anchor="ctr"/>
            <a:lstStyle/>
            <a:p>
              <a:pPr algn="ctr">
                <a:lnSpc>
                  <a:spcPts val="2520"/>
                </a:lnSpc>
              </a:pPr>
              <a:endParaRPr/>
            </a:p>
          </p:txBody>
        </p:sp>
      </p:grpSp>
      <p:grpSp>
        <p:nvGrpSpPr>
          <p:cNvPr id="19" name="Group 19"/>
          <p:cNvGrpSpPr/>
          <p:nvPr/>
        </p:nvGrpSpPr>
        <p:grpSpPr>
          <a:xfrm>
            <a:off x="6855995" y="8504345"/>
            <a:ext cx="380165" cy="380165"/>
            <a:chOff x="0" y="0"/>
            <a:chExt cx="100126" cy="100126"/>
          </a:xfrm>
        </p:grpSpPr>
        <p:sp>
          <p:nvSpPr>
            <p:cNvPr id="20" name="Freeform 20"/>
            <p:cNvSpPr/>
            <p:nvPr/>
          </p:nvSpPr>
          <p:spPr>
            <a:xfrm>
              <a:off x="0" y="0"/>
              <a:ext cx="100126" cy="100126"/>
            </a:xfrm>
            <a:custGeom>
              <a:avLst/>
              <a:gdLst/>
              <a:ahLst/>
              <a:cxnLst/>
              <a:rect l="l" t="t" r="r" b="b"/>
              <a:pathLst>
                <a:path w="100126" h="100126">
                  <a:moveTo>
                    <a:pt x="0" y="0"/>
                  </a:moveTo>
                  <a:lnTo>
                    <a:pt x="100126" y="0"/>
                  </a:lnTo>
                  <a:lnTo>
                    <a:pt x="100126" y="100126"/>
                  </a:lnTo>
                  <a:lnTo>
                    <a:pt x="0" y="100126"/>
                  </a:lnTo>
                  <a:close/>
                </a:path>
              </a:pathLst>
            </a:custGeom>
            <a:solidFill>
              <a:srgbClr val="7778ED"/>
            </a:solidFill>
          </p:spPr>
          <p:txBody>
            <a:bodyPr/>
            <a:lstStyle/>
            <a:p>
              <a:endParaRPr lang="en-IN"/>
            </a:p>
          </p:txBody>
        </p:sp>
        <p:sp>
          <p:nvSpPr>
            <p:cNvPr id="21" name="TextBox 21"/>
            <p:cNvSpPr txBox="1"/>
            <p:nvPr/>
          </p:nvSpPr>
          <p:spPr>
            <a:xfrm>
              <a:off x="0" y="-38100"/>
              <a:ext cx="100126" cy="138226"/>
            </a:xfrm>
            <a:prstGeom prst="rect">
              <a:avLst/>
            </a:prstGeom>
          </p:spPr>
          <p:txBody>
            <a:bodyPr lIns="50800" tIns="50800" rIns="50800" bIns="50800" rtlCol="0" anchor="ctr"/>
            <a:lstStyle/>
            <a:p>
              <a:pPr marL="0" lvl="0" indent="0" algn="ctr">
                <a:lnSpc>
                  <a:spcPts val="2100"/>
                </a:lnSpc>
                <a:spcBef>
                  <a:spcPct val="0"/>
                </a:spcBef>
              </a:pPr>
              <a:r>
                <a:rPr lang="en-US" sz="1500" b="1" u="none" strike="noStrike">
                  <a:solidFill>
                    <a:srgbClr val="000000"/>
                  </a:solidFill>
                  <a:latin typeface="DM Sans Bold"/>
                  <a:ea typeface="DM Sans Bold"/>
                  <a:cs typeface="DM Sans Bold"/>
                  <a:sym typeface="DM Sans Bold"/>
                </a:rPr>
                <a:t>01</a:t>
              </a:r>
            </a:p>
          </p:txBody>
        </p:sp>
      </p:grpSp>
      <p:grpSp>
        <p:nvGrpSpPr>
          <p:cNvPr id="22" name="Group 22"/>
          <p:cNvGrpSpPr/>
          <p:nvPr/>
        </p:nvGrpSpPr>
        <p:grpSpPr>
          <a:xfrm>
            <a:off x="12467395" y="8504345"/>
            <a:ext cx="380165" cy="380165"/>
            <a:chOff x="0" y="0"/>
            <a:chExt cx="100126" cy="100126"/>
          </a:xfrm>
        </p:grpSpPr>
        <p:sp>
          <p:nvSpPr>
            <p:cNvPr id="23" name="Freeform 23"/>
            <p:cNvSpPr/>
            <p:nvPr/>
          </p:nvSpPr>
          <p:spPr>
            <a:xfrm>
              <a:off x="0" y="0"/>
              <a:ext cx="100126" cy="100126"/>
            </a:xfrm>
            <a:custGeom>
              <a:avLst/>
              <a:gdLst/>
              <a:ahLst/>
              <a:cxnLst/>
              <a:rect l="l" t="t" r="r" b="b"/>
              <a:pathLst>
                <a:path w="100126" h="100126">
                  <a:moveTo>
                    <a:pt x="0" y="0"/>
                  </a:moveTo>
                  <a:lnTo>
                    <a:pt x="100126" y="0"/>
                  </a:lnTo>
                  <a:lnTo>
                    <a:pt x="100126" y="100126"/>
                  </a:lnTo>
                  <a:lnTo>
                    <a:pt x="0" y="100126"/>
                  </a:lnTo>
                  <a:close/>
                </a:path>
              </a:pathLst>
            </a:custGeom>
            <a:solidFill>
              <a:srgbClr val="00CCBC"/>
            </a:solidFill>
          </p:spPr>
          <p:txBody>
            <a:bodyPr/>
            <a:lstStyle/>
            <a:p>
              <a:endParaRPr lang="en-IN"/>
            </a:p>
          </p:txBody>
        </p:sp>
        <p:sp>
          <p:nvSpPr>
            <p:cNvPr id="24" name="TextBox 24"/>
            <p:cNvSpPr txBox="1"/>
            <p:nvPr/>
          </p:nvSpPr>
          <p:spPr>
            <a:xfrm>
              <a:off x="0" y="-38100"/>
              <a:ext cx="100126" cy="138226"/>
            </a:xfrm>
            <a:prstGeom prst="rect">
              <a:avLst/>
            </a:prstGeom>
          </p:spPr>
          <p:txBody>
            <a:bodyPr lIns="50800" tIns="50800" rIns="50800" bIns="50800" rtlCol="0" anchor="ctr"/>
            <a:lstStyle/>
            <a:p>
              <a:pPr marL="0" lvl="0" indent="0" algn="ctr">
                <a:lnSpc>
                  <a:spcPts val="2100"/>
                </a:lnSpc>
                <a:spcBef>
                  <a:spcPct val="0"/>
                </a:spcBef>
              </a:pPr>
              <a:r>
                <a:rPr lang="en-US" sz="1500" b="1" u="none" strike="noStrike">
                  <a:solidFill>
                    <a:srgbClr val="000000"/>
                  </a:solidFill>
                  <a:latin typeface="DM Sans Bold"/>
                  <a:ea typeface="DM Sans Bold"/>
                  <a:cs typeface="DM Sans Bold"/>
                  <a:sym typeface="DM Sans Bold"/>
                </a:rPr>
                <a:t>03</a:t>
              </a:r>
            </a:p>
          </p:txBody>
        </p:sp>
      </p:grpSp>
      <p:grpSp>
        <p:nvGrpSpPr>
          <p:cNvPr id="25" name="Group 25"/>
          <p:cNvGrpSpPr/>
          <p:nvPr/>
        </p:nvGrpSpPr>
        <p:grpSpPr>
          <a:xfrm>
            <a:off x="8391029" y="3672983"/>
            <a:ext cx="380165" cy="380165"/>
            <a:chOff x="0" y="0"/>
            <a:chExt cx="100126" cy="100126"/>
          </a:xfrm>
        </p:grpSpPr>
        <p:sp>
          <p:nvSpPr>
            <p:cNvPr id="26" name="Freeform 26"/>
            <p:cNvSpPr/>
            <p:nvPr/>
          </p:nvSpPr>
          <p:spPr>
            <a:xfrm>
              <a:off x="0" y="0"/>
              <a:ext cx="100126" cy="100126"/>
            </a:xfrm>
            <a:custGeom>
              <a:avLst/>
              <a:gdLst/>
              <a:ahLst/>
              <a:cxnLst/>
              <a:rect l="l" t="t" r="r" b="b"/>
              <a:pathLst>
                <a:path w="100126" h="100126">
                  <a:moveTo>
                    <a:pt x="0" y="0"/>
                  </a:moveTo>
                  <a:lnTo>
                    <a:pt x="100126" y="0"/>
                  </a:lnTo>
                  <a:lnTo>
                    <a:pt x="100126" y="100126"/>
                  </a:lnTo>
                  <a:lnTo>
                    <a:pt x="0" y="100126"/>
                  </a:lnTo>
                  <a:close/>
                </a:path>
              </a:pathLst>
            </a:custGeom>
            <a:solidFill>
              <a:srgbClr val="02B2E4"/>
            </a:solidFill>
          </p:spPr>
          <p:txBody>
            <a:bodyPr/>
            <a:lstStyle/>
            <a:p>
              <a:endParaRPr lang="en-IN"/>
            </a:p>
          </p:txBody>
        </p:sp>
        <p:sp>
          <p:nvSpPr>
            <p:cNvPr id="27" name="TextBox 27"/>
            <p:cNvSpPr txBox="1"/>
            <p:nvPr/>
          </p:nvSpPr>
          <p:spPr>
            <a:xfrm>
              <a:off x="0" y="-38100"/>
              <a:ext cx="100126" cy="138226"/>
            </a:xfrm>
            <a:prstGeom prst="rect">
              <a:avLst/>
            </a:prstGeom>
          </p:spPr>
          <p:txBody>
            <a:bodyPr lIns="50800" tIns="50800" rIns="50800" bIns="50800" rtlCol="0" anchor="ctr"/>
            <a:lstStyle/>
            <a:p>
              <a:pPr marL="0" lvl="0" indent="0" algn="ctr">
                <a:lnSpc>
                  <a:spcPts val="2100"/>
                </a:lnSpc>
                <a:spcBef>
                  <a:spcPct val="0"/>
                </a:spcBef>
              </a:pPr>
              <a:r>
                <a:rPr lang="en-US" sz="1500" b="1" u="none" strike="noStrike">
                  <a:solidFill>
                    <a:srgbClr val="000000"/>
                  </a:solidFill>
                  <a:latin typeface="DM Sans Bold"/>
                  <a:ea typeface="DM Sans Bold"/>
                  <a:cs typeface="DM Sans Bold"/>
                  <a:sym typeface="DM Sans Bold"/>
                </a:rPr>
                <a:t>02</a:t>
              </a:r>
            </a:p>
          </p:txBody>
        </p:sp>
      </p:grpSp>
      <p:grpSp>
        <p:nvGrpSpPr>
          <p:cNvPr id="28" name="Group 28"/>
          <p:cNvGrpSpPr/>
          <p:nvPr/>
        </p:nvGrpSpPr>
        <p:grpSpPr>
          <a:xfrm>
            <a:off x="14115008" y="3672983"/>
            <a:ext cx="380165" cy="380165"/>
            <a:chOff x="0" y="0"/>
            <a:chExt cx="100126" cy="100126"/>
          </a:xfrm>
        </p:grpSpPr>
        <p:sp>
          <p:nvSpPr>
            <p:cNvPr id="29" name="Freeform 29"/>
            <p:cNvSpPr/>
            <p:nvPr/>
          </p:nvSpPr>
          <p:spPr>
            <a:xfrm>
              <a:off x="0" y="0"/>
              <a:ext cx="100126" cy="100126"/>
            </a:xfrm>
            <a:custGeom>
              <a:avLst/>
              <a:gdLst/>
              <a:ahLst/>
              <a:cxnLst/>
              <a:rect l="l" t="t" r="r" b="b"/>
              <a:pathLst>
                <a:path w="100126" h="100126">
                  <a:moveTo>
                    <a:pt x="0" y="0"/>
                  </a:moveTo>
                  <a:lnTo>
                    <a:pt x="100126" y="0"/>
                  </a:lnTo>
                  <a:lnTo>
                    <a:pt x="100126" y="100126"/>
                  </a:lnTo>
                  <a:lnTo>
                    <a:pt x="0" y="100126"/>
                  </a:lnTo>
                  <a:close/>
                </a:path>
              </a:pathLst>
            </a:custGeom>
            <a:solidFill>
              <a:srgbClr val="5DDB78"/>
            </a:solidFill>
          </p:spPr>
          <p:txBody>
            <a:bodyPr/>
            <a:lstStyle/>
            <a:p>
              <a:endParaRPr lang="en-IN"/>
            </a:p>
          </p:txBody>
        </p:sp>
        <p:sp>
          <p:nvSpPr>
            <p:cNvPr id="30" name="TextBox 30"/>
            <p:cNvSpPr txBox="1"/>
            <p:nvPr/>
          </p:nvSpPr>
          <p:spPr>
            <a:xfrm>
              <a:off x="0" y="-38100"/>
              <a:ext cx="100126" cy="138226"/>
            </a:xfrm>
            <a:prstGeom prst="rect">
              <a:avLst/>
            </a:prstGeom>
          </p:spPr>
          <p:txBody>
            <a:bodyPr lIns="50800" tIns="50800" rIns="50800" bIns="50800" rtlCol="0" anchor="ctr"/>
            <a:lstStyle/>
            <a:p>
              <a:pPr marL="0" lvl="0" indent="0" algn="ctr">
                <a:lnSpc>
                  <a:spcPts val="2100"/>
                </a:lnSpc>
                <a:spcBef>
                  <a:spcPct val="0"/>
                </a:spcBef>
              </a:pPr>
              <a:r>
                <a:rPr lang="en-US" sz="1500" b="1" u="none" strike="noStrike">
                  <a:solidFill>
                    <a:srgbClr val="000000"/>
                  </a:solidFill>
                  <a:latin typeface="DM Sans Bold"/>
                  <a:ea typeface="DM Sans Bold"/>
                  <a:cs typeface="DM Sans Bold"/>
                  <a:sym typeface="DM Sans Bold"/>
                </a:rPr>
                <a:t>04</a:t>
              </a:r>
            </a:p>
          </p:txBody>
        </p:sp>
      </p:grpSp>
      <p:sp>
        <p:nvSpPr>
          <p:cNvPr id="31" name="Freeform 31"/>
          <p:cNvSpPr/>
          <p:nvPr/>
        </p:nvSpPr>
        <p:spPr>
          <a:xfrm>
            <a:off x="7901241" y="6608903"/>
            <a:ext cx="1028166" cy="1000125"/>
          </a:xfrm>
          <a:custGeom>
            <a:avLst/>
            <a:gdLst/>
            <a:ahLst/>
            <a:cxnLst/>
            <a:rect l="l" t="t" r="r" b="b"/>
            <a:pathLst>
              <a:path w="1028166" h="1000125">
                <a:moveTo>
                  <a:pt x="0" y="0"/>
                </a:moveTo>
                <a:lnTo>
                  <a:pt x="1028165" y="0"/>
                </a:lnTo>
                <a:lnTo>
                  <a:pt x="1028165" y="1000125"/>
                </a:lnTo>
                <a:lnTo>
                  <a:pt x="0" y="100012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N"/>
          </a:p>
        </p:txBody>
      </p:sp>
      <p:sp>
        <p:nvSpPr>
          <p:cNvPr id="32" name="Freeform 32"/>
          <p:cNvSpPr/>
          <p:nvPr/>
        </p:nvSpPr>
        <p:spPr>
          <a:xfrm>
            <a:off x="9506532" y="2658604"/>
            <a:ext cx="985578" cy="1000125"/>
          </a:xfrm>
          <a:custGeom>
            <a:avLst/>
            <a:gdLst/>
            <a:ahLst/>
            <a:cxnLst/>
            <a:rect l="l" t="t" r="r" b="b"/>
            <a:pathLst>
              <a:path w="985578" h="1000125">
                <a:moveTo>
                  <a:pt x="0" y="0"/>
                </a:moveTo>
                <a:lnTo>
                  <a:pt x="985578" y="0"/>
                </a:lnTo>
                <a:lnTo>
                  <a:pt x="985578" y="1000125"/>
                </a:lnTo>
                <a:lnTo>
                  <a:pt x="0" y="100012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N"/>
          </a:p>
        </p:txBody>
      </p:sp>
      <p:sp>
        <p:nvSpPr>
          <p:cNvPr id="33" name="Freeform 33"/>
          <p:cNvSpPr/>
          <p:nvPr/>
        </p:nvSpPr>
        <p:spPr>
          <a:xfrm>
            <a:off x="12581695" y="2658604"/>
            <a:ext cx="941936" cy="1000125"/>
          </a:xfrm>
          <a:custGeom>
            <a:avLst/>
            <a:gdLst/>
            <a:ahLst/>
            <a:cxnLst/>
            <a:rect l="l" t="t" r="r" b="b"/>
            <a:pathLst>
              <a:path w="941936" h="1000125">
                <a:moveTo>
                  <a:pt x="0" y="0"/>
                </a:moveTo>
                <a:lnTo>
                  <a:pt x="941936" y="0"/>
                </a:lnTo>
                <a:lnTo>
                  <a:pt x="941936" y="1000125"/>
                </a:lnTo>
                <a:lnTo>
                  <a:pt x="0" y="100012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N"/>
          </a:p>
        </p:txBody>
      </p:sp>
      <p:sp>
        <p:nvSpPr>
          <p:cNvPr id="34" name="TextBox 34"/>
          <p:cNvSpPr txBox="1"/>
          <p:nvPr/>
        </p:nvSpPr>
        <p:spPr>
          <a:xfrm>
            <a:off x="300767" y="6897511"/>
            <a:ext cx="6745310" cy="3512372"/>
          </a:xfrm>
          <a:prstGeom prst="rect">
            <a:avLst/>
          </a:prstGeom>
        </p:spPr>
        <p:txBody>
          <a:bodyPr lIns="0" tIns="0" rIns="0" bIns="0" rtlCol="0" anchor="t">
            <a:spAutoFit/>
          </a:bodyPr>
          <a:lstStyle/>
          <a:p>
            <a:pPr marL="388618" lvl="1" indent="-194309" algn="l">
              <a:lnSpc>
                <a:spcPts val="2519"/>
              </a:lnSpc>
              <a:buFont typeface="Arial"/>
              <a:buChar char="•"/>
            </a:pPr>
            <a:r>
              <a:rPr lang="en-US" sz="1799" dirty="0">
                <a:solidFill>
                  <a:srgbClr val="000000"/>
                </a:solidFill>
                <a:latin typeface="DM Sans"/>
                <a:ea typeface="DM Sans"/>
                <a:cs typeface="DM Sans"/>
                <a:sym typeface="DM Sans"/>
              </a:rPr>
              <a:t>Calendar Year 2021 adopted as India’s national maritime emissions baseline</a:t>
            </a:r>
          </a:p>
          <a:p>
            <a:pPr marL="388618" lvl="1" indent="-194309" algn="l">
              <a:lnSpc>
                <a:spcPts val="2519"/>
              </a:lnSpc>
              <a:buFont typeface="Arial"/>
              <a:buChar char="•"/>
            </a:pPr>
            <a:r>
              <a:rPr lang="en-US" sz="1799" dirty="0">
                <a:solidFill>
                  <a:srgbClr val="000000"/>
                </a:solidFill>
                <a:latin typeface="DM Sans"/>
                <a:ea typeface="DM Sans"/>
                <a:cs typeface="DM Sans"/>
                <a:sym typeface="DM Sans"/>
              </a:rPr>
              <a:t>Covers ship-sourced emissions and port / terminal operational emissions</a:t>
            </a:r>
          </a:p>
          <a:p>
            <a:pPr marL="388618" lvl="1" indent="-194309" algn="l">
              <a:lnSpc>
                <a:spcPts val="2519"/>
              </a:lnSpc>
              <a:buFont typeface="Arial"/>
              <a:buChar char="•"/>
            </a:pPr>
            <a:r>
              <a:rPr lang="en-US" sz="1799" dirty="0">
                <a:solidFill>
                  <a:srgbClr val="000000"/>
                </a:solidFill>
                <a:latin typeface="DM Sans"/>
                <a:ea typeface="DM Sans"/>
                <a:cs typeface="DM Sans"/>
                <a:sym typeface="DM Sans"/>
              </a:rPr>
              <a:t>Aligned with CBDR-RC, post-COVID recovery, MIV 2030, and India’s </a:t>
            </a:r>
            <a:r>
              <a:rPr lang="en-US" sz="1799" dirty="0" err="1">
                <a:solidFill>
                  <a:srgbClr val="000000"/>
                </a:solidFill>
                <a:latin typeface="DM Sans"/>
                <a:ea typeface="DM Sans"/>
                <a:cs typeface="DM Sans"/>
                <a:sym typeface="DM Sans"/>
              </a:rPr>
              <a:t>decarbonisation</a:t>
            </a:r>
            <a:r>
              <a:rPr lang="en-US" sz="1799" dirty="0">
                <a:solidFill>
                  <a:srgbClr val="000000"/>
                </a:solidFill>
                <a:latin typeface="DM Sans"/>
                <a:ea typeface="DM Sans"/>
                <a:cs typeface="DM Sans"/>
                <a:sym typeface="DM Sans"/>
              </a:rPr>
              <a:t> trajectory</a:t>
            </a:r>
          </a:p>
          <a:p>
            <a:pPr marL="388618" lvl="1" indent="-194309" algn="l">
              <a:lnSpc>
                <a:spcPts val="2519"/>
              </a:lnSpc>
              <a:buFont typeface="Arial"/>
              <a:buChar char="•"/>
            </a:pPr>
            <a:r>
              <a:rPr lang="en-US" sz="1799" dirty="0">
                <a:solidFill>
                  <a:srgbClr val="000000"/>
                </a:solidFill>
                <a:latin typeface="DM Sans"/>
                <a:ea typeface="DM Sans"/>
                <a:cs typeface="DM Sans"/>
                <a:sym typeface="DM Sans"/>
              </a:rPr>
              <a:t>Separate baselines for:</a:t>
            </a:r>
          </a:p>
          <a:p>
            <a:pPr marL="777237" lvl="2" indent="-259079" algn="l">
              <a:lnSpc>
                <a:spcPts val="2519"/>
              </a:lnSpc>
              <a:buFont typeface="Arial"/>
              <a:buChar char="⚬"/>
            </a:pPr>
            <a:r>
              <a:rPr lang="en-US" sz="1799" dirty="0">
                <a:solidFill>
                  <a:srgbClr val="000000"/>
                </a:solidFill>
                <a:latin typeface="DM Sans"/>
                <a:ea typeface="DM Sans"/>
                <a:cs typeface="DM Sans"/>
                <a:sym typeface="DM Sans"/>
              </a:rPr>
              <a:t>Shipping-side emissions (Well-to-wake where data permits)</a:t>
            </a:r>
          </a:p>
          <a:p>
            <a:pPr marL="777237" lvl="2" indent="-259079" algn="l">
              <a:lnSpc>
                <a:spcPts val="2519"/>
              </a:lnSpc>
              <a:buFont typeface="Arial"/>
              <a:buChar char="⚬"/>
            </a:pPr>
            <a:r>
              <a:rPr lang="en-US" sz="1799" dirty="0">
                <a:solidFill>
                  <a:srgbClr val="000000"/>
                </a:solidFill>
                <a:latin typeface="DM Sans"/>
                <a:ea typeface="DM Sans"/>
                <a:cs typeface="DM Sans"/>
                <a:sym typeface="DM Sans"/>
              </a:rPr>
              <a:t>Port-side emissions (Scopes 1, 2, and material Scope 3)</a:t>
            </a:r>
          </a:p>
          <a:p>
            <a:pPr marL="0" lvl="0" indent="0" algn="l">
              <a:lnSpc>
                <a:spcPts val="2519"/>
              </a:lnSpc>
              <a:spcBef>
                <a:spcPct val="0"/>
              </a:spcBef>
            </a:pPr>
            <a:endParaRPr lang="en-US" sz="1799" dirty="0">
              <a:solidFill>
                <a:srgbClr val="000000"/>
              </a:solidFill>
              <a:latin typeface="DM Sans"/>
              <a:ea typeface="DM Sans"/>
              <a:cs typeface="DM Sans"/>
              <a:sym typeface="DM Sans"/>
            </a:endParaRPr>
          </a:p>
        </p:txBody>
      </p:sp>
      <p:sp>
        <p:nvSpPr>
          <p:cNvPr id="35" name="TextBox 35"/>
          <p:cNvSpPr txBox="1"/>
          <p:nvPr/>
        </p:nvSpPr>
        <p:spPr>
          <a:xfrm>
            <a:off x="1147845" y="6532703"/>
            <a:ext cx="4695660" cy="349250"/>
          </a:xfrm>
          <a:prstGeom prst="rect">
            <a:avLst/>
          </a:prstGeom>
        </p:spPr>
        <p:txBody>
          <a:bodyPr lIns="0" tIns="0" rIns="0" bIns="0" rtlCol="0" anchor="t">
            <a:spAutoFit/>
          </a:bodyPr>
          <a:lstStyle/>
          <a:p>
            <a:pPr marL="0" lvl="0" indent="0" algn="r">
              <a:lnSpc>
                <a:spcPts val="2800"/>
              </a:lnSpc>
              <a:spcBef>
                <a:spcPct val="0"/>
              </a:spcBef>
            </a:pPr>
            <a:r>
              <a:rPr lang="en-US" sz="2000" b="1">
                <a:solidFill>
                  <a:srgbClr val="000000"/>
                </a:solidFill>
                <a:latin typeface="DM Sans Bold"/>
                <a:ea typeface="DM Sans Bold"/>
                <a:cs typeface="DM Sans Bold"/>
                <a:sym typeface="DM Sans Bold"/>
              </a:rPr>
              <a:t>National Emissions Baseline (2021)</a:t>
            </a:r>
          </a:p>
        </p:txBody>
      </p:sp>
      <p:sp>
        <p:nvSpPr>
          <p:cNvPr id="36" name="TextBox 36"/>
          <p:cNvSpPr txBox="1"/>
          <p:nvPr/>
        </p:nvSpPr>
        <p:spPr>
          <a:xfrm>
            <a:off x="5306036" y="1331136"/>
            <a:ext cx="3084993" cy="2527230"/>
          </a:xfrm>
          <a:prstGeom prst="rect">
            <a:avLst/>
          </a:prstGeom>
        </p:spPr>
        <p:txBody>
          <a:bodyPr lIns="0" tIns="0" rIns="0" bIns="0" rtlCol="0" anchor="t">
            <a:spAutoFit/>
          </a:bodyPr>
          <a:lstStyle/>
          <a:p>
            <a:pPr marL="345439" lvl="1" indent="-172720" algn="l">
              <a:lnSpc>
                <a:spcPts val="2239"/>
              </a:lnSpc>
              <a:buFont typeface="Arial"/>
              <a:buChar char="•"/>
            </a:pPr>
            <a:r>
              <a:rPr lang="en-US" sz="1599" dirty="0">
                <a:solidFill>
                  <a:srgbClr val="000000"/>
                </a:solidFill>
                <a:latin typeface="DM Sans"/>
                <a:ea typeface="DM Sans"/>
                <a:cs typeface="DM Sans"/>
                <a:sym typeface="DM Sans"/>
              </a:rPr>
              <a:t>National emissions baseline </a:t>
            </a:r>
            <a:r>
              <a:rPr lang="en-US" sz="1599" dirty="0" err="1">
                <a:solidFill>
                  <a:srgbClr val="000000"/>
                </a:solidFill>
                <a:latin typeface="DM Sans"/>
                <a:ea typeface="DM Sans"/>
                <a:cs typeface="DM Sans"/>
                <a:sym typeface="DM Sans"/>
              </a:rPr>
              <a:t>finalised</a:t>
            </a:r>
            <a:endParaRPr lang="en-US" sz="1599" dirty="0">
              <a:solidFill>
                <a:srgbClr val="000000"/>
              </a:solidFill>
              <a:latin typeface="DM Sans"/>
              <a:ea typeface="DM Sans"/>
              <a:cs typeface="DM Sans"/>
              <a:sym typeface="DM Sans"/>
            </a:endParaRPr>
          </a:p>
          <a:p>
            <a:pPr marL="345439" lvl="1" indent="-172720" algn="l">
              <a:lnSpc>
                <a:spcPts val="2239"/>
              </a:lnSpc>
              <a:buFont typeface="Arial"/>
              <a:buChar char="•"/>
            </a:pPr>
            <a:r>
              <a:rPr lang="en-US" sz="1599" dirty="0">
                <a:solidFill>
                  <a:srgbClr val="000000"/>
                </a:solidFill>
                <a:latin typeface="DM Sans"/>
                <a:ea typeface="DM Sans"/>
                <a:cs typeface="DM Sans"/>
                <a:sym typeface="DM Sans"/>
              </a:rPr>
              <a:t>M&amp;R systems operational across ports, ships, and IWT</a:t>
            </a:r>
          </a:p>
          <a:p>
            <a:pPr marL="345439" lvl="1" indent="-172720" algn="l">
              <a:lnSpc>
                <a:spcPts val="2239"/>
              </a:lnSpc>
              <a:buFont typeface="Arial"/>
              <a:buChar char="•"/>
            </a:pPr>
            <a:r>
              <a:rPr lang="en-US" sz="1599" dirty="0">
                <a:solidFill>
                  <a:srgbClr val="000000"/>
                </a:solidFill>
                <a:latin typeface="DM Sans"/>
                <a:ea typeface="DM Sans"/>
                <a:cs typeface="DM Sans"/>
                <a:sym typeface="DM Sans"/>
              </a:rPr>
              <a:t>Pilot green corridors and certification frameworks</a:t>
            </a:r>
          </a:p>
          <a:p>
            <a:pPr marL="345439" lvl="1" indent="-172720" algn="l">
              <a:lnSpc>
                <a:spcPts val="2239"/>
              </a:lnSpc>
              <a:buFont typeface="Arial"/>
              <a:buChar char="•"/>
            </a:pPr>
            <a:r>
              <a:rPr lang="en-US" sz="1599" dirty="0">
                <a:solidFill>
                  <a:srgbClr val="000000"/>
                </a:solidFill>
                <a:latin typeface="DM Sans"/>
                <a:ea typeface="DM Sans"/>
                <a:cs typeface="DM Sans"/>
                <a:sym typeface="DM Sans"/>
              </a:rPr>
              <a:t>Early fuel switching and vessel retrofitting</a:t>
            </a:r>
          </a:p>
          <a:p>
            <a:pPr marL="0" lvl="0" indent="0" algn="l">
              <a:lnSpc>
                <a:spcPts val="2239"/>
              </a:lnSpc>
              <a:spcBef>
                <a:spcPct val="0"/>
              </a:spcBef>
            </a:pPr>
            <a:endParaRPr lang="en-US" sz="1599" dirty="0">
              <a:solidFill>
                <a:srgbClr val="000000"/>
              </a:solidFill>
              <a:latin typeface="DM Sans"/>
              <a:ea typeface="DM Sans"/>
              <a:cs typeface="DM Sans"/>
              <a:sym typeface="DM Sans"/>
            </a:endParaRPr>
          </a:p>
        </p:txBody>
      </p:sp>
      <p:sp>
        <p:nvSpPr>
          <p:cNvPr id="37" name="TextBox 37"/>
          <p:cNvSpPr txBox="1"/>
          <p:nvPr/>
        </p:nvSpPr>
        <p:spPr>
          <a:xfrm>
            <a:off x="4899665" y="217170"/>
            <a:ext cx="3538571" cy="627031"/>
          </a:xfrm>
          <a:prstGeom prst="rect">
            <a:avLst/>
          </a:prstGeom>
        </p:spPr>
        <p:txBody>
          <a:bodyPr lIns="0" tIns="0" rIns="0" bIns="0" rtlCol="0" anchor="t">
            <a:spAutoFit/>
          </a:bodyPr>
          <a:lstStyle/>
          <a:p>
            <a:pPr marL="0" lvl="0" indent="0" algn="r">
              <a:lnSpc>
                <a:spcPts val="2520"/>
              </a:lnSpc>
              <a:spcBef>
                <a:spcPct val="0"/>
              </a:spcBef>
            </a:pPr>
            <a:r>
              <a:rPr lang="en-US" sz="1800" b="1" dirty="0">
                <a:solidFill>
                  <a:srgbClr val="000000"/>
                </a:solidFill>
                <a:latin typeface="DM Sans Bold"/>
                <a:ea typeface="DM Sans Bold"/>
                <a:cs typeface="DM Sans Bold"/>
                <a:sym typeface="DM Sans Bold"/>
              </a:rPr>
              <a:t>Implementation Roadmap Phase 1 : Foundation (</a:t>
            </a:r>
            <a:r>
              <a:rPr lang="en-US" b="1" dirty="0">
                <a:solidFill>
                  <a:srgbClr val="000000"/>
                </a:solidFill>
                <a:latin typeface="DM Sans Bold"/>
                <a:ea typeface="DM Sans Bold"/>
                <a:cs typeface="DM Sans Bold"/>
                <a:sym typeface="DM Sans Bold"/>
              </a:rPr>
              <a:t>to </a:t>
            </a:r>
            <a:r>
              <a:rPr lang="en-US" sz="1800" b="1" dirty="0">
                <a:solidFill>
                  <a:srgbClr val="000000"/>
                </a:solidFill>
                <a:latin typeface="DM Sans Bold"/>
                <a:ea typeface="DM Sans Bold"/>
                <a:cs typeface="DM Sans Bold"/>
                <a:sym typeface="DM Sans Bold"/>
              </a:rPr>
              <a:t>2030 </a:t>
            </a:r>
          </a:p>
        </p:txBody>
      </p:sp>
      <p:grpSp>
        <p:nvGrpSpPr>
          <p:cNvPr id="38" name="Group 38"/>
          <p:cNvGrpSpPr/>
          <p:nvPr/>
        </p:nvGrpSpPr>
        <p:grpSpPr>
          <a:xfrm>
            <a:off x="300767" y="1656223"/>
            <a:ext cx="4741773" cy="4033521"/>
            <a:chOff x="0" y="0"/>
            <a:chExt cx="6322363" cy="5378028"/>
          </a:xfrm>
        </p:grpSpPr>
        <p:sp>
          <p:nvSpPr>
            <p:cNvPr id="39" name="TextBox 39"/>
            <p:cNvSpPr txBox="1"/>
            <p:nvPr/>
          </p:nvSpPr>
          <p:spPr>
            <a:xfrm>
              <a:off x="0" y="3589655"/>
              <a:ext cx="6322363" cy="1788373"/>
            </a:xfrm>
            <a:prstGeom prst="rect">
              <a:avLst/>
            </a:prstGeom>
          </p:spPr>
          <p:txBody>
            <a:bodyPr lIns="0" tIns="0" rIns="0" bIns="0" rtlCol="0" anchor="t">
              <a:spAutoFit/>
            </a:bodyPr>
            <a:lstStyle/>
            <a:p>
              <a:pPr marL="0" lvl="0" indent="0" algn="l">
                <a:lnSpc>
                  <a:spcPts val="3639"/>
                </a:lnSpc>
                <a:spcBef>
                  <a:spcPct val="0"/>
                </a:spcBef>
              </a:pPr>
              <a:r>
                <a:rPr lang="en-US" sz="2599" b="1">
                  <a:solidFill>
                    <a:srgbClr val="000000"/>
                  </a:solidFill>
                  <a:latin typeface="DM Sans Bold"/>
                  <a:ea typeface="DM Sans Bold"/>
                  <a:cs typeface="DM Sans Bold"/>
                  <a:sym typeface="DM Sans Bold"/>
                </a:rPr>
                <a:t>Anchoring India’s Maritime Net-Zero Transition (2025–2070)</a:t>
              </a:r>
            </a:p>
          </p:txBody>
        </p:sp>
        <p:sp>
          <p:nvSpPr>
            <p:cNvPr id="40" name="TextBox 40"/>
            <p:cNvSpPr txBox="1"/>
            <p:nvPr/>
          </p:nvSpPr>
          <p:spPr>
            <a:xfrm>
              <a:off x="0" y="-66675"/>
              <a:ext cx="6322363" cy="3348355"/>
            </a:xfrm>
            <a:prstGeom prst="rect">
              <a:avLst/>
            </a:prstGeom>
          </p:spPr>
          <p:txBody>
            <a:bodyPr lIns="0" tIns="0" rIns="0" bIns="0" rtlCol="0" anchor="t">
              <a:spAutoFit/>
            </a:bodyPr>
            <a:lstStyle/>
            <a:p>
              <a:pPr algn="l">
                <a:lnSpc>
                  <a:spcPts val="5039"/>
                </a:lnSpc>
                <a:spcBef>
                  <a:spcPct val="0"/>
                </a:spcBef>
              </a:pPr>
              <a:r>
                <a:rPr lang="en-US" sz="3599" b="1">
                  <a:solidFill>
                    <a:srgbClr val="000000"/>
                  </a:solidFill>
                  <a:latin typeface="DM Sans Bold"/>
                  <a:ea typeface="DM Sans Bold"/>
                  <a:cs typeface="DM Sans Bold"/>
                  <a:sym typeface="DM Sans Bold"/>
                </a:rPr>
                <a:t>EMISSIONS BASELINE &amp; SMART DECARBONISATION TARGETS</a:t>
              </a:r>
            </a:p>
          </p:txBody>
        </p:sp>
      </p:grpSp>
      <p:sp>
        <p:nvSpPr>
          <p:cNvPr id="41" name="TextBox 41"/>
          <p:cNvSpPr txBox="1"/>
          <p:nvPr/>
        </p:nvSpPr>
        <p:spPr>
          <a:xfrm>
            <a:off x="13076476" y="7273431"/>
            <a:ext cx="4275842" cy="3035935"/>
          </a:xfrm>
          <a:prstGeom prst="rect">
            <a:avLst/>
          </a:prstGeom>
        </p:spPr>
        <p:txBody>
          <a:bodyPr lIns="0" tIns="0" rIns="0" bIns="0" rtlCol="0" anchor="t">
            <a:spAutoFit/>
          </a:bodyPr>
          <a:lstStyle/>
          <a:p>
            <a:pPr marL="345439" lvl="1" indent="-172720" algn="l">
              <a:lnSpc>
                <a:spcPts val="2239"/>
              </a:lnSpc>
              <a:buFont typeface="Arial"/>
              <a:buChar char="•"/>
            </a:pPr>
            <a:r>
              <a:rPr lang="en-US" sz="1599">
                <a:solidFill>
                  <a:srgbClr val="000000"/>
                </a:solidFill>
                <a:latin typeface="DM Sans"/>
                <a:ea typeface="DM Sans"/>
                <a:cs typeface="DM Sans"/>
                <a:sym typeface="DM Sans"/>
              </a:rPr>
              <a:t>OPS at 100% berths of major ports by 2035</a:t>
            </a:r>
          </a:p>
          <a:p>
            <a:pPr marL="345439" lvl="1" indent="-172720" algn="l">
              <a:lnSpc>
                <a:spcPts val="2239"/>
              </a:lnSpc>
              <a:buFont typeface="Arial"/>
              <a:buChar char="•"/>
            </a:pPr>
            <a:r>
              <a:rPr lang="en-US" sz="1599">
                <a:solidFill>
                  <a:srgbClr val="000000"/>
                </a:solidFill>
                <a:latin typeface="DM Sans"/>
                <a:ea typeface="DM Sans"/>
                <a:cs typeface="DM Sans"/>
                <a:sym typeface="DM Sans"/>
              </a:rPr>
              <a:t>Port Scope 1–2 emissions intensity –50% vs 2021 baseline</a:t>
            </a:r>
          </a:p>
          <a:p>
            <a:pPr marL="345439" lvl="1" indent="-172720" algn="l">
              <a:lnSpc>
                <a:spcPts val="2239"/>
              </a:lnSpc>
              <a:buFont typeface="Arial"/>
              <a:buChar char="•"/>
            </a:pPr>
            <a:r>
              <a:rPr lang="en-US" sz="1599">
                <a:solidFill>
                  <a:srgbClr val="000000"/>
                </a:solidFill>
                <a:latin typeface="DM Sans"/>
                <a:ea typeface="DM Sans"/>
                <a:cs typeface="DM Sans"/>
                <a:sym typeface="DM Sans"/>
              </a:rPr>
              <a:t>≥30% clean fuel adoption across domestic maritime by 2040</a:t>
            </a:r>
          </a:p>
          <a:p>
            <a:pPr marL="345439" lvl="1" indent="-172720" algn="l">
              <a:lnSpc>
                <a:spcPts val="2239"/>
              </a:lnSpc>
              <a:buFont typeface="Arial"/>
              <a:buChar char="•"/>
            </a:pPr>
            <a:r>
              <a:rPr lang="en-US" sz="1599">
                <a:solidFill>
                  <a:srgbClr val="000000"/>
                </a:solidFill>
                <a:latin typeface="DM Sans"/>
                <a:ea typeface="DM Sans"/>
                <a:cs typeface="DM Sans"/>
                <a:sym typeface="DM Sans"/>
              </a:rPr>
              <a:t>≥60% of national cargo throughput under Green Port Certification</a:t>
            </a:r>
          </a:p>
          <a:p>
            <a:pPr marL="345439" lvl="1" indent="-172720" algn="l">
              <a:lnSpc>
                <a:spcPts val="2239"/>
              </a:lnSpc>
              <a:buFont typeface="Arial"/>
              <a:buChar char="•"/>
            </a:pPr>
            <a:r>
              <a:rPr lang="en-US" sz="1599">
                <a:solidFill>
                  <a:srgbClr val="000000"/>
                </a:solidFill>
                <a:latin typeface="DM Sans"/>
                <a:ea typeface="DM Sans"/>
                <a:cs typeface="DM Sans"/>
                <a:sym typeface="DM Sans"/>
              </a:rPr>
              <a:t>Zero-Emission Port Zones at top-10 ports by 2038</a:t>
            </a:r>
          </a:p>
          <a:p>
            <a:pPr marL="0" lvl="0" indent="0" algn="l">
              <a:lnSpc>
                <a:spcPts val="2239"/>
              </a:lnSpc>
              <a:spcBef>
                <a:spcPct val="0"/>
              </a:spcBef>
            </a:pPr>
            <a:endParaRPr lang="en-US" sz="1599">
              <a:solidFill>
                <a:srgbClr val="000000"/>
              </a:solidFill>
              <a:latin typeface="DM Sans"/>
              <a:ea typeface="DM Sans"/>
              <a:cs typeface="DM Sans"/>
              <a:sym typeface="DM Sans"/>
            </a:endParaRPr>
          </a:p>
        </p:txBody>
      </p:sp>
      <p:sp>
        <p:nvSpPr>
          <p:cNvPr id="42" name="TextBox 42"/>
          <p:cNvSpPr txBox="1"/>
          <p:nvPr/>
        </p:nvSpPr>
        <p:spPr>
          <a:xfrm>
            <a:off x="12779902" y="6542228"/>
            <a:ext cx="4555598" cy="935355"/>
          </a:xfrm>
          <a:prstGeom prst="rect">
            <a:avLst/>
          </a:prstGeom>
        </p:spPr>
        <p:txBody>
          <a:bodyPr lIns="0" tIns="0" rIns="0" bIns="0" rtlCol="0" anchor="t">
            <a:spAutoFit/>
          </a:bodyPr>
          <a:lstStyle/>
          <a:p>
            <a:pPr algn="l">
              <a:lnSpc>
                <a:spcPts val="2520"/>
              </a:lnSpc>
            </a:pPr>
            <a:r>
              <a:rPr lang="en-US" sz="1800" b="1">
                <a:solidFill>
                  <a:srgbClr val="000000"/>
                </a:solidFill>
                <a:latin typeface="DM Sans Bold"/>
                <a:ea typeface="DM Sans Bold"/>
                <a:cs typeface="DM Sans Bold"/>
                <a:sym typeface="DM Sans Bold"/>
              </a:rPr>
              <a:t>Implementation Roadmap Phase 2 : Scale &amp; Institutionalisation (2030–2040)</a:t>
            </a:r>
          </a:p>
          <a:p>
            <a:pPr marL="0" lvl="0" indent="0" algn="l">
              <a:lnSpc>
                <a:spcPts val="2520"/>
              </a:lnSpc>
              <a:spcBef>
                <a:spcPct val="0"/>
              </a:spcBef>
            </a:pPr>
            <a:endParaRPr lang="en-US" sz="1800" b="1">
              <a:solidFill>
                <a:srgbClr val="000000"/>
              </a:solidFill>
              <a:latin typeface="DM Sans Bold"/>
              <a:ea typeface="DM Sans Bold"/>
              <a:cs typeface="DM Sans Bold"/>
              <a:sym typeface="DM Sans Bold"/>
            </a:endParaRPr>
          </a:p>
        </p:txBody>
      </p:sp>
      <p:sp>
        <p:nvSpPr>
          <p:cNvPr id="43" name="TextBox 43"/>
          <p:cNvSpPr txBox="1"/>
          <p:nvPr/>
        </p:nvSpPr>
        <p:spPr>
          <a:xfrm>
            <a:off x="14521184" y="1431290"/>
            <a:ext cx="3472964" cy="2809359"/>
          </a:xfrm>
          <a:prstGeom prst="rect">
            <a:avLst/>
          </a:prstGeom>
        </p:spPr>
        <p:txBody>
          <a:bodyPr lIns="0" tIns="0" rIns="0" bIns="0" rtlCol="0" anchor="t">
            <a:spAutoFit/>
          </a:bodyPr>
          <a:lstStyle/>
          <a:p>
            <a:pPr marL="345439" lvl="1" indent="-172720" algn="l">
              <a:lnSpc>
                <a:spcPts val="2239"/>
              </a:lnSpc>
              <a:buFont typeface="Arial"/>
              <a:buChar char="•"/>
            </a:pPr>
            <a:r>
              <a:rPr lang="en-US" sz="1599" dirty="0">
                <a:solidFill>
                  <a:srgbClr val="000000"/>
                </a:solidFill>
                <a:latin typeface="DM Sans"/>
                <a:ea typeface="DM Sans"/>
                <a:cs typeface="DM Sans"/>
                <a:sym typeface="DM Sans"/>
              </a:rPr>
              <a:t>100% zero-emission-capable newbuilds post-2045</a:t>
            </a:r>
          </a:p>
          <a:p>
            <a:pPr marL="345439" lvl="1" indent="-172720" algn="l">
              <a:lnSpc>
                <a:spcPts val="2239"/>
              </a:lnSpc>
              <a:buFont typeface="Arial"/>
              <a:buChar char="•"/>
            </a:pPr>
            <a:r>
              <a:rPr lang="en-US" sz="1599" dirty="0">
                <a:solidFill>
                  <a:srgbClr val="000000"/>
                </a:solidFill>
                <a:latin typeface="DM Sans"/>
                <a:ea typeface="DM Sans"/>
                <a:cs typeface="DM Sans"/>
                <a:sym typeface="DM Sans"/>
              </a:rPr>
              <a:t>Sectoral net-zero (ports + Indian-flag shipping) by 2070</a:t>
            </a:r>
          </a:p>
          <a:p>
            <a:pPr marL="345439" lvl="1" indent="-172720" algn="l">
              <a:lnSpc>
                <a:spcPts val="2239"/>
              </a:lnSpc>
              <a:buFont typeface="Arial"/>
              <a:buChar char="•"/>
            </a:pPr>
            <a:r>
              <a:rPr lang="en-US" sz="1599" dirty="0">
                <a:solidFill>
                  <a:srgbClr val="000000"/>
                </a:solidFill>
                <a:latin typeface="DM Sans"/>
                <a:ea typeface="DM Sans"/>
                <a:cs typeface="DM Sans"/>
                <a:sym typeface="DM Sans"/>
              </a:rPr>
              <a:t>100% transition to low / zero-emission fuels nationwide</a:t>
            </a:r>
          </a:p>
          <a:p>
            <a:pPr marL="345439" lvl="1" indent="-172720" algn="l">
              <a:lnSpc>
                <a:spcPts val="2239"/>
              </a:lnSpc>
              <a:buFont typeface="Arial"/>
              <a:buChar char="•"/>
            </a:pPr>
            <a:r>
              <a:rPr lang="en-US" sz="1599" dirty="0">
                <a:solidFill>
                  <a:srgbClr val="000000"/>
                </a:solidFill>
                <a:latin typeface="DM Sans"/>
                <a:ea typeface="DM Sans"/>
                <a:cs typeface="DM Sans"/>
                <a:sym typeface="DM Sans"/>
              </a:rPr>
              <a:t>Indian M&amp;R systems integrated with global carbon markets (with equity safeguards)</a:t>
            </a:r>
          </a:p>
          <a:p>
            <a:pPr marL="0" lvl="0" indent="0" algn="l">
              <a:lnSpc>
                <a:spcPts val="2239"/>
              </a:lnSpc>
              <a:spcBef>
                <a:spcPct val="0"/>
              </a:spcBef>
            </a:pPr>
            <a:endParaRPr lang="en-US" sz="1599" dirty="0">
              <a:solidFill>
                <a:srgbClr val="000000"/>
              </a:solidFill>
              <a:latin typeface="DM Sans"/>
              <a:ea typeface="DM Sans"/>
              <a:cs typeface="DM Sans"/>
              <a:sym typeface="DM Sans"/>
            </a:endParaRPr>
          </a:p>
        </p:txBody>
      </p:sp>
      <p:sp>
        <p:nvSpPr>
          <p:cNvPr id="44" name="TextBox 44"/>
          <p:cNvSpPr txBox="1"/>
          <p:nvPr/>
        </p:nvSpPr>
        <p:spPr>
          <a:xfrm>
            <a:off x="14573250" y="291006"/>
            <a:ext cx="3593857" cy="935355"/>
          </a:xfrm>
          <a:prstGeom prst="rect">
            <a:avLst/>
          </a:prstGeom>
        </p:spPr>
        <p:txBody>
          <a:bodyPr lIns="0" tIns="0" rIns="0" bIns="0" rtlCol="0" anchor="t">
            <a:spAutoFit/>
          </a:bodyPr>
          <a:lstStyle/>
          <a:p>
            <a:pPr marL="0" lvl="0" indent="0" algn="l">
              <a:lnSpc>
                <a:spcPts val="2520"/>
              </a:lnSpc>
              <a:spcBef>
                <a:spcPct val="0"/>
              </a:spcBef>
            </a:pPr>
            <a:r>
              <a:rPr lang="en-US" sz="1800" b="1">
                <a:solidFill>
                  <a:srgbClr val="000000"/>
                </a:solidFill>
                <a:latin typeface="DM Sans Bold"/>
                <a:ea typeface="DM Sans Bold"/>
                <a:cs typeface="DM Sans Bold"/>
                <a:sym typeface="DM Sans Bold"/>
              </a:rPr>
              <a:t>Implementation Roadmap Phase 3 : Net-Zero Transition (2040–2070)</a:t>
            </a:r>
          </a:p>
        </p:txBody>
      </p:sp>
      <p:sp>
        <p:nvSpPr>
          <p:cNvPr id="45" name="Freeform 45"/>
          <p:cNvSpPr/>
          <p:nvPr/>
        </p:nvSpPr>
        <p:spPr>
          <a:xfrm>
            <a:off x="10948169" y="6608903"/>
            <a:ext cx="1047750" cy="1000125"/>
          </a:xfrm>
          <a:custGeom>
            <a:avLst/>
            <a:gdLst/>
            <a:ahLst/>
            <a:cxnLst/>
            <a:rect l="l" t="t" r="r" b="b"/>
            <a:pathLst>
              <a:path w="1047750" h="1000125">
                <a:moveTo>
                  <a:pt x="0" y="0"/>
                </a:moveTo>
                <a:lnTo>
                  <a:pt x="1047750" y="0"/>
                </a:lnTo>
                <a:lnTo>
                  <a:pt x="1047750" y="1000125"/>
                </a:lnTo>
                <a:lnTo>
                  <a:pt x="0" y="100012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IN"/>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9F1">
                <a:alpha val="100000"/>
              </a:srgbClr>
            </a:gs>
            <a:gs pos="50000">
              <a:srgbClr val="DCF1F0">
                <a:alpha val="100000"/>
              </a:srgbClr>
            </a:gs>
            <a:gs pos="100000">
              <a:srgbClr val="94B9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572241" y="4259018"/>
            <a:ext cx="4845072" cy="6027982"/>
            <a:chOff x="0" y="0"/>
            <a:chExt cx="1276100" cy="1587698"/>
          </a:xfrm>
        </p:grpSpPr>
        <p:sp>
          <p:nvSpPr>
            <p:cNvPr id="3" name="Freeform 3"/>
            <p:cNvSpPr/>
            <p:nvPr/>
          </p:nvSpPr>
          <p:spPr>
            <a:xfrm>
              <a:off x="0" y="0"/>
              <a:ext cx="1276100" cy="1587698"/>
            </a:xfrm>
            <a:custGeom>
              <a:avLst/>
              <a:gdLst/>
              <a:ahLst/>
              <a:cxnLst/>
              <a:rect l="l" t="t" r="r" b="b"/>
              <a:pathLst>
                <a:path w="1276100" h="1587698">
                  <a:moveTo>
                    <a:pt x="1276100" y="25566"/>
                  </a:moveTo>
                  <a:lnTo>
                    <a:pt x="1276100" y="1562132"/>
                  </a:lnTo>
                  <a:cubicBezTo>
                    <a:pt x="1276100" y="1568912"/>
                    <a:pt x="1273406" y="1575415"/>
                    <a:pt x="1268612" y="1580210"/>
                  </a:cubicBezTo>
                  <a:cubicBezTo>
                    <a:pt x="1263817" y="1585004"/>
                    <a:pt x="1257314" y="1587698"/>
                    <a:pt x="1250533" y="1587698"/>
                  </a:cubicBezTo>
                  <a:lnTo>
                    <a:pt x="25566" y="1587698"/>
                  </a:lnTo>
                  <a:cubicBezTo>
                    <a:pt x="18786" y="1587698"/>
                    <a:pt x="12283" y="1585004"/>
                    <a:pt x="7488" y="1580210"/>
                  </a:cubicBezTo>
                  <a:cubicBezTo>
                    <a:pt x="2694" y="1575415"/>
                    <a:pt x="0" y="1568912"/>
                    <a:pt x="0" y="1562132"/>
                  </a:cubicBezTo>
                  <a:lnTo>
                    <a:pt x="0" y="25566"/>
                  </a:lnTo>
                  <a:cubicBezTo>
                    <a:pt x="0" y="18786"/>
                    <a:pt x="2694" y="12283"/>
                    <a:pt x="7488" y="7488"/>
                  </a:cubicBezTo>
                  <a:cubicBezTo>
                    <a:pt x="12283" y="2694"/>
                    <a:pt x="18786" y="0"/>
                    <a:pt x="25566" y="0"/>
                  </a:cubicBezTo>
                  <a:lnTo>
                    <a:pt x="1250533" y="0"/>
                  </a:lnTo>
                  <a:cubicBezTo>
                    <a:pt x="1264653" y="0"/>
                    <a:pt x="1276100" y="11446"/>
                    <a:pt x="1276100" y="25566"/>
                  </a:cubicBezTo>
                  <a:close/>
                </a:path>
              </a:pathLst>
            </a:custGeom>
            <a:solidFill>
              <a:srgbClr val="415A77"/>
            </a:solidFill>
          </p:spPr>
          <p:txBody>
            <a:bodyPr/>
            <a:lstStyle/>
            <a:p>
              <a:endParaRPr lang="en-IN"/>
            </a:p>
          </p:txBody>
        </p:sp>
        <p:sp>
          <p:nvSpPr>
            <p:cNvPr id="4" name="TextBox 4"/>
            <p:cNvSpPr txBox="1"/>
            <p:nvPr/>
          </p:nvSpPr>
          <p:spPr>
            <a:xfrm>
              <a:off x="0" y="-57150"/>
              <a:ext cx="1276100" cy="1644848"/>
            </a:xfrm>
            <a:prstGeom prst="rect">
              <a:avLst/>
            </a:prstGeom>
          </p:spPr>
          <p:txBody>
            <a:bodyPr lIns="50800" tIns="50800" rIns="50800" bIns="50800" rtlCol="0" anchor="ctr"/>
            <a:lstStyle/>
            <a:p>
              <a:pPr algn="ctr">
                <a:lnSpc>
                  <a:spcPts val="3306"/>
                </a:lnSpc>
              </a:pPr>
              <a:endParaRPr/>
            </a:p>
          </p:txBody>
        </p:sp>
      </p:grpSp>
      <p:grpSp>
        <p:nvGrpSpPr>
          <p:cNvPr id="5" name="Group 5"/>
          <p:cNvGrpSpPr/>
          <p:nvPr/>
        </p:nvGrpSpPr>
        <p:grpSpPr>
          <a:xfrm>
            <a:off x="6477000" y="4259018"/>
            <a:ext cx="4926554" cy="6096000"/>
            <a:chOff x="0" y="0"/>
            <a:chExt cx="1297560" cy="1605613"/>
          </a:xfrm>
        </p:grpSpPr>
        <p:sp>
          <p:nvSpPr>
            <p:cNvPr id="6" name="Freeform 6"/>
            <p:cNvSpPr/>
            <p:nvPr/>
          </p:nvSpPr>
          <p:spPr>
            <a:xfrm>
              <a:off x="0" y="0"/>
              <a:ext cx="1297560" cy="1605613"/>
            </a:xfrm>
            <a:custGeom>
              <a:avLst/>
              <a:gdLst/>
              <a:ahLst/>
              <a:cxnLst/>
              <a:rect l="l" t="t" r="r" b="b"/>
              <a:pathLst>
                <a:path w="1297560" h="1605613">
                  <a:moveTo>
                    <a:pt x="1297560" y="55001"/>
                  </a:moveTo>
                  <a:lnTo>
                    <a:pt x="1297560" y="1550612"/>
                  </a:lnTo>
                  <a:cubicBezTo>
                    <a:pt x="1297560" y="1565199"/>
                    <a:pt x="1291766" y="1579189"/>
                    <a:pt x="1281451" y="1589504"/>
                  </a:cubicBezTo>
                  <a:cubicBezTo>
                    <a:pt x="1271136" y="1599818"/>
                    <a:pt x="1257146" y="1605613"/>
                    <a:pt x="1242559" y="1605613"/>
                  </a:cubicBezTo>
                  <a:lnTo>
                    <a:pt x="55001" y="1605613"/>
                  </a:lnTo>
                  <a:cubicBezTo>
                    <a:pt x="40414" y="1605613"/>
                    <a:pt x="26424" y="1599818"/>
                    <a:pt x="16110" y="1589504"/>
                  </a:cubicBezTo>
                  <a:cubicBezTo>
                    <a:pt x="5795" y="1579189"/>
                    <a:pt x="0" y="1565199"/>
                    <a:pt x="0" y="1550612"/>
                  </a:cubicBezTo>
                  <a:lnTo>
                    <a:pt x="0" y="55001"/>
                  </a:lnTo>
                  <a:cubicBezTo>
                    <a:pt x="0" y="40414"/>
                    <a:pt x="5795" y="26424"/>
                    <a:pt x="16110" y="16110"/>
                  </a:cubicBezTo>
                  <a:cubicBezTo>
                    <a:pt x="26424" y="5795"/>
                    <a:pt x="40414" y="0"/>
                    <a:pt x="55001" y="0"/>
                  </a:cubicBezTo>
                  <a:lnTo>
                    <a:pt x="1242559" y="0"/>
                  </a:lnTo>
                  <a:cubicBezTo>
                    <a:pt x="1257146" y="0"/>
                    <a:pt x="1271136" y="5795"/>
                    <a:pt x="1281451" y="16110"/>
                  </a:cubicBezTo>
                  <a:cubicBezTo>
                    <a:pt x="1291766" y="26424"/>
                    <a:pt x="1297560" y="40414"/>
                    <a:pt x="1297560" y="55001"/>
                  </a:cubicBezTo>
                  <a:close/>
                </a:path>
              </a:pathLst>
            </a:custGeom>
            <a:solidFill>
              <a:srgbClr val="415A77"/>
            </a:solidFill>
          </p:spPr>
          <p:txBody>
            <a:bodyPr/>
            <a:lstStyle/>
            <a:p>
              <a:endParaRPr lang="en-IN"/>
            </a:p>
          </p:txBody>
        </p:sp>
        <p:sp>
          <p:nvSpPr>
            <p:cNvPr id="7" name="TextBox 7"/>
            <p:cNvSpPr txBox="1"/>
            <p:nvPr/>
          </p:nvSpPr>
          <p:spPr>
            <a:xfrm>
              <a:off x="0" y="-57150"/>
              <a:ext cx="1297560" cy="1662763"/>
            </a:xfrm>
            <a:prstGeom prst="rect">
              <a:avLst/>
            </a:prstGeom>
          </p:spPr>
          <p:txBody>
            <a:bodyPr lIns="50800" tIns="50800" rIns="50800" bIns="50800" rtlCol="0" anchor="ctr"/>
            <a:lstStyle/>
            <a:p>
              <a:pPr algn="ctr">
                <a:lnSpc>
                  <a:spcPts val="3306"/>
                </a:lnSpc>
              </a:pPr>
              <a:endParaRPr/>
            </a:p>
          </p:txBody>
        </p:sp>
      </p:grpSp>
      <p:sp>
        <p:nvSpPr>
          <p:cNvPr id="8" name="Freeform 8"/>
          <p:cNvSpPr/>
          <p:nvPr/>
        </p:nvSpPr>
        <p:spPr>
          <a:xfrm>
            <a:off x="10896600" y="154705"/>
            <a:ext cx="8592921" cy="7046195"/>
          </a:xfrm>
          <a:custGeom>
            <a:avLst/>
            <a:gdLst/>
            <a:ahLst/>
            <a:cxnLst/>
            <a:rect l="l" t="t" r="r" b="b"/>
            <a:pathLst>
              <a:path w="8592921" h="7046195">
                <a:moveTo>
                  <a:pt x="0" y="0"/>
                </a:moveTo>
                <a:lnTo>
                  <a:pt x="8592921" y="0"/>
                </a:lnTo>
                <a:lnTo>
                  <a:pt x="8592921" y="7046195"/>
                </a:lnTo>
                <a:lnTo>
                  <a:pt x="0" y="7046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a:p>
        </p:txBody>
      </p:sp>
      <p:grpSp>
        <p:nvGrpSpPr>
          <p:cNvPr id="9" name="Group 9"/>
          <p:cNvGrpSpPr/>
          <p:nvPr/>
        </p:nvGrpSpPr>
        <p:grpSpPr>
          <a:xfrm>
            <a:off x="12589278" y="4191001"/>
            <a:ext cx="5187852" cy="6164018"/>
            <a:chOff x="0" y="0"/>
            <a:chExt cx="1017199" cy="1269447"/>
          </a:xfrm>
        </p:grpSpPr>
        <p:sp>
          <p:nvSpPr>
            <p:cNvPr id="10" name="Freeform 10"/>
            <p:cNvSpPr/>
            <p:nvPr/>
          </p:nvSpPr>
          <p:spPr>
            <a:xfrm>
              <a:off x="0" y="0"/>
              <a:ext cx="1017199" cy="1269447"/>
            </a:xfrm>
            <a:custGeom>
              <a:avLst/>
              <a:gdLst/>
              <a:ahLst/>
              <a:cxnLst/>
              <a:rect l="l" t="t" r="r" b="b"/>
              <a:pathLst>
                <a:path w="1017199" h="1269447">
                  <a:moveTo>
                    <a:pt x="1017199" y="52231"/>
                  </a:moveTo>
                  <a:lnTo>
                    <a:pt x="1017199" y="1217215"/>
                  </a:lnTo>
                  <a:cubicBezTo>
                    <a:pt x="1017199" y="1246062"/>
                    <a:pt x="993814" y="1269447"/>
                    <a:pt x="964968" y="1269447"/>
                  </a:cubicBezTo>
                  <a:lnTo>
                    <a:pt x="52231" y="1269447"/>
                  </a:lnTo>
                  <a:cubicBezTo>
                    <a:pt x="23385" y="1269447"/>
                    <a:pt x="0" y="1246062"/>
                    <a:pt x="0" y="1217215"/>
                  </a:cubicBezTo>
                  <a:lnTo>
                    <a:pt x="0" y="52231"/>
                  </a:lnTo>
                  <a:cubicBezTo>
                    <a:pt x="0" y="23385"/>
                    <a:pt x="23385" y="0"/>
                    <a:pt x="52231" y="0"/>
                  </a:cubicBezTo>
                  <a:lnTo>
                    <a:pt x="964968" y="0"/>
                  </a:lnTo>
                  <a:cubicBezTo>
                    <a:pt x="978820" y="0"/>
                    <a:pt x="992106" y="5503"/>
                    <a:pt x="1001901" y="15298"/>
                  </a:cubicBezTo>
                  <a:cubicBezTo>
                    <a:pt x="1011696" y="25093"/>
                    <a:pt x="1017199" y="38379"/>
                    <a:pt x="1017199" y="52231"/>
                  </a:cubicBezTo>
                  <a:close/>
                </a:path>
              </a:pathLst>
            </a:custGeom>
            <a:solidFill>
              <a:srgbClr val="415A77"/>
            </a:solidFill>
          </p:spPr>
          <p:txBody>
            <a:bodyPr/>
            <a:lstStyle/>
            <a:p>
              <a:endParaRPr lang="en-IN"/>
            </a:p>
          </p:txBody>
        </p:sp>
        <p:sp>
          <p:nvSpPr>
            <p:cNvPr id="11" name="TextBox 11"/>
            <p:cNvSpPr txBox="1"/>
            <p:nvPr/>
          </p:nvSpPr>
          <p:spPr>
            <a:xfrm>
              <a:off x="0" y="-57150"/>
              <a:ext cx="1017199" cy="1326597"/>
            </a:xfrm>
            <a:prstGeom prst="rect">
              <a:avLst/>
            </a:prstGeom>
          </p:spPr>
          <p:txBody>
            <a:bodyPr lIns="50800" tIns="50800" rIns="50800" bIns="50800" rtlCol="0" anchor="ctr"/>
            <a:lstStyle/>
            <a:p>
              <a:pPr algn="ctr">
                <a:lnSpc>
                  <a:spcPts val="3306"/>
                </a:lnSpc>
              </a:pPr>
              <a:endParaRPr/>
            </a:p>
          </p:txBody>
        </p:sp>
      </p:grpSp>
      <p:grpSp>
        <p:nvGrpSpPr>
          <p:cNvPr id="12" name="Group 12"/>
          <p:cNvGrpSpPr/>
          <p:nvPr/>
        </p:nvGrpSpPr>
        <p:grpSpPr>
          <a:xfrm>
            <a:off x="0" y="4042115"/>
            <a:ext cx="1545489" cy="1545489"/>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263B"/>
            </a:solidFill>
          </p:spPr>
          <p:txBody>
            <a:bodyPr/>
            <a:lstStyle/>
            <a:p>
              <a:endParaRPr lang="en-IN"/>
            </a:p>
          </p:txBody>
        </p:sp>
        <p:sp>
          <p:nvSpPr>
            <p:cNvPr id="14" name="TextBox 14"/>
            <p:cNvSpPr txBox="1"/>
            <p:nvPr/>
          </p:nvSpPr>
          <p:spPr>
            <a:xfrm>
              <a:off x="76200" y="-28575"/>
              <a:ext cx="660400" cy="765175"/>
            </a:xfrm>
            <a:prstGeom prst="rect">
              <a:avLst/>
            </a:prstGeom>
          </p:spPr>
          <p:txBody>
            <a:bodyPr lIns="50800" tIns="50800" rIns="50800" bIns="50800" rtlCol="0" anchor="ctr"/>
            <a:lstStyle/>
            <a:p>
              <a:pPr algn="ctr">
                <a:lnSpc>
                  <a:spcPts val="2970"/>
                </a:lnSpc>
              </a:pPr>
              <a:endParaRPr/>
            </a:p>
          </p:txBody>
        </p:sp>
      </p:grpSp>
      <p:grpSp>
        <p:nvGrpSpPr>
          <p:cNvPr id="15" name="Group 15"/>
          <p:cNvGrpSpPr/>
          <p:nvPr/>
        </p:nvGrpSpPr>
        <p:grpSpPr>
          <a:xfrm>
            <a:off x="6265038" y="4191000"/>
            <a:ext cx="1545489" cy="1545489"/>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263B"/>
            </a:solidFill>
          </p:spPr>
          <p:txBody>
            <a:bodyPr/>
            <a:lstStyle/>
            <a:p>
              <a:endParaRPr lang="en-IN"/>
            </a:p>
          </p:txBody>
        </p:sp>
        <p:sp>
          <p:nvSpPr>
            <p:cNvPr id="17" name="TextBox 17"/>
            <p:cNvSpPr txBox="1"/>
            <p:nvPr/>
          </p:nvSpPr>
          <p:spPr>
            <a:xfrm>
              <a:off x="76200" y="-28575"/>
              <a:ext cx="660400" cy="765175"/>
            </a:xfrm>
            <a:prstGeom prst="rect">
              <a:avLst/>
            </a:prstGeom>
          </p:spPr>
          <p:txBody>
            <a:bodyPr lIns="50800" tIns="50800" rIns="50800" bIns="50800" rtlCol="0" anchor="ctr"/>
            <a:lstStyle/>
            <a:p>
              <a:pPr algn="ctr">
                <a:lnSpc>
                  <a:spcPts val="2970"/>
                </a:lnSpc>
              </a:pPr>
              <a:endParaRPr/>
            </a:p>
          </p:txBody>
        </p:sp>
      </p:grpSp>
      <p:grpSp>
        <p:nvGrpSpPr>
          <p:cNvPr id="18" name="Group 18"/>
          <p:cNvGrpSpPr/>
          <p:nvPr/>
        </p:nvGrpSpPr>
        <p:grpSpPr>
          <a:xfrm>
            <a:off x="12250963" y="4042127"/>
            <a:ext cx="1545489" cy="1545489"/>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263B"/>
            </a:solidFill>
          </p:spPr>
          <p:txBody>
            <a:bodyPr/>
            <a:lstStyle/>
            <a:p>
              <a:endParaRPr lang="en-IN"/>
            </a:p>
          </p:txBody>
        </p:sp>
        <p:sp>
          <p:nvSpPr>
            <p:cNvPr id="20" name="TextBox 20"/>
            <p:cNvSpPr txBox="1"/>
            <p:nvPr/>
          </p:nvSpPr>
          <p:spPr>
            <a:xfrm>
              <a:off x="76200" y="-28575"/>
              <a:ext cx="660400" cy="765175"/>
            </a:xfrm>
            <a:prstGeom prst="rect">
              <a:avLst/>
            </a:prstGeom>
          </p:spPr>
          <p:txBody>
            <a:bodyPr lIns="50800" tIns="50800" rIns="50800" bIns="50800" rtlCol="0" anchor="ctr"/>
            <a:lstStyle/>
            <a:p>
              <a:pPr algn="ctr">
                <a:lnSpc>
                  <a:spcPts val="2970"/>
                </a:lnSpc>
              </a:pPr>
              <a:endParaRPr/>
            </a:p>
          </p:txBody>
        </p:sp>
      </p:grpSp>
      <p:sp>
        <p:nvSpPr>
          <p:cNvPr id="21" name="Freeform 21"/>
          <p:cNvSpPr/>
          <p:nvPr/>
        </p:nvSpPr>
        <p:spPr>
          <a:xfrm>
            <a:off x="384036" y="4510926"/>
            <a:ext cx="708805" cy="657256"/>
          </a:xfrm>
          <a:custGeom>
            <a:avLst/>
            <a:gdLst/>
            <a:ahLst/>
            <a:cxnLst/>
            <a:rect l="l" t="t" r="r" b="b"/>
            <a:pathLst>
              <a:path w="708805" h="657256">
                <a:moveTo>
                  <a:pt x="0" y="0"/>
                </a:moveTo>
                <a:lnTo>
                  <a:pt x="708805" y="0"/>
                </a:lnTo>
                <a:lnTo>
                  <a:pt x="708805" y="657256"/>
                </a:lnTo>
                <a:lnTo>
                  <a:pt x="0" y="6572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N"/>
          </a:p>
        </p:txBody>
      </p:sp>
      <p:sp>
        <p:nvSpPr>
          <p:cNvPr id="22" name="Freeform 22"/>
          <p:cNvSpPr/>
          <p:nvPr/>
        </p:nvSpPr>
        <p:spPr>
          <a:xfrm>
            <a:off x="6650663" y="4610398"/>
            <a:ext cx="774239" cy="706669"/>
          </a:xfrm>
          <a:custGeom>
            <a:avLst/>
            <a:gdLst/>
            <a:ahLst/>
            <a:cxnLst/>
            <a:rect l="l" t="t" r="r" b="b"/>
            <a:pathLst>
              <a:path w="774239" h="706669">
                <a:moveTo>
                  <a:pt x="0" y="0"/>
                </a:moveTo>
                <a:lnTo>
                  <a:pt x="774239" y="0"/>
                </a:lnTo>
                <a:lnTo>
                  <a:pt x="774239" y="706669"/>
                </a:lnTo>
                <a:lnTo>
                  <a:pt x="0" y="7066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N"/>
          </a:p>
        </p:txBody>
      </p:sp>
      <p:sp>
        <p:nvSpPr>
          <p:cNvPr id="23" name="Freeform 23"/>
          <p:cNvSpPr/>
          <p:nvPr/>
        </p:nvSpPr>
        <p:spPr>
          <a:xfrm>
            <a:off x="12499014" y="4367078"/>
            <a:ext cx="1030713" cy="895564"/>
          </a:xfrm>
          <a:custGeom>
            <a:avLst/>
            <a:gdLst/>
            <a:ahLst/>
            <a:cxnLst/>
            <a:rect l="l" t="t" r="r" b="b"/>
            <a:pathLst>
              <a:path w="1030713" h="895564">
                <a:moveTo>
                  <a:pt x="0" y="0"/>
                </a:moveTo>
                <a:lnTo>
                  <a:pt x="1030712" y="0"/>
                </a:lnTo>
                <a:lnTo>
                  <a:pt x="1030712" y="895564"/>
                </a:lnTo>
                <a:lnTo>
                  <a:pt x="0" y="8955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N"/>
          </a:p>
        </p:txBody>
      </p:sp>
      <p:sp>
        <p:nvSpPr>
          <p:cNvPr id="24" name="TextBox 24"/>
          <p:cNvSpPr txBox="1"/>
          <p:nvPr/>
        </p:nvSpPr>
        <p:spPr>
          <a:xfrm>
            <a:off x="933775" y="5455408"/>
            <a:ext cx="4276706" cy="4793492"/>
          </a:xfrm>
          <a:prstGeom prst="rect">
            <a:avLst/>
          </a:prstGeom>
        </p:spPr>
        <p:txBody>
          <a:bodyPr lIns="0" tIns="0" rIns="0" bIns="0" rtlCol="0" anchor="t">
            <a:spAutoFit/>
          </a:bodyPr>
          <a:lstStyle/>
          <a:p>
            <a:pPr marL="388620" lvl="1" indent="-194310" algn="l">
              <a:lnSpc>
                <a:spcPts val="2520"/>
              </a:lnSpc>
              <a:buFont typeface="Arial"/>
              <a:buChar char="•"/>
            </a:pPr>
            <a:r>
              <a:rPr lang="en-US" sz="1800" dirty="0">
                <a:solidFill>
                  <a:srgbClr val="FFFFFF"/>
                </a:solidFill>
                <a:latin typeface="Poppins"/>
                <a:ea typeface="Poppins"/>
                <a:cs typeface="Poppins"/>
                <a:sym typeface="Poppins"/>
              </a:rPr>
              <a:t>To be established within </a:t>
            </a:r>
            <a:r>
              <a:rPr lang="en-US" sz="1800" dirty="0" err="1">
                <a:solidFill>
                  <a:srgbClr val="FFFFFF"/>
                </a:solidFill>
                <a:latin typeface="Poppins"/>
                <a:ea typeface="Poppins"/>
                <a:cs typeface="Poppins"/>
                <a:sym typeface="Poppins"/>
              </a:rPr>
              <a:t>MoPSW</a:t>
            </a:r>
            <a:r>
              <a:rPr lang="en-US" sz="1800" dirty="0">
                <a:solidFill>
                  <a:srgbClr val="FFFFFF"/>
                </a:solidFill>
                <a:latin typeface="Poppins"/>
                <a:ea typeface="Poppins"/>
                <a:cs typeface="Poppins"/>
                <a:sym typeface="Poppins"/>
              </a:rPr>
              <a:t> as the central nodal authority</a:t>
            </a:r>
          </a:p>
          <a:p>
            <a:pPr marL="388620" lvl="1" indent="-194310" algn="l">
              <a:lnSpc>
                <a:spcPts val="2520"/>
              </a:lnSpc>
              <a:buFont typeface="Arial"/>
              <a:buChar char="•"/>
            </a:pPr>
            <a:r>
              <a:rPr lang="en-US" sz="1800" dirty="0">
                <a:solidFill>
                  <a:srgbClr val="FFFFFF"/>
                </a:solidFill>
                <a:latin typeface="Poppins"/>
                <a:ea typeface="Poppins"/>
                <a:cs typeface="Poppins"/>
                <a:sym typeface="Poppins"/>
              </a:rPr>
              <a:t>Supported by a existing Green </a:t>
            </a:r>
            <a:r>
              <a:rPr lang="en-US" dirty="0">
                <a:solidFill>
                  <a:srgbClr val="FFFFFF"/>
                </a:solidFill>
                <a:latin typeface="Poppins"/>
                <a:ea typeface="Poppins"/>
                <a:cs typeface="Poppins"/>
                <a:sym typeface="Poppins"/>
              </a:rPr>
              <a:t>Cell in </a:t>
            </a:r>
            <a:r>
              <a:rPr lang="en-US" dirty="0" err="1">
                <a:solidFill>
                  <a:srgbClr val="FFFFFF"/>
                </a:solidFill>
                <a:latin typeface="Poppins"/>
                <a:ea typeface="Poppins"/>
                <a:cs typeface="Poppins"/>
                <a:sym typeface="Poppins"/>
              </a:rPr>
              <a:t>MoPSW</a:t>
            </a:r>
            <a:endParaRPr lang="en-US" sz="1800" dirty="0">
              <a:solidFill>
                <a:srgbClr val="FFFFFF"/>
              </a:solidFill>
              <a:latin typeface="Poppins"/>
              <a:ea typeface="Poppins"/>
              <a:cs typeface="Poppins"/>
              <a:sym typeface="Poppins"/>
            </a:endParaRPr>
          </a:p>
          <a:p>
            <a:pPr marL="388620" lvl="1" indent="-194310" algn="l">
              <a:lnSpc>
                <a:spcPts val="2520"/>
              </a:lnSpc>
              <a:buFont typeface="Arial"/>
              <a:buChar char="•"/>
            </a:pPr>
            <a:r>
              <a:rPr lang="en-US" sz="1800" dirty="0">
                <a:solidFill>
                  <a:srgbClr val="FFFFFF"/>
                </a:solidFill>
                <a:latin typeface="Poppins"/>
                <a:ea typeface="Poppins"/>
                <a:cs typeface="Poppins"/>
                <a:sym typeface="Poppins"/>
              </a:rPr>
              <a:t>Core functions:</a:t>
            </a:r>
          </a:p>
          <a:p>
            <a:pPr marL="388620" lvl="1" indent="-194310" algn="l">
              <a:lnSpc>
                <a:spcPts val="2520"/>
              </a:lnSpc>
              <a:buFont typeface="Arial"/>
              <a:buChar char="•"/>
            </a:pPr>
            <a:r>
              <a:rPr lang="en-US" sz="1800" dirty="0">
                <a:solidFill>
                  <a:srgbClr val="FFFFFF"/>
                </a:solidFill>
                <a:latin typeface="Poppins"/>
                <a:ea typeface="Poppins"/>
                <a:cs typeface="Poppins"/>
                <a:sym typeface="Poppins"/>
              </a:rPr>
              <a:t>Cross-ministerial convergence (</a:t>
            </a:r>
            <a:r>
              <a:rPr lang="en-US" sz="1800" dirty="0" err="1">
                <a:solidFill>
                  <a:srgbClr val="FFFFFF"/>
                </a:solidFill>
                <a:latin typeface="Poppins"/>
                <a:ea typeface="Poppins"/>
                <a:cs typeface="Poppins"/>
                <a:sym typeface="Poppins"/>
              </a:rPr>
              <a:t>MoEFCC</a:t>
            </a:r>
            <a:r>
              <a:rPr lang="en-US" sz="1800" dirty="0">
                <a:solidFill>
                  <a:srgbClr val="FFFFFF"/>
                </a:solidFill>
                <a:latin typeface="Poppins"/>
                <a:ea typeface="Poppins"/>
                <a:cs typeface="Poppins"/>
                <a:sym typeface="Poppins"/>
              </a:rPr>
              <a:t>, MNRE, </a:t>
            </a:r>
            <a:r>
              <a:rPr lang="en-US" sz="1800" dirty="0" err="1">
                <a:solidFill>
                  <a:srgbClr val="FFFFFF"/>
                </a:solidFill>
                <a:latin typeface="Poppins"/>
                <a:ea typeface="Poppins"/>
                <a:cs typeface="Poppins"/>
                <a:sym typeface="Poppins"/>
              </a:rPr>
              <a:t>MoPNG</a:t>
            </a:r>
            <a:r>
              <a:rPr lang="en-US" sz="1800" dirty="0">
                <a:solidFill>
                  <a:srgbClr val="FFFFFF"/>
                </a:solidFill>
                <a:latin typeface="Poppins"/>
                <a:ea typeface="Poppins"/>
                <a:cs typeface="Poppins"/>
                <a:sym typeface="Poppins"/>
              </a:rPr>
              <a:t>, MoF, MSDE)</a:t>
            </a:r>
          </a:p>
          <a:p>
            <a:pPr marL="388620" lvl="1" indent="-194310" algn="l">
              <a:lnSpc>
                <a:spcPts val="2520"/>
              </a:lnSpc>
              <a:buFont typeface="Arial"/>
              <a:buChar char="•"/>
            </a:pPr>
            <a:r>
              <a:rPr lang="en-US" sz="1800" dirty="0">
                <a:solidFill>
                  <a:srgbClr val="FFFFFF"/>
                </a:solidFill>
                <a:latin typeface="Poppins"/>
                <a:ea typeface="Poppins"/>
                <a:cs typeface="Poppins"/>
                <a:sym typeface="Poppins"/>
              </a:rPr>
              <a:t>Coordination of all seven green pillars</a:t>
            </a:r>
          </a:p>
          <a:p>
            <a:pPr marL="388620" lvl="1" indent="-194310" algn="l">
              <a:lnSpc>
                <a:spcPts val="2520"/>
              </a:lnSpc>
              <a:buFont typeface="Arial"/>
              <a:buChar char="•"/>
            </a:pPr>
            <a:r>
              <a:rPr lang="en-US" sz="1800" dirty="0">
                <a:solidFill>
                  <a:srgbClr val="FFFFFF"/>
                </a:solidFill>
                <a:latin typeface="Poppins"/>
                <a:ea typeface="Poppins"/>
                <a:cs typeface="Poppins"/>
                <a:sym typeface="Poppins"/>
              </a:rPr>
              <a:t>Oversight of MRV, certification, incentives, and reporting</a:t>
            </a:r>
          </a:p>
          <a:p>
            <a:pPr marL="388620" lvl="1" indent="-194310" algn="l">
              <a:lnSpc>
                <a:spcPts val="2520"/>
              </a:lnSpc>
              <a:buFont typeface="Arial"/>
              <a:buChar char="•"/>
            </a:pPr>
            <a:r>
              <a:rPr lang="en-US" sz="1800" dirty="0">
                <a:solidFill>
                  <a:srgbClr val="FFFFFF"/>
                </a:solidFill>
                <a:latin typeface="Poppins"/>
                <a:ea typeface="Poppins"/>
                <a:cs typeface="Poppins"/>
                <a:sym typeface="Poppins"/>
              </a:rPr>
              <a:t>India’s representation in IMO and regional green shipping forums</a:t>
            </a:r>
          </a:p>
          <a:p>
            <a:pPr algn="l">
              <a:lnSpc>
                <a:spcPts val="2520"/>
              </a:lnSpc>
            </a:pPr>
            <a:endParaRPr lang="en-US" sz="1800" dirty="0">
              <a:solidFill>
                <a:srgbClr val="FFFFFF"/>
              </a:solidFill>
              <a:latin typeface="Poppins"/>
              <a:ea typeface="Poppins"/>
              <a:cs typeface="Poppins"/>
              <a:sym typeface="Poppins"/>
            </a:endParaRPr>
          </a:p>
        </p:txBody>
      </p:sp>
      <p:sp>
        <p:nvSpPr>
          <p:cNvPr id="25" name="TextBox 25"/>
          <p:cNvSpPr txBox="1"/>
          <p:nvPr/>
        </p:nvSpPr>
        <p:spPr>
          <a:xfrm>
            <a:off x="7037783" y="6075998"/>
            <a:ext cx="3996117" cy="3831690"/>
          </a:xfrm>
          <a:prstGeom prst="rect">
            <a:avLst/>
          </a:prstGeom>
        </p:spPr>
        <p:txBody>
          <a:bodyPr lIns="0" tIns="0" rIns="0" bIns="0" rtlCol="0" anchor="t">
            <a:spAutoFit/>
          </a:bodyPr>
          <a:lstStyle/>
          <a:p>
            <a:pPr marL="388620" lvl="1" indent="-194310" algn="l">
              <a:lnSpc>
                <a:spcPts val="2520"/>
              </a:lnSpc>
              <a:buFont typeface="Arial"/>
              <a:buChar char="•"/>
            </a:pPr>
            <a:r>
              <a:rPr lang="en-US" sz="1800" dirty="0">
                <a:solidFill>
                  <a:srgbClr val="FFFFFF"/>
                </a:solidFill>
                <a:latin typeface="Poppins"/>
                <a:ea typeface="Poppins"/>
                <a:cs typeface="Poppins"/>
                <a:sym typeface="Poppins"/>
              </a:rPr>
              <a:t>Digital Monitoring and </a:t>
            </a:r>
            <a:r>
              <a:rPr lang="en-US" dirty="0">
                <a:solidFill>
                  <a:srgbClr val="FFFFFF"/>
                </a:solidFill>
                <a:latin typeface="Poppins"/>
                <a:ea typeface="Poppins"/>
                <a:cs typeface="Poppins"/>
                <a:sym typeface="Poppins"/>
              </a:rPr>
              <a:t>reporting </a:t>
            </a:r>
          </a:p>
          <a:p>
            <a:pPr marL="388620" lvl="1" indent="-194310" algn="l">
              <a:lnSpc>
                <a:spcPts val="2520"/>
              </a:lnSpc>
              <a:buFont typeface="Arial"/>
              <a:buChar char="•"/>
            </a:pPr>
            <a:r>
              <a:rPr lang="en-US" sz="1800" dirty="0">
                <a:solidFill>
                  <a:srgbClr val="FFFFFF"/>
                </a:solidFill>
                <a:latin typeface="Poppins"/>
                <a:ea typeface="Poppins"/>
                <a:cs typeface="Poppins"/>
                <a:sym typeface="Poppins"/>
              </a:rPr>
              <a:t>Annual Maritime Sustainability Report (AMSR)</a:t>
            </a:r>
          </a:p>
          <a:p>
            <a:pPr marL="388620" lvl="1" indent="-194310" algn="l">
              <a:lnSpc>
                <a:spcPts val="2520"/>
              </a:lnSpc>
              <a:buFont typeface="Arial"/>
              <a:buChar char="•"/>
            </a:pPr>
            <a:r>
              <a:rPr lang="en-US" sz="1800" dirty="0">
                <a:solidFill>
                  <a:srgbClr val="FFFFFF"/>
                </a:solidFill>
                <a:latin typeface="Poppins"/>
                <a:ea typeface="Poppins"/>
                <a:cs typeface="Poppins"/>
                <a:sym typeface="Poppins"/>
              </a:rPr>
              <a:t>Green </a:t>
            </a:r>
            <a:r>
              <a:rPr lang="en-US" dirty="0">
                <a:solidFill>
                  <a:srgbClr val="FFFFFF"/>
                </a:solidFill>
                <a:latin typeface="Poppins"/>
                <a:ea typeface="Poppins"/>
                <a:cs typeface="Poppins"/>
                <a:sym typeface="Poppins"/>
              </a:rPr>
              <a:t>Port Performance</a:t>
            </a:r>
            <a:r>
              <a:rPr lang="en-US" sz="1800" dirty="0">
                <a:solidFill>
                  <a:srgbClr val="FFFFFF"/>
                </a:solidFill>
                <a:latin typeface="Poppins"/>
                <a:ea typeface="Poppins"/>
                <a:cs typeface="Poppins"/>
                <a:sym typeface="Poppins"/>
              </a:rPr>
              <a:t> Index </a:t>
            </a:r>
            <a:r>
              <a:rPr lang="en-US" dirty="0">
                <a:solidFill>
                  <a:srgbClr val="FFFFFF"/>
                </a:solidFill>
                <a:latin typeface="Poppins"/>
                <a:ea typeface="Poppins"/>
                <a:cs typeface="Poppins"/>
                <a:sym typeface="Poppins"/>
              </a:rPr>
              <a:t>(GPPI) and similar Index</a:t>
            </a:r>
            <a:r>
              <a:rPr lang="en-US" sz="1800" dirty="0">
                <a:solidFill>
                  <a:srgbClr val="FFFFFF"/>
                </a:solidFill>
                <a:latin typeface="Poppins"/>
                <a:ea typeface="Poppins"/>
                <a:cs typeface="Poppins"/>
                <a:sym typeface="Poppins"/>
              </a:rPr>
              <a:t> linking initiatives as per NGMIP to incentives and finance</a:t>
            </a:r>
          </a:p>
          <a:p>
            <a:pPr marL="388620" lvl="1" indent="-194310" algn="l">
              <a:lnSpc>
                <a:spcPts val="2520"/>
              </a:lnSpc>
              <a:buFont typeface="Arial"/>
              <a:buChar char="•"/>
            </a:pPr>
            <a:r>
              <a:rPr lang="en-US" sz="1800" dirty="0">
                <a:solidFill>
                  <a:srgbClr val="FFFFFF"/>
                </a:solidFill>
                <a:latin typeface="Poppins"/>
                <a:ea typeface="Poppins"/>
                <a:cs typeface="Poppins"/>
                <a:sym typeface="Poppins"/>
              </a:rPr>
              <a:t>Mandatory third-party verification (DGS / IMU / IRS ecosystem)</a:t>
            </a:r>
          </a:p>
          <a:p>
            <a:pPr algn="l">
              <a:lnSpc>
                <a:spcPts val="2520"/>
              </a:lnSpc>
            </a:pPr>
            <a:endParaRPr lang="en-US" sz="1800" dirty="0">
              <a:solidFill>
                <a:srgbClr val="FFFFFF"/>
              </a:solidFill>
              <a:latin typeface="Poppins"/>
              <a:ea typeface="Poppins"/>
              <a:cs typeface="Poppins"/>
              <a:sym typeface="Poppins"/>
            </a:endParaRPr>
          </a:p>
        </p:txBody>
      </p:sp>
      <p:sp>
        <p:nvSpPr>
          <p:cNvPr id="26" name="TextBox 26"/>
          <p:cNvSpPr txBox="1"/>
          <p:nvPr/>
        </p:nvSpPr>
        <p:spPr>
          <a:xfrm>
            <a:off x="1938792" y="4623337"/>
            <a:ext cx="2910156" cy="375285"/>
          </a:xfrm>
          <a:prstGeom prst="rect">
            <a:avLst/>
          </a:prstGeom>
        </p:spPr>
        <p:txBody>
          <a:bodyPr lIns="0" tIns="0" rIns="0" bIns="0" rtlCol="0" anchor="t">
            <a:spAutoFit/>
          </a:bodyPr>
          <a:lstStyle/>
          <a:p>
            <a:pPr algn="ctr">
              <a:lnSpc>
                <a:spcPts val="2940"/>
              </a:lnSpc>
              <a:spcBef>
                <a:spcPct val="0"/>
              </a:spcBef>
            </a:pPr>
            <a:r>
              <a:rPr lang="en-US" sz="2100" b="1">
                <a:solidFill>
                  <a:srgbClr val="FFFFFF"/>
                </a:solidFill>
                <a:latin typeface="Poppins Bold"/>
                <a:ea typeface="Poppins Bold"/>
                <a:cs typeface="Poppins Bold"/>
                <a:sym typeface="Poppins Bold"/>
              </a:rPr>
              <a:t>Institutional Design</a:t>
            </a:r>
          </a:p>
        </p:txBody>
      </p:sp>
      <p:sp>
        <p:nvSpPr>
          <p:cNvPr id="27" name="TextBox 27"/>
          <p:cNvSpPr txBox="1"/>
          <p:nvPr/>
        </p:nvSpPr>
        <p:spPr>
          <a:xfrm>
            <a:off x="7624494" y="4531113"/>
            <a:ext cx="3229512" cy="1118235"/>
          </a:xfrm>
          <a:prstGeom prst="rect">
            <a:avLst/>
          </a:prstGeom>
        </p:spPr>
        <p:txBody>
          <a:bodyPr lIns="0" tIns="0" rIns="0" bIns="0" rtlCol="0" anchor="t">
            <a:spAutoFit/>
          </a:bodyPr>
          <a:lstStyle/>
          <a:p>
            <a:pPr algn="ctr">
              <a:lnSpc>
                <a:spcPts val="2940"/>
              </a:lnSpc>
              <a:spcBef>
                <a:spcPct val="0"/>
              </a:spcBef>
            </a:pPr>
            <a:r>
              <a:rPr lang="en-US" sz="2100" b="1" dirty="0">
                <a:solidFill>
                  <a:srgbClr val="FFFFFF"/>
                </a:solidFill>
                <a:latin typeface="Poppins Bold"/>
                <a:ea typeface="Poppins Bold"/>
                <a:cs typeface="Poppins Bold"/>
                <a:sym typeface="Poppins Bold"/>
              </a:rPr>
              <a:t>Robust Monitoring, Reporting &amp; Verification</a:t>
            </a:r>
          </a:p>
        </p:txBody>
      </p:sp>
      <p:sp>
        <p:nvSpPr>
          <p:cNvPr id="28" name="TextBox 28"/>
          <p:cNvSpPr txBox="1"/>
          <p:nvPr/>
        </p:nvSpPr>
        <p:spPr>
          <a:xfrm>
            <a:off x="13283518" y="5604510"/>
            <a:ext cx="4248069" cy="4472891"/>
          </a:xfrm>
          <a:prstGeom prst="rect">
            <a:avLst/>
          </a:prstGeom>
        </p:spPr>
        <p:txBody>
          <a:bodyPr lIns="0" tIns="0" rIns="0" bIns="0" rtlCol="0" anchor="t">
            <a:spAutoFit/>
          </a:bodyPr>
          <a:lstStyle/>
          <a:p>
            <a:pPr marL="388620" lvl="1" indent="-194310" algn="l">
              <a:lnSpc>
                <a:spcPts val="2520"/>
              </a:lnSpc>
              <a:buFont typeface="Arial"/>
              <a:buChar char="•"/>
            </a:pPr>
            <a:r>
              <a:rPr lang="en-US" sz="1800" dirty="0">
                <a:solidFill>
                  <a:srgbClr val="FFFFFF"/>
                </a:solidFill>
                <a:latin typeface="Poppins"/>
                <a:ea typeface="Poppins"/>
                <a:cs typeface="Poppins"/>
                <a:sym typeface="Poppins"/>
              </a:rPr>
              <a:t>Rolling 5-year implementation plans</a:t>
            </a:r>
          </a:p>
          <a:p>
            <a:pPr marL="388620" lvl="1" indent="-194310" algn="l">
              <a:lnSpc>
                <a:spcPts val="2520"/>
              </a:lnSpc>
              <a:buFont typeface="Arial"/>
              <a:buChar char="•"/>
            </a:pPr>
            <a:r>
              <a:rPr lang="en-US" sz="1800" dirty="0">
                <a:solidFill>
                  <a:srgbClr val="FFFFFF"/>
                </a:solidFill>
                <a:latin typeface="Poppins"/>
                <a:ea typeface="Poppins"/>
                <a:cs typeface="Poppins"/>
                <a:sym typeface="Poppins"/>
              </a:rPr>
              <a:t>Prepared and monitored by NGSCC</a:t>
            </a:r>
          </a:p>
          <a:p>
            <a:pPr marL="388620" lvl="1" indent="-194310" algn="l">
              <a:lnSpc>
                <a:spcPts val="2520"/>
              </a:lnSpc>
              <a:buFont typeface="Arial"/>
              <a:buChar char="•"/>
            </a:pPr>
            <a:r>
              <a:rPr lang="en-US" sz="1800" dirty="0">
                <a:solidFill>
                  <a:srgbClr val="FFFFFF"/>
                </a:solidFill>
                <a:latin typeface="Poppins"/>
                <a:ea typeface="Poppins"/>
                <a:cs typeface="Poppins"/>
                <a:sym typeface="Poppins"/>
              </a:rPr>
              <a:t>Includes:</a:t>
            </a:r>
          </a:p>
          <a:p>
            <a:pPr marL="388620" lvl="1" indent="-194310" algn="l">
              <a:lnSpc>
                <a:spcPts val="2520"/>
              </a:lnSpc>
              <a:buFont typeface="Arial"/>
              <a:buChar char="•"/>
            </a:pPr>
            <a:r>
              <a:rPr lang="en-US" sz="1800" dirty="0">
                <a:solidFill>
                  <a:srgbClr val="FFFFFF"/>
                </a:solidFill>
                <a:latin typeface="Poppins"/>
                <a:ea typeface="Poppins"/>
                <a:cs typeface="Poppins"/>
                <a:sym typeface="Poppins"/>
              </a:rPr>
              <a:t>Pillar-wise actions and targets</a:t>
            </a:r>
          </a:p>
          <a:p>
            <a:pPr marL="388620" lvl="1" indent="-194310" algn="l">
              <a:lnSpc>
                <a:spcPts val="2520"/>
              </a:lnSpc>
              <a:buFont typeface="Arial"/>
              <a:buChar char="•"/>
            </a:pPr>
            <a:r>
              <a:rPr lang="en-US" sz="1800" dirty="0">
                <a:solidFill>
                  <a:srgbClr val="FFFFFF"/>
                </a:solidFill>
                <a:latin typeface="Poppins"/>
                <a:ea typeface="Poppins"/>
                <a:cs typeface="Poppins"/>
                <a:sym typeface="Poppins"/>
              </a:rPr>
              <a:t>Port- and State-wise milestones</a:t>
            </a:r>
          </a:p>
          <a:p>
            <a:pPr marL="388620" lvl="1" indent="-194310" algn="l">
              <a:lnSpc>
                <a:spcPts val="2520"/>
              </a:lnSpc>
              <a:buFont typeface="Arial"/>
              <a:buChar char="•"/>
            </a:pPr>
            <a:r>
              <a:rPr lang="en-US" sz="1800" dirty="0">
                <a:solidFill>
                  <a:srgbClr val="FFFFFF"/>
                </a:solidFill>
                <a:latin typeface="Poppins"/>
                <a:ea typeface="Poppins"/>
                <a:cs typeface="Poppins"/>
                <a:sym typeface="Poppins"/>
              </a:rPr>
              <a:t>Fund allocation via SMFCL</a:t>
            </a:r>
          </a:p>
          <a:p>
            <a:pPr marL="388620" lvl="1" indent="-194310" algn="l">
              <a:lnSpc>
                <a:spcPts val="2520"/>
              </a:lnSpc>
              <a:buFont typeface="Arial"/>
              <a:buChar char="•"/>
            </a:pPr>
            <a:r>
              <a:rPr lang="en-US" sz="1800" dirty="0">
                <a:solidFill>
                  <a:srgbClr val="FFFFFF"/>
                </a:solidFill>
                <a:latin typeface="Poppins"/>
                <a:ea typeface="Poppins"/>
                <a:cs typeface="Poppins"/>
                <a:sym typeface="Poppins"/>
              </a:rPr>
              <a:t>Technology and skilling milestones</a:t>
            </a:r>
          </a:p>
          <a:p>
            <a:pPr marL="388620" lvl="1" indent="-194310" algn="l">
              <a:lnSpc>
                <a:spcPts val="2520"/>
              </a:lnSpc>
              <a:buFont typeface="Arial"/>
              <a:buChar char="•"/>
            </a:pPr>
            <a:r>
              <a:rPr lang="en-US" sz="1800" dirty="0">
                <a:solidFill>
                  <a:srgbClr val="FFFFFF"/>
                </a:solidFill>
                <a:latin typeface="Poppins"/>
                <a:ea typeface="Poppins"/>
                <a:cs typeface="Poppins"/>
                <a:sym typeface="Poppins"/>
              </a:rPr>
              <a:t>Phased transition aligned with IMO ~2050 and India ~2070 pathways</a:t>
            </a:r>
          </a:p>
          <a:p>
            <a:pPr algn="l">
              <a:lnSpc>
                <a:spcPts val="2520"/>
              </a:lnSpc>
            </a:pPr>
            <a:endParaRPr lang="en-US" sz="1800" dirty="0">
              <a:solidFill>
                <a:srgbClr val="FFFFFF"/>
              </a:solidFill>
              <a:latin typeface="Poppins"/>
              <a:ea typeface="Poppins"/>
              <a:cs typeface="Poppins"/>
              <a:sym typeface="Poppins"/>
            </a:endParaRPr>
          </a:p>
        </p:txBody>
      </p:sp>
      <p:sp>
        <p:nvSpPr>
          <p:cNvPr id="29" name="TextBox 29"/>
          <p:cNvSpPr txBox="1"/>
          <p:nvPr/>
        </p:nvSpPr>
        <p:spPr>
          <a:xfrm>
            <a:off x="14105988" y="4318693"/>
            <a:ext cx="3425599" cy="1118235"/>
          </a:xfrm>
          <a:prstGeom prst="rect">
            <a:avLst/>
          </a:prstGeom>
        </p:spPr>
        <p:txBody>
          <a:bodyPr lIns="0" tIns="0" rIns="0" bIns="0" rtlCol="0" anchor="t">
            <a:spAutoFit/>
          </a:bodyPr>
          <a:lstStyle/>
          <a:p>
            <a:pPr algn="ctr">
              <a:lnSpc>
                <a:spcPts val="2940"/>
              </a:lnSpc>
              <a:spcBef>
                <a:spcPct val="0"/>
              </a:spcBef>
            </a:pPr>
            <a:r>
              <a:rPr lang="en-US" sz="2100" b="1">
                <a:solidFill>
                  <a:srgbClr val="FFFFFF"/>
                </a:solidFill>
                <a:latin typeface="Poppins Bold"/>
                <a:ea typeface="Poppins Bold"/>
                <a:cs typeface="Poppins Bold"/>
                <a:sym typeface="Poppins Bold"/>
              </a:rPr>
              <a:t>National Green Maritime Implementation Plan (NGMIP)</a:t>
            </a:r>
          </a:p>
        </p:txBody>
      </p:sp>
      <p:sp>
        <p:nvSpPr>
          <p:cNvPr id="30" name="TextBox 30"/>
          <p:cNvSpPr txBox="1"/>
          <p:nvPr/>
        </p:nvSpPr>
        <p:spPr>
          <a:xfrm>
            <a:off x="-304800" y="1064324"/>
            <a:ext cx="11030564" cy="1346836"/>
          </a:xfrm>
          <a:prstGeom prst="rect">
            <a:avLst/>
          </a:prstGeom>
        </p:spPr>
        <p:txBody>
          <a:bodyPr lIns="0" tIns="0" rIns="0" bIns="0" rtlCol="0" anchor="t">
            <a:spAutoFit/>
          </a:bodyPr>
          <a:lstStyle/>
          <a:p>
            <a:pPr marL="0" lvl="0" indent="0" algn="ctr">
              <a:lnSpc>
                <a:spcPts val="5280"/>
              </a:lnSpc>
              <a:spcBef>
                <a:spcPct val="0"/>
              </a:spcBef>
            </a:pPr>
            <a:r>
              <a:rPr lang="en-US" sz="4800" b="1" dirty="0">
                <a:solidFill>
                  <a:srgbClr val="070742"/>
                </a:solidFill>
                <a:latin typeface="DM Sans Bold"/>
                <a:ea typeface="DM Sans Bold"/>
                <a:cs typeface="DM Sans Bold"/>
                <a:sym typeface="DM Sans Bold"/>
              </a:rPr>
              <a:t>NATIONAL GREEN SHIPPING COORDINATION CELL (NGSCC)</a:t>
            </a:r>
          </a:p>
        </p:txBody>
      </p:sp>
      <p:sp>
        <p:nvSpPr>
          <p:cNvPr id="31" name="TextBox 31"/>
          <p:cNvSpPr txBox="1"/>
          <p:nvPr/>
        </p:nvSpPr>
        <p:spPr>
          <a:xfrm>
            <a:off x="380120" y="2634615"/>
            <a:ext cx="9461779" cy="375285"/>
          </a:xfrm>
          <a:prstGeom prst="rect">
            <a:avLst/>
          </a:prstGeom>
        </p:spPr>
        <p:txBody>
          <a:bodyPr lIns="0" tIns="0" rIns="0" bIns="0" rtlCol="0" anchor="t">
            <a:spAutoFit/>
          </a:bodyPr>
          <a:lstStyle/>
          <a:p>
            <a:pPr algn="ctr">
              <a:lnSpc>
                <a:spcPts val="2940"/>
              </a:lnSpc>
              <a:spcBef>
                <a:spcPct val="0"/>
              </a:spcBef>
            </a:pPr>
            <a:r>
              <a:rPr lang="en-US" sz="2100" b="1" dirty="0">
                <a:solidFill>
                  <a:srgbClr val="070742"/>
                </a:solidFill>
                <a:latin typeface="Poppins Bold"/>
                <a:ea typeface="Poppins Bold"/>
                <a:cs typeface="Poppins Bold"/>
                <a:sym typeface="Poppins Bold"/>
              </a:rPr>
              <a:t>A Federated, Adaptive Governance Framework for NGSP</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D56488D-D4C1-0F99-B0B1-0391C61FCB49}"/>
              </a:ext>
            </a:extLst>
          </p:cNvPr>
          <p:cNvSpPr>
            <a:spLocks noChangeArrowheads="1"/>
          </p:cNvSpPr>
          <p:nvPr/>
        </p:nvSpPr>
        <p:spPr bwMode="auto">
          <a:xfrm>
            <a:off x="609600" y="2476500"/>
            <a:ext cx="8382000" cy="3785652"/>
          </a:xfrm>
          <a:prstGeom prst="rect">
            <a:avLst/>
          </a:prstGeom>
          <a:solidFill>
            <a:schemeClr val="tx2">
              <a:lumMod val="40000"/>
              <a:lumOff val="60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DM Sans" panose="020B0604020202020204" charset="0"/>
              </a:rPr>
              <a:t>Is the proposed mandate and institutional positioning of the NGSCC—built as an extension of </a:t>
            </a:r>
            <a:r>
              <a:rPr kumimoji="0" lang="en-US" altLang="en-US" sz="2000" b="1" i="0" u="none" strike="noStrike" cap="none" normalizeH="0" baseline="0" dirty="0" err="1">
                <a:ln>
                  <a:noFill/>
                </a:ln>
                <a:solidFill>
                  <a:schemeClr val="tx1"/>
                </a:solidFill>
                <a:effectLst/>
                <a:latin typeface="DM Sans" panose="020B0604020202020204" charset="0"/>
              </a:rPr>
              <a:t>MoPSW’s</a:t>
            </a:r>
            <a:r>
              <a:rPr kumimoji="0" lang="en-US" altLang="en-US" sz="2000" b="1" i="0" u="none" strike="noStrike" cap="none" normalizeH="0" baseline="0" dirty="0">
                <a:ln>
                  <a:noFill/>
                </a:ln>
                <a:solidFill>
                  <a:schemeClr val="tx1"/>
                </a:solidFill>
                <a:effectLst/>
                <a:latin typeface="DM Sans" panose="020B0604020202020204" charset="0"/>
              </a:rPr>
              <a:t> existing Green Cell—sufficient to deliver real cross-ministerial convergence?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DM Sans" panose="020B0604020202020204" charset="0"/>
              </a:rPr>
              <a:t>NGSP proposes the </a:t>
            </a:r>
            <a:r>
              <a:rPr kumimoji="0" lang="en-US" altLang="en-US" sz="2000" b="1" i="0" u="none" strike="noStrike" cap="none" normalizeH="0" baseline="0" dirty="0">
                <a:ln>
                  <a:noFill/>
                </a:ln>
                <a:solidFill>
                  <a:schemeClr val="tx1"/>
                </a:solidFill>
                <a:effectLst/>
                <a:latin typeface="DM Sans" panose="020B0604020202020204" charset="0"/>
              </a:rPr>
              <a:t>National Green Shipping Coordination Cell (NGSCC)</a:t>
            </a:r>
            <a:r>
              <a:rPr kumimoji="0" lang="en-US" altLang="en-US" sz="2000" b="0" i="0" u="none" strike="noStrike" cap="none" normalizeH="0" baseline="0" dirty="0">
                <a:ln>
                  <a:noFill/>
                </a:ln>
                <a:solidFill>
                  <a:schemeClr val="tx1"/>
                </a:solidFill>
                <a:effectLst/>
                <a:latin typeface="DM Sans" panose="020B0604020202020204" charset="0"/>
              </a:rPr>
              <a:t> as a strengthened, permanent extension of the Green Cell already operating within </a:t>
            </a:r>
            <a:r>
              <a:rPr kumimoji="0" lang="en-US" altLang="en-US" sz="2000" b="1" i="0" u="none" strike="noStrike" cap="none" normalizeH="0" baseline="0" dirty="0" err="1">
                <a:ln>
                  <a:noFill/>
                </a:ln>
                <a:solidFill>
                  <a:schemeClr val="tx1"/>
                </a:solidFill>
                <a:effectLst/>
                <a:latin typeface="DM Sans" panose="020B0604020202020204" charset="0"/>
              </a:rPr>
              <a:t>MoPSW</a:t>
            </a:r>
            <a:r>
              <a:rPr kumimoji="0" lang="en-US" altLang="en-US" sz="2000" b="0" i="0" u="none" strike="noStrike" cap="none" normalizeH="0" baseline="0" dirty="0">
                <a:ln>
                  <a:noFill/>
                </a:ln>
                <a:solidFill>
                  <a:schemeClr val="tx1"/>
                </a:solidFill>
                <a:effectLst/>
                <a:latin typeface="DM Sans" panose="020B0604020202020204" charset="0"/>
              </a:rPr>
              <a:t>, responsible for coordinating </a:t>
            </a:r>
            <a:r>
              <a:rPr kumimoji="0" lang="en-US" altLang="en-US" sz="2000" b="0" i="0" u="none" strike="noStrike" cap="none" normalizeH="0" baseline="0" dirty="0" err="1">
                <a:ln>
                  <a:noFill/>
                </a:ln>
                <a:solidFill>
                  <a:schemeClr val="tx1"/>
                </a:solidFill>
                <a:effectLst/>
                <a:latin typeface="DM Sans" panose="020B0604020202020204" charset="0"/>
              </a:rPr>
              <a:t>MoEFCC</a:t>
            </a:r>
            <a:r>
              <a:rPr kumimoji="0" lang="en-US" altLang="en-US" sz="2000" b="0" i="0" u="none" strike="noStrike" cap="none" normalizeH="0" baseline="0" dirty="0">
                <a:ln>
                  <a:noFill/>
                </a:ln>
                <a:solidFill>
                  <a:schemeClr val="tx1"/>
                </a:solidFill>
                <a:effectLst/>
                <a:latin typeface="DM Sans" panose="020B0604020202020204" charset="0"/>
              </a:rPr>
              <a:t>, MNRE, MoF, MSDE, DGS, IWAI, ports and State Maritime Boards.</a:t>
            </a:r>
            <a:br>
              <a:rPr kumimoji="0" lang="en-US" altLang="en-US" sz="2000" b="0" i="0" u="none" strike="noStrike" cap="none" normalizeH="0" baseline="0" dirty="0">
                <a:ln>
                  <a:noFill/>
                </a:ln>
                <a:solidFill>
                  <a:schemeClr val="tx1"/>
                </a:solidFill>
                <a:effectLst/>
                <a:latin typeface="DM Sans" panose="020B0604020202020204" charset="0"/>
              </a:rPr>
            </a:br>
            <a:r>
              <a:rPr kumimoji="0" lang="en-US" altLang="en-US" sz="2000" b="1" i="0" u="none" strike="noStrike" cap="none" normalizeH="0" baseline="0" dirty="0">
                <a:ln>
                  <a:noFill/>
                </a:ln>
                <a:solidFill>
                  <a:schemeClr val="tx1"/>
                </a:solidFill>
                <a:effectLst/>
                <a:latin typeface="DM Sans" panose="020B0604020202020204" charset="0"/>
              </a:rPr>
              <a:t>Do stakeholders believe this upgraded Green Cell model will have enough statutory authority, data access, and convening power to resolve conflicts and align action across shipping, ports, fuels, finance, skills and climate ministries in India’s federal governance system?</a:t>
            </a:r>
            <a:endParaRPr kumimoji="0" lang="en-US" altLang="en-US" sz="2000" b="0" i="0" u="none" strike="noStrike" cap="none" normalizeH="0" baseline="0" dirty="0">
              <a:ln>
                <a:noFill/>
              </a:ln>
              <a:solidFill>
                <a:schemeClr val="tx1"/>
              </a:solidFill>
              <a:effectLst/>
              <a:latin typeface="DM Sans" panose="020B0604020202020204" charset="0"/>
            </a:endParaRPr>
          </a:p>
        </p:txBody>
      </p:sp>
      <p:sp>
        <p:nvSpPr>
          <p:cNvPr id="13" name="Rectangle 12">
            <a:extLst>
              <a:ext uri="{FF2B5EF4-FFF2-40B4-BE49-F238E27FC236}">
                <a16:creationId xmlns:a16="http://schemas.microsoft.com/office/drawing/2014/main" id="{A25CBA73-4DD0-2877-0B47-A67A70B3A761}"/>
              </a:ext>
            </a:extLst>
          </p:cNvPr>
          <p:cNvSpPr>
            <a:spLocks noChangeArrowheads="1"/>
          </p:cNvSpPr>
          <p:nvPr/>
        </p:nvSpPr>
        <p:spPr bwMode="auto">
          <a:xfrm>
            <a:off x="685800" y="6726727"/>
            <a:ext cx="8382000" cy="2862322"/>
          </a:xfrm>
          <a:prstGeom prst="rect">
            <a:avLst/>
          </a:prstGeom>
          <a:solidFill>
            <a:schemeClr val="tx2">
              <a:lumMod val="40000"/>
              <a:lumOff val="60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DM Sans" panose="020B0604020202020204" charset="0"/>
              </a:rPr>
              <a:t>Will the Rolling 5-Year National Green Maritime Implementation Plan (NGMIP), overseen by the NGSCC, provide both investment certainty and policy adaptability?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DM Sans" panose="020B0604020202020204" charset="0"/>
              </a:rPr>
              <a:t>NGMIP is designed as a </a:t>
            </a:r>
            <a:r>
              <a:rPr kumimoji="0" lang="en-US" altLang="en-US" sz="2000" b="1" i="0" u="none" strike="noStrike" cap="none" normalizeH="0" baseline="0" dirty="0">
                <a:ln>
                  <a:noFill/>
                </a:ln>
                <a:solidFill>
                  <a:schemeClr val="tx1"/>
                </a:solidFill>
                <a:effectLst/>
                <a:latin typeface="DM Sans" panose="020B0604020202020204" charset="0"/>
              </a:rPr>
              <a:t>rolling, biennially updated five-year plan</a:t>
            </a:r>
            <a:r>
              <a:rPr kumimoji="0" lang="en-US" altLang="en-US" sz="2000" b="0" i="0" u="none" strike="noStrike" cap="none" normalizeH="0" baseline="0" dirty="0">
                <a:ln>
                  <a:noFill/>
                </a:ln>
                <a:solidFill>
                  <a:schemeClr val="tx1"/>
                </a:solidFill>
                <a:effectLst/>
                <a:latin typeface="DM Sans" panose="020B0604020202020204" charset="0"/>
              </a:rPr>
              <a:t> that converts NGSP into </a:t>
            </a:r>
            <a:r>
              <a:rPr kumimoji="0" lang="en-US" altLang="en-US" sz="2000" b="1" i="0" u="none" strike="noStrike" cap="none" normalizeH="0" baseline="0" dirty="0">
                <a:ln>
                  <a:noFill/>
                </a:ln>
                <a:solidFill>
                  <a:schemeClr val="tx1"/>
                </a:solidFill>
                <a:effectLst/>
                <a:latin typeface="DM Sans" panose="020B0604020202020204" charset="0"/>
              </a:rPr>
              <a:t>port-wise, state-wise and pillar-wise targets, funding flows and technology milestones</a:t>
            </a:r>
            <a:r>
              <a:rPr kumimoji="0" lang="en-US" altLang="en-US" sz="2000" b="0" i="0" u="none" strike="noStrike" cap="none" normalizeH="0" baseline="0" dirty="0">
                <a:ln>
                  <a:noFill/>
                </a:ln>
                <a:solidFill>
                  <a:schemeClr val="tx1"/>
                </a:solidFill>
                <a:effectLst/>
                <a:latin typeface="DM Sans" panose="020B0604020202020204" charset="0"/>
              </a:rPr>
              <a:t>.</a:t>
            </a:r>
            <a:br>
              <a:rPr kumimoji="0" lang="en-US" altLang="en-US" sz="2000" b="0" i="0" u="none" strike="noStrike" cap="none" normalizeH="0" baseline="0" dirty="0">
                <a:ln>
                  <a:noFill/>
                </a:ln>
                <a:solidFill>
                  <a:schemeClr val="tx1"/>
                </a:solidFill>
                <a:effectLst/>
                <a:latin typeface="DM Sans" panose="020B0604020202020204" charset="0"/>
              </a:rPr>
            </a:br>
            <a:r>
              <a:rPr kumimoji="0" lang="en-US" altLang="en-US" sz="2000" b="1" i="0" u="none" strike="noStrike" cap="none" normalizeH="0" baseline="0" dirty="0">
                <a:ln>
                  <a:noFill/>
                </a:ln>
                <a:solidFill>
                  <a:schemeClr val="tx1"/>
                </a:solidFill>
                <a:effectLst/>
                <a:latin typeface="DM Sans" panose="020B0604020202020204" charset="0"/>
              </a:rPr>
              <a:t>Is this structure robust enough to give long-term predictability to ports, shipowners and fuel suppliers while still allowing India to adjust to evolving IMO rules, global carbon markets and technology costs?</a:t>
            </a:r>
            <a:endParaRPr kumimoji="0" lang="en-US" altLang="en-US" sz="2000" b="0" i="0" u="none" strike="noStrike" cap="none" normalizeH="0" baseline="0" dirty="0">
              <a:ln>
                <a:noFill/>
              </a:ln>
              <a:solidFill>
                <a:schemeClr val="tx1"/>
              </a:solidFill>
              <a:effectLst/>
              <a:latin typeface="DM Sans" panose="020B0604020202020204" charset="0"/>
            </a:endParaRPr>
          </a:p>
        </p:txBody>
      </p:sp>
      <p:sp>
        <p:nvSpPr>
          <p:cNvPr id="15" name="Rectangle 14">
            <a:extLst>
              <a:ext uri="{FF2B5EF4-FFF2-40B4-BE49-F238E27FC236}">
                <a16:creationId xmlns:a16="http://schemas.microsoft.com/office/drawing/2014/main" id="{7F8A149E-8CA7-AD52-C9DC-94681F0C1412}"/>
              </a:ext>
            </a:extLst>
          </p:cNvPr>
          <p:cNvSpPr>
            <a:spLocks noChangeArrowheads="1"/>
          </p:cNvSpPr>
          <p:nvPr/>
        </p:nvSpPr>
        <p:spPr bwMode="auto">
          <a:xfrm>
            <a:off x="9906000" y="344388"/>
            <a:ext cx="8382000" cy="2862322"/>
          </a:xfrm>
          <a:prstGeom prst="rect">
            <a:avLst/>
          </a:prstGeom>
          <a:solidFill>
            <a:schemeClr val="tx2">
              <a:lumMod val="40000"/>
              <a:lumOff val="60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DM Sans" panose="020B0604020202020204" charset="0"/>
              </a:rPr>
              <a:t>Are the Monitoring and reporting-driven feedback loops between NGSCC and NGMIP strong enough to enable real course correction?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DM Sans" panose="020B0604020202020204" charset="0"/>
              </a:rPr>
              <a:t>Under NGSP, emissions and performance data from ships, ports, IWT and terminals feed into the </a:t>
            </a:r>
            <a:r>
              <a:rPr kumimoji="0" lang="en-US" altLang="en-US" sz="2000" b="1" i="0" u="none" strike="noStrike" cap="none" normalizeH="0" baseline="0" dirty="0">
                <a:ln>
                  <a:noFill/>
                </a:ln>
                <a:solidFill>
                  <a:schemeClr val="tx1"/>
                </a:solidFill>
                <a:effectLst/>
                <a:latin typeface="DM Sans" panose="020B0604020202020204" charset="0"/>
              </a:rPr>
              <a:t>National MRV system, the Annual Maritime Sustainability Report (AMSR), and then into NGMIP revisions</a:t>
            </a:r>
            <a:r>
              <a:rPr kumimoji="0" lang="en-US" altLang="en-US" sz="2000" b="0" i="0" u="none" strike="noStrike" cap="none" normalizeH="0" baseline="0" dirty="0">
                <a:ln>
                  <a:noFill/>
                </a:ln>
                <a:solidFill>
                  <a:schemeClr val="tx1"/>
                </a:solidFill>
                <a:effectLst/>
                <a:latin typeface="DM Sans" panose="020B0604020202020204" charset="0"/>
              </a:rPr>
              <a:t> under NGSCC oversight.</a:t>
            </a:r>
            <a:br>
              <a:rPr kumimoji="0" lang="en-US" altLang="en-US" sz="2000" b="0" i="0" u="none" strike="noStrike" cap="none" normalizeH="0" baseline="0" dirty="0">
                <a:ln>
                  <a:noFill/>
                </a:ln>
                <a:solidFill>
                  <a:schemeClr val="tx1"/>
                </a:solidFill>
                <a:effectLst/>
                <a:latin typeface="DM Sans" panose="020B0604020202020204" charset="0"/>
              </a:rPr>
            </a:br>
            <a:r>
              <a:rPr kumimoji="0" lang="en-US" altLang="en-US" sz="2000" b="1" i="0" u="none" strike="noStrike" cap="none" normalizeH="0" baseline="0" dirty="0">
                <a:ln>
                  <a:noFill/>
                </a:ln>
                <a:solidFill>
                  <a:schemeClr val="tx1"/>
                </a:solidFill>
                <a:effectLst/>
                <a:latin typeface="DM Sans" panose="020B0604020202020204" charset="0"/>
              </a:rPr>
              <a:t>Do stakeholders believe this data-to-decision pipeline will be fast, independent and binding enough to trigger changes in funding, regulation and targets when implementation falls behind?</a:t>
            </a:r>
            <a:endParaRPr kumimoji="0" lang="en-US" altLang="en-US" sz="2000" b="0" i="0" u="none" strike="noStrike" cap="none" normalizeH="0" baseline="0" dirty="0">
              <a:ln>
                <a:noFill/>
              </a:ln>
              <a:solidFill>
                <a:schemeClr val="tx1"/>
              </a:solidFill>
              <a:effectLst/>
              <a:latin typeface="DM Sans" panose="020B0604020202020204" charset="0"/>
            </a:endParaRPr>
          </a:p>
        </p:txBody>
      </p:sp>
      <p:sp>
        <p:nvSpPr>
          <p:cNvPr id="17" name="Rectangle 16">
            <a:extLst>
              <a:ext uri="{FF2B5EF4-FFF2-40B4-BE49-F238E27FC236}">
                <a16:creationId xmlns:a16="http://schemas.microsoft.com/office/drawing/2014/main" id="{D1FC88BA-525C-C7D7-23BA-C56755B6A42E}"/>
              </a:ext>
            </a:extLst>
          </p:cNvPr>
          <p:cNvSpPr>
            <a:spLocks noChangeArrowheads="1"/>
          </p:cNvSpPr>
          <p:nvPr/>
        </p:nvSpPr>
        <p:spPr bwMode="auto">
          <a:xfrm>
            <a:off x="9889435" y="3651289"/>
            <a:ext cx="8382000" cy="2862322"/>
          </a:xfrm>
          <a:prstGeom prst="rect">
            <a:avLst/>
          </a:prstGeom>
          <a:solidFill>
            <a:schemeClr val="tx2">
              <a:lumMod val="40000"/>
              <a:lumOff val="60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000" b="1" dirty="0">
                <a:latin typeface="DM Sans" panose="020B0604020202020204" charset="0"/>
              </a:rPr>
              <a:t>I</a:t>
            </a:r>
            <a:r>
              <a:rPr kumimoji="0" lang="en-US" altLang="en-US" sz="2000" b="1" i="0" u="none" strike="noStrike" cap="none" normalizeH="0" baseline="0" dirty="0">
                <a:ln>
                  <a:noFill/>
                </a:ln>
                <a:solidFill>
                  <a:schemeClr val="tx1"/>
                </a:solidFill>
                <a:effectLst/>
                <a:latin typeface="DM Sans" panose="020B0604020202020204" charset="0"/>
              </a:rPr>
              <a:t>s the federated execution model under NGMIP realistic for India’s diverse port, coastal and inland waterway system?</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DM Sans" panose="020B0604020202020204" charset="0"/>
              </a:rPr>
              <a:t>NGSP assigns execution to </a:t>
            </a:r>
            <a:r>
              <a:rPr kumimoji="0" lang="en-US" altLang="en-US" sz="2000" b="1" i="0" u="none" strike="noStrike" cap="none" normalizeH="0" baseline="0" dirty="0">
                <a:ln>
                  <a:noFill/>
                </a:ln>
                <a:solidFill>
                  <a:schemeClr val="tx1"/>
                </a:solidFill>
                <a:effectLst/>
                <a:latin typeface="DM Sans" panose="020B0604020202020204" charset="0"/>
              </a:rPr>
              <a:t>ports, State Maritime Boards and IWAI</a:t>
            </a:r>
            <a:r>
              <a:rPr kumimoji="0" lang="en-US" altLang="en-US" sz="2000" b="0" i="0" u="none" strike="noStrike" cap="none" normalizeH="0" baseline="0" dirty="0">
                <a:ln>
                  <a:noFill/>
                </a:ln>
                <a:solidFill>
                  <a:schemeClr val="tx1"/>
                </a:solidFill>
                <a:effectLst/>
                <a:latin typeface="DM Sans" panose="020B0604020202020204" charset="0"/>
              </a:rPr>
              <a:t>, while the NGSCC (as the </a:t>
            </a:r>
            <a:r>
              <a:rPr kumimoji="0" lang="en-US" altLang="en-US" sz="2000" b="0" i="0" u="none" strike="noStrike" cap="none" normalizeH="0" baseline="0" dirty="0" err="1">
                <a:ln>
                  <a:noFill/>
                </a:ln>
                <a:solidFill>
                  <a:schemeClr val="tx1"/>
                </a:solidFill>
                <a:effectLst/>
                <a:latin typeface="DM Sans" panose="020B0604020202020204" charset="0"/>
              </a:rPr>
              <a:t>MoPSW</a:t>
            </a:r>
            <a:r>
              <a:rPr kumimoji="0" lang="en-US" altLang="en-US" sz="2000" b="0" i="0" u="none" strike="noStrike" cap="none" normalizeH="0" baseline="0" dirty="0">
                <a:ln>
                  <a:noFill/>
                </a:ln>
                <a:solidFill>
                  <a:schemeClr val="tx1"/>
                </a:solidFill>
                <a:effectLst/>
                <a:latin typeface="DM Sans" panose="020B0604020202020204" charset="0"/>
              </a:rPr>
              <a:t> Green Cell extension) coordinates targets, reporting and incentives at national level.</a:t>
            </a:r>
            <a:br>
              <a:rPr kumimoji="0" lang="en-US" altLang="en-US" sz="2000" b="0" i="0" u="none" strike="noStrike" cap="none" normalizeH="0" baseline="0" dirty="0">
                <a:ln>
                  <a:noFill/>
                </a:ln>
                <a:solidFill>
                  <a:schemeClr val="tx1"/>
                </a:solidFill>
                <a:effectLst/>
                <a:latin typeface="DM Sans" panose="020B0604020202020204" charset="0"/>
              </a:rPr>
            </a:br>
            <a:r>
              <a:rPr kumimoji="0" lang="en-US" altLang="en-US" sz="2000" b="1" i="0" u="none" strike="noStrike" cap="none" normalizeH="0" baseline="0" dirty="0">
                <a:ln>
                  <a:noFill/>
                </a:ln>
                <a:solidFill>
                  <a:schemeClr val="tx1"/>
                </a:solidFill>
                <a:effectLst/>
                <a:latin typeface="DM Sans" panose="020B0604020202020204" charset="0"/>
              </a:rPr>
              <a:t>Can this multi-level model ensure uniform compliance, MRV quality and delivery across major ports, non-major ports, inland waterways and cruise terminals, or will institutional capacity gaps undermine national coherence?</a:t>
            </a:r>
            <a:endParaRPr kumimoji="0" lang="en-US" altLang="en-US" sz="2000" b="0" i="0" u="none" strike="noStrike" cap="none" normalizeH="0" baseline="0" dirty="0">
              <a:ln>
                <a:noFill/>
              </a:ln>
              <a:solidFill>
                <a:schemeClr val="tx1"/>
              </a:solidFill>
              <a:effectLst/>
              <a:latin typeface="DM Sans" panose="020B0604020202020204" charset="0"/>
            </a:endParaRPr>
          </a:p>
        </p:txBody>
      </p:sp>
      <p:sp>
        <p:nvSpPr>
          <p:cNvPr id="19" name="Rectangle 18">
            <a:extLst>
              <a:ext uri="{FF2B5EF4-FFF2-40B4-BE49-F238E27FC236}">
                <a16:creationId xmlns:a16="http://schemas.microsoft.com/office/drawing/2014/main" id="{DC8468CE-518F-FE7D-6C5D-47552C759586}"/>
              </a:ext>
            </a:extLst>
          </p:cNvPr>
          <p:cNvSpPr>
            <a:spLocks noChangeArrowheads="1"/>
          </p:cNvSpPr>
          <p:nvPr/>
        </p:nvSpPr>
        <p:spPr bwMode="auto">
          <a:xfrm>
            <a:off x="9889435" y="6973788"/>
            <a:ext cx="8382000" cy="2862322"/>
          </a:xfrm>
          <a:prstGeom prst="rect">
            <a:avLst/>
          </a:prstGeom>
          <a:solidFill>
            <a:schemeClr val="tx2">
              <a:lumMod val="40000"/>
              <a:lumOff val="60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DM Sans" panose="020B0604020202020204" charset="0"/>
              </a:rPr>
              <a:t>Will the financial and incentive linkages managed by NGSCC make NGMIP targets commercially enforceable?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DM Sans" panose="020B0604020202020204" charset="0"/>
              </a:rPr>
              <a:t>NGSP links </a:t>
            </a:r>
            <a:r>
              <a:rPr kumimoji="0" lang="en-US" altLang="en-US" sz="2000" b="1" i="0" u="none" strike="noStrike" cap="none" normalizeH="0" baseline="0" dirty="0">
                <a:ln>
                  <a:noFill/>
                </a:ln>
                <a:solidFill>
                  <a:schemeClr val="tx1"/>
                </a:solidFill>
                <a:effectLst/>
                <a:latin typeface="DM Sans" panose="020B0604020202020204" charset="0"/>
              </a:rPr>
              <a:t>Green Compliance Index (GCI)</a:t>
            </a:r>
            <a:r>
              <a:rPr kumimoji="0" lang="en-US" altLang="en-US" sz="2000" b="0" i="0" u="none" strike="noStrike" cap="none" normalizeH="0" baseline="0" dirty="0">
                <a:ln>
                  <a:noFill/>
                </a:ln>
                <a:solidFill>
                  <a:schemeClr val="tx1"/>
                </a:solidFill>
                <a:effectLst/>
                <a:latin typeface="DM Sans" panose="020B0604020202020204" charset="0"/>
              </a:rPr>
              <a:t> scores and MRV performance to </a:t>
            </a:r>
            <a:r>
              <a:rPr kumimoji="0" lang="en-US" altLang="en-US" sz="2000" b="1" i="0" u="none" strike="noStrike" cap="none" normalizeH="0" baseline="0" dirty="0">
                <a:ln>
                  <a:noFill/>
                </a:ln>
                <a:solidFill>
                  <a:schemeClr val="tx1"/>
                </a:solidFill>
                <a:effectLst/>
                <a:latin typeface="DM Sans" panose="020B0604020202020204" charset="0"/>
              </a:rPr>
              <a:t>SMFCL finance, port tariff incentives, and green procurement eligibility</a:t>
            </a:r>
            <a:r>
              <a:rPr kumimoji="0" lang="en-US" altLang="en-US" sz="2000" b="0" i="0" u="none" strike="noStrike" cap="none" normalizeH="0" baseline="0" dirty="0">
                <a:ln>
                  <a:noFill/>
                </a:ln>
                <a:solidFill>
                  <a:schemeClr val="tx1"/>
                </a:solidFill>
                <a:effectLst/>
                <a:latin typeface="DM Sans" panose="020B0604020202020204" charset="0"/>
              </a:rPr>
              <a:t>, with NGSCC acting as the governance and verification gatekeeper.</a:t>
            </a:r>
            <a:br>
              <a:rPr kumimoji="0" lang="en-US" altLang="en-US" sz="2000" b="0" i="0" u="none" strike="noStrike" cap="none" normalizeH="0" baseline="0" dirty="0">
                <a:ln>
                  <a:noFill/>
                </a:ln>
                <a:solidFill>
                  <a:schemeClr val="tx1"/>
                </a:solidFill>
                <a:effectLst/>
                <a:latin typeface="DM Sans" panose="020B0604020202020204" charset="0"/>
              </a:rPr>
            </a:br>
            <a:r>
              <a:rPr kumimoji="0" lang="en-US" altLang="en-US" sz="2000" b="1" i="0" u="none" strike="noStrike" cap="none" normalizeH="0" baseline="0" dirty="0">
                <a:ln>
                  <a:noFill/>
                </a:ln>
                <a:solidFill>
                  <a:schemeClr val="tx1"/>
                </a:solidFill>
                <a:effectLst/>
                <a:latin typeface="DM Sans" panose="020B0604020202020204" charset="0"/>
              </a:rPr>
              <a:t>Is this incentive architecture strong enough to shift real investment, fleet decisions and port operations in India, or does it risk remaining a reporting framework without sufficient financial leverage?</a:t>
            </a:r>
            <a:endParaRPr kumimoji="0" lang="en-US" altLang="en-US" sz="2000" b="0" i="0" u="none" strike="noStrike" cap="none" normalizeH="0" baseline="0" dirty="0">
              <a:ln>
                <a:noFill/>
              </a:ln>
              <a:solidFill>
                <a:schemeClr val="tx1"/>
              </a:solidFill>
              <a:effectLst/>
              <a:latin typeface="DM Sans" panose="020B0604020202020204" charset="0"/>
            </a:endParaRPr>
          </a:p>
        </p:txBody>
      </p:sp>
      <p:sp>
        <p:nvSpPr>
          <p:cNvPr id="30" name="TextBox 29">
            <a:extLst>
              <a:ext uri="{FF2B5EF4-FFF2-40B4-BE49-F238E27FC236}">
                <a16:creationId xmlns:a16="http://schemas.microsoft.com/office/drawing/2014/main" id="{69AF68B6-B31D-7497-1E63-F1108BAD5E66}"/>
              </a:ext>
            </a:extLst>
          </p:cNvPr>
          <p:cNvSpPr txBox="1"/>
          <p:nvPr/>
        </p:nvSpPr>
        <p:spPr>
          <a:xfrm>
            <a:off x="-304800" y="1083399"/>
            <a:ext cx="9176656" cy="719364"/>
          </a:xfrm>
          <a:prstGeom prst="rect">
            <a:avLst/>
          </a:prstGeom>
          <a:noFill/>
        </p:spPr>
        <p:txBody>
          <a:bodyPr wrap="square">
            <a:spAutoFit/>
          </a:bodyPr>
          <a:lstStyle/>
          <a:p>
            <a:pPr marL="0" lvl="0" indent="0" algn="ctr">
              <a:lnSpc>
                <a:spcPts val="5280"/>
              </a:lnSpc>
              <a:spcBef>
                <a:spcPct val="0"/>
              </a:spcBef>
            </a:pPr>
            <a:r>
              <a:rPr lang="en-US" sz="3200" b="1" dirty="0">
                <a:solidFill>
                  <a:srgbClr val="070742"/>
                </a:solidFill>
                <a:latin typeface="DM Sans Bold"/>
                <a:ea typeface="DM Sans Bold"/>
                <a:cs typeface="DM Sans Bold"/>
                <a:sym typeface="DM Sans Bold"/>
              </a:rPr>
              <a:t>STAKEHOLDER INPUTS REQUIRED ON</a:t>
            </a:r>
          </a:p>
        </p:txBody>
      </p:sp>
      <p:sp>
        <p:nvSpPr>
          <p:cNvPr id="31" name="Oval 30">
            <a:extLst>
              <a:ext uri="{FF2B5EF4-FFF2-40B4-BE49-F238E27FC236}">
                <a16:creationId xmlns:a16="http://schemas.microsoft.com/office/drawing/2014/main" id="{78D01AE1-7F4E-CD38-D745-D46842759873}"/>
              </a:ext>
            </a:extLst>
          </p:cNvPr>
          <p:cNvSpPr/>
          <p:nvPr/>
        </p:nvSpPr>
        <p:spPr>
          <a:xfrm>
            <a:off x="228600" y="2019300"/>
            <a:ext cx="533400" cy="5334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endParaRPr lang="en-IN" dirty="0"/>
          </a:p>
        </p:txBody>
      </p:sp>
      <p:sp>
        <p:nvSpPr>
          <p:cNvPr id="32" name="Oval 31">
            <a:extLst>
              <a:ext uri="{FF2B5EF4-FFF2-40B4-BE49-F238E27FC236}">
                <a16:creationId xmlns:a16="http://schemas.microsoft.com/office/drawing/2014/main" id="{2F84BFA6-18B9-6569-2904-8359D53A5086}"/>
              </a:ext>
            </a:extLst>
          </p:cNvPr>
          <p:cNvSpPr/>
          <p:nvPr/>
        </p:nvSpPr>
        <p:spPr>
          <a:xfrm>
            <a:off x="259080" y="6460027"/>
            <a:ext cx="533400" cy="5334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endParaRPr lang="en-IN" dirty="0"/>
          </a:p>
        </p:txBody>
      </p:sp>
      <p:sp>
        <p:nvSpPr>
          <p:cNvPr id="33" name="Oval 32">
            <a:extLst>
              <a:ext uri="{FF2B5EF4-FFF2-40B4-BE49-F238E27FC236}">
                <a16:creationId xmlns:a16="http://schemas.microsoft.com/office/drawing/2014/main" id="{978DA259-5B5C-97D9-86B2-7C8117E702CC}"/>
              </a:ext>
            </a:extLst>
          </p:cNvPr>
          <p:cNvSpPr/>
          <p:nvPr/>
        </p:nvSpPr>
        <p:spPr>
          <a:xfrm>
            <a:off x="9525000" y="77688"/>
            <a:ext cx="533400" cy="5334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a:t>
            </a:r>
            <a:endParaRPr lang="en-IN" dirty="0"/>
          </a:p>
        </p:txBody>
      </p:sp>
      <p:sp>
        <p:nvSpPr>
          <p:cNvPr id="34" name="Oval 33">
            <a:extLst>
              <a:ext uri="{FF2B5EF4-FFF2-40B4-BE49-F238E27FC236}">
                <a16:creationId xmlns:a16="http://schemas.microsoft.com/office/drawing/2014/main" id="{E4FBE0A3-CB39-7D49-871F-E211045912E9}"/>
              </a:ext>
            </a:extLst>
          </p:cNvPr>
          <p:cNvSpPr/>
          <p:nvPr/>
        </p:nvSpPr>
        <p:spPr>
          <a:xfrm>
            <a:off x="9525000" y="3314700"/>
            <a:ext cx="533400" cy="5334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4</a:t>
            </a:r>
            <a:endParaRPr lang="en-IN" dirty="0"/>
          </a:p>
        </p:txBody>
      </p:sp>
      <p:sp>
        <p:nvSpPr>
          <p:cNvPr id="35" name="Oval 34">
            <a:extLst>
              <a:ext uri="{FF2B5EF4-FFF2-40B4-BE49-F238E27FC236}">
                <a16:creationId xmlns:a16="http://schemas.microsoft.com/office/drawing/2014/main" id="{0EA06619-449A-2390-93EE-B65619BC540A}"/>
              </a:ext>
            </a:extLst>
          </p:cNvPr>
          <p:cNvSpPr/>
          <p:nvPr/>
        </p:nvSpPr>
        <p:spPr>
          <a:xfrm>
            <a:off x="9468394" y="6759605"/>
            <a:ext cx="533400" cy="5334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a:t>
            </a:r>
            <a:endParaRPr lang="en-IN" dirty="0"/>
          </a:p>
        </p:txBody>
      </p:sp>
    </p:spTree>
    <p:extLst>
      <p:ext uri="{BB962C8B-B14F-4D97-AF65-F5344CB8AC3E}">
        <p14:creationId xmlns:p14="http://schemas.microsoft.com/office/powerpoint/2010/main" val="139674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151" b="-9151"/>
            </a:stretch>
          </a:blipFill>
        </p:spPr>
        <p:txBody>
          <a:bodyPr/>
          <a:lstStyle/>
          <a:p>
            <a:endParaRPr lang="en-IN"/>
          </a:p>
        </p:txBody>
      </p:sp>
      <p:sp>
        <p:nvSpPr>
          <p:cNvPr id="3" name="TextBox 3"/>
          <p:cNvSpPr txBox="1"/>
          <p:nvPr/>
        </p:nvSpPr>
        <p:spPr>
          <a:xfrm>
            <a:off x="6166842" y="4847273"/>
            <a:ext cx="5954316" cy="1417964"/>
          </a:xfrm>
          <a:prstGeom prst="rect">
            <a:avLst/>
          </a:prstGeom>
        </p:spPr>
        <p:txBody>
          <a:bodyPr lIns="0" tIns="0" rIns="0" bIns="0" rtlCol="0" anchor="t">
            <a:spAutoFit/>
          </a:bodyPr>
          <a:lstStyle/>
          <a:p>
            <a:pPr algn="ctr">
              <a:lnSpc>
                <a:spcPts val="11619"/>
              </a:lnSpc>
              <a:spcBef>
                <a:spcPct val="0"/>
              </a:spcBef>
            </a:pPr>
            <a:r>
              <a:rPr lang="en-US" sz="8299" b="1">
                <a:solidFill>
                  <a:srgbClr val="000000"/>
                </a:solidFill>
                <a:latin typeface="DM Sans Bold"/>
                <a:ea typeface="DM Sans Bold"/>
                <a:cs typeface="DM Sans Bold"/>
                <a:sym typeface="DM Sans Bold"/>
              </a:rPr>
              <a:t>THANK YOU</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495</TotalTime>
  <Words>1550</Words>
  <Application>Microsoft Office PowerPoint</Application>
  <PresentationFormat>Custom</PresentationFormat>
  <Paragraphs>163</Paragraphs>
  <Slides>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Arial</vt:lpstr>
      <vt:lpstr>Poppins</vt:lpstr>
      <vt:lpstr>DM Sans</vt:lpstr>
      <vt:lpstr>Calibri</vt:lpstr>
      <vt:lpstr>Poppins Bold</vt:lpstr>
      <vt:lpstr>DM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NGSP_2jan2026_review</dc:title>
  <cp:lastModifiedBy>Ayushi Srivastava</cp:lastModifiedBy>
  <cp:revision>35</cp:revision>
  <dcterms:created xsi:type="dcterms:W3CDTF">2006-08-16T00:00:00Z</dcterms:created>
  <dcterms:modified xsi:type="dcterms:W3CDTF">2026-01-12T08:17:54Z</dcterms:modified>
  <dc:identifier>DAG9DWSni7E</dc:identifier>
</cp:coreProperties>
</file>