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9" r:id="rId2"/>
    <p:sldId id="257" r:id="rId3"/>
    <p:sldId id="258" r:id="rId4"/>
    <p:sldId id="259" r:id="rId5"/>
    <p:sldId id="260" r:id="rId6"/>
    <p:sldId id="261" r:id="rId7"/>
    <p:sldId id="262" r:id="rId8"/>
    <p:sldId id="280" r:id="rId9"/>
    <p:sldId id="264"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varScale="1">
        <p:scale>
          <a:sx n="70" d="100"/>
          <a:sy n="70" d="100"/>
        </p:scale>
        <p:origin x="500"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CDEBC-C036-0D55-05BB-D5BEE2B18C4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0FADA494-1784-4ADE-334A-11816F95EB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EBDB228D-A530-16A0-50C7-72CD878DEA19}"/>
              </a:ext>
            </a:extLst>
          </p:cNvPr>
          <p:cNvSpPr>
            <a:spLocks noGrp="1"/>
          </p:cNvSpPr>
          <p:nvPr>
            <p:ph type="dt" sz="half" idx="10"/>
          </p:nvPr>
        </p:nvSpPr>
        <p:spPr/>
        <p:txBody>
          <a:bodyPr/>
          <a:lstStyle/>
          <a:p>
            <a:fld id="{DAC7A522-F9DF-48CE-9A21-3ECA6D1A497F}" type="datetimeFigureOut">
              <a:rPr lang="en-IN" smtClean="0"/>
              <a:t>12-01-2026</a:t>
            </a:fld>
            <a:endParaRPr lang="en-IN"/>
          </a:p>
        </p:txBody>
      </p:sp>
      <p:sp>
        <p:nvSpPr>
          <p:cNvPr id="5" name="Footer Placeholder 4">
            <a:extLst>
              <a:ext uri="{FF2B5EF4-FFF2-40B4-BE49-F238E27FC236}">
                <a16:creationId xmlns:a16="http://schemas.microsoft.com/office/drawing/2014/main" id="{024773E9-56AF-A5DD-C7B7-C424464D09F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4672B693-B9BB-DB1C-1B62-98EE23F3A88D}"/>
              </a:ext>
            </a:extLst>
          </p:cNvPr>
          <p:cNvSpPr>
            <a:spLocks noGrp="1"/>
          </p:cNvSpPr>
          <p:nvPr>
            <p:ph type="sldNum" sz="quarter" idx="12"/>
          </p:nvPr>
        </p:nvSpPr>
        <p:spPr/>
        <p:txBody>
          <a:bodyPr/>
          <a:lstStyle/>
          <a:p>
            <a:fld id="{51A065CC-28EA-465D-9CC3-5A9B2AE16C7E}" type="slidenum">
              <a:rPr lang="en-IN" smtClean="0"/>
              <a:t>‹#›</a:t>
            </a:fld>
            <a:endParaRPr lang="en-IN"/>
          </a:p>
        </p:txBody>
      </p:sp>
    </p:spTree>
    <p:extLst>
      <p:ext uri="{BB962C8B-B14F-4D97-AF65-F5344CB8AC3E}">
        <p14:creationId xmlns:p14="http://schemas.microsoft.com/office/powerpoint/2010/main" val="11835158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4ED5B-A2AA-77D3-A36F-ACC5DCD6EF37}"/>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40353ADE-0C40-6694-0D43-BA88703411B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2645A2A6-1428-21C4-17AC-72C866A4393B}"/>
              </a:ext>
            </a:extLst>
          </p:cNvPr>
          <p:cNvSpPr>
            <a:spLocks noGrp="1"/>
          </p:cNvSpPr>
          <p:nvPr>
            <p:ph type="dt" sz="half" idx="10"/>
          </p:nvPr>
        </p:nvSpPr>
        <p:spPr/>
        <p:txBody>
          <a:bodyPr/>
          <a:lstStyle/>
          <a:p>
            <a:fld id="{DAC7A522-F9DF-48CE-9A21-3ECA6D1A497F}" type="datetimeFigureOut">
              <a:rPr lang="en-IN" smtClean="0"/>
              <a:t>12-01-2026</a:t>
            </a:fld>
            <a:endParaRPr lang="en-IN"/>
          </a:p>
        </p:txBody>
      </p:sp>
      <p:sp>
        <p:nvSpPr>
          <p:cNvPr id="5" name="Footer Placeholder 4">
            <a:extLst>
              <a:ext uri="{FF2B5EF4-FFF2-40B4-BE49-F238E27FC236}">
                <a16:creationId xmlns:a16="http://schemas.microsoft.com/office/drawing/2014/main" id="{AB88BC7A-1F0C-419C-4A00-D1B09EF8C16F}"/>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B4EE09A-D898-8278-939F-AECCEE51456D}"/>
              </a:ext>
            </a:extLst>
          </p:cNvPr>
          <p:cNvSpPr>
            <a:spLocks noGrp="1"/>
          </p:cNvSpPr>
          <p:nvPr>
            <p:ph type="sldNum" sz="quarter" idx="12"/>
          </p:nvPr>
        </p:nvSpPr>
        <p:spPr/>
        <p:txBody>
          <a:bodyPr/>
          <a:lstStyle/>
          <a:p>
            <a:fld id="{51A065CC-28EA-465D-9CC3-5A9B2AE16C7E}" type="slidenum">
              <a:rPr lang="en-IN" smtClean="0"/>
              <a:t>‹#›</a:t>
            </a:fld>
            <a:endParaRPr lang="en-IN"/>
          </a:p>
        </p:txBody>
      </p:sp>
    </p:spTree>
    <p:extLst>
      <p:ext uri="{BB962C8B-B14F-4D97-AF65-F5344CB8AC3E}">
        <p14:creationId xmlns:p14="http://schemas.microsoft.com/office/powerpoint/2010/main" val="568908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6E2D6B3-16E5-1549-2C69-D044DA24B08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524F6830-CC91-1B68-6845-013EB1F6469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D5A4BFD0-68B1-F516-FACD-DA9B47BD0892}"/>
              </a:ext>
            </a:extLst>
          </p:cNvPr>
          <p:cNvSpPr>
            <a:spLocks noGrp="1"/>
          </p:cNvSpPr>
          <p:nvPr>
            <p:ph type="dt" sz="half" idx="10"/>
          </p:nvPr>
        </p:nvSpPr>
        <p:spPr/>
        <p:txBody>
          <a:bodyPr/>
          <a:lstStyle/>
          <a:p>
            <a:fld id="{DAC7A522-F9DF-48CE-9A21-3ECA6D1A497F}" type="datetimeFigureOut">
              <a:rPr lang="en-IN" smtClean="0"/>
              <a:t>12-01-2026</a:t>
            </a:fld>
            <a:endParaRPr lang="en-IN"/>
          </a:p>
        </p:txBody>
      </p:sp>
      <p:sp>
        <p:nvSpPr>
          <p:cNvPr id="5" name="Footer Placeholder 4">
            <a:extLst>
              <a:ext uri="{FF2B5EF4-FFF2-40B4-BE49-F238E27FC236}">
                <a16:creationId xmlns:a16="http://schemas.microsoft.com/office/drawing/2014/main" id="{0B96309B-DC8D-5CBD-B632-C65BE067EEF1}"/>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6124F763-DF72-989D-DD8B-AD544AD69BFF}"/>
              </a:ext>
            </a:extLst>
          </p:cNvPr>
          <p:cNvSpPr>
            <a:spLocks noGrp="1"/>
          </p:cNvSpPr>
          <p:nvPr>
            <p:ph type="sldNum" sz="quarter" idx="12"/>
          </p:nvPr>
        </p:nvSpPr>
        <p:spPr/>
        <p:txBody>
          <a:bodyPr/>
          <a:lstStyle/>
          <a:p>
            <a:fld id="{51A065CC-28EA-465D-9CC3-5A9B2AE16C7E}" type="slidenum">
              <a:rPr lang="en-IN" smtClean="0"/>
              <a:t>‹#›</a:t>
            </a:fld>
            <a:endParaRPr lang="en-IN"/>
          </a:p>
        </p:txBody>
      </p:sp>
    </p:spTree>
    <p:extLst>
      <p:ext uri="{BB962C8B-B14F-4D97-AF65-F5344CB8AC3E}">
        <p14:creationId xmlns:p14="http://schemas.microsoft.com/office/powerpoint/2010/main" val="33854728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96284-5E7D-D28A-CAFC-82FAB1DD780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4AA3D50C-7821-C1B1-BCF7-D8E27DDF208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3DF969A-68B4-DF98-57CB-AA53734D7E41}"/>
              </a:ext>
            </a:extLst>
          </p:cNvPr>
          <p:cNvSpPr>
            <a:spLocks noGrp="1"/>
          </p:cNvSpPr>
          <p:nvPr>
            <p:ph type="dt" sz="half" idx="10"/>
          </p:nvPr>
        </p:nvSpPr>
        <p:spPr/>
        <p:txBody>
          <a:bodyPr/>
          <a:lstStyle/>
          <a:p>
            <a:fld id="{DAC7A522-F9DF-48CE-9A21-3ECA6D1A497F}" type="datetimeFigureOut">
              <a:rPr lang="en-IN" smtClean="0"/>
              <a:t>12-01-2026</a:t>
            </a:fld>
            <a:endParaRPr lang="en-IN"/>
          </a:p>
        </p:txBody>
      </p:sp>
      <p:sp>
        <p:nvSpPr>
          <p:cNvPr id="5" name="Footer Placeholder 4">
            <a:extLst>
              <a:ext uri="{FF2B5EF4-FFF2-40B4-BE49-F238E27FC236}">
                <a16:creationId xmlns:a16="http://schemas.microsoft.com/office/drawing/2014/main" id="{4F09F78C-F487-8BFF-FBD0-411B4F758C9B}"/>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419E1223-D9C2-F0AF-04AD-34FF72EFB0E4}"/>
              </a:ext>
            </a:extLst>
          </p:cNvPr>
          <p:cNvSpPr>
            <a:spLocks noGrp="1"/>
          </p:cNvSpPr>
          <p:nvPr>
            <p:ph type="sldNum" sz="quarter" idx="12"/>
          </p:nvPr>
        </p:nvSpPr>
        <p:spPr/>
        <p:txBody>
          <a:bodyPr/>
          <a:lstStyle/>
          <a:p>
            <a:fld id="{51A065CC-28EA-465D-9CC3-5A9B2AE16C7E}" type="slidenum">
              <a:rPr lang="en-IN" smtClean="0"/>
              <a:t>‹#›</a:t>
            </a:fld>
            <a:endParaRPr lang="en-IN"/>
          </a:p>
        </p:txBody>
      </p:sp>
    </p:spTree>
    <p:extLst>
      <p:ext uri="{BB962C8B-B14F-4D97-AF65-F5344CB8AC3E}">
        <p14:creationId xmlns:p14="http://schemas.microsoft.com/office/powerpoint/2010/main" val="8277497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979E5-C09D-BFBB-E00A-834BA424D20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D21EDF99-F05A-FCC2-3FD5-D0E740A1491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83B4CDC-3E78-CC0E-3827-8618988F19DF}"/>
              </a:ext>
            </a:extLst>
          </p:cNvPr>
          <p:cNvSpPr>
            <a:spLocks noGrp="1"/>
          </p:cNvSpPr>
          <p:nvPr>
            <p:ph type="dt" sz="half" idx="10"/>
          </p:nvPr>
        </p:nvSpPr>
        <p:spPr/>
        <p:txBody>
          <a:bodyPr/>
          <a:lstStyle/>
          <a:p>
            <a:fld id="{DAC7A522-F9DF-48CE-9A21-3ECA6D1A497F}" type="datetimeFigureOut">
              <a:rPr lang="en-IN" smtClean="0"/>
              <a:t>12-01-2026</a:t>
            </a:fld>
            <a:endParaRPr lang="en-IN"/>
          </a:p>
        </p:txBody>
      </p:sp>
      <p:sp>
        <p:nvSpPr>
          <p:cNvPr id="5" name="Footer Placeholder 4">
            <a:extLst>
              <a:ext uri="{FF2B5EF4-FFF2-40B4-BE49-F238E27FC236}">
                <a16:creationId xmlns:a16="http://schemas.microsoft.com/office/drawing/2014/main" id="{1F9A7356-6D67-0596-D49B-92441746F1AD}"/>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6F4B42D3-0DAF-BAE0-14F8-93D9030EA666}"/>
              </a:ext>
            </a:extLst>
          </p:cNvPr>
          <p:cNvSpPr>
            <a:spLocks noGrp="1"/>
          </p:cNvSpPr>
          <p:nvPr>
            <p:ph type="sldNum" sz="quarter" idx="12"/>
          </p:nvPr>
        </p:nvSpPr>
        <p:spPr/>
        <p:txBody>
          <a:bodyPr/>
          <a:lstStyle/>
          <a:p>
            <a:fld id="{51A065CC-28EA-465D-9CC3-5A9B2AE16C7E}" type="slidenum">
              <a:rPr lang="en-IN" smtClean="0"/>
              <a:t>‹#›</a:t>
            </a:fld>
            <a:endParaRPr lang="en-IN"/>
          </a:p>
        </p:txBody>
      </p:sp>
    </p:spTree>
    <p:extLst>
      <p:ext uri="{BB962C8B-B14F-4D97-AF65-F5344CB8AC3E}">
        <p14:creationId xmlns:p14="http://schemas.microsoft.com/office/powerpoint/2010/main" val="18072714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14CA5-2492-59D4-73A7-C36420A3041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6989D53-6436-20DA-0DE1-4C1EF34B19F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6CA684A-5299-6E46-AFA3-897AF1ECE72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660A6BFD-076A-E55F-E5F0-4080AF7FE653}"/>
              </a:ext>
            </a:extLst>
          </p:cNvPr>
          <p:cNvSpPr>
            <a:spLocks noGrp="1"/>
          </p:cNvSpPr>
          <p:nvPr>
            <p:ph type="dt" sz="half" idx="10"/>
          </p:nvPr>
        </p:nvSpPr>
        <p:spPr/>
        <p:txBody>
          <a:bodyPr/>
          <a:lstStyle/>
          <a:p>
            <a:fld id="{DAC7A522-F9DF-48CE-9A21-3ECA6D1A497F}" type="datetimeFigureOut">
              <a:rPr lang="en-IN" smtClean="0"/>
              <a:t>12-01-2026</a:t>
            </a:fld>
            <a:endParaRPr lang="en-IN"/>
          </a:p>
        </p:txBody>
      </p:sp>
      <p:sp>
        <p:nvSpPr>
          <p:cNvPr id="6" name="Footer Placeholder 5">
            <a:extLst>
              <a:ext uri="{FF2B5EF4-FFF2-40B4-BE49-F238E27FC236}">
                <a16:creationId xmlns:a16="http://schemas.microsoft.com/office/drawing/2014/main" id="{48F36837-487F-B47E-438D-6D81511D1600}"/>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3CF82650-6CFE-3AAF-2073-1AC8463D56F6}"/>
              </a:ext>
            </a:extLst>
          </p:cNvPr>
          <p:cNvSpPr>
            <a:spLocks noGrp="1"/>
          </p:cNvSpPr>
          <p:nvPr>
            <p:ph type="sldNum" sz="quarter" idx="12"/>
          </p:nvPr>
        </p:nvSpPr>
        <p:spPr/>
        <p:txBody>
          <a:bodyPr/>
          <a:lstStyle/>
          <a:p>
            <a:fld id="{51A065CC-28EA-465D-9CC3-5A9B2AE16C7E}" type="slidenum">
              <a:rPr lang="en-IN" smtClean="0"/>
              <a:t>‹#›</a:t>
            </a:fld>
            <a:endParaRPr lang="en-IN"/>
          </a:p>
        </p:txBody>
      </p:sp>
    </p:spTree>
    <p:extLst>
      <p:ext uri="{BB962C8B-B14F-4D97-AF65-F5344CB8AC3E}">
        <p14:creationId xmlns:p14="http://schemas.microsoft.com/office/powerpoint/2010/main" val="2159327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EFD89-9977-DEF7-BDA2-47270944666C}"/>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2E8FB2DA-CCA2-D513-1ACA-2222C620070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1FD0EE4-CB9F-5FB8-7F5F-E54B95FD4A3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10DC379E-4CD4-AC0F-FFD2-E92CAF5993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64708C4-5E34-6EE9-604D-85909FC92F8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00C6C7D4-33A8-4E9F-F3B2-A8B7CD2DC9BF}"/>
              </a:ext>
            </a:extLst>
          </p:cNvPr>
          <p:cNvSpPr>
            <a:spLocks noGrp="1"/>
          </p:cNvSpPr>
          <p:nvPr>
            <p:ph type="dt" sz="half" idx="10"/>
          </p:nvPr>
        </p:nvSpPr>
        <p:spPr/>
        <p:txBody>
          <a:bodyPr/>
          <a:lstStyle/>
          <a:p>
            <a:fld id="{DAC7A522-F9DF-48CE-9A21-3ECA6D1A497F}" type="datetimeFigureOut">
              <a:rPr lang="en-IN" smtClean="0"/>
              <a:t>12-01-2026</a:t>
            </a:fld>
            <a:endParaRPr lang="en-IN"/>
          </a:p>
        </p:txBody>
      </p:sp>
      <p:sp>
        <p:nvSpPr>
          <p:cNvPr id="8" name="Footer Placeholder 7">
            <a:extLst>
              <a:ext uri="{FF2B5EF4-FFF2-40B4-BE49-F238E27FC236}">
                <a16:creationId xmlns:a16="http://schemas.microsoft.com/office/drawing/2014/main" id="{B18BA27C-74CB-0C5B-D66B-682EACC73E32}"/>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EF708B84-AB81-F9DA-7A83-1A0A4673F85B}"/>
              </a:ext>
            </a:extLst>
          </p:cNvPr>
          <p:cNvSpPr>
            <a:spLocks noGrp="1"/>
          </p:cNvSpPr>
          <p:nvPr>
            <p:ph type="sldNum" sz="quarter" idx="12"/>
          </p:nvPr>
        </p:nvSpPr>
        <p:spPr/>
        <p:txBody>
          <a:bodyPr/>
          <a:lstStyle/>
          <a:p>
            <a:fld id="{51A065CC-28EA-465D-9CC3-5A9B2AE16C7E}" type="slidenum">
              <a:rPr lang="en-IN" smtClean="0"/>
              <a:t>‹#›</a:t>
            </a:fld>
            <a:endParaRPr lang="en-IN"/>
          </a:p>
        </p:txBody>
      </p:sp>
    </p:spTree>
    <p:extLst>
      <p:ext uri="{BB962C8B-B14F-4D97-AF65-F5344CB8AC3E}">
        <p14:creationId xmlns:p14="http://schemas.microsoft.com/office/powerpoint/2010/main" val="2201614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3FB9B-FCEB-2FEA-2581-9EBC1532F74A}"/>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4567EAE2-A335-FF12-98EB-A088051418DC}"/>
              </a:ext>
            </a:extLst>
          </p:cNvPr>
          <p:cNvSpPr>
            <a:spLocks noGrp="1"/>
          </p:cNvSpPr>
          <p:nvPr>
            <p:ph type="dt" sz="half" idx="10"/>
          </p:nvPr>
        </p:nvSpPr>
        <p:spPr/>
        <p:txBody>
          <a:bodyPr/>
          <a:lstStyle/>
          <a:p>
            <a:fld id="{DAC7A522-F9DF-48CE-9A21-3ECA6D1A497F}" type="datetimeFigureOut">
              <a:rPr lang="en-IN" smtClean="0"/>
              <a:t>12-01-2026</a:t>
            </a:fld>
            <a:endParaRPr lang="en-IN"/>
          </a:p>
        </p:txBody>
      </p:sp>
      <p:sp>
        <p:nvSpPr>
          <p:cNvPr id="4" name="Footer Placeholder 3">
            <a:extLst>
              <a:ext uri="{FF2B5EF4-FFF2-40B4-BE49-F238E27FC236}">
                <a16:creationId xmlns:a16="http://schemas.microsoft.com/office/drawing/2014/main" id="{3F959F6D-D620-5F08-D276-1954EAD09786}"/>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C0028979-32D6-005E-DED6-0C52FA4CEEA5}"/>
              </a:ext>
            </a:extLst>
          </p:cNvPr>
          <p:cNvSpPr>
            <a:spLocks noGrp="1"/>
          </p:cNvSpPr>
          <p:nvPr>
            <p:ph type="sldNum" sz="quarter" idx="12"/>
          </p:nvPr>
        </p:nvSpPr>
        <p:spPr/>
        <p:txBody>
          <a:bodyPr/>
          <a:lstStyle/>
          <a:p>
            <a:fld id="{51A065CC-28EA-465D-9CC3-5A9B2AE16C7E}" type="slidenum">
              <a:rPr lang="en-IN" smtClean="0"/>
              <a:t>‹#›</a:t>
            </a:fld>
            <a:endParaRPr lang="en-IN"/>
          </a:p>
        </p:txBody>
      </p:sp>
    </p:spTree>
    <p:extLst>
      <p:ext uri="{BB962C8B-B14F-4D97-AF65-F5344CB8AC3E}">
        <p14:creationId xmlns:p14="http://schemas.microsoft.com/office/powerpoint/2010/main" val="35175740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739AD4-A299-689E-E33F-217A45D60CA0}"/>
              </a:ext>
            </a:extLst>
          </p:cNvPr>
          <p:cNvSpPr>
            <a:spLocks noGrp="1"/>
          </p:cNvSpPr>
          <p:nvPr>
            <p:ph type="dt" sz="half" idx="10"/>
          </p:nvPr>
        </p:nvSpPr>
        <p:spPr/>
        <p:txBody>
          <a:bodyPr/>
          <a:lstStyle/>
          <a:p>
            <a:fld id="{DAC7A522-F9DF-48CE-9A21-3ECA6D1A497F}" type="datetimeFigureOut">
              <a:rPr lang="en-IN" smtClean="0"/>
              <a:t>12-01-2026</a:t>
            </a:fld>
            <a:endParaRPr lang="en-IN"/>
          </a:p>
        </p:txBody>
      </p:sp>
      <p:sp>
        <p:nvSpPr>
          <p:cNvPr id="3" name="Footer Placeholder 2">
            <a:extLst>
              <a:ext uri="{FF2B5EF4-FFF2-40B4-BE49-F238E27FC236}">
                <a16:creationId xmlns:a16="http://schemas.microsoft.com/office/drawing/2014/main" id="{18BBFD30-9394-C6F1-D287-7363956A3565}"/>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642FAB2F-07E0-7124-AFF3-F2082A7CD4DC}"/>
              </a:ext>
            </a:extLst>
          </p:cNvPr>
          <p:cNvSpPr>
            <a:spLocks noGrp="1"/>
          </p:cNvSpPr>
          <p:nvPr>
            <p:ph type="sldNum" sz="quarter" idx="12"/>
          </p:nvPr>
        </p:nvSpPr>
        <p:spPr/>
        <p:txBody>
          <a:bodyPr/>
          <a:lstStyle/>
          <a:p>
            <a:fld id="{51A065CC-28EA-465D-9CC3-5A9B2AE16C7E}" type="slidenum">
              <a:rPr lang="en-IN" smtClean="0"/>
              <a:t>‹#›</a:t>
            </a:fld>
            <a:endParaRPr lang="en-IN"/>
          </a:p>
        </p:txBody>
      </p:sp>
    </p:spTree>
    <p:extLst>
      <p:ext uri="{BB962C8B-B14F-4D97-AF65-F5344CB8AC3E}">
        <p14:creationId xmlns:p14="http://schemas.microsoft.com/office/powerpoint/2010/main" val="24238732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4631F-6E15-158B-C809-085B7F7911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55AA693E-9FB7-E97B-E300-AB3A70F3E39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803957C-D31A-787C-B199-432957EAED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884A79-80A2-96CE-DE4C-1E74555EA200}"/>
              </a:ext>
            </a:extLst>
          </p:cNvPr>
          <p:cNvSpPr>
            <a:spLocks noGrp="1"/>
          </p:cNvSpPr>
          <p:nvPr>
            <p:ph type="dt" sz="half" idx="10"/>
          </p:nvPr>
        </p:nvSpPr>
        <p:spPr/>
        <p:txBody>
          <a:bodyPr/>
          <a:lstStyle/>
          <a:p>
            <a:fld id="{DAC7A522-F9DF-48CE-9A21-3ECA6D1A497F}" type="datetimeFigureOut">
              <a:rPr lang="en-IN" smtClean="0"/>
              <a:t>12-01-2026</a:t>
            </a:fld>
            <a:endParaRPr lang="en-IN"/>
          </a:p>
        </p:txBody>
      </p:sp>
      <p:sp>
        <p:nvSpPr>
          <p:cNvPr id="6" name="Footer Placeholder 5">
            <a:extLst>
              <a:ext uri="{FF2B5EF4-FFF2-40B4-BE49-F238E27FC236}">
                <a16:creationId xmlns:a16="http://schemas.microsoft.com/office/drawing/2014/main" id="{9C58047B-1C27-0890-525E-7264626DDBC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12BA86D-D217-5CF9-5F09-AE4ADF1F61B1}"/>
              </a:ext>
            </a:extLst>
          </p:cNvPr>
          <p:cNvSpPr>
            <a:spLocks noGrp="1"/>
          </p:cNvSpPr>
          <p:nvPr>
            <p:ph type="sldNum" sz="quarter" idx="12"/>
          </p:nvPr>
        </p:nvSpPr>
        <p:spPr/>
        <p:txBody>
          <a:bodyPr/>
          <a:lstStyle/>
          <a:p>
            <a:fld id="{51A065CC-28EA-465D-9CC3-5A9B2AE16C7E}" type="slidenum">
              <a:rPr lang="en-IN" smtClean="0"/>
              <a:t>‹#›</a:t>
            </a:fld>
            <a:endParaRPr lang="en-IN"/>
          </a:p>
        </p:txBody>
      </p:sp>
    </p:spTree>
    <p:extLst>
      <p:ext uri="{BB962C8B-B14F-4D97-AF65-F5344CB8AC3E}">
        <p14:creationId xmlns:p14="http://schemas.microsoft.com/office/powerpoint/2010/main" val="28007222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09E83-333F-C308-1154-22161ECBA5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17695836-2F1B-1112-399C-267EABCAD5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3AA5F3B8-96F1-470A-E66A-B8BBC8D5D8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6A185F8-D2FC-82D0-2471-BBEACEEDE32D}"/>
              </a:ext>
            </a:extLst>
          </p:cNvPr>
          <p:cNvSpPr>
            <a:spLocks noGrp="1"/>
          </p:cNvSpPr>
          <p:nvPr>
            <p:ph type="dt" sz="half" idx="10"/>
          </p:nvPr>
        </p:nvSpPr>
        <p:spPr/>
        <p:txBody>
          <a:bodyPr/>
          <a:lstStyle/>
          <a:p>
            <a:fld id="{DAC7A522-F9DF-48CE-9A21-3ECA6D1A497F}" type="datetimeFigureOut">
              <a:rPr lang="en-IN" smtClean="0"/>
              <a:t>12-01-2026</a:t>
            </a:fld>
            <a:endParaRPr lang="en-IN"/>
          </a:p>
        </p:txBody>
      </p:sp>
      <p:sp>
        <p:nvSpPr>
          <p:cNvPr id="6" name="Footer Placeholder 5">
            <a:extLst>
              <a:ext uri="{FF2B5EF4-FFF2-40B4-BE49-F238E27FC236}">
                <a16:creationId xmlns:a16="http://schemas.microsoft.com/office/drawing/2014/main" id="{DB426839-2EDF-9E35-EA46-CC756A3AC392}"/>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EBB380D-CAEE-D8B3-3AB5-2FF49328ACF1}"/>
              </a:ext>
            </a:extLst>
          </p:cNvPr>
          <p:cNvSpPr>
            <a:spLocks noGrp="1"/>
          </p:cNvSpPr>
          <p:nvPr>
            <p:ph type="sldNum" sz="quarter" idx="12"/>
          </p:nvPr>
        </p:nvSpPr>
        <p:spPr/>
        <p:txBody>
          <a:bodyPr/>
          <a:lstStyle/>
          <a:p>
            <a:fld id="{51A065CC-28EA-465D-9CC3-5A9B2AE16C7E}" type="slidenum">
              <a:rPr lang="en-IN" smtClean="0"/>
              <a:t>‹#›</a:t>
            </a:fld>
            <a:endParaRPr lang="en-IN"/>
          </a:p>
        </p:txBody>
      </p:sp>
    </p:spTree>
    <p:extLst>
      <p:ext uri="{BB962C8B-B14F-4D97-AF65-F5344CB8AC3E}">
        <p14:creationId xmlns:p14="http://schemas.microsoft.com/office/powerpoint/2010/main" val="41341714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C3A69F-CBE4-12BF-3923-F267B9EFA5D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48640A9B-2AC9-2A6B-4C89-DA7E02F2CE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CACC736A-37F9-2F63-C30D-9C0644F1FB1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C7A522-F9DF-48CE-9A21-3ECA6D1A497F}" type="datetimeFigureOut">
              <a:rPr lang="en-IN" smtClean="0"/>
              <a:t>12-01-2026</a:t>
            </a:fld>
            <a:endParaRPr lang="en-IN"/>
          </a:p>
        </p:txBody>
      </p:sp>
      <p:sp>
        <p:nvSpPr>
          <p:cNvPr id="5" name="Footer Placeholder 4">
            <a:extLst>
              <a:ext uri="{FF2B5EF4-FFF2-40B4-BE49-F238E27FC236}">
                <a16:creationId xmlns:a16="http://schemas.microsoft.com/office/drawing/2014/main" id="{C219901E-6711-2675-AD4A-24696A3AD9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32236626-79D1-D802-6A83-6007AD1F9B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A065CC-28EA-465D-9CC3-5A9B2AE16C7E}" type="slidenum">
              <a:rPr lang="en-IN" smtClean="0"/>
              <a:t>‹#›</a:t>
            </a:fld>
            <a:endParaRPr lang="en-IN"/>
          </a:p>
        </p:txBody>
      </p:sp>
    </p:spTree>
    <p:extLst>
      <p:ext uri="{BB962C8B-B14F-4D97-AF65-F5344CB8AC3E}">
        <p14:creationId xmlns:p14="http://schemas.microsoft.com/office/powerpoint/2010/main" val="22682588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2D8181-B419-A3F1-8AEC-251F91B127C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A26A2579-99A2-A0E9-EE22-E011F5FFA0F3}"/>
              </a:ext>
            </a:extLst>
          </p:cNvPr>
          <p:cNvSpPr/>
          <p:nvPr/>
        </p:nvSpPr>
        <p:spPr>
          <a:xfrm>
            <a:off x="514351" y="640354"/>
            <a:ext cx="2940959" cy="765455"/>
          </a:xfrm>
          <a:custGeom>
            <a:avLst/>
            <a:gdLst/>
            <a:ahLst/>
            <a:cxnLst/>
            <a:rect l="l" t="t" r="r" b="b"/>
            <a:pathLst>
              <a:path w="4411439" h="1148183">
                <a:moveTo>
                  <a:pt x="0" y="0"/>
                </a:moveTo>
                <a:lnTo>
                  <a:pt x="4411439" y="0"/>
                </a:lnTo>
                <a:lnTo>
                  <a:pt x="4411439" y="1148183"/>
                </a:lnTo>
                <a:lnTo>
                  <a:pt x="0" y="1148183"/>
                </a:lnTo>
                <a:lnTo>
                  <a:pt x="0" y="0"/>
                </a:lnTo>
                <a:close/>
              </a:path>
            </a:pathLst>
          </a:custGeom>
          <a:blipFill>
            <a:blip r:embed="rId2"/>
            <a:stretch>
              <a:fillRect/>
            </a:stretch>
          </a:blipFill>
        </p:spPr>
        <p:txBody>
          <a:bodyPr/>
          <a:lstStyle/>
          <a:p>
            <a:pPr defTabSz="609630"/>
            <a:endParaRPr lang="en-IN" sz="1200">
              <a:solidFill>
                <a:prstClr val="black"/>
              </a:solidFill>
              <a:latin typeface="Calibri"/>
            </a:endParaRPr>
          </a:p>
        </p:txBody>
      </p:sp>
      <p:grpSp>
        <p:nvGrpSpPr>
          <p:cNvPr id="3" name="Group 3">
            <a:extLst>
              <a:ext uri="{FF2B5EF4-FFF2-40B4-BE49-F238E27FC236}">
                <a16:creationId xmlns:a16="http://schemas.microsoft.com/office/drawing/2014/main" id="{820A7F18-C041-059D-0334-7868A773FAF6}"/>
              </a:ext>
            </a:extLst>
          </p:cNvPr>
          <p:cNvGrpSpPr/>
          <p:nvPr/>
        </p:nvGrpSpPr>
        <p:grpSpPr>
          <a:xfrm>
            <a:off x="6637653" y="0"/>
            <a:ext cx="5554347" cy="6858000"/>
            <a:chOff x="0" y="0"/>
            <a:chExt cx="6350000" cy="7840399"/>
          </a:xfrm>
        </p:grpSpPr>
        <p:sp>
          <p:nvSpPr>
            <p:cNvPr id="4" name="Freeform 4">
              <a:extLst>
                <a:ext uri="{FF2B5EF4-FFF2-40B4-BE49-F238E27FC236}">
                  <a16:creationId xmlns:a16="http://schemas.microsoft.com/office/drawing/2014/main" id="{E88B04DA-94B7-8DCB-5C26-C12F3FDE4DAB}"/>
                </a:ext>
              </a:extLst>
            </p:cNvPr>
            <p:cNvSpPr/>
            <p:nvPr/>
          </p:nvSpPr>
          <p:spPr>
            <a:xfrm>
              <a:off x="-95377" y="-95377"/>
              <a:ext cx="6540754" cy="8031153"/>
            </a:xfrm>
            <a:custGeom>
              <a:avLst/>
              <a:gdLst/>
              <a:ahLst/>
              <a:cxnLst/>
              <a:rect l="l" t="t" r="r" b="b"/>
              <a:pathLst>
                <a:path w="6540754" h="8031153">
                  <a:moveTo>
                    <a:pt x="6540754" y="0"/>
                  </a:moveTo>
                  <a:lnTo>
                    <a:pt x="0" y="8031153"/>
                  </a:lnTo>
                  <a:lnTo>
                    <a:pt x="6540754" y="8031153"/>
                  </a:lnTo>
                  <a:close/>
                </a:path>
              </a:pathLst>
            </a:custGeom>
            <a:blipFill>
              <a:blip r:embed="rId3"/>
              <a:stretch>
                <a:fillRect l="-59275" r="-59275"/>
              </a:stretch>
            </a:blipFill>
          </p:spPr>
          <p:txBody>
            <a:bodyPr/>
            <a:lstStyle/>
            <a:p>
              <a:pPr defTabSz="609630"/>
              <a:endParaRPr lang="en-IN" sz="1200">
                <a:solidFill>
                  <a:prstClr val="black"/>
                </a:solidFill>
                <a:latin typeface="Calibri"/>
              </a:endParaRPr>
            </a:p>
          </p:txBody>
        </p:sp>
      </p:grpSp>
      <p:grpSp>
        <p:nvGrpSpPr>
          <p:cNvPr id="5" name="Group 5">
            <a:extLst>
              <a:ext uri="{FF2B5EF4-FFF2-40B4-BE49-F238E27FC236}">
                <a16:creationId xmlns:a16="http://schemas.microsoft.com/office/drawing/2014/main" id="{B1A8E07F-0079-BC6F-E148-7372648811E7}"/>
              </a:ext>
            </a:extLst>
          </p:cNvPr>
          <p:cNvGrpSpPr/>
          <p:nvPr/>
        </p:nvGrpSpPr>
        <p:grpSpPr>
          <a:xfrm>
            <a:off x="-235480" y="2211513"/>
            <a:ext cx="8911546" cy="2745413"/>
            <a:chOff x="0" y="0"/>
            <a:chExt cx="3671810" cy="1260961"/>
          </a:xfrm>
        </p:grpSpPr>
        <p:sp>
          <p:nvSpPr>
            <p:cNvPr id="6" name="Freeform 6">
              <a:extLst>
                <a:ext uri="{FF2B5EF4-FFF2-40B4-BE49-F238E27FC236}">
                  <a16:creationId xmlns:a16="http://schemas.microsoft.com/office/drawing/2014/main" id="{47D6E290-5A69-085A-561A-8A905F544BEB}"/>
                </a:ext>
              </a:extLst>
            </p:cNvPr>
            <p:cNvSpPr/>
            <p:nvPr/>
          </p:nvSpPr>
          <p:spPr>
            <a:xfrm>
              <a:off x="0" y="0"/>
              <a:ext cx="3671810" cy="1260961"/>
            </a:xfrm>
            <a:custGeom>
              <a:avLst/>
              <a:gdLst/>
              <a:ahLst/>
              <a:cxnLst/>
              <a:rect l="l" t="t" r="r" b="b"/>
              <a:pathLst>
                <a:path w="3671810" h="1260961">
                  <a:moveTo>
                    <a:pt x="33319" y="0"/>
                  </a:moveTo>
                  <a:lnTo>
                    <a:pt x="3638491" y="0"/>
                  </a:lnTo>
                  <a:cubicBezTo>
                    <a:pt x="3656893" y="0"/>
                    <a:pt x="3671810" y="14917"/>
                    <a:pt x="3671810" y="33319"/>
                  </a:cubicBezTo>
                  <a:lnTo>
                    <a:pt x="3671810" y="1227641"/>
                  </a:lnTo>
                  <a:cubicBezTo>
                    <a:pt x="3671810" y="1246043"/>
                    <a:pt x="3656893" y="1260961"/>
                    <a:pt x="3638491" y="1260961"/>
                  </a:cubicBezTo>
                  <a:lnTo>
                    <a:pt x="33319" y="1260961"/>
                  </a:lnTo>
                  <a:cubicBezTo>
                    <a:pt x="14917" y="1260961"/>
                    <a:pt x="0" y="1246043"/>
                    <a:pt x="0" y="1227641"/>
                  </a:cubicBezTo>
                  <a:lnTo>
                    <a:pt x="0" y="33319"/>
                  </a:lnTo>
                  <a:cubicBezTo>
                    <a:pt x="0" y="14917"/>
                    <a:pt x="14917" y="0"/>
                    <a:pt x="33319" y="0"/>
                  </a:cubicBezTo>
                  <a:close/>
                </a:path>
              </a:pathLst>
            </a:custGeom>
            <a:solidFill>
              <a:srgbClr val="1B263B"/>
            </a:solidFill>
          </p:spPr>
          <p:txBody>
            <a:bodyPr/>
            <a:lstStyle/>
            <a:p>
              <a:pPr defTabSz="609630"/>
              <a:endParaRPr lang="en-IN" sz="1200">
                <a:solidFill>
                  <a:prstClr val="black"/>
                </a:solidFill>
                <a:latin typeface="Calibri"/>
              </a:endParaRPr>
            </a:p>
          </p:txBody>
        </p:sp>
        <p:sp>
          <p:nvSpPr>
            <p:cNvPr id="7" name="TextBox 7">
              <a:extLst>
                <a:ext uri="{FF2B5EF4-FFF2-40B4-BE49-F238E27FC236}">
                  <a16:creationId xmlns:a16="http://schemas.microsoft.com/office/drawing/2014/main" id="{25FE7C52-CA8B-6683-B9A6-120C763C916B}"/>
                </a:ext>
              </a:extLst>
            </p:cNvPr>
            <p:cNvSpPr txBox="1"/>
            <p:nvPr/>
          </p:nvSpPr>
          <p:spPr>
            <a:xfrm>
              <a:off x="0" y="-123825"/>
              <a:ext cx="3671810" cy="1384786"/>
            </a:xfrm>
            <a:prstGeom prst="rect">
              <a:avLst/>
            </a:prstGeom>
          </p:spPr>
          <p:txBody>
            <a:bodyPr lIns="33867" tIns="33867" rIns="33867" bIns="33867" rtlCol="0" anchor="ctr"/>
            <a:lstStyle/>
            <a:p>
              <a:pPr algn="ctr" defTabSz="609630">
                <a:lnSpc>
                  <a:spcPts val="2160"/>
                </a:lnSpc>
              </a:pPr>
              <a:endParaRPr sz="1200">
                <a:solidFill>
                  <a:prstClr val="black"/>
                </a:solidFill>
                <a:latin typeface="Calibri"/>
              </a:endParaRPr>
            </a:p>
          </p:txBody>
        </p:sp>
      </p:grpSp>
      <p:sp>
        <p:nvSpPr>
          <p:cNvPr id="8" name="Freeform 8">
            <a:extLst>
              <a:ext uri="{FF2B5EF4-FFF2-40B4-BE49-F238E27FC236}">
                <a16:creationId xmlns:a16="http://schemas.microsoft.com/office/drawing/2014/main" id="{534F83D3-B969-E264-99F4-3F442CA0D624}"/>
              </a:ext>
            </a:extLst>
          </p:cNvPr>
          <p:cNvSpPr/>
          <p:nvPr/>
        </p:nvSpPr>
        <p:spPr>
          <a:xfrm>
            <a:off x="7606204" y="384675"/>
            <a:ext cx="1069862" cy="1276812"/>
          </a:xfrm>
          <a:custGeom>
            <a:avLst/>
            <a:gdLst/>
            <a:ahLst/>
            <a:cxnLst/>
            <a:rect l="l" t="t" r="r" b="b"/>
            <a:pathLst>
              <a:path w="1604793" h="1915218">
                <a:moveTo>
                  <a:pt x="0" y="0"/>
                </a:moveTo>
                <a:lnTo>
                  <a:pt x="1604793" y="0"/>
                </a:lnTo>
                <a:lnTo>
                  <a:pt x="1604793" y="1915218"/>
                </a:lnTo>
                <a:lnTo>
                  <a:pt x="0" y="1915218"/>
                </a:lnTo>
                <a:lnTo>
                  <a:pt x="0" y="0"/>
                </a:lnTo>
                <a:close/>
              </a:path>
            </a:pathLst>
          </a:custGeom>
          <a:blipFill>
            <a:blip r:embed="rId4"/>
            <a:stretch>
              <a:fillRect/>
            </a:stretch>
          </a:blipFill>
        </p:spPr>
        <p:txBody>
          <a:bodyPr/>
          <a:lstStyle/>
          <a:p>
            <a:pPr defTabSz="609630"/>
            <a:endParaRPr lang="en-IN" sz="1200">
              <a:solidFill>
                <a:prstClr val="black"/>
              </a:solidFill>
              <a:latin typeface="Calibri"/>
            </a:endParaRPr>
          </a:p>
        </p:txBody>
      </p:sp>
      <p:sp>
        <p:nvSpPr>
          <p:cNvPr id="9" name="Freeform 9">
            <a:extLst>
              <a:ext uri="{FF2B5EF4-FFF2-40B4-BE49-F238E27FC236}">
                <a16:creationId xmlns:a16="http://schemas.microsoft.com/office/drawing/2014/main" id="{50712033-AF2C-637F-AF35-137F6B8E432D}"/>
              </a:ext>
            </a:extLst>
          </p:cNvPr>
          <p:cNvSpPr/>
          <p:nvPr/>
        </p:nvSpPr>
        <p:spPr>
          <a:xfrm>
            <a:off x="4914079" y="471679"/>
            <a:ext cx="2380759" cy="1102804"/>
          </a:xfrm>
          <a:custGeom>
            <a:avLst/>
            <a:gdLst/>
            <a:ahLst/>
            <a:cxnLst/>
            <a:rect l="l" t="t" r="r" b="b"/>
            <a:pathLst>
              <a:path w="3571139" h="1654206">
                <a:moveTo>
                  <a:pt x="0" y="0"/>
                </a:moveTo>
                <a:lnTo>
                  <a:pt x="3571139" y="0"/>
                </a:lnTo>
                <a:lnTo>
                  <a:pt x="3571139" y="1654206"/>
                </a:lnTo>
                <a:lnTo>
                  <a:pt x="0" y="1654206"/>
                </a:lnTo>
                <a:lnTo>
                  <a:pt x="0" y="0"/>
                </a:lnTo>
                <a:close/>
              </a:path>
            </a:pathLst>
          </a:custGeom>
          <a:blipFill>
            <a:blip r:embed="rId5"/>
            <a:stretch>
              <a:fillRect/>
            </a:stretch>
          </a:blipFill>
        </p:spPr>
        <p:txBody>
          <a:bodyPr/>
          <a:lstStyle/>
          <a:p>
            <a:pPr defTabSz="609630"/>
            <a:endParaRPr lang="en-IN" sz="1200">
              <a:solidFill>
                <a:prstClr val="black"/>
              </a:solidFill>
              <a:latin typeface="Calibri"/>
            </a:endParaRPr>
          </a:p>
        </p:txBody>
      </p:sp>
      <p:sp>
        <p:nvSpPr>
          <p:cNvPr id="10" name="Freeform 10">
            <a:extLst>
              <a:ext uri="{FF2B5EF4-FFF2-40B4-BE49-F238E27FC236}">
                <a16:creationId xmlns:a16="http://schemas.microsoft.com/office/drawing/2014/main" id="{86728B03-9587-3F6A-9FCB-95C7E5731947}"/>
              </a:ext>
            </a:extLst>
          </p:cNvPr>
          <p:cNvSpPr/>
          <p:nvPr/>
        </p:nvSpPr>
        <p:spPr>
          <a:xfrm>
            <a:off x="3487060" y="533449"/>
            <a:ext cx="1116838" cy="1041035"/>
          </a:xfrm>
          <a:custGeom>
            <a:avLst/>
            <a:gdLst/>
            <a:ahLst/>
            <a:cxnLst/>
            <a:rect l="l" t="t" r="r" b="b"/>
            <a:pathLst>
              <a:path w="1675257" h="1561552">
                <a:moveTo>
                  <a:pt x="0" y="0"/>
                </a:moveTo>
                <a:lnTo>
                  <a:pt x="1675256" y="0"/>
                </a:lnTo>
                <a:lnTo>
                  <a:pt x="1675256" y="1561552"/>
                </a:lnTo>
                <a:lnTo>
                  <a:pt x="0" y="1561552"/>
                </a:lnTo>
                <a:lnTo>
                  <a:pt x="0" y="0"/>
                </a:lnTo>
                <a:close/>
              </a:path>
            </a:pathLst>
          </a:custGeom>
          <a:blipFill>
            <a:blip r:embed="rId6"/>
            <a:stretch>
              <a:fillRect/>
            </a:stretch>
          </a:blipFill>
        </p:spPr>
        <p:txBody>
          <a:bodyPr/>
          <a:lstStyle/>
          <a:p>
            <a:pPr defTabSz="609630"/>
            <a:endParaRPr lang="en-IN" sz="1200">
              <a:solidFill>
                <a:prstClr val="black"/>
              </a:solidFill>
              <a:latin typeface="Calibri"/>
            </a:endParaRPr>
          </a:p>
        </p:txBody>
      </p:sp>
      <p:sp>
        <p:nvSpPr>
          <p:cNvPr id="11" name="TextBox 11">
            <a:extLst>
              <a:ext uri="{FF2B5EF4-FFF2-40B4-BE49-F238E27FC236}">
                <a16:creationId xmlns:a16="http://schemas.microsoft.com/office/drawing/2014/main" id="{BD721F5D-5064-DAFB-A3B4-853699D2C7D6}"/>
              </a:ext>
            </a:extLst>
          </p:cNvPr>
          <p:cNvSpPr txBox="1"/>
          <p:nvPr/>
        </p:nvSpPr>
        <p:spPr>
          <a:xfrm>
            <a:off x="469243" y="2489207"/>
            <a:ext cx="7671892" cy="1438086"/>
          </a:xfrm>
          <a:prstGeom prst="rect">
            <a:avLst/>
          </a:prstGeom>
        </p:spPr>
        <p:txBody>
          <a:bodyPr lIns="0" tIns="0" rIns="0" bIns="0" rtlCol="0" anchor="t">
            <a:spAutoFit/>
          </a:bodyPr>
          <a:lstStyle/>
          <a:p>
            <a:pPr defTabSz="609630">
              <a:lnSpc>
                <a:spcPts val="5797"/>
              </a:lnSpc>
            </a:pPr>
            <a:r>
              <a:rPr lang="en-US" sz="4000" b="1" i="0" dirty="0">
                <a:solidFill>
                  <a:schemeClr val="bg1"/>
                </a:solidFill>
                <a:effectLst/>
              </a:rPr>
              <a:t>GREEN </a:t>
            </a:r>
            <a:r>
              <a:rPr lang="en-US" sz="4000" b="1" dirty="0">
                <a:solidFill>
                  <a:schemeClr val="bg1"/>
                </a:solidFill>
              </a:rPr>
              <a:t>FINANCE: De – risking Maritime Sustainability</a:t>
            </a:r>
            <a:endParaRPr lang="en-US" sz="4000" b="1" dirty="0">
              <a:solidFill>
                <a:schemeClr val="bg1"/>
              </a:solidFill>
              <a:sym typeface="Helvetica World Bold"/>
            </a:endParaRPr>
          </a:p>
        </p:txBody>
      </p:sp>
      <p:sp>
        <p:nvSpPr>
          <p:cNvPr id="12" name="TextBox 12">
            <a:extLst>
              <a:ext uri="{FF2B5EF4-FFF2-40B4-BE49-F238E27FC236}">
                <a16:creationId xmlns:a16="http://schemas.microsoft.com/office/drawing/2014/main" id="{5B83B7D2-BE42-CF00-1091-895063943879}"/>
              </a:ext>
            </a:extLst>
          </p:cNvPr>
          <p:cNvSpPr txBox="1"/>
          <p:nvPr/>
        </p:nvSpPr>
        <p:spPr>
          <a:xfrm>
            <a:off x="184731" y="5226523"/>
            <a:ext cx="8028709" cy="625492"/>
          </a:xfrm>
          <a:prstGeom prst="rect">
            <a:avLst/>
          </a:prstGeom>
        </p:spPr>
        <p:txBody>
          <a:bodyPr wrap="square" lIns="0" tIns="0" rIns="0" bIns="0" rtlCol="0" anchor="t">
            <a:spAutoFit/>
          </a:bodyPr>
          <a:lstStyle/>
          <a:p>
            <a:pPr defTabSz="609630">
              <a:lnSpc>
                <a:spcPts val="2519"/>
              </a:lnSpc>
            </a:pPr>
            <a:r>
              <a:rPr lang="en-US" dirty="0" err="1"/>
              <a:t>Operationalising</a:t>
            </a:r>
            <a:r>
              <a:rPr lang="en-US" dirty="0"/>
              <a:t> Green Finance through lifecycle-aligned standards, risk‑mitigation frameworks, and phased capital deployment under NGSP.</a:t>
            </a:r>
            <a:endParaRPr lang="en-US" sz="1799" dirty="0">
              <a:solidFill>
                <a:srgbClr val="1C1C1C"/>
              </a:solidFill>
              <a:latin typeface="Poppins"/>
              <a:ea typeface="Poppins"/>
              <a:cs typeface="Poppins"/>
              <a:sym typeface="Poppins"/>
            </a:endParaRPr>
          </a:p>
        </p:txBody>
      </p:sp>
    </p:spTree>
    <p:extLst>
      <p:ext uri="{BB962C8B-B14F-4D97-AF65-F5344CB8AC3E}">
        <p14:creationId xmlns:p14="http://schemas.microsoft.com/office/powerpoint/2010/main" val="16254635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A6570ED-088B-9F27-EBC4-39ABDDD00747}"/>
              </a:ext>
            </a:extLst>
          </p:cNvPr>
          <p:cNvSpPr txBox="1"/>
          <p:nvPr/>
        </p:nvSpPr>
        <p:spPr>
          <a:xfrm>
            <a:off x="3914476" y="94703"/>
            <a:ext cx="6366933" cy="584775"/>
          </a:xfrm>
          <a:prstGeom prst="rect">
            <a:avLst/>
          </a:prstGeom>
          <a:noFill/>
        </p:spPr>
        <p:txBody>
          <a:bodyPr wrap="square" rtlCol="0">
            <a:spAutoFit/>
          </a:bodyPr>
          <a:lstStyle/>
          <a:p>
            <a:r>
              <a:rPr lang="en-IN" sz="3200" b="1" dirty="0">
                <a:solidFill>
                  <a:srgbClr val="002060"/>
                </a:solidFill>
                <a:latin typeface="Arial" panose="020B0604020202020204" pitchFamily="34" charset="0"/>
                <a:cs typeface="Arial" panose="020B0604020202020204" pitchFamily="34" charset="0"/>
              </a:rPr>
              <a:t>Green Finance – Overview</a:t>
            </a:r>
          </a:p>
        </p:txBody>
      </p:sp>
      <p:sp>
        <p:nvSpPr>
          <p:cNvPr id="6" name="TextBox 5">
            <a:extLst>
              <a:ext uri="{FF2B5EF4-FFF2-40B4-BE49-F238E27FC236}">
                <a16:creationId xmlns:a16="http://schemas.microsoft.com/office/drawing/2014/main" id="{6C62DA1D-7A13-2835-BF17-758D6314F98A}"/>
              </a:ext>
            </a:extLst>
          </p:cNvPr>
          <p:cNvSpPr txBox="1"/>
          <p:nvPr/>
        </p:nvSpPr>
        <p:spPr>
          <a:xfrm>
            <a:off x="228599" y="660098"/>
            <a:ext cx="11701733" cy="2986972"/>
          </a:xfrm>
          <a:prstGeom prst="rect">
            <a:avLst/>
          </a:prstGeom>
          <a:noFill/>
        </p:spPr>
        <p:txBody>
          <a:bodyPr wrap="square">
            <a:spAutoFit/>
          </a:bodyPr>
          <a:lstStyle/>
          <a:p>
            <a:pPr algn="just">
              <a:lnSpc>
                <a:spcPct val="115000"/>
              </a:lnSpc>
            </a:pPr>
            <a:r>
              <a:rPr lang="en-GB" b="1" dirty="0">
                <a:effectLst/>
                <a:latin typeface="Arial" panose="020B0604020202020204" pitchFamily="34" charset="0"/>
                <a:ea typeface="Times New Roman" panose="02020603050405020304" pitchFamily="18" charset="0"/>
                <a:cs typeface="Arial" panose="020B0604020202020204" pitchFamily="34" charset="0"/>
              </a:rPr>
              <a:t>Working Definition for the Indian Maritime Context</a:t>
            </a:r>
            <a:endParaRPr lang="en-IN"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pPr>
            <a:r>
              <a:rPr lang="en-GB" dirty="0">
                <a:effectLst/>
                <a:latin typeface="Arial" panose="020B0604020202020204" pitchFamily="34" charset="0"/>
                <a:ea typeface="Times New Roman" panose="02020603050405020304" pitchFamily="18" charset="0"/>
                <a:cs typeface="Arial" panose="020B0604020202020204" pitchFamily="34" charset="0"/>
              </a:rPr>
              <a:t>In the context of India’s maritime sector, </a:t>
            </a:r>
            <a:r>
              <a:rPr lang="en-GB" b="1" dirty="0">
                <a:effectLst/>
                <a:latin typeface="Arial" panose="020B0604020202020204" pitchFamily="34" charset="0"/>
                <a:ea typeface="Times New Roman" panose="02020603050405020304" pitchFamily="18" charset="0"/>
                <a:cs typeface="Arial" panose="020B0604020202020204" pitchFamily="34" charset="0"/>
              </a:rPr>
              <a:t>green finance </a:t>
            </a:r>
            <a:r>
              <a:rPr lang="en-GB" dirty="0">
                <a:effectLst/>
                <a:latin typeface="Arial" panose="020B0604020202020204" pitchFamily="34" charset="0"/>
                <a:ea typeface="Times New Roman" panose="02020603050405020304" pitchFamily="18" charset="0"/>
                <a:cs typeface="Arial" panose="020B0604020202020204" pitchFamily="34" charset="0"/>
              </a:rPr>
              <a:t>is being defined as:</a:t>
            </a:r>
          </a:p>
          <a:p>
            <a:pPr algn="just">
              <a:lnSpc>
                <a:spcPct val="115000"/>
              </a:lnSpc>
            </a:pPr>
            <a:endParaRPr lang="en-IN" dirty="0">
              <a:effectLst/>
              <a:latin typeface="Arial" panose="020B0604020202020204" pitchFamily="34" charset="0"/>
              <a:ea typeface="Times New Roman" panose="02020603050405020304" pitchFamily="18" charset="0"/>
              <a:cs typeface="Arial" panose="020B0604020202020204" pitchFamily="34" charset="0"/>
            </a:endParaRPr>
          </a:p>
          <a:p>
            <a:r>
              <a:rPr lang="en-GB" b="1" dirty="0">
                <a:effectLst/>
                <a:latin typeface="Arial" panose="020B0604020202020204" pitchFamily="34" charset="0"/>
                <a:ea typeface="Times New Roman" panose="02020603050405020304" pitchFamily="18" charset="0"/>
                <a:cs typeface="Arial" panose="020B0604020202020204" pitchFamily="34" charset="0"/>
              </a:rPr>
              <a:t>“A structured and verifiable financial mechanism—including green bonds, loans, public-private partnerships, and ESG investments—dedicated to the funding of environmentally sustainable maritime projects. This includes projects such as green ship construction, repair and retrofitting, port electrification, clean fuel infrastructure, energy-efficient terminal equipment, and circular economy-driven ship recycling. Green finance in India shall align with international principles (e.g., ICMA Green Bond Principles, IFC Performance Standards, EU Taxonomy, IMO Zero-Net Framework), while being responsive to national sustainability priorities and regulatory frameworks.”</a:t>
            </a:r>
            <a:endParaRPr lang="en-IN"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4E090D96-D9F2-B119-3D75-926E18130AF4}"/>
              </a:ext>
            </a:extLst>
          </p:cNvPr>
          <p:cNvSpPr txBox="1"/>
          <p:nvPr/>
        </p:nvSpPr>
        <p:spPr>
          <a:xfrm>
            <a:off x="219973" y="4074004"/>
            <a:ext cx="5516593" cy="2725746"/>
          </a:xfrm>
          <a:prstGeom prst="rect">
            <a:avLst/>
          </a:prstGeom>
          <a:solidFill>
            <a:schemeClr val="accent2">
              <a:lumMod val="40000"/>
              <a:lumOff val="60000"/>
            </a:schemeClr>
          </a:solidFill>
        </p:spPr>
        <p:txBody>
          <a:bodyPr wrap="square" rtlCol="0">
            <a:spAutoFit/>
          </a:bodyPr>
          <a:lstStyle/>
          <a:p>
            <a:pPr>
              <a:lnSpc>
                <a:spcPts val="2300"/>
              </a:lnSpc>
            </a:pPr>
            <a:r>
              <a:rPr lang="en-US" dirty="0">
                <a:latin typeface="Arial" panose="020B0604020202020204" pitchFamily="34" charset="0"/>
                <a:cs typeface="Arial" panose="020B0604020202020204" pitchFamily="34" charset="0"/>
              </a:rPr>
              <a:t>To mobilize sustainable investments for activities such as:</a:t>
            </a:r>
          </a:p>
          <a:p>
            <a:pPr marL="285750" indent="-285750">
              <a:lnSpc>
                <a:spcPts val="2300"/>
              </a:lnSpc>
              <a:buFont typeface="Wingdings" panose="05000000000000000000" pitchFamily="2" charset="2"/>
              <a:buChar char="v"/>
            </a:pPr>
            <a:r>
              <a:rPr lang="en-US" dirty="0">
                <a:latin typeface="Arial" panose="020B0604020202020204" pitchFamily="34" charset="0"/>
                <a:cs typeface="Arial" panose="020B0604020202020204" pitchFamily="34" charset="0"/>
              </a:rPr>
              <a:t>Green shipbuilding, retrofitting, and repair facilities</a:t>
            </a:r>
          </a:p>
          <a:p>
            <a:pPr marL="285750" indent="-285750">
              <a:lnSpc>
                <a:spcPts val="2300"/>
              </a:lnSpc>
              <a:buFont typeface="Wingdings" panose="05000000000000000000" pitchFamily="2" charset="2"/>
              <a:buChar char="v"/>
            </a:pPr>
            <a:r>
              <a:rPr lang="en-US" dirty="0">
                <a:latin typeface="Arial" panose="020B0604020202020204" pitchFamily="34" charset="0"/>
                <a:cs typeface="Arial" panose="020B0604020202020204" pitchFamily="34" charset="0"/>
              </a:rPr>
              <a:t>Electrification and renewable energy integration in ports</a:t>
            </a:r>
          </a:p>
          <a:p>
            <a:pPr marL="285750" indent="-285750">
              <a:lnSpc>
                <a:spcPts val="2300"/>
              </a:lnSpc>
              <a:buFont typeface="Wingdings" panose="05000000000000000000" pitchFamily="2" charset="2"/>
              <a:buChar char="v"/>
            </a:pPr>
            <a:r>
              <a:rPr lang="en-US" dirty="0">
                <a:latin typeface="Arial" panose="020B0604020202020204" pitchFamily="34" charset="0"/>
                <a:cs typeface="Arial" panose="020B0604020202020204" pitchFamily="34" charset="0"/>
              </a:rPr>
              <a:t>Development of clean fuel infrastructure </a:t>
            </a:r>
          </a:p>
          <a:p>
            <a:pPr marL="285750" indent="-285750">
              <a:lnSpc>
                <a:spcPts val="2300"/>
              </a:lnSpc>
              <a:buFont typeface="Wingdings" panose="05000000000000000000" pitchFamily="2" charset="2"/>
              <a:buChar char="v"/>
            </a:pPr>
            <a:r>
              <a:rPr lang="en-US" dirty="0">
                <a:latin typeface="Arial" panose="020B0604020202020204" pitchFamily="34" charset="0"/>
                <a:cs typeface="Arial" panose="020B0604020202020204" pitchFamily="34" charset="0"/>
              </a:rPr>
              <a:t>Circular economy initiatives like green ship recycling and waste-to-energy projects</a:t>
            </a:r>
            <a:endParaRPr lang="en-IN" dirty="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8E984CAB-021F-221A-3E34-D6906EE5819A}"/>
              </a:ext>
            </a:extLst>
          </p:cNvPr>
          <p:cNvSpPr/>
          <p:nvPr/>
        </p:nvSpPr>
        <p:spPr>
          <a:xfrm>
            <a:off x="741710" y="3701949"/>
            <a:ext cx="4157133" cy="39793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dirty="0">
                <a:latin typeface="Arial" panose="020B0604020202020204" pitchFamily="34" charset="0"/>
                <a:cs typeface="Arial" panose="020B0604020202020204" pitchFamily="34" charset="0"/>
              </a:rPr>
              <a:t>Purpose</a:t>
            </a:r>
          </a:p>
        </p:txBody>
      </p:sp>
      <p:sp>
        <p:nvSpPr>
          <p:cNvPr id="10" name="TextBox 9">
            <a:extLst>
              <a:ext uri="{FF2B5EF4-FFF2-40B4-BE49-F238E27FC236}">
                <a16:creationId xmlns:a16="http://schemas.microsoft.com/office/drawing/2014/main" id="{C12BBC78-FB1C-E189-AC5A-04D1C38AAF82}"/>
              </a:ext>
            </a:extLst>
          </p:cNvPr>
          <p:cNvSpPr txBox="1"/>
          <p:nvPr/>
        </p:nvSpPr>
        <p:spPr>
          <a:xfrm>
            <a:off x="6241370" y="4086947"/>
            <a:ext cx="5688962" cy="2728952"/>
          </a:xfrm>
          <a:prstGeom prst="rect">
            <a:avLst/>
          </a:prstGeom>
          <a:solidFill>
            <a:schemeClr val="accent2">
              <a:lumMod val="40000"/>
              <a:lumOff val="60000"/>
            </a:schemeClr>
          </a:solidFill>
        </p:spPr>
        <p:txBody>
          <a:bodyPr wrap="square" rtlCol="0">
            <a:spAutoFit/>
          </a:bodyPr>
          <a:lstStyle/>
          <a:p>
            <a:pPr marL="285750" indent="-285750">
              <a:lnSpc>
                <a:spcPts val="2600"/>
              </a:lnSpc>
              <a:buFont typeface="Wingdings" panose="05000000000000000000" pitchFamily="2" charset="2"/>
              <a:buChar char="v"/>
            </a:pPr>
            <a:r>
              <a:rPr lang="en-US" dirty="0">
                <a:latin typeface="Arial" panose="020B0604020202020204" pitchFamily="34" charset="0"/>
                <a:cs typeface="Arial" panose="020B0604020202020204" pitchFamily="34" charset="0"/>
              </a:rPr>
              <a:t>Acts as a core enabler of India’s net-zero 2070 pathway for the maritime sector.</a:t>
            </a:r>
          </a:p>
          <a:p>
            <a:pPr marL="285750" indent="-285750">
              <a:lnSpc>
                <a:spcPts val="2600"/>
              </a:lnSpc>
              <a:buFont typeface="Wingdings" panose="05000000000000000000" pitchFamily="2" charset="2"/>
              <a:buChar char="v"/>
            </a:pPr>
            <a:r>
              <a:rPr lang="en-US" dirty="0">
                <a:latin typeface="Arial" panose="020B0604020202020204" pitchFamily="34" charset="0"/>
                <a:cs typeface="Arial" panose="020B0604020202020204" pitchFamily="34" charset="0"/>
              </a:rPr>
              <a:t>Encourages financial innovation and investor confidence through standardized metrics and certification frameworks.</a:t>
            </a:r>
          </a:p>
          <a:p>
            <a:pPr marL="285750" indent="-285750">
              <a:lnSpc>
                <a:spcPts val="2600"/>
              </a:lnSpc>
              <a:buFont typeface="Wingdings" panose="05000000000000000000" pitchFamily="2" charset="2"/>
              <a:buChar char="v"/>
            </a:pPr>
            <a:r>
              <a:rPr lang="en-US" dirty="0">
                <a:latin typeface="Arial" panose="020B0604020202020204" pitchFamily="34" charset="0"/>
                <a:cs typeface="Arial" panose="020B0604020202020204" pitchFamily="34" charset="0"/>
              </a:rPr>
              <a:t>Connects India’s maritime ecosystem with global green capital markets and sustainable finance mechanisms.</a:t>
            </a:r>
            <a:endParaRPr lang="en-IN"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F78ED58C-6887-0415-359F-337F926EBC29}"/>
              </a:ext>
            </a:extLst>
          </p:cNvPr>
          <p:cNvSpPr/>
          <p:nvPr/>
        </p:nvSpPr>
        <p:spPr>
          <a:xfrm>
            <a:off x="6870461" y="3703706"/>
            <a:ext cx="4614333" cy="39793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dirty="0">
                <a:latin typeface="Arial" panose="020B0604020202020204" pitchFamily="34" charset="0"/>
                <a:cs typeface="Arial" panose="020B0604020202020204" pitchFamily="34" charset="0"/>
              </a:rPr>
              <a:t>Strategic Role in NGSP</a:t>
            </a:r>
          </a:p>
        </p:txBody>
      </p:sp>
    </p:spTree>
    <p:extLst>
      <p:ext uri="{BB962C8B-B14F-4D97-AF65-F5344CB8AC3E}">
        <p14:creationId xmlns:p14="http://schemas.microsoft.com/office/powerpoint/2010/main" val="19183197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89284D7-8364-9C54-1335-53D0A53C4702}"/>
              </a:ext>
            </a:extLst>
          </p:cNvPr>
          <p:cNvSpPr txBox="1"/>
          <p:nvPr/>
        </p:nvSpPr>
        <p:spPr>
          <a:xfrm>
            <a:off x="3160622" y="213900"/>
            <a:ext cx="5571066" cy="584775"/>
          </a:xfrm>
          <a:prstGeom prst="rect">
            <a:avLst/>
          </a:prstGeom>
          <a:noFill/>
        </p:spPr>
        <p:txBody>
          <a:bodyPr wrap="square" rtlCol="0">
            <a:spAutoFit/>
          </a:bodyPr>
          <a:lstStyle/>
          <a:p>
            <a:pPr algn="ctr"/>
            <a:r>
              <a:rPr lang="en-IN" sz="3200" b="1" dirty="0">
                <a:solidFill>
                  <a:srgbClr val="002060"/>
                </a:solidFill>
              </a:rPr>
              <a:t>Policy Rationale and Alignment</a:t>
            </a:r>
            <a:r>
              <a:rPr lang="en-IN" sz="3200" dirty="0">
                <a:solidFill>
                  <a:srgbClr val="002060"/>
                </a:solidFill>
              </a:rPr>
              <a:t> </a:t>
            </a:r>
            <a:endParaRPr lang="en-IN" dirty="0">
              <a:solidFill>
                <a:srgbClr val="002060"/>
              </a:solidFill>
            </a:endParaRPr>
          </a:p>
        </p:txBody>
      </p:sp>
      <p:grpSp>
        <p:nvGrpSpPr>
          <p:cNvPr id="5" name="Group 4">
            <a:extLst>
              <a:ext uri="{FF2B5EF4-FFF2-40B4-BE49-F238E27FC236}">
                <a16:creationId xmlns:a16="http://schemas.microsoft.com/office/drawing/2014/main" id="{75C73109-2C92-DB15-F932-9BC7519EC381}"/>
              </a:ext>
            </a:extLst>
          </p:cNvPr>
          <p:cNvGrpSpPr/>
          <p:nvPr/>
        </p:nvGrpSpPr>
        <p:grpSpPr>
          <a:xfrm>
            <a:off x="225563" y="954908"/>
            <a:ext cx="6442656" cy="2751840"/>
            <a:chOff x="389467" y="1020146"/>
            <a:chExt cx="11565466" cy="2751840"/>
          </a:xfrm>
        </p:grpSpPr>
        <p:sp>
          <p:nvSpPr>
            <p:cNvPr id="6" name="Freeform: Shape 5">
              <a:extLst>
                <a:ext uri="{FF2B5EF4-FFF2-40B4-BE49-F238E27FC236}">
                  <a16:creationId xmlns:a16="http://schemas.microsoft.com/office/drawing/2014/main" id="{66EDCC05-2BF3-8401-2732-F49E21DA5367}"/>
                </a:ext>
              </a:extLst>
            </p:cNvPr>
            <p:cNvSpPr/>
            <p:nvPr/>
          </p:nvSpPr>
          <p:spPr>
            <a:xfrm>
              <a:off x="389467" y="1020146"/>
              <a:ext cx="11565466" cy="730080"/>
            </a:xfrm>
            <a:custGeom>
              <a:avLst/>
              <a:gdLst>
                <a:gd name="csX0" fmla="*/ 0 w 11565466"/>
                <a:gd name="csY0" fmla="*/ 121682 h 730080"/>
                <a:gd name="csX1" fmla="*/ 121682 w 11565466"/>
                <a:gd name="csY1" fmla="*/ 0 h 730080"/>
                <a:gd name="csX2" fmla="*/ 11443784 w 11565466"/>
                <a:gd name="csY2" fmla="*/ 0 h 730080"/>
                <a:gd name="csX3" fmla="*/ 11565466 w 11565466"/>
                <a:gd name="csY3" fmla="*/ 121682 h 730080"/>
                <a:gd name="csX4" fmla="*/ 11565466 w 11565466"/>
                <a:gd name="csY4" fmla="*/ 608398 h 730080"/>
                <a:gd name="csX5" fmla="*/ 11443784 w 11565466"/>
                <a:gd name="csY5" fmla="*/ 730080 h 730080"/>
                <a:gd name="csX6" fmla="*/ 121682 w 11565466"/>
                <a:gd name="csY6" fmla="*/ 730080 h 730080"/>
                <a:gd name="csX7" fmla="*/ 0 w 11565466"/>
                <a:gd name="csY7" fmla="*/ 608398 h 730080"/>
                <a:gd name="csX8" fmla="*/ 0 w 11565466"/>
                <a:gd name="csY8" fmla="*/ 121682 h 73008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1565466" h="730080">
                  <a:moveTo>
                    <a:pt x="0" y="121682"/>
                  </a:moveTo>
                  <a:cubicBezTo>
                    <a:pt x="0" y="54479"/>
                    <a:pt x="54479" y="0"/>
                    <a:pt x="121682" y="0"/>
                  </a:cubicBezTo>
                  <a:lnTo>
                    <a:pt x="11443784" y="0"/>
                  </a:lnTo>
                  <a:cubicBezTo>
                    <a:pt x="11510987" y="0"/>
                    <a:pt x="11565466" y="54479"/>
                    <a:pt x="11565466" y="121682"/>
                  </a:cubicBezTo>
                  <a:lnTo>
                    <a:pt x="11565466" y="608398"/>
                  </a:lnTo>
                  <a:cubicBezTo>
                    <a:pt x="11565466" y="675601"/>
                    <a:pt x="11510987" y="730080"/>
                    <a:pt x="11443784" y="730080"/>
                  </a:cubicBezTo>
                  <a:lnTo>
                    <a:pt x="121682" y="730080"/>
                  </a:lnTo>
                  <a:cubicBezTo>
                    <a:pt x="54479" y="730080"/>
                    <a:pt x="0" y="675601"/>
                    <a:pt x="0" y="608398"/>
                  </a:cubicBezTo>
                  <a:lnTo>
                    <a:pt x="0" y="12168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9940" tIns="149940" rIns="149940" bIns="149940" numCol="1" spcCol="1270" anchor="ctr" anchorCtr="0">
              <a:noAutofit/>
            </a:bodyPr>
            <a:lstStyle/>
            <a:p>
              <a:pPr marL="0" lvl="0" indent="0" algn="ctr" defTabSz="1333500">
                <a:lnSpc>
                  <a:spcPct val="90000"/>
                </a:lnSpc>
                <a:spcBef>
                  <a:spcPct val="0"/>
                </a:spcBef>
                <a:spcAft>
                  <a:spcPct val="35000"/>
                </a:spcAft>
                <a:buNone/>
              </a:pPr>
              <a:r>
                <a:rPr lang="en-IN" sz="2000" b="1" kern="1200" dirty="0">
                  <a:latin typeface="Arial" panose="020B0604020202020204" pitchFamily="34" charset="0"/>
                  <a:cs typeface="Arial" panose="020B0604020202020204" pitchFamily="34" charset="0"/>
                </a:rPr>
                <a:t>Regulatory Framework</a:t>
              </a:r>
            </a:p>
          </p:txBody>
        </p:sp>
        <p:sp>
          <p:nvSpPr>
            <p:cNvPr id="7" name="Freeform: Shape 6">
              <a:extLst>
                <a:ext uri="{FF2B5EF4-FFF2-40B4-BE49-F238E27FC236}">
                  <a16:creationId xmlns:a16="http://schemas.microsoft.com/office/drawing/2014/main" id="{115922A0-77F9-CC72-29DD-6762604FAC9D}"/>
                </a:ext>
              </a:extLst>
            </p:cNvPr>
            <p:cNvSpPr/>
            <p:nvPr/>
          </p:nvSpPr>
          <p:spPr>
            <a:xfrm>
              <a:off x="389467" y="1750226"/>
              <a:ext cx="11565466" cy="645840"/>
            </a:xfrm>
            <a:custGeom>
              <a:avLst/>
              <a:gdLst>
                <a:gd name="csX0" fmla="*/ 0 w 11565466"/>
                <a:gd name="csY0" fmla="*/ 0 h 645840"/>
                <a:gd name="csX1" fmla="*/ 11565466 w 11565466"/>
                <a:gd name="csY1" fmla="*/ 0 h 645840"/>
                <a:gd name="csX2" fmla="*/ 11565466 w 11565466"/>
                <a:gd name="csY2" fmla="*/ 645840 h 645840"/>
                <a:gd name="csX3" fmla="*/ 0 w 11565466"/>
                <a:gd name="csY3" fmla="*/ 645840 h 645840"/>
                <a:gd name="csX4" fmla="*/ 0 w 11565466"/>
                <a:gd name="csY4" fmla="*/ 0 h 645840"/>
              </a:gdLst>
              <a:ahLst/>
              <a:cxnLst>
                <a:cxn ang="0">
                  <a:pos x="csX0" y="csY0"/>
                </a:cxn>
                <a:cxn ang="0">
                  <a:pos x="csX1" y="csY1"/>
                </a:cxn>
                <a:cxn ang="0">
                  <a:pos x="csX2" y="csY2"/>
                </a:cxn>
                <a:cxn ang="0">
                  <a:pos x="csX3" y="csY3"/>
                </a:cxn>
                <a:cxn ang="0">
                  <a:pos x="csX4" y="csY4"/>
                </a:cxn>
              </a:cxnLst>
              <a:rect l="l" t="t" r="r" b="b"/>
              <a:pathLst>
                <a:path w="11565466" h="645840">
                  <a:moveTo>
                    <a:pt x="0" y="0"/>
                  </a:moveTo>
                  <a:lnTo>
                    <a:pt x="11565466" y="0"/>
                  </a:lnTo>
                  <a:lnTo>
                    <a:pt x="11565466" y="645840"/>
                  </a:lnTo>
                  <a:lnTo>
                    <a:pt x="0" y="64584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67204" tIns="38100" rIns="213360" bIns="38100" numCol="1" spcCol="1270" anchor="t" anchorCtr="0">
              <a:noAutofit/>
            </a:bodyPr>
            <a:lstStyle/>
            <a:p>
              <a:pPr marL="228600" lvl="1" indent="-228600" algn="l" defTabSz="1022350">
                <a:lnSpc>
                  <a:spcPct val="90000"/>
                </a:lnSpc>
                <a:spcBef>
                  <a:spcPct val="0"/>
                </a:spcBef>
                <a:spcAft>
                  <a:spcPct val="20000"/>
                </a:spcAft>
                <a:buChar char="•"/>
              </a:pPr>
              <a:endParaRPr lang="en-IN" sz="2000" kern="1200">
                <a:latin typeface="Arial" panose="020B0604020202020204" pitchFamily="34" charset="0"/>
                <a:cs typeface="Arial" panose="020B0604020202020204" pitchFamily="34" charset="0"/>
              </a:endParaRPr>
            </a:p>
          </p:txBody>
        </p:sp>
        <p:sp>
          <p:nvSpPr>
            <p:cNvPr id="8" name="Freeform: Shape 7">
              <a:extLst>
                <a:ext uri="{FF2B5EF4-FFF2-40B4-BE49-F238E27FC236}">
                  <a16:creationId xmlns:a16="http://schemas.microsoft.com/office/drawing/2014/main" id="{EBA4AB34-B2B2-491E-7F9C-E0C462B1D7C8}"/>
                </a:ext>
              </a:extLst>
            </p:cNvPr>
            <p:cNvSpPr/>
            <p:nvPr/>
          </p:nvSpPr>
          <p:spPr>
            <a:xfrm>
              <a:off x="389467" y="2439196"/>
              <a:ext cx="11565466" cy="730080"/>
            </a:xfrm>
            <a:custGeom>
              <a:avLst/>
              <a:gdLst>
                <a:gd name="csX0" fmla="*/ 0 w 11565466"/>
                <a:gd name="csY0" fmla="*/ 121682 h 730080"/>
                <a:gd name="csX1" fmla="*/ 121682 w 11565466"/>
                <a:gd name="csY1" fmla="*/ 0 h 730080"/>
                <a:gd name="csX2" fmla="*/ 11443784 w 11565466"/>
                <a:gd name="csY2" fmla="*/ 0 h 730080"/>
                <a:gd name="csX3" fmla="*/ 11565466 w 11565466"/>
                <a:gd name="csY3" fmla="*/ 121682 h 730080"/>
                <a:gd name="csX4" fmla="*/ 11565466 w 11565466"/>
                <a:gd name="csY4" fmla="*/ 608398 h 730080"/>
                <a:gd name="csX5" fmla="*/ 11443784 w 11565466"/>
                <a:gd name="csY5" fmla="*/ 730080 h 730080"/>
                <a:gd name="csX6" fmla="*/ 121682 w 11565466"/>
                <a:gd name="csY6" fmla="*/ 730080 h 730080"/>
                <a:gd name="csX7" fmla="*/ 0 w 11565466"/>
                <a:gd name="csY7" fmla="*/ 608398 h 730080"/>
                <a:gd name="csX8" fmla="*/ 0 w 11565466"/>
                <a:gd name="csY8" fmla="*/ 121682 h 73008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1565466" h="730080">
                  <a:moveTo>
                    <a:pt x="0" y="121682"/>
                  </a:moveTo>
                  <a:cubicBezTo>
                    <a:pt x="0" y="54479"/>
                    <a:pt x="54479" y="0"/>
                    <a:pt x="121682" y="0"/>
                  </a:cubicBezTo>
                  <a:lnTo>
                    <a:pt x="11443784" y="0"/>
                  </a:lnTo>
                  <a:cubicBezTo>
                    <a:pt x="11510987" y="0"/>
                    <a:pt x="11565466" y="54479"/>
                    <a:pt x="11565466" y="121682"/>
                  </a:cubicBezTo>
                  <a:lnTo>
                    <a:pt x="11565466" y="608398"/>
                  </a:lnTo>
                  <a:cubicBezTo>
                    <a:pt x="11565466" y="675601"/>
                    <a:pt x="11510987" y="730080"/>
                    <a:pt x="11443784" y="730080"/>
                  </a:cubicBezTo>
                  <a:lnTo>
                    <a:pt x="121682" y="730080"/>
                  </a:lnTo>
                  <a:cubicBezTo>
                    <a:pt x="54479" y="730080"/>
                    <a:pt x="0" y="675601"/>
                    <a:pt x="0" y="608398"/>
                  </a:cubicBezTo>
                  <a:lnTo>
                    <a:pt x="0" y="12168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9940" tIns="149940" rIns="149940" bIns="149940" numCol="1" spcCol="1270" anchor="ctr" anchorCtr="0">
              <a:noAutofit/>
            </a:bodyPr>
            <a:lstStyle/>
            <a:p>
              <a:pPr marL="0" lvl="0" indent="0" algn="ctr" defTabSz="1333500">
                <a:lnSpc>
                  <a:spcPct val="90000"/>
                </a:lnSpc>
                <a:spcBef>
                  <a:spcPct val="0"/>
                </a:spcBef>
                <a:spcAft>
                  <a:spcPct val="35000"/>
                </a:spcAft>
                <a:buNone/>
              </a:pPr>
              <a:r>
                <a:rPr lang="en-IN" sz="2000" b="1" kern="1200" dirty="0">
                  <a:latin typeface="Arial" panose="020B0604020202020204" pitchFamily="34" charset="0"/>
                  <a:cs typeface="Arial" panose="020B0604020202020204" pitchFamily="34" charset="0"/>
                </a:rPr>
                <a:t>Maritime Specific Application</a:t>
              </a:r>
            </a:p>
          </p:txBody>
        </p:sp>
        <p:sp>
          <p:nvSpPr>
            <p:cNvPr id="9" name="Freeform: Shape 8">
              <a:extLst>
                <a:ext uri="{FF2B5EF4-FFF2-40B4-BE49-F238E27FC236}">
                  <a16:creationId xmlns:a16="http://schemas.microsoft.com/office/drawing/2014/main" id="{AF92C0CB-886A-F63A-B82A-D5BE4C3A47A8}"/>
                </a:ext>
              </a:extLst>
            </p:cNvPr>
            <p:cNvSpPr/>
            <p:nvPr/>
          </p:nvSpPr>
          <p:spPr>
            <a:xfrm>
              <a:off x="389467" y="3126146"/>
              <a:ext cx="11565466" cy="645840"/>
            </a:xfrm>
            <a:custGeom>
              <a:avLst/>
              <a:gdLst>
                <a:gd name="csX0" fmla="*/ 0 w 11565466"/>
                <a:gd name="csY0" fmla="*/ 0 h 645840"/>
                <a:gd name="csX1" fmla="*/ 11565466 w 11565466"/>
                <a:gd name="csY1" fmla="*/ 0 h 645840"/>
                <a:gd name="csX2" fmla="*/ 11565466 w 11565466"/>
                <a:gd name="csY2" fmla="*/ 645840 h 645840"/>
                <a:gd name="csX3" fmla="*/ 0 w 11565466"/>
                <a:gd name="csY3" fmla="*/ 645840 h 645840"/>
                <a:gd name="csX4" fmla="*/ 0 w 11565466"/>
                <a:gd name="csY4" fmla="*/ 0 h 645840"/>
              </a:gdLst>
              <a:ahLst/>
              <a:cxnLst>
                <a:cxn ang="0">
                  <a:pos x="csX0" y="csY0"/>
                </a:cxn>
                <a:cxn ang="0">
                  <a:pos x="csX1" y="csY1"/>
                </a:cxn>
                <a:cxn ang="0">
                  <a:pos x="csX2" y="csY2"/>
                </a:cxn>
                <a:cxn ang="0">
                  <a:pos x="csX3" y="csY3"/>
                </a:cxn>
                <a:cxn ang="0">
                  <a:pos x="csX4" y="csY4"/>
                </a:cxn>
              </a:cxnLst>
              <a:rect l="l" t="t" r="r" b="b"/>
              <a:pathLst>
                <a:path w="11565466" h="645840">
                  <a:moveTo>
                    <a:pt x="0" y="0"/>
                  </a:moveTo>
                  <a:lnTo>
                    <a:pt x="11565466" y="0"/>
                  </a:lnTo>
                  <a:lnTo>
                    <a:pt x="11565466" y="645840"/>
                  </a:lnTo>
                  <a:lnTo>
                    <a:pt x="0" y="64584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67204" tIns="38100" rIns="213360" bIns="38100" numCol="1" spcCol="1270" anchor="t" anchorCtr="0">
              <a:noAutofit/>
            </a:bodyPr>
            <a:lstStyle/>
            <a:p>
              <a:pPr marL="228600" lvl="1" indent="-228600" algn="l" defTabSz="1022350">
                <a:lnSpc>
                  <a:spcPct val="90000"/>
                </a:lnSpc>
                <a:spcBef>
                  <a:spcPct val="0"/>
                </a:spcBef>
                <a:spcAft>
                  <a:spcPct val="20000"/>
                </a:spcAft>
                <a:buChar char="•"/>
              </a:pPr>
              <a:endParaRPr lang="en-IN" sz="2000" kern="1200">
                <a:latin typeface="Arial" panose="020B0604020202020204" pitchFamily="34" charset="0"/>
                <a:cs typeface="Arial" panose="020B0604020202020204" pitchFamily="34" charset="0"/>
              </a:endParaRPr>
            </a:p>
          </p:txBody>
        </p:sp>
      </p:grpSp>
      <p:grpSp>
        <p:nvGrpSpPr>
          <p:cNvPr id="10" name="Group 9">
            <a:extLst>
              <a:ext uri="{FF2B5EF4-FFF2-40B4-BE49-F238E27FC236}">
                <a16:creationId xmlns:a16="http://schemas.microsoft.com/office/drawing/2014/main" id="{3899A6E6-923E-39D6-9A3F-0AF36B565C39}"/>
              </a:ext>
            </a:extLst>
          </p:cNvPr>
          <p:cNvGrpSpPr/>
          <p:nvPr/>
        </p:nvGrpSpPr>
        <p:grpSpPr>
          <a:xfrm>
            <a:off x="234192" y="3927166"/>
            <a:ext cx="6442656" cy="2751840"/>
            <a:chOff x="389467" y="3712546"/>
            <a:chExt cx="11565466" cy="2751840"/>
          </a:xfrm>
        </p:grpSpPr>
        <p:sp>
          <p:nvSpPr>
            <p:cNvPr id="11" name="Freeform: Shape 10">
              <a:extLst>
                <a:ext uri="{FF2B5EF4-FFF2-40B4-BE49-F238E27FC236}">
                  <a16:creationId xmlns:a16="http://schemas.microsoft.com/office/drawing/2014/main" id="{8139FD36-CDAB-3FD5-D484-610E9A70F3F1}"/>
                </a:ext>
              </a:extLst>
            </p:cNvPr>
            <p:cNvSpPr/>
            <p:nvPr/>
          </p:nvSpPr>
          <p:spPr>
            <a:xfrm>
              <a:off x="389467" y="3712546"/>
              <a:ext cx="11565466" cy="730080"/>
            </a:xfrm>
            <a:custGeom>
              <a:avLst/>
              <a:gdLst>
                <a:gd name="csX0" fmla="*/ 0 w 11565466"/>
                <a:gd name="csY0" fmla="*/ 121682 h 730080"/>
                <a:gd name="csX1" fmla="*/ 121682 w 11565466"/>
                <a:gd name="csY1" fmla="*/ 0 h 730080"/>
                <a:gd name="csX2" fmla="*/ 11443784 w 11565466"/>
                <a:gd name="csY2" fmla="*/ 0 h 730080"/>
                <a:gd name="csX3" fmla="*/ 11565466 w 11565466"/>
                <a:gd name="csY3" fmla="*/ 121682 h 730080"/>
                <a:gd name="csX4" fmla="*/ 11565466 w 11565466"/>
                <a:gd name="csY4" fmla="*/ 608398 h 730080"/>
                <a:gd name="csX5" fmla="*/ 11443784 w 11565466"/>
                <a:gd name="csY5" fmla="*/ 730080 h 730080"/>
                <a:gd name="csX6" fmla="*/ 121682 w 11565466"/>
                <a:gd name="csY6" fmla="*/ 730080 h 730080"/>
                <a:gd name="csX7" fmla="*/ 0 w 11565466"/>
                <a:gd name="csY7" fmla="*/ 608398 h 730080"/>
                <a:gd name="csX8" fmla="*/ 0 w 11565466"/>
                <a:gd name="csY8" fmla="*/ 121682 h 73008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1565466" h="730080">
                  <a:moveTo>
                    <a:pt x="0" y="121682"/>
                  </a:moveTo>
                  <a:cubicBezTo>
                    <a:pt x="0" y="54479"/>
                    <a:pt x="54479" y="0"/>
                    <a:pt x="121682" y="0"/>
                  </a:cubicBezTo>
                  <a:lnTo>
                    <a:pt x="11443784" y="0"/>
                  </a:lnTo>
                  <a:cubicBezTo>
                    <a:pt x="11510987" y="0"/>
                    <a:pt x="11565466" y="54479"/>
                    <a:pt x="11565466" y="121682"/>
                  </a:cubicBezTo>
                  <a:lnTo>
                    <a:pt x="11565466" y="608398"/>
                  </a:lnTo>
                  <a:cubicBezTo>
                    <a:pt x="11565466" y="675601"/>
                    <a:pt x="11510987" y="730080"/>
                    <a:pt x="11443784" y="730080"/>
                  </a:cubicBezTo>
                  <a:lnTo>
                    <a:pt x="121682" y="730080"/>
                  </a:lnTo>
                  <a:cubicBezTo>
                    <a:pt x="54479" y="730080"/>
                    <a:pt x="0" y="675601"/>
                    <a:pt x="0" y="608398"/>
                  </a:cubicBezTo>
                  <a:lnTo>
                    <a:pt x="0" y="12168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9940" tIns="149940" rIns="149940" bIns="149940" numCol="1" spcCol="1270" anchor="ctr" anchorCtr="0">
              <a:noAutofit/>
            </a:bodyPr>
            <a:lstStyle/>
            <a:p>
              <a:pPr marL="0" lvl="0" indent="0" algn="ctr" defTabSz="1333500">
                <a:lnSpc>
                  <a:spcPct val="90000"/>
                </a:lnSpc>
                <a:spcBef>
                  <a:spcPct val="0"/>
                </a:spcBef>
                <a:spcAft>
                  <a:spcPct val="35000"/>
                </a:spcAft>
                <a:buNone/>
              </a:pPr>
              <a:r>
                <a:rPr lang="en-IN" sz="2000" b="1" kern="1200" dirty="0">
                  <a:latin typeface="Arial" panose="020B0604020202020204" pitchFamily="34" charset="0"/>
                  <a:cs typeface="Arial" panose="020B0604020202020204" pitchFamily="34" charset="0"/>
                </a:rPr>
                <a:t>Financial Innovation</a:t>
              </a:r>
            </a:p>
          </p:txBody>
        </p:sp>
        <p:sp>
          <p:nvSpPr>
            <p:cNvPr id="12" name="Freeform: Shape 11">
              <a:extLst>
                <a:ext uri="{FF2B5EF4-FFF2-40B4-BE49-F238E27FC236}">
                  <a16:creationId xmlns:a16="http://schemas.microsoft.com/office/drawing/2014/main" id="{BEE552A9-D2F2-B51A-DBF1-AF79A521C14A}"/>
                </a:ext>
              </a:extLst>
            </p:cNvPr>
            <p:cNvSpPr/>
            <p:nvPr/>
          </p:nvSpPr>
          <p:spPr>
            <a:xfrm>
              <a:off x="389467" y="4442626"/>
              <a:ext cx="11565466" cy="645840"/>
            </a:xfrm>
            <a:custGeom>
              <a:avLst/>
              <a:gdLst>
                <a:gd name="csX0" fmla="*/ 0 w 11565466"/>
                <a:gd name="csY0" fmla="*/ 0 h 645840"/>
                <a:gd name="csX1" fmla="*/ 11565466 w 11565466"/>
                <a:gd name="csY1" fmla="*/ 0 h 645840"/>
                <a:gd name="csX2" fmla="*/ 11565466 w 11565466"/>
                <a:gd name="csY2" fmla="*/ 645840 h 645840"/>
                <a:gd name="csX3" fmla="*/ 0 w 11565466"/>
                <a:gd name="csY3" fmla="*/ 645840 h 645840"/>
                <a:gd name="csX4" fmla="*/ 0 w 11565466"/>
                <a:gd name="csY4" fmla="*/ 0 h 645840"/>
              </a:gdLst>
              <a:ahLst/>
              <a:cxnLst>
                <a:cxn ang="0">
                  <a:pos x="csX0" y="csY0"/>
                </a:cxn>
                <a:cxn ang="0">
                  <a:pos x="csX1" y="csY1"/>
                </a:cxn>
                <a:cxn ang="0">
                  <a:pos x="csX2" y="csY2"/>
                </a:cxn>
                <a:cxn ang="0">
                  <a:pos x="csX3" y="csY3"/>
                </a:cxn>
                <a:cxn ang="0">
                  <a:pos x="csX4" y="csY4"/>
                </a:cxn>
              </a:cxnLst>
              <a:rect l="l" t="t" r="r" b="b"/>
              <a:pathLst>
                <a:path w="11565466" h="645840">
                  <a:moveTo>
                    <a:pt x="0" y="0"/>
                  </a:moveTo>
                  <a:lnTo>
                    <a:pt x="11565466" y="0"/>
                  </a:lnTo>
                  <a:lnTo>
                    <a:pt x="11565466" y="645840"/>
                  </a:lnTo>
                  <a:lnTo>
                    <a:pt x="0" y="64584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67204" tIns="38100" rIns="213360" bIns="38100" numCol="1" spcCol="1270" anchor="t" anchorCtr="0">
              <a:noAutofit/>
            </a:bodyPr>
            <a:lstStyle/>
            <a:p>
              <a:pPr marL="228600" lvl="1" indent="-228600" algn="l" defTabSz="1022350">
                <a:lnSpc>
                  <a:spcPct val="90000"/>
                </a:lnSpc>
                <a:spcBef>
                  <a:spcPct val="0"/>
                </a:spcBef>
                <a:spcAft>
                  <a:spcPct val="20000"/>
                </a:spcAft>
                <a:buChar char="•"/>
              </a:pPr>
              <a:endParaRPr lang="en-IN" sz="2000" kern="1200">
                <a:latin typeface="Arial" panose="020B0604020202020204" pitchFamily="34" charset="0"/>
                <a:cs typeface="Arial" panose="020B0604020202020204" pitchFamily="34" charset="0"/>
              </a:endParaRPr>
            </a:p>
          </p:txBody>
        </p:sp>
        <p:sp>
          <p:nvSpPr>
            <p:cNvPr id="13" name="Freeform: Shape 12">
              <a:extLst>
                <a:ext uri="{FF2B5EF4-FFF2-40B4-BE49-F238E27FC236}">
                  <a16:creationId xmlns:a16="http://schemas.microsoft.com/office/drawing/2014/main" id="{AD8EA193-0EAB-C9CC-1BE8-733FF6F76E26}"/>
                </a:ext>
              </a:extLst>
            </p:cNvPr>
            <p:cNvSpPr/>
            <p:nvPr/>
          </p:nvSpPr>
          <p:spPr>
            <a:xfrm>
              <a:off x="389467" y="5200604"/>
              <a:ext cx="11565466" cy="730080"/>
            </a:xfrm>
            <a:custGeom>
              <a:avLst/>
              <a:gdLst>
                <a:gd name="csX0" fmla="*/ 0 w 11565466"/>
                <a:gd name="csY0" fmla="*/ 121682 h 730080"/>
                <a:gd name="csX1" fmla="*/ 121682 w 11565466"/>
                <a:gd name="csY1" fmla="*/ 0 h 730080"/>
                <a:gd name="csX2" fmla="*/ 11443784 w 11565466"/>
                <a:gd name="csY2" fmla="*/ 0 h 730080"/>
                <a:gd name="csX3" fmla="*/ 11565466 w 11565466"/>
                <a:gd name="csY3" fmla="*/ 121682 h 730080"/>
                <a:gd name="csX4" fmla="*/ 11565466 w 11565466"/>
                <a:gd name="csY4" fmla="*/ 608398 h 730080"/>
                <a:gd name="csX5" fmla="*/ 11443784 w 11565466"/>
                <a:gd name="csY5" fmla="*/ 730080 h 730080"/>
                <a:gd name="csX6" fmla="*/ 121682 w 11565466"/>
                <a:gd name="csY6" fmla="*/ 730080 h 730080"/>
                <a:gd name="csX7" fmla="*/ 0 w 11565466"/>
                <a:gd name="csY7" fmla="*/ 608398 h 730080"/>
                <a:gd name="csX8" fmla="*/ 0 w 11565466"/>
                <a:gd name="csY8" fmla="*/ 121682 h 73008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1565466" h="730080">
                  <a:moveTo>
                    <a:pt x="0" y="121682"/>
                  </a:moveTo>
                  <a:cubicBezTo>
                    <a:pt x="0" y="54479"/>
                    <a:pt x="54479" y="0"/>
                    <a:pt x="121682" y="0"/>
                  </a:cubicBezTo>
                  <a:lnTo>
                    <a:pt x="11443784" y="0"/>
                  </a:lnTo>
                  <a:cubicBezTo>
                    <a:pt x="11510987" y="0"/>
                    <a:pt x="11565466" y="54479"/>
                    <a:pt x="11565466" y="121682"/>
                  </a:cubicBezTo>
                  <a:lnTo>
                    <a:pt x="11565466" y="608398"/>
                  </a:lnTo>
                  <a:cubicBezTo>
                    <a:pt x="11565466" y="675601"/>
                    <a:pt x="11510987" y="730080"/>
                    <a:pt x="11443784" y="730080"/>
                  </a:cubicBezTo>
                  <a:lnTo>
                    <a:pt x="121682" y="730080"/>
                  </a:lnTo>
                  <a:cubicBezTo>
                    <a:pt x="54479" y="730080"/>
                    <a:pt x="0" y="675601"/>
                    <a:pt x="0" y="608398"/>
                  </a:cubicBezTo>
                  <a:lnTo>
                    <a:pt x="0" y="12168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9940" tIns="149940" rIns="149940" bIns="149940" numCol="1" spcCol="1270" anchor="ctr" anchorCtr="0">
              <a:noAutofit/>
            </a:bodyPr>
            <a:lstStyle/>
            <a:p>
              <a:pPr marL="0" lvl="0" indent="0" algn="ctr" defTabSz="1333500">
                <a:lnSpc>
                  <a:spcPct val="90000"/>
                </a:lnSpc>
                <a:spcBef>
                  <a:spcPct val="0"/>
                </a:spcBef>
                <a:spcAft>
                  <a:spcPct val="35000"/>
                </a:spcAft>
                <a:buNone/>
              </a:pPr>
              <a:r>
                <a:rPr lang="en-IN" sz="2000" b="1" kern="1200" dirty="0">
                  <a:latin typeface="Arial" panose="020B0604020202020204" pitchFamily="34" charset="0"/>
                  <a:cs typeface="Arial" panose="020B0604020202020204" pitchFamily="34" charset="0"/>
                </a:rPr>
                <a:t>Institutional Anchoring</a:t>
              </a:r>
            </a:p>
          </p:txBody>
        </p:sp>
        <p:sp>
          <p:nvSpPr>
            <p:cNvPr id="14" name="Freeform: Shape 13">
              <a:extLst>
                <a:ext uri="{FF2B5EF4-FFF2-40B4-BE49-F238E27FC236}">
                  <a16:creationId xmlns:a16="http://schemas.microsoft.com/office/drawing/2014/main" id="{1782A273-0A0F-EA73-7940-D085825C40CE}"/>
                </a:ext>
              </a:extLst>
            </p:cNvPr>
            <p:cNvSpPr/>
            <p:nvPr/>
          </p:nvSpPr>
          <p:spPr>
            <a:xfrm>
              <a:off x="389467" y="5818546"/>
              <a:ext cx="11565466" cy="645840"/>
            </a:xfrm>
            <a:custGeom>
              <a:avLst/>
              <a:gdLst>
                <a:gd name="csX0" fmla="*/ 0 w 11565466"/>
                <a:gd name="csY0" fmla="*/ 0 h 645840"/>
                <a:gd name="csX1" fmla="*/ 11565466 w 11565466"/>
                <a:gd name="csY1" fmla="*/ 0 h 645840"/>
                <a:gd name="csX2" fmla="*/ 11565466 w 11565466"/>
                <a:gd name="csY2" fmla="*/ 645840 h 645840"/>
                <a:gd name="csX3" fmla="*/ 0 w 11565466"/>
                <a:gd name="csY3" fmla="*/ 645840 h 645840"/>
                <a:gd name="csX4" fmla="*/ 0 w 11565466"/>
                <a:gd name="csY4" fmla="*/ 0 h 645840"/>
              </a:gdLst>
              <a:ahLst/>
              <a:cxnLst>
                <a:cxn ang="0">
                  <a:pos x="csX0" y="csY0"/>
                </a:cxn>
                <a:cxn ang="0">
                  <a:pos x="csX1" y="csY1"/>
                </a:cxn>
                <a:cxn ang="0">
                  <a:pos x="csX2" y="csY2"/>
                </a:cxn>
                <a:cxn ang="0">
                  <a:pos x="csX3" y="csY3"/>
                </a:cxn>
                <a:cxn ang="0">
                  <a:pos x="csX4" y="csY4"/>
                </a:cxn>
              </a:cxnLst>
              <a:rect l="l" t="t" r="r" b="b"/>
              <a:pathLst>
                <a:path w="11565466" h="645840">
                  <a:moveTo>
                    <a:pt x="0" y="0"/>
                  </a:moveTo>
                  <a:lnTo>
                    <a:pt x="11565466" y="0"/>
                  </a:lnTo>
                  <a:lnTo>
                    <a:pt x="11565466" y="645840"/>
                  </a:lnTo>
                  <a:lnTo>
                    <a:pt x="0" y="64584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67204" tIns="38100" rIns="213360" bIns="38100" numCol="1" spcCol="1270" anchor="t" anchorCtr="0">
              <a:noAutofit/>
            </a:bodyPr>
            <a:lstStyle/>
            <a:p>
              <a:pPr marL="228600" lvl="1" indent="-228600" algn="l" defTabSz="1022350">
                <a:lnSpc>
                  <a:spcPct val="90000"/>
                </a:lnSpc>
                <a:spcBef>
                  <a:spcPct val="0"/>
                </a:spcBef>
                <a:spcAft>
                  <a:spcPct val="20000"/>
                </a:spcAft>
                <a:buChar char="•"/>
              </a:pPr>
              <a:endParaRPr lang="en-IN" sz="2000" kern="1200">
                <a:latin typeface="Arial" panose="020B0604020202020204" pitchFamily="34" charset="0"/>
                <a:cs typeface="Arial" panose="020B0604020202020204" pitchFamily="34" charset="0"/>
              </a:endParaRPr>
            </a:p>
          </p:txBody>
        </p:sp>
      </p:grpSp>
      <p:sp>
        <p:nvSpPr>
          <p:cNvPr id="16" name="TextBox 15">
            <a:extLst>
              <a:ext uri="{FF2B5EF4-FFF2-40B4-BE49-F238E27FC236}">
                <a16:creationId xmlns:a16="http://schemas.microsoft.com/office/drawing/2014/main" id="{E13658F8-80FA-5D21-AE56-265331A05406}"/>
              </a:ext>
            </a:extLst>
          </p:cNvPr>
          <p:cNvSpPr txBox="1"/>
          <p:nvPr/>
        </p:nvSpPr>
        <p:spPr>
          <a:xfrm>
            <a:off x="323091" y="1645192"/>
            <a:ext cx="11387667" cy="1015663"/>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Compliance with international standards (ICMA, CBI, IFC, ISO) and adaptation under the Indian Securities and Exchange Board (SEBI) ESG disclosure mandates. </a:t>
            </a:r>
            <a:br>
              <a:rPr lang="en-US" sz="2000" dirty="0">
                <a:latin typeface="Arial" panose="020B0604020202020204" pitchFamily="34" charset="0"/>
                <a:cs typeface="Arial" panose="020B0604020202020204" pitchFamily="34" charset="0"/>
              </a:rPr>
            </a:br>
            <a:endParaRPr lang="en-IN" sz="2000"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3FE5B803-5DD7-829E-BBF9-F75F70920E56}"/>
              </a:ext>
            </a:extLst>
          </p:cNvPr>
          <p:cNvSpPr txBox="1"/>
          <p:nvPr/>
        </p:nvSpPr>
        <p:spPr>
          <a:xfrm>
            <a:off x="323091" y="3100668"/>
            <a:ext cx="11264901" cy="1015663"/>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Prioritization of funding for decarbonization of ships, electrification of ports, alternative bunkering infrastructure (e.g., LNG, green hydrogen), and development of R&amp;D in green propulsion systems. </a:t>
            </a:r>
            <a:br>
              <a:rPr lang="en-US" sz="2000" dirty="0">
                <a:latin typeface="Arial" panose="020B0604020202020204" pitchFamily="34" charset="0"/>
                <a:cs typeface="Arial" panose="020B0604020202020204" pitchFamily="34" charset="0"/>
              </a:rPr>
            </a:br>
            <a:endParaRPr lang="en-IN" sz="20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15210D8A-85F3-F555-E5B6-14767494A056}"/>
              </a:ext>
            </a:extLst>
          </p:cNvPr>
          <p:cNvSpPr txBox="1"/>
          <p:nvPr/>
        </p:nvSpPr>
        <p:spPr>
          <a:xfrm>
            <a:off x="384473" y="4711302"/>
            <a:ext cx="11264901" cy="707886"/>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Use of blended finance, viability gap funding (VGF), and maritime green finance platforms for de-risking early-stage technologies. </a:t>
            </a:r>
            <a:endParaRPr lang="en-IN" sz="2000" dirty="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56AC332B-B228-F3E9-91AD-50E2F52E0725}"/>
              </a:ext>
            </a:extLst>
          </p:cNvPr>
          <p:cNvSpPr txBox="1"/>
          <p:nvPr/>
        </p:nvSpPr>
        <p:spPr>
          <a:xfrm>
            <a:off x="384473" y="6096858"/>
            <a:ext cx="11311465" cy="707886"/>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Development of a National Maritime Green Finance Framework to define eligibility, verification, and impact monitoring protocols.</a:t>
            </a:r>
            <a:endParaRPr lang="en-IN"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493500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02C7C27-3F06-2404-C20D-D0A027B727FA}"/>
              </a:ext>
            </a:extLst>
          </p:cNvPr>
          <p:cNvSpPr txBox="1"/>
          <p:nvPr/>
        </p:nvSpPr>
        <p:spPr>
          <a:xfrm>
            <a:off x="2321143" y="207359"/>
            <a:ext cx="7814893" cy="584775"/>
          </a:xfrm>
          <a:prstGeom prst="rect">
            <a:avLst/>
          </a:prstGeom>
          <a:noFill/>
        </p:spPr>
        <p:txBody>
          <a:bodyPr wrap="square">
            <a:spAutoFit/>
          </a:bodyPr>
          <a:lstStyle/>
          <a:p>
            <a:pPr algn="ctr"/>
            <a:r>
              <a:rPr lang="en-IN" sz="3200" b="1" dirty="0">
                <a:solidFill>
                  <a:srgbClr val="002060"/>
                </a:solidFill>
                <a:latin typeface="Arial" panose="020B0604020202020204" pitchFamily="34" charset="0"/>
                <a:cs typeface="Arial" panose="020B0604020202020204" pitchFamily="34" charset="0"/>
              </a:rPr>
              <a:t>Proposed Green Finance Instruments</a:t>
            </a:r>
          </a:p>
        </p:txBody>
      </p:sp>
      <p:graphicFrame>
        <p:nvGraphicFramePr>
          <p:cNvPr id="4" name="Table 3">
            <a:extLst>
              <a:ext uri="{FF2B5EF4-FFF2-40B4-BE49-F238E27FC236}">
                <a16:creationId xmlns:a16="http://schemas.microsoft.com/office/drawing/2014/main" id="{8D4CA1AE-C709-450F-04A4-1178F90966C8}"/>
              </a:ext>
            </a:extLst>
          </p:cNvPr>
          <p:cNvGraphicFramePr>
            <a:graphicFrameLocks noGrp="1"/>
          </p:cNvGraphicFramePr>
          <p:nvPr>
            <p:extLst>
              <p:ext uri="{D42A27DB-BD31-4B8C-83A1-F6EECF244321}">
                <p14:modId xmlns:p14="http://schemas.microsoft.com/office/powerpoint/2010/main" val="2002645035"/>
              </p:ext>
            </p:extLst>
          </p:nvPr>
        </p:nvGraphicFramePr>
        <p:xfrm>
          <a:off x="0" y="889311"/>
          <a:ext cx="12192000" cy="5692642"/>
        </p:xfrm>
        <a:graphic>
          <a:graphicData uri="http://schemas.openxmlformats.org/drawingml/2006/table">
            <a:tbl>
              <a:tblPr firstRow="1" bandRow="1">
                <a:tableStyleId>{7DF18680-E054-41AD-8BC1-D1AEF772440D}</a:tableStyleId>
              </a:tblPr>
              <a:tblGrid>
                <a:gridCol w="4064000">
                  <a:extLst>
                    <a:ext uri="{9D8B030D-6E8A-4147-A177-3AD203B41FA5}">
                      <a16:colId xmlns:a16="http://schemas.microsoft.com/office/drawing/2014/main" val="43457883"/>
                    </a:ext>
                  </a:extLst>
                </a:gridCol>
                <a:gridCol w="4064000">
                  <a:extLst>
                    <a:ext uri="{9D8B030D-6E8A-4147-A177-3AD203B41FA5}">
                      <a16:colId xmlns:a16="http://schemas.microsoft.com/office/drawing/2014/main" val="919989486"/>
                    </a:ext>
                  </a:extLst>
                </a:gridCol>
                <a:gridCol w="4064000">
                  <a:extLst>
                    <a:ext uri="{9D8B030D-6E8A-4147-A177-3AD203B41FA5}">
                      <a16:colId xmlns:a16="http://schemas.microsoft.com/office/drawing/2014/main" val="24321540"/>
                    </a:ext>
                  </a:extLst>
                </a:gridCol>
              </a:tblGrid>
              <a:tr h="491032">
                <a:tc>
                  <a:txBody>
                    <a:bodyPr/>
                    <a:lstStyle/>
                    <a:p>
                      <a:pPr algn="ctr"/>
                      <a:r>
                        <a:rPr lang="en-IN" sz="2400" dirty="0"/>
                        <a:t>INSTRUMENT</a:t>
                      </a:r>
                    </a:p>
                  </a:txBody>
                  <a:tcPr/>
                </a:tc>
                <a:tc>
                  <a:txBody>
                    <a:bodyPr/>
                    <a:lstStyle/>
                    <a:p>
                      <a:pPr algn="ctr"/>
                      <a:r>
                        <a:rPr lang="en-IN" sz="2400" dirty="0"/>
                        <a:t>PURPOSE</a:t>
                      </a:r>
                    </a:p>
                  </a:txBody>
                  <a:tcPr/>
                </a:tc>
                <a:tc>
                  <a:txBody>
                    <a:bodyPr/>
                    <a:lstStyle/>
                    <a:p>
                      <a:pPr algn="ctr"/>
                      <a:r>
                        <a:rPr lang="en-IN" sz="2400" dirty="0"/>
                        <a:t>POTENTIAL ANCHORS</a:t>
                      </a:r>
                    </a:p>
                  </a:txBody>
                  <a:tcPr/>
                </a:tc>
                <a:extLst>
                  <a:ext uri="{0D108BD9-81ED-4DB2-BD59-A6C34878D82A}">
                    <a16:rowId xmlns:a16="http://schemas.microsoft.com/office/drawing/2014/main" val="346465030"/>
                  </a:ext>
                </a:extLst>
              </a:tr>
              <a:tr h="866935">
                <a:tc>
                  <a:txBody>
                    <a:bodyPr/>
                    <a:lstStyle/>
                    <a:p>
                      <a:pPr algn="ctr"/>
                      <a:r>
                        <a:rPr lang="en-IN" dirty="0"/>
                        <a:t>Green Maritime Bonds</a:t>
                      </a:r>
                    </a:p>
                  </a:txBody>
                  <a:tcPr/>
                </a:tc>
                <a:tc>
                  <a:txBody>
                    <a:bodyPr/>
                    <a:lstStyle/>
                    <a:p>
                      <a:r>
                        <a:rPr lang="en-IN" dirty="0"/>
                        <a:t>Port retrofits, green fuel bunkering, emission digitalization</a:t>
                      </a:r>
                    </a:p>
                  </a:txBody>
                  <a:tcPr/>
                </a:tc>
                <a:tc>
                  <a:txBody>
                    <a:bodyPr/>
                    <a:lstStyle/>
                    <a:p>
                      <a:r>
                        <a:rPr lang="en-IN" dirty="0"/>
                        <a:t>SMFCL, DVC, State Maritime Boards</a:t>
                      </a:r>
                    </a:p>
                  </a:txBody>
                  <a:tcPr/>
                </a:tc>
                <a:extLst>
                  <a:ext uri="{0D108BD9-81ED-4DB2-BD59-A6C34878D82A}">
                    <a16:rowId xmlns:a16="http://schemas.microsoft.com/office/drawing/2014/main" val="1210014613"/>
                  </a:ext>
                </a:extLst>
              </a:tr>
              <a:tr h="866935">
                <a:tc>
                  <a:txBody>
                    <a:bodyPr/>
                    <a:lstStyle/>
                    <a:p>
                      <a:pPr algn="ctr"/>
                      <a:r>
                        <a:rPr lang="en-IN" dirty="0"/>
                        <a:t>ESG Linked Port Finance</a:t>
                      </a:r>
                    </a:p>
                  </a:txBody>
                  <a:tcPr/>
                </a:tc>
                <a:tc>
                  <a:txBody>
                    <a:bodyPr/>
                    <a:lstStyle/>
                    <a:p>
                      <a:r>
                        <a:rPr lang="en-IN" dirty="0"/>
                        <a:t>Loans with performance based rates</a:t>
                      </a:r>
                    </a:p>
                  </a:txBody>
                  <a:tcPr/>
                </a:tc>
                <a:tc>
                  <a:txBody>
                    <a:bodyPr/>
                    <a:lstStyle/>
                    <a:p>
                      <a:r>
                        <a:rPr lang="en-IN" dirty="0"/>
                        <a:t>EXIM Bank, SIDBI</a:t>
                      </a:r>
                    </a:p>
                  </a:txBody>
                  <a:tcPr/>
                </a:tc>
                <a:extLst>
                  <a:ext uri="{0D108BD9-81ED-4DB2-BD59-A6C34878D82A}">
                    <a16:rowId xmlns:a16="http://schemas.microsoft.com/office/drawing/2014/main" val="1292336878"/>
                  </a:ext>
                </a:extLst>
              </a:tr>
              <a:tr h="866935">
                <a:tc>
                  <a:txBody>
                    <a:bodyPr/>
                    <a:lstStyle/>
                    <a:p>
                      <a:pPr algn="ctr"/>
                      <a:r>
                        <a:rPr lang="en-IN" dirty="0"/>
                        <a:t>Maritime Climate Credit Facility</a:t>
                      </a:r>
                    </a:p>
                  </a:txBody>
                  <a:tcPr/>
                </a:tc>
                <a:tc>
                  <a:txBody>
                    <a:bodyPr/>
                    <a:lstStyle/>
                    <a:p>
                      <a:r>
                        <a:rPr lang="en-IN" dirty="0"/>
                        <a:t>Advance payments linked to carbon savings</a:t>
                      </a:r>
                    </a:p>
                  </a:txBody>
                  <a:tcPr/>
                </a:tc>
                <a:tc>
                  <a:txBody>
                    <a:bodyPr/>
                    <a:lstStyle/>
                    <a:p>
                      <a:r>
                        <a:rPr lang="en-IN" dirty="0"/>
                        <a:t>Ministry of Finance</a:t>
                      </a:r>
                    </a:p>
                  </a:txBody>
                  <a:tcPr/>
                </a:tc>
                <a:extLst>
                  <a:ext uri="{0D108BD9-81ED-4DB2-BD59-A6C34878D82A}">
                    <a16:rowId xmlns:a16="http://schemas.microsoft.com/office/drawing/2014/main" val="1679680469"/>
                  </a:ext>
                </a:extLst>
              </a:tr>
              <a:tr h="866935">
                <a:tc>
                  <a:txBody>
                    <a:bodyPr/>
                    <a:lstStyle/>
                    <a:p>
                      <a:pPr algn="ctr"/>
                      <a:r>
                        <a:rPr lang="en-IN" dirty="0"/>
                        <a:t>Green MSME Maritime Grants</a:t>
                      </a:r>
                    </a:p>
                  </a:txBody>
                  <a:tcPr/>
                </a:tc>
                <a:tc>
                  <a:txBody>
                    <a:bodyPr/>
                    <a:lstStyle/>
                    <a:p>
                      <a:r>
                        <a:rPr lang="en-IN" dirty="0"/>
                        <a:t>Credit lines for small scale shipyards, startups</a:t>
                      </a:r>
                    </a:p>
                  </a:txBody>
                  <a:tcPr/>
                </a:tc>
                <a:tc>
                  <a:txBody>
                    <a:bodyPr/>
                    <a:lstStyle/>
                    <a:p>
                      <a:r>
                        <a:rPr lang="en-IN" dirty="0"/>
                        <a:t>NABARD, NSIC</a:t>
                      </a:r>
                    </a:p>
                  </a:txBody>
                  <a:tcPr/>
                </a:tc>
                <a:extLst>
                  <a:ext uri="{0D108BD9-81ED-4DB2-BD59-A6C34878D82A}">
                    <a16:rowId xmlns:a16="http://schemas.microsoft.com/office/drawing/2014/main" val="3534268897"/>
                  </a:ext>
                </a:extLst>
              </a:tr>
              <a:tr h="866935">
                <a:tc>
                  <a:txBody>
                    <a:bodyPr/>
                    <a:lstStyle/>
                    <a:p>
                      <a:pPr algn="ctr"/>
                      <a:r>
                        <a:rPr lang="en-IN" dirty="0"/>
                        <a:t>Blue Economy Impact Funds</a:t>
                      </a:r>
                    </a:p>
                  </a:txBody>
                  <a:tcPr/>
                </a:tc>
                <a:tc>
                  <a:txBody>
                    <a:bodyPr/>
                    <a:lstStyle/>
                    <a:p>
                      <a:r>
                        <a:rPr lang="en-IN" dirty="0"/>
                        <a:t>Investment in recycling, ecotourism</a:t>
                      </a:r>
                    </a:p>
                  </a:txBody>
                  <a:tcPr/>
                </a:tc>
                <a:tc>
                  <a:txBody>
                    <a:bodyPr/>
                    <a:lstStyle/>
                    <a:p>
                      <a:r>
                        <a:rPr lang="en-IN" dirty="0"/>
                        <a:t>NIIF, Climate Fund Managers</a:t>
                      </a:r>
                    </a:p>
                  </a:txBody>
                  <a:tcPr/>
                </a:tc>
                <a:extLst>
                  <a:ext uri="{0D108BD9-81ED-4DB2-BD59-A6C34878D82A}">
                    <a16:rowId xmlns:a16="http://schemas.microsoft.com/office/drawing/2014/main" val="1631571890"/>
                  </a:ext>
                </a:extLst>
              </a:tr>
              <a:tr h="866935">
                <a:tc>
                  <a:txBody>
                    <a:bodyPr/>
                    <a:lstStyle/>
                    <a:p>
                      <a:pPr algn="ctr"/>
                      <a:r>
                        <a:rPr lang="en-IN" dirty="0"/>
                        <a:t>Sovereign Green Guarantee Scheme</a:t>
                      </a:r>
                    </a:p>
                  </a:txBody>
                  <a:tcPr/>
                </a:tc>
                <a:tc>
                  <a:txBody>
                    <a:bodyPr/>
                    <a:lstStyle/>
                    <a:p>
                      <a:r>
                        <a:rPr lang="en-IN" dirty="0"/>
                        <a:t>Risk-sharing for first-mover clean fuel projects</a:t>
                      </a:r>
                    </a:p>
                  </a:txBody>
                  <a:tcPr/>
                </a:tc>
                <a:tc>
                  <a:txBody>
                    <a:bodyPr/>
                    <a:lstStyle/>
                    <a:p>
                      <a:r>
                        <a:rPr lang="en-IN" dirty="0" err="1"/>
                        <a:t>MoPSW</a:t>
                      </a:r>
                      <a:endParaRPr lang="en-IN" dirty="0"/>
                    </a:p>
                  </a:txBody>
                  <a:tcPr/>
                </a:tc>
                <a:extLst>
                  <a:ext uri="{0D108BD9-81ED-4DB2-BD59-A6C34878D82A}">
                    <a16:rowId xmlns:a16="http://schemas.microsoft.com/office/drawing/2014/main" val="3090010278"/>
                  </a:ext>
                </a:extLst>
              </a:tr>
            </a:tbl>
          </a:graphicData>
        </a:graphic>
      </p:graphicFrame>
    </p:spTree>
    <p:extLst>
      <p:ext uri="{BB962C8B-B14F-4D97-AF65-F5344CB8AC3E}">
        <p14:creationId xmlns:p14="http://schemas.microsoft.com/office/powerpoint/2010/main" val="19525737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429D4A2-2C39-D85D-3EDC-C5C3D69DF953}"/>
              </a:ext>
            </a:extLst>
          </p:cNvPr>
          <p:cNvSpPr txBox="1"/>
          <p:nvPr/>
        </p:nvSpPr>
        <p:spPr>
          <a:xfrm>
            <a:off x="2873247" y="262374"/>
            <a:ext cx="7137879" cy="523220"/>
          </a:xfrm>
          <a:prstGeom prst="rect">
            <a:avLst/>
          </a:prstGeom>
          <a:noFill/>
        </p:spPr>
        <p:txBody>
          <a:bodyPr wrap="square">
            <a:spAutoFit/>
          </a:bodyPr>
          <a:lstStyle/>
          <a:p>
            <a:pPr algn="ctr"/>
            <a:r>
              <a:rPr lang="en-US" sz="2800" b="1" dirty="0">
                <a:solidFill>
                  <a:srgbClr val="002060"/>
                </a:solidFill>
                <a:latin typeface="Arial" panose="020B0604020202020204" pitchFamily="34" charset="0"/>
                <a:cs typeface="Arial" panose="020B0604020202020204" pitchFamily="34" charset="0"/>
              </a:rPr>
              <a:t>Integration with ESG &amp; Carbon Markets</a:t>
            </a:r>
            <a:endParaRPr lang="en-IN" sz="2800" b="1" dirty="0">
              <a:solidFill>
                <a:srgbClr val="002060"/>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F44462D7-6DFC-0555-1E5E-C52BF98E2DEB}"/>
              </a:ext>
            </a:extLst>
          </p:cNvPr>
          <p:cNvSpPr txBox="1"/>
          <p:nvPr/>
        </p:nvSpPr>
        <p:spPr>
          <a:xfrm>
            <a:off x="186267" y="1162465"/>
            <a:ext cx="8552291" cy="2395528"/>
          </a:xfrm>
          <a:prstGeom prst="rect">
            <a:avLst/>
          </a:prstGeom>
          <a:noFill/>
        </p:spPr>
        <p:txBody>
          <a:bodyPr wrap="square" rtlCol="0">
            <a:spAutoFit/>
          </a:bodyPr>
          <a:lstStyle/>
          <a:p>
            <a:r>
              <a:rPr lang="en-IN" dirty="0">
                <a:latin typeface="Arial" panose="020B0604020202020204" pitchFamily="34" charset="0"/>
                <a:cs typeface="Arial" panose="020B0604020202020204" pitchFamily="34" charset="0"/>
              </a:rPr>
              <a:t>To scale Green Finance, NGSP proposes </a:t>
            </a:r>
            <a:r>
              <a:rPr lang="en-US" dirty="0">
                <a:latin typeface="Arial" panose="020B0604020202020204" pitchFamily="34" charset="0"/>
                <a:cs typeface="Arial" panose="020B0604020202020204" pitchFamily="34" charset="0"/>
              </a:rPr>
              <a:t>a Maritime ESG Taxonomy that:</a:t>
            </a:r>
          </a:p>
          <a:p>
            <a:pPr marL="285750" indent="-285750">
              <a:lnSpc>
                <a:spcPct val="150000"/>
              </a:lnSpc>
              <a:buFont typeface="Wingdings" panose="05000000000000000000" pitchFamily="2" charset="2"/>
              <a:buChar char="v"/>
            </a:pPr>
            <a:r>
              <a:rPr lang="en-US" dirty="0">
                <a:latin typeface="Arial" panose="020B0604020202020204" pitchFamily="34" charset="0"/>
                <a:cs typeface="Arial" panose="020B0604020202020204" pitchFamily="34" charset="0"/>
              </a:rPr>
              <a:t>Defines “green” vs “transitional” vs “brown” activities for finance eligibility. </a:t>
            </a:r>
          </a:p>
          <a:p>
            <a:pPr marL="285750" indent="-285750">
              <a:lnSpc>
                <a:spcPct val="150000"/>
              </a:lnSpc>
              <a:buFont typeface="Wingdings" panose="05000000000000000000" pitchFamily="2" charset="2"/>
              <a:buChar char="v"/>
            </a:pPr>
            <a:r>
              <a:rPr lang="en-US" dirty="0">
                <a:latin typeface="Arial" panose="020B0604020202020204" pitchFamily="34" charset="0"/>
                <a:cs typeface="Arial" panose="020B0604020202020204" pitchFamily="34" charset="0"/>
              </a:rPr>
              <a:t>Aligns with the EU Taxonomy, ICMA Green Bond Principles, and IFC Performance Standards. </a:t>
            </a:r>
          </a:p>
          <a:p>
            <a:pPr marL="285750" indent="-285750">
              <a:lnSpc>
                <a:spcPct val="150000"/>
              </a:lnSpc>
              <a:buFont typeface="Wingdings" panose="05000000000000000000" pitchFamily="2" charset="2"/>
              <a:buChar char="v"/>
            </a:pPr>
            <a:r>
              <a:rPr lang="en-US" dirty="0">
                <a:latin typeface="Arial" panose="020B0604020202020204" pitchFamily="34" charset="0"/>
                <a:cs typeface="Arial" panose="020B0604020202020204" pitchFamily="34" charset="0"/>
              </a:rPr>
              <a:t>Enables classification and tagging of all </a:t>
            </a:r>
            <a:r>
              <a:rPr lang="en-US" dirty="0" err="1">
                <a:latin typeface="Arial" panose="020B0604020202020204" pitchFamily="34" charset="0"/>
                <a:cs typeface="Arial" panose="020B0604020202020204" pitchFamily="34" charset="0"/>
              </a:rPr>
              <a:t>MoPSW</a:t>
            </a:r>
            <a:r>
              <a:rPr lang="en-US" dirty="0">
                <a:latin typeface="Arial" panose="020B0604020202020204" pitchFamily="34" charset="0"/>
                <a:cs typeface="Arial" panose="020B0604020202020204" pitchFamily="34" charset="0"/>
              </a:rPr>
              <a:t> and port projects as per ESG criteria. </a:t>
            </a:r>
            <a:endParaRPr lang="en-IN"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B0405844-A4C1-867E-7561-B7D06E39E9A5}"/>
              </a:ext>
            </a:extLst>
          </p:cNvPr>
          <p:cNvSpPr txBox="1"/>
          <p:nvPr/>
        </p:nvSpPr>
        <p:spPr>
          <a:xfrm>
            <a:off x="186268" y="3678101"/>
            <a:ext cx="8404180" cy="3365024"/>
          </a:xfrm>
          <a:prstGeom prst="rect">
            <a:avLst/>
          </a:prstGeom>
          <a:noFill/>
        </p:spPr>
        <p:txBody>
          <a:bodyPr wrap="square">
            <a:spAutoFit/>
          </a:bodyPr>
          <a:lstStyle/>
          <a:p>
            <a:pPr>
              <a:buNone/>
            </a:pPr>
            <a:r>
              <a:rPr lang="en-US" sz="1800" b="0" i="0" dirty="0">
                <a:solidFill>
                  <a:srgbClr val="000000"/>
                </a:solidFill>
                <a:effectLst/>
                <a:latin typeface="Arial" panose="020B0604020202020204" pitchFamily="34" charset="0"/>
                <a:cs typeface="Arial" panose="020B0604020202020204" pitchFamily="34" charset="0"/>
              </a:rPr>
              <a:t>In addition, </a:t>
            </a:r>
            <a:r>
              <a:rPr lang="en-US" sz="1800" b="1" i="0" dirty="0">
                <a:solidFill>
                  <a:srgbClr val="000000"/>
                </a:solidFill>
                <a:effectLst/>
                <a:latin typeface="Arial" panose="020B0604020202020204" pitchFamily="34" charset="0"/>
                <a:cs typeface="Arial" panose="020B0604020202020204" pitchFamily="34" charset="0"/>
              </a:rPr>
              <a:t>a Maritime Carbon Credit Registry </a:t>
            </a:r>
            <a:r>
              <a:rPr lang="en-US" sz="1800" b="0" i="0" dirty="0">
                <a:solidFill>
                  <a:srgbClr val="000000"/>
                </a:solidFill>
                <a:effectLst/>
                <a:latin typeface="Arial" panose="020B0604020202020204" pitchFamily="34" charset="0"/>
                <a:cs typeface="Arial" panose="020B0604020202020204" pitchFamily="34" charset="0"/>
              </a:rPr>
              <a:t>will be developed (linked with </a:t>
            </a:r>
            <a:r>
              <a:rPr lang="en-US" sz="1800" b="0" i="0" dirty="0" err="1">
                <a:solidFill>
                  <a:srgbClr val="000000"/>
                </a:solidFill>
                <a:effectLst/>
                <a:latin typeface="Arial" panose="020B0604020202020204" pitchFamily="34" charset="0"/>
                <a:cs typeface="Arial" panose="020B0604020202020204" pitchFamily="34" charset="0"/>
              </a:rPr>
              <a:t>MoEFCC</a:t>
            </a:r>
            <a:r>
              <a:rPr lang="en-US" sz="1800" b="0" i="0" dirty="0">
                <a:solidFill>
                  <a:srgbClr val="000000"/>
                </a:solidFill>
                <a:effectLst/>
                <a:latin typeface="Arial" panose="020B0604020202020204" pitchFamily="34" charset="0"/>
                <a:cs typeface="Arial" panose="020B0604020202020204" pitchFamily="34" charset="0"/>
              </a:rPr>
              <a:t>) to allow:</a:t>
            </a:r>
          </a:p>
          <a:p>
            <a:pPr>
              <a:buNone/>
            </a:pPr>
            <a:endParaRPr lang="en-US" sz="1800" b="0" i="0" dirty="0">
              <a:solidFill>
                <a:srgbClr val="000000"/>
              </a:solidFill>
              <a:effectLst/>
              <a:latin typeface="Arial" panose="020B0604020202020204" pitchFamily="34" charset="0"/>
              <a:cs typeface="Arial" panose="020B0604020202020204" pitchFamily="34" charset="0"/>
            </a:endParaRPr>
          </a:p>
          <a:p>
            <a:pPr marL="285750" indent="-285750">
              <a:lnSpc>
                <a:spcPct val="150000"/>
              </a:lnSpc>
              <a:buFont typeface="Wingdings" panose="05000000000000000000" pitchFamily="2" charset="2"/>
              <a:buChar char="v"/>
            </a:pPr>
            <a:r>
              <a:rPr lang="en-US" sz="1800" b="0" i="0" dirty="0">
                <a:solidFill>
                  <a:srgbClr val="000000"/>
                </a:solidFill>
                <a:effectLst/>
                <a:latin typeface="Arial" panose="020B0604020202020204" pitchFamily="34" charset="0"/>
                <a:cs typeface="Arial" panose="020B0604020202020204" pitchFamily="34" charset="0"/>
              </a:rPr>
              <a:t>Emission offsets from green fuel use, OPS, zero-emission vessels, and ship recycling.</a:t>
            </a:r>
          </a:p>
          <a:p>
            <a:pPr marL="285750" indent="-285750">
              <a:lnSpc>
                <a:spcPct val="150000"/>
              </a:lnSpc>
              <a:buFont typeface="Wingdings" panose="05000000000000000000" pitchFamily="2" charset="2"/>
              <a:buChar char="v"/>
            </a:pPr>
            <a:r>
              <a:rPr lang="en-US" sz="1800" b="0" i="0" dirty="0">
                <a:solidFill>
                  <a:srgbClr val="000000"/>
                </a:solidFill>
                <a:effectLst/>
                <a:latin typeface="Arial" panose="020B0604020202020204" pitchFamily="34" charset="0"/>
                <a:cs typeface="Arial" panose="020B0604020202020204" pitchFamily="34" charset="0"/>
              </a:rPr>
              <a:t>Port-wise GHG reduction accounting under a national MRV framework.</a:t>
            </a:r>
          </a:p>
          <a:p>
            <a:pPr marL="285750" indent="-285750">
              <a:lnSpc>
                <a:spcPct val="150000"/>
              </a:lnSpc>
              <a:buFont typeface="Wingdings" panose="05000000000000000000" pitchFamily="2" charset="2"/>
              <a:buChar char="v"/>
            </a:pPr>
            <a:r>
              <a:rPr lang="en-US" sz="1800" b="0" i="0" dirty="0">
                <a:solidFill>
                  <a:srgbClr val="000000"/>
                </a:solidFill>
                <a:effectLst/>
                <a:latin typeface="Arial" panose="020B0604020202020204" pitchFamily="34" charset="0"/>
                <a:cs typeface="Arial" panose="020B0604020202020204" pitchFamily="34" charset="0"/>
              </a:rPr>
              <a:t>Participation in international offset markets and carbon trading under Article 6 of the Paris Agreement.</a:t>
            </a:r>
            <a:r>
              <a:rPr lang="en-US" dirty="0">
                <a:latin typeface="Arial" panose="020B0604020202020204" pitchFamily="34" charset="0"/>
                <a:cs typeface="Arial" panose="020B0604020202020204" pitchFamily="34" charset="0"/>
              </a:rPr>
              <a:t> </a:t>
            </a:r>
            <a:br>
              <a:rPr lang="en-US" dirty="0">
                <a:latin typeface="Arial" panose="020B0604020202020204" pitchFamily="34" charset="0"/>
                <a:cs typeface="Arial" panose="020B0604020202020204" pitchFamily="34" charset="0"/>
              </a:rPr>
            </a:br>
            <a:endParaRPr lang="en-IN" dirty="0">
              <a:latin typeface="Arial" panose="020B0604020202020204" pitchFamily="34" charset="0"/>
              <a:cs typeface="Arial" panose="020B0604020202020204" pitchFamily="34" charset="0"/>
            </a:endParaRPr>
          </a:p>
        </p:txBody>
      </p:sp>
      <p:pic>
        <p:nvPicPr>
          <p:cNvPr id="5" name="Picture 4" descr="Blue candlestick chart">
            <a:extLst>
              <a:ext uri="{FF2B5EF4-FFF2-40B4-BE49-F238E27FC236}">
                <a16:creationId xmlns:a16="http://schemas.microsoft.com/office/drawing/2014/main" id="{29CF1C5F-FB2C-1B4C-AF57-99A107C9A0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90448" y="1401245"/>
            <a:ext cx="3415284" cy="227685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Picture 7" descr="Ships at sea">
            <a:extLst>
              <a:ext uri="{FF2B5EF4-FFF2-40B4-BE49-F238E27FC236}">
                <a16:creationId xmlns:a16="http://schemas.microsoft.com/office/drawing/2014/main" id="{796B6608-CB28-C3B2-497C-7730C1EC7F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93843" y="3998872"/>
            <a:ext cx="3411889" cy="2276856"/>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58407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F0F89FB-D294-0A62-8257-61AD9B9CC0E7}"/>
              </a:ext>
            </a:extLst>
          </p:cNvPr>
          <p:cNvGraphicFramePr>
            <a:graphicFrameLocks noGrp="1"/>
          </p:cNvGraphicFramePr>
          <p:nvPr>
            <p:extLst>
              <p:ext uri="{D42A27DB-BD31-4B8C-83A1-F6EECF244321}">
                <p14:modId xmlns:p14="http://schemas.microsoft.com/office/powerpoint/2010/main" val="1814507947"/>
              </p:ext>
            </p:extLst>
          </p:nvPr>
        </p:nvGraphicFramePr>
        <p:xfrm>
          <a:off x="160867" y="1380065"/>
          <a:ext cx="11709399" cy="3931022"/>
        </p:xfrm>
        <a:graphic>
          <a:graphicData uri="http://schemas.openxmlformats.org/drawingml/2006/table">
            <a:tbl>
              <a:tblPr firstRow="1" bandRow="1">
                <a:tableStyleId>{00A15C55-8517-42AA-B614-E9B94910E393}</a:tableStyleId>
              </a:tblPr>
              <a:tblGrid>
                <a:gridCol w="2421467">
                  <a:extLst>
                    <a:ext uri="{9D8B030D-6E8A-4147-A177-3AD203B41FA5}">
                      <a16:colId xmlns:a16="http://schemas.microsoft.com/office/drawing/2014/main" val="1006699299"/>
                    </a:ext>
                  </a:extLst>
                </a:gridCol>
                <a:gridCol w="5367866">
                  <a:extLst>
                    <a:ext uri="{9D8B030D-6E8A-4147-A177-3AD203B41FA5}">
                      <a16:colId xmlns:a16="http://schemas.microsoft.com/office/drawing/2014/main" val="3258342661"/>
                    </a:ext>
                  </a:extLst>
                </a:gridCol>
                <a:gridCol w="3920066">
                  <a:extLst>
                    <a:ext uri="{9D8B030D-6E8A-4147-A177-3AD203B41FA5}">
                      <a16:colId xmlns:a16="http://schemas.microsoft.com/office/drawing/2014/main" val="1444284932"/>
                    </a:ext>
                  </a:extLst>
                </a:gridCol>
              </a:tblGrid>
              <a:tr h="755602">
                <a:tc>
                  <a:txBody>
                    <a:bodyPr/>
                    <a:lstStyle/>
                    <a:p>
                      <a:pPr algn="ctr"/>
                      <a:r>
                        <a:rPr lang="en-IN" dirty="0">
                          <a:solidFill>
                            <a:schemeClr val="tx1"/>
                          </a:solidFill>
                        </a:rPr>
                        <a:t>Timeline</a:t>
                      </a:r>
                    </a:p>
                  </a:txBody>
                  <a:tcPr/>
                </a:tc>
                <a:tc>
                  <a:txBody>
                    <a:bodyPr/>
                    <a:lstStyle/>
                    <a:p>
                      <a:pPr algn="ctr"/>
                      <a:r>
                        <a:rPr lang="en-IN" dirty="0">
                          <a:solidFill>
                            <a:schemeClr val="tx1"/>
                          </a:solidFill>
                        </a:rPr>
                        <a:t>Key Actions</a:t>
                      </a:r>
                    </a:p>
                  </a:txBody>
                  <a:tcPr/>
                </a:tc>
                <a:tc>
                  <a:txBody>
                    <a:bodyPr/>
                    <a:lstStyle/>
                    <a:p>
                      <a:pPr algn="ctr"/>
                      <a:r>
                        <a:rPr lang="en-IN" dirty="0">
                          <a:solidFill>
                            <a:schemeClr val="tx1"/>
                          </a:solidFill>
                        </a:rPr>
                        <a:t>Outcomes</a:t>
                      </a:r>
                    </a:p>
                  </a:txBody>
                  <a:tcPr/>
                </a:tc>
                <a:extLst>
                  <a:ext uri="{0D108BD9-81ED-4DB2-BD59-A6C34878D82A}">
                    <a16:rowId xmlns:a16="http://schemas.microsoft.com/office/drawing/2014/main" val="3532309078"/>
                  </a:ext>
                </a:extLst>
              </a:tr>
              <a:tr h="8079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800" b="1" kern="1200" dirty="0">
                          <a:solidFill>
                            <a:schemeClr val="tx1"/>
                          </a:solidFill>
                          <a:latin typeface="+mn-lt"/>
                          <a:ea typeface="+mn-ea"/>
                          <a:cs typeface="+mn-cs"/>
                        </a:rPr>
                        <a:t>Short Term (2025-2030)</a:t>
                      </a:r>
                      <a:endParaRPr lang="en-IN" dirty="0">
                        <a:solidFill>
                          <a:schemeClr val="tx1"/>
                        </a:solidFill>
                      </a:endParaRPr>
                    </a:p>
                    <a:p>
                      <a:pPr algn="ctr"/>
                      <a:endParaRPr lang="en-IN" dirty="0">
                        <a:solidFill>
                          <a:schemeClr val="tx1"/>
                        </a:solidFill>
                      </a:endParaRPr>
                    </a:p>
                  </a:txBody>
                  <a:tcPr/>
                </a:tc>
                <a:tc>
                  <a:txBody>
                    <a:bodyPr/>
                    <a:lstStyle/>
                    <a:p>
                      <a:r>
                        <a:rPr lang="en-US" dirty="0"/>
                        <a:t>Operationalize ESG-linked finance via SMFCL; pilot MRV platforms; initiate green bond programs; early-stage blended finance tools</a:t>
                      </a:r>
                      <a:endParaRPr lang="en-IN" dirty="0"/>
                    </a:p>
                  </a:txBody>
                  <a:tcPr/>
                </a:tc>
                <a:tc>
                  <a:txBody>
                    <a:bodyPr/>
                    <a:lstStyle/>
                    <a:p>
                      <a:r>
                        <a:rPr lang="en-US" dirty="0"/>
                        <a:t>Defined baselines, pilot corridors, green finance ecosystem established</a:t>
                      </a:r>
                      <a:endParaRPr lang="en-IN" dirty="0"/>
                    </a:p>
                  </a:txBody>
                  <a:tcPr/>
                </a:tc>
                <a:extLst>
                  <a:ext uri="{0D108BD9-81ED-4DB2-BD59-A6C34878D82A}">
                    <a16:rowId xmlns:a16="http://schemas.microsoft.com/office/drawing/2014/main" val="4117582516"/>
                  </a:ext>
                </a:extLst>
              </a:tr>
              <a:tr h="9462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800" b="1" kern="1200" dirty="0">
                          <a:solidFill>
                            <a:schemeClr val="tx1"/>
                          </a:solidFill>
                        </a:rPr>
                        <a:t>Mid Term (2030-2040)</a:t>
                      </a:r>
                    </a:p>
                    <a:p>
                      <a:pPr algn="ctr"/>
                      <a:endParaRPr lang="en-IN" dirty="0">
                        <a:solidFill>
                          <a:schemeClr val="tx1"/>
                        </a:solidFill>
                      </a:endParaRPr>
                    </a:p>
                  </a:txBody>
                  <a:tcPr/>
                </a:tc>
                <a:tc>
                  <a:txBody>
                    <a:bodyPr/>
                    <a:lstStyle/>
                    <a:p>
                      <a:r>
                        <a:rPr lang="en-IN" dirty="0"/>
                        <a:t>Expand green fuel hubs (Paradip, VOCPA); mandatory green certification; launch carbon market and ZEPZs; integrate financial taxonomy nationally</a:t>
                      </a:r>
                    </a:p>
                  </a:txBody>
                  <a:tcPr/>
                </a:tc>
                <a:tc>
                  <a:txBody>
                    <a:bodyPr/>
                    <a:lstStyle/>
                    <a:p>
                      <a:r>
                        <a:rPr lang="en-US" dirty="0"/>
                        <a:t>System-wide decarbonization and global alignment</a:t>
                      </a:r>
                      <a:endParaRPr lang="en-IN" dirty="0"/>
                    </a:p>
                  </a:txBody>
                  <a:tcPr/>
                </a:tc>
                <a:extLst>
                  <a:ext uri="{0D108BD9-81ED-4DB2-BD59-A6C34878D82A}">
                    <a16:rowId xmlns:a16="http://schemas.microsoft.com/office/drawing/2014/main" val="2842325665"/>
                  </a:ext>
                </a:extLst>
              </a:tr>
              <a:tr h="13148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800" b="1" kern="1200" dirty="0">
                          <a:solidFill>
                            <a:schemeClr val="tx1"/>
                          </a:solidFill>
                        </a:rPr>
                        <a:t>Long Term (2040-2047)</a:t>
                      </a:r>
                    </a:p>
                    <a:p>
                      <a:pPr algn="ctr"/>
                      <a:endParaRPr lang="en-IN" dirty="0">
                        <a:solidFill>
                          <a:schemeClr val="tx1"/>
                        </a:solidFill>
                      </a:endParaRPr>
                    </a:p>
                  </a:txBody>
                  <a:tcPr/>
                </a:tc>
                <a:tc>
                  <a:txBody>
                    <a:bodyPr/>
                    <a:lstStyle/>
                    <a:p>
                      <a:r>
                        <a:rPr lang="en-US" dirty="0"/>
                        <a:t>Establish India as global green finance hub; export maritime financial models; full integration with international carbon markets</a:t>
                      </a:r>
                      <a:endParaRPr lang="en-IN" dirty="0"/>
                    </a:p>
                  </a:txBody>
                  <a:tcPr/>
                </a:tc>
                <a:tc>
                  <a:txBody>
                    <a:bodyPr/>
                    <a:lstStyle/>
                    <a:p>
                      <a:r>
                        <a:rPr lang="en-US" dirty="0"/>
                        <a:t>Global competitiveness and domestic innovation leadership</a:t>
                      </a:r>
                      <a:endParaRPr lang="en-IN" dirty="0"/>
                    </a:p>
                  </a:txBody>
                  <a:tcPr/>
                </a:tc>
                <a:extLst>
                  <a:ext uri="{0D108BD9-81ED-4DB2-BD59-A6C34878D82A}">
                    <a16:rowId xmlns:a16="http://schemas.microsoft.com/office/drawing/2014/main" val="1508198590"/>
                  </a:ext>
                </a:extLst>
              </a:tr>
            </a:tbl>
          </a:graphicData>
        </a:graphic>
      </p:graphicFrame>
    </p:spTree>
    <p:extLst>
      <p:ext uri="{BB962C8B-B14F-4D97-AF65-F5344CB8AC3E}">
        <p14:creationId xmlns:p14="http://schemas.microsoft.com/office/powerpoint/2010/main" val="9743780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5BEA290-69C4-9A09-00CF-6D6CE0B26B1D}"/>
              </a:ext>
            </a:extLst>
          </p:cNvPr>
          <p:cNvSpPr txBox="1"/>
          <p:nvPr/>
        </p:nvSpPr>
        <p:spPr>
          <a:xfrm>
            <a:off x="1447800" y="208395"/>
            <a:ext cx="9715500" cy="584775"/>
          </a:xfrm>
          <a:prstGeom prst="rect">
            <a:avLst/>
          </a:prstGeom>
          <a:noFill/>
        </p:spPr>
        <p:txBody>
          <a:bodyPr wrap="square">
            <a:spAutoFit/>
          </a:bodyPr>
          <a:lstStyle/>
          <a:p>
            <a:pPr algn="ctr"/>
            <a:r>
              <a:rPr lang="en-IN" sz="3200" b="1" dirty="0">
                <a:solidFill>
                  <a:srgbClr val="002060"/>
                </a:solidFill>
                <a:latin typeface="Helvetica World Bold"/>
              </a:rPr>
              <a:t>Capacity Building &amp; Institutional Strengthening</a:t>
            </a:r>
          </a:p>
        </p:txBody>
      </p:sp>
      <p:sp>
        <p:nvSpPr>
          <p:cNvPr id="5" name="TextBox 4">
            <a:extLst>
              <a:ext uri="{FF2B5EF4-FFF2-40B4-BE49-F238E27FC236}">
                <a16:creationId xmlns:a16="http://schemas.microsoft.com/office/drawing/2014/main" id="{983E654B-D67A-A3B8-FEC6-1DF760128FA8}"/>
              </a:ext>
            </a:extLst>
          </p:cNvPr>
          <p:cNvSpPr txBox="1"/>
          <p:nvPr/>
        </p:nvSpPr>
        <p:spPr>
          <a:xfrm>
            <a:off x="355600" y="1290140"/>
            <a:ext cx="8912225" cy="4315027"/>
          </a:xfrm>
          <a:prstGeom prst="rect">
            <a:avLst/>
          </a:prstGeom>
          <a:noFill/>
        </p:spPr>
        <p:txBody>
          <a:bodyPr wrap="square">
            <a:spAutoFit/>
          </a:bodyPr>
          <a:lstStyle/>
          <a:p>
            <a:pPr>
              <a:lnSpc>
                <a:spcPct val="200000"/>
              </a:lnSpc>
              <a:buNone/>
            </a:pPr>
            <a:r>
              <a:rPr lang="en-US" sz="2000" b="1" dirty="0">
                <a:solidFill>
                  <a:srgbClr val="002060"/>
                </a:solidFill>
              </a:rPr>
              <a:t>Capacity-Building Priorities:</a:t>
            </a:r>
          </a:p>
          <a:p>
            <a:pPr>
              <a:lnSpc>
                <a:spcPct val="200000"/>
              </a:lnSpc>
              <a:buFont typeface="Arial" panose="020B0604020202020204" pitchFamily="34" charset="0"/>
              <a:buChar char="•"/>
            </a:pPr>
            <a:r>
              <a:rPr lang="en-US" sz="2000" dirty="0"/>
              <a:t>Training port and financial managers on ESG-based project appraisal and blended finance structuring.</a:t>
            </a:r>
          </a:p>
          <a:p>
            <a:pPr>
              <a:lnSpc>
                <a:spcPct val="200000"/>
              </a:lnSpc>
              <a:buFont typeface="Arial" panose="020B0604020202020204" pitchFamily="34" charset="0"/>
              <a:buChar char="•"/>
            </a:pPr>
            <a:r>
              <a:rPr lang="en-US" sz="2000" dirty="0"/>
              <a:t> Dedicated Public–Private Green Finance Taskforce (banks, IFIs, shipyards, regulators).</a:t>
            </a:r>
          </a:p>
          <a:p>
            <a:pPr>
              <a:lnSpc>
                <a:spcPct val="200000"/>
              </a:lnSpc>
              <a:buFont typeface="Arial" panose="020B0604020202020204" pitchFamily="34" charset="0"/>
              <a:buChar char="•"/>
            </a:pPr>
            <a:r>
              <a:rPr lang="en-US" sz="2000" dirty="0"/>
              <a:t> Establish Green Finance </a:t>
            </a:r>
            <a:r>
              <a:rPr lang="en-US" sz="2000" dirty="0" err="1"/>
              <a:t>Centres</a:t>
            </a:r>
            <a:r>
              <a:rPr lang="en-US" sz="2000" dirty="0"/>
              <a:t> of Excellence at major ports.</a:t>
            </a:r>
          </a:p>
          <a:p>
            <a:pPr>
              <a:lnSpc>
                <a:spcPct val="200000"/>
              </a:lnSpc>
              <a:buFont typeface="Arial" panose="020B0604020202020204" pitchFamily="34" charset="0"/>
              <a:buChar char="•"/>
            </a:pPr>
            <a:r>
              <a:rPr lang="en-US" sz="2000" dirty="0"/>
              <a:t> Continuous learning via NCoEGPS and NSDC-supported certification programs.</a:t>
            </a:r>
          </a:p>
        </p:txBody>
      </p:sp>
      <p:sp>
        <p:nvSpPr>
          <p:cNvPr id="11" name="TextBox 10">
            <a:extLst>
              <a:ext uri="{FF2B5EF4-FFF2-40B4-BE49-F238E27FC236}">
                <a16:creationId xmlns:a16="http://schemas.microsoft.com/office/drawing/2014/main" id="{9EADA353-4551-4E94-61CF-C5148EC4DBCC}"/>
              </a:ext>
            </a:extLst>
          </p:cNvPr>
          <p:cNvSpPr txBox="1"/>
          <p:nvPr/>
        </p:nvSpPr>
        <p:spPr>
          <a:xfrm>
            <a:off x="355600" y="5567860"/>
            <a:ext cx="8807450" cy="1015663"/>
          </a:xfrm>
          <a:prstGeom prst="rect">
            <a:avLst/>
          </a:prstGeom>
          <a:noFill/>
        </p:spPr>
        <p:txBody>
          <a:bodyPr wrap="square">
            <a:spAutoFit/>
          </a:bodyPr>
          <a:lstStyle/>
          <a:p>
            <a:r>
              <a:rPr lang="en-US" sz="2000" b="1" dirty="0">
                <a:solidFill>
                  <a:srgbClr val="002060"/>
                </a:solidFill>
              </a:rPr>
              <a:t>Outcome:</a:t>
            </a:r>
            <a:br>
              <a:rPr lang="en-US" sz="2000" dirty="0"/>
            </a:br>
            <a:r>
              <a:rPr lang="en-US" sz="2000" dirty="0"/>
              <a:t>India positioned as a maritime green finance hub in the Indo-Pacific — enabling sustainable capital access and resilient infrastructure growth.</a:t>
            </a:r>
            <a:endParaRPr lang="en-IN" sz="2000" dirty="0"/>
          </a:p>
        </p:txBody>
      </p:sp>
      <p:pic>
        <p:nvPicPr>
          <p:cNvPr id="12" name="Picture 11" descr="Light bulb on yellow background with sketched light beams and cord">
            <a:extLst>
              <a:ext uri="{FF2B5EF4-FFF2-40B4-BE49-F238E27FC236}">
                <a16:creationId xmlns:a16="http://schemas.microsoft.com/office/drawing/2014/main" id="{96EBCABD-814C-F282-BF88-B3A9B904D7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0622" y="3145431"/>
            <a:ext cx="3998047" cy="2459736"/>
          </a:xfrm>
          <a:prstGeom prst="ellipse">
            <a:avLst/>
          </a:prstGeom>
          <a:ln>
            <a:noFill/>
          </a:ln>
          <a:effectLst>
            <a:softEdge rad="112500"/>
          </a:effectLst>
        </p:spPr>
      </p:pic>
    </p:spTree>
    <p:extLst>
      <p:ext uri="{BB962C8B-B14F-4D97-AF65-F5344CB8AC3E}">
        <p14:creationId xmlns:p14="http://schemas.microsoft.com/office/powerpoint/2010/main" val="6650864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0B7BEA9-480C-9F41-8018-E9576D2D74AC}"/>
              </a:ext>
            </a:extLst>
          </p:cNvPr>
          <p:cNvSpPr>
            <a:spLocks noChangeArrowheads="1"/>
          </p:cNvSpPr>
          <p:nvPr/>
        </p:nvSpPr>
        <p:spPr bwMode="auto">
          <a:xfrm>
            <a:off x="47244" y="1621163"/>
            <a:ext cx="5543931" cy="2062103"/>
          </a:xfrm>
          <a:prstGeom prst="rect">
            <a:avLst/>
          </a:prstGeom>
          <a:solidFill>
            <a:schemeClr val="accent1">
              <a:lumMod val="60000"/>
              <a:lumOff val="40000"/>
            </a:schemeClr>
          </a:solidFill>
          <a:ln>
            <a:noFill/>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tx1"/>
                </a:solidFill>
                <a:effectLst/>
                <a:latin typeface="Arial" panose="020B0604020202020204" pitchFamily="34" charset="0"/>
              </a:rPr>
              <a:t>1. Eligibility &amp; Taxonomy</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tx1"/>
                </a:solidFill>
                <a:effectLst/>
                <a:latin typeface="Arial" panose="020B0604020202020204" pitchFamily="34" charset="0"/>
              </a:rPr>
              <a:t>Are the proposed Maritime ESG Taxonomy and the classification of “green”, “transitional”, and “brown” activities sufficiently granular and aligned with India’s maritime realities to guide lending, public procurement, and capital market instruments without creating regulatory uncertainty for projects such as retrofits, port electrification, and alternative fuels?</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sp>
        <p:nvSpPr>
          <p:cNvPr id="4" name="Rectangle 3">
            <a:extLst>
              <a:ext uri="{FF2B5EF4-FFF2-40B4-BE49-F238E27FC236}">
                <a16:creationId xmlns:a16="http://schemas.microsoft.com/office/drawing/2014/main" id="{1BEC5E81-26FB-FEC9-CCDF-BA1ABCFD0739}"/>
              </a:ext>
            </a:extLst>
          </p:cNvPr>
          <p:cNvSpPr>
            <a:spLocks noChangeArrowheads="1"/>
          </p:cNvSpPr>
          <p:nvPr/>
        </p:nvSpPr>
        <p:spPr bwMode="auto">
          <a:xfrm>
            <a:off x="47244" y="3776971"/>
            <a:ext cx="5543931" cy="2554545"/>
          </a:xfrm>
          <a:prstGeom prst="rect">
            <a:avLst/>
          </a:prstGeom>
          <a:solidFill>
            <a:schemeClr val="accent1">
              <a:lumMod val="60000"/>
              <a:lumOff val="40000"/>
            </a:schemeClr>
          </a:solidFill>
          <a:ln>
            <a:noFill/>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tx1"/>
                </a:solidFill>
                <a:effectLst/>
                <a:latin typeface="Arial" panose="020B0604020202020204" pitchFamily="34" charset="0"/>
              </a:rPr>
              <a:t>2. De-Risking Early-Stage Technologies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Arial" panose="020B0604020202020204" pitchFamily="34" charset="0"/>
              </a:rPr>
              <a:t>NGSP proposes </a:t>
            </a:r>
            <a:r>
              <a:rPr kumimoji="0" lang="en-US" altLang="en-US" sz="1600" b="1" i="0" u="none" strike="noStrike" cap="none" normalizeH="0" baseline="0" dirty="0">
                <a:ln>
                  <a:noFill/>
                </a:ln>
                <a:solidFill>
                  <a:schemeClr val="tx1"/>
                </a:solidFill>
                <a:effectLst/>
                <a:latin typeface="Arial" panose="020B0604020202020204" pitchFamily="34" charset="0"/>
              </a:rPr>
              <a:t>blended finance, VGF, and public–private green finance platforms</a:t>
            </a:r>
            <a:r>
              <a:rPr kumimoji="0" lang="en-US" altLang="en-US" sz="1600" b="0" i="0" u="none" strike="noStrike" cap="none" normalizeH="0" baseline="0" dirty="0">
                <a:ln>
                  <a:noFill/>
                </a:ln>
                <a:solidFill>
                  <a:schemeClr val="tx1"/>
                </a:solidFill>
                <a:effectLst/>
                <a:latin typeface="Arial" panose="020B0604020202020204" pitchFamily="34" charset="0"/>
              </a:rPr>
              <a:t> to support technologies such as green fuels, zero-emission vessels, and advanced port equipment.</a:t>
            </a:r>
            <a:br>
              <a:rPr kumimoji="0" lang="en-US" altLang="en-US" sz="1600" b="0" i="0" u="none" strike="noStrike" cap="none" normalizeH="0" baseline="0" dirty="0">
                <a:ln>
                  <a:noFill/>
                </a:ln>
                <a:solidFill>
                  <a:schemeClr val="tx1"/>
                </a:solidFill>
                <a:effectLst/>
                <a:latin typeface="Arial" panose="020B0604020202020204" pitchFamily="34" charset="0"/>
              </a:rPr>
            </a:br>
            <a:r>
              <a:rPr kumimoji="0" lang="en-US" altLang="en-US" sz="1600" b="1" i="0" u="none" strike="noStrike" cap="none" normalizeH="0" baseline="0" dirty="0">
                <a:ln>
                  <a:noFill/>
                </a:ln>
                <a:solidFill>
                  <a:schemeClr val="tx1"/>
                </a:solidFill>
                <a:effectLst/>
                <a:latin typeface="Arial" panose="020B0604020202020204" pitchFamily="34" charset="0"/>
              </a:rPr>
              <a:t>Are these risk-mitigation tools adequate to crowd in private capital for first-of-a-kind maritime projects in India, or are additional guarantees, offtake mechanisms, or tariff-based support needed?</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sp>
        <p:nvSpPr>
          <p:cNvPr id="6" name="Rectangle 5">
            <a:extLst>
              <a:ext uri="{FF2B5EF4-FFF2-40B4-BE49-F238E27FC236}">
                <a16:creationId xmlns:a16="http://schemas.microsoft.com/office/drawing/2014/main" id="{681B18FE-5233-C7D9-B200-4A351D620023}"/>
              </a:ext>
            </a:extLst>
          </p:cNvPr>
          <p:cNvSpPr>
            <a:spLocks noChangeArrowheads="1"/>
          </p:cNvSpPr>
          <p:nvPr/>
        </p:nvSpPr>
        <p:spPr bwMode="auto">
          <a:xfrm>
            <a:off x="5910072" y="123111"/>
            <a:ext cx="6116193" cy="1815882"/>
          </a:xfrm>
          <a:prstGeom prst="rect">
            <a:avLst/>
          </a:prstGeom>
          <a:solidFill>
            <a:schemeClr val="accent1">
              <a:lumMod val="60000"/>
              <a:lumOff val="40000"/>
            </a:schemeClr>
          </a:solidFill>
          <a:ln>
            <a:noFill/>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tx1"/>
                </a:solidFill>
                <a:effectLst/>
                <a:latin typeface="Arial" panose="020B0604020202020204" pitchFamily="34" charset="0"/>
              </a:rPr>
              <a:t>3. Monitoring and Reporting, ESG and Bankability</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Arial" panose="020B0604020202020204" pitchFamily="34" charset="0"/>
              </a:rPr>
              <a:t>Green finance eligibility under NGSP is linked to </a:t>
            </a:r>
            <a:r>
              <a:rPr kumimoji="0" lang="en-US" altLang="en-US" sz="1600" b="1" i="0" u="none" strike="noStrike" cap="none" normalizeH="0" baseline="0" dirty="0">
                <a:ln>
                  <a:noFill/>
                </a:ln>
                <a:solidFill>
                  <a:schemeClr val="tx1"/>
                </a:solidFill>
                <a:effectLst/>
                <a:latin typeface="Arial" panose="020B0604020202020204" pitchFamily="34" charset="0"/>
              </a:rPr>
              <a:t>MRV, certification, and performance tracking</a:t>
            </a:r>
            <a:r>
              <a:rPr kumimoji="0" lang="en-US" altLang="en-US" sz="1600" b="0" i="0" u="none" strike="noStrike" cap="none" normalizeH="0" baseline="0" dirty="0">
                <a:ln>
                  <a:noFill/>
                </a:ln>
                <a:solidFill>
                  <a:schemeClr val="tx1"/>
                </a:solidFill>
                <a:effectLst/>
                <a:latin typeface="Arial" panose="020B0604020202020204" pitchFamily="34" charset="0"/>
              </a:rPr>
              <a:t>.</a:t>
            </a:r>
            <a:br>
              <a:rPr kumimoji="0" lang="en-US" altLang="en-US" sz="1600" b="0" i="0" u="none" strike="noStrike" cap="none" normalizeH="0" baseline="0" dirty="0">
                <a:ln>
                  <a:noFill/>
                </a:ln>
                <a:solidFill>
                  <a:schemeClr val="tx1"/>
                </a:solidFill>
                <a:effectLst/>
                <a:latin typeface="Arial" panose="020B0604020202020204" pitchFamily="34" charset="0"/>
              </a:rPr>
            </a:br>
            <a:r>
              <a:rPr kumimoji="0" lang="en-US" altLang="en-US" sz="1600" b="1" i="0" u="none" strike="noStrike" cap="none" normalizeH="0" baseline="0" dirty="0">
                <a:ln>
                  <a:noFill/>
                </a:ln>
                <a:solidFill>
                  <a:schemeClr val="tx1"/>
                </a:solidFill>
                <a:effectLst/>
                <a:latin typeface="Arial" panose="020B0604020202020204" pitchFamily="34" charset="0"/>
              </a:rPr>
              <a:t>Will the proposed MRV-linked ESG and Green Compliance frameworks be credible and robust enough for banks, IFIs, and investors to price risk and structure long-tenor maritime finance products?</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sp>
        <p:nvSpPr>
          <p:cNvPr id="8" name="Rectangle 7">
            <a:extLst>
              <a:ext uri="{FF2B5EF4-FFF2-40B4-BE49-F238E27FC236}">
                <a16:creationId xmlns:a16="http://schemas.microsoft.com/office/drawing/2014/main" id="{E05D4D77-EA8F-535C-84FD-2F12438FC684}"/>
              </a:ext>
            </a:extLst>
          </p:cNvPr>
          <p:cNvSpPr>
            <a:spLocks noChangeArrowheads="1"/>
          </p:cNvSpPr>
          <p:nvPr/>
        </p:nvSpPr>
        <p:spPr bwMode="auto">
          <a:xfrm>
            <a:off x="5955219" y="2101915"/>
            <a:ext cx="6071045" cy="2062103"/>
          </a:xfrm>
          <a:prstGeom prst="rect">
            <a:avLst/>
          </a:prstGeom>
          <a:solidFill>
            <a:schemeClr val="accent1">
              <a:lumMod val="60000"/>
              <a:lumOff val="40000"/>
            </a:schemeClr>
          </a:solidFill>
          <a:ln>
            <a:noFill/>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tx1"/>
                </a:solidFill>
                <a:effectLst/>
                <a:latin typeface="Arial" panose="020B0604020202020204" pitchFamily="34" charset="0"/>
              </a:rPr>
              <a:t>4. Carbon Markets &amp; Revenue Streams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Arial" panose="020B0604020202020204" pitchFamily="34" charset="0"/>
              </a:rPr>
              <a:t>NGSP proposes a </a:t>
            </a:r>
            <a:r>
              <a:rPr kumimoji="0" lang="en-US" altLang="en-US" sz="1600" b="1" i="0" u="none" strike="noStrike" cap="none" normalizeH="0" baseline="0" dirty="0">
                <a:ln>
                  <a:noFill/>
                </a:ln>
                <a:solidFill>
                  <a:schemeClr val="tx1"/>
                </a:solidFill>
                <a:effectLst/>
                <a:latin typeface="Arial" panose="020B0604020202020204" pitchFamily="34" charset="0"/>
              </a:rPr>
              <a:t>Maritime Carbon Credit Registry linked to </a:t>
            </a:r>
            <a:r>
              <a:rPr kumimoji="0" lang="en-US" altLang="en-US" sz="1600" b="1" i="0" u="none" strike="noStrike" cap="none" normalizeH="0" baseline="0" dirty="0" err="1">
                <a:ln>
                  <a:noFill/>
                </a:ln>
                <a:solidFill>
                  <a:schemeClr val="tx1"/>
                </a:solidFill>
                <a:effectLst/>
                <a:latin typeface="Arial" panose="020B0604020202020204" pitchFamily="34" charset="0"/>
              </a:rPr>
              <a:t>MoEFCC</a:t>
            </a:r>
            <a:r>
              <a:rPr kumimoji="0" lang="en-US" altLang="en-US" sz="1600" b="1" i="0" u="none" strike="noStrike" cap="none" normalizeH="0" baseline="0" dirty="0">
                <a:ln>
                  <a:noFill/>
                </a:ln>
                <a:solidFill>
                  <a:schemeClr val="tx1"/>
                </a:solidFill>
                <a:effectLst/>
                <a:latin typeface="Arial" panose="020B0604020202020204" pitchFamily="34" charset="0"/>
              </a:rPr>
              <a:t> and Article 6 markets</a:t>
            </a:r>
            <a:r>
              <a:rPr kumimoji="0" lang="en-US" altLang="en-US" sz="1600" b="0" i="0" u="none" strike="noStrike" cap="none" normalizeH="0" baseline="0" dirty="0">
                <a:ln>
                  <a:noFill/>
                </a:ln>
                <a:solidFill>
                  <a:schemeClr val="tx1"/>
                </a:solidFill>
                <a:effectLst/>
                <a:latin typeface="Arial" panose="020B0604020202020204" pitchFamily="34" charset="0"/>
              </a:rPr>
              <a:t>, allowing credits from green fuels, zero-emission vessels, ports, and ship recycling.</a:t>
            </a:r>
            <a:br>
              <a:rPr kumimoji="0" lang="en-US" altLang="en-US" sz="1600" b="0" i="0" u="none" strike="noStrike" cap="none" normalizeH="0" baseline="0" dirty="0">
                <a:ln>
                  <a:noFill/>
                </a:ln>
                <a:solidFill>
                  <a:schemeClr val="tx1"/>
                </a:solidFill>
                <a:effectLst/>
                <a:latin typeface="Arial" panose="020B0604020202020204" pitchFamily="34" charset="0"/>
              </a:rPr>
            </a:br>
            <a:r>
              <a:rPr kumimoji="0" lang="en-US" altLang="en-US" sz="1600" b="1" i="0" u="none" strike="noStrike" cap="none" normalizeH="0" baseline="0" dirty="0">
                <a:ln>
                  <a:noFill/>
                </a:ln>
                <a:solidFill>
                  <a:schemeClr val="tx1"/>
                </a:solidFill>
                <a:effectLst/>
                <a:latin typeface="Arial" panose="020B0604020202020204" pitchFamily="34" charset="0"/>
              </a:rPr>
              <a:t>Is this carbon-market architecture realistic in terms of data integrity, verification, and global acceptance, and can it generate bankable revenue streams for Indian maritime projects?</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sp>
        <p:nvSpPr>
          <p:cNvPr id="10" name="Rectangle 9">
            <a:extLst>
              <a:ext uri="{FF2B5EF4-FFF2-40B4-BE49-F238E27FC236}">
                <a16:creationId xmlns:a16="http://schemas.microsoft.com/office/drawing/2014/main" id="{395A9C7F-217E-52F6-89CC-E2B0CEC68FE1}"/>
              </a:ext>
            </a:extLst>
          </p:cNvPr>
          <p:cNvSpPr>
            <a:spLocks noChangeArrowheads="1"/>
          </p:cNvSpPr>
          <p:nvPr/>
        </p:nvSpPr>
        <p:spPr bwMode="auto">
          <a:xfrm>
            <a:off x="6000368" y="4332476"/>
            <a:ext cx="6025896" cy="2062103"/>
          </a:xfrm>
          <a:prstGeom prst="rect">
            <a:avLst/>
          </a:prstGeom>
          <a:solidFill>
            <a:schemeClr val="accent1">
              <a:lumMod val="60000"/>
              <a:lumOff val="40000"/>
            </a:schemeClr>
          </a:solidFill>
          <a:ln>
            <a:noFill/>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tx1"/>
                </a:solidFill>
                <a:effectLst/>
                <a:latin typeface="Arial" panose="020B0604020202020204" pitchFamily="34" charset="0"/>
              </a:rPr>
              <a:t>5. Institutional &amp; Capacity Readiness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Arial" panose="020B0604020202020204" pitchFamily="34" charset="0"/>
              </a:rPr>
              <a:t>The NGSP relies on </a:t>
            </a:r>
            <a:r>
              <a:rPr kumimoji="0" lang="en-US" altLang="en-US" sz="1600" b="1" i="0" u="none" strike="noStrike" cap="none" normalizeH="0" baseline="0" dirty="0">
                <a:ln>
                  <a:noFill/>
                </a:ln>
                <a:solidFill>
                  <a:schemeClr val="tx1"/>
                </a:solidFill>
                <a:effectLst/>
                <a:latin typeface="Arial" panose="020B0604020202020204" pitchFamily="34" charset="0"/>
              </a:rPr>
              <a:t>SMFCL, ports, financial institutions, etc. capacity building</a:t>
            </a:r>
            <a:r>
              <a:rPr kumimoji="0" lang="en-US" altLang="en-US" sz="1600" b="0" i="0" u="none" strike="noStrike" cap="none" normalizeH="0" baseline="0" dirty="0">
                <a:ln>
                  <a:noFill/>
                </a:ln>
                <a:solidFill>
                  <a:schemeClr val="tx1"/>
                </a:solidFill>
                <a:effectLst/>
                <a:latin typeface="Arial" panose="020B0604020202020204" pitchFamily="34" charset="0"/>
              </a:rPr>
              <a:t> to implement green finance at scale.</a:t>
            </a:r>
            <a:br>
              <a:rPr kumimoji="0" lang="en-US" altLang="en-US" sz="1600" b="0" i="0" u="none" strike="noStrike" cap="none" normalizeH="0" baseline="0" dirty="0">
                <a:ln>
                  <a:noFill/>
                </a:ln>
                <a:solidFill>
                  <a:schemeClr val="tx1"/>
                </a:solidFill>
                <a:effectLst/>
                <a:latin typeface="Arial" panose="020B0604020202020204" pitchFamily="34" charset="0"/>
              </a:rPr>
            </a:br>
            <a:r>
              <a:rPr kumimoji="0" lang="en-US" altLang="en-US" sz="1600" b="1" i="0" u="none" strike="noStrike" cap="none" normalizeH="0" baseline="0" dirty="0">
                <a:ln>
                  <a:noFill/>
                </a:ln>
                <a:solidFill>
                  <a:schemeClr val="tx1"/>
                </a:solidFill>
                <a:effectLst/>
                <a:latin typeface="Arial" panose="020B0604020202020204" pitchFamily="34" charset="0"/>
              </a:rPr>
              <a:t>Do current Indian maritime and financial institutions have sufficient ESG, climate-risk, and project-appraisal capability to </a:t>
            </a:r>
            <a:r>
              <a:rPr kumimoji="0" lang="en-US" altLang="en-US" sz="1600" b="1" i="0" u="none" strike="noStrike" cap="none" normalizeH="0" baseline="0" dirty="0" err="1">
                <a:ln>
                  <a:noFill/>
                </a:ln>
                <a:solidFill>
                  <a:schemeClr val="tx1"/>
                </a:solidFill>
                <a:effectLst/>
                <a:latin typeface="Arial" panose="020B0604020202020204" pitchFamily="34" charset="0"/>
              </a:rPr>
              <a:t>operationalise</a:t>
            </a:r>
            <a:r>
              <a:rPr kumimoji="0" lang="en-US" altLang="en-US" sz="1600" b="1" i="0" u="none" strike="noStrike" cap="none" normalizeH="0" baseline="0" dirty="0">
                <a:ln>
                  <a:noFill/>
                </a:ln>
                <a:solidFill>
                  <a:schemeClr val="tx1"/>
                </a:solidFill>
                <a:effectLst/>
                <a:latin typeface="Arial" panose="020B0604020202020204" pitchFamily="34" charset="0"/>
              </a:rPr>
              <a:t> this framework, or is deeper institutional strengthening required before large-scale green capital can flow?</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sp>
        <p:nvSpPr>
          <p:cNvPr id="11" name="TextBox 29">
            <a:extLst>
              <a:ext uri="{FF2B5EF4-FFF2-40B4-BE49-F238E27FC236}">
                <a16:creationId xmlns:a16="http://schemas.microsoft.com/office/drawing/2014/main" id="{69AF68B6-B31D-7497-1E63-F1108BAD5E66}"/>
              </a:ext>
            </a:extLst>
          </p:cNvPr>
          <p:cNvSpPr txBox="1"/>
          <p:nvPr/>
        </p:nvSpPr>
        <p:spPr>
          <a:xfrm>
            <a:off x="165735" y="140900"/>
            <a:ext cx="5543931" cy="107721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spcBef>
                <a:spcPct val="0"/>
              </a:spcBef>
            </a:pPr>
            <a:r>
              <a:rPr lang="en-US" sz="3200" b="1" dirty="0">
                <a:solidFill>
                  <a:srgbClr val="070742"/>
                </a:solidFill>
                <a:latin typeface="DM Sans Bold"/>
                <a:ea typeface="DM Sans Bold"/>
                <a:cs typeface="DM Sans Bold"/>
                <a:sym typeface="DM Sans Bold"/>
              </a:rPr>
              <a:t>STAKEHOLDER INPUTS REQUIRED ON</a:t>
            </a:r>
          </a:p>
        </p:txBody>
      </p:sp>
    </p:spTree>
    <p:extLst>
      <p:ext uri="{BB962C8B-B14F-4D97-AF65-F5344CB8AC3E}">
        <p14:creationId xmlns:p14="http://schemas.microsoft.com/office/powerpoint/2010/main" val="41900350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151" b="-9151"/>
            </a:stretch>
          </a:blipFill>
        </p:spPr>
        <p:txBody>
          <a:bodyPr/>
          <a:lstStyle/>
          <a:p>
            <a:endParaRPr lang="en-IN" sz="1200"/>
          </a:p>
        </p:txBody>
      </p:sp>
      <p:sp>
        <p:nvSpPr>
          <p:cNvPr id="3" name="TextBox 3"/>
          <p:cNvSpPr txBox="1"/>
          <p:nvPr/>
        </p:nvSpPr>
        <p:spPr>
          <a:xfrm>
            <a:off x="3505200" y="3276600"/>
            <a:ext cx="5083572" cy="2008948"/>
          </a:xfrm>
          <a:prstGeom prst="rect">
            <a:avLst/>
          </a:prstGeom>
        </p:spPr>
        <p:txBody>
          <a:bodyPr wrap="square" lIns="0" tIns="0" rIns="0" bIns="0" rtlCol="0" anchor="t">
            <a:spAutoFit/>
          </a:bodyPr>
          <a:lstStyle/>
          <a:p>
            <a:pPr algn="ctr">
              <a:lnSpc>
                <a:spcPts val="7746"/>
              </a:lnSpc>
              <a:spcBef>
                <a:spcPct val="0"/>
              </a:spcBef>
            </a:pPr>
            <a:r>
              <a:rPr lang="en-US" sz="7667" b="1" dirty="0">
                <a:solidFill>
                  <a:srgbClr val="000000"/>
                </a:solidFill>
                <a:latin typeface="DM Sans Bold"/>
                <a:ea typeface="DM Sans Bold"/>
                <a:cs typeface="DM Sans Bold"/>
                <a:sym typeface="DM Sans Bold"/>
              </a:rPr>
              <a:t>THANK YOU</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TotalTime>
  <Words>1089</Words>
  <Application>Microsoft Office PowerPoint</Application>
  <PresentationFormat>Widescreen</PresentationFormat>
  <Paragraphs>90</Paragraphs>
  <Slides>9</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vt:i4>
      </vt:variant>
    </vt:vector>
  </HeadingPairs>
  <TitlesOfParts>
    <vt:vector size="17" baseType="lpstr">
      <vt:lpstr>Arial</vt:lpstr>
      <vt:lpstr>Calibri</vt:lpstr>
      <vt:lpstr>Calibri Light</vt:lpstr>
      <vt:lpstr>DM Sans Bold</vt:lpstr>
      <vt:lpstr>Helvetica World Bold</vt:lpstr>
      <vt:lpstr>Poppins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Finance</dc:title>
  <dc:creator>Subhransu Mishra</dc:creator>
  <cp:lastModifiedBy>Ayushi Srivastava</cp:lastModifiedBy>
  <cp:revision>34</cp:revision>
  <dcterms:created xsi:type="dcterms:W3CDTF">2026-01-10T05:39:32Z</dcterms:created>
  <dcterms:modified xsi:type="dcterms:W3CDTF">2026-01-12T12:17:07Z</dcterms:modified>
</cp:coreProperties>
</file>