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8" r:id="rId3"/>
    <p:sldId id="265" r:id="rId4"/>
    <p:sldId id="274" r:id="rId5"/>
    <p:sldId id="276" r:id="rId6"/>
    <p:sldId id="277" r:id="rId7"/>
    <p:sldId id="279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90F55-1336-4285-902D-A08F8083F746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331D2-C57F-4D5B-B2C5-E47D416B38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84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4CFE2-CE4A-4283-876C-2F7400FAB1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2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4CFE2-CE4A-4283-876C-2F7400FAB1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8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4CFE2-CE4A-4283-876C-2F7400FAB1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4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6610-1751-662D-9C98-D1508C887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2F4EA-02D9-90E1-3B14-AC9144801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F3FF2-3265-309F-85A2-9C69C9C2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350-42F4-4BA6-84C1-20FEF0B5834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0570B-E9C4-5B61-F08F-96E5C782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A0E4E-355C-B2FA-51A3-42BE3C72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1279-44C4-4F67-B6DD-50BF6C246C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362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93D3-6AC5-C778-9490-2AAC3E65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00446-90C6-A08B-4E33-0F25C2AF9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E1717-CEA7-2609-D6B5-B1FEB2F87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350-42F4-4BA6-84C1-20FEF0B5834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2EC64-1109-8216-C2C1-0947BDE0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17732-4E7A-E63D-06E6-3DE59CCC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1279-44C4-4F67-B6DD-50BF6C246C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81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78A71-BC69-7231-0457-A19F7BCCA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4A21A-E8C4-C519-D509-6FB12435E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E4CDB-2CCB-E447-0EEA-E7376673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350-42F4-4BA6-84C1-20FEF0B5834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22F93-9CF2-AA80-8299-9A6CC47F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89F63-C442-F288-FE2F-47ECE4BB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1279-44C4-4F67-B6DD-50BF6C246C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455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B607-7E0B-8A26-E63F-32B41CF8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D0739-F187-CB54-E01C-42D43DC94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FE536-1E92-4A6D-BA89-5B2AA75C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350-42F4-4BA6-84C1-20FEF0B5834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99DB5-70F6-CEE6-6E85-8464E592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19203-D53B-DA8A-33D7-792635B8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1279-44C4-4F67-B6DD-50BF6C246C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414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CE17E-EF13-5C43-3145-28EFC5A1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DB812-025F-88EE-0D02-FBD74D7D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330CF-C289-B43A-61A4-75B3D2D7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350-42F4-4BA6-84C1-20FEF0B5834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D203E-AFBA-0D25-E701-38478325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2501F-E4E7-04E5-CB00-08C30564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1279-44C4-4F67-B6DD-50BF6C246C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177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40465-3C72-C755-B2B1-348A262E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86152-133C-DFDC-8017-42E206CEC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5FE2D-AAF8-3012-C8D8-4050DD1CF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FE2B8-C1BA-3E44-5C94-A931CD9E9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350-42F4-4BA6-84C1-20FEF0B5834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357A8-D819-5E54-8E6A-A8C70ED7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C820D-24D4-A83E-4C1C-90DF280A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1279-44C4-4F67-B6DD-50BF6C246C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0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ABB3-89D3-A13F-1733-B9251C8A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E6A52-8767-64CA-9084-811E33C8A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5A858-260E-8ACE-A437-79530370C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38383-124D-16F3-D4EF-E561132F0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78CFD-3D1C-F669-4DF3-DDF00D954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E94490-2B97-9A94-AA5E-AE2B1441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350-42F4-4BA6-84C1-20FEF0B5834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46CD0F-9FD4-8CB9-D202-46031419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65266-2163-BC51-B307-3558E6B4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1279-44C4-4F67-B6DD-50BF6C246C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493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5B7B-4E67-2628-AB7D-908C95EA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92C3A-E199-ADDD-421B-D5910B1D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350-42F4-4BA6-84C1-20FEF0B5834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A23C7-E394-6F2D-B6FD-EC6D9D45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74D10-6685-77E0-1399-EC72E666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1279-44C4-4F67-B6DD-50BF6C246C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360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449E3-96CA-FD95-9079-893AC846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350-42F4-4BA6-84C1-20FEF0B5834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F04B34-F631-CC73-ACF1-E2BD4BA2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2EE10-D4D5-A330-676D-1817BEC9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1279-44C4-4F67-B6DD-50BF6C246C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695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D261-1DC1-F661-8245-7DA51A99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09FC-B588-5FE2-B02B-C5B1A7DEC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E4CD3-D1B2-BE29-F508-B54BF367E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CE43-D212-4614-3E43-3A962C65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350-42F4-4BA6-84C1-20FEF0B5834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C5787-7381-0192-EBB5-CADC80C8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77239-FD11-4845-C491-686F8195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1279-44C4-4F67-B6DD-50BF6C246C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00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4FD9-6A8B-6F8F-E87F-01B343F0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D3D12-815A-6605-4959-25E4E1800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6B821-DCBA-9797-827B-3E85AFEA1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3C888-93B2-265E-0505-15BAB03C7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350-42F4-4BA6-84C1-20FEF0B5834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8AB71-DB49-953C-7FE7-31EDC177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3D809-6598-05D9-925B-07DDA49A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1279-44C4-4F67-B6DD-50BF6C246C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9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36469-6B58-E01E-7CDF-A2292652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FE686-7C41-01AC-533A-859F18214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85400-0109-4CC3-39B1-4A3559B3E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060350-42F4-4BA6-84C1-20FEF0B5834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64C2-4D4A-3D6C-079C-3F9BBDD8D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FF064-9416-45B3-8E5E-F0A2E838F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F71279-44C4-4F67-B6DD-50BF6C246C9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801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8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10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4351" y="640354"/>
            <a:ext cx="2940959" cy="765455"/>
          </a:xfrm>
          <a:custGeom>
            <a:avLst/>
            <a:gdLst/>
            <a:ahLst/>
            <a:cxnLst/>
            <a:rect l="l" t="t" r="r" b="b"/>
            <a:pathLst>
              <a:path w="4411439" h="1148183">
                <a:moveTo>
                  <a:pt x="0" y="0"/>
                </a:moveTo>
                <a:lnTo>
                  <a:pt x="4411439" y="0"/>
                </a:lnTo>
                <a:lnTo>
                  <a:pt x="4411439" y="1148183"/>
                </a:lnTo>
                <a:lnTo>
                  <a:pt x="0" y="11481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637653" y="0"/>
            <a:ext cx="5554347" cy="6858000"/>
            <a:chOff x="0" y="0"/>
            <a:chExt cx="6350000" cy="7840399"/>
          </a:xfrm>
        </p:grpSpPr>
        <p:sp>
          <p:nvSpPr>
            <p:cNvPr id="4" name="Freeform 4"/>
            <p:cNvSpPr/>
            <p:nvPr/>
          </p:nvSpPr>
          <p:spPr>
            <a:xfrm>
              <a:off x="-95377" y="-95377"/>
              <a:ext cx="6540754" cy="8031153"/>
            </a:xfrm>
            <a:custGeom>
              <a:avLst/>
              <a:gdLst/>
              <a:ahLst/>
              <a:cxnLst/>
              <a:rect l="l" t="t" r="r" b="b"/>
              <a:pathLst>
                <a:path w="6540754" h="8031153">
                  <a:moveTo>
                    <a:pt x="6540754" y="0"/>
                  </a:moveTo>
                  <a:lnTo>
                    <a:pt x="0" y="8031153"/>
                  </a:lnTo>
                  <a:lnTo>
                    <a:pt x="6540754" y="8031153"/>
                  </a:lnTo>
                  <a:close/>
                </a:path>
              </a:pathLst>
            </a:custGeom>
            <a:blipFill>
              <a:blip r:embed="rId3"/>
              <a:stretch>
                <a:fillRect l="-59275" r="-59275"/>
              </a:stretch>
            </a:blipFill>
          </p:spPr>
          <p:txBody>
            <a:bodyPr/>
            <a:lstStyle/>
            <a:p>
              <a:pPr defTabSz="609630"/>
              <a:endParaRPr lang="en-IN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3971" y="2129588"/>
            <a:ext cx="8911546" cy="2745413"/>
            <a:chOff x="0" y="0"/>
            <a:chExt cx="3671810" cy="1260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71810" cy="1260961"/>
            </a:xfrm>
            <a:custGeom>
              <a:avLst/>
              <a:gdLst/>
              <a:ahLst/>
              <a:cxnLst/>
              <a:rect l="l" t="t" r="r" b="b"/>
              <a:pathLst>
                <a:path w="3671810" h="1260961">
                  <a:moveTo>
                    <a:pt x="33319" y="0"/>
                  </a:moveTo>
                  <a:lnTo>
                    <a:pt x="3638491" y="0"/>
                  </a:lnTo>
                  <a:cubicBezTo>
                    <a:pt x="3656893" y="0"/>
                    <a:pt x="3671810" y="14917"/>
                    <a:pt x="3671810" y="33319"/>
                  </a:cubicBezTo>
                  <a:lnTo>
                    <a:pt x="3671810" y="1227641"/>
                  </a:lnTo>
                  <a:cubicBezTo>
                    <a:pt x="3671810" y="1246043"/>
                    <a:pt x="3656893" y="1260961"/>
                    <a:pt x="3638491" y="1260961"/>
                  </a:cubicBezTo>
                  <a:lnTo>
                    <a:pt x="33319" y="1260961"/>
                  </a:lnTo>
                  <a:cubicBezTo>
                    <a:pt x="14917" y="1260961"/>
                    <a:pt x="0" y="1246043"/>
                    <a:pt x="0" y="1227641"/>
                  </a:cubicBezTo>
                  <a:lnTo>
                    <a:pt x="0" y="33319"/>
                  </a:lnTo>
                  <a:cubicBezTo>
                    <a:pt x="0" y="14917"/>
                    <a:pt x="14917" y="0"/>
                    <a:pt x="33319" y="0"/>
                  </a:cubicBezTo>
                  <a:close/>
                </a:path>
              </a:pathLst>
            </a:custGeom>
            <a:solidFill>
              <a:srgbClr val="1B263B"/>
            </a:solidFill>
          </p:spPr>
          <p:txBody>
            <a:bodyPr/>
            <a:lstStyle/>
            <a:p>
              <a:pPr defTabSz="609630"/>
              <a:endParaRPr lang="en-IN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3671810" cy="13847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16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7606204" y="384675"/>
            <a:ext cx="1069862" cy="1276812"/>
          </a:xfrm>
          <a:custGeom>
            <a:avLst/>
            <a:gdLst/>
            <a:ahLst/>
            <a:cxnLst/>
            <a:rect l="l" t="t" r="r" b="b"/>
            <a:pathLst>
              <a:path w="1604793" h="1915218">
                <a:moveTo>
                  <a:pt x="0" y="0"/>
                </a:moveTo>
                <a:lnTo>
                  <a:pt x="1604793" y="0"/>
                </a:lnTo>
                <a:lnTo>
                  <a:pt x="1604793" y="1915218"/>
                </a:lnTo>
                <a:lnTo>
                  <a:pt x="0" y="1915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914079" y="471679"/>
            <a:ext cx="2380759" cy="1102804"/>
          </a:xfrm>
          <a:custGeom>
            <a:avLst/>
            <a:gdLst/>
            <a:ahLst/>
            <a:cxnLst/>
            <a:rect l="l" t="t" r="r" b="b"/>
            <a:pathLst>
              <a:path w="3571139" h="1654206">
                <a:moveTo>
                  <a:pt x="0" y="0"/>
                </a:moveTo>
                <a:lnTo>
                  <a:pt x="3571139" y="0"/>
                </a:lnTo>
                <a:lnTo>
                  <a:pt x="3571139" y="1654206"/>
                </a:lnTo>
                <a:lnTo>
                  <a:pt x="0" y="16542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487060" y="533449"/>
            <a:ext cx="1116838" cy="1041035"/>
          </a:xfrm>
          <a:custGeom>
            <a:avLst/>
            <a:gdLst/>
            <a:ahLst/>
            <a:cxnLst/>
            <a:rect l="l" t="t" r="r" b="b"/>
            <a:pathLst>
              <a:path w="1675257" h="1561552">
                <a:moveTo>
                  <a:pt x="0" y="0"/>
                </a:moveTo>
                <a:lnTo>
                  <a:pt x="1675256" y="0"/>
                </a:lnTo>
                <a:lnTo>
                  <a:pt x="1675256" y="1561552"/>
                </a:lnTo>
                <a:lnTo>
                  <a:pt x="0" y="15615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IN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9243" y="2489207"/>
            <a:ext cx="7671892" cy="219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797"/>
              </a:lnSpc>
            </a:pPr>
            <a:r>
              <a:rPr lang="en-US" sz="4000" b="1" i="0" dirty="0">
                <a:solidFill>
                  <a:schemeClr val="bg1"/>
                </a:solidFill>
                <a:effectLst/>
              </a:rPr>
              <a:t>GREEN FUELS &amp; ALTERNATE ENERGY PATHWAYS FOR MARITIME SECTOR</a:t>
            </a:r>
            <a:endParaRPr lang="en-US" sz="4000" b="1" dirty="0">
              <a:solidFill>
                <a:schemeClr val="bg1"/>
              </a:solidFill>
              <a:latin typeface="Helvetica World Bold"/>
              <a:ea typeface="Helvetica World Bold"/>
              <a:cs typeface="Helvetica World Bold"/>
              <a:sym typeface="Helvetica Worl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33400" y="5270291"/>
            <a:ext cx="6602030" cy="625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519"/>
              </a:lnSpc>
            </a:pPr>
            <a:r>
              <a:rPr lang="en-US" dirty="0" err="1"/>
              <a:t>Operationalising</a:t>
            </a:r>
            <a:r>
              <a:rPr lang="en-US" dirty="0"/>
              <a:t> fuel transition through lifecycle standards, safety frameworks, and phased deployment under NGSP.</a:t>
            </a:r>
            <a:endParaRPr lang="en-US" sz="1799" dirty="0">
              <a:solidFill>
                <a:srgbClr val="1C1C1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1DC25-1A39-A16A-2979-B0644E85B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679A-D1D4-E493-E349-66D5EECF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62439"/>
            <a:ext cx="9532143" cy="659223"/>
          </a:xfrm>
        </p:spPr>
        <p:txBody>
          <a:bodyPr/>
          <a:lstStyle/>
          <a:p>
            <a:r>
              <a:rPr lang="en-US" dirty="0"/>
              <a:t>What is Green Fuel?</a:t>
            </a:r>
          </a:p>
        </p:txBody>
      </p:sp>
      <p:pic>
        <p:nvPicPr>
          <p:cNvPr id="3" name="Google Shape;52;p13">
            <a:extLst>
              <a:ext uri="{FF2B5EF4-FFF2-40B4-BE49-F238E27FC236}">
                <a16:creationId xmlns:a16="http://schemas.microsoft.com/office/drawing/2014/main" id="{371CE7EE-F9AF-BF66-DCE9-0A28B148A5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V="1">
            <a:off x="591671" y="657862"/>
            <a:ext cx="10382280" cy="63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</p:pic>
      <p:pic>
        <p:nvPicPr>
          <p:cNvPr id="9" name="Picture 2" descr="Natural gas fired electrical power plant">
            <a:extLst>
              <a:ext uri="{FF2B5EF4-FFF2-40B4-BE49-F238E27FC236}">
                <a16:creationId xmlns:a16="http://schemas.microsoft.com/office/drawing/2014/main" id="{030FF1D2-1E85-39C1-5D68-E3A45A071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9" b="7469"/>
          <a:stretch/>
        </p:blipFill>
        <p:spPr bwMode="auto">
          <a:xfrm>
            <a:off x="696295" y="862539"/>
            <a:ext cx="5185736" cy="2940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Wind turbines against blue sky">
            <a:extLst>
              <a:ext uri="{FF2B5EF4-FFF2-40B4-BE49-F238E27FC236}">
                <a16:creationId xmlns:a16="http://schemas.microsoft.com/office/drawing/2014/main" id="{37C28A8B-AC51-F893-F208-4094B7BBD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008" y="3880488"/>
            <a:ext cx="4073948" cy="2767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5D9609-9533-6E35-5087-8519C59BF691}"/>
              </a:ext>
            </a:extLst>
          </p:cNvPr>
          <p:cNvSpPr txBox="1"/>
          <p:nvPr/>
        </p:nvSpPr>
        <p:spPr>
          <a:xfrm>
            <a:off x="5257968" y="3330930"/>
            <a:ext cx="5976509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defining elements: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Lifecycle emissions assessment (well-to-wake)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Feedstock sustainability and supply-chain transparency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Compatibility with maritime safety and regulatory standards</a:t>
            </a:r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Supports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replacement of fossil based Marine fuels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baseline="0" dirty="0">
                <a:latin typeface="Arial" panose="020B0604020202020204" pitchFamily="34" charset="0"/>
              </a:rPr>
              <a:t>Contributes</a:t>
            </a:r>
            <a:r>
              <a:rPr lang="en-US" altLang="en-US" dirty="0">
                <a:latin typeface="Arial" panose="020B0604020202020204" pitchFamily="34" charset="0"/>
              </a:rPr>
              <a:t> directly to </a:t>
            </a:r>
            <a:r>
              <a:rPr lang="en-US" altLang="en-US" dirty="0" err="1">
                <a:latin typeface="Arial" panose="020B0604020202020204" pitchFamily="34" charset="0"/>
              </a:rPr>
              <a:t>Harit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Sagar</a:t>
            </a:r>
            <a:r>
              <a:rPr lang="en-US" altLang="en-US" dirty="0">
                <a:latin typeface="Arial" panose="020B0604020202020204" pitchFamily="34" charset="0"/>
              </a:rPr>
              <a:t> and </a:t>
            </a:r>
            <a:r>
              <a:rPr lang="en-US" altLang="en-US" dirty="0" err="1">
                <a:latin typeface="Arial" panose="020B0604020202020204" pitchFamily="34" charset="0"/>
              </a:rPr>
              <a:t>Harit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Nauka</a:t>
            </a:r>
            <a:r>
              <a:rPr lang="en-US" altLang="en-US" dirty="0">
                <a:latin typeface="Arial" panose="020B0604020202020204" pitchFamily="34" charset="0"/>
              </a:rPr>
              <a:t> guidelines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DC15E-D172-C8A1-928C-6631E23D9D58}"/>
              </a:ext>
            </a:extLst>
          </p:cNvPr>
          <p:cNvSpPr txBox="1"/>
          <p:nvPr/>
        </p:nvSpPr>
        <p:spPr>
          <a:xfrm>
            <a:off x="5257968" y="5748438"/>
            <a:ext cx="597650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NGSP avoids fuel lock-in and adopts a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technology-neutral approach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allowing multiple fuel pathways subject to lifecycle performance.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CCDC3-EC24-A509-2383-F3036E83E142}"/>
              </a:ext>
            </a:extLst>
          </p:cNvPr>
          <p:cNvSpPr txBox="1"/>
          <p:nvPr/>
        </p:nvSpPr>
        <p:spPr>
          <a:xfrm>
            <a:off x="5257968" y="1205954"/>
            <a:ext cx="5976510" cy="178510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Working Definition of Green Fuel (As per NGSP)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“Green fuels alternative</a:t>
            </a:r>
            <a:r>
              <a:rPr kumimoji="0" lang="en-US" altLang="en-US" sz="1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marine energy sources – such as Biofuels, Green Hydrogen, Green Ammonia, e-methanol, ethanol, renewable LNG </a:t>
            </a:r>
            <a:r>
              <a:rPr kumimoji="0" lang="en-US" altLang="en-US" sz="1800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etc</a:t>
            </a:r>
            <a:r>
              <a:rPr kumimoji="0" lang="en-US" altLang="en-US" sz="1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produced from renewable energy or sustainable biomass using acceptable sustainable practices”.</a:t>
            </a:r>
          </a:p>
        </p:txBody>
      </p:sp>
    </p:spTree>
    <p:extLst>
      <p:ext uri="{BB962C8B-B14F-4D97-AF65-F5344CB8AC3E}">
        <p14:creationId xmlns:p14="http://schemas.microsoft.com/office/powerpoint/2010/main" val="317585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1DC25-1A39-A16A-2979-B0644E85B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679A-D1D4-E493-E349-66D5EECF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62439"/>
            <a:ext cx="9532143" cy="659223"/>
          </a:xfrm>
        </p:spPr>
        <p:txBody>
          <a:bodyPr/>
          <a:lstStyle/>
          <a:p>
            <a:r>
              <a:rPr lang="en-IN" dirty="0"/>
              <a:t>Policy Focus &amp; Scope</a:t>
            </a:r>
            <a:endParaRPr lang="en-US" dirty="0"/>
          </a:p>
        </p:txBody>
      </p:sp>
      <p:pic>
        <p:nvPicPr>
          <p:cNvPr id="3" name="Google Shape;52;p13">
            <a:extLst>
              <a:ext uri="{FF2B5EF4-FFF2-40B4-BE49-F238E27FC236}">
                <a16:creationId xmlns:a16="http://schemas.microsoft.com/office/drawing/2014/main" id="{371CE7EE-F9AF-BF66-DCE9-0A28B148A5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V="1">
            <a:off x="591671" y="657862"/>
            <a:ext cx="10382280" cy="63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CCDC3-EC24-A509-2383-F3036E83E142}"/>
              </a:ext>
            </a:extLst>
          </p:cNvPr>
          <p:cNvSpPr txBox="1"/>
          <p:nvPr/>
        </p:nvSpPr>
        <p:spPr>
          <a:xfrm>
            <a:off x="47793" y="1205954"/>
            <a:ext cx="5976510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NGSP identifies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Green Fuels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a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core pillar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India’s maritime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decarbonisation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strategy.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policy addresses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fuel transition across the entire maritime ecosystem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International and domestic shipping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Coastal and inland waterways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Port and terminal operations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Auxiliary and service vessels</a:t>
            </a:r>
          </a:p>
        </p:txBody>
      </p:sp>
      <p:pic>
        <p:nvPicPr>
          <p:cNvPr id="9" name="Picture 2" descr="Oil refinery against blue sky">
            <a:extLst>
              <a:ext uri="{FF2B5EF4-FFF2-40B4-BE49-F238E27FC236}">
                <a16:creationId xmlns:a16="http://schemas.microsoft.com/office/drawing/2014/main" id="{030FF1D2-1E85-39C1-5D68-E3A45A071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r="392"/>
          <a:stretch/>
        </p:blipFill>
        <p:spPr bwMode="auto">
          <a:xfrm>
            <a:off x="6556075" y="1015341"/>
            <a:ext cx="5185736" cy="2940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Offshore production platform">
            <a:extLst>
              <a:ext uri="{FF2B5EF4-FFF2-40B4-BE49-F238E27FC236}">
                <a16:creationId xmlns:a16="http://schemas.microsoft.com/office/drawing/2014/main" id="{37C28A8B-AC51-F893-F208-4094B7BBD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6788" y="3975602"/>
            <a:ext cx="4073948" cy="2882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5D9609-9533-6E35-5087-8519C59BF691}"/>
              </a:ext>
            </a:extLst>
          </p:cNvPr>
          <p:cNvSpPr txBox="1"/>
          <p:nvPr/>
        </p:nvSpPr>
        <p:spPr>
          <a:xfrm>
            <a:off x="47794" y="3600269"/>
            <a:ext cx="5976509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Green fuels are addressed not in isolation, but as part of a </a:t>
            </a:r>
            <a:r>
              <a:rPr lang="en-US" sz="1400" b="1" dirty="0"/>
              <a:t>systems transition</a:t>
            </a:r>
            <a:r>
              <a:rPr lang="en-US" sz="1400" dirty="0"/>
              <a:t>, aligned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Green Shipping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Green 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Green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Green Finance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Green Skills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DC15E-D172-C8A1-928C-6631E23D9D58}"/>
              </a:ext>
            </a:extLst>
          </p:cNvPr>
          <p:cNvSpPr txBox="1"/>
          <p:nvPr/>
        </p:nvSpPr>
        <p:spPr>
          <a:xfrm>
            <a:off x="47793" y="5591684"/>
            <a:ext cx="59765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Fuel transition must be </a:t>
            </a:r>
            <a:r>
              <a:rPr lang="en-US" b="1" dirty="0"/>
              <a:t>safe, lifecycle-based, technology-neutral, and phased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86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DEE26-0336-A487-FDBF-97E224F1F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F6FCAD-B597-5BD3-EFA2-D476E84711A9}"/>
              </a:ext>
            </a:extLst>
          </p:cNvPr>
          <p:cNvSpPr/>
          <p:nvPr/>
        </p:nvSpPr>
        <p:spPr>
          <a:xfrm>
            <a:off x="348234" y="1682476"/>
            <a:ext cx="3373533" cy="45176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/>
              <a:t>NGSP recognises a portfolio approach</a:t>
            </a:r>
            <a:r>
              <a:rPr lang="en-IN" dirty="0"/>
              <a:t>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Advanced biofuels (including drop-in fuels)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Green methanol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Green ammonia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Green hydrogen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Battery-electric energy (where operationally feasible)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95283D-73D0-70B1-4F7D-BF4A7686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62439"/>
            <a:ext cx="10838329" cy="659223"/>
          </a:xfrm>
        </p:spPr>
        <p:txBody>
          <a:bodyPr>
            <a:normAutofit/>
          </a:bodyPr>
          <a:lstStyle/>
          <a:p>
            <a:r>
              <a:rPr lang="en-IN" dirty="0"/>
              <a:t>Green Fuel Pathways Recognised </a:t>
            </a:r>
            <a:endParaRPr lang="en-US" dirty="0"/>
          </a:p>
        </p:txBody>
      </p:sp>
      <p:pic>
        <p:nvPicPr>
          <p:cNvPr id="4" name="Google Shape;52;p13">
            <a:extLst>
              <a:ext uri="{FF2B5EF4-FFF2-40B4-BE49-F238E27FC236}">
                <a16:creationId xmlns:a16="http://schemas.microsoft.com/office/drawing/2014/main" id="{29E2EC55-44F1-197E-74E4-F21A24C66F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591671" y="657862"/>
            <a:ext cx="10382280" cy="63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581C6F-5E17-9F9F-5A0C-B1FD4F99CC01}"/>
              </a:ext>
            </a:extLst>
          </p:cNvPr>
          <p:cNvSpPr/>
          <p:nvPr/>
        </p:nvSpPr>
        <p:spPr>
          <a:xfrm>
            <a:off x="4379553" y="1795956"/>
            <a:ext cx="3577332" cy="44041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Policy logic: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fuels serve </a:t>
            </a:r>
            <a:r>
              <a:rPr lang="en-US" b="1" dirty="0"/>
              <a:t>different vessel types, routes, and time horizons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Early transition through </a:t>
            </a:r>
            <a:r>
              <a:rPr lang="en-US" b="1" dirty="0"/>
              <a:t>drop-in and hybrid solutions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Progressive movement toward </a:t>
            </a:r>
            <a:r>
              <a:rPr lang="en-US" b="1" dirty="0"/>
              <a:t>zero-emission fuels</a:t>
            </a:r>
            <a:r>
              <a:rPr lang="en-US" dirty="0"/>
              <a:t> as infrastructure matures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67BDE4-CE94-1F2D-5138-B48FFD79531C}"/>
              </a:ext>
            </a:extLst>
          </p:cNvPr>
          <p:cNvSpPr/>
          <p:nvPr/>
        </p:nvSpPr>
        <p:spPr>
          <a:xfrm>
            <a:off x="8470235" y="1739216"/>
            <a:ext cx="3577332" cy="44041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Integration with ports:</a:t>
            </a:r>
          </a:p>
          <a:p>
            <a:br>
              <a:rPr lang="en-US" dirty="0"/>
            </a:br>
            <a:r>
              <a:rPr lang="en-US" dirty="0"/>
              <a:t>Fuel transition is explicitly linked to </a:t>
            </a:r>
            <a:r>
              <a:rPr lang="en-US" b="1" dirty="0"/>
              <a:t>bunkering readiness, storage safety, and port infrastructure planning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66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DEE26-0336-A487-FDBF-97E224F1F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95283D-73D0-70B1-4F7D-BF4A7686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73" y="0"/>
            <a:ext cx="10838329" cy="659223"/>
          </a:xfrm>
        </p:spPr>
        <p:txBody>
          <a:bodyPr>
            <a:normAutofit/>
          </a:bodyPr>
          <a:lstStyle/>
          <a:p>
            <a:r>
              <a:rPr lang="en-US" dirty="0"/>
              <a:t>Green Fuel Transition Phase-wise Plan</a:t>
            </a:r>
          </a:p>
        </p:txBody>
      </p:sp>
      <p:pic>
        <p:nvPicPr>
          <p:cNvPr id="4" name="Google Shape;52;p13">
            <a:extLst>
              <a:ext uri="{FF2B5EF4-FFF2-40B4-BE49-F238E27FC236}">
                <a16:creationId xmlns:a16="http://schemas.microsoft.com/office/drawing/2014/main" id="{29E2EC55-44F1-197E-74E4-F21A24C66F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591671" y="657862"/>
            <a:ext cx="10382280" cy="63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F3D13A-9BAF-9232-266F-A1E2EB24FA28}"/>
              </a:ext>
            </a:extLst>
          </p:cNvPr>
          <p:cNvSpPr txBox="1"/>
          <p:nvPr/>
        </p:nvSpPr>
        <p:spPr>
          <a:xfrm>
            <a:off x="0" y="943380"/>
            <a:ext cx="231187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Short Term Measures (2025-2030)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9A8E2-18E8-F2EE-A9F8-525E185F0667}"/>
              </a:ext>
            </a:extLst>
          </p:cNvPr>
          <p:cNvSpPr txBox="1"/>
          <p:nvPr/>
        </p:nvSpPr>
        <p:spPr>
          <a:xfrm>
            <a:off x="4782897" y="943379"/>
            <a:ext cx="259647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Medium Term Measures (2030-2040)</a:t>
            </a:r>
            <a:endParaRPr lang="en-IN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A7EB4-6D83-07DA-8927-05B2A78A2EC1}"/>
              </a:ext>
            </a:extLst>
          </p:cNvPr>
          <p:cNvSpPr txBox="1"/>
          <p:nvPr/>
        </p:nvSpPr>
        <p:spPr>
          <a:xfrm>
            <a:off x="9880121" y="943378"/>
            <a:ext cx="231187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Long Term Measures (2040-2070)</a:t>
            </a:r>
            <a:endParaRPr lang="en-IN" b="1" dirty="0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4117DA6F-D5AD-C7CB-4A8F-ED38B9811347}"/>
              </a:ext>
            </a:extLst>
          </p:cNvPr>
          <p:cNvSpPr/>
          <p:nvPr/>
        </p:nvSpPr>
        <p:spPr>
          <a:xfrm>
            <a:off x="3234906" y="943378"/>
            <a:ext cx="698739" cy="646331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591A8DB0-5410-DC2C-7D16-516D22626FCC}"/>
              </a:ext>
            </a:extLst>
          </p:cNvPr>
          <p:cNvSpPr/>
          <p:nvPr/>
        </p:nvSpPr>
        <p:spPr>
          <a:xfrm>
            <a:off x="8451012" y="943378"/>
            <a:ext cx="698739" cy="646331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F7D97-705E-E0E0-84FC-E427E4742B6F}"/>
              </a:ext>
            </a:extLst>
          </p:cNvPr>
          <p:cNvSpPr txBox="1"/>
          <p:nvPr/>
        </p:nvSpPr>
        <p:spPr>
          <a:xfrm>
            <a:off x="60385" y="1828800"/>
            <a:ext cx="29588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latin typeface="Arial" panose="020B0604020202020204" pitchFamily="34" charset="0"/>
              </a:rPr>
              <a:t>Use of 10 -15 % clean fuel in Coastal &amp; IWT fleet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Pilot deployment of: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Drop-in biofuels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Dual-fuel and fuel-flexible vessels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Development 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fuel safety codes and operational guidelines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Initiation 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multi-fuel bunkering pilots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selected ports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 of fuel data into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Monitoring and Reporting systems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7F00C2-C893-BA18-A2FA-466D93E831C9}"/>
              </a:ext>
            </a:extLst>
          </p:cNvPr>
          <p:cNvSpPr txBox="1"/>
          <p:nvPr/>
        </p:nvSpPr>
        <p:spPr>
          <a:xfrm>
            <a:off x="4313208" y="1828800"/>
            <a:ext cx="34764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of 30%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clean fuel in Indian Flagged Fleet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latin typeface="Arial" panose="020B0604020202020204" pitchFamily="34" charset="0"/>
              </a:rPr>
              <a:t>Green Fuel hubs expanded at Major and selected non-major ports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Mandatory consideration 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fuel flexibility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newbuild standards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 of fuel lifecycle emissions into: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Green Ship Certification (Proposed)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Green Port Performance Index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Alignment with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national hydrogen and alternative fuel missions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Financial de-risking through green finance instruments linked to fuel performance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3D4AEC-8B9C-05D5-DF49-88944F36AB7B}"/>
              </a:ext>
            </a:extLst>
          </p:cNvPr>
          <p:cNvSpPr txBox="1"/>
          <p:nvPr/>
        </p:nvSpPr>
        <p:spPr>
          <a:xfrm>
            <a:off x="8867955" y="1811425"/>
            <a:ext cx="32406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dirty="0">
                <a:latin typeface="Arial" panose="020B0604020202020204" pitchFamily="34" charset="0"/>
              </a:rPr>
              <a:t>Use of 70% clean Fuel across all vessel types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Predominant use 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low- and zero-emission fuels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across Indian shipping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Full integration of fuel lifecycle accounting into: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National carbon markets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Monitoring and reporting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frameworks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Alignment with India’s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net-zero by 2070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trajectory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Ports function as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energy nodes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supporting shipping, hinterland, and industrial clusters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CA47AA-703C-1BC5-2513-104A2409B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165627E-1D1C-F0D4-7EE1-490017CE4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489" y="2167354"/>
            <a:ext cx="2958860" cy="403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3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DEE26-0336-A487-FDBF-97E224F1F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95283D-73D0-70B1-4F7D-BF4A7686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73" y="0"/>
            <a:ext cx="10838329" cy="659223"/>
          </a:xfrm>
        </p:spPr>
        <p:txBody>
          <a:bodyPr>
            <a:normAutofit/>
          </a:bodyPr>
          <a:lstStyle/>
          <a:p>
            <a:r>
              <a:rPr lang="en-IN" dirty="0"/>
              <a:t>Implementation, Governance &amp; Skills</a:t>
            </a:r>
            <a:endParaRPr lang="en-US" dirty="0"/>
          </a:p>
        </p:txBody>
      </p:sp>
      <p:pic>
        <p:nvPicPr>
          <p:cNvPr id="4" name="Google Shape;52;p13">
            <a:extLst>
              <a:ext uri="{FF2B5EF4-FFF2-40B4-BE49-F238E27FC236}">
                <a16:creationId xmlns:a16="http://schemas.microsoft.com/office/drawing/2014/main" id="{29E2EC55-44F1-197E-74E4-F21A24C66F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V="1">
            <a:off x="591671" y="657862"/>
            <a:ext cx="10382280" cy="63800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BD2418-5F8E-F7A1-6E5C-D337914479EF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5782811" y="721662"/>
            <a:ext cx="20008" cy="547847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8190A83-29D7-C8A0-7D29-24D7C5E814C9}"/>
              </a:ext>
            </a:extLst>
          </p:cNvPr>
          <p:cNvSpPr/>
          <p:nvPr/>
        </p:nvSpPr>
        <p:spPr>
          <a:xfrm>
            <a:off x="5503655" y="1095556"/>
            <a:ext cx="540589" cy="5405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95A75A-813B-AE8B-8BA1-EA9B3BFC516C}"/>
              </a:ext>
            </a:extLst>
          </p:cNvPr>
          <p:cNvSpPr/>
          <p:nvPr/>
        </p:nvSpPr>
        <p:spPr>
          <a:xfrm>
            <a:off x="5532525" y="2835222"/>
            <a:ext cx="540589" cy="5405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D7F8F5-DF5A-770E-C788-55F9CCED5FF0}"/>
              </a:ext>
            </a:extLst>
          </p:cNvPr>
          <p:cNvSpPr/>
          <p:nvPr/>
        </p:nvSpPr>
        <p:spPr>
          <a:xfrm>
            <a:off x="5516145" y="4522554"/>
            <a:ext cx="540589" cy="5405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28B0FA-5E36-2C55-B38D-4AF7204E2DBD}"/>
              </a:ext>
            </a:extLst>
          </p:cNvPr>
          <p:cNvSpPr txBox="1"/>
          <p:nvPr/>
        </p:nvSpPr>
        <p:spPr>
          <a:xfrm>
            <a:off x="6297283" y="1010008"/>
            <a:ext cx="5060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Oversight through the </a:t>
            </a:r>
            <a:r>
              <a:rPr lang="en-US" sz="2000" b="1" dirty="0"/>
              <a:t>National Green Shipping Coordination Cell (NGSCC)</a:t>
            </a:r>
            <a:r>
              <a:rPr lang="en-US" sz="2000" dirty="0"/>
              <a:t>.</a:t>
            </a:r>
            <a:endParaRPr lang="en-IN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D71135-4A18-9C69-13BD-52B254C52E54}"/>
              </a:ext>
            </a:extLst>
          </p:cNvPr>
          <p:cNvSpPr txBox="1"/>
          <p:nvPr/>
        </p:nvSpPr>
        <p:spPr>
          <a:xfrm>
            <a:off x="432539" y="2162606"/>
            <a:ext cx="50607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Inclusion of Green fuel Pillar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National Green Maritime Implementation Plan (NGMIP)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Monitoring and Reporting systems and Annual Maritime Sustainability Reporting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BFA08D-24E0-E940-EDC8-2A8DA09B3A9C}"/>
              </a:ext>
            </a:extLst>
          </p:cNvPr>
          <p:cNvSpPr txBox="1"/>
          <p:nvPr/>
        </p:nvSpPr>
        <p:spPr>
          <a:xfrm>
            <a:off x="6135268" y="3662325"/>
            <a:ext cx="60945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Capacity building &amp; green skilling: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Fuel handling and safety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Emergency response and risk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Lifecycle emissions accounting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Inclusion of MSMEs, coastal operators, and IWT segments</a:t>
            </a:r>
          </a:p>
          <a:p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D500D2-6FC3-166B-C0FF-CD5CBAE34A85}"/>
              </a:ext>
            </a:extLst>
          </p:cNvPr>
          <p:cNvSpPr/>
          <p:nvPr/>
        </p:nvSpPr>
        <p:spPr>
          <a:xfrm>
            <a:off x="833998" y="5762444"/>
            <a:ext cx="10266818" cy="941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 NGSP, green fuels are not treated as a standalone intervention, but as a </a:t>
            </a:r>
            <a:r>
              <a:rPr lang="en-US" b="1" dirty="0"/>
              <a:t>system enabler that connects ships, ports, technology, finance, and skills into a coherent, lifecycle-based maritime </a:t>
            </a:r>
            <a:r>
              <a:rPr lang="en-US" b="1" dirty="0" err="1"/>
              <a:t>decarbonisation</a:t>
            </a:r>
            <a:r>
              <a:rPr lang="en-US" b="1" dirty="0"/>
              <a:t> pathway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259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3691"/>
            <a:ext cx="3932237" cy="1600200"/>
          </a:xfrm>
        </p:spPr>
        <p:txBody>
          <a:bodyPr/>
          <a:lstStyle/>
          <a:p>
            <a:r>
              <a:rPr lang="en-US" dirty="0"/>
              <a:t>Questions: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10511835" cy="38731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aspects of the NGSP green fuel roadmap are most unclear or need more detail?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you think the fuel transition targets (10–15% by 2030, 30% by 2040, 70% by  2070) are realistic? If not, what adjustments would you suggest?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the proposed financial instruments (Maritime Green Transition Fund, tax holidays, green bonds) sufficient to de-risk investments? What additional incentives would you recommend?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three barriers: fuel availability, bunkering safety, crew skills, MRV admin load, capex, finance access. (Rank 1–5)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 carbon pricing be introduced earlier or later than 2030?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Readiness to become a green-fuel hub (</a:t>
            </a:r>
            <a:r>
              <a:rPr lang="en-US" dirty="0" err="1"/>
              <a:t>Paradip</a:t>
            </a:r>
            <a:r>
              <a:rPr lang="en-US" dirty="0"/>
              <a:t>, Chennai, </a:t>
            </a:r>
            <a:r>
              <a:rPr lang="en-US" dirty="0" err="1"/>
              <a:t>Kandla</a:t>
            </a:r>
            <a:r>
              <a:rPr lang="en-US" dirty="0"/>
              <a:t>, </a:t>
            </a:r>
            <a:r>
              <a:rPr lang="en-US" dirty="0" err="1"/>
              <a:t>Ennore</a:t>
            </a:r>
            <a:r>
              <a:rPr lang="en-US" dirty="0"/>
              <a:t>, Kochi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  Comment on constraints..?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improvements are needed in the policy’s approach to multi-fuel bunkering terminals and OPS (Onshore Power Supply)?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968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ss and map">
            <a:extLst>
              <a:ext uri="{FF2B5EF4-FFF2-40B4-BE49-F238E27FC236}">
                <a16:creationId xmlns:a16="http://schemas.microsoft.com/office/drawing/2014/main" id="{ADF910BB-A63E-2628-A0F5-187877156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r="13835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C66A8F-E55E-066D-5CAB-BF5FB41FB47E}"/>
              </a:ext>
            </a:extLst>
          </p:cNvPr>
          <p:cNvSpPr txBox="1"/>
          <p:nvPr/>
        </p:nvSpPr>
        <p:spPr>
          <a:xfrm>
            <a:off x="419100" y="3759200"/>
            <a:ext cx="501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b="1"/>
              <a:t>THANK YOU</a:t>
            </a:r>
            <a:endParaRPr lang="en-IN" sz="6000" b="1" dirty="0"/>
          </a:p>
        </p:txBody>
      </p:sp>
    </p:spTree>
    <p:extLst>
      <p:ext uri="{BB962C8B-B14F-4D97-AF65-F5344CB8AC3E}">
        <p14:creationId xmlns:p14="http://schemas.microsoft.com/office/powerpoint/2010/main" val="238427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4244</TotalTime>
  <Words>755</Words>
  <Application>Microsoft Office PowerPoint</Application>
  <PresentationFormat>Widescreen</PresentationFormat>
  <Paragraphs>96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What is Green Fuel?</vt:lpstr>
      <vt:lpstr>Policy Focus &amp; Scope</vt:lpstr>
      <vt:lpstr>Green Fuel Pathways Recognised </vt:lpstr>
      <vt:lpstr>Green Fuel Transition Phase-wise Plan</vt:lpstr>
      <vt:lpstr>Implementation, Governance &amp; Skills</vt:lpstr>
      <vt:lpstr>Questions: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Ayushi Srivastava</dc:creator>
  <cp:lastModifiedBy>Ashish Kumar</cp:lastModifiedBy>
  <cp:revision>13</cp:revision>
  <dcterms:created xsi:type="dcterms:W3CDTF">2026-01-09T09:12:06Z</dcterms:created>
  <dcterms:modified xsi:type="dcterms:W3CDTF">2026-01-12T08:26:33Z</dcterms:modified>
</cp:coreProperties>
</file>