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5" r:id="rId9"/>
    <p:sldId id="264" r:id="rId10"/>
  </p:sldIdLst>
  <p:sldSz cx="18288000" cy="10287000"/>
  <p:notesSz cx="6858000" cy="9144000"/>
  <p:embeddedFontLst>
    <p:embeddedFont>
      <p:font typeface="Helvetica World Bold" panose="020B0604020202020204" charset="-128"/>
      <p:regular r:id="rId11"/>
    </p:embeddedFont>
    <p:embeddedFont>
      <p:font typeface="Poppins" panose="020B0604020202020204" charset="0"/>
      <p:regular r:id="rId12"/>
    </p:embeddedFont>
    <p:embeddedFont>
      <p:font typeface="Poppins Bold" panose="020B0604020202020204" charset="0"/>
      <p:regular r:id="rId13"/>
    </p:embeddedFont>
    <p:embeddedFont>
      <p:font typeface="Poppins Italics" panose="020B0604020202020204" charset="0"/>
      <p:regular r:id="rId14"/>
    </p:embeddedFont>
    <p:embeddedFont>
      <p:font typeface="Poppins Light" panose="020B0604020202020204" charset="0"/>
      <p:regular r:id="rId15"/>
    </p:embeddedFont>
    <p:embeddedFont>
      <p:font typeface="Poppins Light Italics"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9" d="100"/>
          <a:sy n="49" d="100"/>
        </p:scale>
        <p:origin x="384"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1525" y="960530"/>
            <a:ext cx="4411439" cy="1148183"/>
          </a:xfrm>
          <a:custGeom>
            <a:avLst/>
            <a:gdLst/>
            <a:ahLst/>
            <a:cxnLst/>
            <a:rect l="l" t="t" r="r" b="b"/>
            <a:pathLst>
              <a:path w="4411439" h="1148183">
                <a:moveTo>
                  <a:pt x="0" y="0"/>
                </a:moveTo>
                <a:lnTo>
                  <a:pt x="4411439" y="0"/>
                </a:lnTo>
                <a:lnTo>
                  <a:pt x="4411439" y="1148183"/>
                </a:lnTo>
                <a:lnTo>
                  <a:pt x="0" y="1148183"/>
                </a:lnTo>
                <a:lnTo>
                  <a:pt x="0" y="0"/>
                </a:lnTo>
                <a:close/>
              </a:path>
            </a:pathLst>
          </a:custGeom>
          <a:blipFill>
            <a:blip r:embed="rId2"/>
            <a:stretch>
              <a:fillRect/>
            </a:stretch>
          </a:blipFill>
        </p:spPr>
        <p:txBody>
          <a:bodyPr/>
          <a:lstStyle/>
          <a:p>
            <a:endParaRPr lang="en-IN"/>
          </a:p>
        </p:txBody>
      </p:sp>
      <p:grpSp>
        <p:nvGrpSpPr>
          <p:cNvPr id="3" name="Group 3"/>
          <p:cNvGrpSpPr/>
          <p:nvPr/>
        </p:nvGrpSpPr>
        <p:grpSpPr>
          <a:xfrm>
            <a:off x="9956479" y="0"/>
            <a:ext cx="8331521" cy="10287000"/>
            <a:chOff x="0" y="0"/>
            <a:chExt cx="6350000" cy="7840399"/>
          </a:xfrm>
        </p:grpSpPr>
        <p:sp>
          <p:nvSpPr>
            <p:cNvPr id="4" name="Freeform 4"/>
            <p:cNvSpPr/>
            <p:nvPr/>
          </p:nvSpPr>
          <p:spPr>
            <a:xfrm>
              <a:off x="-95377" y="-95377"/>
              <a:ext cx="6540754" cy="8031153"/>
            </a:xfrm>
            <a:custGeom>
              <a:avLst/>
              <a:gdLst/>
              <a:ahLst/>
              <a:cxnLst/>
              <a:rect l="l" t="t" r="r" b="b"/>
              <a:pathLst>
                <a:path w="6540754" h="8031153">
                  <a:moveTo>
                    <a:pt x="6540754" y="0"/>
                  </a:moveTo>
                  <a:lnTo>
                    <a:pt x="0" y="8031153"/>
                  </a:lnTo>
                  <a:lnTo>
                    <a:pt x="6540754" y="8031153"/>
                  </a:lnTo>
                  <a:close/>
                </a:path>
              </a:pathLst>
            </a:custGeom>
            <a:blipFill>
              <a:blip r:embed="rId3"/>
              <a:stretch>
                <a:fillRect l="-59275" r="-59275"/>
              </a:stretch>
            </a:blipFill>
          </p:spPr>
          <p:txBody>
            <a:bodyPr/>
            <a:lstStyle/>
            <a:p>
              <a:endParaRPr lang="en-IN"/>
            </a:p>
          </p:txBody>
        </p:sp>
      </p:grpSp>
      <p:grpSp>
        <p:nvGrpSpPr>
          <p:cNvPr id="5" name="Group 5"/>
          <p:cNvGrpSpPr/>
          <p:nvPr/>
        </p:nvGrpSpPr>
        <p:grpSpPr>
          <a:xfrm>
            <a:off x="-353221" y="3317269"/>
            <a:ext cx="13367319" cy="4118119"/>
            <a:chOff x="0" y="0"/>
            <a:chExt cx="3671810" cy="1260961"/>
          </a:xfrm>
        </p:grpSpPr>
        <p:sp>
          <p:nvSpPr>
            <p:cNvPr id="6" name="Freeform 6"/>
            <p:cNvSpPr/>
            <p:nvPr/>
          </p:nvSpPr>
          <p:spPr>
            <a:xfrm>
              <a:off x="0" y="0"/>
              <a:ext cx="3671810" cy="1260961"/>
            </a:xfrm>
            <a:custGeom>
              <a:avLst/>
              <a:gdLst/>
              <a:ahLst/>
              <a:cxnLst/>
              <a:rect l="l" t="t" r="r" b="b"/>
              <a:pathLst>
                <a:path w="3671810" h="1260961">
                  <a:moveTo>
                    <a:pt x="33319" y="0"/>
                  </a:moveTo>
                  <a:lnTo>
                    <a:pt x="3638491" y="0"/>
                  </a:lnTo>
                  <a:cubicBezTo>
                    <a:pt x="3656893" y="0"/>
                    <a:pt x="3671810" y="14917"/>
                    <a:pt x="3671810" y="33319"/>
                  </a:cubicBezTo>
                  <a:lnTo>
                    <a:pt x="3671810" y="1227641"/>
                  </a:lnTo>
                  <a:cubicBezTo>
                    <a:pt x="3671810" y="1246043"/>
                    <a:pt x="3656893" y="1260961"/>
                    <a:pt x="3638491" y="1260961"/>
                  </a:cubicBezTo>
                  <a:lnTo>
                    <a:pt x="33319" y="1260961"/>
                  </a:lnTo>
                  <a:cubicBezTo>
                    <a:pt x="14917" y="1260961"/>
                    <a:pt x="0" y="1246043"/>
                    <a:pt x="0" y="1227641"/>
                  </a:cubicBezTo>
                  <a:lnTo>
                    <a:pt x="0" y="33319"/>
                  </a:lnTo>
                  <a:cubicBezTo>
                    <a:pt x="0" y="14917"/>
                    <a:pt x="14917" y="0"/>
                    <a:pt x="33319" y="0"/>
                  </a:cubicBezTo>
                  <a:close/>
                </a:path>
              </a:pathLst>
            </a:custGeom>
            <a:solidFill>
              <a:srgbClr val="1B263B"/>
            </a:solidFill>
          </p:spPr>
          <p:txBody>
            <a:bodyPr/>
            <a:lstStyle/>
            <a:p>
              <a:endParaRPr lang="en-IN"/>
            </a:p>
          </p:txBody>
        </p:sp>
        <p:sp>
          <p:nvSpPr>
            <p:cNvPr id="7" name="TextBox 7"/>
            <p:cNvSpPr txBox="1"/>
            <p:nvPr/>
          </p:nvSpPr>
          <p:spPr>
            <a:xfrm>
              <a:off x="0" y="-123825"/>
              <a:ext cx="3671810" cy="1384786"/>
            </a:xfrm>
            <a:prstGeom prst="rect">
              <a:avLst/>
            </a:prstGeom>
          </p:spPr>
          <p:txBody>
            <a:bodyPr lIns="50800" tIns="50800" rIns="50800" bIns="50800" rtlCol="0" anchor="ctr"/>
            <a:lstStyle/>
            <a:p>
              <a:pPr algn="ctr">
                <a:lnSpc>
                  <a:spcPts val="3240"/>
                </a:lnSpc>
              </a:pPr>
              <a:endParaRPr/>
            </a:p>
          </p:txBody>
        </p:sp>
      </p:grpSp>
      <p:sp>
        <p:nvSpPr>
          <p:cNvPr id="8" name="Freeform 8"/>
          <p:cNvSpPr/>
          <p:nvPr/>
        </p:nvSpPr>
        <p:spPr>
          <a:xfrm>
            <a:off x="11409305" y="577013"/>
            <a:ext cx="1604793" cy="1915218"/>
          </a:xfrm>
          <a:custGeom>
            <a:avLst/>
            <a:gdLst/>
            <a:ahLst/>
            <a:cxnLst/>
            <a:rect l="l" t="t" r="r" b="b"/>
            <a:pathLst>
              <a:path w="1604793" h="1915218">
                <a:moveTo>
                  <a:pt x="0" y="0"/>
                </a:moveTo>
                <a:lnTo>
                  <a:pt x="1604793" y="0"/>
                </a:lnTo>
                <a:lnTo>
                  <a:pt x="1604793" y="1915218"/>
                </a:lnTo>
                <a:lnTo>
                  <a:pt x="0" y="1915218"/>
                </a:lnTo>
                <a:lnTo>
                  <a:pt x="0" y="0"/>
                </a:lnTo>
                <a:close/>
              </a:path>
            </a:pathLst>
          </a:custGeom>
          <a:blipFill>
            <a:blip r:embed="rId4"/>
            <a:stretch>
              <a:fillRect/>
            </a:stretch>
          </a:blipFill>
        </p:spPr>
        <p:txBody>
          <a:bodyPr/>
          <a:lstStyle/>
          <a:p>
            <a:endParaRPr lang="en-IN"/>
          </a:p>
        </p:txBody>
      </p:sp>
      <p:sp>
        <p:nvSpPr>
          <p:cNvPr id="9" name="Freeform 9"/>
          <p:cNvSpPr/>
          <p:nvPr/>
        </p:nvSpPr>
        <p:spPr>
          <a:xfrm>
            <a:off x="7371118" y="707519"/>
            <a:ext cx="3571139" cy="1654206"/>
          </a:xfrm>
          <a:custGeom>
            <a:avLst/>
            <a:gdLst/>
            <a:ahLst/>
            <a:cxnLst/>
            <a:rect l="l" t="t" r="r" b="b"/>
            <a:pathLst>
              <a:path w="3571139" h="1654206">
                <a:moveTo>
                  <a:pt x="0" y="0"/>
                </a:moveTo>
                <a:lnTo>
                  <a:pt x="3571139" y="0"/>
                </a:lnTo>
                <a:lnTo>
                  <a:pt x="3571139" y="1654206"/>
                </a:lnTo>
                <a:lnTo>
                  <a:pt x="0" y="1654206"/>
                </a:lnTo>
                <a:lnTo>
                  <a:pt x="0" y="0"/>
                </a:lnTo>
                <a:close/>
              </a:path>
            </a:pathLst>
          </a:custGeom>
          <a:blipFill>
            <a:blip r:embed="rId5"/>
            <a:stretch>
              <a:fillRect/>
            </a:stretch>
          </a:blipFill>
        </p:spPr>
        <p:txBody>
          <a:bodyPr/>
          <a:lstStyle/>
          <a:p>
            <a:endParaRPr lang="en-IN"/>
          </a:p>
        </p:txBody>
      </p:sp>
      <p:sp>
        <p:nvSpPr>
          <p:cNvPr id="10" name="Freeform 10"/>
          <p:cNvSpPr/>
          <p:nvPr/>
        </p:nvSpPr>
        <p:spPr>
          <a:xfrm>
            <a:off x="5230589" y="800173"/>
            <a:ext cx="1675257" cy="1561552"/>
          </a:xfrm>
          <a:custGeom>
            <a:avLst/>
            <a:gdLst/>
            <a:ahLst/>
            <a:cxnLst/>
            <a:rect l="l" t="t" r="r" b="b"/>
            <a:pathLst>
              <a:path w="1675257" h="1561552">
                <a:moveTo>
                  <a:pt x="0" y="0"/>
                </a:moveTo>
                <a:lnTo>
                  <a:pt x="1675256" y="0"/>
                </a:lnTo>
                <a:lnTo>
                  <a:pt x="1675256" y="1561552"/>
                </a:lnTo>
                <a:lnTo>
                  <a:pt x="0" y="1561552"/>
                </a:lnTo>
                <a:lnTo>
                  <a:pt x="0" y="0"/>
                </a:lnTo>
                <a:close/>
              </a:path>
            </a:pathLst>
          </a:custGeom>
          <a:blipFill>
            <a:blip r:embed="rId6"/>
            <a:stretch>
              <a:fillRect/>
            </a:stretch>
          </a:blipFill>
        </p:spPr>
        <p:txBody>
          <a:bodyPr/>
          <a:lstStyle/>
          <a:p>
            <a:endParaRPr lang="en-IN"/>
          </a:p>
        </p:txBody>
      </p:sp>
      <p:sp>
        <p:nvSpPr>
          <p:cNvPr id="11" name="TextBox 11"/>
          <p:cNvSpPr txBox="1"/>
          <p:nvPr/>
        </p:nvSpPr>
        <p:spPr>
          <a:xfrm>
            <a:off x="703863" y="4106050"/>
            <a:ext cx="11507838" cy="2136162"/>
          </a:xfrm>
          <a:prstGeom prst="rect">
            <a:avLst/>
          </a:prstGeom>
        </p:spPr>
        <p:txBody>
          <a:bodyPr lIns="0" tIns="0" rIns="0" bIns="0" rtlCol="0" anchor="t">
            <a:spAutoFit/>
          </a:bodyPr>
          <a:lstStyle/>
          <a:p>
            <a:pPr algn="l">
              <a:lnSpc>
                <a:spcPts val="8695"/>
              </a:lnSpc>
            </a:pPr>
            <a:r>
              <a:rPr lang="en-US" sz="6600" b="1" dirty="0">
                <a:solidFill>
                  <a:srgbClr val="FFFFFF"/>
                </a:solidFill>
                <a:latin typeface="Helvetica World Bold"/>
                <a:ea typeface="Helvetica World Bold"/>
                <a:cs typeface="Helvetica World Bold"/>
                <a:sym typeface="Helvetica World Bold"/>
              </a:rPr>
              <a:t>GREEN SHIPS AND GREEN TECHNOLOGY TRANSITION</a:t>
            </a:r>
          </a:p>
        </p:txBody>
      </p:sp>
      <p:sp>
        <p:nvSpPr>
          <p:cNvPr id="12" name="TextBox 12"/>
          <p:cNvSpPr txBox="1"/>
          <p:nvPr/>
        </p:nvSpPr>
        <p:spPr>
          <a:xfrm>
            <a:off x="800100" y="7905436"/>
            <a:ext cx="9903045" cy="960121"/>
          </a:xfrm>
          <a:prstGeom prst="rect">
            <a:avLst/>
          </a:prstGeom>
        </p:spPr>
        <p:txBody>
          <a:bodyPr lIns="0" tIns="0" rIns="0" bIns="0" rtlCol="0" anchor="t">
            <a:spAutoFit/>
          </a:bodyPr>
          <a:lstStyle/>
          <a:p>
            <a:pPr algn="l">
              <a:lnSpc>
                <a:spcPts val="3779"/>
              </a:lnSpc>
            </a:pPr>
            <a:r>
              <a:rPr lang="en-US" sz="2699">
                <a:solidFill>
                  <a:srgbClr val="1C1C1C"/>
                </a:solidFill>
                <a:latin typeface="Poppins"/>
                <a:ea typeface="Poppins"/>
                <a:cs typeface="Poppins"/>
                <a:sym typeface="Poppins"/>
              </a:rPr>
              <a:t>Operationalising India’s green shipping transition through technology-enabled, standards-driven action.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4871" y="6564226"/>
            <a:ext cx="4689770" cy="4527760"/>
          </a:xfrm>
          <a:custGeom>
            <a:avLst/>
            <a:gdLst/>
            <a:ahLst/>
            <a:cxnLst/>
            <a:rect l="l" t="t" r="r" b="b"/>
            <a:pathLst>
              <a:path w="4689770" h="4527760">
                <a:moveTo>
                  <a:pt x="0" y="0"/>
                </a:moveTo>
                <a:lnTo>
                  <a:pt x="4689770" y="0"/>
                </a:lnTo>
                <a:lnTo>
                  <a:pt x="4689770" y="4527760"/>
                </a:lnTo>
                <a:lnTo>
                  <a:pt x="0" y="4527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 name="Freeform 3"/>
          <p:cNvSpPr/>
          <p:nvPr/>
        </p:nvSpPr>
        <p:spPr>
          <a:xfrm flipV="1">
            <a:off x="1028700" y="1638300"/>
            <a:ext cx="841890" cy="841890"/>
          </a:xfrm>
          <a:custGeom>
            <a:avLst/>
            <a:gdLst/>
            <a:ahLst/>
            <a:cxnLst/>
            <a:rect l="l" t="t" r="r" b="b"/>
            <a:pathLst>
              <a:path w="841890" h="841890">
                <a:moveTo>
                  <a:pt x="0" y="841890"/>
                </a:moveTo>
                <a:lnTo>
                  <a:pt x="841890" y="841890"/>
                </a:lnTo>
                <a:lnTo>
                  <a:pt x="841890" y="0"/>
                </a:lnTo>
                <a:lnTo>
                  <a:pt x="0" y="0"/>
                </a:lnTo>
                <a:lnTo>
                  <a:pt x="0" y="84189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sp>
        <p:nvSpPr>
          <p:cNvPr id="4" name="Freeform 4"/>
          <p:cNvSpPr/>
          <p:nvPr/>
        </p:nvSpPr>
        <p:spPr>
          <a:xfrm flipV="1">
            <a:off x="6822428" y="2768949"/>
            <a:ext cx="841890" cy="841890"/>
          </a:xfrm>
          <a:custGeom>
            <a:avLst/>
            <a:gdLst/>
            <a:ahLst/>
            <a:cxnLst/>
            <a:rect l="l" t="t" r="r" b="b"/>
            <a:pathLst>
              <a:path w="841890" h="841890">
                <a:moveTo>
                  <a:pt x="0" y="841890"/>
                </a:moveTo>
                <a:lnTo>
                  <a:pt x="841890" y="841890"/>
                </a:lnTo>
                <a:lnTo>
                  <a:pt x="841890" y="0"/>
                </a:lnTo>
                <a:lnTo>
                  <a:pt x="0" y="0"/>
                </a:lnTo>
                <a:lnTo>
                  <a:pt x="0" y="84189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N"/>
          </a:p>
        </p:txBody>
      </p:sp>
      <p:sp>
        <p:nvSpPr>
          <p:cNvPr id="5" name="Freeform 5"/>
          <p:cNvSpPr/>
          <p:nvPr/>
        </p:nvSpPr>
        <p:spPr>
          <a:xfrm flipV="1">
            <a:off x="13278666" y="3863869"/>
            <a:ext cx="841890" cy="841890"/>
          </a:xfrm>
          <a:custGeom>
            <a:avLst/>
            <a:gdLst/>
            <a:ahLst/>
            <a:cxnLst/>
            <a:rect l="l" t="t" r="r" b="b"/>
            <a:pathLst>
              <a:path w="841890" h="841890">
                <a:moveTo>
                  <a:pt x="0" y="841890"/>
                </a:moveTo>
                <a:lnTo>
                  <a:pt x="841890" y="841890"/>
                </a:lnTo>
                <a:lnTo>
                  <a:pt x="841890" y="0"/>
                </a:lnTo>
                <a:lnTo>
                  <a:pt x="0" y="0"/>
                </a:lnTo>
                <a:lnTo>
                  <a:pt x="0" y="84189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N"/>
          </a:p>
        </p:txBody>
      </p:sp>
      <p:sp>
        <p:nvSpPr>
          <p:cNvPr id="6" name="TextBox 6"/>
          <p:cNvSpPr txBox="1"/>
          <p:nvPr/>
        </p:nvSpPr>
        <p:spPr>
          <a:xfrm>
            <a:off x="5669618" y="1104900"/>
            <a:ext cx="12542182" cy="897682"/>
          </a:xfrm>
          <a:prstGeom prst="rect">
            <a:avLst/>
          </a:prstGeom>
        </p:spPr>
        <p:txBody>
          <a:bodyPr wrap="square" lIns="0" tIns="0" rIns="0" bIns="0" rtlCol="0" anchor="t">
            <a:spAutoFit/>
          </a:bodyPr>
          <a:lstStyle/>
          <a:p>
            <a:pPr algn="l">
              <a:lnSpc>
                <a:spcPts val="7042"/>
              </a:lnSpc>
            </a:pPr>
            <a:r>
              <a:rPr lang="en-US" sz="6707" b="1" dirty="0">
                <a:solidFill>
                  <a:srgbClr val="1C1C1C"/>
                </a:solidFill>
                <a:latin typeface="Helvetica World Bold"/>
                <a:ea typeface="Helvetica World Bold"/>
                <a:cs typeface="Helvetica World Bold"/>
                <a:sym typeface="Helvetica World Bold"/>
              </a:rPr>
              <a:t>POLICY FOCUS AND SCOPE</a:t>
            </a:r>
          </a:p>
        </p:txBody>
      </p:sp>
      <p:sp>
        <p:nvSpPr>
          <p:cNvPr id="7" name="TextBox 7"/>
          <p:cNvSpPr txBox="1"/>
          <p:nvPr/>
        </p:nvSpPr>
        <p:spPr>
          <a:xfrm>
            <a:off x="1028700" y="2702274"/>
            <a:ext cx="4914900" cy="3043654"/>
          </a:xfrm>
          <a:prstGeom prst="rect">
            <a:avLst/>
          </a:prstGeom>
        </p:spPr>
        <p:txBody>
          <a:bodyPr wrap="square" lIns="0" tIns="0" rIns="0" bIns="0" rtlCol="0" anchor="t">
            <a:spAutoFit/>
          </a:bodyPr>
          <a:lstStyle/>
          <a:p>
            <a:pPr algn="l">
              <a:lnSpc>
                <a:spcPts val="3359"/>
              </a:lnSpc>
            </a:pPr>
            <a:r>
              <a:rPr lang="en-US" sz="2800" b="1" dirty="0">
                <a:solidFill>
                  <a:srgbClr val="0B0A0A"/>
                </a:solidFill>
                <a:latin typeface="Poppins Light"/>
                <a:ea typeface="Poppins Light"/>
                <a:cs typeface="Poppins Light"/>
                <a:sym typeface="Poppins Light"/>
              </a:rPr>
              <a:t>The National Green Shipping Policy (NGSP) 2025 positions Green Shipping and Green Technology as core enablers of India’s maritime </a:t>
            </a:r>
            <a:r>
              <a:rPr lang="en-US" sz="2800" b="1" dirty="0" err="1">
                <a:solidFill>
                  <a:srgbClr val="0B0A0A"/>
                </a:solidFill>
                <a:latin typeface="Poppins Light"/>
                <a:ea typeface="Poppins Light"/>
                <a:cs typeface="Poppins Light"/>
                <a:sym typeface="Poppins Light"/>
              </a:rPr>
              <a:t>decarbonisation</a:t>
            </a:r>
            <a:r>
              <a:rPr lang="en-US" sz="2800" b="1" dirty="0">
                <a:solidFill>
                  <a:srgbClr val="0B0A0A"/>
                </a:solidFill>
                <a:latin typeface="Poppins Light"/>
                <a:ea typeface="Poppins Light"/>
                <a:cs typeface="Poppins Light"/>
                <a:sym typeface="Poppins Light"/>
              </a:rPr>
              <a:t> pathway.</a:t>
            </a:r>
          </a:p>
        </p:txBody>
      </p:sp>
      <p:sp>
        <p:nvSpPr>
          <p:cNvPr id="8" name="TextBox 8"/>
          <p:cNvSpPr txBox="1"/>
          <p:nvPr/>
        </p:nvSpPr>
        <p:spPr>
          <a:xfrm>
            <a:off x="6822428" y="3797194"/>
            <a:ext cx="5345693" cy="3043654"/>
          </a:xfrm>
          <a:prstGeom prst="rect">
            <a:avLst/>
          </a:prstGeom>
        </p:spPr>
        <p:txBody>
          <a:bodyPr wrap="square" lIns="0" tIns="0" rIns="0" bIns="0" rtlCol="0" anchor="t">
            <a:spAutoFit/>
          </a:bodyPr>
          <a:lstStyle/>
          <a:p>
            <a:pPr algn="l">
              <a:lnSpc>
                <a:spcPts val="3359"/>
              </a:lnSpc>
            </a:pPr>
            <a:r>
              <a:rPr lang="en-US" sz="2800" b="1">
                <a:solidFill>
                  <a:srgbClr val="0B0A0A"/>
                </a:solidFill>
                <a:latin typeface="Poppins Light"/>
                <a:ea typeface="Poppins Light"/>
                <a:cs typeface="Poppins Light"/>
                <a:sym typeface="Poppins Light"/>
              </a:rPr>
              <a:t>The policy addresses the entire vessel lifecycle—design, construction, operation, retrofitting, and end-of-life—supported by technology adoption, standards, and institutional mechanisms.</a:t>
            </a:r>
          </a:p>
        </p:txBody>
      </p:sp>
      <p:sp>
        <p:nvSpPr>
          <p:cNvPr id="9" name="TextBox 9"/>
          <p:cNvSpPr txBox="1"/>
          <p:nvPr/>
        </p:nvSpPr>
        <p:spPr>
          <a:xfrm>
            <a:off x="13278666" y="4701740"/>
            <a:ext cx="4018033" cy="3043654"/>
          </a:xfrm>
          <a:prstGeom prst="rect">
            <a:avLst/>
          </a:prstGeom>
        </p:spPr>
        <p:txBody>
          <a:bodyPr wrap="square" lIns="0" tIns="0" rIns="0" bIns="0" rtlCol="0" anchor="t">
            <a:spAutoFit/>
          </a:bodyPr>
          <a:lstStyle/>
          <a:p>
            <a:pPr algn="l">
              <a:lnSpc>
                <a:spcPts val="3359"/>
              </a:lnSpc>
            </a:pPr>
            <a:r>
              <a:rPr lang="en-US" sz="2800" b="1">
                <a:solidFill>
                  <a:srgbClr val="0B0A0A"/>
                </a:solidFill>
                <a:latin typeface="Poppins Light"/>
                <a:ea typeface="Poppins Light"/>
                <a:cs typeface="Poppins Light"/>
                <a:sym typeface="Poppins Light"/>
              </a:rPr>
              <a:t>This framework applies across domestic, coastal, inland waterways, and cruise segments, ensuring system-wide alignment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663676" y="10008402"/>
            <a:ext cx="5122216" cy="1025963"/>
          </a:xfrm>
          <a:custGeom>
            <a:avLst/>
            <a:gdLst/>
            <a:ahLst/>
            <a:cxnLst/>
            <a:rect l="l" t="t" r="r" b="b"/>
            <a:pathLst>
              <a:path w="5122216" h="1025963">
                <a:moveTo>
                  <a:pt x="0" y="0"/>
                </a:moveTo>
                <a:lnTo>
                  <a:pt x="5122216" y="0"/>
                </a:lnTo>
                <a:lnTo>
                  <a:pt x="5122216" y="1025963"/>
                </a:lnTo>
                <a:lnTo>
                  <a:pt x="0" y="10259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 name="Freeform 3"/>
          <p:cNvSpPr/>
          <p:nvPr/>
        </p:nvSpPr>
        <p:spPr>
          <a:xfrm rot="-5400000">
            <a:off x="3663676" y="6116222"/>
            <a:ext cx="5122216" cy="1025963"/>
          </a:xfrm>
          <a:custGeom>
            <a:avLst/>
            <a:gdLst/>
            <a:ahLst/>
            <a:cxnLst/>
            <a:rect l="l" t="t" r="r" b="b"/>
            <a:pathLst>
              <a:path w="5122216" h="1025963">
                <a:moveTo>
                  <a:pt x="0" y="0"/>
                </a:moveTo>
                <a:lnTo>
                  <a:pt x="5122216" y="0"/>
                </a:lnTo>
                <a:lnTo>
                  <a:pt x="5122216" y="1025964"/>
                </a:lnTo>
                <a:lnTo>
                  <a:pt x="0" y="10259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4" name="Freeform 4"/>
          <p:cNvSpPr/>
          <p:nvPr/>
        </p:nvSpPr>
        <p:spPr>
          <a:xfrm rot="5400000" flipH="1">
            <a:off x="2107661" y="-67066"/>
            <a:ext cx="5145409" cy="4114800"/>
          </a:xfrm>
          <a:custGeom>
            <a:avLst/>
            <a:gdLst/>
            <a:ahLst/>
            <a:cxnLst/>
            <a:rect l="l" t="t" r="r" b="b"/>
            <a:pathLst>
              <a:path w="5145409" h="4114800">
                <a:moveTo>
                  <a:pt x="5145409" y="0"/>
                </a:moveTo>
                <a:lnTo>
                  <a:pt x="0" y="0"/>
                </a:lnTo>
                <a:lnTo>
                  <a:pt x="0" y="4114800"/>
                </a:lnTo>
                <a:lnTo>
                  <a:pt x="5145409" y="4114800"/>
                </a:lnTo>
                <a:lnTo>
                  <a:pt x="51454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grpSp>
        <p:nvGrpSpPr>
          <p:cNvPr id="5" name="Group 5"/>
          <p:cNvGrpSpPr/>
          <p:nvPr/>
        </p:nvGrpSpPr>
        <p:grpSpPr>
          <a:xfrm>
            <a:off x="5547932" y="3663041"/>
            <a:ext cx="1313566" cy="131356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15A77"/>
            </a:solidFill>
          </p:spPr>
          <p:txBody>
            <a:bodyPr/>
            <a:lstStyle/>
            <a:p>
              <a:endParaRPr lang="en-IN"/>
            </a:p>
          </p:txBody>
        </p:sp>
        <p:sp>
          <p:nvSpPr>
            <p:cNvPr id="7" name="TextBox 7"/>
            <p:cNvSpPr txBox="1"/>
            <p:nvPr/>
          </p:nvSpPr>
          <p:spPr>
            <a:xfrm>
              <a:off x="76200" y="-28575"/>
              <a:ext cx="660400" cy="765175"/>
            </a:xfrm>
            <a:prstGeom prst="rect">
              <a:avLst/>
            </a:prstGeom>
          </p:spPr>
          <p:txBody>
            <a:bodyPr lIns="50800" tIns="50800" rIns="50800" bIns="50800" rtlCol="0" anchor="ctr"/>
            <a:lstStyle/>
            <a:p>
              <a:pPr algn="ctr">
                <a:lnSpc>
                  <a:spcPts val="2970"/>
                </a:lnSpc>
              </a:pPr>
              <a:endParaRPr/>
            </a:p>
          </p:txBody>
        </p:sp>
      </p:grpSp>
      <p:grpSp>
        <p:nvGrpSpPr>
          <p:cNvPr id="8" name="Group 8"/>
          <p:cNvGrpSpPr/>
          <p:nvPr/>
        </p:nvGrpSpPr>
        <p:grpSpPr>
          <a:xfrm>
            <a:off x="5568000" y="8026951"/>
            <a:ext cx="1313566" cy="131356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8DA9"/>
            </a:solidFill>
          </p:spPr>
          <p:txBody>
            <a:bodyPr/>
            <a:lstStyle/>
            <a:p>
              <a:endParaRPr lang="en-IN"/>
            </a:p>
          </p:txBody>
        </p:sp>
        <p:sp>
          <p:nvSpPr>
            <p:cNvPr id="10" name="TextBox 10"/>
            <p:cNvSpPr txBox="1"/>
            <p:nvPr/>
          </p:nvSpPr>
          <p:spPr>
            <a:xfrm>
              <a:off x="76200" y="-28575"/>
              <a:ext cx="660400" cy="765175"/>
            </a:xfrm>
            <a:prstGeom prst="rect">
              <a:avLst/>
            </a:prstGeom>
          </p:spPr>
          <p:txBody>
            <a:bodyPr lIns="50800" tIns="50800" rIns="50800" bIns="50800" rtlCol="0" anchor="ctr"/>
            <a:lstStyle/>
            <a:p>
              <a:pPr algn="ctr">
                <a:lnSpc>
                  <a:spcPts val="2970"/>
                </a:lnSpc>
              </a:pPr>
              <a:endParaRPr/>
            </a:p>
          </p:txBody>
        </p:sp>
      </p:grpSp>
      <p:sp>
        <p:nvSpPr>
          <p:cNvPr id="11" name="Freeform 11"/>
          <p:cNvSpPr/>
          <p:nvPr/>
        </p:nvSpPr>
        <p:spPr>
          <a:xfrm>
            <a:off x="5922647" y="4011809"/>
            <a:ext cx="644409" cy="691812"/>
          </a:xfrm>
          <a:custGeom>
            <a:avLst/>
            <a:gdLst/>
            <a:ahLst/>
            <a:cxnLst/>
            <a:rect l="l" t="t" r="r" b="b"/>
            <a:pathLst>
              <a:path w="644409" h="691812">
                <a:moveTo>
                  <a:pt x="0" y="0"/>
                </a:moveTo>
                <a:lnTo>
                  <a:pt x="644410" y="0"/>
                </a:lnTo>
                <a:lnTo>
                  <a:pt x="644410" y="691812"/>
                </a:lnTo>
                <a:lnTo>
                  <a:pt x="0" y="691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N"/>
          </a:p>
        </p:txBody>
      </p:sp>
      <p:sp>
        <p:nvSpPr>
          <p:cNvPr id="12" name="Freeform 12"/>
          <p:cNvSpPr/>
          <p:nvPr/>
        </p:nvSpPr>
        <p:spPr>
          <a:xfrm>
            <a:off x="5925300" y="8354960"/>
            <a:ext cx="598967" cy="657548"/>
          </a:xfrm>
          <a:custGeom>
            <a:avLst/>
            <a:gdLst/>
            <a:ahLst/>
            <a:cxnLst/>
            <a:rect l="l" t="t" r="r" b="b"/>
            <a:pathLst>
              <a:path w="598967" h="657548">
                <a:moveTo>
                  <a:pt x="0" y="0"/>
                </a:moveTo>
                <a:lnTo>
                  <a:pt x="598967" y="0"/>
                </a:lnTo>
                <a:lnTo>
                  <a:pt x="598967" y="657548"/>
                </a:lnTo>
                <a:lnTo>
                  <a:pt x="0" y="6575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N"/>
          </a:p>
        </p:txBody>
      </p:sp>
      <p:grpSp>
        <p:nvGrpSpPr>
          <p:cNvPr id="13" name="Group 13"/>
          <p:cNvGrpSpPr>
            <a:grpSpLocks noChangeAspect="1"/>
          </p:cNvGrpSpPr>
          <p:nvPr/>
        </p:nvGrpSpPr>
        <p:grpSpPr>
          <a:xfrm>
            <a:off x="0" y="3050069"/>
            <a:ext cx="6524267" cy="7339801"/>
            <a:chOff x="0" y="0"/>
            <a:chExt cx="5370413" cy="6041715"/>
          </a:xfrm>
        </p:grpSpPr>
        <p:sp>
          <p:nvSpPr>
            <p:cNvPr id="14" name="Freeform 1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9D549"/>
            </a:solidFill>
          </p:spPr>
          <p:txBody>
            <a:bodyPr/>
            <a:lstStyle/>
            <a:p>
              <a:endParaRPr lang="en-IN"/>
            </a:p>
          </p:txBody>
        </p:sp>
        <p:sp>
          <p:nvSpPr>
            <p:cNvPr id="15" name="Freeform 1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blipFill>
              <a:blip r:embed="rId10"/>
              <a:stretch>
                <a:fillRect l="-28922" r="-28922"/>
              </a:stretch>
            </a:blipFill>
          </p:spPr>
          <p:txBody>
            <a:bodyPr/>
            <a:lstStyle/>
            <a:p>
              <a:endParaRPr lang="en-IN"/>
            </a:p>
          </p:txBody>
        </p:sp>
      </p:grpSp>
      <p:sp>
        <p:nvSpPr>
          <p:cNvPr id="16" name="TextBox 16"/>
          <p:cNvSpPr txBox="1"/>
          <p:nvPr/>
        </p:nvSpPr>
        <p:spPr>
          <a:xfrm>
            <a:off x="7350664" y="3032486"/>
            <a:ext cx="9682695" cy="491491"/>
          </a:xfrm>
          <a:prstGeom prst="rect">
            <a:avLst/>
          </a:prstGeom>
        </p:spPr>
        <p:txBody>
          <a:bodyPr lIns="0" tIns="0" rIns="0" bIns="0" rtlCol="0" anchor="t">
            <a:spAutoFit/>
          </a:bodyPr>
          <a:lstStyle/>
          <a:p>
            <a:pPr algn="l">
              <a:lnSpc>
                <a:spcPts val="4139"/>
              </a:lnSpc>
            </a:pPr>
            <a:r>
              <a:rPr lang="en-US" sz="2299" b="1">
                <a:solidFill>
                  <a:srgbClr val="262626"/>
                </a:solidFill>
                <a:latin typeface="Poppins Bold"/>
                <a:ea typeface="Poppins Bold"/>
                <a:cs typeface="Poppins Bold"/>
                <a:sym typeface="Poppins Bold"/>
              </a:rPr>
              <a:t>Working Definition for the Indian Maritime Context of Green Ship</a:t>
            </a:r>
          </a:p>
        </p:txBody>
      </p:sp>
      <p:sp>
        <p:nvSpPr>
          <p:cNvPr id="17" name="TextBox 17"/>
          <p:cNvSpPr txBox="1"/>
          <p:nvPr/>
        </p:nvSpPr>
        <p:spPr>
          <a:xfrm>
            <a:off x="7350664" y="3282230"/>
            <a:ext cx="10649961" cy="4687570"/>
          </a:xfrm>
          <a:prstGeom prst="rect">
            <a:avLst/>
          </a:prstGeom>
        </p:spPr>
        <p:txBody>
          <a:bodyPr lIns="0" tIns="0" rIns="0" bIns="0" rtlCol="0" anchor="t">
            <a:spAutoFit/>
          </a:bodyPr>
          <a:lstStyle/>
          <a:p>
            <a:pPr algn="l">
              <a:lnSpc>
                <a:spcPts val="3079"/>
              </a:lnSpc>
            </a:pPr>
            <a:endParaRPr/>
          </a:p>
          <a:p>
            <a:pPr algn="l">
              <a:lnSpc>
                <a:spcPts val="3079"/>
              </a:lnSpc>
            </a:pPr>
            <a:r>
              <a:rPr lang="en-US" sz="2199">
                <a:solidFill>
                  <a:srgbClr val="000000"/>
                </a:solidFill>
                <a:latin typeface="Poppins"/>
                <a:ea typeface="Poppins"/>
                <a:cs typeface="Poppins"/>
                <a:sym typeface="Poppins"/>
              </a:rPr>
              <a:t>In alignment with international best practices and tailored to India's technological, regulatory, and operational landscape, a green ship in the Indian context is being defined a</a:t>
            </a:r>
            <a:r>
              <a:rPr lang="en-US" sz="2199" i="1">
                <a:solidFill>
                  <a:srgbClr val="000000"/>
                </a:solidFill>
                <a:latin typeface="Poppins Italics"/>
                <a:ea typeface="Poppins Italics"/>
                <a:cs typeface="Poppins Italics"/>
                <a:sym typeface="Poppins Italics"/>
              </a:rPr>
              <a:t>s:</a:t>
            </a:r>
          </a:p>
          <a:p>
            <a:pPr algn="l">
              <a:lnSpc>
                <a:spcPts val="3079"/>
              </a:lnSpc>
            </a:pPr>
            <a:r>
              <a:rPr lang="en-US" sz="2199" i="1">
                <a:solidFill>
                  <a:srgbClr val="000000"/>
                </a:solidFill>
                <a:latin typeface="Poppins Light Italics"/>
                <a:ea typeface="Poppins Light Italics"/>
                <a:cs typeface="Poppins Light Italics"/>
                <a:sym typeface="Poppins Light Italics"/>
              </a:rPr>
              <a:t>“A ship that integrates advanced technologies, low- or zero-emission energy systems, and operational best practices to reduce emissions, fuel consumption, and environmental pollution. The ship shall be compliant with applicable national and international regulatory standards and shall contribute toward India’s maritime decarbonization goals. It includes retrofitted ships and newbuilds, operating on low-emission/green fuels/ green technologies.”</a:t>
            </a:r>
          </a:p>
          <a:p>
            <a:pPr algn="l">
              <a:lnSpc>
                <a:spcPts val="3079"/>
              </a:lnSpc>
            </a:pPr>
            <a:endParaRPr lang="en-US" sz="2199" i="1">
              <a:solidFill>
                <a:srgbClr val="000000"/>
              </a:solidFill>
              <a:latin typeface="Poppins Light Italics"/>
              <a:ea typeface="Poppins Light Italics"/>
              <a:cs typeface="Poppins Light Italics"/>
              <a:sym typeface="Poppins Light Italics"/>
            </a:endParaRPr>
          </a:p>
        </p:txBody>
      </p:sp>
      <p:sp>
        <p:nvSpPr>
          <p:cNvPr id="18" name="TextBox 18"/>
          <p:cNvSpPr txBox="1"/>
          <p:nvPr/>
        </p:nvSpPr>
        <p:spPr>
          <a:xfrm>
            <a:off x="7350664" y="8173446"/>
            <a:ext cx="10284066" cy="925831"/>
          </a:xfrm>
          <a:prstGeom prst="rect">
            <a:avLst/>
          </a:prstGeom>
        </p:spPr>
        <p:txBody>
          <a:bodyPr lIns="0" tIns="0" rIns="0" bIns="0" rtlCol="0" anchor="t">
            <a:spAutoFit/>
          </a:bodyPr>
          <a:lstStyle/>
          <a:p>
            <a:pPr algn="l">
              <a:lnSpc>
                <a:spcPts val="3779"/>
              </a:lnSpc>
            </a:pPr>
            <a:r>
              <a:rPr lang="en-US" sz="2099" b="1">
                <a:solidFill>
                  <a:srgbClr val="262626"/>
                </a:solidFill>
                <a:latin typeface="Poppins Bold"/>
                <a:ea typeface="Poppins Bold"/>
                <a:cs typeface="Poppins Bold"/>
                <a:sym typeface="Poppins Bold"/>
              </a:rPr>
              <a:t>Lifecycle thinking is embedded—covering construction emissions, operational performance, and recycling impacts—to avoid carbon leakage</a:t>
            </a:r>
          </a:p>
        </p:txBody>
      </p:sp>
      <p:sp>
        <p:nvSpPr>
          <p:cNvPr id="19" name="TextBox 19"/>
          <p:cNvSpPr txBox="1"/>
          <p:nvPr/>
        </p:nvSpPr>
        <p:spPr>
          <a:xfrm>
            <a:off x="7350664" y="221341"/>
            <a:ext cx="10284683" cy="2581275"/>
          </a:xfrm>
          <a:prstGeom prst="rect">
            <a:avLst/>
          </a:prstGeom>
        </p:spPr>
        <p:txBody>
          <a:bodyPr lIns="0" tIns="0" rIns="0" bIns="0" rtlCol="0" anchor="t">
            <a:spAutoFit/>
          </a:bodyPr>
          <a:lstStyle/>
          <a:p>
            <a:pPr algn="l">
              <a:lnSpc>
                <a:spcPts val="6236"/>
              </a:lnSpc>
            </a:pPr>
            <a:r>
              <a:rPr lang="en-US" sz="5196" b="1">
                <a:solidFill>
                  <a:srgbClr val="1C1C1C"/>
                </a:solidFill>
                <a:latin typeface="Helvetica World Bold"/>
                <a:ea typeface="Helvetica World Bold"/>
                <a:cs typeface="Helvetica World Bold"/>
                <a:sym typeface="Helvetica World Bold"/>
              </a:rPr>
              <a:t>DEFINITION OF A GREEN SHIP &amp; INTERLINKING WITH TECHNOLOGY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2865" y="2171700"/>
            <a:ext cx="3224454" cy="1130367"/>
            <a:chOff x="0" y="0"/>
            <a:chExt cx="849239" cy="297710"/>
          </a:xfrm>
        </p:grpSpPr>
        <p:sp>
          <p:nvSpPr>
            <p:cNvPr id="3" name="Freeform 3"/>
            <p:cNvSpPr/>
            <p:nvPr/>
          </p:nvSpPr>
          <p:spPr>
            <a:xfrm>
              <a:off x="0" y="0"/>
              <a:ext cx="849239" cy="297710"/>
            </a:xfrm>
            <a:custGeom>
              <a:avLst/>
              <a:gdLst/>
              <a:ahLst/>
              <a:cxnLst/>
              <a:rect l="l" t="t" r="r" b="b"/>
              <a:pathLst>
                <a:path w="849239" h="297710">
                  <a:moveTo>
                    <a:pt x="646039" y="0"/>
                  </a:moveTo>
                  <a:lnTo>
                    <a:pt x="0" y="0"/>
                  </a:lnTo>
                  <a:lnTo>
                    <a:pt x="0" y="297710"/>
                  </a:lnTo>
                  <a:lnTo>
                    <a:pt x="646039" y="297710"/>
                  </a:lnTo>
                  <a:lnTo>
                    <a:pt x="849239" y="148855"/>
                  </a:lnTo>
                  <a:lnTo>
                    <a:pt x="646039" y="0"/>
                  </a:lnTo>
                  <a:close/>
                </a:path>
              </a:pathLst>
            </a:custGeom>
            <a:solidFill>
              <a:srgbClr val="1B263B"/>
            </a:solidFill>
          </p:spPr>
          <p:txBody>
            <a:bodyPr/>
            <a:lstStyle/>
            <a:p>
              <a:endParaRPr lang="en-IN" dirty="0"/>
            </a:p>
          </p:txBody>
        </p:sp>
        <p:sp>
          <p:nvSpPr>
            <p:cNvPr id="4" name="TextBox 4"/>
            <p:cNvSpPr txBox="1"/>
            <p:nvPr/>
          </p:nvSpPr>
          <p:spPr>
            <a:xfrm>
              <a:off x="0" y="-123825"/>
              <a:ext cx="734939" cy="421535"/>
            </a:xfrm>
            <a:prstGeom prst="rect">
              <a:avLst/>
            </a:prstGeom>
          </p:spPr>
          <p:txBody>
            <a:bodyPr lIns="50800" tIns="50800" rIns="50800" bIns="50800" rtlCol="0" anchor="ctr"/>
            <a:lstStyle/>
            <a:p>
              <a:pPr algn="ctr">
                <a:lnSpc>
                  <a:spcPts val="3240"/>
                </a:lnSpc>
              </a:pPr>
              <a:endParaRPr/>
            </a:p>
          </p:txBody>
        </p:sp>
      </p:grpSp>
      <p:grpSp>
        <p:nvGrpSpPr>
          <p:cNvPr id="5" name="Group 5"/>
          <p:cNvGrpSpPr/>
          <p:nvPr/>
        </p:nvGrpSpPr>
        <p:grpSpPr>
          <a:xfrm>
            <a:off x="6744672" y="2171700"/>
            <a:ext cx="3357336" cy="1130367"/>
            <a:chOff x="0" y="0"/>
            <a:chExt cx="884237" cy="297710"/>
          </a:xfrm>
        </p:grpSpPr>
        <p:sp>
          <p:nvSpPr>
            <p:cNvPr id="6" name="Freeform 6"/>
            <p:cNvSpPr/>
            <p:nvPr/>
          </p:nvSpPr>
          <p:spPr>
            <a:xfrm>
              <a:off x="0" y="0"/>
              <a:ext cx="884237" cy="297710"/>
            </a:xfrm>
            <a:custGeom>
              <a:avLst/>
              <a:gdLst/>
              <a:ahLst/>
              <a:cxnLst/>
              <a:rect l="l" t="t" r="r" b="b"/>
              <a:pathLst>
                <a:path w="884237" h="297710">
                  <a:moveTo>
                    <a:pt x="681037" y="0"/>
                  </a:moveTo>
                  <a:lnTo>
                    <a:pt x="0" y="0"/>
                  </a:lnTo>
                  <a:lnTo>
                    <a:pt x="0" y="297710"/>
                  </a:lnTo>
                  <a:lnTo>
                    <a:pt x="681037" y="297710"/>
                  </a:lnTo>
                  <a:lnTo>
                    <a:pt x="884237" y="148855"/>
                  </a:lnTo>
                  <a:lnTo>
                    <a:pt x="681037" y="0"/>
                  </a:lnTo>
                  <a:close/>
                </a:path>
              </a:pathLst>
            </a:custGeom>
            <a:solidFill>
              <a:srgbClr val="415A77"/>
            </a:solidFill>
          </p:spPr>
          <p:txBody>
            <a:bodyPr/>
            <a:lstStyle/>
            <a:p>
              <a:endParaRPr lang="en-IN"/>
            </a:p>
          </p:txBody>
        </p:sp>
        <p:sp>
          <p:nvSpPr>
            <p:cNvPr id="7" name="TextBox 7"/>
            <p:cNvSpPr txBox="1"/>
            <p:nvPr/>
          </p:nvSpPr>
          <p:spPr>
            <a:xfrm>
              <a:off x="0" y="-123825"/>
              <a:ext cx="769937" cy="421535"/>
            </a:xfrm>
            <a:prstGeom prst="rect">
              <a:avLst/>
            </a:prstGeom>
          </p:spPr>
          <p:txBody>
            <a:bodyPr lIns="50800" tIns="50800" rIns="50800" bIns="50800" rtlCol="0" anchor="ctr"/>
            <a:lstStyle/>
            <a:p>
              <a:pPr algn="ctr">
                <a:lnSpc>
                  <a:spcPts val="3240"/>
                </a:lnSpc>
              </a:pPr>
              <a:endParaRPr/>
            </a:p>
          </p:txBody>
        </p:sp>
      </p:grpSp>
      <p:grpSp>
        <p:nvGrpSpPr>
          <p:cNvPr id="8" name="Group 8"/>
          <p:cNvGrpSpPr/>
          <p:nvPr/>
        </p:nvGrpSpPr>
        <p:grpSpPr>
          <a:xfrm>
            <a:off x="12897129" y="2171700"/>
            <a:ext cx="3357336" cy="1130367"/>
            <a:chOff x="0" y="0"/>
            <a:chExt cx="884237" cy="297710"/>
          </a:xfrm>
        </p:grpSpPr>
        <p:sp>
          <p:nvSpPr>
            <p:cNvPr id="9" name="Freeform 9"/>
            <p:cNvSpPr/>
            <p:nvPr/>
          </p:nvSpPr>
          <p:spPr>
            <a:xfrm>
              <a:off x="0" y="0"/>
              <a:ext cx="884237" cy="297710"/>
            </a:xfrm>
            <a:custGeom>
              <a:avLst/>
              <a:gdLst/>
              <a:ahLst/>
              <a:cxnLst/>
              <a:rect l="l" t="t" r="r" b="b"/>
              <a:pathLst>
                <a:path w="884237" h="297710">
                  <a:moveTo>
                    <a:pt x="681037" y="0"/>
                  </a:moveTo>
                  <a:lnTo>
                    <a:pt x="0" y="0"/>
                  </a:lnTo>
                  <a:lnTo>
                    <a:pt x="0" y="297710"/>
                  </a:lnTo>
                  <a:lnTo>
                    <a:pt x="681037" y="297710"/>
                  </a:lnTo>
                  <a:lnTo>
                    <a:pt x="884237" y="148855"/>
                  </a:lnTo>
                  <a:lnTo>
                    <a:pt x="681037" y="0"/>
                  </a:lnTo>
                  <a:close/>
                </a:path>
              </a:pathLst>
            </a:custGeom>
            <a:solidFill>
              <a:srgbClr val="778DA9"/>
            </a:solidFill>
          </p:spPr>
          <p:txBody>
            <a:bodyPr/>
            <a:lstStyle/>
            <a:p>
              <a:endParaRPr lang="en-IN"/>
            </a:p>
          </p:txBody>
        </p:sp>
        <p:sp>
          <p:nvSpPr>
            <p:cNvPr id="10" name="TextBox 10"/>
            <p:cNvSpPr txBox="1"/>
            <p:nvPr/>
          </p:nvSpPr>
          <p:spPr>
            <a:xfrm>
              <a:off x="0" y="-123825"/>
              <a:ext cx="769937" cy="421535"/>
            </a:xfrm>
            <a:prstGeom prst="rect">
              <a:avLst/>
            </a:prstGeom>
          </p:spPr>
          <p:txBody>
            <a:bodyPr lIns="50800" tIns="50800" rIns="50800" bIns="50800" rtlCol="0" anchor="ctr"/>
            <a:lstStyle/>
            <a:p>
              <a:pPr algn="ctr">
                <a:lnSpc>
                  <a:spcPts val="3240"/>
                </a:lnSpc>
              </a:pPr>
              <a:endParaRPr/>
            </a:p>
          </p:txBody>
        </p:sp>
      </p:grpSp>
      <p:sp>
        <p:nvSpPr>
          <p:cNvPr id="11" name="TextBox 11"/>
          <p:cNvSpPr txBox="1"/>
          <p:nvPr/>
        </p:nvSpPr>
        <p:spPr>
          <a:xfrm>
            <a:off x="2726773" y="561193"/>
            <a:ext cx="12657502" cy="1003300"/>
          </a:xfrm>
          <a:prstGeom prst="rect">
            <a:avLst/>
          </a:prstGeom>
        </p:spPr>
        <p:txBody>
          <a:bodyPr lIns="0" tIns="0" rIns="0" bIns="0" rtlCol="0" anchor="t">
            <a:spAutoFit/>
          </a:bodyPr>
          <a:lstStyle/>
          <a:p>
            <a:pPr algn="ctr">
              <a:lnSpc>
                <a:spcPts val="7200"/>
              </a:lnSpc>
            </a:pPr>
            <a:r>
              <a:rPr lang="en-US" sz="6000" b="1">
                <a:solidFill>
                  <a:srgbClr val="1C1C1C"/>
                </a:solidFill>
                <a:latin typeface="Helvetica World Bold"/>
                <a:ea typeface="Helvetica World Bold"/>
                <a:cs typeface="Helvetica World Bold"/>
                <a:sym typeface="Helvetica World Bold"/>
              </a:rPr>
              <a:t>GREEN SHIPPING MEASURES</a:t>
            </a:r>
          </a:p>
        </p:txBody>
      </p:sp>
      <p:sp>
        <p:nvSpPr>
          <p:cNvPr id="12" name="TextBox 12"/>
          <p:cNvSpPr txBox="1"/>
          <p:nvPr/>
        </p:nvSpPr>
        <p:spPr>
          <a:xfrm>
            <a:off x="1422157" y="2403458"/>
            <a:ext cx="2632069" cy="615553"/>
          </a:xfrm>
          <a:prstGeom prst="rect">
            <a:avLst/>
          </a:prstGeom>
        </p:spPr>
        <p:txBody>
          <a:bodyPr lIns="0" tIns="0" rIns="0" bIns="0" rtlCol="0" anchor="t">
            <a:spAutoFit/>
          </a:bodyPr>
          <a:lstStyle/>
          <a:p>
            <a:pPr algn="l">
              <a:lnSpc>
                <a:spcPts val="2400"/>
              </a:lnSpc>
            </a:pPr>
            <a:r>
              <a:rPr lang="en-US" sz="2000" b="1" dirty="0">
                <a:solidFill>
                  <a:srgbClr val="FFFFFF"/>
                </a:solidFill>
                <a:latin typeface="Poppins Bold"/>
                <a:ea typeface="Poppins Bold"/>
                <a:cs typeface="Poppins Bold"/>
                <a:sym typeface="Poppins Bold"/>
              </a:rPr>
              <a:t>Short-Term (to 2030)</a:t>
            </a:r>
          </a:p>
        </p:txBody>
      </p:sp>
      <p:sp>
        <p:nvSpPr>
          <p:cNvPr id="13" name="TextBox 13"/>
          <p:cNvSpPr txBox="1"/>
          <p:nvPr/>
        </p:nvSpPr>
        <p:spPr>
          <a:xfrm>
            <a:off x="236129" y="3472815"/>
            <a:ext cx="5531213" cy="6318885"/>
          </a:xfrm>
          <a:prstGeom prst="rect">
            <a:avLst/>
          </a:prstGeom>
        </p:spPr>
        <p:txBody>
          <a:bodyPr lIns="0" tIns="0" rIns="0" bIns="0" rtlCol="0" anchor="t">
            <a:spAutoFit/>
          </a:bodyPr>
          <a:lstStyle/>
          <a:p>
            <a:pPr marL="453390" lvl="1" indent="-226695" algn="l">
              <a:lnSpc>
                <a:spcPts val="2940"/>
              </a:lnSpc>
              <a:buFont typeface="Arial"/>
              <a:buChar char="•"/>
            </a:pPr>
            <a:r>
              <a:rPr lang="en-US" sz="2100" dirty="0">
                <a:solidFill>
                  <a:srgbClr val="1C1C1C"/>
                </a:solidFill>
                <a:latin typeface="Poppins"/>
                <a:ea typeface="Poppins"/>
                <a:cs typeface="Poppins"/>
                <a:sym typeface="Poppins"/>
              </a:rPr>
              <a:t>Establish national Green Ship definitions and certification framework applicable to newbuilds and retrofits</a:t>
            </a:r>
          </a:p>
          <a:p>
            <a:pPr marL="453390" lvl="1" indent="-226695" algn="l">
              <a:lnSpc>
                <a:spcPts val="2940"/>
              </a:lnSpc>
              <a:buFont typeface="Arial"/>
              <a:buChar char="•"/>
            </a:pPr>
            <a:r>
              <a:rPr lang="en-US" sz="2100" dirty="0">
                <a:solidFill>
                  <a:srgbClr val="1C1C1C"/>
                </a:solidFill>
                <a:latin typeface="Poppins"/>
                <a:ea typeface="Poppins"/>
                <a:cs typeface="Poppins"/>
                <a:sym typeface="Poppins"/>
              </a:rPr>
              <a:t>Promote hybrid, electric, dual-fuel, and drop-in fuel solutions, particularly for coastal, inland, and auxiliary vessels</a:t>
            </a:r>
          </a:p>
          <a:p>
            <a:pPr marL="453390" lvl="1" indent="-226695" algn="l">
              <a:lnSpc>
                <a:spcPts val="2940"/>
              </a:lnSpc>
              <a:buFont typeface="Arial"/>
              <a:buChar char="•"/>
            </a:pPr>
            <a:r>
              <a:rPr lang="en-US" sz="2100" dirty="0">
                <a:solidFill>
                  <a:srgbClr val="1C1C1C"/>
                </a:solidFill>
                <a:latin typeface="Poppins"/>
                <a:ea typeface="Poppins"/>
                <a:cs typeface="Poppins"/>
                <a:sym typeface="Poppins"/>
              </a:rPr>
              <a:t>Implement operational efficiency measures including Just-in-Time (JIT) arrivals, voyage </a:t>
            </a:r>
            <a:r>
              <a:rPr lang="en-US" sz="2100" dirty="0" err="1">
                <a:solidFill>
                  <a:srgbClr val="1C1C1C"/>
                </a:solidFill>
                <a:latin typeface="Poppins"/>
                <a:ea typeface="Poppins"/>
                <a:cs typeface="Poppins"/>
                <a:sym typeface="Poppins"/>
              </a:rPr>
              <a:t>optimisation</a:t>
            </a:r>
            <a:r>
              <a:rPr lang="en-US" sz="2100" dirty="0">
                <a:solidFill>
                  <a:srgbClr val="1C1C1C"/>
                </a:solidFill>
                <a:latin typeface="Poppins"/>
                <a:ea typeface="Poppins"/>
                <a:cs typeface="Poppins"/>
                <a:sym typeface="Poppins"/>
              </a:rPr>
              <a:t>, and digital performance monitoring</a:t>
            </a:r>
          </a:p>
          <a:p>
            <a:pPr marL="453390" lvl="1" indent="-226695" algn="l">
              <a:lnSpc>
                <a:spcPts val="2940"/>
              </a:lnSpc>
              <a:buFont typeface="Arial"/>
              <a:buChar char="•"/>
            </a:pPr>
            <a:r>
              <a:rPr lang="en-US" sz="2100" dirty="0">
                <a:solidFill>
                  <a:srgbClr val="1C1C1C"/>
                </a:solidFill>
                <a:latin typeface="Poppins"/>
                <a:ea typeface="Poppins"/>
                <a:cs typeface="Poppins"/>
                <a:sym typeface="Poppins"/>
              </a:rPr>
              <a:t>Initiate pilot green corridors and demonstration projects for low- and zero-emission vessels</a:t>
            </a:r>
          </a:p>
          <a:p>
            <a:pPr marL="453390" lvl="1" indent="-226695" algn="l">
              <a:lnSpc>
                <a:spcPts val="2940"/>
              </a:lnSpc>
              <a:buFont typeface="Arial"/>
              <a:buChar char="•"/>
            </a:pPr>
            <a:r>
              <a:rPr lang="en-US" sz="2100" dirty="0">
                <a:solidFill>
                  <a:srgbClr val="1C1C1C"/>
                </a:solidFill>
                <a:latin typeface="Poppins"/>
                <a:ea typeface="Poppins"/>
                <a:cs typeface="Poppins"/>
                <a:sym typeface="Poppins"/>
              </a:rPr>
              <a:t>Integrate emissions reporting</a:t>
            </a:r>
          </a:p>
          <a:p>
            <a:pPr algn="l">
              <a:lnSpc>
                <a:spcPts val="2940"/>
              </a:lnSpc>
            </a:pPr>
            <a:endParaRPr lang="en-US" sz="2100" dirty="0">
              <a:solidFill>
                <a:srgbClr val="1C1C1C"/>
              </a:solidFill>
              <a:latin typeface="Poppins"/>
              <a:ea typeface="Poppins"/>
              <a:cs typeface="Poppins"/>
              <a:sym typeface="Poppins"/>
            </a:endParaRPr>
          </a:p>
        </p:txBody>
      </p:sp>
      <p:sp>
        <p:nvSpPr>
          <p:cNvPr id="14" name="TextBox 14"/>
          <p:cNvSpPr txBox="1"/>
          <p:nvPr/>
        </p:nvSpPr>
        <p:spPr>
          <a:xfrm>
            <a:off x="6904949" y="2340042"/>
            <a:ext cx="2616837" cy="942975"/>
          </a:xfrm>
          <a:prstGeom prst="rect">
            <a:avLst/>
          </a:prstGeom>
        </p:spPr>
        <p:txBody>
          <a:bodyPr lIns="0" tIns="0" rIns="0" bIns="0" rtlCol="0" anchor="t">
            <a:spAutoFit/>
          </a:bodyPr>
          <a:lstStyle/>
          <a:p>
            <a:pPr algn="l">
              <a:lnSpc>
                <a:spcPts val="2400"/>
              </a:lnSpc>
            </a:pPr>
            <a:r>
              <a:rPr lang="en-US" sz="2000" b="1">
                <a:solidFill>
                  <a:srgbClr val="FFFFFF"/>
                </a:solidFill>
                <a:latin typeface="Poppins Bold"/>
                <a:ea typeface="Poppins Bold"/>
                <a:cs typeface="Poppins Bold"/>
                <a:sym typeface="Poppins Bold"/>
              </a:rPr>
              <a:t>Medium-Term Measures (2030–2040)</a:t>
            </a:r>
          </a:p>
        </p:txBody>
      </p:sp>
      <p:sp>
        <p:nvSpPr>
          <p:cNvPr id="15" name="TextBox 15"/>
          <p:cNvSpPr txBox="1"/>
          <p:nvPr/>
        </p:nvSpPr>
        <p:spPr>
          <a:xfrm>
            <a:off x="6744078" y="3511023"/>
            <a:ext cx="5719455" cy="5947410"/>
          </a:xfrm>
          <a:prstGeom prst="rect">
            <a:avLst/>
          </a:prstGeom>
        </p:spPr>
        <p:txBody>
          <a:bodyPr lIns="0" tIns="0" rIns="0" bIns="0" rtlCol="0" anchor="t">
            <a:spAutoFit/>
          </a:bodyPr>
          <a:lstStyle/>
          <a:p>
            <a:pPr marL="453390" lvl="1" indent="-226695" algn="l">
              <a:lnSpc>
                <a:spcPts val="2940"/>
              </a:lnSpc>
              <a:buFont typeface="Arial"/>
              <a:buChar char="•"/>
            </a:pPr>
            <a:r>
              <a:rPr lang="en-US" sz="2100">
                <a:solidFill>
                  <a:srgbClr val="1C1C1C"/>
                </a:solidFill>
                <a:latin typeface="Poppins"/>
                <a:ea typeface="Poppins"/>
                <a:cs typeface="Poppins"/>
                <a:sym typeface="Poppins"/>
              </a:rPr>
              <a:t>Scale deployment of fuel-flexible and low-emission newbuilds aligned with evolving IMO requirements</a:t>
            </a:r>
          </a:p>
          <a:p>
            <a:pPr marL="453390" lvl="1" indent="-226695" algn="l">
              <a:lnSpc>
                <a:spcPts val="2940"/>
              </a:lnSpc>
              <a:buFont typeface="Arial"/>
              <a:buChar char="•"/>
            </a:pPr>
            <a:r>
              <a:rPr lang="en-US" sz="2100">
                <a:solidFill>
                  <a:srgbClr val="1C1C1C"/>
                </a:solidFill>
                <a:latin typeface="Poppins"/>
                <a:ea typeface="Poppins"/>
                <a:cs typeface="Poppins"/>
                <a:sym typeface="Poppins"/>
              </a:rPr>
              <a:t>Strengthen carbon-intensity thresholds for ships through tiered compliance mechanisms</a:t>
            </a:r>
          </a:p>
          <a:p>
            <a:pPr marL="453390" lvl="1" indent="-226695" algn="l">
              <a:lnSpc>
                <a:spcPts val="2940"/>
              </a:lnSpc>
              <a:buFont typeface="Arial"/>
              <a:buChar char="•"/>
            </a:pPr>
            <a:r>
              <a:rPr lang="en-US" sz="2100">
                <a:solidFill>
                  <a:srgbClr val="1C1C1C"/>
                </a:solidFill>
                <a:latin typeface="Poppins"/>
                <a:ea typeface="Poppins"/>
                <a:cs typeface="Poppins"/>
                <a:sym typeface="Poppins"/>
              </a:rPr>
              <a:t>Expand fleet-wide retrofitting programmes supported by green finance and incentive structures</a:t>
            </a:r>
          </a:p>
          <a:p>
            <a:pPr marL="453390" lvl="1" indent="-226695" algn="l">
              <a:lnSpc>
                <a:spcPts val="2940"/>
              </a:lnSpc>
              <a:buFont typeface="Arial"/>
              <a:buChar char="•"/>
            </a:pPr>
            <a:r>
              <a:rPr lang="en-US" sz="2100">
                <a:solidFill>
                  <a:srgbClr val="1C1C1C"/>
                </a:solidFill>
                <a:latin typeface="Poppins"/>
                <a:ea typeface="Poppins"/>
                <a:cs typeface="Poppins"/>
                <a:sym typeface="Poppins"/>
              </a:rPr>
              <a:t>Embed lifecycle emissions accounting into ship certification, registry, and compliance processes</a:t>
            </a:r>
          </a:p>
          <a:p>
            <a:pPr marL="453390" lvl="1" indent="-226695" algn="l">
              <a:lnSpc>
                <a:spcPts val="2940"/>
              </a:lnSpc>
              <a:buFont typeface="Arial"/>
              <a:buChar char="•"/>
            </a:pPr>
            <a:r>
              <a:rPr lang="en-US" sz="2100">
                <a:solidFill>
                  <a:srgbClr val="1C1C1C"/>
                </a:solidFill>
                <a:latin typeface="Poppins"/>
                <a:ea typeface="Poppins"/>
                <a:cs typeface="Poppins"/>
                <a:sym typeface="Poppins"/>
              </a:rPr>
              <a:t>Mainstream green ship standards across domestic, coastal, and inland waterways fleets</a:t>
            </a:r>
          </a:p>
          <a:p>
            <a:pPr algn="l">
              <a:lnSpc>
                <a:spcPts val="2940"/>
              </a:lnSpc>
            </a:pPr>
            <a:endParaRPr lang="en-US" sz="2100">
              <a:solidFill>
                <a:srgbClr val="1C1C1C"/>
              </a:solidFill>
              <a:latin typeface="Poppins"/>
              <a:ea typeface="Poppins"/>
              <a:cs typeface="Poppins"/>
              <a:sym typeface="Poppins"/>
            </a:endParaRPr>
          </a:p>
        </p:txBody>
      </p:sp>
      <p:sp>
        <p:nvSpPr>
          <p:cNvPr id="16" name="TextBox 16"/>
          <p:cNvSpPr txBox="1"/>
          <p:nvPr/>
        </p:nvSpPr>
        <p:spPr>
          <a:xfrm>
            <a:off x="13048366" y="2403458"/>
            <a:ext cx="2868699" cy="638175"/>
          </a:xfrm>
          <a:prstGeom prst="rect">
            <a:avLst/>
          </a:prstGeom>
        </p:spPr>
        <p:txBody>
          <a:bodyPr lIns="0" tIns="0" rIns="0" bIns="0" rtlCol="0" anchor="t">
            <a:spAutoFit/>
          </a:bodyPr>
          <a:lstStyle/>
          <a:p>
            <a:pPr algn="l">
              <a:lnSpc>
                <a:spcPts val="2400"/>
              </a:lnSpc>
            </a:pPr>
            <a:r>
              <a:rPr lang="en-US" sz="2000" b="1">
                <a:solidFill>
                  <a:srgbClr val="FFFFFF"/>
                </a:solidFill>
                <a:latin typeface="Poppins Bold"/>
                <a:ea typeface="Poppins Bold"/>
                <a:cs typeface="Poppins Bold"/>
                <a:sym typeface="Poppins Bold"/>
              </a:rPr>
              <a:t>Long-Term Measures (2040–2070)</a:t>
            </a:r>
          </a:p>
        </p:txBody>
      </p:sp>
      <p:sp>
        <p:nvSpPr>
          <p:cNvPr id="17" name="TextBox 17"/>
          <p:cNvSpPr txBox="1"/>
          <p:nvPr/>
        </p:nvSpPr>
        <p:spPr>
          <a:xfrm>
            <a:off x="12897129" y="3511023"/>
            <a:ext cx="4671959" cy="4726305"/>
          </a:xfrm>
          <a:prstGeom prst="rect">
            <a:avLst/>
          </a:prstGeom>
        </p:spPr>
        <p:txBody>
          <a:bodyPr lIns="0" tIns="0" rIns="0" bIns="0" rtlCol="0" anchor="t">
            <a:spAutoFit/>
          </a:bodyPr>
          <a:lstStyle/>
          <a:p>
            <a:pPr marL="388620" lvl="1" indent="-194310" algn="l">
              <a:lnSpc>
                <a:spcPts val="2520"/>
              </a:lnSpc>
              <a:buFont typeface="Arial"/>
              <a:buChar char="•"/>
            </a:pPr>
            <a:r>
              <a:rPr lang="en-US" sz="1800">
                <a:solidFill>
                  <a:srgbClr val="1C1C1C"/>
                </a:solidFill>
                <a:latin typeface="Poppins"/>
                <a:ea typeface="Poppins"/>
                <a:cs typeface="Poppins"/>
                <a:sym typeface="Poppins"/>
              </a:rPr>
              <a:t>Transition towards zero-emission-capable vessels as the default for newbuilds</a:t>
            </a:r>
          </a:p>
          <a:p>
            <a:pPr marL="388620" lvl="1" indent="-194310" algn="l">
              <a:lnSpc>
                <a:spcPts val="2520"/>
              </a:lnSpc>
              <a:buFont typeface="Arial"/>
              <a:buChar char="•"/>
            </a:pPr>
            <a:r>
              <a:rPr lang="en-US" sz="1800">
                <a:solidFill>
                  <a:srgbClr val="1C1C1C"/>
                </a:solidFill>
                <a:latin typeface="Poppins"/>
                <a:ea typeface="Poppins"/>
                <a:cs typeface="Poppins"/>
                <a:sym typeface="Poppins"/>
              </a:rPr>
              <a:t>Achieve system-wide adoption of low- and zero-emission fuels across Indian shipping</a:t>
            </a:r>
          </a:p>
          <a:p>
            <a:pPr marL="388620" lvl="1" indent="-194310" algn="l">
              <a:lnSpc>
                <a:spcPts val="2520"/>
              </a:lnSpc>
              <a:buFont typeface="Arial"/>
              <a:buChar char="•"/>
            </a:pPr>
            <a:r>
              <a:rPr lang="en-US" sz="1800">
                <a:solidFill>
                  <a:srgbClr val="1C1C1C"/>
                </a:solidFill>
                <a:latin typeface="Poppins"/>
                <a:ea typeface="Poppins"/>
                <a:cs typeface="Poppins"/>
                <a:sym typeface="Poppins"/>
              </a:rPr>
              <a:t>Fully integrate advanced digital systems for real-time emissions tracking and compliance</a:t>
            </a:r>
          </a:p>
          <a:p>
            <a:pPr marL="388620" lvl="1" indent="-194310" algn="l">
              <a:lnSpc>
                <a:spcPts val="2520"/>
              </a:lnSpc>
              <a:buFont typeface="Arial"/>
              <a:buChar char="•"/>
            </a:pPr>
            <a:r>
              <a:rPr lang="en-US" sz="1800">
                <a:solidFill>
                  <a:srgbClr val="1C1C1C"/>
                </a:solidFill>
                <a:latin typeface="Poppins"/>
                <a:ea typeface="Poppins"/>
                <a:cs typeface="Poppins"/>
                <a:sym typeface="Poppins"/>
              </a:rPr>
              <a:t>Align national green ship standards with global net-zero shipping pathways</a:t>
            </a:r>
          </a:p>
          <a:p>
            <a:pPr marL="388620" lvl="1" indent="-194310" algn="l">
              <a:lnSpc>
                <a:spcPts val="2520"/>
              </a:lnSpc>
              <a:buFont typeface="Arial"/>
              <a:buChar char="•"/>
            </a:pPr>
            <a:r>
              <a:rPr lang="en-US" sz="1800">
                <a:solidFill>
                  <a:srgbClr val="1C1C1C"/>
                </a:solidFill>
                <a:latin typeface="Poppins"/>
                <a:ea typeface="Poppins"/>
                <a:cs typeface="Poppins"/>
                <a:sym typeface="Poppins"/>
              </a:rPr>
              <a:t>Support a complete lifecycle approach</a:t>
            </a:r>
          </a:p>
          <a:p>
            <a:pPr algn="l">
              <a:lnSpc>
                <a:spcPts val="2520"/>
              </a:lnSpc>
            </a:pPr>
            <a:endParaRPr lang="en-US" sz="1800">
              <a:solidFill>
                <a:srgbClr val="1C1C1C"/>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62629" y="2063432"/>
            <a:ext cx="6366702" cy="5463788"/>
          </a:xfrm>
          <a:custGeom>
            <a:avLst/>
            <a:gdLst/>
            <a:ahLst/>
            <a:cxnLst/>
            <a:rect l="l" t="t" r="r" b="b"/>
            <a:pathLst>
              <a:path w="6366702" h="5463788">
                <a:moveTo>
                  <a:pt x="0" y="0"/>
                </a:moveTo>
                <a:lnTo>
                  <a:pt x="6366703" y="0"/>
                </a:lnTo>
                <a:lnTo>
                  <a:pt x="6366703" y="5463788"/>
                </a:lnTo>
                <a:lnTo>
                  <a:pt x="0" y="54637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grpSp>
        <p:nvGrpSpPr>
          <p:cNvPr id="3" name="Group 3"/>
          <p:cNvGrpSpPr/>
          <p:nvPr/>
        </p:nvGrpSpPr>
        <p:grpSpPr>
          <a:xfrm>
            <a:off x="1627566" y="3298120"/>
            <a:ext cx="7107551" cy="1731080"/>
            <a:chOff x="0" y="0"/>
            <a:chExt cx="1871948" cy="455922"/>
          </a:xfrm>
        </p:grpSpPr>
        <p:sp>
          <p:nvSpPr>
            <p:cNvPr id="4" name="Freeform 4"/>
            <p:cNvSpPr/>
            <p:nvPr/>
          </p:nvSpPr>
          <p:spPr>
            <a:xfrm>
              <a:off x="0" y="0"/>
              <a:ext cx="1871948" cy="455922"/>
            </a:xfrm>
            <a:custGeom>
              <a:avLst/>
              <a:gdLst/>
              <a:ahLst/>
              <a:cxnLst/>
              <a:rect l="l" t="t" r="r" b="b"/>
              <a:pathLst>
                <a:path w="1871948" h="455922">
                  <a:moveTo>
                    <a:pt x="52284" y="0"/>
                  </a:moveTo>
                  <a:lnTo>
                    <a:pt x="1819663" y="0"/>
                  </a:lnTo>
                  <a:cubicBezTo>
                    <a:pt x="1833530" y="0"/>
                    <a:pt x="1846829" y="5508"/>
                    <a:pt x="1856634" y="15314"/>
                  </a:cubicBezTo>
                  <a:cubicBezTo>
                    <a:pt x="1866439" y="25119"/>
                    <a:pt x="1871948" y="38418"/>
                    <a:pt x="1871948" y="52284"/>
                  </a:cubicBezTo>
                  <a:lnTo>
                    <a:pt x="1871948" y="403638"/>
                  </a:lnTo>
                  <a:cubicBezTo>
                    <a:pt x="1871948" y="417505"/>
                    <a:pt x="1866439" y="430803"/>
                    <a:pt x="1856634" y="440609"/>
                  </a:cubicBezTo>
                  <a:cubicBezTo>
                    <a:pt x="1846829" y="450414"/>
                    <a:pt x="1833530" y="455922"/>
                    <a:pt x="1819663" y="455922"/>
                  </a:cubicBezTo>
                  <a:lnTo>
                    <a:pt x="52284" y="455922"/>
                  </a:lnTo>
                  <a:cubicBezTo>
                    <a:pt x="38418" y="455922"/>
                    <a:pt x="25119" y="450414"/>
                    <a:pt x="15314" y="440609"/>
                  </a:cubicBezTo>
                  <a:cubicBezTo>
                    <a:pt x="5508" y="430803"/>
                    <a:pt x="0" y="417505"/>
                    <a:pt x="0" y="403638"/>
                  </a:cubicBezTo>
                  <a:lnTo>
                    <a:pt x="0" y="52284"/>
                  </a:lnTo>
                  <a:cubicBezTo>
                    <a:pt x="0" y="38418"/>
                    <a:pt x="5508" y="25119"/>
                    <a:pt x="15314" y="15314"/>
                  </a:cubicBezTo>
                  <a:cubicBezTo>
                    <a:pt x="25119" y="5508"/>
                    <a:pt x="38418" y="0"/>
                    <a:pt x="52284" y="0"/>
                  </a:cubicBezTo>
                  <a:close/>
                </a:path>
              </a:pathLst>
            </a:custGeom>
            <a:solidFill>
              <a:srgbClr val="415A77"/>
            </a:solidFill>
          </p:spPr>
          <p:txBody>
            <a:bodyPr/>
            <a:lstStyle/>
            <a:p>
              <a:endParaRPr lang="en-IN"/>
            </a:p>
          </p:txBody>
        </p:sp>
        <p:sp>
          <p:nvSpPr>
            <p:cNvPr id="5" name="TextBox 5"/>
            <p:cNvSpPr txBox="1"/>
            <p:nvPr/>
          </p:nvSpPr>
          <p:spPr>
            <a:xfrm>
              <a:off x="0" y="-123825"/>
              <a:ext cx="1871948" cy="579747"/>
            </a:xfrm>
            <a:prstGeom prst="rect">
              <a:avLst/>
            </a:prstGeom>
          </p:spPr>
          <p:txBody>
            <a:bodyPr lIns="50800" tIns="50800" rIns="50800" bIns="50800" rtlCol="0" anchor="ctr"/>
            <a:lstStyle/>
            <a:p>
              <a:pPr algn="ctr">
                <a:lnSpc>
                  <a:spcPts val="3240"/>
                </a:lnSpc>
              </a:pPr>
              <a:endParaRPr/>
            </a:p>
          </p:txBody>
        </p:sp>
      </p:grpSp>
      <p:grpSp>
        <p:nvGrpSpPr>
          <p:cNvPr id="6" name="Group 6"/>
          <p:cNvGrpSpPr/>
          <p:nvPr/>
        </p:nvGrpSpPr>
        <p:grpSpPr>
          <a:xfrm>
            <a:off x="1598991" y="5563835"/>
            <a:ext cx="7136126" cy="4723165"/>
            <a:chOff x="0" y="0"/>
            <a:chExt cx="1879473" cy="1243961"/>
          </a:xfrm>
        </p:grpSpPr>
        <p:sp>
          <p:nvSpPr>
            <p:cNvPr id="7" name="Freeform 7"/>
            <p:cNvSpPr/>
            <p:nvPr/>
          </p:nvSpPr>
          <p:spPr>
            <a:xfrm>
              <a:off x="0" y="0"/>
              <a:ext cx="1879473" cy="1243961"/>
            </a:xfrm>
            <a:custGeom>
              <a:avLst/>
              <a:gdLst/>
              <a:ahLst/>
              <a:cxnLst/>
              <a:rect l="l" t="t" r="r" b="b"/>
              <a:pathLst>
                <a:path w="1879473" h="1243961">
                  <a:moveTo>
                    <a:pt x="52075" y="0"/>
                  </a:moveTo>
                  <a:lnTo>
                    <a:pt x="1827399" y="0"/>
                  </a:lnTo>
                  <a:cubicBezTo>
                    <a:pt x="1856159" y="0"/>
                    <a:pt x="1879473" y="23315"/>
                    <a:pt x="1879473" y="52075"/>
                  </a:cubicBezTo>
                  <a:lnTo>
                    <a:pt x="1879473" y="1191886"/>
                  </a:lnTo>
                  <a:cubicBezTo>
                    <a:pt x="1879473" y="1220646"/>
                    <a:pt x="1856159" y="1243961"/>
                    <a:pt x="1827399" y="1243961"/>
                  </a:cubicBezTo>
                  <a:lnTo>
                    <a:pt x="52075" y="1243961"/>
                  </a:lnTo>
                  <a:cubicBezTo>
                    <a:pt x="23315" y="1243961"/>
                    <a:pt x="0" y="1220646"/>
                    <a:pt x="0" y="1191886"/>
                  </a:cubicBezTo>
                  <a:lnTo>
                    <a:pt x="0" y="52075"/>
                  </a:lnTo>
                  <a:cubicBezTo>
                    <a:pt x="0" y="23315"/>
                    <a:pt x="23315" y="0"/>
                    <a:pt x="52075" y="0"/>
                  </a:cubicBezTo>
                  <a:close/>
                </a:path>
              </a:pathLst>
            </a:custGeom>
            <a:solidFill>
              <a:srgbClr val="415A77"/>
            </a:solidFill>
          </p:spPr>
          <p:txBody>
            <a:bodyPr/>
            <a:lstStyle/>
            <a:p>
              <a:endParaRPr lang="en-IN"/>
            </a:p>
          </p:txBody>
        </p:sp>
        <p:sp>
          <p:nvSpPr>
            <p:cNvPr id="8" name="TextBox 8"/>
            <p:cNvSpPr txBox="1"/>
            <p:nvPr/>
          </p:nvSpPr>
          <p:spPr>
            <a:xfrm>
              <a:off x="0" y="-123825"/>
              <a:ext cx="1879473" cy="1367786"/>
            </a:xfrm>
            <a:prstGeom prst="rect">
              <a:avLst/>
            </a:prstGeom>
          </p:spPr>
          <p:txBody>
            <a:bodyPr lIns="50800" tIns="50800" rIns="50800" bIns="50800" rtlCol="0" anchor="ctr"/>
            <a:lstStyle/>
            <a:p>
              <a:pPr algn="ctr">
                <a:lnSpc>
                  <a:spcPts val="3240"/>
                </a:lnSpc>
              </a:pPr>
              <a:endParaRPr/>
            </a:p>
          </p:txBody>
        </p:sp>
      </p:grpSp>
      <p:grpSp>
        <p:nvGrpSpPr>
          <p:cNvPr id="9" name="Group 9"/>
          <p:cNvGrpSpPr/>
          <p:nvPr/>
        </p:nvGrpSpPr>
        <p:grpSpPr>
          <a:xfrm>
            <a:off x="10704420" y="7950881"/>
            <a:ext cx="5935755" cy="1731080"/>
            <a:chOff x="0" y="0"/>
            <a:chExt cx="1563326" cy="455922"/>
          </a:xfrm>
        </p:grpSpPr>
        <p:sp>
          <p:nvSpPr>
            <p:cNvPr id="10" name="Freeform 10"/>
            <p:cNvSpPr/>
            <p:nvPr/>
          </p:nvSpPr>
          <p:spPr>
            <a:xfrm>
              <a:off x="0" y="0"/>
              <a:ext cx="1563326" cy="455922"/>
            </a:xfrm>
            <a:custGeom>
              <a:avLst/>
              <a:gdLst/>
              <a:ahLst/>
              <a:cxnLst/>
              <a:rect l="l" t="t" r="r" b="b"/>
              <a:pathLst>
                <a:path w="1563326" h="455922">
                  <a:moveTo>
                    <a:pt x="62606" y="0"/>
                  </a:moveTo>
                  <a:lnTo>
                    <a:pt x="1500721" y="0"/>
                  </a:lnTo>
                  <a:cubicBezTo>
                    <a:pt x="1517325" y="0"/>
                    <a:pt x="1533249" y="6596"/>
                    <a:pt x="1544990" y="18337"/>
                  </a:cubicBezTo>
                  <a:cubicBezTo>
                    <a:pt x="1556731" y="30078"/>
                    <a:pt x="1563326" y="46002"/>
                    <a:pt x="1563326" y="62606"/>
                  </a:cubicBezTo>
                  <a:lnTo>
                    <a:pt x="1563326" y="393317"/>
                  </a:lnTo>
                  <a:cubicBezTo>
                    <a:pt x="1563326" y="409921"/>
                    <a:pt x="1556731" y="425845"/>
                    <a:pt x="1544990" y="437585"/>
                  </a:cubicBezTo>
                  <a:cubicBezTo>
                    <a:pt x="1533249" y="449326"/>
                    <a:pt x="1517325" y="455922"/>
                    <a:pt x="1500721" y="455922"/>
                  </a:cubicBezTo>
                  <a:lnTo>
                    <a:pt x="62606" y="455922"/>
                  </a:lnTo>
                  <a:cubicBezTo>
                    <a:pt x="46002" y="455922"/>
                    <a:pt x="30078" y="449326"/>
                    <a:pt x="18337" y="437585"/>
                  </a:cubicBezTo>
                  <a:cubicBezTo>
                    <a:pt x="6596" y="425845"/>
                    <a:pt x="0" y="409921"/>
                    <a:pt x="0" y="393317"/>
                  </a:cubicBezTo>
                  <a:lnTo>
                    <a:pt x="0" y="62606"/>
                  </a:lnTo>
                  <a:cubicBezTo>
                    <a:pt x="0" y="46002"/>
                    <a:pt x="6596" y="30078"/>
                    <a:pt x="18337" y="18337"/>
                  </a:cubicBezTo>
                  <a:cubicBezTo>
                    <a:pt x="30078" y="6596"/>
                    <a:pt x="46002" y="0"/>
                    <a:pt x="62606" y="0"/>
                  </a:cubicBezTo>
                  <a:close/>
                </a:path>
              </a:pathLst>
            </a:custGeom>
            <a:solidFill>
              <a:srgbClr val="415A77"/>
            </a:solidFill>
          </p:spPr>
          <p:txBody>
            <a:bodyPr/>
            <a:lstStyle/>
            <a:p>
              <a:endParaRPr lang="en-IN"/>
            </a:p>
          </p:txBody>
        </p:sp>
        <p:sp>
          <p:nvSpPr>
            <p:cNvPr id="11" name="TextBox 11"/>
            <p:cNvSpPr txBox="1"/>
            <p:nvPr/>
          </p:nvSpPr>
          <p:spPr>
            <a:xfrm>
              <a:off x="0" y="-123825"/>
              <a:ext cx="1563326" cy="579747"/>
            </a:xfrm>
            <a:prstGeom prst="rect">
              <a:avLst/>
            </a:prstGeom>
          </p:spPr>
          <p:txBody>
            <a:bodyPr lIns="50800" tIns="50800" rIns="50800" bIns="50800" rtlCol="0" anchor="ctr"/>
            <a:lstStyle/>
            <a:p>
              <a:pPr algn="ctr">
                <a:lnSpc>
                  <a:spcPts val="3240"/>
                </a:lnSpc>
              </a:pPr>
              <a:endParaRPr/>
            </a:p>
          </p:txBody>
        </p:sp>
      </p:grpSp>
      <p:grpSp>
        <p:nvGrpSpPr>
          <p:cNvPr id="12" name="Group 12"/>
          <p:cNvGrpSpPr/>
          <p:nvPr/>
        </p:nvGrpSpPr>
        <p:grpSpPr>
          <a:xfrm>
            <a:off x="767989" y="3626319"/>
            <a:ext cx="1074683" cy="107468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E49"/>
            </a:solidFill>
          </p:spPr>
          <p:txBody>
            <a:bodyPr/>
            <a:lstStyle/>
            <a:p>
              <a:endParaRPr lang="en-IN"/>
            </a:p>
          </p:txBody>
        </p:sp>
        <p:sp>
          <p:nvSpPr>
            <p:cNvPr id="14" name="TextBox 14"/>
            <p:cNvSpPr txBox="1"/>
            <p:nvPr/>
          </p:nvSpPr>
          <p:spPr>
            <a:xfrm>
              <a:off x="76200" y="-47625"/>
              <a:ext cx="660400" cy="784225"/>
            </a:xfrm>
            <a:prstGeom prst="rect">
              <a:avLst/>
            </a:prstGeom>
          </p:spPr>
          <p:txBody>
            <a:bodyPr lIns="50800" tIns="50800" rIns="50800" bIns="50800" rtlCol="0" anchor="ctr"/>
            <a:lstStyle/>
            <a:p>
              <a:pPr algn="ctr">
                <a:lnSpc>
                  <a:spcPts val="3240"/>
                </a:lnSpc>
              </a:pPr>
              <a:endParaRPr/>
            </a:p>
          </p:txBody>
        </p:sp>
      </p:grpSp>
      <p:grpSp>
        <p:nvGrpSpPr>
          <p:cNvPr id="15" name="Group 15"/>
          <p:cNvGrpSpPr/>
          <p:nvPr/>
        </p:nvGrpSpPr>
        <p:grpSpPr>
          <a:xfrm>
            <a:off x="842599" y="5880809"/>
            <a:ext cx="1074683" cy="107468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E49"/>
            </a:solidFill>
          </p:spPr>
          <p:txBody>
            <a:bodyPr/>
            <a:lstStyle/>
            <a:p>
              <a:endParaRPr lang="en-IN"/>
            </a:p>
          </p:txBody>
        </p:sp>
        <p:sp>
          <p:nvSpPr>
            <p:cNvPr id="17" name="TextBox 17"/>
            <p:cNvSpPr txBox="1"/>
            <p:nvPr/>
          </p:nvSpPr>
          <p:spPr>
            <a:xfrm>
              <a:off x="76200" y="-47625"/>
              <a:ext cx="660400" cy="784225"/>
            </a:xfrm>
            <a:prstGeom prst="rect">
              <a:avLst/>
            </a:prstGeom>
          </p:spPr>
          <p:txBody>
            <a:bodyPr lIns="50800" tIns="50800" rIns="50800" bIns="50800" rtlCol="0" anchor="ctr"/>
            <a:lstStyle/>
            <a:p>
              <a:pPr algn="ctr">
                <a:lnSpc>
                  <a:spcPts val="3240"/>
                </a:lnSpc>
              </a:pPr>
              <a:endParaRPr/>
            </a:p>
          </p:txBody>
        </p:sp>
      </p:grpSp>
      <p:grpSp>
        <p:nvGrpSpPr>
          <p:cNvPr id="18" name="Group 18"/>
          <p:cNvGrpSpPr/>
          <p:nvPr/>
        </p:nvGrpSpPr>
        <p:grpSpPr>
          <a:xfrm>
            <a:off x="9923332" y="8337700"/>
            <a:ext cx="1074683" cy="107468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E49"/>
            </a:solidFill>
          </p:spPr>
          <p:txBody>
            <a:bodyPr/>
            <a:lstStyle/>
            <a:p>
              <a:endParaRPr lang="en-IN"/>
            </a:p>
          </p:txBody>
        </p:sp>
        <p:sp>
          <p:nvSpPr>
            <p:cNvPr id="20" name="TextBox 20"/>
            <p:cNvSpPr txBox="1"/>
            <p:nvPr/>
          </p:nvSpPr>
          <p:spPr>
            <a:xfrm>
              <a:off x="76200" y="-47625"/>
              <a:ext cx="660400" cy="784225"/>
            </a:xfrm>
            <a:prstGeom prst="rect">
              <a:avLst/>
            </a:prstGeom>
          </p:spPr>
          <p:txBody>
            <a:bodyPr lIns="50800" tIns="50800" rIns="50800" bIns="50800" rtlCol="0" anchor="ctr"/>
            <a:lstStyle/>
            <a:p>
              <a:pPr algn="ctr">
                <a:lnSpc>
                  <a:spcPts val="3240"/>
                </a:lnSpc>
              </a:pPr>
              <a:endParaRPr/>
            </a:p>
          </p:txBody>
        </p:sp>
      </p:grpSp>
      <p:sp>
        <p:nvSpPr>
          <p:cNvPr id="21" name="Freeform 21"/>
          <p:cNvSpPr/>
          <p:nvPr/>
        </p:nvSpPr>
        <p:spPr>
          <a:xfrm>
            <a:off x="1060124" y="3919126"/>
            <a:ext cx="490414" cy="489069"/>
          </a:xfrm>
          <a:custGeom>
            <a:avLst/>
            <a:gdLst/>
            <a:ahLst/>
            <a:cxnLst/>
            <a:rect l="l" t="t" r="r" b="b"/>
            <a:pathLst>
              <a:path w="490414" h="489069">
                <a:moveTo>
                  <a:pt x="0" y="0"/>
                </a:moveTo>
                <a:lnTo>
                  <a:pt x="490413" y="0"/>
                </a:lnTo>
                <a:lnTo>
                  <a:pt x="490413" y="489069"/>
                </a:lnTo>
                <a:lnTo>
                  <a:pt x="0" y="489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sp>
        <p:nvSpPr>
          <p:cNvPr id="22" name="Freeform 22"/>
          <p:cNvSpPr/>
          <p:nvPr/>
        </p:nvSpPr>
        <p:spPr>
          <a:xfrm>
            <a:off x="1149841" y="6147156"/>
            <a:ext cx="460198" cy="541989"/>
          </a:xfrm>
          <a:custGeom>
            <a:avLst/>
            <a:gdLst/>
            <a:ahLst/>
            <a:cxnLst/>
            <a:rect l="l" t="t" r="r" b="b"/>
            <a:pathLst>
              <a:path w="460198" h="541989">
                <a:moveTo>
                  <a:pt x="0" y="0"/>
                </a:moveTo>
                <a:lnTo>
                  <a:pt x="460198" y="0"/>
                </a:lnTo>
                <a:lnTo>
                  <a:pt x="460198" y="541989"/>
                </a:lnTo>
                <a:lnTo>
                  <a:pt x="0" y="5419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N"/>
          </a:p>
        </p:txBody>
      </p:sp>
      <p:sp>
        <p:nvSpPr>
          <p:cNvPr id="23" name="Freeform 23"/>
          <p:cNvSpPr/>
          <p:nvPr/>
        </p:nvSpPr>
        <p:spPr>
          <a:xfrm>
            <a:off x="10238275" y="8642052"/>
            <a:ext cx="444797" cy="465978"/>
          </a:xfrm>
          <a:custGeom>
            <a:avLst/>
            <a:gdLst/>
            <a:ahLst/>
            <a:cxnLst/>
            <a:rect l="l" t="t" r="r" b="b"/>
            <a:pathLst>
              <a:path w="444797" h="465978">
                <a:moveTo>
                  <a:pt x="0" y="0"/>
                </a:moveTo>
                <a:lnTo>
                  <a:pt x="444797" y="0"/>
                </a:lnTo>
                <a:lnTo>
                  <a:pt x="444797" y="465978"/>
                </a:lnTo>
                <a:lnTo>
                  <a:pt x="0" y="4659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N"/>
          </a:p>
        </p:txBody>
      </p:sp>
      <p:sp>
        <p:nvSpPr>
          <p:cNvPr id="24" name="TextBox 24"/>
          <p:cNvSpPr txBox="1"/>
          <p:nvPr/>
        </p:nvSpPr>
        <p:spPr>
          <a:xfrm>
            <a:off x="987064" y="1168763"/>
            <a:ext cx="11619492" cy="1636938"/>
          </a:xfrm>
          <a:prstGeom prst="rect">
            <a:avLst/>
          </a:prstGeom>
        </p:spPr>
        <p:txBody>
          <a:bodyPr lIns="0" tIns="0" rIns="0" bIns="0" rtlCol="0" anchor="t">
            <a:spAutoFit/>
          </a:bodyPr>
          <a:lstStyle/>
          <a:p>
            <a:pPr algn="l">
              <a:lnSpc>
                <a:spcPts val="5780"/>
              </a:lnSpc>
            </a:pPr>
            <a:r>
              <a:rPr lang="en-US" sz="5557" b="1">
                <a:solidFill>
                  <a:srgbClr val="1C1C1C"/>
                </a:solidFill>
                <a:latin typeface="Helvetica World Bold"/>
                <a:ea typeface="Helvetica World Bold"/>
                <a:cs typeface="Helvetica World Bold"/>
                <a:sym typeface="Helvetica World Bold"/>
              </a:rPr>
              <a:t>GREEN TECHNOLOGY: PRIORITY AREAS UNDER NGSP</a:t>
            </a:r>
          </a:p>
        </p:txBody>
      </p:sp>
      <p:sp>
        <p:nvSpPr>
          <p:cNvPr id="25" name="TextBox 25"/>
          <p:cNvSpPr txBox="1"/>
          <p:nvPr/>
        </p:nvSpPr>
        <p:spPr>
          <a:xfrm>
            <a:off x="2034660" y="5747459"/>
            <a:ext cx="4739992" cy="417195"/>
          </a:xfrm>
          <a:prstGeom prst="rect">
            <a:avLst/>
          </a:prstGeom>
        </p:spPr>
        <p:txBody>
          <a:bodyPr lIns="0" tIns="0" rIns="0" bIns="0" rtlCol="0" anchor="t">
            <a:spAutoFit/>
          </a:bodyPr>
          <a:lstStyle/>
          <a:p>
            <a:pPr algn="l">
              <a:lnSpc>
                <a:spcPts val="3419"/>
              </a:lnSpc>
            </a:pPr>
            <a:r>
              <a:rPr lang="en-US" sz="1899" b="1">
                <a:solidFill>
                  <a:srgbClr val="FFFFFF"/>
                </a:solidFill>
                <a:latin typeface="Poppins Bold"/>
                <a:ea typeface="Poppins Bold"/>
                <a:cs typeface="Poppins Bold"/>
                <a:sym typeface="Poppins Bold"/>
              </a:rPr>
              <a:t>Priority technologies include:</a:t>
            </a:r>
          </a:p>
        </p:txBody>
      </p:sp>
      <p:sp>
        <p:nvSpPr>
          <p:cNvPr id="26" name="TextBox 26"/>
          <p:cNvSpPr txBox="1"/>
          <p:nvPr/>
        </p:nvSpPr>
        <p:spPr>
          <a:xfrm>
            <a:off x="2044986" y="3578755"/>
            <a:ext cx="6162857" cy="1172845"/>
          </a:xfrm>
          <a:prstGeom prst="rect">
            <a:avLst/>
          </a:prstGeom>
        </p:spPr>
        <p:txBody>
          <a:bodyPr lIns="0" tIns="0" rIns="0" bIns="0" rtlCol="0" anchor="t">
            <a:spAutoFit/>
          </a:bodyPr>
          <a:lstStyle/>
          <a:p>
            <a:pPr algn="l">
              <a:lnSpc>
                <a:spcPts val="3079"/>
              </a:lnSpc>
            </a:pPr>
            <a:r>
              <a:rPr lang="en-US" sz="2199">
                <a:solidFill>
                  <a:srgbClr val="FFFFFF"/>
                </a:solidFill>
                <a:latin typeface="Poppins Light"/>
                <a:ea typeface="Poppins Light"/>
                <a:cs typeface="Poppins Light"/>
                <a:sym typeface="Poppins Light"/>
              </a:rPr>
              <a:t>NGSP identifies green technology as a cross-cutting enabler across shipping and ports.</a:t>
            </a:r>
          </a:p>
        </p:txBody>
      </p:sp>
      <p:sp>
        <p:nvSpPr>
          <p:cNvPr id="27" name="TextBox 27"/>
          <p:cNvSpPr txBox="1"/>
          <p:nvPr/>
        </p:nvSpPr>
        <p:spPr>
          <a:xfrm>
            <a:off x="2034661" y="6238900"/>
            <a:ext cx="5817830" cy="3718560"/>
          </a:xfrm>
          <a:prstGeom prst="rect">
            <a:avLst/>
          </a:prstGeom>
        </p:spPr>
        <p:txBody>
          <a:bodyPr lIns="0" tIns="0" rIns="0" bIns="0" rtlCol="0" anchor="t">
            <a:spAutoFit/>
          </a:bodyPr>
          <a:lstStyle/>
          <a:p>
            <a:pPr marL="453388" lvl="1" indent="-226694" algn="l">
              <a:lnSpc>
                <a:spcPts val="2939"/>
              </a:lnSpc>
              <a:buFont typeface="Arial"/>
              <a:buChar char="•"/>
            </a:pPr>
            <a:r>
              <a:rPr lang="en-US" sz="2099">
                <a:solidFill>
                  <a:srgbClr val="FFFFFF"/>
                </a:solidFill>
                <a:latin typeface="Poppins Light"/>
                <a:ea typeface="Poppins Light"/>
                <a:cs typeface="Poppins Light"/>
                <a:sym typeface="Poppins Light"/>
              </a:rPr>
              <a:t>Hybrid and electric propulsion systems</a:t>
            </a:r>
          </a:p>
          <a:p>
            <a:pPr marL="453388" lvl="1" indent="-226694" algn="l">
              <a:lnSpc>
                <a:spcPts val="2939"/>
              </a:lnSpc>
              <a:buFont typeface="Arial"/>
              <a:buChar char="•"/>
            </a:pPr>
            <a:r>
              <a:rPr lang="en-US" sz="2099">
                <a:solidFill>
                  <a:srgbClr val="FFFFFF"/>
                </a:solidFill>
                <a:latin typeface="Poppins Light"/>
                <a:ea typeface="Poppins Light"/>
                <a:cs typeface="Poppins Light"/>
                <a:sym typeface="Poppins Light"/>
              </a:rPr>
              <a:t>Hydrogen, methanol and ammonia-ready vessels</a:t>
            </a:r>
          </a:p>
          <a:p>
            <a:pPr marL="453388" lvl="1" indent="-226694" algn="l">
              <a:lnSpc>
                <a:spcPts val="2939"/>
              </a:lnSpc>
              <a:buFont typeface="Arial"/>
              <a:buChar char="•"/>
            </a:pPr>
            <a:r>
              <a:rPr lang="en-US" sz="2099">
                <a:solidFill>
                  <a:srgbClr val="FFFFFF"/>
                </a:solidFill>
                <a:latin typeface="Poppins Light"/>
                <a:ea typeface="Poppins Light"/>
                <a:cs typeface="Poppins Light"/>
                <a:sym typeface="Poppins Light"/>
              </a:rPr>
              <a:t>Wind- and solar-assisted propulsion</a:t>
            </a:r>
          </a:p>
          <a:p>
            <a:pPr marL="453388" lvl="1" indent="-226694" algn="l">
              <a:lnSpc>
                <a:spcPts val="2939"/>
              </a:lnSpc>
              <a:buFont typeface="Arial"/>
              <a:buChar char="•"/>
            </a:pPr>
            <a:r>
              <a:rPr lang="en-US" sz="2099">
                <a:solidFill>
                  <a:srgbClr val="FFFFFF"/>
                </a:solidFill>
                <a:latin typeface="Poppins Light"/>
                <a:ea typeface="Poppins Light"/>
                <a:cs typeface="Poppins Light"/>
                <a:sym typeface="Poppins Light"/>
              </a:rPr>
              <a:t>Onboard energy-efficiency and emissions-control systems</a:t>
            </a:r>
          </a:p>
          <a:p>
            <a:pPr marL="453388" lvl="1" indent="-226694" algn="l">
              <a:lnSpc>
                <a:spcPts val="2939"/>
              </a:lnSpc>
              <a:buFont typeface="Arial"/>
              <a:buChar char="•"/>
            </a:pPr>
            <a:r>
              <a:rPr lang="en-US" sz="2099">
                <a:solidFill>
                  <a:srgbClr val="FFFFFF"/>
                </a:solidFill>
                <a:latin typeface="Poppins Light"/>
                <a:ea typeface="Poppins Light"/>
                <a:cs typeface="Poppins Light"/>
                <a:sym typeface="Poppins Light"/>
              </a:rPr>
              <a:t>AI-based voyage optimisation, digital twins, and real-time emissions monitoring</a:t>
            </a:r>
          </a:p>
          <a:p>
            <a:pPr algn="l">
              <a:lnSpc>
                <a:spcPts val="2939"/>
              </a:lnSpc>
            </a:pPr>
            <a:endParaRPr lang="en-US" sz="2099">
              <a:solidFill>
                <a:srgbClr val="FFFFFF"/>
              </a:solidFill>
              <a:latin typeface="Poppins Light"/>
              <a:ea typeface="Poppins Light"/>
              <a:cs typeface="Poppins Light"/>
              <a:sym typeface="Poppins Light"/>
            </a:endParaRPr>
          </a:p>
        </p:txBody>
      </p:sp>
      <p:sp>
        <p:nvSpPr>
          <p:cNvPr id="28" name="TextBox 28"/>
          <p:cNvSpPr txBox="1"/>
          <p:nvPr/>
        </p:nvSpPr>
        <p:spPr>
          <a:xfrm>
            <a:off x="11143504" y="8064781"/>
            <a:ext cx="4899027" cy="1563370"/>
          </a:xfrm>
          <a:prstGeom prst="rect">
            <a:avLst/>
          </a:prstGeom>
        </p:spPr>
        <p:txBody>
          <a:bodyPr lIns="0" tIns="0" rIns="0" bIns="0" rtlCol="0" anchor="t">
            <a:spAutoFit/>
          </a:bodyPr>
          <a:lstStyle/>
          <a:p>
            <a:pPr algn="l">
              <a:lnSpc>
                <a:spcPts val="3079"/>
              </a:lnSpc>
            </a:pPr>
            <a:r>
              <a:rPr lang="en-US" sz="2199">
                <a:solidFill>
                  <a:srgbClr val="FFFFFF"/>
                </a:solidFill>
                <a:latin typeface="Poppins Light"/>
                <a:ea typeface="Poppins Light"/>
                <a:cs typeface="Poppins Light"/>
                <a:sym typeface="Poppins Light"/>
              </a:rPr>
              <a:t>Emphasis on indigenisation, R&amp;D, and pilot deployments through Centres of Excellence and shipyards.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5946020"/>
            <a:ext cx="16230600" cy="0"/>
          </a:xfrm>
          <a:prstGeom prst="line">
            <a:avLst/>
          </a:prstGeom>
          <a:ln w="85725" cap="flat">
            <a:solidFill>
              <a:srgbClr val="000000"/>
            </a:solidFill>
            <a:prstDash val="solid"/>
            <a:headEnd type="oval" w="lg" len="lg"/>
            <a:tailEnd type="oval" w="lg" len="lg"/>
          </a:ln>
        </p:spPr>
        <p:txBody>
          <a:bodyPr/>
          <a:lstStyle/>
          <a:p>
            <a:endParaRPr lang="en-IN"/>
          </a:p>
        </p:txBody>
      </p:sp>
      <p:grpSp>
        <p:nvGrpSpPr>
          <p:cNvPr id="3" name="Group 3"/>
          <p:cNvGrpSpPr/>
          <p:nvPr/>
        </p:nvGrpSpPr>
        <p:grpSpPr>
          <a:xfrm>
            <a:off x="3239944" y="3587019"/>
            <a:ext cx="1858938" cy="185893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263B"/>
            </a:solidFill>
          </p:spPr>
          <p:txBody>
            <a:bodyPr/>
            <a:lstStyle/>
            <a:p>
              <a:endParaRPr lang="en-IN"/>
            </a:p>
          </p:txBody>
        </p:sp>
        <p:sp>
          <p:nvSpPr>
            <p:cNvPr id="5" name="TextBox 5"/>
            <p:cNvSpPr txBox="1"/>
            <p:nvPr/>
          </p:nvSpPr>
          <p:spPr>
            <a:xfrm>
              <a:off x="76200" y="-47625"/>
              <a:ext cx="660400" cy="784225"/>
            </a:xfrm>
            <a:prstGeom prst="rect">
              <a:avLst/>
            </a:prstGeom>
          </p:spPr>
          <p:txBody>
            <a:bodyPr lIns="50800" tIns="50800" rIns="50800" bIns="50800" rtlCol="0" anchor="ctr"/>
            <a:lstStyle/>
            <a:p>
              <a:pPr algn="ctr">
                <a:lnSpc>
                  <a:spcPts val="3240"/>
                </a:lnSpc>
              </a:pPr>
              <a:endParaRPr/>
            </a:p>
          </p:txBody>
        </p:sp>
      </p:grpSp>
      <p:grpSp>
        <p:nvGrpSpPr>
          <p:cNvPr id="6" name="Group 6"/>
          <p:cNvGrpSpPr/>
          <p:nvPr/>
        </p:nvGrpSpPr>
        <p:grpSpPr>
          <a:xfrm>
            <a:off x="8364913" y="3587019"/>
            <a:ext cx="1858938" cy="185893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15A77"/>
            </a:solidFill>
          </p:spPr>
          <p:txBody>
            <a:bodyPr/>
            <a:lstStyle/>
            <a:p>
              <a:endParaRPr lang="en-IN"/>
            </a:p>
          </p:txBody>
        </p:sp>
        <p:sp>
          <p:nvSpPr>
            <p:cNvPr id="8" name="TextBox 8"/>
            <p:cNvSpPr txBox="1"/>
            <p:nvPr/>
          </p:nvSpPr>
          <p:spPr>
            <a:xfrm>
              <a:off x="76200" y="-47625"/>
              <a:ext cx="660400" cy="784225"/>
            </a:xfrm>
            <a:prstGeom prst="rect">
              <a:avLst/>
            </a:prstGeom>
          </p:spPr>
          <p:txBody>
            <a:bodyPr lIns="50800" tIns="50800" rIns="50800" bIns="50800" rtlCol="0" anchor="ctr"/>
            <a:lstStyle/>
            <a:p>
              <a:pPr algn="ctr">
                <a:lnSpc>
                  <a:spcPts val="3240"/>
                </a:lnSpc>
              </a:pPr>
              <a:endParaRPr/>
            </a:p>
          </p:txBody>
        </p:sp>
      </p:grpSp>
      <p:grpSp>
        <p:nvGrpSpPr>
          <p:cNvPr id="9" name="Group 9"/>
          <p:cNvGrpSpPr/>
          <p:nvPr/>
        </p:nvGrpSpPr>
        <p:grpSpPr>
          <a:xfrm>
            <a:off x="13494279" y="3587019"/>
            <a:ext cx="1858938" cy="185893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263B"/>
            </a:solidFill>
          </p:spPr>
          <p:txBody>
            <a:bodyPr/>
            <a:lstStyle/>
            <a:p>
              <a:endParaRPr lang="en-IN"/>
            </a:p>
          </p:txBody>
        </p:sp>
        <p:sp>
          <p:nvSpPr>
            <p:cNvPr id="11" name="TextBox 11"/>
            <p:cNvSpPr txBox="1"/>
            <p:nvPr/>
          </p:nvSpPr>
          <p:spPr>
            <a:xfrm>
              <a:off x="76200" y="-47625"/>
              <a:ext cx="660400" cy="784225"/>
            </a:xfrm>
            <a:prstGeom prst="rect">
              <a:avLst/>
            </a:prstGeom>
          </p:spPr>
          <p:txBody>
            <a:bodyPr lIns="50800" tIns="50800" rIns="50800" bIns="50800" rtlCol="0" anchor="ctr"/>
            <a:lstStyle/>
            <a:p>
              <a:pPr algn="ctr">
                <a:lnSpc>
                  <a:spcPts val="3240"/>
                </a:lnSpc>
              </a:pPr>
              <a:endParaRPr/>
            </a:p>
          </p:txBody>
        </p:sp>
      </p:grpSp>
      <p:grpSp>
        <p:nvGrpSpPr>
          <p:cNvPr id="12" name="Group 12"/>
          <p:cNvGrpSpPr/>
          <p:nvPr/>
        </p:nvGrpSpPr>
        <p:grpSpPr>
          <a:xfrm>
            <a:off x="3879525" y="5655160"/>
            <a:ext cx="579777" cy="57977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263B"/>
            </a:solidFill>
          </p:spPr>
          <p:txBody>
            <a:bodyPr/>
            <a:lstStyle/>
            <a:p>
              <a:endParaRPr lang="en-IN"/>
            </a:p>
          </p:txBody>
        </p:sp>
        <p:sp>
          <p:nvSpPr>
            <p:cNvPr id="14" name="TextBox 14"/>
            <p:cNvSpPr txBox="1"/>
            <p:nvPr/>
          </p:nvSpPr>
          <p:spPr>
            <a:xfrm>
              <a:off x="76200" y="-47625"/>
              <a:ext cx="660400" cy="784225"/>
            </a:xfrm>
            <a:prstGeom prst="rect">
              <a:avLst/>
            </a:prstGeom>
          </p:spPr>
          <p:txBody>
            <a:bodyPr lIns="50800" tIns="50800" rIns="50800" bIns="50800" rtlCol="0" anchor="ctr"/>
            <a:lstStyle/>
            <a:p>
              <a:pPr algn="ctr">
                <a:lnSpc>
                  <a:spcPts val="3240"/>
                </a:lnSpc>
              </a:pPr>
              <a:endParaRPr/>
            </a:p>
          </p:txBody>
        </p:sp>
      </p:grpSp>
      <p:grpSp>
        <p:nvGrpSpPr>
          <p:cNvPr id="15" name="Group 15"/>
          <p:cNvGrpSpPr/>
          <p:nvPr/>
        </p:nvGrpSpPr>
        <p:grpSpPr>
          <a:xfrm>
            <a:off x="9004494" y="5654190"/>
            <a:ext cx="579777" cy="57977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15A77"/>
            </a:solidFill>
          </p:spPr>
          <p:txBody>
            <a:bodyPr/>
            <a:lstStyle/>
            <a:p>
              <a:endParaRPr lang="en-IN"/>
            </a:p>
          </p:txBody>
        </p:sp>
        <p:sp>
          <p:nvSpPr>
            <p:cNvPr id="17" name="TextBox 17"/>
            <p:cNvSpPr txBox="1"/>
            <p:nvPr/>
          </p:nvSpPr>
          <p:spPr>
            <a:xfrm>
              <a:off x="76200" y="-47625"/>
              <a:ext cx="660400" cy="784225"/>
            </a:xfrm>
            <a:prstGeom prst="rect">
              <a:avLst/>
            </a:prstGeom>
          </p:spPr>
          <p:txBody>
            <a:bodyPr lIns="50800" tIns="50800" rIns="50800" bIns="50800" rtlCol="0" anchor="ctr"/>
            <a:lstStyle/>
            <a:p>
              <a:pPr algn="ctr">
                <a:lnSpc>
                  <a:spcPts val="3240"/>
                </a:lnSpc>
              </a:pPr>
              <a:endParaRPr/>
            </a:p>
          </p:txBody>
        </p:sp>
      </p:grpSp>
      <p:grpSp>
        <p:nvGrpSpPr>
          <p:cNvPr id="18" name="Group 18"/>
          <p:cNvGrpSpPr/>
          <p:nvPr/>
        </p:nvGrpSpPr>
        <p:grpSpPr>
          <a:xfrm>
            <a:off x="14133859" y="5653219"/>
            <a:ext cx="579777" cy="57977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263B"/>
            </a:solidFill>
          </p:spPr>
          <p:txBody>
            <a:bodyPr/>
            <a:lstStyle/>
            <a:p>
              <a:endParaRPr lang="en-IN"/>
            </a:p>
          </p:txBody>
        </p:sp>
        <p:sp>
          <p:nvSpPr>
            <p:cNvPr id="20" name="TextBox 20"/>
            <p:cNvSpPr txBox="1"/>
            <p:nvPr/>
          </p:nvSpPr>
          <p:spPr>
            <a:xfrm>
              <a:off x="76200" y="-47625"/>
              <a:ext cx="660400" cy="784225"/>
            </a:xfrm>
            <a:prstGeom prst="rect">
              <a:avLst/>
            </a:prstGeom>
          </p:spPr>
          <p:txBody>
            <a:bodyPr lIns="50800" tIns="50800" rIns="50800" bIns="50800" rtlCol="0" anchor="ctr"/>
            <a:lstStyle/>
            <a:p>
              <a:pPr algn="ctr">
                <a:lnSpc>
                  <a:spcPts val="3240"/>
                </a:lnSpc>
              </a:pPr>
              <a:endParaRPr/>
            </a:p>
          </p:txBody>
        </p:sp>
      </p:grpSp>
      <p:sp>
        <p:nvSpPr>
          <p:cNvPr id="21" name="Freeform 21"/>
          <p:cNvSpPr/>
          <p:nvPr/>
        </p:nvSpPr>
        <p:spPr>
          <a:xfrm>
            <a:off x="3813413" y="4050297"/>
            <a:ext cx="712001" cy="932382"/>
          </a:xfrm>
          <a:custGeom>
            <a:avLst/>
            <a:gdLst/>
            <a:ahLst/>
            <a:cxnLst/>
            <a:rect l="l" t="t" r="r" b="b"/>
            <a:pathLst>
              <a:path w="712001" h="932382">
                <a:moveTo>
                  <a:pt x="0" y="0"/>
                </a:moveTo>
                <a:lnTo>
                  <a:pt x="712001" y="0"/>
                </a:lnTo>
                <a:lnTo>
                  <a:pt x="712001" y="932382"/>
                </a:lnTo>
                <a:lnTo>
                  <a:pt x="0" y="9323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22" name="Freeform 22"/>
          <p:cNvSpPr/>
          <p:nvPr/>
        </p:nvSpPr>
        <p:spPr>
          <a:xfrm>
            <a:off x="8799049" y="4076993"/>
            <a:ext cx="990666" cy="878991"/>
          </a:xfrm>
          <a:custGeom>
            <a:avLst/>
            <a:gdLst/>
            <a:ahLst/>
            <a:cxnLst/>
            <a:rect l="l" t="t" r="r" b="b"/>
            <a:pathLst>
              <a:path w="990666" h="878991">
                <a:moveTo>
                  <a:pt x="0" y="0"/>
                </a:moveTo>
                <a:lnTo>
                  <a:pt x="990666" y="0"/>
                </a:lnTo>
                <a:lnTo>
                  <a:pt x="990666" y="878991"/>
                </a:lnTo>
                <a:lnTo>
                  <a:pt x="0" y="878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sp>
        <p:nvSpPr>
          <p:cNvPr id="23" name="Freeform 23"/>
          <p:cNvSpPr/>
          <p:nvPr/>
        </p:nvSpPr>
        <p:spPr>
          <a:xfrm>
            <a:off x="14141200" y="4078738"/>
            <a:ext cx="565096" cy="875501"/>
          </a:xfrm>
          <a:custGeom>
            <a:avLst/>
            <a:gdLst/>
            <a:ahLst/>
            <a:cxnLst/>
            <a:rect l="l" t="t" r="r" b="b"/>
            <a:pathLst>
              <a:path w="565096" h="875501">
                <a:moveTo>
                  <a:pt x="0" y="0"/>
                </a:moveTo>
                <a:lnTo>
                  <a:pt x="565095" y="0"/>
                </a:lnTo>
                <a:lnTo>
                  <a:pt x="565095" y="875501"/>
                </a:lnTo>
                <a:lnTo>
                  <a:pt x="0" y="8755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N"/>
          </a:p>
        </p:txBody>
      </p:sp>
      <p:sp>
        <p:nvSpPr>
          <p:cNvPr id="25" name="TextBox 25"/>
          <p:cNvSpPr txBox="1"/>
          <p:nvPr/>
        </p:nvSpPr>
        <p:spPr>
          <a:xfrm>
            <a:off x="3463239" y="1519056"/>
            <a:ext cx="11250397" cy="2036428"/>
          </a:xfrm>
          <a:prstGeom prst="rect">
            <a:avLst/>
          </a:prstGeom>
        </p:spPr>
        <p:txBody>
          <a:bodyPr lIns="0" tIns="0" rIns="0" bIns="0" rtlCol="0" anchor="t">
            <a:spAutoFit/>
          </a:bodyPr>
          <a:lstStyle/>
          <a:p>
            <a:pPr marL="0" lvl="0" indent="0" algn="ctr">
              <a:lnSpc>
                <a:spcPts val="7258"/>
              </a:lnSpc>
              <a:spcBef>
                <a:spcPct val="0"/>
              </a:spcBef>
            </a:pPr>
            <a:r>
              <a:rPr lang="en-US" sz="6598" b="1">
                <a:solidFill>
                  <a:srgbClr val="0B0A0A"/>
                </a:solidFill>
                <a:latin typeface="Helvetica World Bold"/>
                <a:ea typeface="Helvetica World Bold"/>
                <a:cs typeface="Helvetica World Bold"/>
                <a:sym typeface="Helvetica World Bold"/>
              </a:rPr>
              <a:t> IMPLEMENTATION &amp; GOVERNANCE LINKAGES</a:t>
            </a:r>
          </a:p>
        </p:txBody>
      </p:sp>
      <p:sp>
        <p:nvSpPr>
          <p:cNvPr id="26" name="TextBox 26"/>
          <p:cNvSpPr txBox="1"/>
          <p:nvPr/>
        </p:nvSpPr>
        <p:spPr>
          <a:xfrm>
            <a:off x="1219200" y="6387337"/>
            <a:ext cx="5564594" cy="4084067"/>
          </a:xfrm>
          <a:prstGeom prst="rect">
            <a:avLst/>
          </a:prstGeom>
        </p:spPr>
        <p:txBody>
          <a:bodyPr lIns="0" tIns="0" rIns="0" bIns="0" rtlCol="0" anchor="t">
            <a:spAutoFit/>
          </a:bodyPr>
          <a:lstStyle/>
          <a:p>
            <a:pPr algn="l">
              <a:lnSpc>
                <a:spcPts val="2939"/>
              </a:lnSpc>
            </a:pPr>
            <a:r>
              <a:rPr lang="en-US" sz="2400" dirty="0">
                <a:solidFill>
                  <a:srgbClr val="0B0A0A"/>
                </a:solidFill>
                <a:latin typeface="Poppins"/>
                <a:ea typeface="Poppins"/>
                <a:cs typeface="Poppins"/>
                <a:sym typeface="Poppins"/>
              </a:rPr>
              <a:t>Green Shipping and Green Technology implementation is anchored through:</a:t>
            </a:r>
          </a:p>
          <a:p>
            <a:pPr marL="453388" lvl="1" indent="-226694" algn="l">
              <a:lnSpc>
                <a:spcPts val="2939"/>
              </a:lnSpc>
              <a:buFont typeface="Arial"/>
              <a:buChar char="•"/>
            </a:pPr>
            <a:r>
              <a:rPr lang="en-US" sz="2400" dirty="0">
                <a:solidFill>
                  <a:srgbClr val="0B0A0A"/>
                </a:solidFill>
                <a:latin typeface="Poppins"/>
                <a:ea typeface="Poppins"/>
                <a:cs typeface="Poppins"/>
                <a:sym typeface="Poppins"/>
              </a:rPr>
              <a:t>NGSCC as the central coordination body</a:t>
            </a:r>
          </a:p>
          <a:p>
            <a:pPr marL="453388" lvl="1" indent="-226694" algn="l">
              <a:lnSpc>
                <a:spcPts val="2939"/>
              </a:lnSpc>
              <a:buFont typeface="Arial"/>
              <a:buChar char="•"/>
            </a:pPr>
            <a:r>
              <a:rPr lang="en-US" sz="2400" dirty="0">
                <a:solidFill>
                  <a:srgbClr val="0B0A0A"/>
                </a:solidFill>
                <a:latin typeface="Poppins"/>
                <a:ea typeface="Poppins"/>
                <a:cs typeface="Poppins"/>
                <a:sym typeface="Poppins"/>
              </a:rPr>
              <a:t>DGS for regulation, certification, and compliance</a:t>
            </a:r>
          </a:p>
          <a:p>
            <a:pPr marL="453388" lvl="1" indent="-226694" algn="l">
              <a:lnSpc>
                <a:spcPts val="2939"/>
              </a:lnSpc>
              <a:buFont typeface="Arial"/>
              <a:buChar char="•"/>
            </a:pPr>
            <a:r>
              <a:rPr lang="en-US" sz="2400" dirty="0" err="1">
                <a:solidFill>
                  <a:srgbClr val="0B0A0A"/>
                </a:solidFill>
                <a:latin typeface="Poppins"/>
                <a:ea typeface="Poppins"/>
                <a:cs typeface="Poppins"/>
                <a:sym typeface="Poppins"/>
              </a:rPr>
              <a:t>NCoEGPS</a:t>
            </a:r>
            <a:r>
              <a:rPr lang="en-US" sz="2400" dirty="0">
                <a:solidFill>
                  <a:srgbClr val="0B0A0A"/>
                </a:solidFill>
                <a:latin typeface="Poppins"/>
                <a:ea typeface="Poppins"/>
                <a:cs typeface="Poppins"/>
                <a:sym typeface="Poppins"/>
              </a:rPr>
              <a:t>, IMU, IITs, IRS for technical backstopping and validation</a:t>
            </a:r>
          </a:p>
          <a:p>
            <a:pPr algn="ctr">
              <a:lnSpc>
                <a:spcPts val="2939"/>
              </a:lnSpc>
            </a:pPr>
            <a:endParaRPr lang="en-US" sz="2400" dirty="0">
              <a:solidFill>
                <a:srgbClr val="0B0A0A"/>
              </a:solidFill>
              <a:latin typeface="Poppins"/>
              <a:ea typeface="Poppins"/>
              <a:cs typeface="Poppins"/>
              <a:sym typeface="Poppins"/>
            </a:endParaRPr>
          </a:p>
        </p:txBody>
      </p:sp>
      <p:sp>
        <p:nvSpPr>
          <p:cNvPr id="27" name="TextBox 27"/>
          <p:cNvSpPr txBox="1"/>
          <p:nvPr/>
        </p:nvSpPr>
        <p:spPr>
          <a:xfrm>
            <a:off x="7510310" y="6433818"/>
            <a:ext cx="4529290" cy="2035429"/>
          </a:xfrm>
          <a:prstGeom prst="rect">
            <a:avLst/>
          </a:prstGeom>
        </p:spPr>
        <p:txBody>
          <a:bodyPr lIns="0" tIns="0" rIns="0" bIns="0" rtlCol="0" anchor="t">
            <a:spAutoFit/>
          </a:bodyPr>
          <a:lstStyle/>
          <a:p>
            <a:pPr algn="l">
              <a:lnSpc>
                <a:spcPts val="3219"/>
              </a:lnSpc>
            </a:pPr>
            <a:r>
              <a:rPr lang="en-US" sz="2400" dirty="0">
                <a:solidFill>
                  <a:srgbClr val="0B0A0A"/>
                </a:solidFill>
                <a:latin typeface="Poppins"/>
                <a:ea typeface="Poppins"/>
                <a:cs typeface="Poppins"/>
                <a:sym typeface="Poppins"/>
              </a:rPr>
              <a:t>Measures are </a:t>
            </a:r>
            <a:r>
              <a:rPr lang="en-US" sz="2400" dirty="0" err="1">
                <a:solidFill>
                  <a:srgbClr val="0B0A0A"/>
                </a:solidFill>
                <a:latin typeface="Poppins"/>
                <a:ea typeface="Poppins"/>
                <a:cs typeface="Poppins"/>
                <a:sym typeface="Poppins"/>
              </a:rPr>
              <a:t>operationalised</a:t>
            </a:r>
            <a:r>
              <a:rPr lang="en-US" sz="2400" dirty="0">
                <a:solidFill>
                  <a:srgbClr val="0B0A0A"/>
                </a:solidFill>
                <a:latin typeface="Poppins"/>
                <a:ea typeface="Poppins"/>
                <a:cs typeface="Poppins"/>
                <a:sym typeface="Poppins"/>
              </a:rPr>
              <a:t> through the National Green Maritime Implementation Plan (NGMIP) with phased targets.</a:t>
            </a:r>
          </a:p>
        </p:txBody>
      </p:sp>
      <p:sp>
        <p:nvSpPr>
          <p:cNvPr id="28" name="TextBox 28"/>
          <p:cNvSpPr txBox="1"/>
          <p:nvPr/>
        </p:nvSpPr>
        <p:spPr>
          <a:xfrm>
            <a:off x="13258800" y="6633046"/>
            <a:ext cx="4529290" cy="1576970"/>
          </a:xfrm>
          <a:prstGeom prst="rect">
            <a:avLst/>
          </a:prstGeom>
        </p:spPr>
        <p:txBody>
          <a:bodyPr lIns="0" tIns="0" rIns="0" bIns="0" rtlCol="0" anchor="t">
            <a:spAutoFit/>
          </a:bodyPr>
          <a:lstStyle/>
          <a:p>
            <a:pPr algn="l">
              <a:lnSpc>
                <a:spcPts val="3079"/>
              </a:lnSpc>
            </a:pPr>
            <a:r>
              <a:rPr lang="en-US" sz="2400" dirty="0">
                <a:solidFill>
                  <a:srgbClr val="0B0A0A"/>
                </a:solidFill>
                <a:latin typeface="Poppins"/>
                <a:ea typeface="Poppins"/>
                <a:cs typeface="Poppins"/>
                <a:sym typeface="Poppins"/>
              </a:rPr>
              <a:t>Compliance is linked to finance eligibility, port incentives, and public procurement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5574722" y="2729139"/>
            <a:ext cx="0" cy="6196851"/>
          </a:xfrm>
          <a:prstGeom prst="line">
            <a:avLst/>
          </a:prstGeom>
          <a:ln w="104775" cap="flat">
            <a:solidFill>
              <a:srgbClr val="000000"/>
            </a:solidFill>
            <a:prstDash val="solid"/>
            <a:headEnd type="none" w="sm" len="sm"/>
            <a:tailEnd type="none" w="sm" len="sm"/>
          </a:ln>
        </p:spPr>
        <p:txBody>
          <a:bodyPr/>
          <a:lstStyle/>
          <a:p>
            <a:endParaRPr lang="en-IN"/>
          </a:p>
        </p:txBody>
      </p:sp>
      <p:grpSp>
        <p:nvGrpSpPr>
          <p:cNvPr id="3" name="Group 3"/>
          <p:cNvGrpSpPr/>
          <p:nvPr/>
        </p:nvGrpSpPr>
        <p:grpSpPr>
          <a:xfrm>
            <a:off x="4898141" y="2184715"/>
            <a:ext cx="1353162" cy="135316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263B"/>
            </a:solidFill>
          </p:spPr>
          <p:txBody>
            <a:bodyPr/>
            <a:lstStyle/>
            <a:p>
              <a:endParaRPr lang="en-IN"/>
            </a:p>
          </p:txBody>
        </p:sp>
        <p:sp>
          <p:nvSpPr>
            <p:cNvPr id="5" name="TextBox 5"/>
            <p:cNvSpPr txBox="1"/>
            <p:nvPr/>
          </p:nvSpPr>
          <p:spPr>
            <a:xfrm>
              <a:off x="76200" y="-47625"/>
              <a:ext cx="660400" cy="784225"/>
            </a:xfrm>
            <a:prstGeom prst="rect">
              <a:avLst/>
            </a:prstGeom>
          </p:spPr>
          <p:txBody>
            <a:bodyPr lIns="50800" tIns="50800" rIns="50800" bIns="50800" rtlCol="0" anchor="ctr"/>
            <a:lstStyle/>
            <a:p>
              <a:pPr algn="ctr">
                <a:lnSpc>
                  <a:spcPts val="3240"/>
                </a:lnSpc>
              </a:pPr>
              <a:endParaRPr/>
            </a:p>
          </p:txBody>
        </p:sp>
      </p:grpSp>
      <p:sp>
        <p:nvSpPr>
          <p:cNvPr id="6" name="Freeform 6"/>
          <p:cNvSpPr/>
          <p:nvPr/>
        </p:nvSpPr>
        <p:spPr>
          <a:xfrm>
            <a:off x="5265886" y="2552460"/>
            <a:ext cx="617671" cy="617671"/>
          </a:xfrm>
          <a:custGeom>
            <a:avLst/>
            <a:gdLst/>
            <a:ahLst/>
            <a:cxnLst/>
            <a:rect l="l" t="t" r="r" b="b"/>
            <a:pathLst>
              <a:path w="617671" h="617671">
                <a:moveTo>
                  <a:pt x="0" y="0"/>
                </a:moveTo>
                <a:lnTo>
                  <a:pt x="617672" y="0"/>
                </a:lnTo>
                <a:lnTo>
                  <a:pt x="617672" y="617671"/>
                </a:lnTo>
                <a:lnTo>
                  <a:pt x="0" y="617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grpSp>
        <p:nvGrpSpPr>
          <p:cNvPr id="7" name="Group 7"/>
          <p:cNvGrpSpPr/>
          <p:nvPr/>
        </p:nvGrpSpPr>
        <p:grpSpPr>
          <a:xfrm>
            <a:off x="4898141" y="4898647"/>
            <a:ext cx="1353162" cy="135316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8DA9"/>
            </a:solidFill>
          </p:spPr>
          <p:txBody>
            <a:bodyPr/>
            <a:lstStyle/>
            <a:p>
              <a:endParaRPr lang="en-IN"/>
            </a:p>
          </p:txBody>
        </p:sp>
        <p:sp>
          <p:nvSpPr>
            <p:cNvPr id="9" name="TextBox 9"/>
            <p:cNvSpPr txBox="1"/>
            <p:nvPr/>
          </p:nvSpPr>
          <p:spPr>
            <a:xfrm>
              <a:off x="76200" y="-47625"/>
              <a:ext cx="660400" cy="784225"/>
            </a:xfrm>
            <a:prstGeom prst="rect">
              <a:avLst/>
            </a:prstGeom>
          </p:spPr>
          <p:txBody>
            <a:bodyPr lIns="50800" tIns="50800" rIns="50800" bIns="50800" rtlCol="0" anchor="ctr"/>
            <a:lstStyle/>
            <a:p>
              <a:pPr algn="ctr">
                <a:lnSpc>
                  <a:spcPts val="3240"/>
                </a:lnSpc>
              </a:pPr>
              <a:endParaRPr/>
            </a:p>
          </p:txBody>
        </p:sp>
      </p:grpSp>
      <p:sp>
        <p:nvSpPr>
          <p:cNvPr id="10" name="Freeform 10"/>
          <p:cNvSpPr/>
          <p:nvPr/>
        </p:nvSpPr>
        <p:spPr>
          <a:xfrm>
            <a:off x="5236395" y="5375695"/>
            <a:ext cx="676655" cy="497034"/>
          </a:xfrm>
          <a:custGeom>
            <a:avLst/>
            <a:gdLst/>
            <a:ahLst/>
            <a:cxnLst/>
            <a:rect l="l" t="t" r="r" b="b"/>
            <a:pathLst>
              <a:path w="676655" h="497034">
                <a:moveTo>
                  <a:pt x="0" y="0"/>
                </a:moveTo>
                <a:lnTo>
                  <a:pt x="676654" y="0"/>
                </a:lnTo>
                <a:lnTo>
                  <a:pt x="676654" y="497034"/>
                </a:lnTo>
                <a:lnTo>
                  <a:pt x="0" y="4970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grpSp>
        <p:nvGrpSpPr>
          <p:cNvPr id="11" name="Group 11"/>
          <p:cNvGrpSpPr/>
          <p:nvPr/>
        </p:nvGrpSpPr>
        <p:grpSpPr>
          <a:xfrm>
            <a:off x="4898141" y="7657430"/>
            <a:ext cx="1353162" cy="135316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263B"/>
            </a:solidFill>
          </p:spPr>
          <p:txBody>
            <a:bodyPr/>
            <a:lstStyle/>
            <a:p>
              <a:endParaRPr lang="en-IN"/>
            </a:p>
          </p:txBody>
        </p:sp>
        <p:sp>
          <p:nvSpPr>
            <p:cNvPr id="13" name="TextBox 13"/>
            <p:cNvSpPr txBox="1"/>
            <p:nvPr/>
          </p:nvSpPr>
          <p:spPr>
            <a:xfrm>
              <a:off x="76200" y="-47625"/>
              <a:ext cx="660400" cy="784225"/>
            </a:xfrm>
            <a:prstGeom prst="rect">
              <a:avLst/>
            </a:prstGeom>
          </p:spPr>
          <p:txBody>
            <a:bodyPr lIns="50800" tIns="50800" rIns="50800" bIns="50800" rtlCol="0" anchor="ctr"/>
            <a:lstStyle/>
            <a:p>
              <a:pPr algn="ctr">
                <a:lnSpc>
                  <a:spcPts val="3240"/>
                </a:lnSpc>
              </a:pPr>
              <a:endParaRPr/>
            </a:p>
          </p:txBody>
        </p:sp>
      </p:grpSp>
      <p:sp>
        <p:nvSpPr>
          <p:cNvPr id="14" name="Freeform 14"/>
          <p:cNvSpPr/>
          <p:nvPr/>
        </p:nvSpPr>
        <p:spPr>
          <a:xfrm>
            <a:off x="5304193" y="8068400"/>
            <a:ext cx="541059" cy="531222"/>
          </a:xfrm>
          <a:custGeom>
            <a:avLst/>
            <a:gdLst/>
            <a:ahLst/>
            <a:cxnLst/>
            <a:rect l="l" t="t" r="r" b="b"/>
            <a:pathLst>
              <a:path w="541059" h="531222">
                <a:moveTo>
                  <a:pt x="0" y="0"/>
                </a:moveTo>
                <a:lnTo>
                  <a:pt x="541059" y="0"/>
                </a:lnTo>
                <a:lnTo>
                  <a:pt x="541059" y="531222"/>
                </a:lnTo>
                <a:lnTo>
                  <a:pt x="0" y="531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N"/>
          </a:p>
        </p:txBody>
      </p:sp>
      <p:sp>
        <p:nvSpPr>
          <p:cNvPr id="15" name="Freeform 15"/>
          <p:cNvSpPr/>
          <p:nvPr/>
        </p:nvSpPr>
        <p:spPr>
          <a:xfrm>
            <a:off x="455128" y="3257673"/>
            <a:ext cx="4225781" cy="5752920"/>
          </a:xfrm>
          <a:custGeom>
            <a:avLst/>
            <a:gdLst/>
            <a:ahLst/>
            <a:cxnLst/>
            <a:rect l="l" t="t" r="r" b="b"/>
            <a:pathLst>
              <a:path w="4225781" h="5752920">
                <a:moveTo>
                  <a:pt x="0" y="0"/>
                </a:moveTo>
                <a:lnTo>
                  <a:pt x="4225781" y="0"/>
                </a:lnTo>
                <a:lnTo>
                  <a:pt x="4225781" y="5752919"/>
                </a:lnTo>
                <a:lnTo>
                  <a:pt x="0" y="57529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N"/>
          </a:p>
        </p:txBody>
      </p:sp>
      <p:sp>
        <p:nvSpPr>
          <p:cNvPr id="16" name="Freeform 16"/>
          <p:cNvSpPr/>
          <p:nvPr/>
        </p:nvSpPr>
        <p:spPr>
          <a:xfrm>
            <a:off x="14295177" y="4533318"/>
            <a:ext cx="4355575" cy="4724982"/>
          </a:xfrm>
          <a:custGeom>
            <a:avLst/>
            <a:gdLst/>
            <a:ahLst/>
            <a:cxnLst/>
            <a:rect l="l" t="t" r="r" b="b"/>
            <a:pathLst>
              <a:path w="4355575" h="4724982">
                <a:moveTo>
                  <a:pt x="0" y="0"/>
                </a:moveTo>
                <a:lnTo>
                  <a:pt x="4355574" y="0"/>
                </a:lnTo>
                <a:lnTo>
                  <a:pt x="4355574" y="4724982"/>
                </a:lnTo>
                <a:lnTo>
                  <a:pt x="0" y="4724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N"/>
          </a:p>
        </p:txBody>
      </p:sp>
      <p:sp>
        <p:nvSpPr>
          <p:cNvPr id="17" name="TextBox 17"/>
          <p:cNvSpPr txBox="1"/>
          <p:nvPr/>
        </p:nvSpPr>
        <p:spPr>
          <a:xfrm>
            <a:off x="455128" y="596684"/>
            <a:ext cx="16553423" cy="921182"/>
          </a:xfrm>
          <a:prstGeom prst="rect">
            <a:avLst/>
          </a:prstGeom>
        </p:spPr>
        <p:txBody>
          <a:bodyPr lIns="0" tIns="0" rIns="0" bIns="0" rtlCol="0" anchor="t">
            <a:spAutoFit/>
          </a:bodyPr>
          <a:lstStyle/>
          <a:p>
            <a:pPr algn="ctr">
              <a:lnSpc>
                <a:spcPts val="6507"/>
              </a:lnSpc>
            </a:pPr>
            <a:r>
              <a:rPr lang="en-US" sz="5915" b="1">
                <a:solidFill>
                  <a:srgbClr val="0B0A0A"/>
                </a:solidFill>
                <a:latin typeface="Helvetica World Bold"/>
                <a:ea typeface="Helvetica World Bold"/>
                <a:cs typeface="Helvetica World Bold"/>
                <a:sym typeface="Helvetica World Bold"/>
              </a:rPr>
              <a:t>CAPACITY BUILDING &amp; GREEN SKILLING</a:t>
            </a:r>
          </a:p>
        </p:txBody>
      </p:sp>
      <p:sp>
        <p:nvSpPr>
          <p:cNvPr id="18" name="TextBox 18"/>
          <p:cNvSpPr txBox="1"/>
          <p:nvPr/>
        </p:nvSpPr>
        <p:spPr>
          <a:xfrm>
            <a:off x="6623761" y="4831972"/>
            <a:ext cx="7671415" cy="457243"/>
          </a:xfrm>
          <a:prstGeom prst="rect">
            <a:avLst/>
          </a:prstGeom>
        </p:spPr>
        <p:txBody>
          <a:bodyPr lIns="0" tIns="0" rIns="0" bIns="0" rtlCol="0" anchor="t">
            <a:spAutoFit/>
          </a:bodyPr>
          <a:lstStyle/>
          <a:p>
            <a:pPr algn="l">
              <a:lnSpc>
                <a:spcPts val="3672"/>
              </a:lnSpc>
            </a:pPr>
            <a:r>
              <a:rPr lang="en-US" sz="2623">
                <a:solidFill>
                  <a:srgbClr val="0B0A0A"/>
                </a:solidFill>
                <a:latin typeface="Poppins"/>
                <a:ea typeface="Poppins"/>
                <a:cs typeface="Poppins"/>
                <a:sym typeface="Poppins"/>
              </a:rPr>
              <a:t>Targeted skilling areas include:</a:t>
            </a:r>
          </a:p>
        </p:txBody>
      </p:sp>
      <p:sp>
        <p:nvSpPr>
          <p:cNvPr id="19" name="TextBox 19"/>
          <p:cNvSpPr txBox="1"/>
          <p:nvPr/>
        </p:nvSpPr>
        <p:spPr>
          <a:xfrm>
            <a:off x="6623761" y="2405319"/>
            <a:ext cx="6706448" cy="1409158"/>
          </a:xfrm>
          <a:prstGeom prst="rect">
            <a:avLst/>
          </a:prstGeom>
        </p:spPr>
        <p:txBody>
          <a:bodyPr lIns="0" tIns="0" rIns="0" bIns="0" rtlCol="0" anchor="t">
            <a:spAutoFit/>
          </a:bodyPr>
          <a:lstStyle/>
          <a:p>
            <a:pPr algn="l">
              <a:lnSpc>
                <a:spcPts val="3704"/>
              </a:lnSpc>
            </a:pPr>
            <a:r>
              <a:rPr lang="en-US" sz="2646">
                <a:solidFill>
                  <a:srgbClr val="0B0A0A"/>
                </a:solidFill>
                <a:latin typeface="Poppins Light"/>
                <a:ea typeface="Poppins Light"/>
                <a:cs typeface="Poppins Light"/>
                <a:sym typeface="Poppins Light"/>
              </a:rPr>
              <a:t>NGSP recognises that technology adoption requires parallel workforce transformation.</a:t>
            </a:r>
          </a:p>
        </p:txBody>
      </p:sp>
      <p:sp>
        <p:nvSpPr>
          <p:cNvPr id="20" name="TextBox 20"/>
          <p:cNvSpPr txBox="1"/>
          <p:nvPr/>
        </p:nvSpPr>
        <p:spPr>
          <a:xfrm>
            <a:off x="6480886" y="5057775"/>
            <a:ext cx="7814290" cy="2697573"/>
          </a:xfrm>
          <a:prstGeom prst="rect">
            <a:avLst/>
          </a:prstGeom>
        </p:spPr>
        <p:txBody>
          <a:bodyPr lIns="0" tIns="0" rIns="0" bIns="0" rtlCol="0" anchor="t">
            <a:spAutoFit/>
          </a:bodyPr>
          <a:lstStyle/>
          <a:p>
            <a:pPr algn="l">
              <a:lnSpc>
                <a:spcPts val="3564"/>
              </a:lnSpc>
            </a:pPr>
            <a:endParaRPr/>
          </a:p>
          <a:p>
            <a:pPr marL="549755" lvl="1" indent="-274877" algn="l">
              <a:lnSpc>
                <a:spcPts val="3564"/>
              </a:lnSpc>
              <a:buFont typeface="Arial"/>
              <a:buChar char="•"/>
            </a:pPr>
            <a:r>
              <a:rPr lang="en-US" sz="2546">
                <a:solidFill>
                  <a:srgbClr val="0B0A0A"/>
                </a:solidFill>
                <a:latin typeface="Poppins Light"/>
                <a:ea typeface="Poppins Light"/>
                <a:cs typeface="Poppins Light"/>
                <a:sym typeface="Poppins Light"/>
              </a:rPr>
              <a:t>Alternative fuel handling and safety</a:t>
            </a:r>
          </a:p>
          <a:p>
            <a:pPr marL="549755" lvl="1" indent="-274877" algn="l">
              <a:lnSpc>
                <a:spcPts val="3564"/>
              </a:lnSpc>
              <a:buFont typeface="Arial"/>
              <a:buChar char="•"/>
            </a:pPr>
            <a:r>
              <a:rPr lang="en-US" sz="2546">
                <a:solidFill>
                  <a:srgbClr val="0B0A0A"/>
                </a:solidFill>
                <a:latin typeface="Poppins Light"/>
                <a:ea typeface="Poppins Light"/>
                <a:cs typeface="Poppins Light"/>
                <a:sym typeface="Poppins Light"/>
              </a:rPr>
              <a:t>Hybrid/electric propulsion maintenance</a:t>
            </a:r>
          </a:p>
          <a:p>
            <a:pPr marL="549755" lvl="1" indent="-274877" algn="l">
              <a:lnSpc>
                <a:spcPts val="3564"/>
              </a:lnSpc>
              <a:buFont typeface="Arial"/>
              <a:buChar char="•"/>
            </a:pPr>
            <a:r>
              <a:rPr lang="en-US" sz="2546">
                <a:solidFill>
                  <a:srgbClr val="0B0A0A"/>
                </a:solidFill>
                <a:latin typeface="Poppins Light"/>
                <a:ea typeface="Poppins Light"/>
                <a:cs typeface="Poppins Light"/>
                <a:sym typeface="Poppins Light"/>
              </a:rPr>
              <a:t>Digital MRV systems and emissions reporting</a:t>
            </a:r>
          </a:p>
          <a:p>
            <a:pPr marL="549755" lvl="1" indent="-274877" algn="l">
              <a:lnSpc>
                <a:spcPts val="3564"/>
              </a:lnSpc>
              <a:buFont typeface="Arial"/>
              <a:buChar char="•"/>
            </a:pPr>
            <a:r>
              <a:rPr lang="en-US" sz="2546">
                <a:solidFill>
                  <a:srgbClr val="0B0A0A"/>
                </a:solidFill>
                <a:latin typeface="Poppins Light"/>
                <a:ea typeface="Poppins Light"/>
                <a:cs typeface="Poppins Light"/>
                <a:sym typeface="Poppins Light"/>
              </a:rPr>
              <a:t>Green ship design and retrofit engineering</a:t>
            </a:r>
          </a:p>
          <a:p>
            <a:pPr algn="l">
              <a:lnSpc>
                <a:spcPts val="3564"/>
              </a:lnSpc>
            </a:pPr>
            <a:endParaRPr lang="en-US" sz="2546">
              <a:solidFill>
                <a:srgbClr val="0B0A0A"/>
              </a:solidFill>
              <a:latin typeface="Poppins Light"/>
              <a:ea typeface="Poppins Light"/>
              <a:cs typeface="Poppins Light"/>
              <a:sym typeface="Poppins Light"/>
            </a:endParaRPr>
          </a:p>
        </p:txBody>
      </p:sp>
      <p:sp>
        <p:nvSpPr>
          <p:cNvPr id="21" name="TextBox 21"/>
          <p:cNvSpPr txBox="1"/>
          <p:nvPr/>
        </p:nvSpPr>
        <p:spPr>
          <a:xfrm>
            <a:off x="6623761" y="8168357"/>
            <a:ext cx="6706448" cy="1728563"/>
          </a:xfrm>
          <a:prstGeom prst="rect">
            <a:avLst/>
          </a:prstGeom>
        </p:spPr>
        <p:txBody>
          <a:bodyPr lIns="0" tIns="0" rIns="0" bIns="0" rtlCol="0" anchor="t">
            <a:spAutoFit/>
          </a:bodyPr>
          <a:lstStyle/>
          <a:p>
            <a:pPr algn="l">
              <a:lnSpc>
                <a:spcPts val="3424"/>
              </a:lnSpc>
            </a:pPr>
            <a:r>
              <a:rPr lang="en-US" sz="2446">
                <a:solidFill>
                  <a:srgbClr val="0B0A0A"/>
                </a:solidFill>
                <a:latin typeface="Poppins Light"/>
                <a:ea typeface="Poppins Light"/>
                <a:cs typeface="Poppins Light"/>
                <a:sym typeface="Poppins Light"/>
              </a:rPr>
              <a:t>Implementation through IMU, SCGJ, NSDC, NCoEGPS and regional skill clusters, ensuring inclusion of MSMEs and coastal/IWT operators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3651B66-7CDE-7172-D2A8-8F39B2FDB7E2}"/>
              </a:ext>
            </a:extLst>
          </p:cNvPr>
          <p:cNvSpPr>
            <a:spLocks noChangeArrowheads="1"/>
          </p:cNvSpPr>
          <p:nvPr/>
        </p:nvSpPr>
        <p:spPr bwMode="auto">
          <a:xfrm>
            <a:off x="572589" y="1839795"/>
            <a:ext cx="8216878" cy="2800767"/>
          </a:xfrm>
          <a:prstGeom prst="rect">
            <a:avLst/>
          </a:prstGeom>
          <a:solidFill>
            <a:schemeClr val="tx2">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chemeClr val="tx1"/>
                </a:solidFill>
                <a:effectLst/>
                <a:latin typeface="DM Sans "/>
              </a:rPr>
              <a:t>1. Green Ship Definition &amp; Certification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chemeClr val="tx1"/>
                </a:solidFill>
                <a:effectLst/>
                <a:latin typeface="DM Sans "/>
              </a:rPr>
              <a:t>The NGSP defines a Green Ship based on lifecycle performance, fuel type, and operational efficiency, covering both </a:t>
            </a:r>
            <a:r>
              <a:rPr kumimoji="0" lang="en-US" altLang="en-US" sz="2200" b="1" i="0" u="none" strike="noStrike" cap="none" normalizeH="0" baseline="0" dirty="0">
                <a:ln>
                  <a:noFill/>
                </a:ln>
                <a:solidFill>
                  <a:schemeClr val="tx1"/>
                </a:solidFill>
                <a:effectLst/>
                <a:latin typeface="DM Sans "/>
              </a:rPr>
              <a:t>newbuilds and retrofits</a:t>
            </a:r>
            <a:r>
              <a:rPr kumimoji="0" lang="en-US" altLang="en-US" sz="2200" b="0" i="0" u="none" strike="noStrike" cap="none" normalizeH="0" baseline="0" dirty="0">
                <a:ln>
                  <a:noFill/>
                </a:ln>
                <a:solidFill>
                  <a:schemeClr val="tx1"/>
                </a:solidFill>
                <a:effectLst/>
                <a:latin typeface="DM Sans "/>
              </a:rPr>
              <a:t> across </a:t>
            </a:r>
            <a:r>
              <a:rPr kumimoji="0" lang="en-US" altLang="en-US" sz="2200" b="1" i="0" u="none" strike="noStrike" cap="none" normalizeH="0" baseline="0" dirty="0">
                <a:ln>
                  <a:noFill/>
                </a:ln>
                <a:solidFill>
                  <a:schemeClr val="tx1"/>
                </a:solidFill>
                <a:effectLst/>
                <a:latin typeface="DM Sans "/>
              </a:rPr>
              <a:t>coastal, inland, and cruise segments</a:t>
            </a:r>
            <a:r>
              <a:rPr kumimoji="0" lang="en-US" altLang="en-US" sz="2200" b="0" i="0" u="none" strike="noStrike" cap="none" normalizeH="0" baseline="0" dirty="0">
                <a:ln>
                  <a:noFill/>
                </a:ln>
                <a:solidFill>
                  <a:schemeClr val="tx1"/>
                </a:solidFill>
                <a:effectLst/>
                <a:latin typeface="DM Sans "/>
              </a:rPr>
              <a:t> .</a:t>
            </a:r>
            <a:br>
              <a:rPr kumimoji="0" lang="en-US" altLang="en-US" sz="2200" b="0" i="0" u="none" strike="noStrike" cap="none" normalizeH="0" baseline="0" dirty="0">
                <a:ln>
                  <a:noFill/>
                </a:ln>
                <a:solidFill>
                  <a:schemeClr val="tx1"/>
                </a:solidFill>
                <a:effectLst/>
                <a:latin typeface="DM Sans "/>
              </a:rPr>
            </a:br>
            <a:r>
              <a:rPr kumimoji="0" lang="en-US" altLang="en-US" sz="2200" b="1" i="0" u="none" strike="noStrike" cap="none" normalizeH="0" baseline="0" dirty="0">
                <a:ln>
                  <a:noFill/>
                </a:ln>
                <a:solidFill>
                  <a:schemeClr val="tx1"/>
                </a:solidFill>
                <a:effectLst/>
                <a:latin typeface="DM Sans "/>
              </a:rPr>
              <a:t>Are the proposed definitions and tiered certification frameworks sufficiently clear and implementable for Indian operators, shipyards, and regulators, or do they require further differentiation by vessel type and service segment?</a:t>
            </a:r>
            <a:endParaRPr kumimoji="0" lang="en-US" altLang="en-US" sz="2200" b="0" i="0" u="none" strike="noStrike" cap="none" normalizeH="0" baseline="0" dirty="0">
              <a:ln>
                <a:noFill/>
              </a:ln>
              <a:solidFill>
                <a:schemeClr val="tx1"/>
              </a:solidFill>
              <a:effectLst/>
              <a:latin typeface="DM Sans "/>
            </a:endParaRPr>
          </a:p>
        </p:txBody>
      </p:sp>
      <p:sp>
        <p:nvSpPr>
          <p:cNvPr id="5" name="Rectangle 3">
            <a:extLst>
              <a:ext uri="{FF2B5EF4-FFF2-40B4-BE49-F238E27FC236}">
                <a16:creationId xmlns:a16="http://schemas.microsoft.com/office/drawing/2014/main" id="{5B96F979-A2E0-1A05-6854-D8F8824A2891}"/>
              </a:ext>
            </a:extLst>
          </p:cNvPr>
          <p:cNvSpPr>
            <a:spLocks noChangeArrowheads="1"/>
          </p:cNvSpPr>
          <p:nvPr/>
        </p:nvSpPr>
        <p:spPr bwMode="auto">
          <a:xfrm>
            <a:off x="9498535" y="1983314"/>
            <a:ext cx="8428926" cy="2462213"/>
          </a:xfrm>
          <a:prstGeom prst="rect">
            <a:avLst/>
          </a:prstGeom>
          <a:solidFill>
            <a:schemeClr val="tx2">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chemeClr val="tx1"/>
                </a:solidFill>
                <a:effectLst/>
                <a:latin typeface="DM Sans "/>
              </a:rPr>
              <a:t>2. Phased Technology Transition Pathway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chemeClr val="tx1"/>
                </a:solidFill>
                <a:effectLst/>
                <a:latin typeface="DM Sans "/>
              </a:rPr>
              <a:t>The NGSP proposes a </a:t>
            </a:r>
            <a:r>
              <a:rPr kumimoji="0" lang="en-US" altLang="en-US" sz="2200" b="1" i="0" u="none" strike="noStrike" cap="none" normalizeH="0" baseline="0" dirty="0">
                <a:ln>
                  <a:noFill/>
                </a:ln>
                <a:solidFill>
                  <a:schemeClr val="tx1"/>
                </a:solidFill>
                <a:effectLst/>
                <a:latin typeface="DM Sans "/>
              </a:rPr>
              <a:t>phased transition</a:t>
            </a:r>
            <a:r>
              <a:rPr kumimoji="0" lang="en-US" altLang="en-US" sz="2200" b="0" i="0" u="none" strike="noStrike" cap="none" normalizeH="0" baseline="0" dirty="0">
                <a:ln>
                  <a:noFill/>
                </a:ln>
                <a:solidFill>
                  <a:schemeClr val="tx1"/>
                </a:solidFill>
                <a:effectLst/>
                <a:latin typeface="DM Sans "/>
              </a:rPr>
              <a:t>—from hybrid, electric, and drop-in fuels in the short term, to fuel-flexible newbuilds in the medium term, and zero-emission-capable fleets in the long term .</a:t>
            </a:r>
            <a:br>
              <a:rPr kumimoji="0" lang="en-US" altLang="en-US" sz="2200" b="0" i="0" u="none" strike="noStrike" cap="none" normalizeH="0" baseline="0" dirty="0">
                <a:ln>
                  <a:noFill/>
                </a:ln>
                <a:solidFill>
                  <a:schemeClr val="tx1"/>
                </a:solidFill>
                <a:effectLst/>
                <a:latin typeface="DM Sans "/>
              </a:rPr>
            </a:br>
            <a:r>
              <a:rPr kumimoji="0" lang="en-US" altLang="en-US" sz="2200" b="1" i="0" u="none" strike="noStrike" cap="none" normalizeH="0" baseline="0" dirty="0">
                <a:ln>
                  <a:noFill/>
                </a:ln>
                <a:solidFill>
                  <a:schemeClr val="tx1"/>
                </a:solidFill>
                <a:effectLst/>
                <a:latin typeface="DM Sans "/>
              </a:rPr>
              <a:t>Is this sequencing technically and commercially realistic for India’s fleet profile, particularly for coastal, inland waterways, and auxiliary vessels, or are additional transition windows needed?</a:t>
            </a:r>
            <a:endParaRPr kumimoji="0" lang="en-US" altLang="en-US" sz="2200" b="0" i="0" u="none" strike="noStrike" cap="none" normalizeH="0" baseline="0" dirty="0">
              <a:ln>
                <a:noFill/>
              </a:ln>
              <a:solidFill>
                <a:schemeClr val="tx1"/>
              </a:solidFill>
              <a:effectLst/>
              <a:latin typeface="DM Sans "/>
            </a:endParaRPr>
          </a:p>
        </p:txBody>
      </p:sp>
      <p:sp>
        <p:nvSpPr>
          <p:cNvPr id="7" name="Rectangle 5">
            <a:extLst>
              <a:ext uri="{FF2B5EF4-FFF2-40B4-BE49-F238E27FC236}">
                <a16:creationId xmlns:a16="http://schemas.microsoft.com/office/drawing/2014/main" id="{02FEE076-6171-8890-8018-9EF600511F30}"/>
              </a:ext>
            </a:extLst>
          </p:cNvPr>
          <p:cNvSpPr>
            <a:spLocks noChangeArrowheads="1"/>
          </p:cNvSpPr>
          <p:nvPr/>
        </p:nvSpPr>
        <p:spPr bwMode="auto">
          <a:xfrm>
            <a:off x="572589" y="4922610"/>
            <a:ext cx="8216878" cy="2462213"/>
          </a:xfrm>
          <a:prstGeom prst="rect">
            <a:avLst/>
          </a:prstGeom>
          <a:solidFill>
            <a:schemeClr val="tx2">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chemeClr val="tx1"/>
                </a:solidFill>
                <a:effectLst/>
                <a:latin typeface="DM Sans "/>
              </a:rPr>
              <a:t>3. Retrofitting vs Newbuild Strategy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chemeClr val="tx1"/>
                </a:solidFill>
                <a:effectLst/>
                <a:latin typeface="DM Sans "/>
              </a:rPr>
              <a:t>The policy embeds retrofitting into the Green Ship framework alongside newbuilds and links both to carbon-intensity thresholds and lifecycle accounting .</a:t>
            </a:r>
            <a:br>
              <a:rPr kumimoji="0" lang="en-US" altLang="en-US" sz="2200" b="0" i="0" u="none" strike="noStrike" cap="none" normalizeH="0" baseline="0" dirty="0">
                <a:ln>
                  <a:noFill/>
                </a:ln>
                <a:solidFill>
                  <a:schemeClr val="tx1"/>
                </a:solidFill>
                <a:effectLst/>
                <a:latin typeface="DM Sans "/>
              </a:rPr>
            </a:br>
            <a:r>
              <a:rPr kumimoji="0" lang="en-US" altLang="en-US" sz="2200" b="1" i="0" u="none" strike="noStrike" cap="none" normalizeH="0" baseline="0" dirty="0">
                <a:ln>
                  <a:noFill/>
                </a:ln>
                <a:solidFill>
                  <a:schemeClr val="tx1"/>
                </a:solidFill>
                <a:effectLst/>
                <a:latin typeface="DM Sans "/>
              </a:rPr>
              <a:t>Does the proposed balance between retrofitting and newbuilds adequately reflect India’s ageing fleet and capital constraints, and are the incentive and finance linkages strong enough to drive uptake?</a:t>
            </a:r>
            <a:endParaRPr kumimoji="0" lang="en-US" altLang="en-US" sz="2200" b="0" i="0" u="none" strike="noStrike" cap="none" normalizeH="0" baseline="0" dirty="0">
              <a:ln>
                <a:noFill/>
              </a:ln>
              <a:solidFill>
                <a:schemeClr val="tx1"/>
              </a:solidFill>
              <a:effectLst/>
              <a:latin typeface="DM Sans "/>
            </a:endParaRPr>
          </a:p>
        </p:txBody>
      </p:sp>
      <p:sp>
        <p:nvSpPr>
          <p:cNvPr id="9" name="Rectangle 7">
            <a:extLst>
              <a:ext uri="{FF2B5EF4-FFF2-40B4-BE49-F238E27FC236}">
                <a16:creationId xmlns:a16="http://schemas.microsoft.com/office/drawing/2014/main" id="{FCE61E3F-CC0F-6CE4-ECAF-4478713AFCCA}"/>
              </a:ext>
            </a:extLst>
          </p:cNvPr>
          <p:cNvSpPr>
            <a:spLocks noChangeArrowheads="1"/>
          </p:cNvSpPr>
          <p:nvPr/>
        </p:nvSpPr>
        <p:spPr bwMode="auto">
          <a:xfrm>
            <a:off x="9498536" y="4862629"/>
            <a:ext cx="8428926" cy="2462213"/>
          </a:xfrm>
          <a:prstGeom prst="rect">
            <a:avLst/>
          </a:prstGeom>
          <a:solidFill>
            <a:schemeClr val="tx2">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chemeClr val="tx1"/>
                </a:solidFill>
                <a:effectLst/>
                <a:latin typeface="DM Sans "/>
              </a:rPr>
              <a:t>4. Technology Readiness &amp; </a:t>
            </a:r>
            <a:r>
              <a:rPr kumimoji="0" lang="en-US" altLang="en-US" sz="2200" b="1" i="0" u="none" strike="noStrike" cap="none" normalizeH="0" baseline="0" dirty="0" err="1">
                <a:ln>
                  <a:noFill/>
                </a:ln>
                <a:solidFill>
                  <a:schemeClr val="tx1"/>
                </a:solidFill>
                <a:effectLst/>
                <a:latin typeface="DM Sans "/>
              </a:rPr>
              <a:t>Indigenisation</a:t>
            </a:r>
            <a:endParaRPr kumimoji="0" lang="en-US" altLang="en-US" sz="2200" b="1" i="0" u="none" strike="noStrike" cap="none" normalizeH="0" baseline="0" dirty="0">
              <a:ln>
                <a:noFill/>
              </a:ln>
              <a:solidFill>
                <a:schemeClr val="tx1"/>
              </a:solidFill>
              <a:effectLst/>
              <a:latin typeface="DM Sans "/>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chemeClr val="tx1"/>
                </a:solidFill>
                <a:effectLst/>
                <a:latin typeface="DM Sans "/>
              </a:rPr>
              <a:t>NGSP </a:t>
            </a:r>
            <a:r>
              <a:rPr kumimoji="0" lang="en-US" altLang="en-US" sz="2200" b="0" i="0" u="none" strike="noStrike" cap="none" normalizeH="0" baseline="0" dirty="0" err="1">
                <a:ln>
                  <a:noFill/>
                </a:ln>
                <a:solidFill>
                  <a:schemeClr val="tx1"/>
                </a:solidFill>
                <a:effectLst/>
                <a:latin typeface="DM Sans "/>
              </a:rPr>
              <a:t>prioritises</a:t>
            </a:r>
            <a:r>
              <a:rPr kumimoji="0" lang="en-US" altLang="en-US" sz="2200" b="0" i="0" u="none" strike="noStrike" cap="none" normalizeH="0" baseline="0" dirty="0">
                <a:ln>
                  <a:noFill/>
                </a:ln>
                <a:solidFill>
                  <a:schemeClr val="tx1"/>
                </a:solidFill>
                <a:effectLst/>
                <a:latin typeface="DM Sans "/>
              </a:rPr>
              <a:t> hydrogen-, methanol- and ammonia-ready vessels, hybrid propulsion, digital MRV, and </a:t>
            </a:r>
            <a:r>
              <a:rPr kumimoji="0" lang="en-US" altLang="en-US" sz="2200" b="0" i="0" u="none" strike="noStrike" cap="none" normalizeH="0" baseline="0" dirty="0" err="1">
                <a:ln>
                  <a:noFill/>
                </a:ln>
                <a:solidFill>
                  <a:schemeClr val="tx1"/>
                </a:solidFill>
                <a:effectLst/>
                <a:latin typeface="DM Sans "/>
              </a:rPr>
              <a:t>indigenisation</a:t>
            </a:r>
            <a:r>
              <a:rPr kumimoji="0" lang="en-US" altLang="en-US" sz="2200" b="0" i="0" u="none" strike="noStrike" cap="none" normalizeH="0" baseline="0" dirty="0">
                <a:ln>
                  <a:noFill/>
                </a:ln>
                <a:solidFill>
                  <a:schemeClr val="tx1"/>
                </a:solidFill>
                <a:effectLst/>
                <a:latin typeface="DM Sans "/>
              </a:rPr>
              <a:t> through shipyards and </a:t>
            </a:r>
            <a:r>
              <a:rPr kumimoji="0" lang="en-US" altLang="en-US" sz="2200" b="0" i="0" u="none" strike="noStrike" cap="none" normalizeH="0" baseline="0" dirty="0" err="1">
                <a:ln>
                  <a:noFill/>
                </a:ln>
                <a:solidFill>
                  <a:schemeClr val="tx1"/>
                </a:solidFill>
                <a:effectLst/>
                <a:latin typeface="DM Sans "/>
              </a:rPr>
              <a:t>Centres</a:t>
            </a:r>
            <a:r>
              <a:rPr kumimoji="0" lang="en-US" altLang="en-US" sz="2200" b="0" i="0" u="none" strike="noStrike" cap="none" normalizeH="0" baseline="0" dirty="0">
                <a:ln>
                  <a:noFill/>
                </a:ln>
                <a:solidFill>
                  <a:schemeClr val="tx1"/>
                </a:solidFill>
                <a:effectLst/>
                <a:latin typeface="DM Sans "/>
              </a:rPr>
              <a:t> of Excellence .</a:t>
            </a:r>
            <a:br>
              <a:rPr kumimoji="0" lang="en-US" altLang="en-US" sz="2200" b="0" i="0" u="none" strike="noStrike" cap="none" normalizeH="0" baseline="0" dirty="0">
                <a:ln>
                  <a:noFill/>
                </a:ln>
                <a:solidFill>
                  <a:schemeClr val="tx1"/>
                </a:solidFill>
                <a:effectLst/>
                <a:latin typeface="DM Sans "/>
              </a:rPr>
            </a:br>
            <a:r>
              <a:rPr kumimoji="0" lang="en-US" altLang="en-US" sz="2200" b="1" i="0" u="none" strike="noStrike" cap="none" normalizeH="0" baseline="0" dirty="0">
                <a:ln>
                  <a:noFill/>
                </a:ln>
                <a:solidFill>
                  <a:schemeClr val="tx1"/>
                </a:solidFill>
                <a:effectLst/>
                <a:latin typeface="DM Sans "/>
              </a:rPr>
              <a:t>Are India’s current shipbuilding, repair, and technology ecosystems sufficiently prepared to support this technology roadmap, or should certain technologies be </a:t>
            </a:r>
            <a:r>
              <a:rPr kumimoji="0" lang="en-US" altLang="en-US" sz="2200" b="1" i="0" u="none" strike="noStrike" cap="none" normalizeH="0" baseline="0" dirty="0" err="1">
                <a:ln>
                  <a:noFill/>
                </a:ln>
                <a:solidFill>
                  <a:schemeClr val="tx1"/>
                </a:solidFill>
                <a:effectLst/>
                <a:latin typeface="DM Sans "/>
              </a:rPr>
              <a:t>prioritised</a:t>
            </a:r>
            <a:r>
              <a:rPr kumimoji="0" lang="en-US" altLang="en-US" sz="2200" b="1" i="0" u="none" strike="noStrike" cap="none" normalizeH="0" baseline="0" dirty="0">
                <a:ln>
                  <a:noFill/>
                </a:ln>
                <a:solidFill>
                  <a:schemeClr val="tx1"/>
                </a:solidFill>
                <a:effectLst/>
                <a:latin typeface="DM Sans "/>
              </a:rPr>
              <a:t> for domestic scaling first?</a:t>
            </a:r>
            <a:endParaRPr kumimoji="0" lang="en-US" altLang="en-US" sz="2200" b="0" i="0" u="none" strike="noStrike" cap="none" normalizeH="0" baseline="0" dirty="0">
              <a:ln>
                <a:noFill/>
              </a:ln>
              <a:solidFill>
                <a:schemeClr val="tx1"/>
              </a:solidFill>
              <a:effectLst/>
              <a:latin typeface="DM Sans "/>
            </a:endParaRPr>
          </a:p>
        </p:txBody>
      </p:sp>
      <p:sp>
        <p:nvSpPr>
          <p:cNvPr id="11" name="Rectangle 9">
            <a:extLst>
              <a:ext uri="{FF2B5EF4-FFF2-40B4-BE49-F238E27FC236}">
                <a16:creationId xmlns:a16="http://schemas.microsoft.com/office/drawing/2014/main" id="{8E6CF779-96B2-1EF5-8D91-777363B1716C}"/>
              </a:ext>
            </a:extLst>
          </p:cNvPr>
          <p:cNvSpPr>
            <a:spLocks noChangeArrowheads="1"/>
          </p:cNvSpPr>
          <p:nvPr/>
        </p:nvSpPr>
        <p:spPr bwMode="auto">
          <a:xfrm>
            <a:off x="5029200" y="7569994"/>
            <a:ext cx="9067800" cy="2462213"/>
          </a:xfrm>
          <a:prstGeom prst="rect">
            <a:avLst/>
          </a:prstGeom>
          <a:solidFill>
            <a:schemeClr val="tx2">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chemeClr val="tx1"/>
                </a:solidFill>
                <a:effectLst/>
                <a:latin typeface="DM Sans "/>
              </a:rPr>
              <a:t>5. Governance, Compliance &amp; Market Signals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chemeClr val="tx1"/>
                </a:solidFill>
                <a:effectLst/>
                <a:latin typeface="DM Sans "/>
              </a:rPr>
              <a:t>Implementation is anchored through the </a:t>
            </a:r>
            <a:r>
              <a:rPr kumimoji="0" lang="en-US" altLang="en-US" sz="2200" b="1" i="0" u="none" strike="noStrike" cap="none" normalizeH="0" baseline="0" dirty="0">
                <a:ln>
                  <a:noFill/>
                </a:ln>
                <a:solidFill>
                  <a:schemeClr val="tx1"/>
                </a:solidFill>
                <a:effectLst/>
                <a:latin typeface="DM Sans "/>
              </a:rPr>
              <a:t>NGSCC</a:t>
            </a:r>
            <a:r>
              <a:rPr kumimoji="0" lang="en-US" altLang="en-US" sz="2200" b="0" i="0" u="none" strike="noStrike" cap="none" normalizeH="0" baseline="0" dirty="0">
                <a:ln>
                  <a:noFill/>
                </a:ln>
                <a:solidFill>
                  <a:schemeClr val="tx1"/>
                </a:solidFill>
                <a:effectLst/>
                <a:latin typeface="DM Sans "/>
              </a:rPr>
              <a:t>, and the </a:t>
            </a:r>
            <a:r>
              <a:rPr kumimoji="0" lang="en-US" altLang="en-US" sz="2200" b="1" i="0" u="none" strike="noStrike" cap="none" normalizeH="0" baseline="0" dirty="0">
                <a:ln>
                  <a:noFill/>
                </a:ln>
                <a:solidFill>
                  <a:schemeClr val="tx1"/>
                </a:solidFill>
                <a:effectLst/>
                <a:latin typeface="DM Sans "/>
              </a:rPr>
              <a:t>National Green Maritime Implementation Plan (NGMIP)</a:t>
            </a:r>
            <a:r>
              <a:rPr kumimoji="0" lang="en-US" altLang="en-US" sz="2200" b="0" i="0" u="none" strike="noStrike" cap="none" normalizeH="0" baseline="0" dirty="0">
                <a:ln>
                  <a:noFill/>
                </a:ln>
                <a:solidFill>
                  <a:schemeClr val="tx1"/>
                </a:solidFill>
                <a:effectLst/>
                <a:latin typeface="DM Sans "/>
              </a:rPr>
              <a:t>, with compliance linked to </a:t>
            </a:r>
            <a:r>
              <a:rPr kumimoji="0" lang="en-US" altLang="en-US" sz="2200" b="1" i="0" u="none" strike="noStrike" cap="none" normalizeH="0" baseline="0" dirty="0">
                <a:ln>
                  <a:noFill/>
                </a:ln>
                <a:solidFill>
                  <a:schemeClr val="tx1"/>
                </a:solidFill>
                <a:effectLst/>
                <a:latin typeface="DM Sans "/>
              </a:rPr>
              <a:t>finance, port incentives, and public procurement</a:t>
            </a:r>
            <a:r>
              <a:rPr kumimoji="0" lang="en-US" altLang="en-US" sz="2200" b="0" i="0" u="none" strike="noStrike" cap="none" normalizeH="0" baseline="0" dirty="0">
                <a:ln>
                  <a:noFill/>
                </a:ln>
                <a:solidFill>
                  <a:schemeClr val="tx1"/>
                </a:solidFill>
                <a:effectLst/>
                <a:latin typeface="DM Sans "/>
              </a:rPr>
              <a:t>.</a:t>
            </a:r>
            <a:br>
              <a:rPr kumimoji="0" lang="en-US" altLang="en-US" sz="2200" b="0" i="0" u="none" strike="noStrike" cap="none" normalizeH="0" baseline="0" dirty="0">
                <a:ln>
                  <a:noFill/>
                </a:ln>
                <a:solidFill>
                  <a:schemeClr val="tx1"/>
                </a:solidFill>
                <a:effectLst/>
                <a:latin typeface="DM Sans "/>
              </a:rPr>
            </a:br>
            <a:r>
              <a:rPr kumimoji="0" lang="en-US" altLang="en-US" sz="2200" b="1" i="0" u="none" strike="noStrike" cap="none" normalizeH="0" baseline="0" dirty="0">
                <a:ln>
                  <a:noFill/>
                </a:ln>
                <a:solidFill>
                  <a:schemeClr val="tx1"/>
                </a:solidFill>
                <a:effectLst/>
                <a:latin typeface="DM Sans "/>
              </a:rPr>
              <a:t>Will these governance and incentive linkages be strong enough to convert green technology standards into real investment and fleet-level change, or are additional regulatory or fiscal triggers required?</a:t>
            </a:r>
            <a:endParaRPr kumimoji="0" lang="en-US" altLang="en-US" sz="2200" b="0" i="0" u="none" strike="noStrike" cap="none" normalizeH="0" baseline="0" dirty="0">
              <a:ln>
                <a:noFill/>
              </a:ln>
              <a:solidFill>
                <a:schemeClr val="tx1"/>
              </a:solidFill>
              <a:effectLst/>
              <a:latin typeface="DM Sans "/>
            </a:endParaRPr>
          </a:p>
        </p:txBody>
      </p:sp>
      <p:sp>
        <p:nvSpPr>
          <p:cNvPr id="12" name="TextBox 29">
            <a:extLst>
              <a:ext uri="{FF2B5EF4-FFF2-40B4-BE49-F238E27FC236}">
                <a16:creationId xmlns:a16="http://schemas.microsoft.com/office/drawing/2014/main" id="{69AF68B6-B31D-7497-1E63-F1108BAD5E66}"/>
              </a:ext>
            </a:extLst>
          </p:cNvPr>
          <p:cNvSpPr txBox="1"/>
          <p:nvPr/>
        </p:nvSpPr>
        <p:spPr>
          <a:xfrm>
            <a:off x="609599" y="672190"/>
            <a:ext cx="9067799" cy="7375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ts val="5280"/>
              </a:lnSpc>
              <a:spcBef>
                <a:spcPct val="0"/>
              </a:spcBef>
            </a:pPr>
            <a:r>
              <a:rPr lang="en-US" sz="4000" b="1" dirty="0">
                <a:solidFill>
                  <a:srgbClr val="070742"/>
                </a:solidFill>
                <a:latin typeface="DM Sans Bold"/>
                <a:ea typeface="DM Sans Bold"/>
                <a:cs typeface="DM Sans Bold"/>
                <a:sym typeface="DM Sans Bold"/>
              </a:rPr>
              <a:t>STAKEHOLDER INPUTS REQUIRED ON</a:t>
            </a:r>
          </a:p>
        </p:txBody>
      </p:sp>
    </p:spTree>
    <p:extLst>
      <p:ext uri="{BB962C8B-B14F-4D97-AF65-F5344CB8AC3E}">
        <p14:creationId xmlns:p14="http://schemas.microsoft.com/office/powerpoint/2010/main" val="2536361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txBody>
          <a:bodyPr/>
          <a:lstStyle/>
          <a:p>
            <a:endParaRPr lang="en-IN"/>
          </a:p>
        </p:txBody>
      </p:sp>
      <p:sp>
        <p:nvSpPr>
          <p:cNvPr id="3" name="TextBox 3"/>
          <p:cNvSpPr txBox="1"/>
          <p:nvPr/>
        </p:nvSpPr>
        <p:spPr>
          <a:xfrm>
            <a:off x="5257800" y="4914900"/>
            <a:ext cx="7625358" cy="1505027"/>
          </a:xfrm>
          <a:prstGeom prst="rect">
            <a:avLst/>
          </a:prstGeom>
        </p:spPr>
        <p:txBody>
          <a:bodyPr wrap="square" lIns="0" tIns="0" rIns="0" bIns="0" rtlCol="0" anchor="t">
            <a:spAutoFit/>
          </a:bodyPr>
          <a:lstStyle/>
          <a:p>
            <a:pPr algn="ctr">
              <a:lnSpc>
                <a:spcPts val="11619"/>
              </a:lnSpc>
              <a:spcBef>
                <a:spcPct val="0"/>
              </a:spcBef>
            </a:pPr>
            <a:r>
              <a:rPr lang="en-US" sz="11500" b="1" dirty="0">
                <a:solidFill>
                  <a:srgbClr val="000000"/>
                </a:solidFill>
                <a:latin typeface="DM Sans Bold"/>
                <a:ea typeface="DM Sans Bold"/>
                <a:cs typeface="DM Sans Bold"/>
                <a:sym typeface="DM Sans Bold"/>
              </a:rPr>
              <a:t>THANK YOU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TotalTime>
  <Words>967</Words>
  <Application>Microsoft Office PowerPoint</Application>
  <PresentationFormat>Custom</PresentationFormat>
  <Paragraphs>68</Paragraphs>
  <Slides>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vt:i4>
      </vt:variant>
    </vt:vector>
  </HeadingPairs>
  <TitlesOfParts>
    <vt:vector size="20" baseType="lpstr">
      <vt:lpstr>Poppins Italics</vt:lpstr>
      <vt:lpstr>Helvetica World Bold</vt:lpstr>
      <vt:lpstr>Poppins Light</vt:lpstr>
      <vt:lpstr>Poppins Light Italics</vt:lpstr>
      <vt:lpstr>DM Sans Bold</vt:lpstr>
      <vt:lpstr>DM Sans </vt:lpstr>
      <vt:lpstr>Arial</vt:lpstr>
      <vt:lpstr>Calibri</vt:lpstr>
      <vt:lpstr>Poppins</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Startup Roadmap Ilustration Blue Presentation</dc:title>
  <cp:lastModifiedBy>Ayushi Srivastava</cp:lastModifiedBy>
  <cp:revision>29</cp:revision>
  <dcterms:created xsi:type="dcterms:W3CDTF">2006-08-16T00:00:00Z</dcterms:created>
  <dcterms:modified xsi:type="dcterms:W3CDTF">2026-01-12T09:08:39Z</dcterms:modified>
  <dc:identifier>DAG9EdNKFCw</dc:identifier>
</cp:coreProperties>
</file>