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3" r:id="rId6"/>
    <p:sldId id="262" r:id="rId7"/>
    <p:sldId id="264" r:id="rId8"/>
    <p:sldId id="268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78F4-9848-4997-9131-7A7D01090DD8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F1CF-D080-46B7-AB61-D9CDAA249B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40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78F4-9848-4997-9131-7A7D01090DD8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F1CF-D080-46B7-AB61-D9CDAA249B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897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78F4-9848-4997-9131-7A7D01090DD8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F1CF-D080-46B7-AB61-D9CDAA249B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021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78F4-9848-4997-9131-7A7D01090DD8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F1CF-D080-46B7-AB61-D9CDAA249B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815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78F4-9848-4997-9131-7A7D01090DD8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F1CF-D080-46B7-AB61-D9CDAA249B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894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78F4-9848-4997-9131-7A7D01090DD8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F1CF-D080-46B7-AB61-D9CDAA249B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099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78F4-9848-4997-9131-7A7D01090DD8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F1CF-D080-46B7-AB61-D9CDAA249B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846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78F4-9848-4997-9131-7A7D01090DD8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F1CF-D080-46B7-AB61-D9CDAA249B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965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78F4-9848-4997-9131-7A7D01090DD8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F1CF-D080-46B7-AB61-D9CDAA249B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533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78F4-9848-4997-9131-7A7D01090DD8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F1CF-D080-46B7-AB61-D9CDAA249B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361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D78F4-9848-4997-9131-7A7D01090DD8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F1CF-D080-46B7-AB61-D9CDAA249B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922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D78F4-9848-4997-9131-7A7D01090DD8}" type="datetimeFigureOut">
              <a:rPr lang="en-IN" smtClean="0"/>
              <a:t>12-01-2026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8F1CF-D080-46B7-AB61-D9CDAA249B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69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4351" y="640354"/>
            <a:ext cx="2940959" cy="765455"/>
          </a:xfrm>
          <a:custGeom>
            <a:avLst/>
            <a:gdLst/>
            <a:ahLst/>
            <a:cxnLst/>
            <a:rect l="l" t="t" r="r" b="b"/>
            <a:pathLst>
              <a:path w="4411439" h="1148183">
                <a:moveTo>
                  <a:pt x="0" y="0"/>
                </a:moveTo>
                <a:lnTo>
                  <a:pt x="4411439" y="0"/>
                </a:lnTo>
                <a:lnTo>
                  <a:pt x="4411439" y="1148183"/>
                </a:lnTo>
                <a:lnTo>
                  <a:pt x="0" y="11481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N" sz="1200"/>
          </a:p>
        </p:txBody>
      </p:sp>
      <p:grpSp>
        <p:nvGrpSpPr>
          <p:cNvPr id="3" name="Group 3"/>
          <p:cNvGrpSpPr/>
          <p:nvPr/>
        </p:nvGrpSpPr>
        <p:grpSpPr>
          <a:xfrm>
            <a:off x="6637653" y="0"/>
            <a:ext cx="5554347" cy="6858000"/>
            <a:chOff x="0" y="0"/>
            <a:chExt cx="6350000" cy="7840399"/>
          </a:xfrm>
        </p:grpSpPr>
        <p:sp>
          <p:nvSpPr>
            <p:cNvPr id="4" name="Freeform 4"/>
            <p:cNvSpPr/>
            <p:nvPr/>
          </p:nvSpPr>
          <p:spPr>
            <a:xfrm>
              <a:off x="-95377" y="-95377"/>
              <a:ext cx="6540754" cy="8031153"/>
            </a:xfrm>
            <a:custGeom>
              <a:avLst/>
              <a:gdLst/>
              <a:ahLst/>
              <a:cxnLst/>
              <a:rect l="l" t="t" r="r" b="b"/>
              <a:pathLst>
                <a:path w="6540754" h="8031153">
                  <a:moveTo>
                    <a:pt x="6540754" y="0"/>
                  </a:moveTo>
                  <a:lnTo>
                    <a:pt x="0" y="8031153"/>
                  </a:lnTo>
                  <a:lnTo>
                    <a:pt x="6540754" y="8031153"/>
                  </a:lnTo>
                  <a:close/>
                </a:path>
              </a:pathLst>
            </a:custGeom>
            <a:blipFill>
              <a:blip r:embed="rId3"/>
              <a:stretch>
                <a:fillRect l="-59275" r="-59275"/>
              </a:stretch>
            </a:blipFill>
          </p:spPr>
          <p:txBody>
            <a:bodyPr/>
            <a:lstStyle/>
            <a:p>
              <a:endParaRPr lang="en-IN"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4000" y="2211513"/>
            <a:ext cx="7887134" cy="2233487"/>
            <a:chOff x="0" y="0"/>
            <a:chExt cx="3671810" cy="12609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71810" cy="1260961"/>
            </a:xfrm>
            <a:custGeom>
              <a:avLst/>
              <a:gdLst/>
              <a:ahLst/>
              <a:cxnLst/>
              <a:rect l="l" t="t" r="r" b="b"/>
              <a:pathLst>
                <a:path w="3671810" h="1260961">
                  <a:moveTo>
                    <a:pt x="33319" y="0"/>
                  </a:moveTo>
                  <a:lnTo>
                    <a:pt x="3638491" y="0"/>
                  </a:lnTo>
                  <a:cubicBezTo>
                    <a:pt x="3656893" y="0"/>
                    <a:pt x="3671810" y="14917"/>
                    <a:pt x="3671810" y="33319"/>
                  </a:cubicBezTo>
                  <a:lnTo>
                    <a:pt x="3671810" y="1227641"/>
                  </a:lnTo>
                  <a:cubicBezTo>
                    <a:pt x="3671810" y="1246043"/>
                    <a:pt x="3656893" y="1260961"/>
                    <a:pt x="3638491" y="1260961"/>
                  </a:cubicBezTo>
                  <a:lnTo>
                    <a:pt x="33319" y="1260961"/>
                  </a:lnTo>
                  <a:cubicBezTo>
                    <a:pt x="14917" y="1260961"/>
                    <a:pt x="0" y="1246043"/>
                    <a:pt x="0" y="1227641"/>
                  </a:cubicBezTo>
                  <a:lnTo>
                    <a:pt x="0" y="33319"/>
                  </a:lnTo>
                  <a:cubicBezTo>
                    <a:pt x="0" y="14917"/>
                    <a:pt x="14917" y="0"/>
                    <a:pt x="33319" y="0"/>
                  </a:cubicBezTo>
                  <a:close/>
                </a:path>
              </a:pathLst>
            </a:custGeom>
            <a:solidFill>
              <a:srgbClr val="1B263B"/>
            </a:solidFill>
          </p:spPr>
          <p:txBody>
            <a:bodyPr/>
            <a:lstStyle/>
            <a:p>
              <a:endParaRPr lang="en-IN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23825"/>
              <a:ext cx="3671810" cy="13847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60"/>
                </a:lnSpc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7606204" y="384675"/>
            <a:ext cx="1069862" cy="1276812"/>
          </a:xfrm>
          <a:custGeom>
            <a:avLst/>
            <a:gdLst/>
            <a:ahLst/>
            <a:cxnLst/>
            <a:rect l="l" t="t" r="r" b="b"/>
            <a:pathLst>
              <a:path w="1604793" h="1915218">
                <a:moveTo>
                  <a:pt x="0" y="0"/>
                </a:moveTo>
                <a:lnTo>
                  <a:pt x="1604793" y="0"/>
                </a:lnTo>
                <a:lnTo>
                  <a:pt x="1604793" y="1915218"/>
                </a:lnTo>
                <a:lnTo>
                  <a:pt x="0" y="19152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N" sz="1200"/>
          </a:p>
        </p:txBody>
      </p:sp>
      <p:sp>
        <p:nvSpPr>
          <p:cNvPr id="9" name="Freeform 9"/>
          <p:cNvSpPr/>
          <p:nvPr/>
        </p:nvSpPr>
        <p:spPr>
          <a:xfrm>
            <a:off x="4914079" y="471679"/>
            <a:ext cx="2380759" cy="1102804"/>
          </a:xfrm>
          <a:custGeom>
            <a:avLst/>
            <a:gdLst/>
            <a:ahLst/>
            <a:cxnLst/>
            <a:rect l="l" t="t" r="r" b="b"/>
            <a:pathLst>
              <a:path w="3571139" h="1654206">
                <a:moveTo>
                  <a:pt x="0" y="0"/>
                </a:moveTo>
                <a:lnTo>
                  <a:pt x="3571139" y="0"/>
                </a:lnTo>
                <a:lnTo>
                  <a:pt x="3571139" y="1654206"/>
                </a:lnTo>
                <a:lnTo>
                  <a:pt x="0" y="16542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N" sz="1200"/>
          </a:p>
        </p:txBody>
      </p:sp>
      <p:sp>
        <p:nvSpPr>
          <p:cNvPr id="10" name="Freeform 10"/>
          <p:cNvSpPr/>
          <p:nvPr/>
        </p:nvSpPr>
        <p:spPr>
          <a:xfrm>
            <a:off x="3487060" y="533449"/>
            <a:ext cx="1116838" cy="1041035"/>
          </a:xfrm>
          <a:custGeom>
            <a:avLst/>
            <a:gdLst/>
            <a:ahLst/>
            <a:cxnLst/>
            <a:rect l="l" t="t" r="r" b="b"/>
            <a:pathLst>
              <a:path w="1675257" h="1561552">
                <a:moveTo>
                  <a:pt x="0" y="0"/>
                </a:moveTo>
                <a:lnTo>
                  <a:pt x="1675256" y="0"/>
                </a:lnTo>
                <a:lnTo>
                  <a:pt x="1675256" y="1561552"/>
                </a:lnTo>
                <a:lnTo>
                  <a:pt x="0" y="15615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N" sz="1200"/>
          </a:p>
        </p:txBody>
      </p:sp>
      <p:sp>
        <p:nvSpPr>
          <p:cNvPr id="11" name="TextBox 11"/>
          <p:cNvSpPr txBox="1"/>
          <p:nvPr/>
        </p:nvSpPr>
        <p:spPr>
          <a:xfrm>
            <a:off x="469242" y="2639398"/>
            <a:ext cx="7671892" cy="1418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97"/>
              </a:lnSpc>
            </a:pPr>
            <a:r>
              <a:rPr lang="en-US" sz="3600" b="1" dirty="0">
                <a:solidFill>
                  <a:srgbClr val="FFFFFF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POLLUTION PREVENTION FROM MARITIME ACTIVITIES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6443" y="4880695"/>
            <a:ext cx="6602030" cy="30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b="1" dirty="0"/>
              <a:t>Safeguarding Oceans Through Responsible Maritime Operations</a:t>
            </a:r>
            <a:endParaRPr lang="en-IN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668" y="807189"/>
            <a:ext cx="11900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Maritime pollution refers to the introduction of harmful substances and energy into the marine environment due to shipping, port operations, and offshore activities.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7577" y="6211669"/>
            <a:ext cx="1110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over 90% of global trade carried by sea, unmanaged maritime activities pose serious risks to marine ecosystems, coastal communities, and climate stability.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69721" y="182452"/>
            <a:ext cx="8319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Helvetica World Bold"/>
              </a:rPr>
              <a:t>TYPES OF MARITIME POLLUTION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60231" y="1779685"/>
            <a:ext cx="10097035" cy="4105818"/>
            <a:chOff x="798490" y="2155135"/>
            <a:chExt cx="10097035" cy="4105818"/>
          </a:xfrm>
        </p:grpSpPr>
        <p:sp>
          <p:nvSpPr>
            <p:cNvPr id="5" name="Rectangle 4"/>
            <p:cNvSpPr/>
            <p:nvPr/>
          </p:nvSpPr>
          <p:spPr>
            <a:xfrm>
              <a:off x="798491" y="2155135"/>
              <a:ext cx="2678805" cy="1146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OIL POLLUTION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623515" y="2155135"/>
              <a:ext cx="2678805" cy="1146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 EMISSIONS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216720" y="2155135"/>
              <a:ext cx="2678805" cy="1146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GARBAGE POLLUTION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98490" y="3754091"/>
              <a:ext cx="2678805" cy="1146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SEWAGE AND WASTEWATER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3515" y="3754091"/>
              <a:ext cx="2678805" cy="1146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CHEMICAL POLLUTION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16720" y="3754091"/>
              <a:ext cx="2678805" cy="1146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UNDERWATER NOISE</a:t>
              </a:r>
            </a:p>
          </p:txBody>
        </p:sp>
        <p:cxnSp>
          <p:nvCxnSpPr>
            <p:cNvPr id="20" name="Straight Connector 19"/>
            <p:cNvCxnSpPr>
              <a:stCxn id="5" idx="3"/>
              <a:endCxn id="6" idx="1"/>
            </p:cNvCxnSpPr>
            <p:nvPr/>
          </p:nvCxnSpPr>
          <p:spPr>
            <a:xfrm>
              <a:off x="3477296" y="2728245"/>
              <a:ext cx="1146219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6" idx="3"/>
              <a:endCxn id="7" idx="1"/>
            </p:cNvCxnSpPr>
            <p:nvPr/>
          </p:nvCxnSpPr>
          <p:spPr>
            <a:xfrm>
              <a:off x="7302320" y="2728245"/>
              <a:ext cx="9144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" idx="3"/>
              <a:endCxn id="9" idx="1"/>
            </p:cNvCxnSpPr>
            <p:nvPr/>
          </p:nvCxnSpPr>
          <p:spPr>
            <a:xfrm>
              <a:off x="3477295" y="4327201"/>
              <a:ext cx="114622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9" idx="3"/>
              <a:endCxn id="10" idx="1"/>
            </p:cNvCxnSpPr>
            <p:nvPr/>
          </p:nvCxnSpPr>
          <p:spPr>
            <a:xfrm>
              <a:off x="7302320" y="4327201"/>
              <a:ext cx="9144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798490" y="5112602"/>
              <a:ext cx="2678805" cy="1146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ANTI FOULING PAINTS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623514" y="5108550"/>
              <a:ext cx="2678805" cy="1146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BALLAST WATER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216720" y="5114733"/>
              <a:ext cx="2678805" cy="1146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PLASTIC POLLUTION</a:t>
              </a:r>
            </a:p>
          </p:txBody>
        </p:sp>
        <p:cxnSp>
          <p:nvCxnSpPr>
            <p:cNvPr id="17" name="Straight Connector 16"/>
            <p:cNvCxnSpPr>
              <a:stCxn id="23" idx="3"/>
              <a:endCxn id="24" idx="1"/>
            </p:cNvCxnSpPr>
            <p:nvPr/>
          </p:nvCxnSpPr>
          <p:spPr>
            <a:xfrm flipV="1">
              <a:off x="3477295" y="5681660"/>
              <a:ext cx="1146219" cy="405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3"/>
              <a:endCxn id="26" idx="1"/>
            </p:cNvCxnSpPr>
            <p:nvPr/>
          </p:nvCxnSpPr>
          <p:spPr>
            <a:xfrm>
              <a:off x="7302319" y="5681660"/>
              <a:ext cx="914401" cy="618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799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1507" y="180530"/>
            <a:ext cx="7903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Helvetica World Bold"/>
              </a:rPr>
              <a:t>IMPACTS OF MARITIME POLLUTION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44699" y="965915"/>
            <a:ext cx="11694016" cy="759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Marine ecosystem degradation &amp; biodiversity loss</a:t>
            </a:r>
            <a:endParaRPr lang="en-IN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699" y="2126988"/>
            <a:ext cx="11694016" cy="759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Deterioration of coastal air &amp; water quality</a:t>
            </a:r>
            <a:endParaRPr lang="en-IN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699" y="3234571"/>
            <a:ext cx="11694016" cy="759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 &amp; ocean acidification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44699" y="4329275"/>
            <a:ext cx="11694016" cy="759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risks to ports, fisheries &amp; trade</a:t>
            </a:r>
            <a:endParaRPr lang="en-IN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4699" y="5449737"/>
            <a:ext cx="11694016" cy="759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&amp; competitiveness risks for India</a:t>
            </a:r>
            <a:endParaRPr lang="en-IN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5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387" y="137947"/>
            <a:ext cx="9865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Helvetica World Bold"/>
              </a:rPr>
              <a:t>POLICY FRAMEWORK FOR POLLUTION PREVENTION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99622" y="1236670"/>
            <a:ext cx="579550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772725" y="1202316"/>
            <a:ext cx="10637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accent1">
                    <a:lumMod val="50000"/>
                  </a:schemeClr>
                </a:solidFill>
              </a:rPr>
              <a:t>Regulatory &amp; Standards Framework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0151" y="1850129"/>
            <a:ext cx="953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Alignment with IMO conventions (MARPOL I–VI, Ballast Water, HKC)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940151" y="2362411"/>
            <a:ext cx="816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Operational definitions of Green Ships, Green Ports, and Green Fuels</a:t>
            </a:r>
            <a:endParaRPr lang="en-IN" dirty="0"/>
          </a:p>
        </p:txBody>
      </p:sp>
      <p:grpSp>
        <p:nvGrpSpPr>
          <p:cNvPr id="25" name="Group 24"/>
          <p:cNvGrpSpPr/>
          <p:nvPr/>
        </p:nvGrpSpPr>
        <p:grpSpPr>
          <a:xfrm>
            <a:off x="605300" y="1945373"/>
            <a:ext cx="7547019" cy="1965125"/>
            <a:chOff x="605300" y="1210589"/>
            <a:chExt cx="7547019" cy="1965125"/>
          </a:xfrm>
        </p:grpSpPr>
        <p:sp>
          <p:nvSpPr>
            <p:cNvPr id="8" name="Chevron 7"/>
            <p:cNvSpPr/>
            <p:nvPr/>
          </p:nvSpPr>
          <p:spPr>
            <a:xfrm>
              <a:off x="605300" y="1210589"/>
              <a:ext cx="334851" cy="22538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605300" y="1719920"/>
              <a:ext cx="334851" cy="22538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605300" y="2282320"/>
              <a:ext cx="334851" cy="22538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40151" y="2229251"/>
              <a:ext cx="6336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Phased elevation of emission and pollution limits</a:t>
              </a:r>
              <a:endParaRPr lang="en-IN" dirty="0"/>
            </a:p>
          </p:txBody>
        </p:sp>
        <p:sp>
          <p:nvSpPr>
            <p:cNvPr id="12" name="Chevron 11"/>
            <p:cNvSpPr/>
            <p:nvPr/>
          </p:nvSpPr>
          <p:spPr>
            <a:xfrm>
              <a:off x="605300" y="2835375"/>
              <a:ext cx="334851" cy="22538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0151" y="2806382"/>
              <a:ext cx="72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Integration with Merchant Shipping legislation &amp; port regulations</a:t>
              </a:r>
              <a:endParaRPr lang="en-IN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2494" y="4118297"/>
            <a:ext cx="8667482" cy="2718935"/>
            <a:chOff x="141667" y="112535"/>
            <a:chExt cx="8667482" cy="2718935"/>
          </a:xfrm>
        </p:grpSpPr>
        <p:sp>
          <p:nvSpPr>
            <p:cNvPr id="15" name="Right Arrow 14"/>
            <p:cNvSpPr/>
            <p:nvPr/>
          </p:nvSpPr>
          <p:spPr>
            <a:xfrm>
              <a:off x="141667" y="137306"/>
              <a:ext cx="579550" cy="4121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40895" y="112535"/>
              <a:ext cx="44162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2400" dirty="0">
                  <a:solidFill>
                    <a:schemeClr val="accent1">
                      <a:lumMod val="50000"/>
                    </a:schemeClr>
                  </a:solidFill>
                </a:rPr>
                <a:t>Economic &amp; Financial Instruments</a:t>
              </a:r>
            </a:p>
          </p:txBody>
        </p:sp>
        <p:sp>
          <p:nvSpPr>
            <p:cNvPr id="17" name="Chevron 16"/>
            <p:cNvSpPr/>
            <p:nvPr/>
          </p:nvSpPr>
          <p:spPr>
            <a:xfrm>
              <a:off x="840895" y="874796"/>
              <a:ext cx="334851" cy="22538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840895" y="1400772"/>
              <a:ext cx="334851" cy="22538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65160" y="1328796"/>
              <a:ext cx="7443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Incentives for compliant ships and ports (tariff rebates, priority berthing)</a:t>
              </a:r>
              <a:endParaRPr lang="en-IN" dirty="0"/>
            </a:p>
          </p:txBody>
        </p:sp>
        <p:sp>
          <p:nvSpPr>
            <p:cNvPr id="20" name="Chevron 19"/>
            <p:cNvSpPr/>
            <p:nvPr/>
          </p:nvSpPr>
          <p:spPr>
            <a:xfrm>
              <a:off x="840895" y="1967443"/>
              <a:ext cx="334851" cy="22538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65160" y="1926748"/>
              <a:ext cx="7289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Support for retrofitting, clean technologies, and waste management systems</a:t>
              </a:r>
              <a:endParaRPr lang="en-IN" dirty="0"/>
            </a:p>
          </p:txBody>
        </p:sp>
        <p:sp>
          <p:nvSpPr>
            <p:cNvPr id="22" name="Chevron 21"/>
            <p:cNvSpPr/>
            <p:nvPr/>
          </p:nvSpPr>
          <p:spPr>
            <a:xfrm>
              <a:off x="840894" y="2534114"/>
              <a:ext cx="334851" cy="22538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65160" y="2462138"/>
              <a:ext cx="6735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De-risking early adoption through public–private mechanisms</a:t>
              </a:r>
              <a:endParaRPr lang="en-IN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435987" y="4787761"/>
            <a:ext cx="673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 to green finance for pollution-reduction investments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610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5160" y="802820"/>
            <a:ext cx="775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Adoption of pollution control systems (OWS, STPs, ballast water treatment)</a:t>
            </a:r>
            <a:endParaRPr lang="en-IN" dirty="0"/>
          </a:p>
        </p:txBody>
      </p:sp>
      <p:grpSp>
        <p:nvGrpSpPr>
          <p:cNvPr id="24" name="Group 23"/>
          <p:cNvGrpSpPr/>
          <p:nvPr/>
        </p:nvGrpSpPr>
        <p:grpSpPr>
          <a:xfrm>
            <a:off x="141667" y="112535"/>
            <a:ext cx="8667482" cy="2718935"/>
            <a:chOff x="141667" y="112535"/>
            <a:chExt cx="8667482" cy="2718935"/>
          </a:xfrm>
        </p:grpSpPr>
        <p:sp>
          <p:nvSpPr>
            <p:cNvPr id="2" name="Right Arrow 1"/>
            <p:cNvSpPr/>
            <p:nvPr/>
          </p:nvSpPr>
          <p:spPr>
            <a:xfrm>
              <a:off x="141667" y="137306"/>
              <a:ext cx="579550" cy="4121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" name="Rectangle 2"/>
            <p:cNvSpPr/>
            <p:nvPr/>
          </p:nvSpPr>
          <p:spPr>
            <a:xfrm>
              <a:off x="840895" y="112535"/>
              <a:ext cx="49546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2400" dirty="0">
                  <a:solidFill>
                    <a:schemeClr val="accent1">
                      <a:lumMod val="75000"/>
                    </a:schemeClr>
                  </a:solidFill>
                </a:rPr>
                <a:t>Technology &amp; Infrastructure Measures</a:t>
              </a:r>
            </a:p>
          </p:txBody>
        </p:sp>
        <p:sp>
          <p:nvSpPr>
            <p:cNvPr id="4" name="Chevron 3"/>
            <p:cNvSpPr/>
            <p:nvPr/>
          </p:nvSpPr>
          <p:spPr>
            <a:xfrm>
              <a:off x="840895" y="874796"/>
              <a:ext cx="334851" cy="22538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6" name="Chevron 5"/>
            <p:cNvSpPr/>
            <p:nvPr/>
          </p:nvSpPr>
          <p:spPr>
            <a:xfrm>
              <a:off x="840895" y="1400772"/>
              <a:ext cx="334851" cy="22538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65160" y="1328796"/>
              <a:ext cx="7443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Port electrification, OPS (cold ironing), and zero-discharge systems</a:t>
              </a:r>
              <a:endParaRPr lang="en-IN" dirty="0"/>
            </a:p>
          </p:txBody>
        </p:sp>
        <p:sp>
          <p:nvSpPr>
            <p:cNvPr id="8" name="Chevron 7"/>
            <p:cNvSpPr/>
            <p:nvPr/>
          </p:nvSpPr>
          <p:spPr>
            <a:xfrm>
              <a:off x="840895" y="1967443"/>
              <a:ext cx="334851" cy="22538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65160" y="1926748"/>
              <a:ext cx="7289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Cleaner propulsion, fuel switching, and energy-efficient ship design</a:t>
              </a:r>
              <a:endParaRPr lang="en-IN" dirty="0"/>
            </a:p>
          </p:txBody>
        </p:sp>
        <p:sp>
          <p:nvSpPr>
            <p:cNvPr id="10" name="Chevron 9"/>
            <p:cNvSpPr/>
            <p:nvPr/>
          </p:nvSpPr>
          <p:spPr>
            <a:xfrm>
              <a:off x="840894" y="2534114"/>
              <a:ext cx="334851" cy="225380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65160" y="2462138"/>
              <a:ext cx="6735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Digital tools for real-time monitoring and optimization</a:t>
              </a:r>
              <a:endParaRPr lang="en-IN" dirty="0"/>
            </a:p>
          </p:txBody>
        </p:sp>
      </p:grpSp>
      <p:sp>
        <p:nvSpPr>
          <p:cNvPr id="15" name="Chevron 14"/>
          <p:cNvSpPr/>
          <p:nvPr/>
        </p:nvSpPr>
        <p:spPr>
          <a:xfrm>
            <a:off x="840894" y="3927357"/>
            <a:ext cx="334851" cy="2253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40894" y="4494028"/>
            <a:ext cx="334851" cy="2253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840893" y="5075333"/>
            <a:ext cx="334851" cy="2253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840893" y="5722374"/>
            <a:ext cx="334851" cy="22538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41667" y="3303363"/>
            <a:ext cx="579550" cy="412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1" name="Group 20"/>
          <p:cNvGrpSpPr/>
          <p:nvPr/>
        </p:nvGrpSpPr>
        <p:grpSpPr>
          <a:xfrm>
            <a:off x="840894" y="3303363"/>
            <a:ext cx="7350068" cy="967284"/>
            <a:chOff x="840894" y="3303363"/>
            <a:chExt cx="7350068" cy="967284"/>
          </a:xfrm>
        </p:grpSpPr>
        <p:sp>
          <p:nvSpPr>
            <p:cNvPr id="14" name="Rectangle 13"/>
            <p:cNvSpPr/>
            <p:nvPr/>
          </p:nvSpPr>
          <p:spPr>
            <a:xfrm>
              <a:off x="840894" y="3303363"/>
              <a:ext cx="46807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2400" dirty="0">
                  <a:solidFill>
                    <a:schemeClr val="accent1">
                      <a:lumMod val="75000"/>
                    </a:schemeClr>
                  </a:solidFill>
                </a:rPr>
                <a:t>Monitoring</a:t>
              </a:r>
              <a:r>
                <a:rPr lang="en-IN" dirty="0"/>
                <a:t>, </a:t>
              </a:r>
              <a:r>
                <a:rPr lang="en-IN" sz="2400" dirty="0">
                  <a:solidFill>
                    <a:schemeClr val="accent1">
                      <a:lumMod val="75000"/>
                    </a:schemeClr>
                  </a:solidFill>
                </a:rPr>
                <a:t>Reporting &amp;</a:t>
              </a:r>
              <a:r>
                <a:rPr lang="en-IN" dirty="0"/>
                <a:t> </a:t>
              </a:r>
              <a:r>
                <a:rPr lang="en-IN" sz="2400" dirty="0">
                  <a:solidFill>
                    <a:schemeClr val="accent1">
                      <a:lumMod val="75000"/>
                    </a:schemeClr>
                  </a:solidFill>
                </a:rPr>
                <a:t>Verification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75008" y="3901315"/>
              <a:ext cx="69159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Establishment of national emissions and pollution baselines</a:t>
              </a:r>
              <a:endParaRPr lang="en-IN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75008" y="4393356"/>
            <a:ext cx="928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Sector-wide Monitoring, Reporting &amp;Verification systems integrated with NLP-Marine</a:t>
            </a:r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1275008" y="5000782"/>
            <a:ext cx="810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Lifecycle approach covering construction, operation, and recycling</a:t>
            </a:r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1275008" y="5650398"/>
            <a:ext cx="6735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Performance-linked compliance and transparency</a:t>
            </a:r>
          </a:p>
        </p:txBody>
      </p:sp>
    </p:spTree>
    <p:extLst>
      <p:ext uri="{BB962C8B-B14F-4D97-AF65-F5344CB8AC3E}">
        <p14:creationId xmlns:p14="http://schemas.microsoft.com/office/powerpoint/2010/main" val="414635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8509262" y="1383686"/>
            <a:ext cx="3545363" cy="5221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/>
          <p:cNvSpPr/>
          <p:nvPr/>
        </p:nvSpPr>
        <p:spPr>
          <a:xfrm>
            <a:off x="4119080" y="1376685"/>
            <a:ext cx="4054161" cy="5228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/>
          <p:cNvSpPr/>
          <p:nvPr/>
        </p:nvSpPr>
        <p:spPr>
          <a:xfrm>
            <a:off x="0" y="1376685"/>
            <a:ext cx="3913252" cy="5228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60821" y="-351298"/>
            <a:ext cx="3224454" cy="1600515"/>
            <a:chOff x="0" y="-123825"/>
            <a:chExt cx="849239" cy="421535"/>
          </a:xfrm>
        </p:grpSpPr>
        <p:sp>
          <p:nvSpPr>
            <p:cNvPr id="3" name="Freeform 2"/>
            <p:cNvSpPr/>
            <p:nvPr/>
          </p:nvSpPr>
          <p:spPr>
            <a:xfrm>
              <a:off x="0" y="0"/>
              <a:ext cx="849239" cy="297710"/>
            </a:xfrm>
            <a:custGeom>
              <a:avLst/>
              <a:gdLst/>
              <a:ahLst/>
              <a:cxnLst/>
              <a:rect l="l" t="t" r="r" b="b"/>
              <a:pathLst>
                <a:path w="849239" h="297710">
                  <a:moveTo>
                    <a:pt x="646039" y="0"/>
                  </a:moveTo>
                  <a:lnTo>
                    <a:pt x="0" y="0"/>
                  </a:lnTo>
                  <a:lnTo>
                    <a:pt x="0" y="297710"/>
                  </a:lnTo>
                  <a:lnTo>
                    <a:pt x="646039" y="297710"/>
                  </a:lnTo>
                  <a:lnTo>
                    <a:pt x="849239" y="148855"/>
                  </a:lnTo>
                  <a:lnTo>
                    <a:pt x="646039" y="0"/>
                  </a:lnTo>
                  <a:close/>
                </a:path>
              </a:pathLst>
            </a:custGeom>
            <a:solidFill>
              <a:srgbClr val="1B263B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734939" cy="421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240"/>
                </a:lnSpc>
              </a:pPr>
              <a:endParaRPr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49204" y="-351299"/>
            <a:ext cx="3224454" cy="1600515"/>
            <a:chOff x="0" y="-123825"/>
            <a:chExt cx="849239" cy="421535"/>
          </a:xfrm>
        </p:grpSpPr>
        <p:sp>
          <p:nvSpPr>
            <p:cNvPr id="6" name="Freeform 5"/>
            <p:cNvSpPr/>
            <p:nvPr/>
          </p:nvSpPr>
          <p:spPr>
            <a:xfrm>
              <a:off x="0" y="0"/>
              <a:ext cx="849239" cy="297710"/>
            </a:xfrm>
            <a:custGeom>
              <a:avLst/>
              <a:gdLst/>
              <a:ahLst/>
              <a:cxnLst/>
              <a:rect l="l" t="t" r="r" b="b"/>
              <a:pathLst>
                <a:path w="849239" h="297710">
                  <a:moveTo>
                    <a:pt x="646039" y="0"/>
                  </a:moveTo>
                  <a:lnTo>
                    <a:pt x="0" y="0"/>
                  </a:lnTo>
                  <a:lnTo>
                    <a:pt x="0" y="297710"/>
                  </a:lnTo>
                  <a:lnTo>
                    <a:pt x="646039" y="297710"/>
                  </a:lnTo>
                  <a:lnTo>
                    <a:pt x="849239" y="148855"/>
                  </a:lnTo>
                  <a:lnTo>
                    <a:pt x="646039" y="0"/>
                  </a:lnTo>
                  <a:close/>
                </a:path>
              </a:pathLst>
            </a:custGeom>
            <a:solidFill>
              <a:srgbClr val="1B263B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7" name="TextBox 4"/>
            <p:cNvSpPr txBox="1"/>
            <p:nvPr/>
          </p:nvSpPr>
          <p:spPr>
            <a:xfrm>
              <a:off x="0" y="-123825"/>
              <a:ext cx="734939" cy="421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240"/>
                </a:lnSpc>
              </a:pPr>
              <a:endParaRPr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613256" y="-351299"/>
            <a:ext cx="3063247" cy="1600515"/>
            <a:chOff x="0" y="-123825"/>
            <a:chExt cx="849239" cy="421535"/>
          </a:xfrm>
        </p:grpSpPr>
        <p:sp>
          <p:nvSpPr>
            <p:cNvPr id="9" name="Freeform 8"/>
            <p:cNvSpPr/>
            <p:nvPr/>
          </p:nvSpPr>
          <p:spPr>
            <a:xfrm>
              <a:off x="0" y="0"/>
              <a:ext cx="849239" cy="297710"/>
            </a:xfrm>
            <a:custGeom>
              <a:avLst/>
              <a:gdLst/>
              <a:ahLst/>
              <a:cxnLst/>
              <a:rect l="l" t="t" r="r" b="b"/>
              <a:pathLst>
                <a:path w="849239" h="297710">
                  <a:moveTo>
                    <a:pt x="646039" y="0"/>
                  </a:moveTo>
                  <a:lnTo>
                    <a:pt x="0" y="0"/>
                  </a:lnTo>
                  <a:lnTo>
                    <a:pt x="0" y="297710"/>
                  </a:lnTo>
                  <a:lnTo>
                    <a:pt x="646039" y="297710"/>
                  </a:lnTo>
                  <a:lnTo>
                    <a:pt x="849239" y="148855"/>
                  </a:lnTo>
                  <a:lnTo>
                    <a:pt x="646039" y="0"/>
                  </a:lnTo>
                  <a:close/>
                </a:path>
              </a:pathLst>
            </a:custGeom>
            <a:solidFill>
              <a:srgbClr val="1B263B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IN"/>
            </a:p>
          </p:txBody>
        </p:sp>
        <p:sp>
          <p:nvSpPr>
            <p:cNvPr id="10" name="TextBox 4"/>
            <p:cNvSpPr txBox="1"/>
            <p:nvPr/>
          </p:nvSpPr>
          <p:spPr>
            <a:xfrm>
              <a:off x="0" y="-123825"/>
              <a:ext cx="734939" cy="421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3240"/>
                </a:lnSpc>
              </a:pPr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6813" y="253321"/>
            <a:ext cx="2264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Short-Term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(to 2030)</a:t>
            </a:r>
          </a:p>
          <a:p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4394031" y="183359"/>
            <a:ext cx="2215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Mid-Term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(2030–2040)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8894563" y="183358"/>
            <a:ext cx="2060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Long-Term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(2040–2070)</a:t>
            </a:r>
          </a:p>
          <a:p>
            <a:endParaRPr lang="en-IN" sz="2400" dirty="0"/>
          </a:p>
          <a:p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-12879" y="1383688"/>
            <a:ext cx="3926131" cy="5206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Strict enforcement of MARPOL and related IMO conventions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Adoption of energy efficiency measures (EEXI, CII, SEEMP)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Installation and proper operation of pollution control equipment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Use of low-</a:t>
            </a:r>
            <a:r>
              <a:rPr lang="en-US" sz="1900" dirty="0" err="1"/>
              <a:t>sulphur</a:t>
            </a:r>
            <a:r>
              <a:rPr lang="en-US" sz="1900" dirty="0"/>
              <a:t> fuels and drop-in cleaner fuels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Pilot implementation of shore power supply (OPS) at major ports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Strengthening port reception facilities and waste management systems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Establishment of baseline emissions and pollution inventories</a:t>
            </a:r>
            <a:endParaRPr lang="en-IN" sz="1900" dirty="0"/>
          </a:p>
        </p:txBody>
      </p:sp>
      <p:sp>
        <p:nvSpPr>
          <p:cNvPr id="19" name="TextBox 18"/>
          <p:cNvSpPr txBox="1"/>
          <p:nvPr/>
        </p:nvSpPr>
        <p:spPr>
          <a:xfrm>
            <a:off x="4119081" y="1383688"/>
            <a:ext cx="4081146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Development of Green Ports and Zero-Emission Port Zones (ZEPZs)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Fleet retrofitting for emission reduction technologies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IN" sz="2000" dirty="0"/>
              <a:t>Expansion of alternative fuel infrastructure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Digitized Monitoring, Reporting and Verification systems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Incentive mechanisms for environmentally compliant vessels and ports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Advancement of technologies in waste management and resource efficiency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Integration of pollution prevention across ship lifecycle stages</a:t>
            </a:r>
            <a:endParaRPr lang="en-IN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8509262" y="1376685"/>
            <a:ext cx="3682738" cy="54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Transition to zero-emission and near-zero-pollution vessels</a:t>
            </a:r>
          </a:p>
          <a:p>
            <a:pPr marL="285750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Large-scale adoption of green fuels and advanced propulsion systems</a:t>
            </a:r>
          </a:p>
          <a:p>
            <a:pPr marL="285750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Full electrification and de-carbonization of port operations</a:t>
            </a:r>
          </a:p>
          <a:p>
            <a:pPr marL="285750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Circular economy approach in shipbuilding and ship recycling</a:t>
            </a:r>
          </a:p>
          <a:p>
            <a:pPr marL="285750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Alignment with national climate commitments and IMO net-zero.</a:t>
            </a:r>
          </a:p>
          <a:p>
            <a:pPr marL="285750" indent="-285750">
              <a:lnSpc>
                <a:spcPts val="31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Establishment of India as a Global Green Maritime Hub</a:t>
            </a:r>
            <a:endParaRPr lang="en-IN" sz="1900" dirty="0"/>
          </a:p>
        </p:txBody>
      </p:sp>
    </p:spTree>
    <p:extLst>
      <p:ext uri="{BB962C8B-B14F-4D97-AF65-F5344CB8AC3E}">
        <p14:creationId xmlns:p14="http://schemas.microsoft.com/office/powerpoint/2010/main" val="20972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036" y="207131"/>
            <a:ext cx="8354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>
                <a:solidFill>
                  <a:srgbClr val="002060"/>
                </a:solidFill>
                <a:latin typeface="Helvetica World Bold"/>
              </a:rPr>
              <a:t>CAPACITY BUILDING &amp; GREEN SKILLING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577" y="1004553"/>
            <a:ext cx="3100919" cy="631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Creation of a Future-Ready Maritime Workforce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8512" y="1004553"/>
            <a:ext cx="3100919" cy="631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Support for Green Technologies &amp; Innovation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319752" y="1004552"/>
            <a:ext cx="3100919" cy="631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Just Transition for Coastal Communities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577" y="3876542"/>
            <a:ext cx="3100919" cy="631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Institutional Strengthening &amp; Knowledge Ecosystem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8512" y="3902300"/>
            <a:ext cx="3100919" cy="631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Enhanced Global Competitiveness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8319752" y="3876542"/>
            <a:ext cx="3284113" cy="65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</a:rPr>
              <a:t>Enabling Effective Policy Delivery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577" y="1750003"/>
            <a:ext cx="323259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/>
              <a:t>G</a:t>
            </a:r>
            <a:r>
              <a:rPr lang="en-US" dirty="0" err="1"/>
              <a:t>reen</a:t>
            </a:r>
            <a:r>
              <a:rPr lang="en-US" dirty="0"/>
              <a:t> Skilling for:</a:t>
            </a:r>
          </a:p>
          <a:p>
            <a:pPr>
              <a:lnSpc>
                <a:spcPct val="150000"/>
              </a:lnSpc>
            </a:pPr>
            <a:r>
              <a:rPr lang="en-US" dirty="0"/>
              <a:t>Seafarers, Port Officers, Workers, Shipbuilders and recyclers &amp; administrative workforce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4082602" y="1684046"/>
            <a:ext cx="386366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Adoption of Alternate Fuels and Propulsion Systems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Operation and maintenance of pollution-control technologies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Digital monitoring &amp; controlling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39447" y="1696925"/>
            <a:ext cx="41212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Workforce training and upskilling.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Coastal and port-dependent communities gain access to new green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MSMEs and informal maritime sectors are integrated into the transition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257577" y="4621992"/>
            <a:ext cx="36189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dirty="0"/>
              <a:t>NGSP proposes: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/>
              <a:t>Center of Excellence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/>
              <a:t>Partnerships with maritime training institutes, academia, and industry</a:t>
            </a:r>
          </a:p>
          <a:p>
            <a:pPr marL="285750" indent="-285750" algn="just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/>
              <a:t>Green competency frameworks</a:t>
            </a:r>
          </a:p>
          <a:p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4198512" y="4621992"/>
            <a:ext cx="3747753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Enhance the international credibility of Indian ports, ships, and workforce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IN" dirty="0"/>
              <a:t>Create global hub for green maritime services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/>
              <a:t>Improve compliance with evolving IMO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8319752" y="4803820"/>
            <a:ext cx="3872248" cy="1951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dirty="0"/>
              <a:t>Effective implementation of: 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dirty="0"/>
              <a:t>NGSP measures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US" dirty="0"/>
              <a:t>Data-driven monitoring, reporting, and verification</a:t>
            </a:r>
          </a:p>
          <a:p>
            <a:pPr marL="285750" indent="-285750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en-IN" dirty="0"/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153428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>
            <a:extLst>
              <a:ext uri="{FF2B5EF4-FFF2-40B4-BE49-F238E27FC236}">
                <a16:creationId xmlns:a16="http://schemas.microsoft.com/office/drawing/2014/main" id="{69AF68B6-B31D-7497-1E63-F1108BAD5E66}"/>
              </a:ext>
            </a:extLst>
          </p:cNvPr>
          <p:cNvSpPr txBox="1"/>
          <p:nvPr/>
        </p:nvSpPr>
        <p:spPr>
          <a:xfrm>
            <a:off x="-1739916" y="245625"/>
            <a:ext cx="9176656" cy="7193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5280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70742"/>
                </a:solidFill>
                <a:latin typeface="DM Sans Bold"/>
                <a:ea typeface="DM Sans Bold"/>
                <a:cs typeface="DM Sans Bold"/>
                <a:sym typeface="DM Sans Bold"/>
              </a:rPr>
              <a:t>STAKEHOLDER INPUTS REQUIRED 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07D73-9EBD-414E-5839-7F5F39A661C2}"/>
              </a:ext>
            </a:extLst>
          </p:cNvPr>
          <p:cNvSpPr txBox="1"/>
          <p:nvPr/>
        </p:nvSpPr>
        <p:spPr>
          <a:xfrm>
            <a:off x="14680" y="1404318"/>
            <a:ext cx="5838039" cy="3046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sz="1600" b="1" i="0" dirty="0">
                <a:solidFill>
                  <a:srgbClr val="000000"/>
                </a:solidFill>
                <a:effectLst/>
                <a:latin typeface="Aptos"/>
              </a:rPr>
              <a:t>1. From Convention Compliance to National Enforcement</a:t>
            </a:r>
            <a:endParaRPr lang="en-US" sz="1600" b="0" i="0" dirty="0">
              <a:solidFill>
                <a:srgbClr val="000000"/>
              </a:solidFill>
              <a:effectLst/>
              <a:latin typeface="Aptos"/>
            </a:endParaRPr>
          </a:p>
          <a:p>
            <a:pPr algn="l" fontAlgn="base"/>
            <a:r>
              <a:rPr lang="en-US" sz="1600" b="0" i="0" dirty="0">
                <a:solidFill>
                  <a:srgbClr val="000000"/>
                </a:solidFill>
                <a:effectLst/>
                <a:latin typeface="Aptos"/>
              </a:rPr>
              <a:t>NGSP aligns India’s maritime pollution control with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ptos"/>
              </a:rPr>
              <a:t>IMO conventions (MARPOL I–VI, Ballast Water, Hong Kong Convention)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/>
              </a:rPr>
              <a:t> and proposes performance-linked compliance through national MRV and certification systems Pollution Prevention.</a:t>
            </a:r>
            <a:br>
              <a:rPr lang="en-US" sz="1600" b="0" i="0" dirty="0">
                <a:solidFill>
                  <a:srgbClr val="000000"/>
                </a:solidFill>
                <a:effectLst/>
                <a:latin typeface="Aptos"/>
              </a:rPr>
            </a:br>
            <a:r>
              <a:rPr lang="en-US" sz="1600" b="1" dirty="0"/>
              <a:t>Do India’s existing inspection systems, Port State Control regime, and port-level enforcement mechanisms provide a sufficient foundation to move from convention-driven compliance to measurable, performance-based environmental management across major ports, non-major ports, and inland terminals — and if not, what regulatory, institutional, or capacity enhancements are required?</a:t>
            </a:r>
            <a:endParaRPr lang="en-US" sz="1600" b="1" i="0" dirty="0">
              <a:solidFill>
                <a:srgbClr val="000000"/>
              </a:solidFill>
              <a:effectLst/>
              <a:latin typeface="Apto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CCE6D0-1B5F-8B95-2EDB-D0EB5D87D3D7}"/>
              </a:ext>
            </a:extLst>
          </p:cNvPr>
          <p:cNvSpPr txBox="1"/>
          <p:nvPr/>
        </p:nvSpPr>
        <p:spPr>
          <a:xfrm>
            <a:off x="23069" y="4684575"/>
            <a:ext cx="5838039" cy="2062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sz="1600" b="1" i="0" dirty="0">
                <a:solidFill>
                  <a:srgbClr val="000000"/>
                </a:solidFill>
                <a:effectLst/>
                <a:latin typeface="Aptos"/>
              </a:rPr>
              <a:t>2. Lifecycle Pollution Management</a:t>
            </a:r>
            <a:endParaRPr lang="en-US" sz="1600" b="0" i="0" dirty="0">
              <a:solidFill>
                <a:srgbClr val="000000"/>
              </a:solidFill>
              <a:effectLst/>
              <a:latin typeface="Aptos"/>
            </a:endParaRPr>
          </a:p>
          <a:p>
            <a:pPr algn="l" fontAlgn="base"/>
            <a:r>
              <a:rPr lang="en-US" sz="1600" b="0" i="0" dirty="0">
                <a:solidFill>
                  <a:srgbClr val="000000"/>
                </a:solidFill>
                <a:effectLst/>
                <a:latin typeface="Aptos"/>
              </a:rPr>
              <a:t>The NGSP and this session adopt a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ptos"/>
              </a:rPr>
              <a:t>lifecycle approach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/>
              </a:rPr>
              <a:t>—covering ship construction, operation, and recycling—and link pollution prevention to Green Ship, Green Port and Green Recycling standards Pollution Prevention.</a:t>
            </a:r>
            <a:br>
              <a:rPr lang="en-US" sz="1600" b="0" i="0" dirty="0">
                <a:solidFill>
                  <a:srgbClr val="000000"/>
                </a:solidFill>
                <a:effectLst/>
                <a:latin typeface="Aptos"/>
              </a:rPr>
            </a:br>
            <a:r>
              <a:rPr lang="en-US" sz="1600" b="1" i="0" dirty="0">
                <a:solidFill>
                  <a:srgbClr val="000000"/>
                </a:solidFill>
                <a:effectLst/>
                <a:latin typeface="Aptos"/>
              </a:rPr>
              <a:t>Can Indian shipyards, ports, and recycling yards realistically implement this lifecycle-based pollution accountability, or are additional regulatory and technical support mechanisms required?</a:t>
            </a:r>
            <a:endParaRPr lang="en-US" sz="1600" b="0" i="0" dirty="0">
              <a:solidFill>
                <a:srgbClr val="000000"/>
              </a:solidFill>
              <a:effectLst/>
              <a:latin typeface="Apto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CA7EBA-BE0F-E208-577C-347C8CDEA265}"/>
              </a:ext>
            </a:extLst>
          </p:cNvPr>
          <p:cNvSpPr txBox="1"/>
          <p:nvPr/>
        </p:nvSpPr>
        <p:spPr>
          <a:xfrm>
            <a:off x="6224631" y="207199"/>
            <a:ext cx="5955484" cy="18158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sz="1600" b="1" i="0" dirty="0">
                <a:solidFill>
                  <a:srgbClr val="000000"/>
                </a:solidFill>
                <a:effectLst/>
                <a:latin typeface="Aptos"/>
              </a:rPr>
              <a:t>3. MRV, </a:t>
            </a:r>
            <a:r>
              <a:rPr lang="en-US" sz="1600" b="1" i="0" dirty="0" err="1">
                <a:solidFill>
                  <a:srgbClr val="000000"/>
                </a:solidFill>
                <a:effectLst/>
                <a:latin typeface="Aptos"/>
              </a:rPr>
              <a:t>Digitalisation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ptos"/>
              </a:rPr>
              <a:t> and Transparency</a:t>
            </a:r>
            <a:endParaRPr lang="en-US" sz="1600" b="0" i="0" dirty="0">
              <a:solidFill>
                <a:srgbClr val="000000"/>
              </a:solidFill>
              <a:effectLst/>
              <a:latin typeface="Aptos"/>
            </a:endParaRPr>
          </a:p>
          <a:p>
            <a:pPr algn="l" fontAlgn="base"/>
            <a:r>
              <a:rPr lang="en-US" sz="1600" b="0" i="0" dirty="0">
                <a:solidFill>
                  <a:srgbClr val="000000"/>
                </a:solidFill>
                <a:effectLst/>
                <a:latin typeface="Aptos"/>
              </a:rPr>
              <a:t>NGSP proposes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ptos"/>
              </a:rPr>
              <a:t>sector-wide Monitoring integrated with NLP-Marine or similar digital platform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Aptos"/>
              </a:rPr>
              <a:t>digitised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/>
              </a:rPr>
              <a:t> reporting, and performance-linked incentives for compliant ships and ports Pollution Prevention.</a:t>
            </a:r>
            <a:br>
              <a:rPr lang="en-US" sz="1600" b="0" i="0" dirty="0">
                <a:solidFill>
                  <a:srgbClr val="000000"/>
                </a:solidFill>
                <a:effectLst/>
                <a:latin typeface="Aptos"/>
              </a:rPr>
            </a:br>
            <a:r>
              <a:rPr lang="en-US" sz="1600" b="1" i="0" dirty="0">
                <a:solidFill>
                  <a:srgbClr val="000000"/>
                </a:solidFill>
                <a:effectLst/>
                <a:latin typeface="Aptos"/>
              </a:rPr>
              <a:t>Will the proposed MRV and digital reporting systems be robust and granular enough to capture pollution from ships, ports, inland waterways, and cruise terminals in a credible and enforceable way?</a:t>
            </a:r>
            <a:endParaRPr lang="en-US" sz="1600" b="0" i="0" dirty="0">
              <a:solidFill>
                <a:srgbClr val="000000"/>
              </a:solidFill>
              <a:effectLst/>
              <a:latin typeface="Apto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05F55-7B14-83B0-7B8A-CFBE3AC20783}"/>
              </a:ext>
            </a:extLst>
          </p:cNvPr>
          <p:cNvSpPr txBox="1"/>
          <p:nvPr/>
        </p:nvSpPr>
        <p:spPr>
          <a:xfrm>
            <a:off x="6213447" y="2297810"/>
            <a:ext cx="5955484" cy="2062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sz="1600" b="1" i="0" dirty="0">
                <a:solidFill>
                  <a:srgbClr val="000000"/>
                </a:solidFill>
                <a:effectLst/>
                <a:latin typeface="Aptos"/>
              </a:rPr>
              <a:t>4. Infrastructure Readiness for Waste, OPS and Clean Operations</a:t>
            </a:r>
          </a:p>
          <a:p>
            <a:pPr algn="l" fontAlgn="base"/>
            <a:endParaRPr lang="en-US" sz="1600" dirty="0"/>
          </a:p>
          <a:p>
            <a:pPr algn="l" fontAlgn="base"/>
            <a:r>
              <a:rPr lang="en-US" sz="1600" b="1" dirty="0"/>
              <a:t>Are all India’s ports—particularly non-major ports and inland waterway terminals—adequately equipped and financed to implement NGSP-mandated pollution-control infrastructure such as port reception facilities? Further, have any shipowners reported, through IMO’s GISIS, cases where Indian ports were unable to accept MARPOL-defined garbage or other waste streams?</a:t>
            </a:r>
            <a:endParaRPr lang="en-US" sz="1600" b="1" i="0" dirty="0">
              <a:solidFill>
                <a:srgbClr val="000000"/>
              </a:solidFill>
              <a:effectLst/>
              <a:latin typeface="Apto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52D7F3-9AEC-FFBA-83BF-178B464CFF2B}"/>
              </a:ext>
            </a:extLst>
          </p:cNvPr>
          <p:cNvSpPr txBox="1"/>
          <p:nvPr/>
        </p:nvSpPr>
        <p:spPr>
          <a:xfrm>
            <a:off x="6168704" y="4795897"/>
            <a:ext cx="6050560" cy="2062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sz="1600" b="1" i="0" dirty="0">
                <a:solidFill>
                  <a:srgbClr val="000000"/>
                </a:solidFill>
                <a:effectLst/>
                <a:latin typeface="Aptos"/>
              </a:rPr>
              <a:t>5. Skills, Compliance and Just Transition</a:t>
            </a:r>
            <a:endParaRPr lang="en-US" sz="1600" b="0" i="0" dirty="0">
              <a:solidFill>
                <a:srgbClr val="000000"/>
              </a:solidFill>
              <a:effectLst/>
              <a:latin typeface="Aptos"/>
            </a:endParaRPr>
          </a:p>
          <a:p>
            <a:pPr algn="l" fontAlgn="base"/>
            <a:r>
              <a:rPr lang="en-US" sz="1600" b="0" i="0" dirty="0">
                <a:solidFill>
                  <a:srgbClr val="000000"/>
                </a:solidFill>
                <a:effectLst/>
                <a:latin typeface="Aptos"/>
              </a:rPr>
              <a:t>NGSP embeds 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Aptos"/>
              </a:rPr>
              <a:t>green skilling, just transition, and MSME inclusion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ptos"/>
              </a:rPr>
              <a:t> in pollution-control operations—from OWS and ballast systems to digital monitoring and waste management Pollution Prevention.</a:t>
            </a:r>
            <a:br>
              <a:rPr lang="en-US" sz="1600" b="0" i="0" dirty="0">
                <a:solidFill>
                  <a:srgbClr val="000000"/>
                </a:solidFill>
                <a:effectLst/>
                <a:latin typeface="Aptos"/>
              </a:rPr>
            </a:br>
            <a:r>
              <a:rPr lang="en-US" sz="1600" b="1" i="0" dirty="0">
                <a:solidFill>
                  <a:srgbClr val="000000"/>
                </a:solidFill>
                <a:effectLst/>
                <a:latin typeface="Aptos"/>
              </a:rPr>
              <a:t>Is India’s current maritime workforce, training ecosystem, and MSME base ready to meet these pollution-control and compliance requirements, or does NGSP need stronger capacity-building and transition support?</a:t>
            </a:r>
            <a:endParaRPr lang="en-US" sz="1600" b="0" i="0" dirty="0">
              <a:solidFill>
                <a:srgbClr val="000000"/>
              </a:solidFill>
              <a:effectLst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15154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51" b="-9151"/>
            </a:stretch>
          </a:blipFill>
        </p:spPr>
        <p:txBody>
          <a:bodyPr/>
          <a:lstStyle/>
          <a:p>
            <a:endParaRPr lang="en-IN" sz="1200"/>
          </a:p>
        </p:txBody>
      </p:sp>
      <p:sp>
        <p:nvSpPr>
          <p:cNvPr id="3" name="TextBox 3"/>
          <p:cNvSpPr txBox="1"/>
          <p:nvPr/>
        </p:nvSpPr>
        <p:spPr>
          <a:xfrm>
            <a:off x="3505200" y="3276600"/>
            <a:ext cx="5083572" cy="10001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46"/>
              </a:lnSpc>
              <a:spcBef>
                <a:spcPct val="0"/>
              </a:spcBef>
            </a:pPr>
            <a:r>
              <a:rPr lang="en-US" sz="7667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1005</Words>
  <Application>Microsoft Office PowerPoint</Application>
  <PresentationFormat>Widescreen</PresentationFormat>
  <Paragraphs>106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DM Sans Bold</vt:lpstr>
      <vt:lpstr>Helvetica World Bold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Pollution Prevention from Maritime Activities</dc:title>
  <dc:creator>Rupali Joshi</dc:creator>
  <cp:lastModifiedBy>Ayushi Srivastava</cp:lastModifiedBy>
  <cp:revision>66</cp:revision>
  <dcterms:created xsi:type="dcterms:W3CDTF">2026-01-08T09:57:45Z</dcterms:created>
  <dcterms:modified xsi:type="dcterms:W3CDTF">2026-01-12T10:43:34Z</dcterms:modified>
</cp:coreProperties>
</file>