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5.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6.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7.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8.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9.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10.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2.xml" ContentType="application/vnd.openxmlformats-officedocument.presentationml.notesSlide+xml"/>
  <Override PartName="/ppt/media/image90.jpg" ContentType="image/jpeg"/>
  <Override PartName="/ppt/media/image93.jpg" ContentType="image/jpeg"/>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 id="2147483700" r:id="rId3"/>
    <p:sldMasterId id="2147483713" r:id="rId4"/>
    <p:sldMasterId id="2147483726" r:id="rId5"/>
    <p:sldMasterId id="2147483765" r:id="rId6"/>
    <p:sldMasterId id="2147483805" r:id="rId7"/>
    <p:sldMasterId id="2147483844" r:id="rId8"/>
    <p:sldMasterId id="2147483886" r:id="rId9"/>
    <p:sldMasterId id="2147483899" r:id="rId10"/>
    <p:sldMasterId id="2147483912" r:id="rId11"/>
  </p:sldMasterIdLst>
  <p:notesMasterIdLst>
    <p:notesMasterId r:id="rId71"/>
  </p:notesMasterIdLst>
  <p:handoutMasterIdLst>
    <p:handoutMasterId r:id="rId72"/>
  </p:handoutMasterIdLst>
  <p:sldIdLst>
    <p:sldId id="2147480132" r:id="rId12"/>
    <p:sldId id="2147480084" r:id="rId13"/>
    <p:sldId id="2147480085" r:id="rId14"/>
    <p:sldId id="2147479983" r:id="rId15"/>
    <p:sldId id="2147479950" r:id="rId16"/>
    <p:sldId id="2147474494" r:id="rId17"/>
    <p:sldId id="282" r:id="rId18"/>
    <p:sldId id="2147480047" r:id="rId19"/>
    <p:sldId id="2147480086" r:id="rId20"/>
    <p:sldId id="2147480087" r:id="rId21"/>
    <p:sldId id="2147480072" r:id="rId22"/>
    <p:sldId id="314" r:id="rId23"/>
    <p:sldId id="315" r:id="rId24"/>
    <p:sldId id="316" r:id="rId25"/>
    <p:sldId id="2147480073" r:id="rId26"/>
    <p:sldId id="2147480074" r:id="rId27"/>
    <p:sldId id="2147480037" r:id="rId28"/>
    <p:sldId id="2147480075" r:id="rId29"/>
    <p:sldId id="2147480076" r:id="rId30"/>
    <p:sldId id="2147480077" r:id="rId31"/>
    <p:sldId id="2147480078" r:id="rId32"/>
    <p:sldId id="2147480079" r:id="rId33"/>
    <p:sldId id="2147480080" r:id="rId34"/>
    <p:sldId id="2147480035" r:id="rId35"/>
    <p:sldId id="2147480081" r:id="rId36"/>
    <p:sldId id="2147480088" r:id="rId37"/>
    <p:sldId id="2147480082" r:id="rId38"/>
    <p:sldId id="2147480090" r:id="rId39"/>
    <p:sldId id="2147480091" r:id="rId40"/>
    <p:sldId id="2147480094" r:id="rId41"/>
    <p:sldId id="2147480095" r:id="rId42"/>
    <p:sldId id="2147479972" r:id="rId43"/>
    <p:sldId id="2147479963" r:id="rId44"/>
    <p:sldId id="259" r:id="rId45"/>
    <p:sldId id="2147480120" r:id="rId46"/>
    <p:sldId id="2147480121" r:id="rId47"/>
    <p:sldId id="2147479986" r:id="rId48"/>
    <p:sldId id="2147479987" r:id="rId49"/>
    <p:sldId id="2147479965" r:id="rId50"/>
    <p:sldId id="2147480122" r:id="rId51"/>
    <p:sldId id="2147480123" r:id="rId52"/>
    <p:sldId id="2147480124" r:id="rId53"/>
    <p:sldId id="2147480130" r:id="rId54"/>
    <p:sldId id="2147480127" r:id="rId55"/>
    <p:sldId id="2147480128" r:id="rId56"/>
    <p:sldId id="2147480129" r:id="rId57"/>
    <p:sldId id="2147480131" r:id="rId58"/>
    <p:sldId id="2147480069" r:id="rId59"/>
    <p:sldId id="2147480098" r:id="rId60"/>
    <p:sldId id="2147480100" r:id="rId61"/>
    <p:sldId id="2147480099" r:id="rId62"/>
    <p:sldId id="2147480101" r:id="rId63"/>
    <p:sldId id="2147480102" r:id="rId64"/>
    <p:sldId id="2147480103" r:id="rId65"/>
    <p:sldId id="2147480104" r:id="rId66"/>
    <p:sldId id="2147480105" r:id="rId67"/>
    <p:sldId id="2147480106" r:id="rId68"/>
    <p:sldId id="2147480107" r:id="rId69"/>
    <p:sldId id="2147479993"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2D830E"/>
    <a:srgbClr val="CC3300"/>
    <a:srgbClr val="004667"/>
    <a:srgbClr val="446A7B"/>
    <a:srgbClr val="0B76A0"/>
    <a:srgbClr val="2E2DB1"/>
    <a:srgbClr val="7AEADD"/>
    <a:srgbClr val="BA4609"/>
    <a:srgbClr val="7D0C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63" autoAdjust="0"/>
    <p:restoredTop sz="78519" autoAdjust="0"/>
  </p:normalViewPr>
  <p:slideViewPr>
    <p:cSldViewPr snapToGrid="0">
      <p:cViewPr varScale="1">
        <p:scale>
          <a:sx n="65" d="100"/>
          <a:sy n="65" d="100"/>
        </p:scale>
        <p:origin x="1375" y="24"/>
      </p:cViewPr>
      <p:guideLst/>
    </p:cSldViewPr>
  </p:slideViewPr>
  <p:notesTextViewPr>
    <p:cViewPr>
      <p:scale>
        <a:sx n="1" d="1"/>
        <a:sy n="1" d="1"/>
      </p:scale>
      <p:origin x="0" y="0"/>
    </p:cViewPr>
  </p:notesTextViewPr>
  <p:notesViewPr>
    <p:cSldViewPr snapToGrid="0">
      <p:cViewPr>
        <p:scale>
          <a:sx n="62" d="100"/>
          <a:sy n="62" d="100"/>
        </p:scale>
        <p:origin x="3226"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eyindia-my.sharepoint.com/personal/akshay_s4_in_ey_com/Documents/DELIVERABLES/DG%20OFFICE/INMEX/Shipbuilding%20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sz="1200" dirty="0"/>
              <a:t>Shipyards with capacity based on Ship's length for docking</a:t>
            </a:r>
            <a:endParaRPr lang="en-US" sz="12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Sheet1!$C$25</c:f>
              <c:strCache>
                <c:ptCount val="1"/>
                <c:pt idx="0">
                  <c:v>Length of Vessel</c:v>
                </c:pt>
              </c:strCache>
            </c:strRef>
          </c:tx>
          <c:spPr>
            <a:solidFill>
              <a:schemeClr val="accent1"/>
            </a:solidFill>
            <a:ln>
              <a:noFill/>
            </a:ln>
            <a:effectLst/>
          </c:spPr>
          <c:invertIfNegative val="0"/>
          <c:cat>
            <c:multiLvlStrRef>
              <c:f>Sheet1!$A$26:$B$34</c:f>
              <c:multiLvlStrCache>
                <c:ptCount val="9"/>
                <c:lvl>
                  <c:pt idx="0">
                    <c:v>CMSRU</c:v>
                  </c:pt>
                  <c:pt idx="1">
                    <c:v>CSL-Main</c:v>
                  </c:pt>
                  <c:pt idx="2">
                    <c:v>HSL-Visag</c:v>
                  </c:pt>
                  <c:pt idx="3">
                    <c:v>L&amp;T Shipbuilding</c:v>
                  </c:pt>
                  <c:pt idx="4">
                    <c:v>CK-SRU</c:v>
                  </c:pt>
                  <c:pt idx="5">
                    <c:v>Titagarh Marine</c:v>
                  </c:pt>
                  <c:pt idx="6">
                    <c:v>Chowgule&amp; Co (Lavgan).</c:v>
                  </c:pt>
                  <c:pt idx="7">
                    <c:v>CSL-ISRF(upcoming synchro lift)</c:v>
                  </c:pt>
                  <c:pt idx="8">
                    <c:v>Modest Infrastructure</c:v>
                  </c:pt>
                </c:lvl>
                <c:lvl>
                  <c:pt idx="0">
                    <c:v>Large Shipyards (&gt; 200m)</c:v>
                  </c:pt>
                  <c:pt idx="4">
                    <c:v>Medium Shipyards (100 - 200m)</c:v>
                  </c:pt>
                </c:lvl>
              </c:multiLvlStrCache>
            </c:multiLvlStrRef>
          </c:cat>
          <c:val>
            <c:numRef>
              <c:f>Sheet1!$C$26:$C$34</c:f>
              <c:numCache>
                <c:formatCode>General</c:formatCode>
                <c:ptCount val="9"/>
                <c:pt idx="0">
                  <c:v>295</c:v>
                </c:pt>
                <c:pt idx="1">
                  <c:v>270</c:v>
                </c:pt>
                <c:pt idx="2">
                  <c:v>225</c:v>
                </c:pt>
                <c:pt idx="3">
                  <c:v>200</c:v>
                </c:pt>
                <c:pt idx="4">
                  <c:v>165</c:v>
                </c:pt>
                <c:pt idx="5">
                  <c:v>160</c:v>
                </c:pt>
                <c:pt idx="6">
                  <c:v>140</c:v>
                </c:pt>
                <c:pt idx="7">
                  <c:v>130</c:v>
                </c:pt>
                <c:pt idx="8">
                  <c:v>120</c:v>
                </c:pt>
              </c:numCache>
            </c:numRef>
          </c:val>
          <c:extLst>
            <c:ext xmlns:c16="http://schemas.microsoft.com/office/drawing/2014/chart" uri="{C3380CC4-5D6E-409C-BE32-E72D297353CC}">
              <c16:uniqueId val="{00000000-3A91-4109-879A-F2B8015A01AE}"/>
            </c:ext>
          </c:extLst>
        </c:ser>
        <c:dLbls>
          <c:showLegendKey val="0"/>
          <c:showVal val="0"/>
          <c:showCatName val="0"/>
          <c:showSerName val="0"/>
          <c:showPercent val="0"/>
          <c:showBubbleSize val="0"/>
        </c:dLbls>
        <c:gapWidth val="219"/>
        <c:overlap val="-27"/>
        <c:axId val="480711007"/>
        <c:axId val="480711487"/>
      </c:barChart>
      <c:catAx>
        <c:axId val="480711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0711487"/>
        <c:crosses val="autoZero"/>
        <c:auto val="1"/>
        <c:lblAlgn val="ctr"/>
        <c:lblOffset val="100"/>
        <c:noMultiLvlLbl val="0"/>
      </c:catAx>
      <c:valAx>
        <c:axId val="4807114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8071100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1D5F77-60B6-4CB6-89CF-47FA215208B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IN"/>
        </a:p>
      </dgm:t>
    </dgm:pt>
    <dgm:pt modelId="{E798A978-7B53-478E-A0C0-6F6996F211BE}">
      <dgm:prSet phldrT="[Text]"/>
      <dgm:spPr>
        <a:solidFill>
          <a:srgbClr val="27ACAA"/>
        </a:solidFill>
        <a:ln>
          <a:solidFill>
            <a:srgbClr val="27ACAA"/>
          </a:solidFill>
        </a:ln>
      </dgm:spPr>
      <dgm:t>
        <a:bodyPr/>
        <a:lstStyle/>
        <a:p>
          <a:r>
            <a:rPr lang="en-IN" b="1">
              <a:effectLst/>
              <a:latin typeface="Aptos" panose="020B0004020202020204" pitchFamily="34" charset="0"/>
              <a:ea typeface="Aptos" panose="020B0004020202020204" pitchFamily="34" charset="0"/>
              <a:cs typeface="Times New Roman" panose="02020603050405020304" pitchFamily="18" charset="0"/>
            </a:rPr>
            <a:t>Maritime India Vision (MIV) 2030</a:t>
          </a:r>
          <a:r>
            <a:rPr lang="en-IN">
              <a:effectLst/>
              <a:latin typeface="Aptos" panose="020B0004020202020204" pitchFamily="34" charset="0"/>
              <a:ea typeface="Aptos" panose="020B0004020202020204" pitchFamily="34" charset="0"/>
              <a:cs typeface="Times New Roman" panose="02020603050405020304" pitchFamily="18" charset="0"/>
            </a:rPr>
            <a:t> </a:t>
          </a:r>
          <a:endParaRPr lang="en-IN"/>
        </a:p>
      </dgm:t>
    </dgm:pt>
    <dgm:pt modelId="{88582FA7-1C82-42A2-8A2D-F587B5A85204}" type="parTrans" cxnId="{25B319AA-7C57-4DA3-A29A-A4A745A7E809}">
      <dgm:prSet/>
      <dgm:spPr/>
      <dgm:t>
        <a:bodyPr/>
        <a:lstStyle/>
        <a:p>
          <a:endParaRPr lang="en-IN"/>
        </a:p>
      </dgm:t>
    </dgm:pt>
    <dgm:pt modelId="{5AAF2496-9596-4542-885E-40116C38E431}" type="sibTrans" cxnId="{25B319AA-7C57-4DA3-A29A-A4A745A7E809}">
      <dgm:prSet/>
      <dgm:spPr/>
      <dgm:t>
        <a:bodyPr/>
        <a:lstStyle/>
        <a:p>
          <a:endParaRPr lang="en-IN"/>
        </a:p>
      </dgm:t>
    </dgm:pt>
    <dgm:pt modelId="{6C1026C6-67CF-45DC-B0F9-AC1B166F3C65}">
      <dgm:prSet phldrT="[Text]"/>
      <dgm:spPr/>
      <dgm:t>
        <a:bodyPr/>
        <a:lstStyle/>
        <a:p>
          <a:pPr>
            <a:buFont typeface="Arial" panose="020B0604020202020204" pitchFamily="34" charset="0"/>
            <a:buChar char="•"/>
          </a:pPr>
          <a:r>
            <a:rPr lang="en-IN" b="0" i="0"/>
            <a:t>Production Targets: Increase from current 30k GT to 500k+ GT annually by 2030</a:t>
          </a:r>
          <a:endParaRPr lang="en-IN"/>
        </a:p>
      </dgm:t>
    </dgm:pt>
    <dgm:pt modelId="{3EAE6EAC-72F6-4CDD-A328-239932A83808}" type="parTrans" cxnId="{E0FCDD00-B8F7-4BDD-BCFF-FFA48BFB11E8}">
      <dgm:prSet/>
      <dgm:spPr/>
      <dgm:t>
        <a:bodyPr/>
        <a:lstStyle/>
        <a:p>
          <a:endParaRPr lang="en-IN"/>
        </a:p>
      </dgm:t>
    </dgm:pt>
    <dgm:pt modelId="{17BCDDD4-EE99-43D1-85D4-0563B2C60385}" type="sibTrans" cxnId="{E0FCDD00-B8F7-4BDD-BCFF-FFA48BFB11E8}">
      <dgm:prSet/>
      <dgm:spPr/>
      <dgm:t>
        <a:bodyPr/>
        <a:lstStyle/>
        <a:p>
          <a:endParaRPr lang="en-IN"/>
        </a:p>
      </dgm:t>
    </dgm:pt>
    <dgm:pt modelId="{BC2A8207-71D1-487A-86D6-7C2A080D9D50}">
      <dgm:prSet phldrT="[Text]"/>
      <dgm:spPr>
        <a:solidFill>
          <a:srgbClr val="27ACAA"/>
        </a:solidFill>
      </dgm:spPr>
      <dgm:t>
        <a:bodyPr/>
        <a:lstStyle/>
        <a:p>
          <a:r>
            <a:rPr lang="en-IN" b="1">
              <a:effectLst/>
              <a:latin typeface="Aptos" panose="020B0004020202020204" pitchFamily="34" charset="0"/>
              <a:ea typeface="Aptos" panose="020B0004020202020204" pitchFamily="34" charset="0"/>
              <a:cs typeface="Times New Roman" panose="02020603050405020304" pitchFamily="18" charset="0"/>
            </a:rPr>
            <a:t>Maritime Amrit Kaal Vision 2047</a:t>
          </a:r>
          <a:r>
            <a:rPr lang="en-IN">
              <a:effectLst/>
              <a:latin typeface="Aptos" panose="020B0004020202020204" pitchFamily="34" charset="0"/>
              <a:ea typeface="Aptos" panose="020B0004020202020204" pitchFamily="34" charset="0"/>
              <a:cs typeface="Times New Roman" panose="02020603050405020304" pitchFamily="18" charset="0"/>
            </a:rPr>
            <a:t> </a:t>
          </a:r>
          <a:endParaRPr lang="en-IN"/>
        </a:p>
      </dgm:t>
    </dgm:pt>
    <dgm:pt modelId="{47949DC4-AEAE-425E-A4EF-1F276D36AB92}" type="parTrans" cxnId="{9226DF6C-667A-436E-A158-B7BB091A1AB7}">
      <dgm:prSet/>
      <dgm:spPr/>
      <dgm:t>
        <a:bodyPr/>
        <a:lstStyle/>
        <a:p>
          <a:endParaRPr lang="en-IN"/>
        </a:p>
      </dgm:t>
    </dgm:pt>
    <dgm:pt modelId="{754B01BB-A7CB-4685-B87A-55B9DD0BDD12}" type="sibTrans" cxnId="{9226DF6C-667A-436E-A158-B7BB091A1AB7}">
      <dgm:prSet/>
      <dgm:spPr/>
      <dgm:t>
        <a:bodyPr/>
        <a:lstStyle/>
        <a:p>
          <a:endParaRPr lang="en-IN"/>
        </a:p>
      </dgm:t>
    </dgm:pt>
    <dgm:pt modelId="{E27A266A-6BD6-40CF-9A25-77301AA4EB3E}">
      <dgm:prSet phldrT="[Text]"/>
      <dgm:spPr/>
      <dgm:t>
        <a:bodyPr/>
        <a:lstStyle/>
        <a:p>
          <a:pPr>
            <a:buFont typeface="Arial" panose="020B0604020202020204" pitchFamily="34" charset="0"/>
            <a:buChar char="•"/>
          </a:pPr>
          <a:r>
            <a:rPr lang="en-IN" b="0" i="0"/>
            <a:t>Advanced phase targeting Top 5 global position in shipbuilding and maintaining 1 position in ship recycling</a:t>
          </a:r>
          <a:endParaRPr lang="en-IN"/>
        </a:p>
      </dgm:t>
    </dgm:pt>
    <dgm:pt modelId="{3248A0C6-42E9-4F2F-AEA1-D0C9EC1C6903}" type="parTrans" cxnId="{F90ADF34-E5AE-4095-BF2A-53D5CBB811CC}">
      <dgm:prSet/>
      <dgm:spPr/>
      <dgm:t>
        <a:bodyPr/>
        <a:lstStyle/>
        <a:p>
          <a:endParaRPr lang="en-IN"/>
        </a:p>
      </dgm:t>
    </dgm:pt>
    <dgm:pt modelId="{2B15ACB7-C1A8-4238-863B-2AD9AB00DCF4}" type="sibTrans" cxnId="{F90ADF34-E5AE-4095-BF2A-53D5CBB811CC}">
      <dgm:prSet/>
      <dgm:spPr/>
      <dgm:t>
        <a:bodyPr/>
        <a:lstStyle/>
        <a:p>
          <a:endParaRPr lang="en-IN"/>
        </a:p>
      </dgm:t>
    </dgm:pt>
    <dgm:pt modelId="{2F9DFDAE-1A57-4C7B-9719-62DA860F1271}">
      <dgm:prSet/>
      <dgm:spPr/>
      <dgm:t>
        <a:bodyPr/>
        <a:lstStyle/>
        <a:p>
          <a:pPr>
            <a:buFont typeface="Arial" panose="020B0604020202020204" pitchFamily="34" charset="0"/>
            <a:buNone/>
          </a:pPr>
          <a:endParaRPr lang="en-IN"/>
        </a:p>
      </dgm:t>
    </dgm:pt>
    <dgm:pt modelId="{F9659A5D-5BF5-4DEF-9260-B0E54AD5DB10}" type="parTrans" cxnId="{3274B2BA-1545-4BF7-ACF8-EB312BF1245E}">
      <dgm:prSet/>
      <dgm:spPr/>
      <dgm:t>
        <a:bodyPr/>
        <a:lstStyle/>
        <a:p>
          <a:endParaRPr lang="en-IN"/>
        </a:p>
      </dgm:t>
    </dgm:pt>
    <dgm:pt modelId="{5EE986F9-9B9D-498D-91D4-F8073BB0855D}" type="sibTrans" cxnId="{3274B2BA-1545-4BF7-ACF8-EB312BF1245E}">
      <dgm:prSet/>
      <dgm:spPr/>
      <dgm:t>
        <a:bodyPr/>
        <a:lstStyle/>
        <a:p>
          <a:endParaRPr lang="en-IN"/>
        </a:p>
      </dgm:t>
    </dgm:pt>
    <dgm:pt modelId="{FAD37802-0F37-4C81-A906-3170BECB74DC}">
      <dgm:prSet/>
      <dgm:spPr/>
      <dgm:t>
        <a:bodyPr/>
        <a:lstStyle/>
        <a:p>
          <a:pPr>
            <a:buFont typeface="Arial" panose="020B0604020202020204" pitchFamily="34" charset="0"/>
            <a:buChar char="•"/>
          </a:pPr>
          <a:r>
            <a:rPr lang="en-IN" b="0" i="0"/>
            <a:t>Investment: INR 20,000+ Crores</a:t>
          </a:r>
        </a:p>
      </dgm:t>
    </dgm:pt>
    <dgm:pt modelId="{9AB8F10F-A46E-488D-8BC3-5D941090CC3F}" type="parTrans" cxnId="{DFF6A402-E8FF-4CCE-A7A9-A6BCA2AFE072}">
      <dgm:prSet/>
      <dgm:spPr/>
      <dgm:t>
        <a:bodyPr/>
        <a:lstStyle/>
        <a:p>
          <a:endParaRPr lang="en-IN"/>
        </a:p>
      </dgm:t>
    </dgm:pt>
    <dgm:pt modelId="{751F92C5-F364-408D-8771-065C3AB3A954}" type="sibTrans" cxnId="{DFF6A402-E8FF-4CCE-A7A9-A6BCA2AFE072}">
      <dgm:prSet/>
      <dgm:spPr/>
      <dgm:t>
        <a:bodyPr/>
        <a:lstStyle/>
        <a:p>
          <a:endParaRPr lang="en-IN"/>
        </a:p>
      </dgm:t>
    </dgm:pt>
    <dgm:pt modelId="{7677740F-4611-4ADD-A16E-EE0CDC526017}">
      <dgm:prSet/>
      <dgm:spPr/>
      <dgm:t>
        <a:bodyPr/>
        <a:lstStyle/>
        <a:p>
          <a:pPr>
            <a:buFont typeface="Arial" panose="020B0604020202020204" pitchFamily="34" charset="0"/>
            <a:buChar char="•"/>
          </a:pPr>
          <a:r>
            <a:rPr lang="en-IN" b="0" i="0"/>
            <a:t>Employment Generation: 1,00,000+ additional jobs (direct and indirect)</a:t>
          </a:r>
        </a:p>
      </dgm:t>
    </dgm:pt>
    <dgm:pt modelId="{BA2C20E1-25A6-42F1-B36B-29DFB1F5B43D}" type="parTrans" cxnId="{170DFF18-6457-4C42-9732-E8CF753A356B}">
      <dgm:prSet/>
      <dgm:spPr/>
      <dgm:t>
        <a:bodyPr/>
        <a:lstStyle/>
        <a:p>
          <a:endParaRPr lang="en-IN"/>
        </a:p>
      </dgm:t>
    </dgm:pt>
    <dgm:pt modelId="{E52A35C2-A6A6-405D-8351-8BC13CB9771F}" type="sibTrans" cxnId="{170DFF18-6457-4C42-9732-E8CF753A356B}">
      <dgm:prSet/>
      <dgm:spPr/>
      <dgm:t>
        <a:bodyPr/>
        <a:lstStyle/>
        <a:p>
          <a:endParaRPr lang="en-IN"/>
        </a:p>
      </dgm:t>
    </dgm:pt>
    <dgm:pt modelId="{FC97AA0B-514A-4642-A7A9-C0DEA3DAB3A0}">
      <dgm:prSet phldrT="[Text]"/>
      <dgm:spPr/>
      <dgm:t>
        <a:bodyPr/>
        <a:lstStyle/>
        <a:p>
          <a:pPr>
            <a:buFont typeface="Arial" panose="020B0604020202020204" pitchFamily="34" charset="0"/>
            <a:buChar char="•"/>
          </a:pPr>
          <a:r>
            <a:rPr lang="en-IN"/>
            <a:t>Position India Globally in the Top 10 Shipbuilding, repair nations</a:t>
          </a:r>
        </a:p>
      </dgm:t>
    </dgm:pt>
    <dgm:pt modelId="{DAF0EE07-1561-43A4-9F19-7D75669C196C}" type="parTrans" cxnId="{35E0353B-44AB-44A7-B6F1-05A0521626A9}">
      <dgm:prSet/>
      <dgm:spPr/>
      <dgm:t>
        <a:bodyPr/>
        <a:lstStyle/>
        <a:p>
          <a:endParaRPr lang="en-IN"/>
        </a:p>
      </dgm:t>
    </dgm:pt>
    <dgm:pt modelId="{501186C8-2201-4C54-B97B-6B89FF686713}" type="sibTrans" cxnId="{35E0353B-44AB-44A7-B6F1-05A0521626A9}">
      <dgm:prSet/>
      <dgm:spPr/>
      <dgm:t>
        <a:bodyPr/>
        <a:lstStyle/>
        <a:p>
          <a:endParaRPr lang="en-IN"/>
        </a:p>
      </dgm:t>
    </dgm:pt>
    <dgm:pt modelId="{F2915F11-CEA2-44E5-9EE8-7DA137A837C6}">
      <dgm:prSet/>
      <dgm:spPr/>
      <dgm:t>
        <a:bodyPr/>
        <a:lstStyle/>
        <a:p>
          <a:pPr>
            <a:buFont typeface="Arial" panose="020B0604020202020204" pitchFamily="34" charset="0"/>
            <a:buChar char="•"/>
          </a:pPr>
          <a:r>
            <a:rPr lang="en-IN" b="0" i="0"/>
            <a:t>69% Indian-Built Ships Share (up from current 5%)</a:t>
          </a:r>
          <a:endParaRPr lang="en-IN"/>
        </a:p>
      </dgm:t>
    </dgm:pt>
    <dgm:pt modelId="{E35D8B89-4E57-48B8-83C1-F77902FBD793}" type="sibTrans" cxnId="{951E136B-0DB8-4882-B21A-421D806AE304}">
      <dgm:prSet/>
      <dgm:spPr/>
      <dgm:t>
        <a:bodyPr/>
        <a:lstStyle/>
        <a:p>
          <a:endParaRPr lang="en-IN"/>
        </a:p>
      </dgm:t>
    </dgm:pt>
    <dgm:pt modelId="{3F40E7EB-4D37-4B2C-BB73-1F7286268844}" type="parTrans" cxnId="{951E136B-0DB8-4882-B21A-421D806AE304}">
      <dgm:prSet/>
      <dgm:spPr/>
      <dgm:t>
        <a:bodyPr/>
        <a:lstStyle/>
        <a:p>
          <a:endParaRPr lang="en-IN"/>
        </a:p>
      </dgm:t>
    </dgm:pt>
    <dgm:pt modelId="{FADB059C-E386-4B7B-BA40-F4B659855652}">
      <dgm:prSet/>
      <dgm:spPr/>
      <dgm:t>
        <a:bodyPr/>
        <a:lstStyle/>
        <a:p>
          <a:pPr>
            <a:buFont typeface="Arial" panose="020B0604020202020204" pitchFamily="34" charset="0"/>
            <a:buChar char="•"/>
          </a:pPr>
          <a:r>
            <a:rPr lang="en-IN" b="0" i="0"/>
            <a:t>300+ Strategic Initiatives across 11 key maritime areas</a:t>
          </a:r>
          <a:endParaRPr lang="en-IN"/>
        </a:p>
      </dgm:t>
    </dgm:pt>
    <dgm:pt modelId="{0C80F947-76FE-436A-85BE-642939BA8D20}" type="sibTrans" cxnId="{B3A17502-EC28-4E29-AD44-4328F688CF1B}">
      <dgm:prSet/>
      <dgm:spPr/>
      <dgm:t>
        <a:bodyPr/>
        <a:lstStyle/>
        <a:p>
          <a:endParaRPr lang="en-IN"/>
        </a:p>
      </dgm:t>
    </dgm:pt>
    <dgm:pt modelId="{A5DAA6C4-28B4-4E4E-B4DD-1398FE8AAC81}" type="parTrans" cxnId="{B3A17502-EC28-4E29-AD44-4328F688CF1B}">
      <dgm:prSet/>
      <dgm:spPr/>
      <dgm:t>
        <a:bodyPr/>
        <a:lstStyle/>
        <a:p>
          <a:endParaRPr lang="en-IN"/>
        </a:p>
      </dgm:t>
    </dgm:pt>
    <dgm:pt modelId="{38A884E3-7ADE-49CE-B77E-3C8EF7A6B90F}">
      <dgm:prSet/>
      <dgm:spPr/>
      <dgm:t>
        <a:bodyPr/>
        <a:lstStyle/>
        <a:p>
          <a:pPr>
            <a:buFont typeface="Arial" panose="020B0604020202020204" pitchFamily="34" charset="0"/>
            <a:buChar char="•"/>
          </a:pPr>
          <a:r>
            <a:rPr lang="en-IN" b="0" i="0"/>
            <a:t>Financial Assistance: 20-30% assistance for green vessels (including retrofitting)</a:t>
          </a:r>
          <a:endParaRPr lang="en-IN"/>
        </a:p>
      </dgm:t>
    </dgm:pt>
    <dgm:pt modelId="{D839CEA3-9070-46CB-95BC-6CCC978ACC49}" type="sibTrans" cxnId="{02525FA7-975C-469B-96B5-1FD8A7B90EF3}">
      <dgm:prSet/>
      <dgm:spPr/>
      <dgm:t>
        <a:bodyPr/>
        <a:lstStyle/>
        <a:p>
          <a:endParaRPr lang="en-IN"/>
        </a:p>
      </dgm:t>
    </dgm:pt>
    <dgm:pt modelId="{FBE247FF-A340-400E-834D-E99F95EDF096}" type="parTrans" cxnId="{02525FA7-975C-469B-96B5-1FD8A7B90EF3}">
      <dgm:prSet/>
      <dgm:spPr/>
      <dgm:t>
        <a:bodyPr/>
        <a:lstStyle/>
        <a:p>
          <a:endParaRPr lang="en-IN"/>
        </a:p>
      </dgm:t>
    </dgm:pt>
    <dgm:pt modelId="{E5FD7860-4EAD-4E4D-8205-AA5E7C958329}" type="pres">
      <dgm:prSet presAssocID="{B71D5F77-60B6-4CB6-89CF-47FA215208B0}" presName="linear" presStyleCnt="0">
        <dgm:presLayoutVars>
          <dgm:dir/>
          <dgm:animLvl val="lvl"/>
          <dgm:resizeHandles val="exact"/>
        </dgm:presLayoutVars>
      </dgm:prSet>
      <dgm:spPr/>
    </dgm:pt>
    <dgm:pt modelId="{052F0537-C6A2-4809-A9D2-8B906AE2A8A6}" type="pres">
      <dgm:prSet presAssocID="{E798A978-7B53-478E-A0C0-6F6996F211BE}" presName="parentLin" presStyleCnt="0"/>
      <dgm:spPr/>
    </dgm:pt>
    <dgm:pt modelId="{2BBAE76A-8038-4169-9CD4-0A1811AB8575}" type="pres">
      <dgm:prSet presAssocID="{E798A978-7B53-478E-A0C0-6F6996F211BE}" presName="parentLeftMargin" presStyleLbl="node1" presStyleIdx="0" presStyleCnt="2"/>
      <dgm:spPr/>
    </dgm:pt>
    <dgm:pt modelId="{2210CA00-BD0B-4E29-9115-18B652BDC45D}" type="pres">
      <dgm:prSet presAssocID="{E798A978-7B53-478E-A0C0-6F6996F211BE}" presName="parentText" presStyleLbl="node1" presStyleIdx="0" presStyleCnt="2">
        <dgm:presLayoutVars>
          <dgm:chMax val="0"/>
          <dgm:bulletEnabled val="1"/>
        </dgm:presLayoutVars>
      </dgm:prSet>
      <dgm:spPr/>
    </dgm:pt>
    <dgm:pt modelId="{ADD5444B-39A5-4B0D-8856-AE176FC069D9}" type="pres">
      <dgm:prSet presAssocID="{E798A978-7B53-478E-A0C0-6F6996F211BE}" presName="negativeSpace" presStyleCnt="0"/>
      <dgm:spPr/>
    </dgm:pt>
    <dgm:pt modelId="{56C05C56-13B8-4F4D-8D75-480BF2997968}" type="pres">
      <dgm:prSet presAssocID="{E798A978-7B53-478E-A0C0-6F6996F211BE}" presName="childText" presStyleLbl="conFgAcc1" presStyleIdx="0" presStyleCnt="2">
        <dgm:presLayoutVars>
          <dgm:bulletEnabled val="1"/>
        </dgm:presLayoutVars>
      </dgm:prSet>
      <dgm:spPr/>
    </dgm:pt>
    <dgm:pt modelId="{9E6D43AF-37E3-4497-A8B9-20AE80083C4F}" type="pres">
      <dgm:prSet presAssocID="{5AAF2496-9596-4542-885E-40116C38E431}" presName="spaceBetweenRectangles" presStyleCnt="0"/>
      <dgm:spPr/>
    </dgm:pt>
    <dgm:pt modelId="{C5F6C281-9095-46C9-B098-216E6A2C6D83}" type="pres">
      <dgm:prSet presAssocID="{BC2A8207-71D1-487A-86D6-7C2A080D9D50}" presName="parentLin" presStyleCnt="0"/>
      <dgm:spPr/>
    </dgm:pt>
    <dgm:pt modelId="{D0C0A004-C5A9-4FAC-A771-193539F00CA1}" type="pres">
      <dgm:prSet presAssocID="{BC2A8207-71D1-487A-86D6-7C2A080D9D50}" presName="parentLeftMargin" presStyleLbl="node1" presStyleIdx="0" presStyleCnt="2"/>
      <dgm:spPr/>
    </dgm:pt>
    <dgm:pt modelId="{A2D77C33-AC15-4F52-8E38-15029A047513}" type="pres">
      <dgm:prSet presAssocID="{BC2A8207-71D1-487A-86D6-7C2A080D9D50}" presName="parentText" presStyleLbl="node1" presStyleIdx="1" presStyleCnt="2">
        <dgm:presLayoutVars>
          <dgm:chMax val="0"/>
          <dgm:bulletEnabled val="1"/>
        </dgm:presLayoutVars>
      </dgm:prSet>
      <dgm:spPr/>
    </dgm:pt>
    <dgm:pt modelId="{AB7B20CA-BCED-4EAC-A853-CAFF3DECB1C6}" type="pres">
      <dgm:prSet presAssocID="{BC2A8207-71D1-487A-86D6-7C2A080D9D50}" presName="negativeSpace" presStyleCnt="0"/>
      <dgm:spPr/>
    </dgm:pt>
    <dgm:pt modelId="{093A0FE9-878A-4614-8DC4-8C2D072F321E}" type="pres">
      <dgm:prSet presAssocID="{BC2A8207-71D1-487A-86D6-7C2A080D9D50}" presName="childText" presStyleLbl="conFgAcc1" presStyleIdx="1" presStyleCnt="2">
        <dgm:presLayoutVars>
          <dgm:bulletEnabled val="1"/>
        </dgm:presLayoutVars>
      </dgm:prSet>
      <dgm:spPr/>
    </dgm:pt>
  </dgm:ptLst>
  <dgm:cxnLst>
    <dgm:cxn modelId="{E0FCDD00-B8F7-4BDD-BCFF-FFA48BFB11E8}" srcId="{E798A978-7B53-478E-A0C0-6F6996F211BE}" destId="{6C1026C6-67CF-45DC-B0F9-AC1B166F3C65}" srcOrd="1" destOrd="0" parTransId="{3EAE6EAC-72F6-4CDD-A328-239932A83808}" sibTransId="{17BCDDD4-EE99-43D1-85D4-0563B2C60385}"/>
    <dgm:cxn modelId="{B3A17502-EC28-4E29-AD44-4328F688CF1B}" srcId="{BC2A8207-71D1-487A-86D6-7C2A080D9D50}" destId="{FADB059C-E386-4B7B-BA40-F4B659855652}" srcOrd="2" destOrd="0" parTransId="{A5DAA6C4-28B4-4E4E-B4DD-1398FE8AAC81}" sibTransId="{0C80F947-76FE-436A-85BE-642939BA8D20}"/>
    <dgm:cxn modelId="{DFF6A402-E8FF-4CCE-A7A9-A6BCA2AFE072}" srcId="{E798A978-7B53-478E-A0C0-6F6996F211BE}" destId="{FAD37802-0F37-4C81-A906-3170BECB74DC}" srcOrd="2" destOrd="0" parTransId="{9AB8F10F-A46E-488D-8BC3-5D941090CC3F}" sibTransId="{751F92C5-F364-408D-8771-065C3AB3A954}"/>
    <dgm:cxn modelId="{170DFF18-6457-4C42-9732-E8CF753A356B}" srcId="{E798A978-7B53-478E-A0C0-6F6996F211BE}" destId="{7677740F-4611-4ADD-A16E-EE0CDC526017}" srcOrd="3" destOrd="0" parTransId="{BA2C20E1-25A6-42F1-B36B-29DFB1F5B43D}" sibTransId="{E52A35C2-A6A6-405D-8351-8BC13CB9771F}"/>
    <dgm:cxn modelId="{84C4F520-8776-4F87-A0FC-76410522B755}" type="presOf" srcId="{FAD37802-0F37-4C81-A906-3170BECB74DC}" destId="{56C05C56-13B8-4F4D-8D75-480BF2997968}" srcOrd="0" destOrd="2" presId="urn:microsoft.com/office/officeart/2005/8/layout/list1"/>
    <dgm:cxn modelId="{3F693A2C-D84A-4F37-8DE8-51EAC2941050}" type="presOf" srcId="{7677740F-4611-4ADD-A16E-EE0CDC526017}" destId="{56C05C56-13B8-4F4D-8D75-480BF2997968}" srcOrd="0" destOrd="3" presId="urn:microsoft.com/office/officeart/2005/8/layout/list1"/>
    <dgm:cxn modelId="{F90ADF34-E5AE-4095-BF2A-53D5CBB811CC}" srcId="{BC2A8207-71D1-487A-86D6-7C2A080D9D50}" destId="{E27A266A-6BD6-40CF-9A25-77301AA4EB3E}" srcOrd="0" destOrd="0" parTransId="{3248A0C6-42E9-4F2F-AEA1-D0C9EC1C6903}" sibTransId="{2B15ACB7-C1A8-4238-863B-2AD9AB00DCF4}"/>
    <dgm:cxn modelId="{35E0353B-44AB-44A7-B6F1-05A0521626A9}" srcId="{E798A978-7B53-478E-A0C0-6F6996F211BE}" destId="{FC97AA0B-514A-4642-A7A9-C0DEA3DAB3A0}" srcOrd="0" destOrd="0" parTransId="{DAF0EE07-1561-43A4-9F19-7D75669C196C}" sibTransId="{501186C8-2201-4C54-B97B-6B89FF686713}"/>
    <dgm:cxn modelId="{C241B460-7641-42DA-96DE-4CF1350EB7CA}" type="presOf" srcId="{FC97AA0B-514A-4642-A7A9-C0DEA3DAB3A0}" destId="{56C05C56-13B8-4F4D-8D75-480BF2997968}" srcOrd="0" destOrd="0" presId="urn:microsoft.com/office/officeart/2005/8/layout/list1"/>
    <dgm:cxn modelId="{A52F8245-22C7-44D1-8A9C-2FF669E2BFE2}" type="presOf" srcId="{6C1026C6-67CF-45DC-B0F9-AC1B166F3C65}" destId="{56C05C56-13B8-4F4D-8D75-480BF2997968}" srcOrd="0" destOrd="1" presId="urn:microsoft.com/office/officeart/2005/8/layout/list1"/>
    <dgm:cxn modelId="{76126846-86F8-4790-9627-4A742EC66B87}" type="presOf" srcId="{BC2A8207-71D1-487A-86D6-7C2A080D9D50}" destId="{D0C0A004-C5A9-4FAC-A771-193539F00CA1}" srcOrd="0" destOrd="0" presId="urn:microsoft.com/office/officeart/2005/8/layout/list1"/>
    <dgm:cxn modelId="{38C2E046-76FC-4CD8-9E21-C60DA496CE1F}" type="presOf" srcId="{2F9DFDAE-1A57-4C7B-9719-62DA860F1271}" destId="{56C05C56-13B8-4F4D-8D75-480BF2997968}" srcOrd="0" destOrd="4" presId="urn:microsoft.com/office/officeart/2005/8/layout/list1"/>
    <dgm:cxn modelId="{2B071949-5730-449F-9516-17F21A8AD462}" type="presOf" srcId="{B71D5F77-60B6-4CB6-89CF-47FA215208B0}" destId="{E5FD7860-4EAD-4E4D-8205-AA5E7C958329}" srcOrd="0" destOrd="0" presId="urn:microsoft.com/office/officeart/2005/8/layout/list1"/>
    <dgm:cxn modelId="{951E136B-0DB8-4882-B21A-421D806AE304}" srcId="{BC2A8207-71D1-487A-86D6-7C2A080D9D50}" destId="{F2915F11-CEA2-44E5-9EE8-7DA137A837C6}" srcOrd="1" destOrd="0" parTransId="{3F40E7EB-4D37-4B2C-BB73-1F7286268844}" sibTransId="{E35D8B89-4E57-48B8-83C1-F77902FBD793}"/>
    <dgm:cxn modelId="{5FDED34B-FC20-4C9A-BB0E-8B121E61AC0B}" type="presOf" srcId="{BC2A8207-71D1-487A-86D6-7C2A080D9D50}" destId="{A2D77C33-AC15-4F52-8E38-15029A047513}" srcOrd="1" destOrd="0" presId="urn:microsoft.com/office/officeart/2005/8/layout/list1"/>
    <dgm:cxn modelId="{839E1C6C-F000-48A8-89DF-8F0509CC668C}" type="presOf" srcId="{E798A978-7B53-478E-A0C0-6F6996F211BE}" destId="{2210CA00-BD0B-4E29-9115-18B652BDC45D}" srcOrd="1" destOrd="0" presId="urn:microsoft.com/office/officeart/2005/8/layout/list1"/>
    <dgm:cxn modelId="{9226DF6C-667A-436E-A158-B7BB091A1AB7}" srcId="{B71D5F77-60B6-4CB6-89CF-47FA215208B0}" destId="{BC2A8207-71D1-487A-86D6-7C2A080D9D50}" srcOrd="1" destOrd="0" parTransId="{47949DC4-AEAE-425E-A4EF-1F276D36AB92}" sibTransId="{754B01BB-A7CB-4685-B87A-55B9DD0BDD12}"/>
    <dgm:cxn modelId="{AD8BA17E-5728-4972-BC9F-54C6D1F4D688}" type="presOf" srcId="{E27A266A-6BD6-40CF-9A25-77301AA4EB3E}" destId="{093A0FE9-878A-4614-8DC4-8C2D072F321E}" srcOrd="0" destOrd="0" presId="urn:microsoft.com/office/officeart/2005/8/layout/list1"/>
    <dgm:cxn modelId="{61210990-5C80-45E2-A269-CF8EB6A46946}" type="presOf" srcId="{E798A978-7B53-478E-A0C0-6F6996F211BE}" destId="{2BBAE76A-8038-4169-9CD4-0A1811AB8575}" srcOrd="0" destOrd="0" presId="urn:microsoft.com/office/officeart/2005/8/layout/list1"/>
    <dgm:cxn modelId="{02525FA7-975C-469B-96B5-1FD8A7B90EF3}" srcId="{BC2A8207-71D1-487A-86D6-7C2A080D9D50}" destId="{38A884E3-7ADE-49CE-B77E-3C8EF7A6B90F}" srcOrd="3" destOrd="0" parTransId="{FBE247FF-A340-400E-834D-E99F95EDF096}" sibTransId="{D839CEA3-9070-46CB-95BC-6CCC978ACC49}"/>
    <dgm:cxn modelId="{25B319AA-7C57-4DA3-A29A-A4A745A7E809}" srcId="{B71D5F77-60B6-4CB6-89CF-47FA215208B0}" destId="{E798A978-7B53-478E-A0C0-6F6996F211BE}" srcOrd="0" destOrd="0" parTransId="{88582FA7-1C82-42A2-8A2D-F587B5A85204}" sibTransId="{5AAF2496-9596-4542-885E-40116C38E431}"/>
    <dgm:cxn modelId="{012533B9-B8BF-49FC-A36C-287CA79D05BA}" type="presOf" srcId="{FADB059C-E386-4B7B-BA40-F4B659855652}" destId="{093A0FE9-878A-4614-8DC4-8C2D072F321E}" srcOrd="0" destOrd="2" presId="urn:microsoft.com/office/officeart/2005/8/layout/list1"/>
    <dgm:cxn modelId="{3274B2BA-1545-4BF7-ACF8-EB312BF1245E}" srcId="{E798A978-7B53-478E-A0C0-6F6996F211BE}" destId="{2F9DFDAE-1A57-4C7B-9719-62DA860F1271}" srcOrd="4" destOrd="0" parTransId="{F9659A5D-5BF5-4DEF-9260-B0E54AD5DB10}" sibTransId="{5EE986F9-9B9D-498D-91D4-F8073BB0855D}"/>
    <dgm:cxn modelId="{A0E8ABF2-525C-43EA-90AE-8C8E00C3FEAB}" type="presOf" srcId="{38A884E3-7ADE-49CE-B77E-3C8EF7A6B90F}" destId="{093A0FE9-878A-4614-8DC4-8C2D072F321E}" srcOrd="0" destOrd="3" presId="urn:microsoft.com/office/officeart/2005/8/layout/list1"/>
    <dgm:cxn modelId="{16130EFC-B09F-456F-AB79-18521E4F04C8}" type="presOf" srcId="{F2915F11-CEA2-44E5-9EE8-7DA137A837C6}" destId="{093A0FE9-878A-4614-8DC4-8C2D072F321E}" srcOrd="0" destOrd="1" presId="urn:microsoft.com/office/officeart/2005/8/layout/list1"/>
    <dgm:cxn modelId="{20D41B1F-59C1-45EA-A125-C3F37DB38260}" type="presParOf" srcId="{E5FD7860-4EAD-4E4D-8205-AA5E7C958329}" destId="{052F0537-C6A2-4809-A9D2-8B906AE2A8A6}" srcOrd="0" destOrd="0" presId="urn:microsoft.com/office/officeart/2005/8/layout/list1"/>
    <dgm:cxn modelId="{762A92DD-D2CA-4B73-9AAB-5148387F4E18}" type="presParOf" srcId="{052F0537-C6A2-4809-A9D2-8B906AE2A8A6}" destId="{2BBAE76A-8038-4169-9CD4-0A1811AB8575}" srcOrd="0" destOrd="0" presId="urn:microsoft.com/office/officeart/2005/8/layout/list1"/>
    <dgm:cxn modelId="{5D6F50EA-8AF1-469E-8653-BA6C31B67CB4}" type="presParOf" srcId="{052F0537-C6A2-4809-A9D2-8B906AE2A8A6}" destId="{2210CA00-BD0B-4E29-9115-18B652BDC45D}" srcOrd="1" destOrd="0" presId="urn:microsoft.com/office/officeart/2005/8/layout/list1"/>
    <dgm:cxn modelId="{5A2F5D7C-1E03-4E28-AAEE-F9A0A759CB7C}" type="presParOf" srcId="{E5FD7860-4EAD-4E4D-8205-AA5E7C958329}" destId="{ADD5444B-39A5-4B0D-8856-AE176FC069D9}" srcOrd="1" destOrd="0" presId="urn:microsoft.com/office/officeart/2005/8/layout/list1"/>
    <dgm:cxn modelId="{7295D320-2EC0-4E91-A83E-49139744FAD2}" type="presParOf" srcId="{E5FD7860-4EAD-4E4D-8205-AA5E7C958329}" destId="{56C05C56-13B8-4F4D-8D75-480BF2997968}" srcOrd="2" destOrd="0" presId="urn:microsoft.com/office/officeart/2005/8/layout/list1"/>
    <dgm:cxn modelId="{F8783895-80F5-4C36-A18A-1BC06ED6D0EE}" type="presParOf" srcId="{E5FD7860-4EAD-4E4D-8205-AA5E7C958329}" destId="{9E6D43AF-37E3-4497-A8B9-20AE80083C4F}" srcOrd="3" destOrd="0" presId="urn:microsoft.com/office/officeart/2005/8/layout/list1"/>
    <dgm:cxn modelId="{F9684867-CC86-4539-83CA-D268B5EFBBB4}" type="presParOf" srcId="{E5FD7860-4EAD-4E4D-8205-AA5E7C958329}" destId="{C5F6C281-9095-46C9-B098-216E6A2C6D83}" srcOrd="4" destOrd="0" presId="urn:microsoft.com/office/officeart/2005/8/layout/list1"/>
    <dgm:cxn modelId="{4E995067-B012-48F6-9F90-04AA6342D55E}" type="presParOf" srcId="{C5F6C281-9095-46C9-B098-216E6A2C6D83}" destId="{D0C0A004-C5A9-4FAC-A771-193539F00CA1}" srcOrd="0" destOrd="0" presId="urn:microsoft.com/office/officeart/2005/8/layout/list1"/>
    <dgm:cxn modelId="{42395280-B702-47E6-8F85-B5F1F4359A95}" type="presParOf" srcId="{C5F6C281-9095-46C9-B098-216E6A2C6D83}" destId="{A2D77C33-AC15-4F52-8E38-15029A047513}" srcOrd="1" destOrd="0" presId="urn:microsoft.com/office/officeart/2005/8/layout/list1"/>
    <dgm:cxn modelId="{19FBBFBA-8837-4D27-89C4-47EAA85A8CE5}" type="presParOf" srcId="{E5FD7860-4EAD-4E4D-8205-AA5E7C958329}" destId="{AB7B20CA-BCED-4EAC-A853-CAFF3DECB1C6}" srcOrd="5" destOrd="0" presId="urn:microsoft.com/office/officeart/2005/8/layout/list1"/>
    <dgm:cxn modelId="{A0787600-F522-476C-AC71-5DD29B68B421}" type="presParOf" srcId="{E5FD7860-4EAD-4E4D-8205-AA5E7C958329}" destId="{093A0FE9-878A-4614-8DC4-8C2D072F321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9162DF-542D-4E27-BA61-D5AA21015014}"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IN"/>
        </a:p>
      </dgm:t>
    </dgm:pt>
    <dgm:pt modelId="{2138AA83-F95A-41BD-8691-D59151DE8FAF}">
      <dgm:prSet phldrT="[Text]" custT="1"/>
      <dgm:spPr/>
      <dgm:t>
        <a:bodyPr/>
        <a:lstStyle/>
        <a:p>
          <a:pPr>
            <a:buNone/>
          </a:pPr>
          <a:r>
            <a:rPr lang="en-IN" sz="1600" b="1" dirty="0"/>
            <a:t>MARPOL 1973 / 1978 </a:t>
          </a:r>
          <a:r>
            <a:rPr lang="en-IN" sz="1200" dirty="0"/>
            <a:t>Prevention of pollution from ships (oil, chemicals, sewage, garbage)</a:t>
          </a:r>
        </a:p>
      </dgm:t>
    </dgm:pt>
    <dgm:pt modelId="{58FE3348-FE55-4057-AFBC-A157CA14C33A}" type="parTrans" cxnId="{74D24DEA-25B8-4487-B4F0-87C9D66F1EDF}">
      <dgm:prSet/>
      <dgm:spPr/>
      <dgm:t>
        <a:bodyPr/>
        <a:lstStyle/>
        <a:p>
          <a:endParaRPr lang="en-IN" sz="1200"/>
        </a:p>
      </dgm:t>
    </dgm:pt>
    <dgm:pt modelId="{B402CB55-00CB-4E83-BCE0-7DB6BBA484E6}" type="sibTrans" cxnId="{74D24DEA-25B8-4487-B4F0-87C9D66F1EDF}">
      <dgm:prSet custT="1"/>
      <dgm:spPr/>
      <dgm:t>
        <a:bodyPr/>
        <a:lstStyle/>
        <a:p>
          <a:endParaRPr lang="en-IN" sz="1200"/>
        </a:p>
      </dgm:t>
    </dgm:pt>
    <dgm:pt modelId="{38064A68-2B07-4377-B5B9-B0FACB9170C7}">
      <dgm:prSet custT="1"/>
      <dgm:spPr/>
      <dgm:t>
        <a:bodyPr/>
        <a:lstStyle/>
        <a:p>
          <a:pPr>
            <a:buNone/>
          </a:pPr>
          <a:r>
            <a:rPr lang="en-IN" sz="1600" b="1" dirty="0"/>
            <a:t>London Convention 1972 &amp; Protocol 1996</a:t>
          </a:r>
          <a:r>
            <a:rPr lang="en-IN" sz="1600" dirty="0"/>
            <a:t> </a:t>
          </a:r>
        </a:p>
        <a:p>
          <a:pPr>
            <a:buNone/>
          </a:pPr>
          <a:r>
            <a:rPr lang="en-IN" sz="1200" dirty="0"/>
            <a:t>Regulation of dumping of wastes at sea</a:t>
          </a:r>
        </a:p>
      </dgm:t>
    </dgm:pt>
    <dgm:pt modelId="{3A706369-D414-4EFE-B258-8202D5453122}" type="parTrans" cxnId="{BF389885-22E8-436C-A799-06F8311AEC89}">
      <dgm:prSet/>
      <dgm:spPr/>
      <dgm:t>
        <a:bodyPr/>
        <a:lstStyle/>
        <a:p>
          <a:endParaRPr lang="en-IN" sz="1200"/>
        </a:p>
      </dgm:t>
    </dgm:pt>
    <dgm:pt modelId="{8F1DC550-C113-41E9-9DD6-0BD73946CABD}" type="sibTrans" cxnId="{BF389885-22E8-436C-A799-06F8311AEC89}">
      <dgm:prSet custT="1"/>
      <dgm:spPr/>
      <dgm:t>
        <a:bodyPr/>
        <a:lstStyle/>
        <a:p>
          <a:endParaRPr lang="en-IN" sz="1200"/>
        </a:p>
      </dgm:t>
    </dgm:pt>
    <dgm:pt modelId="{4BD5BF58-B489-479D-A359-A8DF2120C0D9}">
      <dgm:prSet custT="1"/>
      <dgm:spPr/>
      <dgm:t>
        <a:bodyPr/>
        <a:lstStyle/>
        <a:p>
          <a:pPr>
            <a:buNone/>
          </a:pPr>
          <a:r>
            <a:rPr lang="en-IN" sz="1600" b="1" dirty="0"/>
            <a:t>Harmful Anti-fouling Systems 2001 </a:t>
          </a:r>
        </a:p>
        <a:p>
          <a:pPr>
            <a:buNone/>
          </a:pPr>
          <a:r>
            <a:rPr lang="en-IN" sz="1200" dirty="0"/>
            <a:t>Bans harmful organotin compounds on ship hulls</a:t>
          </a:r>
        </a:p>
      </dgm:t>
    </dgm:pt>
    <dgm:pt modelId="{7E706540-CD9A-4E95-8E1B-E700FC8CF6AE}" type="parTrans" cxnId="{E42264FA-75EE-4290-8A29-E4024532C650}">
      <dgm:prSet/>
      <dgm:spPr/>
      <dgm:t>
        <a:bodyPr/>
        <a:lstStyle/>
        <a:p>
          <a:endParaRPr lang="en-IN" sz="1200"/>
        </a:p>
      </dgm:t>
    </dgm:pt>
    <dgm:pt modelId="{62046983-1823-4B2E-A113-BAD2011D66B1}" type="sibTrans" cxnId="{E42264FA-75EE-4290-8A29-E4024532C650}">
      <dgm:prSet custT="1"/>
      <dgm:spPr/>
      <dgm:t>
        <a:bodyPr/>
        <a:lstStyle/>
        <a:p>
          <a:endParaRPr lang="en-IN" sz="1200"/>
        </a:p>
      </dgm:t>
    </dgm:pt>
    <dgm:pt modelId="{E3585860-48EA-4054-9A6C-61228C96D6C9}">
      <dgm:prSet custT="1"/>
      <dgm:spPr/>
      <dgm:t>
        <a:bodyPr/>
        <a:lstStyle/>
        <a:p>
          <a:pPr>
            <a:buNone/>
          </a:pPr>
          <a:r>
            <a:rPr lang="en-IN" sz="1600" b="1" dirty="0"/>
            <a:t>Convention on Ship Recycling (HKC) 2009 </a:t>
          </a:r>
        </a:p>
        <a:p>
          <a:pPr>
            <a:buNone/>
          </a:pPr>
          <a:r>
            <a:rPr lang="en-IN" sz="1200" dirty="0"/>
            <a:t>Safe and environmentally sound recycling of ships</a:t>
          </a:r>
        </a:p>
      </dgm:t>
    </dgm:pt>
    <dgm:pt modelId="{B4BA3D08-2B65-4260-AEED-AB87D7CE87EF}" type="parTrans" cxnId="{EC0B072E-25C5-4207-9FA5-628F520A68AB}">
      <dgm:prSet/>
      <dgm:spPr/>
      <dgm:t>
        <a:bodyPr/>
        <a:lstStyle/>
        <a:p>
          <a:endParaRPr lang="en-IN" sz="1200"/>
        </a:p>
      </dgm:t>
    </dgm:pt>
    <dgm:pt modelId="{D8A4EE46-98AC-4D4D-A659-61D14896E851}" type="sibTrans" cxnId="{EC0B072E-25C5-4207-9FA5-628F520A68AB}">
      <dgm:prSet custT="1"/>
      <dgm:spPr/>
      <dgm:t>
        <a:bodyPr/>
        <a:lstStyle/>
        <a:p>
          <a:endParaRPr lang="en-IN" sz="1200"/>
        </a:p>
      </dgm:t>
    </dgm:pt>
    <dgm:pt modelId="{814F99E5-126E-4985-A179-51506D16CFF6}">
      <dgm:prSet custT="1"/>
      <dgm:spPr/>
      <dgm:t>
        <a:bodyPr/>
        <a:lstStyle/>
        <a:p>
          <a:pPr>
            <a:buNone/>
          </a:pPr>
          <a:r>
            <a:rPr lang="en-IN" sz="1600" b="1" dirty="0"/>
            <a:t>IMO Polar Code 2017 </a:t>
          </a:r>
        </a:p>
        <a:p>
          <a:pPr>
            <a:buNone/>
          </a:pPr>
          <a:r>
            <a:rPr lang="en-IN" sz="1200" dirty="0"/>
            <a:t>Safety and environmental standards for ships operating in polar waters</a:t>
          </a:r>
        </a:p>
      </dgm:t>
    </dgm:pt>
    <dgm:pt modelId="{DED02F81-0C6A-48D0-B783-682289893F19}" type="parTrans" cxnId="{CCB8B4D9-8E48-44E5-97E6-C58B1EDE0940}">
      <dgm:prSet/>
      <dgm:spPr/>
      <dgm:t>
        <a:bodyPr/>
        <a:lstStyle/>
        <a:p>
          <a:endParaRPr lang="en-IN" sz="1200"/>
        </a:p>
      </dgm:t>
    </dgm:pt>
    <dgm:pt modelId="{A4C60E0E-0968-4CEF-90D0-A23129C8D6C6}" type="sibTrans" cxnId="{CCB8B4D9-8E48-44E5-97E6-C58B1EDE0940}">
      <dgm:prSet custT="1"/>
      <dgm:spPr/>
      <dgm:t>
        <a:bodyPr/>
        <a:lstStyle/>
        <a:p>
          <a:endParaRPr lang="en-IN" sz="1200"/>
        </a:p>
      </dgm:t>
    </dgm:pt>
    <dgm:pt modelId="{D008698F-F55A-4F02-91AE-89F959FDE195}">
      <dgm:prSet custT="1"/>
      <dgm:spPr/>
      <dgm:t>
        <a:bodyPr/>
        <a:lstStyle/>
        <a:p>
          <a:pPr>
            <a:buNone/>
          </a:pPr>
          <a:r>
            <a:rPr lang="en-IN" sz="1600" b="1" dirty="0"/>
            <a:t>Initial GHG Strategy 2018 </a:t>
          </a:r>
        </a:p>
        <a:p>
          <a:pPr>
            <a:buNone/>
          </a:pPr>
          <a:r>
            <a:rPr lang="en-IN" sz="1200" dirty="0"/>
            <a:t>Targets for reducing greenhouse gas emissions from shipping</a:t>
          </a:r>
        </a:p>
      </dgm:t>
    </dgm:pt>
    <dgm:pt modelId="{6DBC781A-920B-421F-8D72-BB152C61FF1A}" type="parTrans" cxnId="{721BFE52-4082-4506-B5FD-B970AEB90DC7}">
      <dgm:prSet/>
      <dgm:spPr/>
      <dgm:t>
        <a:bodyPr/>
        <a:lstStyle/>
        <a:p>
          <a:endParaRPr lang="en-IN" sz="1200"/>
        </a:p>
      </dgm:t>
    </dgm:pt>
    <dgm:pt modelId="{1D999205-F291-4A2C-B69C-0A90F3D8FE9C}" type="sibTrans" cxnId="{721BFE52-4082-4506-B5FD-B970AEB90DC7}">
      <dgm:prSet/>
      <dgm:spPr/>
      <dgm:t>
        <a:bodyPr/>
        <a:lstStyle/>
        <a:p>
          <a:endParaRPr lang="en-IN" sz="1200"/>
        </a:p>
      </dgm:t>
    </dgm:pt>
    <dgm:pt modelId="{47935DE8-1586-4989-A370-9A5C128542C0}">
      <dgm:prSet custT="1"/>
      <dgm:spPr/>
      <dgm:t>
        <a:bodyPr/>
        <a:lstStyle/>
        <a:p>
          <a:pPr>
            <a:buNone/>
          </a:pPr>
          <a:r>
            <a:rPr lang="en-IN" sz="1600" b="1" dirty="0"/>
            <a:t>Civil Liability for Oil Pollution Damage 1969 </a:t>
          </a:r>
          <a:br>
            <a:rPr lang="en-IN" sz="1200" dirty="0"/>
          </a:br>
          <a:r>
            <a:rPr lang="en-IN" sz="1200" dirty="0"/>
            <a:t>Liability for oil spill damages</a:t>
          </a:r>
        </a:p>
      </dgm:t>
    </dgm:pt>
    <dgm:pt modelId="{47C5495C-B533-4057-B416-D28186DC7552}" type="parTrans" cxnId="{3997E140-E3DF-4896-B228-946F296C4359}">
      <dgm:prSet/>
      <dgm:spPr/>
      <dgm:t>
        <a:bodyPr/>
        <a:lstStyle/>
        <a:p>
          <a:endParaRPr lang="en-IN" sz="1200"/>
        </a:p>
      </dgm:t>
    </dgm:pt>
    <dgm:pt modelId="{EA3AD0AB-DC29-4AF9-AB69-70A191068F86}" type="sibTrans" cxnId="{3997E140-E3DF-4896-B228-946F296C4359}">
      <dgm:prSet custT="1"/>
      <dgm:spPr/>
      <dgm:t>
        <a:bodyPr/>
        <a:lstStyle/>
        <a:p>
          <a:endParaRPr lang="en-IN" sz="1200"/>
        </a:p>
      </dgm:t>
    </dgm:pt>
    <dgm:pt modelId="{DE904A6E-E239-41EF-A474-D95CD68C642B}">
      <dgm:prSet custT="1"/>
      <dgm:spPr/>
      <dgm:t>
        <a:bodyPr/>
        <a:lstStyle/>
        <a:p>
          <a:pPr>
            <a:buNone/>
          </a:pPr>
          <a:r>
            <a:rPr lang="en-IN" sz="1600" b="1" dirty="0"/>
            <a:t>Ballast Water Convention 2004 </a:t>
          </a:r>
        </a:p>
        <a:p>
          <a:pPr>
            <a:buNone/>
          </a:pPr>
          <a:r>
            <a:rPr lang="en-IN" sz="1200" dirty="0"/>
            <a:t>Prevent transfer of invasive aquatic species</a:t>
          </a:r>
        </a:p>
      </dgm:t>
    </dgm:pt>
    <dgm:pt modelId="{2552C5F0-D213-410F-994F-0C685E04296F}" type="parTrans" cxnId="{8979DC2E-88F4-492B-874A-1649F824A03C}">
      <dgm:prSet/>
      <dgm:spPr/>
      <dgm:t>
        <a:bodyPr/>
        <a:lstStyle/>
        <a:p>
          <a:endParaRPr lang="en-IN" sz="1200"/>
        </a:p>
      </dgm:t>
    </dgm:pt>
    <dgm:pt modelId="{01C06464-D3FB-40D8-A3D6-477D61A22252}" type="sibTrans" cxnId="{8979DC2E-88F4-492B-874A-1649F824A03C}">
      <dgm:prSet custT="1"/>
      <dgm:spPr/>
      <dgm:t>
        <a:bodyPr/>
        <a:lstStyle/>
        <a:p>
          <a:endParaRPr lang="en-IN" sz="1200"/>
        </a:p>
      </dgm:t>
    </dgm:pt>
    <dgm:pt modelId="{61BA1B4A-F4CA-4A33-A114-39950AC79D22}">
      <dgm:prSet custT="1"/>
      <dgm:spPr/>
      <dgm:t>
        <a:bodyPr/>
        <a:lstStyle/>
        <a:p>
          <a:pPr>
            <a:buNone/>
          </a:pPr>
          <a:r>
            <a:rPr lang="en-IN" sz="1600" b="1" dirty="0"/>
            <a:t>Energy Efficiency Design Index  2011 </a:t>
          </a:r>
        </a:p>
        <a:p>
          <a:pPr>
            <a:buNone/>
          </a:pPr>
          <a:r>
            <a:rPr lang="en-IN" sz="1200" dirty="0"/>
            <a:t>Mandatory energy efficiency standards for new ships</a:t>
          </a:r>
        </a:p>
      </dgm:t>
    </dgm:pt>
    <dgm:pt modelId="{D85FC409-3F8A-4E0F-8A00-DE6D2B55C32D}" type="parTrans" cxnId="{B334887A-D812-41AC-84CE-45AB3F1EDB2B}">
      <dgm:prSet/>
      <dgm:spPr/>
      <dgm:t>
        <a:bodyPr/>
        <a:lstStyle/>
        <a:p>
          <a:endParaRPr lang="en-IN" sz="1200"/>
        </a:p>
      </dgm:t>
    </dgm:pt>
    <dgm:pt modelId="{ECFC36AB-E2B3-4B89-A186-7AD4987F9FEC}" type="sibTrans" cxnId="{B334887A-D812-41AC-84CE-45AB3F1EDB2B}">
      <dgm:prSet custT="1"/>
      <dgm:spPr/>
      <dgm:t>
        <a:bodyPr/>
        <a:lstStyle/>
        <a:p>
          <a:endParaRPr lang="en-IN" sz="1200"/>
        </a:p>
      </dgm:t>
    </dgm:pt>
    <dgm:pt modelId="{8C8CAB32-EFBC-4E79-84E2-2B97903A6209}">
      <dgm:prSet custT="1"/>
      <dgm:spPr/>
      <dgm:t>
        <a:bodyPr/>
        <a:lstStyle/>
        <a:p>
          <a:pPr>
            <a:buNone/>
          </a:pPr>
          <a:r>
            <a:rPr lang="en-IN" sz="1600" b="1" dirty="0"/>
            <a:t>Ship Energy Efficiency Management Plan 2011 </a:t>
          </a:r>
          <a:r>
            <a:rPr lang="en-IN" sz="1200" dirty="0"/>
            <a:t>Operational efficiency measures for all ships</a:t>
          </a:r>
        </a:p>
      </dgm:t>
    </dgm:pt>
    <dgm:pt modelId="{49BA9B04-D8C9-4DD8-868E-FBA35D7BB25A}" type="parTrans" cxnId="{A60F0782-E427-40BF-B6AD-B91AE88327BC}">
      <dgm:prSet/>
      <dgm:spPr/>
      <dgm:t>
        <a:bodyPr/>
        <a:lstStyle/>
        <a:p>
          <a:endParaRPr lang="en-IN" sz="1200"/>
        </a:p>
      </dgm:t>
    </dgm:pt>
    <dgm:pt modelId="{33E9A2D1-ECAB-4F68-B73F-837A563A9CAE}" type="sibTrans" cxnId="{A60F0782-E427-40BF-B6AD-B91AE88327BC}">
      <dgm:prSet custT="1"/>
      <dgm:spPr/>
      <dgm:t>
        <a:bodyPr/>
        <a:lstStyle/>
        <a:p>
          <a:endParaRPr lang="en-IN" sz="1200"/>
        </a:p>
      </dgm:t>
    </dgm:pt>
    <dgm:pt modelId="{8E6AC6AD-7678-4B6D-9B86-B31D69FD78A2}">
      <dgm:prSet custT="1"/>
      <dgm:spPr/>
      <dgm:t>
        <a:bodyPr/>
        <a:lstStyle/>
        <a:p>
          <a:pPr>
            <a:buFont typeface="+mj-lt"/>
            <a:buAutoNum type="arabicPeriod" startAt="15"/>
          </a:pPr>
          <a:r>
            <a:rPr lang="en-IN" sz="1600" b="1" dirty="0"/>
            <a:t>MARPOL Annex VI 1997</a:t>
          </a:r>
          <a:br>
            <a:rPr lang="en-IN" sz="1600" b="1" dirty="0"/>
          </a:br>
          <a:r>
            <a:rPr lang="en-IN" sz="1200" b="0" dirty="0"/>
            <a:t>Limits air emissions from ships: </a:t>
          </a:r>
          <a:r>
            <a:rPr lang="en-IN" sz="1200" b="0" dirty="0" err="1"/>
            <a:t>SOx</a:t>
          </a:r>
          <a:r>
            <a:rPr lang="en-IN" sz="1200" b="0" dirty="0"/>
            <a:t>, NOx, particulate matter, greenhouse gasses</a:t>
          </a:r>
        </a:p>
      </dgm:t>
    </dgm:pt>
    <dgm:pt modelId="{9F782067-4C21-429C-9A59-5E84C83B6B95}" type="parTrans" cxnId="{B4111368-C127-4495-9272-DC49811E13C3}">
      <dgm:prSet/>
      <dgm:spPr/>
      <dgm:t>
        <a:bodyPr/>
        <a:lstStyle/>
        <a:p>
          <a:endParaRPr lang="en-IN" sz="1200"/>
        </a:p>
      </dgm:t>
    </dgm:pt>
    <dgm:pt modelId="{912B83ED-8658-47B2-A560-4653B7981A38}" type="sibTrans" cxnId="{B4111368-C127-4495-9272-DC49811E13C3}">
      <dgm:prSet custT="1"/>
      <dgm:spPr/>
      <dgm:t>
        <a:bodyPr/>
        <a:lstStyle/>
        <a:p>
          <a:endParaRPr lang="en-IN" sz="1200"/>
        </a:p>
      </dgm:t>
    </dgm:pt>
    <dgm:pt modelId="{77A56D0A-3CF0-4EE4-940B-3202A8C2B1C6}" type="pres">
      <dgm:prSet presAssocID="{769162DF-542D-4E27-BA61-D5AA21015014}" presName="Name0" presStyleCnt="0">
        <dgm:presLayoutVars>
          <dgm:dir/>
          <dgm:resizeHandles val="exact"/>
        </dgm:presLayoutVars>
      </dgm:prSet>
      <dgm:spPr/>
    </dgm:pt>
    <dgm:pt modelId="{4483FFA0-8AB6-4D48-8759-B9F08AADA6B1}" type="pres">
      <dgm:prSet presAssocID="{2138AA83-F95A-41BD-8691-D59151DE8FAF}" presName="node" presStyleLbl="node1" presStyleIdx="0" presStyleCnt="11">
        <dgm:presLayoutVars>
          <dgm:bulletEnabled val="1"/>
        </dgm:presLayoutVars>
      </dgm:prSet>
      <dgm:spPr/>
    </dgm:pt>
    <dgm:pt modelId="{ED0475D3-9290-4E77-AF8B-F1BDF3D6F4B3}" type="pres">
      <dgm:prSet presAssocID="{B402CB55-00CB-4E83-BCE0-7DB6BBA484E6}" presName="sibTrans" presStyleLbl="sibTrans1D1" presStyleIdx="0" presStyleCnt="10"/>
      <dgm:spPr/>
    </dgm:pt>
    <dgm:pt modelId="{14786B99-FF21-4189-9AAC-F221C4541F1C}" type="pres">
      <dgm:prSet presAssocID="{B402CB55-00CB-4E83-BCE0-7DB6BBA484E6}" presName="connectorText" presStyleLbl="sibTrans1D1" presStyleIdx="0" presStyleCnt="10"/>
      <dgm:spPr/>
    </dgm:pt>
    <dgm:pt modelId="{896753EE-8999-46B0-9D8B-C93FBF6D9406}" type="pres">
      <dgm:prSet presAssocID="{47935DE8-1586-4989-A370-9A5C128542C0}" presName="node" presStyleLbl="node1" presStyleIdx="1" presStyleCnt="11">
        <dgm:presLayoutVars>
          <dgm:bulletEnabled val="1"/>
        </dgm:presLayoutVars>
      </dgm:prSet>
      <dgm:spPr/>
    </dgm:pt>
    <dgm:pt modelId="{59881620-005C-4F00-9379-AC1017389C9E}" type="pres">
      <dgm:prSet presAssocID="{EA3AD0AB-DC29-4AF9-AB69-70A191068F86}" presName="sibTrans" presStyleLbl="sibTrans1D1" presStyleIdx="1" presStyleCnt="10"/>
      <dgm:spPr/>
    </dgm:pt>
    <dgm:pt modelId="{77903238-D222-4AD0-847A-FA2491577FE4}" type="pres">
      <dgm:prSet presAssocID="{EA3AD0AB-DC29-4AF9-AB69-70A191068F86}" presName="connectorText" presStyleLbl="sibTrans1D1" presStyleIdx="1" presStyleCnt="10"/>
      <dgm:spPr/>
    </dgm:pt>
    <dgm:pt modelId="{D84EED5C-4BDC-4555-8EC3-25DCC65E0D63}" type="pres">
      <dgm:prSet presAssocID="{8E6AC6AD-7678-4B6D-9B86-B31D69FD78A2}" presName="node" presStyleLbl="node1" presStyleIdx="2" presStyleCnt="11">
        <dgm:presLayoutVars>
          <dgm:bulletEnabled val="1"/>
        </dgm:presLayoutVars>
      </dgm:prSet>
      <dgm:spPr/>
    </dgm:pt>
    <dgm:pt modelId="{907E8CCC-D854-410A-B4A8-638A5ADAAAE7}" type="pres">
      <dgm:prSet presAssocID="{912B83ED-8658-47B2-A560-4653B7981A38}" presName="sibTrans" presStyleLbl="sibTrans1D1" presStyleIdx="2" presStyleCnt="10"/>
      <dgm:spPr/>
    </dgm:pt>
    <dgm:pt modelId="{DC3D1DC0-5FD0-4258-8B34-49353132117B}" type="pres">
      <dgm:prSet presAssocID="{912B83ED-8658-47B2-A560-4653B7981A38}" presName="connectorText" presStyleLbl="sibTrans1D1" presStyleIdx="2" presStyleCnt="10"/>
      <dgm:spPr/>
    </dgm:pt>
    <dgm:pt modelId="{B52092B1-F9EC-4CE1-B503-543A547F09D9}" type="pres">
      <dgm:prSet presAssocID="{38064A68-2B07-4377-B5B9-B0FACB9170C7}" presName="node" presStyleLbl="node1" presStyleIdx="3" presStyleCnt="11">
        <dgm:presLayoutVars>
          <dgm:bulletEnabled val="1"/>
        </dgm:presLayoutVars>
      </dgm:prSet>
      <dgm:spPr/>
    </dgm:pt>
    <dgm:pt modelId="{EE5E9C52-2A07-495F-BA98-EBFF0436EF69}" type="pres">
      <dgm:prSet presAssocID="{8F1DC550-C113-41E9-9DD6-0BD73946CABD}" presName="sibTrans" presStyleLbl="sibTrans1D1" presStyleIdx="3" presStyleCnt="10"/>
      <dgm:spPr/>
    </dgm:pt>
    <dgm:pt modelId="{2B414706-FA4E-497E-9BE4-AB57171E5B58}" type="pres">
      <dgm:prSet presAssocID="{8F1DC550-C113-41E9-9DD6-0BD73946CABD}" presName="connectorText" presStyleLbl="sibTrans1D1" presStyleIdx="3" presStyleCnt="10"/>
      <dgm:spPr/>
    </dgm:pt>
    <dgm:pt modelId="{3E44C189-A1DF-4E41-9CAE-809306715994}" type="pres">
      <dgm:prSet presAssocID="{4BD5BF58-B489-479D-A359-A8DF2120C0D9}" presName="node" presStyleLbl="node1" presStyleIdx="4" presStyleCnt="11">
        <dgm:presLayoutVars>
          <dgm:bulletEnabled val="1"/>
        </dgm:presLayoutVars>
      </dgm:prSet>
      <dgm:spPr/>
    </dgm:pt>
    <dgm:pt modelId="{CC921404-837D-4C39-91EF-0F10832C73BE}" type="pres">
      <dgm:prSet presAssocID="{62046983-1823-4B2E-A113-BAD2011D66B1}" presName="sibTrans" presStyleLbl="sibTrans1D1" presStyleIdx="4" presStyleCnt="10"/>
      <dgm:spPr/>
    </dgm:pt>
    <dgm:pt modelId="{66FD4B11-FB67-42FB-B6FC-EF9BBAC079B0}" type="pres">
      <dgm:prSet presAssocID="{62046983-1823-4B2E-A113-BAD2011D66B1}" presName="connectorText" presStyleLbl="sibTrans1D1" presStyleIdx="4" presStyleCnt="10"/>
      <dgm:spPr/>
    </dgm:pt>
    <dgm:pt modelId="{8F3A01C4-8F5C-4EE5-943E-9332AEE037C1}" type="pres">
      <dgm:prSet presAssocID="{DE904A6E-E239-41EF-A474-D95CD68C642B}" presName="node" presStyleLbl="node1" presStyleIdx="5" presStyleCnt="11">
        <dgm:presLayoutVars>
          <dgm:bulletEnabled val="1"/>
        </dgm:presLayoutVars>
      </dgm:prSet>
      <dgm:spPr/>
    </dgm:pt>
    <dgm:pt modelId="{99910123-0D05-42AC-9049-B97E62FC172B}" type="pres">
      <dgm:prSet presAssocID="{01C06464-D3FB-40D8-A3D6-477D61A22252}" presName="sibTrans" presStyleLbl="sibTrans1D1" presStyleIdx="5" presStyleCnt="10"/>
      <dgm:spPr/>
    </dgm:pt>
    <dgm:pt modelId="{74B89C32-BB79-4574-9D4B-4CEAC9F27132}" type="pres">
      <dgm:prSet presAssocID="{01C06464-D3FB-40D8-A3D6-477D61A22252}" presName="connectorText" presStyleLbl="sibTrans1D1" presStyleIdx="5" presStyleCnt="10"/>
      <dgm:spPr/>
    </dgm:pt>
    <dgm:pt modelId="{53E7C54F-E13A-4B32-9858-271DF193D96F}" type="pres">
      <dgm:prSet presAssocID="{E3585860-48EA-4054-9A6C-61228C96D6C9}" presName="node" presStyleLbl="node1" presStyleIdx="6" presStyleCnt="11">
        <dgm:presLayoutVars>
          <dgm:bulletEnabled val="1"/>
        </dgm:presLayoutVars>
      </dgm:prSet>
      <dgm:spPr/>
    </dgm:pt>
    <dgm:pt modelId="{B9BD7504-9EB3-454F-A23E-DE3DBEC01183}" type="pres">
      <dgm:prSet presAssocID="{D8A4EE46-98AC-4D4D-A659-61D14896E851}" presName="sibTrans" presStyleLbl="sibTrans1D1" presStyleIdx="6" presStyleCnt="10"/>
      <dgm:spPr/>
    </dgm:pt>
    <dgm:pt modelId="{A475CF26-AD38-4EA1-809F-C7CDB21772D3}" type="pres">
      <dgm:prSet presAssocID="{D8A4EE46-98AC-4D4D-A659-61D14896E851}" presName="connectorText" presStyleLbl="sibTrans1D1" presStyleIdx="6" presStyleCnt="10"/>
      <dgm:spPr/>
    </dgm:pt>
    <dgm:pt modelId="{254949BC-2950-43E4-9289-41E25C09EE90}" type="pres">
      <dgm:prSet presAssocID="{61BA1B4A-F4CA-4A33-A114-39950AC79D22}" presName="node" presStyleLbl="node1" presStyleIdx="7" presStyleCnt="11">
        <dgm:presLayoutVars>
          <dgm:bulletEnabled val="1"/>
        </dgm:presLayoutVars>
      </dgm:prSet>
      <dgm:spPr/>
    </dgm:pt>
    <dgm:pt modelId="{64D3F0CF-DA1B-468B-9F3F-7355C7B349D3}" type="pres">
      <dgm:prSet presAssocID="{ECFC36AB-E2B3-4B89-A186-7AD4987F9FEC}" presName="sibTrans" presStyleLbl="sibTrans1D1" presStyleIdx="7" presStyleCnt="10"/>
      <dgm:spPr/>
    </dgm:pt>
    <dgm:pt modelId="{B3E8DE8B-6505-44BD-A952-C0E24D48B700}" type="pres">
      <dgm:prSet presAssocID="{ECFC36AB-E2B3-4B89-A186-7AD4987F9FEC}" presName="connectorText" presStyleLbl="sibTrans1D1" presStyleIdx="7" presStyleCnt="10"/>
      <dgm:spPr/>
    </dgm:pt>
    <dgm:pt modelId="{49D29AFE-491B-4113-84A2-3397B916788C}" type="pres">
      <dgm:prSet presAssocID="{8C8CAB32-EFBC-4E79-84E2-2B97903A6209}" presName="node" presStyleLbl="node1" presStyleIdx="8" presStyleCnt="11" custLinFactNeighborX="53869">
        <dgm:presLayoutVars>
          <dgm:bulletEnabled val="1"/>
        </dgm:presLayoutVars>
      </dgm:prSet>
      <dgm:spPr/>
    </dgm:pt>
    <dgm:pt modelId="{C9593101-4F74-4E13-A6D3-75E4E5BD02DC}" type="pres">
      <dgm:prSet presAssocID="{33E9A2D1-ECAB-4F68-B73F-837A563A9CAE}" presName="sibTrans" presStyleLbl="sibTrans1D1" presStyleIdx="8" presStyleCnt="10"/>
      <dgm:spPr/>
    </dgm:pt>
    <dgm:pt modelId="{88B9FEA9-A2CB-4DC6-9171-7DCFDEBF485D}" type="pres">
      <dgm:prSet presAssocID="{33E9A2D1-ECAB-4F68-B73F-837A563A9CAE}" presName="connectorText" presStyleLbl="sibTrans1D1" presStyleIdx="8" presStyleCnt="10"/>
      <dgm:spPr/>
    </dgm:pt>
    <dgm:pt modelId="{EE38A4CA-BE38-4FED-907E-ABD699EA32E2}" type="pres">
      <dgm:prSet presAssocID="{814F99E5-126E-4985-A179-51506D16CFF6}" presName="node" presStyleLbl="node1" presStyleIdx="9" presStyleCnt="11" custLinFactNeighborX="56976">
        <dgm:presLayoutVars>
          <dgm:bulletEnabled val="1"/>
        </dgm:presLayoutVars>
      </dgm:prSet>
      <dgm:spPr/>
    </dgm:pt>
    <dgm:pt modelId="{3098273D-6359-4868-931F-D8B87CBBD8EE}" type="pres">
      <dgm:prSet presAssocID="{A4C60E0E-0968-4CEF-90D0-A23129C8D6C6}" presName="sibTrans" presStyleLbl="sibTrans1D1" presStyleIdx="9" presStyleCnt="10"/>
      <dgm:spPr/>
    </dgm:pt>
    <dgm:pt modelId="{CC856BCD-7845-4DD8-BAB2-B72053F251A3}" type="pres">
      <dgm:prSet presAssocID="{A4C60E0E-0968-4CEF-90D0-A23129C8D6C6}" presName="connectorText" presStyleLbl="sibTrans1D1" presStyleIdx="9" presStyleCnt="10"/>
      <dgm:spPr/>
    </dgm:pt>
    <dgm:pt modelId="{71A50364-8D1E-4196-82B8-B5F4762E5125}" type="pres">
      <dgm:prSet presAssocID="{D008698F-F55A-4F02-91AE-89F959FDE195}" presName="node" presStyleLbl="node1" presStyleIdx="10" presStyleCnt="11" custLinFactNeighborX="59155">
        <dgm:presLayoutVars>
          <dgm:bulletEnabled val="1"/>
        </dgm:presLayoutVars>
      </dgm:prSet>
      <dgm:spPr/>
    </dgm:pt>
  </dgm:ptLst>
  <dgm:cxnLst>
    <dgm:cxn modelId="{98D35800-280F-4833-B475-8E0304597421}" type="presOf" srcId="{62046983-1823-4B2E-A113-BAD2011D66B1}" destId="{CC921404-837D-4C39-91EF-0F10832C73BE}" srcOrd="0" destOrd="0" presId="urn:microsoft.com/office/officeart/2005/8/layout/bProcess3"/>
    <dgm:cxn modelId="{E48BA102-2354-42A0-9F3F-B7ACA7B81C92}" type="presOf" srcId="{38064A68-2B07-4377-B5B9-B0FACB9170C7}" destId="{B52092B1-F9EC-4CE1-B503-543A547F09D9}" srcOrd="0" destOrd="0" presId="urn:microsoft.com/office/officeart/2005/8/layout/bProcess3"/>
    <dgm:cxn modelId="{DC43E70F-A753-475F-938A-FD7F0BA1B91C}" type="presOf" srcId="{8C8CAB32-EFBC-4E79-84E2-2B97903A6209}" destId="{49D29AFE-491B-4113-84A2-3397B916788C}" srcOrd="0" destOrd="0" presId="urn:microsoft.com/office/officeart/2005/8/layout/bProcess3"/>
    <dgm:cxn modelId="{EAAA7F10-9191-4EA2-A53E-9E8F37AAFEC2}" type="presOf" srcId="{8E6AC6AD-7678-4B6D-9B86-B31D69FD78A2}" destId="{D84EED5C-4BDC-4555-8EC3-25DCC65E0D63}" srcOrd="0" destOrd="0" presId="urn:microsoft.com/office/officeart/2005/8/layout/bProcess3"/>
    <dgm:cxn modelId="{C2DB2C24-B6B9-432A-BD49-BAF3AAEB8D96}" type="presOf" srcId="{A4C60E0E-0968-4CEF-90D0-A23129C8D6C6}" destId="{CC856BCD-7845-4DD8-BAB2-B72053F251A3}" srcOrd="1" destOrd="0" presId="urn:microsoft.com/office/officeart/2005/8/layout/bProcess3"/>
    <dgm:cxn modelId="{274C282C-7867-4E35-A74D-644C228145FE}" type="presOf" srcId="{912B83ED-8658-47B2-A560-4653B7981A38}" destId="{907E8CCC-D854-410A-B4A8-638A5ADAAAE7}" srcOrd="0" destOrd="0" presId="urn:microsoft.com/office/officeart/2005/8/layout/bProcess3"/>
    <dgm:cxn modelId="{EC0B072E-25C5-4207-9FA5-628F520A68AB}" srcId="{769162DF-542D-4E27-BA61-D5AA21015014}" destId="{E3585860-48EA-4054-9A6C-61228C96D6C9}" srcOrd="6" destOrd="0" parTransId="{B4BA3D08-2B65-4260-AEED-AB87D7CE87EF}" sibTransId="{D8A4EE46-98AC-4D4D-A659-61D14896E851}"/>
    <dgm:cxn modelId="{8979DC2E-88F4-492B-874A-1649F824A03C}" srcId="{769162DF-542D-4E27-BA61-D5AA21015014}" destId="{DE904A6E-E239-41EF-A474-D95CD68C642B}" srcOrd="5" destOrd="0" parTransId="{2552C5F0-D213-410F-994F-0C685E04296F}" sibTransId="{01C06464-D3FB-40D8-A3D6-477D61A22252}"/>
    <dgm:cxn modelId="{CDB97331-4B27-4DC1-9758-9F21E84BB2F8}" type="presOf" srcId="{EA3AD0AB-DC29-4AF9-AB69-70A191068F86}" destId="{77903238-D222-4AD0-847A-FA2491577FE4}" srcOrd="1" destOrd="0" presId="urn:microsoft.com/office/officeart/2005/8/layout/bProcess3"/>
    <dgm:cxn modelId="{85FAED34-2A92-451F-876E-864CCA5E7F14}" type="presOf" srcId="{ECFC36AB-E2B3-4B89-A186-7AD4987F9FEC}" destId="{B3E8DE8B-6505-44BD-A952-C0E24D48B700}" srcOrd="1" destOrd="0" presId="urn:microsoft.com/office/officeart/2005/8/layout/bProcess3"/>
    <dgm:cxn modelId="{28706C39-DBDA-45BF-8391-AA8DC9BB29CB}" type="presOf" srcId="{A4C60E0E-0968-4CEF-90D0-A23129C8D6C6}" destId="{3098273D-6359-4868-931F-D8B87CBBD8EE}" srcOrd="0" destOrd="0" presId="urn:microsoft.com/office/officeart/2005/8/layout/bProcess3"/>
    <dgm:cxn modelId="{3997E140-E3DF-4896-B228-946F296C4359}" srcId="{769162DF-542D-4E27-BA61-D5AA21015014}" destId="{47935DE8-1586-4989-A370-9A5C128542C0}" srcOrd="1" destOrd="0" parTransId="{47C5495C-B533-4057-B416-D28186DC7552}" sibTransId="{EA3AD0AB-DC29-4AF9-AB69-70A191068F86}"/>
    <dgm:cxn modelId="{9D88725E-5DA7-4491-983F-3BCD8EA75FC4}" type="presOf" srcId="{ECFC36AB-E2B3-4B89-A186-7AD4987F9FEC}" destId="{64D3F0CF-DA1B-468B-9F3F-7355C7B349D3}" srcOrd="0" destOrd="0" presId="urn:microsoft.com/office/officeart/2005/8/layout/bProcess3"/>
    <dgm:cxn modelId="{B4111368-C127-4495-9272-DC49811E13C3}" srcId="{769162DF-542D-4E27-BA61-D5AA21015014}" destId="{8E6AC6AD-7678-4B6D-9B86-B31D69FD78A2}" srcOrd="2" destOrd="0" parTransId="{9F782067-4C21-429C-9A59-5E84C83B6B95}" sibTransId="{912B83ED-8658-47B2-A560-4653B7981A38}"/>
    <dgm:cxn modelId="{E7EE804B-6D98-4AED-A11B-3B487952984E}" type="presOf" srcId="{769162DF-542D-4E27-BA61-D5AA21015014}" destId="{77A56D0A-3CF0-4EE4-940B-3202A8C2B1C6}" srcOrd="0" destOrd="0" presId="urn:microsoft.com/office/officeart/2005/8/layout/bProcess3"/>
    <dgm:cxn modelId="{69B4E34B-698D-4A4D-BCD4-EEB306854015}" type="presOf" srcId="{33E9A2D1-ECAB-4F68-B73F-837A563A9CAE}" destId="{88B9FEA9-A2CB-4DC6-9171-7DCFDEBF485D}" srcOrd="1" destOrd="0" presId="urn:microsoft.com/office/officeart/2005/8/layout/bProcess3"/>
    <dgm:cxn modelId="{C201C24E-8089-4987-B4B3-49C73D2825BF}" type="presOf" srcId="{B402CB55-00CB-4E83-BCE0-7DB6BBA484E6}" destId="{14786B99-FF21-4189-9AAC-F221C4541F1C}" srcOrd="1" destOrd="0" presId="urn:microsoft.com/office/officeart/2005/8/layout/bProcess3"/>
    <dgm:cxn modelId="{FFF92E52-4382-4C14-9C07-B606CA0386B3}" type="presOf" srcId="{62046983-1823-4B2E-A113-BAD2011D66B1}" destId="{66FD4B11-FB67-42FB-B6FC-EF9BBAC079B0}" srcOrd="1" destOrd="0" presId="urn:microsoft.com/office/officeart/2005/8/layout/bProcess3"/>
    <dgm:cxn modelId="{C6E8A772-1210-460F-BE75-93400FA8E995}" type="presOf" srcId="{8F1DC550-C113-41E9-9DD6-0BD73946CABD}" destId="{EE5E9C52-2A07-495F-BA98-EBFF0436EF69}" srcOrd="0" destOrd="0" presId="urn:microsoft.com/office/officeart/2005/8/layout/bProcess3"/>
    <dgm:cxn modelId="{721BFE52-4082-4506-B5FD-B970AEB90DC7}" srcId="{769162DF-542D-4E27-BA61-D5AA21015014}" destId="{D008698F-F55A-4F02-91AE-89F959FDE195}" srcOrd="10" destOrd="0" parTransId="{6DBC781A-920B-421F-8D72-BB152C61FF1A}" sibTransId="{1D999205-F291-4A2C-B69C-0A90F3D8FE9C}"/>
    <dgm:cxn modelId="{F0CE5778-7336-4AC3-B641-93BEE1E6C2A1}" type="presOf" srcId="{814F99E5-126E-4985-A179-51506D16CFF6}" destId="{EE38A4CA-BE38-4FED-907E-ABD699EA32E2}" srcOrd="0" destOrd="0" presId="urn:microsoft.com/office/officeart/2005/8/layout/bProcess3"/>
    <dgm:cxn modelId="{B334887A-D812-41AC-84CE-45AB3F1EDB2B}" srcId="{769162DF-542D-4E27-BA61-D5AA21015014}" destId="{61BA1B4A-F4CA-4A33-A114-39950AC79D22}" srcOrd="7" destOrd="0" parTransId="{D85FC409-3F8A-4E0F-8A00-DE6D2B55C32D}" sibTransId="{ECFC36AB-E2B3-4B89-A186-7AD4987F9FEC}"/>
    <dgm:cxn modelId="{A60F0782-E427-40BF-B6AD-B91AE88327BC}" srcId="{769162DF-542D-4E27-BA61-D5AA21015014}" destId="{8C8CAB32-EFBC-4E79-84E2-2B97903A6209}" srcOrd="8" destOrd="0" parTransId="{49BA9B04-D8C9-4DD8-868E-FBA35D7BB25A}" sibTransId="{33E9A2D1-ECAB-4F68-B73F-837A563A9CAE}"/>
    <dgm:cxn modelId="{BF389885-22E8-436C-A799-06F8311AEC89}" srcId="{769162DF-542D-4E27-BA61-D5AA21015014}" destId="{38064A68-2B07-4377-B5B9-B0FACB9170C7}" srcOrd="3" destOrd="0" parTransId="{3A706369-D414-4EFE-B258-8202D5453122}" sibTransId="{8F1DC550-C113-41E9-9DD6-0BD73946CABD}"/>
    <dgm:cxn modelId="{85DCB789-47E4-40D7-9A50-D054C64A5E62}" type="presOf" srcId="{EA3AD0AB-DC29-4AF9-AB69-70A191068F86}" destId="{59881620-005C-4F00-9379-AC1017389C9E}" srcOrd="0" destOrd="0" presId="urn:microsoft.com/office/officeart/2005/8/layout/bProcess3"/>
    <dgm:cxn modelId="{299AD68A-AF82-4E7D-85B8-ACBEC678891D}" type="presOf" srcId="{DE904A6E-E239-41EF-A474-D95CD68C642B}" destId="{8F3A01C4-8F5C-4EE5-943E-9332AEE037C1}" srcOrd="0" destOrd="0" presId="urn:microsoft.com/office/officeart/2005/8/layout/bProcess3"/>
    <dgm:cxn modelId="{36F8F48C-6D8B-47F8-81A3-53CE48E6C453}" type="presOf" srcId="{E3585860-48EA-4054-9A6C-61228C96D6C9}" destId="{53E7C54F-E13A-4B32-9858-271DF193D96F}" srcOrd="0" destOrd="0" presId="urn:microsoft.com/office/officeart/2005/8/layout/bProcess3"/>
    <dgm:cxn modelId="{846163A5-E332-4208-9BCB-3B9A1D74F32E}" type="presOf" srcId="{D8A4EE46-98AC-4D4D-A659-61D14896E851}" destId="{B9BD7504-9EB3-454F-A23E-DE3DBEC01183}" srcOrd="0" destOrd="0" presId="urn:microsoft.com/office/officeart/2005/8/layout/bProcess3"/>
    <dgm:cxn modelId="{48A977AF-06D4-476D-88C8-0697039CFCDA}" type="presOf" srcId="{01C06464-D3FB-40D8-A3D6-477D61A22252}" destId="{99910123-0D05-42AC-9049-B97E62FC172B}" srcOrd="0" destOrd="0" presId="urn:microsoft.com/office/officeart/2005/8/layout/bProcess3"/>
    <dgm:cxn modelId="{380D2DB5-25E8-4781-A562-8E58A7E55A8D}" type="presOf" srcId="{8F1DC550-C113-41E9-9DD6-0BD73946CABD}" destId="{2B414706-FA4E-497E-9BE4-AB57171E5B58}" srcOrd="1" destOrd="0" presId="urn:microsoft.com/office/officeart/2005/8/layout/bProcess3"/>
    <dgm:cxn modelId="{0BC57BBE-5C15-46E5-BE4D-8CAD13AEA0FA}" type="presOf" srcId="{D8A4EE46-98AC-4D4D-A659-61D14896E851}" destId="{A475CF26-AD38-4EA1-809F-C7CDB21772D3}" srcOrd="1" destOrd="0" presId="urn:microsoft.com/office/officeart/2005/8/layout/bProcess3"/>
    <dgm:cxn modelId="{C0D758C0-BBC2-438D-A959-0DE70392C875}" type="presOf" srcId="{01C06464-D3FB-40D8-A3D6-477D61A22252}" destId="{74B89C32-BB79-4574-9D4B-4CEAC9F27132}" srcOrd="1" destOrd="0" presId="urn:microsoft.com/office/officeart/2005/8/layout/bProcess3"/>
    <dgm:cxn modelId="{6B19F0C3-91C9-4CC8-86BB-19A178E4707E}" type="presOf" srcId="{912B83ED-8658-47B2-A560-4653B7981A38}" destId="{DC3D1DC0-5FD0-4258-8B34-49353132117B}" srcOrd="1" destOrd="0" presId="urn:microsoft.com/office/officeart/2005/8/layout/bProcess3"/>
    <dgm:cxn modelId="{EB977DCE-C376-467A-9031-C62E5784C50C}" type="presOf" srcId="{2138AA83-F95A-41BD-8691-D59151DE8FAF}" destId="{4483FFA0-8AB6-4D48-8759-B9F08AADA6B1}" srcOrd="0" destOrd="0" presId="urn:microsoft.com/office/officeart/2005/8/layout/bProcess3"/>
    <dgm:cxn modelId="{4179E9D1-BF67-4DC7-8FA7-CF4EC8C5C30E}" type="presOf" srcId="{33E9A2D1-ECAB-4F68-B73F-837A563A9CAE}" destId="{C9593101-4F74-4E13-A6D3-75E4E5BD02DC}" srcOrd="0" destOrd="0" presId="urn:microsoft.com/office/officeart/2005/8/layout/bProcess3"/>
    <dgm:cxn modelId="{CCB8B4D9-8E48-44E5-97E6-C58B1EDE0940}" srcId="{769162DF-542D-4E27-BA61-D5AA21015014}" destId="{814F99E5-126E-4985-A179-51506D16CFF6}" srcOrd="9" destOrd="0" parTransId="{DED02F81-0C6A-48D0-B783-682289893F19}" sibTransId="{A4C60E0E-0968-4CEF-90D0-A23129C8D6C6}"/>
    <dgm:cxn modelId="{A48290DA-3582-4058-843D-6A9C06634611}" type="presOf" srcId="{4BD5BF58-B489-479D-A359-A8DF2120C0D9}" destId="{3E44C189-A1DF-4E41-9CAE-809306715994}" srcOrd="0" destOrd="0" presId="urn:microsoft.com/office/officeart/2005/8/layout/bProcess3"/>
    <dgm:cxn modelId="{DC9242DF-54CB-4496-AF5D-E5D593FAD027}" type="presOf" srcId="{47935DE8-1586-4989-A370-9A5C128542C0}" destId="{896753EE-8999-46B0-9D8B-C93FBF6D9406}" srcOrd="0" destOrd="0" presId="urn:microsoft.com/office/officeart/2005/8/layout/bProcess3"/>
    <dgm:cxn modelId="{2C8141E8-3714-4198-926C-2F9A77322CB5}" type="presOf" srcId="{61BA1B4A-F4CA-4A33-A114-39950AC79D22}" destId="{254949BC-2950-43E4-9289-41E25C09EE90}" srcOrd="0" destOrd="0" presId="urn:microsoft.com/office/officeart/2005/8/layout/bProcess3"/>
    <dgm:cxn modelId="{AEEB07EA-9F55-4F2E-9B29-A7E45C5C9836}" type="presOf" srcId="{B402CB55-00CB-4E83-BCE0-7DB6BBA484E6}" destId="{ED0475D3-9290-4E77-AF8B-F1BDF3D6F4B3}" srcOrd="0" destOrd="0" presId="urn:microsoft.com/office/officeart/2005/8/layout/bProcess3"/>
    <dgm:cxn modelId="{74D24DEA-25B8-4487-B4F0-87C9D66F1EDF}" srcId="{769162DF-542D-4E27-BA61-D5AA21015014}" destId="{2138AA83-F95A-41BD-8691-D59151DE8FAF}" srcOrd="0" destOrd="0" parTransId="{58FE3348-FE55-4057-AFBC-A157CA14C33A}" sibTransId="{B402CB55-00CB-4E83-BCE0-7DB6BBA484E6}"/>
    <dgm:cxn modelId="{E42264FA-75EE-4290-8A29-E4024532C650}" srcId="{769162DF-542D-4E27-BA61-D5AA21015014}" destId="{4BD5BF58-B489-479D-A359-A8DF2120C0D9}" srcOrd="4" destOrd="0" parTransId="{7E706540-CD9A-4E95-8E1B-E700FC8CF6AE}" sibTransId="{62046983-1823-4B2E-A113-BAD2011D66B1}"/>
    <dgm:cxn modelId="{7300BAFD-2E62-421F-B31E-8610AE8E3006}" type="presOf" srcId="{D008698F-F55A-4F02-91AE-89F959FDE195}" destId="{71A50364-8D1E-4196-82B8-B5F4762E5125}" srcOrd="0" destOrd="0" presId="urn:microsoft.com/office/officeart/2005/8/layout/bProcess3"/>
    <dgm:cxn modelId="{DF5D4168-C58B-4A11-88A4-B8EF879598CD}" type="presParOf" srcId="{77A56D0A-3CF0-4EE4-940B-3202A8C2B1C6}" destId="{4483FFA0-8AB6-4D48-8759-B9F08AADA6B1}" srcOrd="0" destOrd="0" presId="urn:microsoft.com/office/officeart/2005/8/layout/bProcess3"/>
    <dgm:cxn modelId="{360FF70C-6E2D-4B74-A923-8227F71801C7}" type="presParOf" srcId="{77A56D0A-3CF0-4EE4-940B-3202A8C2B1C6}" destId="{ED0475D3-9290-4E77-AF8B-F1BDF3D6F4B3}" srcOrd="1" destOrd="0" presId="urn:microsoft.com/office/officeart/2005/8/layout/bProcess3"/>
    <dgm:cxn modelId="{03D45F89-0A02-41FE-8C5D-B84ECD4846A3}" type="presParOf" srcId="{ED0475D3-9290-4E77-AF8B-F1BDF3D6F4B3}" destId="{14786B99-FF21-4189-9AAC-F221C4541F1C}" srcOrd="0" destOrd="0" presId="urn:microsoft.com/office/officeart/2005/8/layout/bProcess3"/>
    <dgm:cxn modelId="{D6D5CCE6-97A1-4CC0-83DA-6110347C86D5}" type="presParOf" srcId="{77A56D0A-3CF0-4EE4-940B-3202A8C2B1C6}" destId="{896753EE-8999-46B0-9D8B-C93FBF6D9406}" srcOrd="2" destOrd="0" presId="urn:microsoft.com/office/officeart/2005/8/layout/bProcess3"/>
    <dgm:cxn modelId="{39C0B1F7-460D-4E19-932B-1571E065CFC2}" type="presParOf" srcId="{77A56D0A-3CF0-4EE4-940B-3202A8C2B1C6}" destId="{59881620-005C-4F00-9379-AC1017389C9E}" srcOrd="3" destOrd="0" presId="urn:microsoft.com/office/officeart/2005/8/layout/bProcess3"/>
    <dgm:cxn modelId="{EC4C18BF-3136-4F02-8B4D-9BC1D9FDC687}" type="presParOf" srcId="{59881620-005C-4F00-9379-AC1017389C9E}" destId="{77903238-D222-4AD0-847A-FA2491577FE4}" srcOrd="0" destOrd="0" presId="urn:microsoft.com/office/officeart/2005/8/layout/bProcess3"/>
    <dgm:cxn modelId="{EEF26A6F-6A11-4643-BE43-463DB294801A}" type="presParOf" srcId="{77A56D0A-3CF0-4EE4-940B-3202A8C2B1C6}" destId="{D84EED5C-4BDC-4555-8EC3-25DCC65E0D63}" srcOrd="4" destOrd="0" presId="urn:microsoft.com/office/officeart/2005/8/layout/bProcess3"/>
    <dgm:cxn modelId="{F1A16AA1-ABB9-4AB7-8264-B729DB29158F}" type="presParOf" srcId="{77A56D0A-3CF0-4EE4-940B-3202A8C2B1C6}" destId="{907E8CCC-D854-410A-B4A8-638A5ADAAAE7}" srcOrd="5" destOrd="0" presId="urn:microsoft.com/office/officeart/2005/8/layout/bProcess3"/>
    <dgm:cxn modelId="{99E6E3FE-0AAB-4A06-BCB1-42B633762B22}" type="presParOf" srcId="{907E8CCC-D854-410A-B4A8-638A5ADAAAE7}" destId="{DC3D1DC0-5FD0-4258-8B34-49353132117B}" srcOrd="0" destOrd="0" presId="urn:microsoft.com/office/officeart/2005/8/layout/bProcess3"/>
    <dgm:cxn modelId="{F58E56D6-F133-42AF-B713-AD20E3B57637}" type="presParOf" srcId="{77A56D0A-3CF0-4EE4-940B-3202A8C2B1C6}" destId="{B52092B1-F9EC-4CE1-B503-543A547F09D9}" srcOrd="6" destOrd="0" presId="urn:microsoft.com/office/officeart/2005/8/layout/bProcess3"/>
    <dgm:cxn modelId="{48DFBE61-6EA2-4997-90FA-E1966D00AFA9}" type="presParOf" srcId="{77A56D0A-3CF0-4EE4-940B-3202A8C2B1C6}" destId="{EE5E9C52-2A07-495F-BA98-EBFF0436EF69}" srcOrd="7" destOrd="0" presId="urn:microsoft.com/office/officeart/2005/8/layout/bProcess3"/>
    <dgm:cxn modelId="{4FDF010A-C27B-4A3C-8078-09DA8292AC72}" type="presParOf" srcId="{EE5E9C52-2A07-495F-BA98-EBFF0436EF69}" destId="{2B414706-FA4E-497E-9BE4-AB57171E5B58}" srcOrd="0" destOrd="0" presId="urn:microsoft.com/office/officeart/2005/8/layout/bProcess3"/>
    <dgm:cxn modelId="{0AEDC148-B437-43F9-BBBA-7F7305C055C4}" type="presParOf" srcId="{77A56D0A-3CF0-4EE4-940B-3202A8C2B1C6}" destId="{3E44C189-A1DF-4E41-9CAE-809306715994}" srcOrd="8" destOrd="0" presId="urn:microsoft.com/office/officeart/2005/8/layout/bProcess3"/>
    <dgm:cxn modelId="{ED2935F5-8BA5-41CB-8173-0E0B6E168F66}" type="presParOf" srcId="{77A56D0A-3CF0-4EE4-940B-3202A8C2B1C6}" destId="{CC921404-837D-4C39-91EF-0F10832C73BE}" srcOrd="9" destOrd="0" presId="urn:microsoft.com/office/officeart/2005/8/layout/bProcess3"/>
    <dgm:cxn modelId="{DA2A0B3A-BFAF-4A46-B4E8-D716AF73F1CF}" type="presParOf" srcId="{CC921404-837D-4C39-91EF-0F10832C73BE}" destId="{66FD4B11-FB67-42FB-B6FC-EF9BBAC079B0}" srcOrd="0" destOrd="0" presId="urn:microsoft.com/office/officeart/2005/8/layout/bProcess3"/>
    <dgm:cxn modelId="{18435C75-D06B-4996-8EDE-D856EE0BAE18}" type="presParOf" srcId="{77A56D0A-3CF0-4EE4-940B-3202A8C2B1C6}" destId="{8F3A01C4-8F5C-4EE5-943E-9332AEE037C1}" srcOrd="10" destOrd="0" presId="urn:microsoft.com/office/officeart/2005/8/layout/bProcess3"/>
    <dgm:cxn modelId="{0F52E7D1-4815-4BFB-AAA8-80BAF8AE7CF8}" type="presParOf" srcId="{77A56D0A-3CF0-4EE4-940B-3202A8C2B1C6}" destId="{99910123-0D05-42AC-9049-B97E62FC172B}" srcOrd="11" destOrd="0" presId="urn:microsoft.com/office/officeart/2005/8/layout/bProcess3"/>
    <dgm:cxn modelId="{D0D2A436-7AB0-4494-B807-0C2CCEC9F805}" type="presParOf" srcId="{99910123-0D05-42AC-9049-B97E62FC172B}" destId="{74B89C32-BB79-4574-9D4B-4CEAC9F27132}" srcOrd="0" destOrd="0" presId="urn:microsoft.com/office/officeart/2005/8/layout/bProcess3"/>
    <dgm:cxn modelId="{D8BE6934-35A6-4007-98A5-A147DD33B0E2}" type="presParOf" srcId="{77A56D0A-3CF0-4EE4-940B-3202A8C2B1C6}" destId="{53E7C54F-E13A-4B32-9858-271DF193D96F}" srcOrd="12" destOrd="0" presId="urn:microsoft.com/office/officeart/2005/8/layout/bProcess3"/>
    <dgm:cxn modelId="{1A7E21EF-C13A-472D-B0E0-4E98F6C6141D}" type="presParOf" srcId="{77A56D0A-3CF0-4EE4-940B-3202A8C2B1C6}" destId="{B9BD7504-9EB3-454F-A23E-DE3DBEC01183}" srcOrd="13" destOrd="0" presId="urn:microsoft.com/office/officeart/2005/8/layout/bProcess3"/>
    <dgm:cxn modelId="{8C71D1DF-25D3-461D-9316-8FA6FE67CF67}" type="presParOf" srcId="{B9BD7504-9EB3-454F-A23E-DE3DBEC01183}" destId="{A475CF26-AD38-4EA1-809F-C7CDB21772D3}" srcOrd="0" destOrd="0" presId="urn:microsoft.com/office/officeart/2005/8/layout/bProcess3"/>
    <dgm:cxn modelId="{A3965ACC-77A1-4BBE-A66F-9A2FA04D7D65}" type="presParOf" srcId="{77A56D0A-3CF0-4EE4-940B-3202A8C2B1C6}" destId="{254949BC-2950-43E4-9289-41E25C09EE90}" srcOrd="14" destOrd="0" presId="urn:microsoft.com/office/officeart/2005/8/layout/bProcess3"/>
    <dgm:cxn modelId="{2AFCD19E-CD64-4533-92C4-FE5D5FD31B14}" type="presParOf" srcId="{77A56D0A-3CF0-4EE4-940B-3202A8C2B1C6}" destId="{64D3F0CF-DA1B-468B-9F3F-7355C7B349D3}" srcOrd="15" destOrd="0" presId="urn:microsoft.com/office/officeart/2005/8/layout/bProcess3"/>
    <dgm:cxn modelId="{8B70A726-06D5-4F2C-9403-4F2D121105DD}" type="presParOf" srcId="{64D3F0CF-DA1B-468B-9F3F-7355C7B349D3}" destId="{B3E8DE8B-6505-44BD-A952-C0E24D48B700}" srcOrd="0" destOrd="0" presId="urn:microsoft.com/office/officeart/2005/8/layout/bProcess3"/>
    <dgm:cxn modelId="{ACC07561-2CDC-4745-8576-4293A022B093}" type="presParOf" srcId="{77A56D0A-3CF0-4EE4-940B-3202A8C2B1C6}" destId="{49D29AFE-491B-4113-84A2-3397B916788C}" srcOrd="16" destOrd="0" presId="urn:microsoft.com/office/officeart/2005/8/layout/bProcess3"/>
    <dgm:cxn modelId="{EC56BD06-133D-48C3-815F-C22F77E115DA}" type="presParOf" srcId="{77A56D0A-3CF0-4EE4-940B-3202A8C2B1C6}" destId="{C9593101-4F74-4E13-A6D3-75E4E5BD02DC}" srcOrd="17" destOrd="0" presId="urn:microsoft.com/office/officeart/2005/8/layout/bProcess3"/>
    <dgm:cxn modelId="{8354B145-744E-4D65-984C-09D6D77E84FA}" type="presParOf" srcId="{C9593101-4F74-4E13-A6D3-75E4E5BD02DC}" destId="{88B9FEA9-A2CB-4DC6-9171-7DCFDEBF485D}" srcOrd="0" destOrd="0" presId="urn:microsoft.com/office/officeart/2005/8/layout/bProcess3"/>
    <dgm:cxn modelId="{D9F743CE-BB38-4CF5-B0DC-8AF81855E7D7}" type="presParOf" srcId="{77A56D0A-3CF0-4EE4-940B-3202A8C2B1C6}" destId="{EE38A4CA-BE38-4FED-907E-ABD699EA32E2}" srcOrd="18" destOrd="0" presId="urn:microsoft.com/office/officeart/2005/8/layout/bProcess3"/>
    <dgm:cxn modelId="{41169048-769C-4945-9185-201F31830DE7}" type="presParOf" srcId="{77A56D0A-3CF0-4EE4-940B-3202A8C2B1C6}" destId="{3098273D-6359-4868-931F-D8B87CBBD8EE}" srcOrd="19" destOrd="0" presId="urn:microsoft.com/office/officeart/2005/8/layout/bProcess3"/>
    <dgm:cxn modelId="{AF817BCC-47AF-4B8B-9687-220ACD15D969}" type="presParOf" srcId="{3098273D-6359-4868-931F-D8B87CBBD8EE}" destId="{CC856BCD-7845-4DD8-BAB2-B72053F251A3}" srcOrd="0" destOrd="0" presId="urn:microsoft.com/office/officeart/2005/8/layout/bProcess3"/>
    <dgm:cxn modelId="{23F8BEE1-1BC4-4292-9A00-133D5548E0A4}" type="presParOf" srcId="{77A56D0A-3CF0-4EE4-940B-3202A8C2B1C6}" destId="{71A50364-8D1E-4196-82B8-B5F4762E5125}" srcOrd="20"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FBCA8F-D8A2-4BA9-838F-865CD42AA12C}"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IN"/>
        </a:p>
      </dgm:t>
    </dgm:pt>
    <dgm:pt modelId="{D1B0997C-486D-4D49-B3AD-5CC7B2CFF200}">
      <dgm:prSet phldrT="[Text]"/>
      <dgm:spPr/>
      <dgm:t>
        <a:bodyPr/>
        <a:lstStyle/>
        <a:p>
          <a:r>
            <a:rPr lang="en-IN" dirty="0"/>
            <a:t>Reach </a:t>
          </a:r>
          <a:r>
            <a:rPr lang="en-IN" b="1" dirty="0"/>
            <a:t>500 GW of non-fossil energy capacity </a:t>
          </a:r>
          <a:r>
            <a:rPr lang="en-IN" dirty="0"/>
            <a:t>by 2030. </a:t>
          </a:r>
        </a:p>
      </dgm:t>
    </dgm:pt>
    <dgm:pt modelId="{74F2D524-D258-4725-B1E1-223BFEF719C4}" type="parTrans" cxnId="{8EE415F1-B016-4BF7-A9DC-1DE859003AF6}">
      <dgm:prSet/>
      <dgm:spPr/>
      <dgm:t>
        <a:bodyPr/>
        <a:lstStyle/>
        <a:p>
          <a:endParaRPr lang="en-IN"/>
        </a:p>
      </dgm:t>
    </dgm:pt>
    <dgm:pt modelId="{7C1C4E8B-85FD-457A-8C7E-BCF3B12606BF}" type="sibTrans" cxnId="{8EE415F1-B016-4BF7-A9DC-1DE859003AF6}">
      <dgm:prSet/>
      <dgm:spPr/>
      <dgm:t>
        <a:bodyPr/>
        <a:lstStyle/>
        <a:p>
          <a:endParaRPr lang="en-IN"/>
        </a:p>
      </dgm:t>
    </dgm:pt>
    <dgm:pt modelId="{306B6027-793B-45BD-9A17-DE98DC900003}">
      <dgm:prSet phldrT="[Text]"/>
      <dgm:spPr/>
      <dgm:t>
        <a:bodyPr/>
        <a:lstStyle/>
        <a:p>
          <a:r>
            <a:rPr lang="en-IN" dirty="0"/>
            <a:t>Meet </a:t>
          </a:r>
          <a:r>
            <a:rPr lang="en-IN" b="1" dirty="0"/>
            <a:t>50% of India’s energy requirement from renewable energy sources </a:t>
          </a:r>
          <a:r>
            <a:rPr lang="en-IN" dirty="0"/>
            <a:t>by 2030. </a:t>
          </a:r>
        </a:p>
      </dgm:t>
    </dgm:pt>
    <dgm:pt modelId="{85E5238A-0789-44E0-B6E5-943AF0B56801}" type="parTrans" cxnId="{8E02B2C9-2F3E-49B5-999B-AB77898605B3}">
      <dgm:prSet/>
      <dgm:spPr/>
      <dgm:t>
        <a:bodyPr/>
        <a:lstStyle/>
        <a:p>
          <a:endParaRPr lang="en-IN"/>
        </a:p>
      </dgm:t>
    </dgm:pt>
    <dgm:pt modelId="{9CF5A971-9424-4220-BB18-04A8171483A8}" type="sibTrans" cxnId="{8E02B2C9-2F3E-49B5-999B-AB77898605B3}">
      <dgm:prSet/>
      <dgm:spPr/>
      <dgm:t>
        <a:bodyPr/>
        <a:lstStyle/>
        <a:p>
          <a:endParaRPr lang="en-IN"/>
        </a:p>
      </dgm:t>
    </dgm:pt>
    <dgm:pt modelId="{7FB11BFD-4851-425B-8383-F1C58FC774FC}">
      <dgm:prSet phldrT="[Text]"/>
      <dgm:spPr/>
      <dgm:t>
        <a:bodyPr/>
        <a:lstStyle/>
        <a:p>
          <a:r>
            <a:rPr lang="en-IN" b="1" dirty="0"/>
            <a:t>Reduce total projected carbon emissions </a:t>
          </a:r>
          <a:r>
            <a:rPr lang="en-IN" dirty="0"/>
            <a:t>by around 1 billion tonnes by 2030. </a:t>
          </a:r>
        </a:p>
      </dgm:t>
    </dgm:pt>
    <dgm:pt modelId="{54C2D418-4306-4999-81BE-D1833C6DB868}" type="parTrans" cxnId="{78A2D7A1-B875-4C98-BB7E-A367269DEDD1}">
      <dgm:prSet/>
      <dgm:spPr/>
      <dgm:t>
        <a:bodyPr/>
        <a:lstStyle/>
        <a:p>
          <a:endParaRPr lang="en-IN"/>
        </a:p>
      </dgm:t>
    </dgm:pt>
    <dgm:pt modelId="{AF79AD78-3189-4DB0-B42E-0B3544E405B8}" type="sibTrans" cxnId="{78A2D7A1-B875-4C98-BB7E-A367269DEDD1}">
      <dgm:prSet/>
      <dgm:spPr/>
      <dgm:t>
        <a:bodyPr/>
        <a:lstStyle/>
        <a:p>
          <a:endParaRPr lang="en-IN"/>
        </a:p>
      </dgm:t>
    </dgm:pt>
    <dgm:pt modelId="{EC7F2066-6D2C-40C3-96F1-4792F4D34010}">
      <dgm:prSet/>
      <dgm:spPr/>
      <dgm:t>
        <a:bodyPr/>
        <a:lstStyle/>
        <a:p>
          <a:r>
            <a:rPr lang="en-IN" b="1" dirty="0"/>
            <a:t>Increase the forest cover </a:t>
          </a:r>
          <a:r>
            <a:rPr lang="en-IN" dirty="0"/>
            <a:t>to enhance carbon sinks. </a:t>
          </a:r>
        </a:p>
      </dgm:t>
    </dgm:pt>
    <dgm:pt modelId="{C89AC43E-872A-4B3E-AA60-AC96D96D0308}" type="parTrans" cxnId="{951C54A3-B8DC-495B-931B-EFF2D97B30DE}">
      <dgm:prSet/>
      <dgm:spPr/>
      <dgm:t>
        <a:bodyPr/>
        <a:lstStyle/>
        <a:p>
          <a:endParaRPr lang="en-IN"/>
        </a:p>
      </dgm:t>
    </dgm:pt>
    <dgm:pt modelId="{C37391B6-7AFD-432A-991F-8A2ADC9DBA8A}" type="sibTrans" cxnId="{951C54A3-B8DC-495B-931B-EFF2D97B30DE}">
      <dgm:prSet/>
      <dgm:spPr/>
      <dgm:t>
        <a:bodyPr/>
        <a:lstStyle/>
        <a:p>
          <a:endParaRPr lang="en-IN"/>
        </a:p>
      </dgm:t>
    </dgm:pt>
    <dgm:pt modelId="{11B9F4B9-5D4F-4C86-BD3E-40C85C535F09}">
      <dgm:prSet/>
      <dgm:spPr/>
      <dgm:t>
        <a:bodyPr/>
        <a:lstStyle/>
        <a:p>
          <a:r>
            <a:rPr lang="en-IN" dirty="0"/>
            <a:t>Achieve </a:t>
          </a:r>
          <a:r>
            <a:rPr lang="en-IN" b="1" dirty="0"/>
            <a:t>net-zero emissions by 2070</a:t>
          </a:r>
        </a:p>
      </dgm:t>
    </dgm:pt>
    <dgm:pt modelId="{7C29060E-AC9F-4CF2-A12B-B6C007881502}" type="parTrans" cxnId="{48DEA3E3-4E83-494F-954F-2F76DFFD94AE}">
      <dgm:prSet/>
      <dgm:spPr/>
      <dgm:t>
        <a:bodyPr/>
        <a:lstStyle/>
        <a:p>
          <a:endParaRPr lang="en-IN"/>
        </a:p>
      </dgm:t>
    </dgm:pt>
    <dgm:pt modelId="{0074F4ED-ADFD-4E60-B996-EED35A950759}" type="sibTrans" cxnId="{48DEA3E3-4E83-494F-954F-2F76DFFD94AE}">
      <dgm:prSet/>
      <dgm:spPr/>
      <dgm:t>
        <a:bodyPr/>
        <a:lstStyle/>
        <a:p>
          <a:endParaRPr lang="en-IN"/>
        </a:p>
      </dgm:t>
    </dgm:pt>
    <dgm:pt modelId="{FBDEB0D6-D79E-4511-A903-0A34DDB015EA}" type="pres">
      <dgm:prSet presAssocID="{27FBCA8F-D8A2-4BA9-838F-865CD42AA12C}" presName="Name0" presStyleCnt="0">
        <dgm:presLayoutVars>
          <dgm:chMax val="11"/>
          <dgm:chPref val="11"/>
          <dgm:dir/>
          <dgm:resizeHandles/>
        </dgm:presLayoutVars>
      </dgm:prSet>
      <dgm:spPr/>
    </dgm:pt>
    <dgm:pt modelId="{24F1DE31-2449-4B9C-A3C2-93D46DE4F227}" type="pres">
      <dgm:prSet presAssocID="{11B9F4B9-5D4F-4C86-BD3E-40C85C535F09}" presName="Accent5" presStyleCnt="0"/>
      <dgm:spPr/>
    </dgm:pt>
    <dgm:pt modelId="{68D95D14-B779-490B-9279-B282A83BBD08}" type="pres">
      <dgm:prSet presAssocID="{11B9F4B9-5D4F-4C86-BD3E-40C85C535F09}" presName="Accent" presStyleLbl="node1" presStyleIdx="0" presStyleCnt="5"/>
      <dgm:spPr/>
    </dgm:pt>
    <dgm:pt modelId="{3B9579E9-B656-4258-B2C4-B86E89E40A0F}" type="pres">
      <dgm:prSet presAssocID="{11B9F4B9-5D4F-4C86-BD3E-40C85C535F09}" presName="ParentBackground5" presStyleCnt="0"/>
      <dgm:spPr/>
    </dgm:pt>
    <dgm:pt modelId="{424279F9-887E-4717-9832-46AB2E0601AA}" type="pres">
      <dgm:prSet presAssocID="{11B9F4B9-5D4F-4C86-BD3E-40C85C535F09}" presName="ParentBackground" presStyleLbl="fgAcc1" presStyleIdx="0" presStyleCnt="5"/>
      <dgm:spPr/>
    </dgm:pt>
    <dgm:pt modelId="{35A91854-821A-4346-9468-55546BD05CD0}" type="pres">
      <dgm:prSet presAssocID="{11B9F4B9-5D4F-4C86-BD3E-40C85C535F09}" presName="Parent5" presStyleLbl="revTx" presStyleIdx="0" presStyleCnt="0">
        <dgm:presLayoutVars>
          <dgm:chMax val="1"/>
          <dgm:chPref val="1"/>
          <dgm:bulletEnabled val="1"/>
        </dgm:presLayoutVars>
      </dgm:prSet>
      <dgm:spPr/>
    </dgm:pt>
    <dgm:pt modelId="{01F8878A-0C61-495D-8037-495EE83371E3}" type="pres">
      <dgm:prSet presAssocID="{EC7F2066-6D2C-40C3-96F1-4792F4D34010}" presName="Accent4" presStyleCnt="0"/>
      <dgm:spPr/>
    </dgm:pt>
    <dgm:pt modelId="{EA334E5F-5758-4341-976B-A763CA6296D4}" type="pres">
      <dgm:prSet presAssocID="{EC7F2066-6D2C-40C3-96F1-4792F4D34010}" presName="Accent" presStyleLbl="node1" presStyleIdx="1" presStyleCnt="5"/>
      <dgm:spPr/>
    </dgm:pt>
    <dgm:pt modelId="{BBE31E1F-C2FC-433E-8B0E-F58363EA0CCF}" type="pres">
      <dgm:prSet presAssocID="{EC7F2066-6D2C-40C3-96F1-4792F4D34010}" presName="ParentBackground4" presStyleCnt="0"/>
      <dgm:spPr/>
    </dgm:pt>
    <dgm:pt modelId="{3BAA83DF-5345-496F-A0DE-146522A2FBA6}" type="pres">
      <dgm:prSet presAssocID="{EC7F2066-6D2C-40C3-96F1-4792F4D34010}" presName="ParentBackground" presStyleLbl="fgAcc1" presStyleIdx="1" presStyleCnt="5"/>
      <dgm:spPr/>
    </dgm:pt>
    <dgm:pt modelId="{3455AA07-C232-4100-8E39-EE2E16080456}" type="pres">
      <dgm:prSet presAssocID="{EC7F2066-6D2C-40C3-96F1-4792F4D34010}" presName="Parent4" presStyleLbl="revTx" presStyleIdx="0" presStyleCnt="0">
        <dgm:presLayoutVars>
          <dgm:chMax val="1"/>
          <dgm:chPref val="1"/>
          <dgm:bulletEnabled val="1"/>
        </dgm:presLayoutVars>
      </dgm:prSet>
      <dgm:spPr/>
    </dgm:pt>
    <dgm:pt modelId="{0F1B3B9A-6036-478F-AFA1-61D062CD171D}" type="pres">
      <dgm:prSet presAssocID="{7FB11BFD-4851-425B-8383-F1C58FC774FC}" presName="Accent3" presStyleCnt="0"/>
      <dgm:spPr/>
    </dgm:pt>
    <dgm:pt modelId="{96A09858-CD4B-4777-93DD-45829E739E7C}" type="pres">
      <dgm:prSet presAssocID="{7FB11BFD-4851-425B-8383-F1C58FC774FC}" presName="Accent" presStyleLbl="node1" presStyleIdx="2" presStyleCnt="5"/>
      <dgm:spPr/>
    </dgm:pt>
    <dgm:pt modelId="{05ACCD44-C35A-46A6-9909-2A1A7FF1C547}" type="pres">
      <dgm:prSet presAssocID="{7FB11BFD-4851-425B-8383-F1C58FC774FC}" presName="ParentBackground3" presStyleCnt="0"/>
      <dgm:spPr/>
    </dgm:pt>
    <dgm:pt modelId="{F3A5BFC7-0555-4140-B9AD-5A62CE841C5E}" type="pres">
      <dgm:prSet presAssocID="{7FB11BFD-4851-425B-8383-F1C58FC774FC}" presName="ParentBackground" presStyleLbl="fgAcc1" presStyleIdx="2" presStyleCnt="5"/>
      <dgm:spPr/>
    </dgm:pt>
    <dgm:pt modelId="{D50DB980-729A-4737-8882-608B955322C9}" type="pres">
      <dgm:prSet presAssocID="{7FB11BFD-4851-425B-8383-F1C58FC774FC}" presName="Parent3" presStyleLbl="revTx" presStyleIdx="0" presStyleCnt="0">
        <dgm:presLayoutVars>
          <dgm:chMax val="1"/>
          <dgm:chPref val="1"/>
          <dgm:bulletEnabled val="1"/>
        </dgm:presLayoutVars>
      </dgm:prSet>
      <dgm:spPr/>
    </dgm:pt>
    <dgm:pt modelId="{D61439D3-FE83-4229-B9B2-F31B4723B358}" type="pres">
      <dgm:prSet presAssocID="{306B6027-793B-45BD-9A17-DE98DC900003}" presName="Accent2" presStyleCnt="0"/>
      <dgm:spPr/>
    </dgm:pt>
    <dgm:pt modelId="{895B1A8E-6FA5-4759-8ABD-2FD4D6F2BE6B}" type="pres">
      <dgm:prSet presAssocID="{306B6027-793B-45BD-9A17-DE98DC900003}" presName="Accent" presStyleLbl="node1" presStyleIdx="3" presStyleCnt="5"/>
      <dgm:spPr/>
    </dgm:pt>
    <dgm:pt modelId="{2BD9626D-E96D-4495-867F-7A8F42DA439D}" type="pres">
      <dgm:prSet presAssocID="{306B6027-793B-45BD-9A17-DE98DC900003}" presName="ParentBackground2" presStyleCnt="0"/>
      <dgm:spPr/>
    </dgm:pt>
    <dgm:pt modelId="{EF9BF347-3000-4EAA-95F7-B94FAE745F9E}" type="pres">
      <dgm:prSet presAssocID="{306B6027-793B-45BD-9A17-DE98DC900003}" presName="ParentBackground" presStyleLbl="fgAcc1" presStyleIdx="3" presStyleCnt="5"/>
      <dgm:spPr/>
    </dgm:pt>
    <dgm:pt modelId="{EE137948-7536-4AAC-B1B6-D3D777A94884}" type="pres">
      <dgm:prSet presAssocID="{306B6027-793B-45BD-9A17-DE98DC900003}" presName="Parent2" presStyleLbl="revTx" presStyleIdx="0" presStyleCnt="0">
        <dgm:presLayoutVars>
          <dgm:chMax val="1"/>
          <dgm:chPref val="1"/>
          <dgm:bulletEnabled val="1"/>
        </dgm:presLayoutVars>
      </dgm:prSet>
      <dgm:spPr/>
    </dgm:pt>
    <dgm:pt modelId="{D6F48B4B-30C3-4A3E-B410-3191751A653E}" type="pres">
      <dgm:prSet presAssocID="{D1B0997C-486D-4D49-B3AD-5CC7B2CFF200}" presName="Accent1" presStyleCnt="0"/>
      <dgm:spPr/>
    </dgm:pt>
    <dgm:pt modelId="{E623B850-5FE7-48C6-B8AB-A4E34122BF4D}" type="pres">
      <dgm:prSet presAssocID="{D1B0997C-486D-4D49-B3AD-5CC7B2CFF200}" presName="Accent" presStyleLbl="node1" presStyleIdx="4" presStyleCnt="5"/>
      <dgm:spPr/>
    </dgm:pt>
    <dgm:pt modelId="{92846ADA-4567-4C0B-B830-690667A12EA7}" type="pres">
      <dgm:prSet presAssocID="{D1B0997C-486D-4D49-B3AD-5CC7B2CFF200}" presName="ParentBackground1" presStyleCnt="0"/>
      <dgm:spPr/>
    </dgm:pt>
    <dgm:pt modelId="{CEF029D7-9490-423E-A5C7-089389F3C02A}" type="pres">
      <dgm:prSet presAssocID="{D1B0997C-486D-4D49-B3AD-5CC7B2CFF200}" presName="ParentBackground" presStyleLbl="fgAcc1" presStyleIdx="4" presStyleCnt="5"/>
      <dgm:spPr/>
    </dgm:pt>
    <dgm:pt modelId="{86E1D972-4197-4F72-97DD-67401E1A6CBF}" type="pres">
      <dgm:prSet presAssocID="{D1B0997C-486D-4D49-B3AD-5CC7B2CFF200}" presName="Parent1" presStyleLbl="revTx" presStyleIdx="0" presStyleCnt="0">
        <dgm:presLayoutVars>
          <dgm:chMax val="1"/>
          <dgm:chPref val="1"/>
          <dgm:bulletEnabled val="1"/>
        </dgm:presLayoutVars>
      </dgm:prSet>
      <dgm:spPr/>
    </dgm:pt>
  </dgm:ptLst>
  <dgm:cxnLst>
    <dgm:cxn modelId="{27CA400F-3F7D-4DD7-A62B-36F329B27F59}" type="presOf" srcId="{27FBCA8F-D8A2-4BA9-838F-865CD42AA12C}" destId="{FBDEB0D6-D79E-4511-A903-0A34DDB015EA}" srcOrd="0" destOrd="0" presId="urn:microsoft.com/office/officeart/2011/layout/CircleProcess"/>
    <dgm:cxn modelId="{BB1C5312-C78A-452D-BC10-DFED1F782BD2}" type="presOf" srcId="{EC7F2066-6D2C-40C3-96F1-4792F4D34010}" destId="{3BAA83DF-5345-496F-A0DE-146522A2FBA6}" srcOrd="0" destOrd="0" presId="urn:microsoft.com/office/officeart/2011/layout/CircleProcess"/>
    <dgm:cxn modelId="{5D777320-D181-4D45-8AAB-F8FB1DB55149}" type="presOf" srcId="{7FB11BFD-4851-425B-8383-F1C58FC774FC}" destId="{D50DB980-729A-4737-8882-608B955322C9}" srcOrd="1" destOrd="0" presId="urn:microsoft.com/office/officeart/2011/layout/CircleProcess"/>
    <dgm:cxn modelId="{C07C8D31-F33E-40C2-B2D3-7EA332AA329F}" type="presOf" srcId="{EC7F2066-6D2C-40C3-96F1-4792F4D34010}" destId="{3455AA07-C232-4100-8E39-EE2E16080456}" srcOrd="1" destOrd="0" presId="urn:microsoft.com/office/officeart/2011/layout/CircleProcess"/>
    <dgm:cxn modelId="{D713C33F-60C0-4421-A98A-4439354E7977}" type="presOf" srcId="{D1B0997C-486D-4D49-B3AD-5CC7B2CFF200}" destId="{86E1D972-4197-4F72-97DD-67401E1A6CBF}" srcOrd="1" destOrd="0" presId="urn:microsoft.com/office/officeart/2011/layout/CircleProcess"/>
    <dgm:cxn modelId="{5CD1A452-35AD-4389-87D0-242E5ED0BE73}" type="presOf" srcId="{11B9F4B9-5D4F-4C86-BD3E-40C85C535F09}" destId="{424279F9-887E-4717-9832-46AB2E0601AA}" srcOrd="0" destOrd="0" presId="urn:microsoft.com/office/officeart/2011/layout/CircleProcess"/>
    <dgm:cxn modelId="{C72E029B-48B9-4BA2-9127-329136F23011}" type="presOf" srcId="{306B6027-793B-45BD-9A17-DE98DC900003}" destId="{EE137948-7536-4AAC-B1B6-D3D777A94884}" srcOrd="1" destOrd="0" presId="urn:microsoft.com/office/officeart/2011/layout/CircleProcess"/>
    <dgm:cxn modelId="{78A2D7A1-B875-4C98-BB7E-A367269DEDD1}" srcId="{27FBCA8F-D8A2-4BA9-838F-865CD42AA12C}" destId="{7FB11BFD-4851-425B-8383-F1C58FC774FC}" srcOrd="2" destOrd="0" parTransId="{54C2D418-4306-4999-81BE-D1833C6DB868}" sibTransId="{AF79AD78-3189-4DB0-B42E-0B3544E405B8}"/>
    <dgm:cxn modelId="{951C54A3-B8DC-495B-931B-EFF2D97B30DE}" srcId="{27FBCA8F-D8A2-4BA9-838F-865CD42AA12C}" destId="{EC7F2066-6D2C-40C3-96F1-4792F4D34010}" srcOrd="3" destOrd="0" parTransId="{C89AC43E-872A-4B3E-AA60-AC96D96D0308}" sibTransId="{C37391B6-7AFD-432A-991F-8A2ADC9DBA8A}"/>
    <dgm:cxn modelId="{C9D818C2-B1A4-4683-9342-B8D91E25ED4D}" type="presOf" srcId="{7FB11BFD-4851-425B-8383-F1C58FC774FC}" destId="{F3A5BFC7-0555-4140-B9AD-5A62CE841C5E}" srcOrd="0" destOrd="0" presId="urn:microsoft.com/office/officeart/2011/layout/CircleProcess"/>
    <dgm:cxn modelId="{4E94C9C6-C124-4938-A0DE-C09EA3CC41A0}" type="presOf" srcId="{D1B0997C-486D-4D49-B3AD-5CC7B2CFF200}" destId="{CEF029D7-9490-423E-A5C7-089389F3C02A}" srcOrd="0" destOrd="0" presId="urn:microsoft.com/office/officeart/2011/layout/CircleProcess"/>
    <dgm:cxn modelId="{8E02B2C9-2F3E-49B5-999B-AB77898605B3}" srcId="{27FBCA8F-D8A2-4BA9-838F-865CD42AA12C}" destId="{306B6027-793B-45BD-9A17-DE98DC900003}" srcOrd="1" destOrd="0" parTransId="{85E5238A-0789-44E0-B6E5-943AF0B56801}" sibTransId="{9CF5A971-9424-4220-BB18-04A8171483A8}"/>
    <dgm:cxn modelId="{C2EADFD8-0EE4-4E60-ACB4-6D80F93E7949}" type="presOf" srcId="{11B9F4B9-5D4F-4C86-BD3E-40C85C535F09}" destId="{35A91854-821A-4346-9468-55546BD05CD0}" srcOrd="1" destOrd="0" presId="urn:microsoft.com/office/officeart/2011/layout/CircleProcess"/>
    <dgm:cxn modelId="{0C644FDA-CF84-490C-B188-6B175DDA9991}" type="presOf" srcId="{306B6027-793B-45BD-9A17-DE98DC900003}" destId="{EF9BF347-3000-4EAA-95F7-B94FAE745F9E}" srcOrd="0" destOrd="0" presId="urn:microsoft.com/office/officeart/2011/layout/CircleProcess"/>
    <dgm:cxn modelId="{48DEA3E3-4E83-494F-954F-2F76DFFD94AE}" srcId="{27FBCA8F-D8A2-4BA9-838F-865CD42AA12C}" destId="{11B9F4B9-5D4F-4C86-BD3E-40C85C535F09}" srcOrd="4" destOrd="0" parTransId="{7C29060E-AC9F-4CF2-A12B-B6C007881502}" sibTransId="{0074F4ED-ADFD-4E60-B996-EED35A950759}"/>
    <dgm:cxn modelId="{8EE415F1-B016-4BF7-A9DC-1DE859003AF6}" srcId="{27FBCA8F-D8A2-4BA9-838F-865CD42AA12C}" destId="{D1B0997C-486D-4D49-B3AD-5CC7B2CFF200}" srcOrd="0" destOrd="0" parTransId="{74F2D524-D258-4725-B1E1-223BFEF719C4}" sibTransId="{7C1C4E8B-85FD-457A-8C7E-BCF3B12606BF}"/>
    <dgm:cxn modelId="{3BCC6241-E300-42C4-9409-994CDDB92E91}" type="presParOf" srcId="{FBDEB0D6-D79E-4511-A903-0A34DDB015EA}" destId="{24F1DE31-2449-4B9C-A3C2-93D46DE4F227}" srcOrd="0" destOrd="0" presId="urn:microsoft.com/office/officeart/2011/layout/CircleProcess"/>
    <dgm:cxn modelId="{5B3ED71B-30E7-48E0-BCF0-007D797641DE}" type="presParOf" srcId="{24F1DE31-2449-4B9C-A3C2-93D46DE4F227}" destId="{68D95D14-B779-490B-9279-B282A83BBD08}" srcOrd="0" destOrd="0" presId="urn:microsoft.com/office/officeart/2011/layout/CircleProcess"/>
    <dgm:cxn modelId="{C1E0D8F5-930E-4A21-ACE8-F78DCEB7972C}" type="presParOf" srcId="{FBDEB0D6-D79E-4511-A903-0A34DDB015EA}" destId="{3B9579E9-B656-4258-B2C4-B86E89E40A0F}" srcOrd="1" destOrd="0" presId="urn:microsoft.com/office/officeart/2011/layout/CircleProcess"/>
    <dgm:cxn modelId="{FFD4F438-5566-4BD6-A653-AA1E0734AD54}" type="presParOf" srcId="{3B9579E9-B656-4258-B2C4-B86E89E40A0F}" destId="{424279F9-887E-4717-9832-46AB2E0601AA}" srcOrd="0" destOrd="0" presId="urn:microsoft.com/office/officeart/2011/layout/CircleProcess"/>
    <dgm:cxn modelId="{154A7FDA-C00B-43F9-910A-D13064974C0F}" type="presParOf" srcId="{FBDEB0D6-D79E-4511-A903-0A34DDB015EA}" destId="{35A91854-821A-4346-9468-55546BD05CD0}" srcOrd="2" destOrd="0" presId="urn:microsoft.com/office/officeart/2011/layout/CircleProcess"/>
    <dgm:cxn modelId="{B10866D3-302A-4196-95CC-A565A65B38AA}" type="presParOf" srcId="{FBDEB0D6-D79E-4511-A903-0A34DDB015EA}" destId="{01F8878A-0C61-495D-8037-495EE83371E3}" srcOrd="3" destOrd="0" presId="urn:microsoft.com/office/officeart/2011/layout/CircleProcess"/>
    <dgm:cxn modelId="{8AED410A-D67B-4A7A-8649-AC6F7546B1D2}" type="presParOf" srcId="{01F8878A-0C61-495D-8037-495EE83371E3}" destId="{EA334E5F-5758-4341-976B-A763CA6296D4}" srcOrd="0" destOrd="0" presId="urn:microsoft.com/office/officeart/2011/layout/CircleProcess"/>
    <dgm:cxn modelId="{0D932BB9-374D-40A7-B393-F80031A81003}" type="presParOf" srcId="{FBDEB0D6-D79E-4511-A903-0A34DDB015EA}" destId="{BBE31E1F-C2FC-433E-8B0E-F58363EA0CCF}" srcOrd="4" destOrd="0" presId="urn:microsoft.com/office/officeart/2011/layout/CircleProcess"/>
    <dgm:cxn modelId="{4F20EF7A-01A6-49EC-911F-7F199DD07424}" type="presParOf" srcId="{BBE31E1F-C2FC-433E-8B0E-F58363EA0CCF}" destId="{3BAA83DF-5345-496F-A0DE-146522A2FBA6}" srcOrd="0" destOrd="0" presId="urn:microsoft.com/office/officeart/2011/layout/CircleProcess"/>
    <dgm:cxn modelId="{E91C71AE-FB30-451C-ACE0-6FFCBDE458ED}" type="presParOf" srcId="{FBDEB0D6-D79E-4511-A903-0A34DDB015EA}" destId="{3455AA07-C232-4100-8E39-EE2E16080456}" srcOrd="5" destOrd="0" presId="urn:microsoft.com/office/officeart/2011/layout/CircleProcess"/>
    <dgm:cxn modelId="{02DF3A60-AA9E-483E-82D6-FC7682B532B5}" type="presParOf" srcId="{FBDEB0D6-D79E-4511-A903-0A34DDB015EA}" destId="{0F1B3B9A-6036-478F-AFA1-61D062CD171D}" srcOrd="6" destOrd="0" presId="urn:microsoft.com/office/officeart/2011/layout/CircleProcess"/>
    <dgm:cxn modelId="{3873A34B-0713-4DC0-BA3B-9FECDB7E43E6}" type="presParOf" srcId="{0F1B3B9A-6036-478F-AFA1-61D062CD171D}" destId="{96A09858-CD4B-4777-93DD-45829E739E7C}" srcOrd="0" destOrd="0" presId="urn:microsoft.com/office/officeart/2011/layout/CircleProcess"/>
    <dgm:cxn modelId="{62897D12-EC19-483F-A3D0-2DB9DF8AF6D1}" type="presParOf" srcId="{FBDEB0D6-D79E-4511-A903-0A34DDB015EA}" destId="{05ACCD44-C35A-46A6-9909-2A1A7FF1C547}" srcOrd="7" destOrd="0" presId="urn:microsoft.com/office/officeart/2011/layout/CircleProcess"/>
    <dgm:cxn modelId="{4651C1D6-4671-40B1-B8A0-13F67D5CC839}" type="presParOf" srcId="{05ACCD44-C35A-46A6-9909-2A1A7FF1C547}" destId="{F3A5BFC7-0555-4140-B9AD-5A62CE841C5E}" srcOrd="0" destOrd="0" presId="urn:microsoft.com/office/officeart/2011/layout/CircleProcess"/>
    <dgm:cxn modelId="{02C86506-EC57-4FC5-9A33-090F87AF199F}" type="presParOf" srcId="{FBDEB0D6-D79E-4511-A903-0A34DDB015EA}" destId="{D50DB980-729A-4737-8882-608B955322C9}" srcOrd="8" destOrd="0" presId="urn:microsoft.com/office/officeart/2011/layout/CircleProcess"/>
    <dgm:cxn modelId="{FF654B51-96B9-472F-8212-134E6C811E9E}" type="presParOf" srcId="{FBDEB0D6-D79E-4511-A903-0A34DDB015EA}" destId="{D61439D3-FE83-4229-B9B2-F31B4723B358}" srcOrd="9" destOrd="0" presId="urn:microsoft.com/office/officeart/2011/layout/CircleProcess"/>
    <dgm:cxn modelId="{79158F48-1C7E-4BEC-96A2-47C07B06B37F}" type="presParOf" srcId="{D61439D3-FE83-4229-B9B2-F31B4723B358}" destId="{895B1A8E-6FA5-4759-8ABD-2FD4D6F2BE6B}" srcOrd="0" destOrd="0" presId="urn:microsoft.com/office/officeart/2011/layout/CircleProcess"/>
    <dgm:cxn modelId="{6943292D-EC6C-47D8-A657-EE7EE1B53E35}" type="presParOf" srcId="{FBDEB0D6-D79E-4511-A903-0A34DDB015EA}" destId="{2BD9626D-E96D-4495-867F-7A8F42DA439D}" srcOrd="10" destOrd="0" presId="urn:microsoft.com/office/officeart/2011/layout/CircleProcess"/>
    <dgm:cxn modelId="{8D16D03C-A296-4F3D-BDFB-48C080B23FD9}" type="presParOf" srcId="{2BD9626D-E96D-4495-867F-7A8F42DA439D}" destId="{EF9BF347-3000-4EAA-95F7-B94FAE745F9E}" srcOrd="0" destOrd="0" presId="urn:microsoft.com/office/officeart/2011/layout/CircleProcess"/>
    <dgm:cxn modelId="{CB746DCE-D177-4231-BF71-0634423BA0F1}" type="presParOf" srcId="{FBDEB0D6-D79E-4511-A903-0A34DDB015EA}" destId="{EE137948-7536-4AAC-B1B6-D3D777A94884}" srcOrd="11" destOrd="0" presId="urn:microsoft.com/office/officeart/2011/layout/CircleProcess"/>
    <dgm:cxn modelId="{A9B53E1A-478E-42D7-892E-7DE8BEE5C264}" type="presParOf" srcId="{FBDEB0D6-D79E-4511-A903-0A34DDB015EA}" destId="{D6F48B4B-30C3-4A3E-B410-3191751A653E}" srcOrd="12" destOrd="0" presId="urn:microsoft.com/office/officeart/2011/layout/CircleProcess"/>
    <dgm:cxn modelId="{CFE9D3B8-CEA3-4A6D-AEC4-60B70314C566}" type="presParOf" srcId="{D6F48B4B-30C3-4A3E-B410-3191751A653E}" destId="{E623B850-5FE7-48C6-B8AB-A4E34122BF4D}" srcOrd="0" destOrd="0" presId="urn:microsoft.com/office/officeart/2011/layout/CircleProcess"/>
    <dgm:cxn modelId="{A5853920-359C-4577-98BB-11B36E9890E6}" type="presParOf" srcId="{FBDEB0D6-D79E-4511-A903-0A34DDB015EA}" destId="{92846ADA-4567-4C0B-B830-690667A12EA7}" srcOrd="13" destOrd="0" presId="urn:microsoft.com/office/officeart/2011/layout/CircleProcess"/>
    <dgm:cxn modelId="{1B4E4B71-488C-4682-A18D-29F3F500292C}" type="presParOf" srcId="{92846ADA-4567-4C0B-B830-690667A12EA7}" destId="{CEF029D7-9490-423E-A5C7-089389F3C02A}" srcOrd="0" destOrd="0" presId="urn:microsoft.com/office/officeart/2011/layout/CircleProcess"/>
    <dgm:cxn modelId="{9682B2DE-A962-40EB-A31C-9B92816D65C9}" type="presParOf" srcId="{FBDEB0D6-D79E-4511-A903-0A34DDB015EA}" destId="{86E1D972-4197-4F72-97DD-67401E1A6CBF}"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E5CDC3-3375-472D-AB62-11DB9027133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IN"/>
        </a:p>
      </dgm:t>
    </dgm:pt>
    <dgm:pt modelId="{36F7D379-5EEE-4838-8F3F-923F0C17B43E}">
      <dgm:prSet phldrT="[Text]" phldr="0"/>
      <dgm:spPr/>
      <dgm:t>
        <a:bodyPr/>
        <a:lstStyle/>
        <a:p>
          <a:r>
            <a:rPr lang="en-IN" dirty="0"/>
            <a:t>Port Reception Facility</a:t>
          </a:r>
        </a:p>
      </dgm:t>
    </dgm:pt>
    <dgm:pt modelId="{0B3752BC-B6E2-40AD-8F88-FF2C8FE21C5F}" type="parTrans" cxnId="{756E5D26-4691-4551-A34C-1002640584B8}">
      <dgm:prSet/>
      <dgm:spPr/>
      <dgm:t>
        <a:bodyPr/>
        <a:lstStyle/>
        <a:p>
          <a:endParaRPr lang="en-IN"/>
        </a:p>
      </dgm:t>
    </dgm:pt>
    <dgm:pt modelId="{B335413F-5BFF-4D89-AA77-75C7EB91158B}" type="sibTrans" cxnId="{756E5D26-4691-4551-A34C-1002640584B8}">
      <dgm:prSet/>
      <dgm:spPr/>
      <dgm:t>
        <a:bodyPr/>
        <a:lstStyle/>
        <a:p>
          <a:endParaRPr lang="en-IN"/>
        </a:p>
      </dgm:t>
    </dgm:pt>
    <dgm:pt modelId="{B0553AE0-AB4A-426F-9216-92A28267E354}">
      <dgm:prSet phldrT="[Text]" phldr="0"/>
      <dgm:spPr/>
      <dgm:t>
        <a:bodyPr/>
        <a:lstStyle/>
        <a:p>
          <a:r>
            <a:rPr lang="en-IN" dirty="0"/>
            <a:t>Module for vessel waste declaration, vendor linkages and disposal coordination</a:t>
          </a:r>
        </a:p>
      </dgm:t>
    </dgm:pt>
    <dgm:pt modelId="{15DEBC1A-5AE7-40A8-8606-DA9C59577AE5}" type="parTrans" cxnId="{5BD6D416-B0B0-425A-A6F7-73AF2930A475}">
      <dgm:prSet/>
      <dgm:spPr/>
      <dgm:t>
        <a:bodyPr/>
        <a:lstStyle/>
        <a:p>
          <a:endParaRPr lang="en-IN"/>
        </a:p>
      </dgm:t>
    </dgm:pt>
    <dgm:pt modelId="{23A19757-3B0D-4301-85F7-8328D77816D2}" type="sibTrans" cxnId="{5BD6D416-B0B0-425A-A6F7-73AF2930A475}">
      <dgm:prSet/>
      <dgm:spPr/>
      <dgm:t>
        <a:bodyPr/>
        <a:lstStyle/>
        <a:p>
          <a:endParaRPr lang="en-IN"/>
        </a:p>
      </dgm:t>
    </dgm:pt>
    <dgm:pt modelId="{EB60E513-FF6D-433E-BCE5-4DC7B1F40351}">
      <dgm:prSet phldrT="[Text]" phldr="0"/>
      <dgm:spPr/>
      <dgm:t>
        <a:bodyPr/>
        <a:lstStyle/>
        <a:p>
          <a:r>
            <a:rPr lang="en-IN" dirty="0"/>
            <a:t>Fuel Consumption Reporting</a:t>
          </a:r>
        </a:p>
      </dgm:t>
    </dgm:pt>
    <dgm:pt modelId="{682DF3BA-9A99-44C8-8CCE-19EAA780C88D}" type="parTrans" cxnId="{27F1B35C-E51F-439F-AA25-4A0EC0EAF7DB}">
      <dgm:prSet/>
      <dgm:spPr/>
      <dgm:t>
        <a:bodyPr/>
        <a:lstStyle/>
        <a:p>
          <a:endParaRPr lang="en-IN"/>
        </a:p>
      </dgm:t>
    </dgm:pt>
    <dgm:pt modelId="{79BAB1C7-AA48-4DB4-909E-D874ADB54C85}" type="sibTrans" cxnId="{27F1B35C-E51F-439F-AA25-4A0EC0EAF7DB}">
      <dgm:prSet/>
      <dgm:spPr/>
      <dgm:t>
        <a:bodyPr/>
        <a:lstStyle/>
        <a:p>
          <a:endParaRPr lang="en-IN"/>
        </a:p>
      </dgm:t>
    </dgm:pt>
    <dgm:pt modelId="{6B9192FF-F8A1-4ED5-8E4D-722FD9572EC0}">
      <dgm:prSet phldrT="[Text]" phldr="0"/>
      <dgm:spPr/>
      <dgm:t>
        <a:bodyPr/>
        <a:lstStyle/>
        <a:p>
          <a:r>
            <a:rPr lang="en-IN" dirty="0"/>
            <a:t>Enables MARPOL Annex VI fuel consumption reporting for vessels.</a:t>
          </a:r>
        </a:p>
      </dgm:t>
    </dgm:pt>
    <dgm:pt modelId="{9BD95FEF-77B4-4846-93E2-64D1DFFD892E}" type="parTrans" cxnId="{0C168CDA-0FA0-4462-94F6-3979971434F8}">
      <dgm:prSet/>
      <dgm:spPr/>
      <dgm:t>
        <a:bodyPr/>
        <a:lstStyle/>
        <a:p>
          <a:endParaRPr lang="en-IN"/>
        </a:p>
      </dgm:t>
    </dgm:pt>
    <dgm:pt modelId="{E3919045-4134-46E9-8B5C-B52141F54A48}" type="sibTrans" cxnId="{0C168CDA-0FA0-4462-94F6-3979971434F8}">
      <dgm:prSet/>
      <dgm:spPr/>
      <dgm:t>
        <a:bodyPr/>
        <a:lstStyle/>
        <a:p>
          <a:endParaRPr lang="en-IN"/>
        </a:p>
      </dgm:t>
    </dgm:pt>
    <dgm:pt modelId="{7D123B26-D3FF-442B-A2A7-CE578F0C62EB}">
      <dgm:prSet phldrT="[Text]" phldr="0"/>
      <dgm:spPr/>
      <dgm:t>
        <a:bodyPr/>
        <a:lstStyle/>
        <a:p>
          <a:r>
            <a:rPr lang="en-IN" dirty="0"/>
            <a:t>Single Use Plastics</a:t>
          </a:r>
        </a:p>
      </dgm:t>
    </dgm:pt>
    <dgm:pt modelId="{C61FA411-0AA2-46A9-8E0E-D6FC18DAB43C}" type="parTrans" cxnId="{F64BB802-D248-4D39-AEE7-0E48E7F2494C}">
      <dgm:prSet/>
      <dgm:spPr/>
      <dgm:t>
        <a:bodyPr/>
        <a:lstStyle/>
        <a:p>
          <a:endParaRPr lang="en-IN"/>
        </a:p>
      </dgm:t>
    </dgm:pt>
    <dgm:pt modelId="{BD3B6839-76B4-4889-9FC7-3D7610A3E368}" type="sibTrans" cxnId="{F64BB802-D248-4D39-AEE7-0E48E7F2494C}">
      <dgm:prSet/>
      <dgm:spPr/>
      <dgm:t>
        <a:bodyPr/>
        <a:lstStyle/>
        <a:p>
          <a:endParaRPr lang="en-IN"/>
        </a:p>
      </dgm:t>
    </dgm:pt>
    <dgm:pt modelId="{F00C275C-E461-4BAB-BE3A-CBDF3A2224E0}">
      <dgm:prSet phldrT="[Text]" phldr="0"/>
      <dgm:spPr/>
      <dgm:t>
        <a:bodyPr/>
        <a:lstStyle/>
        <a:p>
          <a:r>
            <a:rPr lang="en-IN" dirty="0"/>
            <a:t>Enables ships to report plastic usage and disposal via SEP plans, ensuring compliance with National sustainability mandates</a:t>
          </a:r>
        </a:p>
      </dgm:t>
    </dgm:pt>
    <dgm:pt modelId="{81596B38-68CC-48C9-BBD4-66AC298E788F}" type="parTrans" cxnId="{7F4FE645-E1A8-4D71-AD8C-D0DD9A05A952}">
      <dgm:prSet/>
      <dgm:spPr/>
      <dgm:t>
        <a:bodyPr/>
        <a:lstStyle/>
        <a:p>
          <a:endParaRPr lang="en-IN"/>
        </a:p>
      </dgm:t>
    </dgm:pt>
    <dgm:pt modelId="{1DC0ED80-CBCF-4BE9-96A5-04FFA1A79602}" type="sibTrans" cxnId="{7F4FE645-E1A8-4D71-AD8C-D0DD9A05A952}">
      <dgm:prSet/>
      <dgm:spPr/>
      <dgm:t>
        <a:bodyPr/>
        <a:lstStyle/>
        <a:p>
          <a:endParaRPr lang="en-IN"/>
        </a:p>
      </dgm:t>
    </dgm:pt>
    <dgm:pt modelId="{CDDDA4BD-3CE6-4B50-ACC7-C5332487296C}">
      <dgm:prSet phldrT="[Text]" phldr="0"/>
      <dgm:spPr/>
      <dgm:t>
        <a:bodyPr/>
        <a:lstStyle/>
        <a:p>
          <a:r>
            <a:rPr lang="en-IN" dirty="0"/>
            <a:t>E- BDN &amp; Bunker Suppliers</a:t>
          </a:r>
        </a:p>
      </dgm:t>
    </dgm:pt>
    <dgm:pt modelId="{90F194B7-DB00-4CF2-8C1A-964715F33D5E}" type="parTrans" cxnId="{2C98B4E4-3B1B-4EFF-B0DC-A22AD9FF615A}">
      <dgm:prSet/>
      <dgm:spPr/>
      <dgm:t>
        <a:bodyPr/>
        <a:lstStyle/>
        <a:p>
          <a:endParaRPr lang="en-IN"/>
        </a:p>
      </dgm:t>
    </dgm:pt>
    <dgm:pt modelId="{70FBD6C2-0984-4B05-A78B-DCA020685F63}" type="sibTrans" cxnId="{2C98B4E4-3B1B-4EFF-B0DC-A22AD9FF615A}">
      <dgm:prSet/>
      <dgm:spPr/>
      <dgm:t>
        <a:bodyPr/>
        <a:lstStyle/>
        <a:p>
          <a:endParaRPr lang="en-IN"/>
        </a:p>
      </dgm:t>
    </dgm:pt>
    <dgm:pt modelId="{82C312FB-DB7E-42C2-BA6C-E21C8A468AC4}">
      <dgm:prSet phldrT="[Text]" phldr="0"/>
      <dgm:spPr/>
      <dgm:t>
        <a:bodyPr/>
        <a:lstStyle/>
        <a:p>
          <a:r>
            <a:rPr lang="en-IN"/>
            <a:t>Central database of approved bunker suppliers with electronic BDN records for transparency and fuel quality assurance</a:t>
          </a:r>
          <a:endParaRPr lang="en-IN" dirty="0"/>
        </a:p>
      </dgm:t>
    </dgm:pt>
    <dgm:pt modelId="{16985652-FB3E-4E17-85D7-97B739E8136B}" type="parTrans" cxnId="{FE075F81-7A59-4BDD-A2FC-171BEDCFC9B7}">
      <dgm:prSet/>
      <dgm:spPr/>
      <dgm:t>
        <a:bodyPr/>
        <a:lstStyle/>
        <a:p>
          <a:endParaRPr lang="en-IN"/>
        </a:p>
      </dgm:t>
    </dgm:pt>
    <dgm:pt modelId="{20672C4C-B63B-4274-9154-966441FD6928}" type="sibTrans" cxnId="{FE075F81-7A59-4BDD-A2FC-171BEDCFC9B7}">
      <dgm:prSet/>
      <dgm:spPr/>
      <dgm:t>
        <a:bodyPr/>
        <a:lstStyle/>
        <a:p>
          <a:endParaRPr lang="en-IN"/>
        </a:p>
      </dgm:t>
    </dgm:pt>
    <dgm:pt modelId="{CD9F2CFF-50ED-4DD9-9C3F-A858F7B5D128}">
      <dgm:prSet phldrT="[Text]" phldr="0"/>
      <dgm:spPr/>
      <dgm:t>
        <a:bodyPr/>
        <a:lstStyle/>
        <a:p>
          <a:r>
            <a:rPr lang="en-IN" dirty="0"/>
            <a:t>Ballast Water Reporting </a:t>
          </a:r>
        </a:p>
      </dgm:t>
    </dgm:pt>
    <dgm:pt modelId="{B01C4E6D-C7A9-4074-AE05-8CF999F8DAD4}" type="parTrans" cxnId="{8E1F5D23-C951-4A1C-9CA0-9A019E39B60F}">
      <dgm:prSet/>
      <dgm:spPr/>
      <dgm:t>
        <a:bodyPr/>
        <a:lstStyle/>
        <a:p>
          <a:endParaRPr lang="en-IN"/>
        </a:p>
      </dgm:t>
    </dgm:pt>
    <dgm:pt modelId="{532C4EA5-2585-4607-AAF6-5A9EF63AD47D}" type="sibTrans" cxnId="{8E1F5D23-C951-4A1C-9CA0-9A019E39B60F}">
      <dgm:prSet/>
      <dgm:spPr/>
      <dgm:t>
        <a:bodyPr/>
        <a:lstStyle/>
        <a:p>
          <a:endParaRPr lang="en-IN"/>
        </a:p>
      </dgm:t>
    </dgm:pt>
    <dgm:pt modelId="{1A49C301-5511-4164-AA7B-EA4963DF187B}">
      <dgm:prSet phldrT="[Text]" phldr="0"/>
      <dgm:spPr/>
      <dgm:t>
        <a:bodyPr/>
        <a:lstStyle/>
        <a:p>
          <a:r>
            <a:rPr lang="en-IN" dirty="0"/>
            <a:t>Real time Ballast Water data submission by all ships and compliance oversight</a:t>
          </a:r>
        </a:p>
      </dgm:t>
    </dgm:pt>
    <dgm:pt modelId="{3B29547C-397A-427B-B085-F43D819F9868}" type="parTrans" cxnId="{44C69255-CCE5-40BB-B779-31E316C55BC4}">
      <dgm:prSet/>
      <dgm:spPr/>
      <dgm:t>
        <a:bodyPr/>
        <a:lstStyle/>
        <a:p>
          <a:endParaRPr lang="en-IN"/>
        </a:p>
      </dgm:t>
    </dgm:pt>
    <dgm:pt modelId="{E7CF5A60-7E18-4E77-B9C6-D21729126820}" type="sibTrans" cxnId="{44C69255-CCE5-40BB-B779-31E316C55BC4}">
      <dgm:prSet/>
      <dgm:spPr/>
      <dgm:t>
        <a:bodyPr/>
        <a:lstStyle/>
        <a:p>
          <a:endParaRPr lang="en-IN"/>
        </a:p>
      </dgm:t>
    </dgm:pt>
    <dgm:pt modelId="{A6CB2147-77A5-4BAA-9B3D-492A90174CCD}" type="pres">
      <dgm:prSet presAssocID="{BEE5CDC3-3375-472D-AB62-11DB90271333}" presName="Name0" presStyleCnt="0">
        <dgm:presLayoutVars>
          <dgm:dir/>
          <dgm:animLvl val="lvl"/>
          <dgm:resizeHandles val="exact"/>
        </dgm:presLayoutVars>
      </dgm:prSet>
      <dgm:spPr/>
    </dgm:pt>
    <dgm:pt modelId="{50D58E94-6CB5-4669-BADB-4982033E63DF}" type="pres">
      <dgm:prSet presAssocID="{36F7D379-5EEE-4838-8F3F-923F0C17B43E}" presName="composite" presStyleCnt="0"/>
      <dgm:spPr/>
    </dgm:pt>
    <dgm:pt modelId="{C2F9C07B-CF1A-41F3-83E8-9FB0740CFB79}" type="pres">
      <dgm:prSet presAssocID="{36F7D379-5EEE-4838-8F3F-923F0C17B43E}" presName="parTx" presStyleLbl="alignNode1" presStyleIdx="0" presStyleCnt="5">
        <dgm:presLayoutVars>
          <dgm:chMax val="0"/>
          <dgm:chPref val="0"/>
          <dgm:bulletEnabled val="1"/>
        </dgm:presLayoutVars>
      </dgm:prSet>
      <dgm:spPr/>
    </dgm:pt>
    <dgm:pt modelId="{B693EA3C-7A8A-4F49-BA73-EE5ED9F90E4B}" type="pres">
      <dgm:prSet presAssocID="{36F7D379-5EEE-4838-8F3F-923F0C17B43E}" presName="desTx" presStyleLbl="alignAccFollowNode1" presStyleIdx="0" presStyleCnt="5">
        <dgm:presLayoutVars>
          <dgm:bulletEnabled val="1"/>
        </dgm:presLayoutVars>
      </dgm:prSet>
      <dgm:spPr/>
    </dgm:pt>
    <dgm:pt modelId="{BBA90957-7CD4-47EA-90AA-D7EE2F5F3A01}" type="pres">
      <dgm:prSet presAssocID="{B335413F-5BFF-4D89-AA77-75C7EB91158B}" presName="space" presStyleCnt="0"/>
      <dgm:spPr/>
    </dgm:pt>
    <dgm:pt modelId="{E685468B-2BBF-43AC-9F99-BBFBE686B18F}" type="pres">
      <dgm:prSet presAssocID="{EB60E513-FF6D-433E-BCE5-4DC7B1F40351}" presName="composite" presStyleCnt="0"/>
      <dgm:spPr/>
    </dgm:pt>
    <dgm:pt modelId="{A75F9EBC-6D55-432D-9E4D-224E9EFD62B3}" type="pres">
      <dgm:prSet presAssocID="{EB60E513-FF6D-433E-BCE5-4DC7B1F40351}" presName="parTx" presStyleLbl="alignNode1" presStyleIdx="1" presStyleCnt="5">
        <dgm:presLayoutVars>
          <dgm:chMax val="0"/>
          <dgm:chPref val="0"/>
          <dgm:bulletEnabled val="1"/>
        </dgm:presLayoutVars>
      </dgm:prSet>
      <dgm:spPr/>
    </dgm:pt>
    <dgm:pt modelId="{22B91600-6EF0-49FE-BC1E-6818162524CA}" type="pres">
      <dgm:prSet presAssocID="{EB60E513-FF6D-433E-BCE5-4DC7B1F40351}" presName="desTx" presStyleLbl="alignAccFollowNode1" presStyleIdx="1" presStyleCnt="5">
        <dgm:presLayoutVars>
          <dgm:bulletEnabled val="1"/>
        </dgm:presLayoutVars>
      </dgm:prSet>
      <dgm:spPr/>
    </dgm:pt>
    <dgm:pt modelId="{9E39862D-3274-4D9F-B39F-96BB69C0C057}" type="pres">
      <dgm:prSet presAssocID="{79BAB1C7-AA48-4DB4-909E-D874ADB54C85}" presName="space" presStyleCnt="0"/>
      <dgm:spPr/>
    </dgm:pt>
    <dgm:pt modelId="{08D410AA-37AD-4F6C-AFB9-C60B5A586398}" type="pres">
      <dgm:prSet presAssocID="{7D123B26-D3FF-442B-A2A7-CE578F0C62EB}" presName="composite" presStyleCnt="0"/>
      <dgm:spPr/>
    </dgm:pt>
    <dgm:pt modelId="{18FD81C8-D7D6-4641-80B3-D9DD1EA06141}" type="pres">
      <dgm:prSet presAssocID="{7D123B26-D3FF-442B-A2A7-CE578F0C62EB}" presName="parTx" presStyleLbl="alignNode1" presStyleIdx="2" presStyleCnt="5">
        <dgm:presLayoutVars>
          <dgm:chMax val="0"/>
          <dgm:chPref val="0"/>
          <dgm:bulletEnabled val="1"/>
        </dgm:presLayoutVars>
      </dgm:prSet>
      <dgm:spPr/>
    </dgm:pt>
    <dgm:pt modelId="{83578D10-6425-4B6B-B13F-EDEDA2FBA28B}" type="pres">
      <dgm:prSet presAssocID="{7D123B26-D3FF-442B-A2A7-CE578F0C62EB}" presName="desTx" presStyleLbl="alignAccFollowNode1" presStyleIdx="2" presStyleCnt="5">
        <dgm:presLayoutVars>
          <dgm:bulletEnabled val="1"/>
        </dgm:presLayoutVars>
      </dgm:prSet>
      <dgm:spPr/>
    </dgm:pt>
    <dgm:pt modelId="{D5D3F292-D320-436A-A3C3-23182D76E367}" type="pres">
      <dgm:prSet presAssocID="{BD3B6839-76B4-4889-9FC7-3D7610A3E368}" presName="space" presStyleCnt="0"/>
      <dgm:spPr/>
    </dgm:pt>
    <dgm:pt modelId="{CCF92BB4-F878-4575-B718-038141D00E5B}" type="pres">
      <dgm:prSet presAssocID="{CDDDA4BD-3CE6-4B50-ACC7-C5332487296C}" presName="composite" presStyleCnt="0"/>
      <dgm:spPr/>
    </dgm:pt>
    <dgm:pt modelId="{9B957BF2-3D30-49BF-9D82-3D3413905ABD}" type="pres">
      <dgm:prSet presAssocID="{CDDDA4BD-3CE6-4B50-ACC7-C5332487296C}" presName="parTx" presStyleLbl="alignNode1" presStyleIdx="3" presStyleCnt="5">
        <dgm:presLayoutVars>
          <dgm:chMax val="0"/>
          <dgm:chPref val="0"/>
          <dgm:bulletEnabled val="1"/>
        </dgm:presLayoutVars>
      </dgm:prSet>
      <dgm:spPr/>
    </dgm:pt>
    <dgm:pt modelId="{C843754E-5E9F-4910-9DAE-9FC5DE82369E}" type="pres">
      <dgm:prSet presAssocID="{CDDDA4BD-3CE6-4B50-ACC7-C5332487296C}" presName="desTx" presStyleLbl="alignAccFollowNode1" presStyleIdx="3" presStyleCnt="5">
        <dgm:presLayoutVars>
          <dgm:bulletEnabled val="1"/>
        </dgm:presLayoutVars>
      </dgm:prSet>
      <dgm:spPr/>
    </dgm:pt>
    <dgm:pt modelId="{8F99E4AB-A9BE-4354-BC42-823F17116CD3}" type="pres">
      <dgm:prSet presAssocID="{70FBD6C2-0984-4B05-A78B-DCA020685F63}" presName="space" presStyleCnt="0"/>
      <dgm:spPr/>
    </dgm:pt>
    <dgm:pt modelId="{DFD1BC03-39D0-44AB-93B4-09BB2DAA56A1}" type="pres">
      <dgm:prSet presAssocID="{CD9F2CFF-50ED-4DD9-9C3F-A858F7B5D128}" presName="composite" presStyleCnt="0"/>
      <dgm:spPr/>
    </dgm:pt>
    <dgm:pt modelId="{177EC473-50BB-4305-BE28-5351A24E7B79}" type="pres">
      <dgm:prSet presAssocID="{CD9F2CFF-50ED-4DD9-9C3F-A858F7B5D128}" presName="parTx" presStyleLbl="alignNode1" presStyleIdx="4" presStyleCnt="5">
        <dgm:presLayoutVars>
          <dgm:chMax val="0"/>
          <dgm:chPref val="0"/>
          <dgm:bulletEnabled val="1"/>
        </dgm:presLayoutVars>
      </dgm:prSet>
      <dgm:spPr/>
    </dgm:pt>
    <dgm:pt modelId="{096C037A-D47B-497F-8B4D-E04F542308AC}" type="pres">
      <dgm:prSet presAssocID="{CD9F2CFF-50ED-4DD9-9C3F-A858F7B5D128}" presName="desTx" presStyleLbl="alignAccFollowNode1" presStyleIdx="4" presStyleCnt="5">
        <dgm:presLayoutVars>
          <dgm:bulletEnabled val="1"/>
        </dgm:presLayoutVars>
      </dgm:prSet>
      <dgm:spPr/>
    </dgm:pt>
  </dgm:ptLst>
  <dgm:cxnLst>
    <dgm:cxn modelId="{F64BB802-D248-4D39-AEE7-0E48E7F2494C}" srcId="{BEE5CDC3-3375-472D-AB62-11DB90271333}" destId="{7D123B26-D3FF-442B-A2A7-CE578F0C62EB}" srcOrd="2" destOrd="0" parTransId="{C61FA411-0AA2-46A9-8E0E-D6FC18DAB43C}" sibTransId="{BD3B6839-76B4-4889-9FC7-3D7610A3E368}"/>
    <dgm:cxn modelId="{E5F20405-0AFE-43E4-A7F3-1B0349EF57FA}" type="presOf" srcId="{1A49C301-5511-4164-AA7B-EA4963DF187B}" destId="{096C037A-D47B-497F-8B4D-E04F542308AC}" srcOrd="0" destOrd="0" presId="urn:microsoft.com/office/officeart/2005/8/layout/hList1"/>
    <dgm:cxn modelId="{5BD6D416-B0B0-425A-A6F7-73AF2930A475}" srcId="{36F7D379-5EEE-4838-8F3F-923F0C17B43E}" destId="{B0553AE0-AB4A-426F-9216-92A28267E354}" srcOrd="0" destOrd="0" parTransId="{15DEBC1A-5AE7-40A8-8606-DA9C59577AE5}" sibTransId="{23A19757-3B0D-4301-85F7-8328D77816D2}"/>
    <dgm:cxn modelId="{C9D5D917-C714-40D8-ACFD-8D7CE607F593}" type="presOf" srcId="{7D123B26-D3FF-442B-A2A7-CE578F0C62EB}" destId="{18FD81C8-D7D6-4641-80B3-D9DD1EA06141}" srcOrd="0" destOrd="0" presId="urn:microsoft.com/office/officeart/2005/8/layout/hList1"/>
    <dgm:cxn modelId="{947B9B20-6967-44E7-977D-F100EC156551}" type="presOf" srcId="{BEE5CDC3-3375-472D-AB62-11DB90271333}" destId="{A6CB2147-77A5-4BAA-9B3D-492A90174CCD}" srcOrd="0" destOrd="0" presId="urn:microsoft.com/office/officeart/2005/8/layout/hList1"/>
    <dgm:cxn modelId="{8E1F5D23-C951-4A1C-9CA0-9A019E39B60F}" srcId="{BEE5CDC3-3375-472D-AB62-11DB90271333}" destId="{CD9F2CFF-50ED-4DD9-9C3F-A858F7B5D128}" srcOrd="4" destOrd="0" parTransId="{B01C4E6D-C7A9-4074-AE05-8CF999F8DAD4}" sibTransId="{532C4EA5-2585-4607-AAF6-5A9EF63AD47D}"/>
    <dgm:cxn modelId="{756E5D26-4691-4551-A34C-1002640584B8}" srcId="{BEE5CDC3-3375-472D-AB62-11DB90271333}" destId="{36F7D379-5EEE-4838-8F3F-923F0C17B43E}" srcOrd="0" destOrd="0" parTransId="{0B3752BC-B6E2-40AD-8F88-FF2C8FE21C5F}" sibTransId="{B335413F-5BFF-4D89-AA77-75C7EB91158B}"/>
    <dgm:cxn modelId="{598D7533-3165-473D-BCAD-3FAA9CE5B320}" type="presOf" srcId="{6B9192FF-F8A1-4ED5-8E4D-722FD9572EC0}" destId="{22B91600-6EF0-49FE-BC1E-6818162524CA}" srcOrd="0" destOrd="0" presId="urn:microsoft.com/office/officeart/2005/8/layout/hList1"/>
    <dgm:cxn modelId="{BDF9723B-2871-4913-9106-0E6B7C5FE66A}" type="presOf" srcId="{CDDDA4BD-3CE6-4B50-ACC7-C5332487296C}" destId="{9B957BF2-3D30-49BF-9D82-3D3413905ABD}" srcOrd="0" destOrd="0" presId="urn:microsoft.com/office/officeart/2005/8/layout/hList1"/>
    <dgm:cxn modelId="{27F1B35C-E51F-439F-AA25-4A0EC0EAF7DB}" srcId="{BEE5CDC3-3375-472D-AB62-11DB90271333}" destId="{EB60E513-FF6D-433E-BCE5-4DC7B1F40351}" srcOrd="1" destOrd="0" parTransId="{682DF3BA-9A99-44C8-8CCE-19EAA780C88D}" sibTransId="{79BAB1C7-AA48-4DB4-909E-D874ADB54C85}"/>
    <dgm:cxn modelId="{7F4FE645-E1A8-4D71-AD8C-D0DD9A05A952}" srcId="{7D123B26-D3FF-442B-A2A7-CE578F0C62EB}" destId="{F00C275C-E461-4BAB-BE3A-CBDF3A2224E0}" srcOrd="0" destOrd="0" parTransId="{81596B38-68CC-48C9-BBD4-66AC298E788F}" sibTransId="{1DC0ED80-CBCF-4BE9-96A5-04FFA1A79602}"/>
    <dgm:cxn modelId="{8D65A468-64DE-4071-B26F-7A134212CB8E}" type="presOf" srcId="{F00C275C-E461-4BAB-BE3A-CBDF3A2224E0}" destId="{83578D10-6425-4B6B-B13F-EDEDA2FBA28B}" srcOrd="0" destOrd="0" presId="urn:microsoft.com/office/officeart/2005/8/layout/hList1"/>
    <dgm:cxn modelId="{44C69255-CCE5-40BB-B779-31E316C55BC4}" srcId="{CD9F2CFF-50ED-4DD9-9C3F-A858F7B5D128}" destId="{1A49C301-5511-4164-AA7B-EA4963DF187B}" srcOrd="0" destOrd="0" parTransId="{3B29547C-397A-427B-B085-F43D819F9868}" sibTransId="{E7CF5A60-7E18-4E77-B9C6-D21729126820}"/>
    <dgm:cxn modelId="{FE075F81-7A59-4BDD-A2FC-171BEDCFC9B7}" srcId="{CDDDA4BD-3CE6-4B50-ACC7-C5332487296C}" destId="{82C312FB-DB7E-42C2-BA6C-E21C8A468AC4}" srcOrd="0" destOrd="0" parTransId="{16985652-FB3E-4E17-85D7-97B739E8136B}" sibTransId="{20672C4C-B63B-4274-9154-966441FD6928}"/>
    <dgm:cxn modelId="{4A0D8185-86BA-4635-B547-C7CF1D2FB963}" type="presOf" srcId="{36F7D379-5EEE-4838-8F3F-923F0C17B43E}" destId="{C2F9C07B-CF1A-41F3-83E8-9FB0740CFB79}" srcOrd="0" destOrd="0" presId="urn:microsoft.com/office/officeart/2005/8/layout/hList1"/>
    <dgm:cxn modelId="{0DB92E8D-262C-4D3F-AB83-2CCCE9155C66}" type="presOf" srcId="{EB60E513-FF6D-433E-BCE5-4DC7B1F40351}" destId="{A75F9EBC-6D55-432D-9E4D-224E9EFD62B3}" srcOrd="0" destOrd="0" presId="urn:microsoft.com/office/officeart/2005/8/layout/hList1"/>
    <dgm:cxn modelId="{9124A3A2-F7E5-4CEB-B576-C8B6C1557AF2}" type="presOf" srcId="{82C312FB-DB7E-42C2-BA6C-E21C8A468AC4}" destId="{C843754E-5E9F-4910-9DAE-9FC5DE82369E}" srcOrd="0" destOrd="0" presId="urn:microsoft.com/office/officeart/2005/8/layout/hList1"/>
    <dgm:cxn modelId="{762744AC-BF65-4BD8-A9DD-F0312EDB1708}" type="presOf" srcId="{B0553AE0-AB4A-426F-9216-92A28267E354}" destId="{B693EA3C-7A8A-4F49-BA73-EE5ED9F90E4B}" srcOrd="0" destOrd="0" presId="urn:microsoft.com/office/officeart/2005/8/layout/hList1"/>
    <dgm:cxn modelId="{0C168CDA-0FA0-4462-94F6-3979971434F8}" srcId="{EB60E513-FF6D-433E-BCE5-4DC7B1F40351}" destId="{6B9192FF-F8A1-4ED5-8E4D-722FD9572EC0}" srcOrd="0" destOrd="0" parTransId="{9BD95FEF-77B4-4846-93E2-64D1DFFD892E}" sibTransId="{E3919045-4134-46E9-8B5C-B52141F54A48}"/>
    <dgm:cxn modelId="{2C98B4E4-3B1B-4EFF-B0DC-A22AD9FF615A}" srcId="{BEE5CDC3-3375-472D-AB62-11DB90271333}" destId="{CDDDA4BD-3CE6-4B50-ACC7-C5332487296C}" srcOrd="3" destOrd="0" parTransId="{90F194B7-DB00-4CF2-8C1A-964715F33D5E}" sibTransId="{70FBD6C2-0984-4B05-A78B-DCA020685F63}"/>
    <dgm:cxn modelId="{3AA319E5-82AD-4B6B-9191-F9946FC17639}" type="presOf" srcId="{CD9F2CFF-50ED-4DD9-9C3F-A858F7B5D128}" destId="{177EC473-50BB-4305-BE28-5351A24E7B79}" srcOrd="0" destOrd="0" presId="urn:microsoft.com/office/officeart/2005/8/layout/hList1"/>
    <dgm:cxn modelId="{E8F36C2B-A263-49BA-A30C-6A7AC9B00A13}" type="presParOf" srcId="{A6CB2147-77A5-4BAA-9B3D-492A90174CCD}" destId="{50D58E94-6CB5-4669-BADB-4982033E63DF}" srcOrd="0" destOrd="0" presId="urn:microsoft.com/office/officeart/2005/8/layout/hList1"/>
    <dgm:cxn modelId="{6E4E6E06-4E5A-41B0-838B-EC8A8886B1B7}" type="presParOf" srcId="{50D58E94-6CB5-4669-BADB-4982033E63DF}" destId="{C2F9C07B-CF1A-41F3-83E8-9FB0740CFB79}" srcOrd="0" destOrd="0" presId="urn:microsoft.com/office/officeart/2005/8/layout/hList1"/>
    <dgm:cxn modelId="{7D1A1CF2-D7AF-43AC-A2DC-0266F2D91049}" type="presParOf" srcId="{50D58E94-6CB5-4669-BADB-4982033E63DF}" destId="{B693EA3C-7A8A-4F49-BA73-EE5ED9F90E4B}" srcOrd="1" destOrd="0" presId="urn:microsoft.com/office/officeart/2005/8/layout/hList1"/>
    <dgm:cxn modelId="{214D5B5A-1D88-458D-A57C-E6EA2B69A8B5}" type="presParOf" srcId="{A6CB2147-77A5-4BAA-9B3D-492A90174CCD}" destId="{BBA90957-7CD4-47EA-90AA-D7EE2F5F3A01}" srcOrd="1" destOrd="0" presId="urn:microsoft.com/office/officeart/2005/8/layout/hList1"/>
    <dgm:cxn modelId="{161B4FD7-DFF1-4CED-95E7-8A09F9181696}" type="presParOf" srcId="{A6CB2147-77A5-4BAA-9B3D-492A90174CCD}" destId="{E685468B-2BBF-43AC-9F99-BBFBE686B18F}" srcOrd="2" destOrd="0" presId="urn:microsoft.com/office/officeart/2005/8/layout/hList1"/>
    <dgm:cxn modelId="{718C06AF-BA9D-4A80-8825-02FF6B9229D2}" type="presParOf" srcId="{E685468B-2BBF-43AC-9F99-BBFBE686B18F}" destId="{A75F9EBC-6D55-432D-9E4D-224E9EFD62B3}" srcOrd="0" destOrd="0" presId="urn:microsoft.com/office/officeart/2005/8/layout/hList1"/>
    <dgm:cxn modelId="{2075DFE5-DA28-4253-8041-0DC4E9468A18}" type="presParOf" srcId="{E685468B-2BBF-43AC-9F99-BBFBE686B18F}" destId="{22B91600-6EF0-49FE-BC1E-6818162524CA}" srcOrd="1" destOrd="0" presId="urn:microsoft.com/office/officeart/2005/8/layout/hList1"/>
    <dgm:cxn modelId="{3B87015A-D331-4441-B4FB-4D100929C839}" type="presParOf" srcId="{A6CB2147-77A5-4BAA-9B3D-492A90174CCD}" destId="{9E39862D-3274-4D9F-B39F-96BB69C0C057}" srcOrd="3" destOrd="0" presId="urn:microsoft.com/office/officeart/2005/8/layout/hList1"/>
    <dgm:cxn modelId="{785E5453-D342-4D22-B8C3-D21852C69300}" type="presParOf" srcId="{A6CB2147-77A5-4BAA-9B3D-492A90174CCD}" destId="{08D410AA-37AD-4F6C-AFB9-C60B5A586398}" srcOrd="4" destOrd="0" presId="urn:microsoft.com/office/officeart/2005/8/layout/hList1"/>
    <dgm:cxn modelId="{35E58E37-1A1F-4943-9C8A-10881EC04375}" type="presParOf" srcId="{08D410AA-37AD-4F6C-AFB9-C60B5A586398}" destId="{18FD81C8-D7D6-4641-80B3-D9DD1EA06141}" srcOrd="0" destOrd="0" presId="urn:microsoft.com/office/officeart/2005/8/layout/hList1"/>
    <dgm:cxn modelId="{C2F21368-FC92-4528-9EB6-74E4B04CB358}" type="presParOf" srcId="{08D410AA-37AD-4F6C-AFB9-C60B5A586398}" destId="{83578D10-6425-4B6B-B13F-EDEDA2FBA28B}" srcOrd="1" destOrd="0" presId="urn:microsoft.com/office/officeart/2005/8/layout/hList1"/>
    <dgm:cxn modelId="{E1B43DE8-4C9B-4436-AD03-4663FACB10D5}" type="presParOf" srcId="{A6CB2147-77A5-4BAA-9B3D-492A90174CCD}" destId="{D5D3F292-D320-436A-A3C3-23182D76E367}" srcOrd="5" destOrd="0" presId="urn:microsoft.com/office/officeart/2005/8/layout/hList1"/>
    <dgm:cxn modelId="{B1F1DC86-7817-45FA-9FA8-9746ACEF5274}" type="presParOf" srcId="{A6CB2147-77A5-4BAA-9B3D-492A90174CCD}" destId="{CCF92BB4-F878-4575-B718-038141D00E5B}" srcOrd="6" destOrd="0" presId="urn:microsoft.com/office/officeart/2005/8/layout/hList1"/>
    <dgm:cxn modelId="{67F5201C-263B-4E4D-A1C4-F194EA2303BC}" type="presParOf" srcId="{CCF92BB4-F878-4575-B718-038141D00E5B}" destId="{9B957BF2-3D30-49BF-9D82-3D3413905ABD}" srcOrd="0" destOrd="0" presId="urn:microsoft.com/office/officeart/2005/8/layout/hList1"/>
    <dgm:cxn modelId="{AC3D1431-750F-4727-8BF4-235015F1A35A}" type="presParOf" srcId="{CCF92BB4-F878-4575-B718-038141D00E5B}" destId="{C843754E-5E9F-4910-9DAE-9FC5DE82369E}" srcOrd="1" destOrd="0" presId="urn:microsoft.com/office/officeart/2005/8/layout/hList1"/>
    <dgm:cxn modelId="{CC3A6C33-FAC5-49E1-92AC-DCD8817BB867}" type="presParOf" srcId="{A6CB2147-77A5-4BAA-9B3D-492A90174CCD}" destId="{8F99E4AB-A9BE-4354-BC42-823F17116CD3}" srcOrd="7" destOrd="0" presId="urn:microsoft.com/office/officeart/2005/8/layout/hList1"/>
    <dgm:cxn modelId="{10665974-FCE6-4BCE-9691-44E4166AE653}" type="presParOf" srcId="{A6CB2147-77A5-4BAA-9B3D-492A90174CCD}" destId="{DFD1BC03-39D0-44AB-93B4-09BB2DAA56A1}" srcOrd="8" destOrd="0" presId="urn:microsoft.com/office/officeart/2005/8/layout/hList1"/>
    <dgm:cxn modelId="{791EFC01-1357-4395-9286-E84A1E4B696A}" type="presParOf" srcId="{DFD1BC03-39D0-44AB-93B4-09BB2DAA56A1}" destId="{177EC473-50BB-4305-BE28-5351A24E7B79}" srcOrd="0" destOrd="0" presId="urn:microsoft.com/office/officeart/2005/8/layout/hList1"/>
    <dgm:cxn modelId="{C6F4A479-78AF-4741-906E-3F9183CAF2E5}" type="presParOf" srcId="{DFD1BC03-39D0-44AB-93B4-09BB2DAA56A1}" destId="{096C037A-D47B-497F-8B4D-E04F542308AC}" srcOrd="1" destOrd="0" presId="urn:microsoft.com/office/officeart/2005/8/layout/h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E5CDC3-3375-472D-AB62-11DB9027133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IN"/>
        </a:p>
      </dgm:t>
    </dgm:pt>
    <dgm:pt modelId="{36F7D379-5EEE-4838-8F3F-923F0C17B43E}">
      <dgm:prSet phldrT="[Text]" phldr="0" custT="1"/>
      <dgm:spPr/>
      <dgm:t>
        <a:bodyPr/>
        <a:lstStyle/>
        <a:p>
          <a:r>
            <a:rPr lang="en-IN" sz="1800" b="1" dirty="0"/>
            <a:t>LNG</a:t>
          </a:r>
        </a:p>
      </dgm:t>
    </dgm:pt>
    <dgm:pt modelId="{0B3752BC-B6E2-40AD-8F88-FF2C8FE21C5F}" type="parTrans" cxnId="{756E5D26-4691-4551-A34C-1002640584B8}">
      <dgm:prSet/>
      <dgm:spPr/>
      <dgm:t>
        <a:bodyPr/>
        <a:lstStyle/>
        <a:p>
          <a:endParaRPr lang="en-IN"/>
        </a:p>
      </dgm:t>
    </dgm:pt>
    <dgm:pt modelId="{B335413F-5BFF-4D89-AA77-75C7EB91158B}" type="sibTrans" cxnId="{756E5D26-4691-4551-A34C-1002640584B8}">
      <dgm:prSet/>
      <dgm:spPr/>
      <dgm:t>
        <a:bodyPr/>
        <a:lstStyle/>
        <a:p>
          <a:endParaRPr lang="en-IN"/>
        </a:p>
      </dgm:t>
    </dgm:pt>
    <dgm:pt modelId="{B0553AE0-AB4A-426F-9216-92A28267E354}">
      <dgm:prSet phldrT="[Text]" phldr="0" custT="1"/>
      <dgm:spPr/>
      <dgm:t>
        <a:bodyPr/>
        <a:lstStyle/>
        <a:p>
          <a:r>
            <a:rPr lang="en-IN" sz="1400" b="1" dirty="0"/>
            <a:t>Current Use:</a:t>
          </a:r>
          <a:r>
            <a:rPr lang="en-IN" sz="1400" dirty="0"/>
            <a:t> Operational for select Indian coastal and LNG carriers; IGF Code compliant</a:t>
          </a:r>
        </a:p>
      </dgm:t>
    </dgm:pt>
    <dgm:pt modelId="{15DEBC1A-5AE7-40A8-8606-DA9C59577AE5}" type="parTrans" cxnId="{5BD6D416-B0B0-425A-A6F7-73AF2930A475}">
      <dgm:prSet/>
      <dgm:spPr/>
      <dgm:t>
        <a:bodyPr/>
        <a:lstStyle/>
        <a:p>
          <a:endParaRPr lang="en-IN"/>
        </a:p>
      </dgm:t>
    </dgm:pt>
    <dgm:pt modelId="{23A19757-3B0D-4301-85F7-8328D77816D2}" type="sibTrans" cxnId="{5BD6D416-B0B0-425A-A6F7-73AF2930A475}">
      <dgm:prSet/>
      <dgm:spPr/>
      <dgm:t>
        <a:bodyPr/>
        <a:lstStyle/>
        <a:p>
          <a:endParaRPr lang="en-IN"/>
        </a:p>
      </dgm:t>
    </dgm:pt>
    <dgm:pt modelId="{EB60E513-FF6D-433E-BCE5-4DC7B1F40351}">
      <dgm:prSet phldrT="[Text]" phldr="0" custT="1"/>
      <dgm:spPr/>
      <dgm:t>
        <a:bodyPr/>
        <a:lstStyle/>
        <a:p>
          <a:r>
            <a:rPr lang="en-IN" sz="1800" b="1" dirty="0"/>
            <a:t>Biofuel</a:t>
          </a:r>
        </a:p>
      </dgm:t>
    </dgm:pt>
    <dgm:pt modelId="{682DF3BA-9A99-44C8-8CCE-19EAA780C88D}" type="parTrans" cxnId="{27F1B35C-E51F-439F-AA25-4A0EC0EAF7DB}">
      <dgm:prSet/>
      <dgm:spPr/>
      <dgm:t>
        <a:bodyPr/>
        <a:lstStyle/>
        <a:p>
          <a:endParaRPr lang="en-IN"/>
        </a:p>
      </dgm:t>
    </dgm:pt>
    <dgm:pt modelId="{79BAB1C7-AA48-4DB4-909E-D874ADB54C85}" type="sibTrans" cxnId="{27F1B35C-E51F-439F-AA25-4A0EC0EAF7DB}">
      <dgm:prSet/>
      <dgm:spPr/>
      <dgm:t>
        <a:bodyPr/>
        <a:lstStyle/>
        <a:p>
          <a:endParaRPr lang="en-IN"/>
        </a:p>
      </dgm:t>
    </dgm:pt>
    <dgm:pt modelId="{6B9192FF-F8A1-4ED5-8E4D-722FD9572EC0}">
      <dgm:prSet phldrT="[Text]" phldr="0" custT="1"/>
      <dgm:spPr/>
      <dgm:t>
        <a:bodyPr/>
        <a:lstStyle/>
        <a:p>
          <a:pPr>
            <a:buSzPts val="1000"/>
            <a:buFont typeface="Symbol" panose="05050102010706020507" pitchFamily="18" charset="2"/>
            <a:buChar char=""/>
          </a:pPr>
          <a:r>
            <a:rPr lang="en-IN" sz="1400" b="1" dirty="0"/>
            <a:t>Marine Trials:</a:t>
          </a:r>
          <a:r>
            <a:rPr lang="en-IN" sz="1400" dirty="0"/>
            <a:t> Successfully tested on marine engines</a:t>
          </a:r>
        </a:p>
      </dgm:t>
    </dgm:pt>
    <dgm:pt modelId="{9BD95FEF-77B4-4846-93E2-64D1DFFD892E}" type="parTrans" cxnId="{0C168CDA-0FA0-4462-94F6-3979971434F8}">
      <dgm:prSet/>
      <dgm:spPr/>
      <dgm:t>
        <a:bodyPr/>
        <a:lstStyle/>
        <a:p>
          <a:endParaRPr lang="en-IN"/>
        </a:p>
      </dgm:t>
    </dgm:pt>
    <dgm:pt modelId="{E3919045-4134-46E9-8B5C-B52141F54A48}" type="sibTrans" cxnId="{0C168CDA-0FA0-4462-94F6-3979971434F8}">
      <dgm:prSet/>
      <dgm:spPr/>
      <dgm:t>
        <a:bodyPr/>
        <a:lstStyle/>
        <a:p>
          <a:endParaRPr lang="en-IN"/>
        </a:p>
      </dgm:t>
    </dgm:pt>
    <dgm:pt modelId="{7D123B26-D3FF-442B-A2A7-CE578F0C62EB}">
      <dgm:prSet phldrT="[Text]" phldr="0" custT="1"/>
      <dgm:spPr/>
      <dgm:t>
        <a:bodyPr/>
        <a:lstStyle/>
        <a:p>
          <a:r>
            <a:rPr lang="en-IN" sz="1800" b="1" dirty="0"/>
            <a:t>Ammonia</a:t>
          </a:r>
        </a:p>
      </dgm:t>
    </dgm:pt>
    <dgm:pt modelId="{C61FA411-0AA2-46A9-8E0E-D6FC18DAB43C}" type="parTrans" cxnId="{F64BB802-D248-4D39-AEE7-0E48E7F2494C}">
      <dgm:prSet/>
      <dgm:spPr/>
      <dgm:t>
        <a:bodyPr/>
        <a:lstStyle/>
        <a:p>
          <a:endParaRPr lang="en-IN"/>
        </a:p>
      </dgm:t>
    </dgm:pt>
    <dgm:pt modelId="{BD3B6839-76B4-4889-9FC7-3D7610A3E368}" type="sibTrans" cxnId="{F64BB802-D248-4D39-AEE7-0E48E7F2494C}">
      <dgm:prSet/>
      <dgm:spPr/>
      <dgm:t>
        <a:bodyPr/>
        <a:lstStyle/>
        <a:p>
          <a:endParaRPr lang="en-IN"/>
        </a:p>
      </dgm:t>
    </dgm:pt>
    <dgm:pt modelId="{F00C275C-E461-4BAB-BE3A-CBDF3A2224E0}">
      <dgm:prSet phldrT="[Text]" phldr="0" custT="1"/>
      <dgm:spPr/>
      <dgm:t>
        <a:bodyPr/>
        <a:lstStyle/>
        <a:p>
          <a:r>
            <a:rPr lang="en-IN" sz="1400" b="1" dirty="0"/>
            <a:t>Export Positioning:</a:t>
          </a:r>
          <a:r>
            <a:rPr lang="en-IN" sz="1400" dirty="0"/>
            <a:t> </a:t>
          </a:r>
          <a:r>
            <a:rPr lang="en-IN" sz="1400" b="1" dirty="0"/>
            <a:t>Kandla to produce green ammonia</a:t>
          </a:r>
          <a:r>
            <a:rPr lang="en-IN" sz="1400" dirty="0"/>
            <a:t> (L&amp;T + Itochu JV) for </a:t>
          </a:r>
          <a:r>
            <a:rPr lang="en-IN" sz="1400" b="1" dirty="0"/>
            <a:t>Singapore bunkering</a:t>
          </a:r>
          <a:endParaRPr lang="en-IN" sz="1400" dirty="0"/>
        </a:p>
      </dgm:t>
    </dgm:pt>
    <dgm:pt modelId="{81596B38-68CC-48C9-BBD4-66AC298E788F}" type="parTrans" cxnId="{7F4FE645-E1A8-4D71-AD8C-D0DD9A05A952}">
      <dgm:prSet/>
      <dgm:spPr/>
      <dgm:t>
        <a:bodyPr/>
        <a:lstStyle/>
        <a:p>
          <a:endParaRPr lang="en-IN"/>
        </a:p>
      </dgm:t>
    </dgm:pt>
    <dgm:pt modelId="{1DC0ED80-CBCF-4BE9-96A5-04FFA1A79602}" type="sibTrans" cxnId="{7F4FE645-E1A8-4D71-AD8C-D0DD9A05A952}">
      <dgm:prSet/>
      <dgm:spPr/>
      <dgm:t>
        <a:bodyPr/>
        <a:lstStyle/>
        <a:p>
          <a:endParaRPr lang="en-IN"/>
        </a:p>
      </dgm:t>
    </dgm:pt>
    <dgm:pt modelId="{CDDDA4BD-3CE6-4B50-ACC7-C5332487296C}">
      <dgm:prSet phldrT="[Text]" phldr="0" custT="1"/>
      <dgm:spPr/>
      <dgm:t>
        <a:bodyPr/>
        <a:lstStyle/>
        <a:p>
          <a:r>
            <a:rPr lang="en-IN" sz="1800" b="1" dirty="0"/>
            <a:t>Methanol</a:t>
          </a:r>
        </a:p>
      </dgm:t>
    </dgm:pt>
    <dgm:pt modelId="{90F194B7-DB00-4CF2-8C1A-964715F33D5E}" type="parTrans" cxnId="{2C98B4E4-3B1B-4EFF-B0DC-A22AD9FF615A}">
      <dgm:prSet/>
      <dgm:spPr/>
      <dgm:t>
        <a:bodyPr/>
        <a:lstStyle/>
        <a:p>
          <a:endParaRPr lang="en-IN"/>
        </a:p>
      </dgm:t>
    </dgm:pt>
    <dgm:pt modelId="{70FBD6C2-0984-4B05-A78B-DCA020685F63}" type="sibTrans" cxnId="{2C98B4E4-3B1B-4EFF-B0DC-A22AD9FF615A}">
      <dgm:prSet/>
      <dgm:spPr/>
      <dgm:t>
        <a:bodyPr/>
        <a:lstStyle/>
        <a:p>
          <a:endParaRPr lang="en-IN"/>
        </a:p>
      </dgm:t>
    </dgm:pt>
    <dgm:pt modelId="{1A49C301-5511-4164-AA7B-EA4963DF187B}">
      <dgm:prSet phldrT="[Text]" phldr="0" custT="1"/>
      <dgm:spPr/>
      <dgm:t>
        <a:bodyPr/>
        <a:lstStyle/>
        <a:p>
          <a:r>
            <a:rPr lang="en-IN" sz="1400" b="1" dirty="0"/>
            <a:t>Port Pilot:</a:t>
          </a:r>
          <a:r>
            <a:rPr lang="en-IN" sz="1400" dirty="0"/>
            <a:t> </a:t>
          </a:r>
          <a:r>
            <a:rPr lang="en-IN" sz="1400" b="1" dirty="0"/>
            <a:t>VOC Port launched India's first Green Hydrogen Pilot Plant</a:t>
          </a:r>
          <a:r>
            <a:rPr lang="en-IN" sz="1400" dirty="0"/>
            <a:t> (5 Sep 2025)</a:t>
          </a:r>
        </a:p>
      </dgm:t>
    </dgm:pt>
    <dgm:pt modelId="{3B29547C-397A-427B-B085-F43D819F9868}" type="parTrans" cxnId="{44C69255-CCE5-40BB-B779-31E316C55BC4}">
      <dgm:prSet/>
      <dgm:spPr/>
      <dgm:t>
        <a:bodyPr/>
        <a:lstStyle/>
        <a:p>
          <a:endParaRPr lang="en-IN"/>
        </a:p>
      </dgm:t>
    </dgm:pt>
    <dgm:pt modelId="{E7CF5A60-7E18-4E77-B9C6-D21729126820}" type="sibTrans" cxnId="{44C69255-CCE5-40BB-B779-31E316C55BC4}">
      <dgm:prSet/>
      <dgm:spPr/>
      <dgm:t>
        <a:bodyPr/>
        <a:lstStyle/>
        <a:p>
          <a:endParaRPr lang="en-IN"/>
        </a:p>
      </dgm:t>
    </dgm:pt>
    <dgm:pt modelId="{2CFA7239-06F4-4F80-8048-74A3FC116D63}">
      <dgm:prSet custT="1"/>
      <dgm:spPr/>
      <dgm:t>
        <a:bodyPr/>
        <a:lstStyle/>
        <a:p>
          <a:pPr>
            <a:buSzPts val="1000"/>
            <a:buFont typeface="Symbol" panose="05050102010706020507" pitchFamily="18" charset="2"/>
            <a:buChar char=""/>
          </a:pPr>
          <a:r>
            <a:rPr lang="en-IN" sz="1400" b="1" dirty="0"/>
            <a:t>Infrastructure:</a:t>
          </a:r>
          <a:r>
            <a:rPr lang="en-IN" sz="1400" dirty="0"/>
            <a:t> LNG terminals at </a:t>
          </a:r>
          <a:r>
            <a:rPr lang="en-IN" sz="1400" b="1" dirty="0" err="1"/>
            <a:t>Dahej</a:t>
          </a:r>
          <a:r>
            <a:rPr lang="en-IN" sz="1400" b="1" dirty="0"/>
            <a:t>, Hazira, Kochi</a:t>
          </a:r>
          <a:r>
            <a:rPr lang="en-IN" sz="1400" dirty="0"/>
            <a:t>; feasibility for bunkering at JNPA</a:t>
          </a:r>
        </a:p>
      </dgm:t>
    </dgm:pt>
    <dgm:pt modelId="{653BAB6B-A1FE-484A-A714-3B64845145B4}" type="parTrans" cxnId="{8922D3B5-4826-43CD-9101-549D9C41217D}">
      <dgm:prSet/>
      <dgm:spPr/>
      <dgm:t>
        <a:bodyPr/>
        <a:lstStyle/>
        <a:p>
          <a:endParaRPr lang="en-IN"/>
        </a:p>
      </dgm:t>
    </dgm:pt>
    <dgm:pt modelId="{BC59EF6D-BB6F-45B8-BD71-8B3CD6805550}" type="sibTrans" cxnId="{8922D3B5-4826-43CD-9101-549D9C41217D}">
      <dgm:prSet/>
      <dgm:spPr/>
      <dgm:t>
        <a:bodyPr/>
        <a:lstStyle/>
        <a:p>
          <a:endParaRPr lang="en-IN"/>
        </a:p>
      </dgm:t>
    </dgm:pt>
    <dgm:pt modelId="{D9B7B661-C8F4-45DF-BED3-48F3AA39F4FB}">
      <dgm:prSet custT="1"/>
      <dgm:spPr/>
      <dgm:t>
        <a:bodyPr/>
        <a:lstStyle/>
        <a:p>
          <a:pPr>
            <a:buSzPts val="1000"/>
            <a:buFont typeface="Symbol" panose="05050102010706020507" pitchFamily="18" charset="2"/>
            <a:buChar char=""/>
          </a:pPr>
          <a:r>
            <a:rPr lang="en-IN" sz="1400" b="1"/>
            <a:t>Maritime Role:</a:t>
          </a:r>
          <a:r>
            <a:rPr lang="en-IN" sz="1400"/>
            <a:t> Transition fuel till 2035 under IMO GHG transition</a:t>
          </a:r>
        </a:p>
      </dgm:t>
    </dgm:pt>
    <dgm:pt modelId="{3F67D649-DDB7-4F16-97BD-B4BA3FF8AA43}" type="parTrans" cxnId="{145B3B04-6B60-4503-B5AF-B420C2783A9E}">
      <dgm:prSet/>
      <dgm:spPr/>
      <dgm:t>
        <a:bodyPr/>
        <a:lstStyle/>
        <a:p>
          <a:endParaRPr lang="en-IN"/>
        </a:p>
      </dgm:t>
    </dgm:pt>
    <dgm:pt modelId="{28C375DD-5456-4B14-92F1-52E900E48C71}" type="sibTrans" cxnId="{145B3B04-6B60-4503-B5AF-B420C2783A9E}">
      <dgm:prSet/>
      <dgm:spPr/>
      <dgm:t>
        <a:bodyPr/>
        <a:lstStyle/>
        <a:p>
          <a:endParaRPr lang="en-IN"/>
        </a:p>
      </dgm:t>
    </dgm:pt>
    <dgm:pt modelId="{E3A62B59-A2AC-45AF-8ADE-1CD5DF1F0B9D}">
      <dgm:prSet custT="1"/>
      <dgm:spPr/>
      <dgm:t>
        <a:bodyPr/>
        <a:lstStyle/>
        <a:p>
          <a:pPr>
            <a:buSzPts val="1000"/>
            <a:buFont typeface="Symbol" panose="05050102010706020507" pitchFamily="18" charset="2"/>
            <a:buChar char=""/>
          </a:pPr>
          <a:r>
            <a:rPr lang="en-IN" sz="1400" b="1" dirty="0"/>
            <a:t>Limitation:</a:t>
          </a:r>
          <a:r>
            <a:rPr lang="en-IN" sz="1400" dirty="0"/>
            <a:t> Methane slip &amp; future carbon costs reduce long-term advantage</a:t>
          </a:r>
        </a:p>
      </dgm:t>
    </dgm:pt>
    <dgm:pt modelId="{8E374401-85F0-4927-A385-0531A5EBB43C}" type="parTrans" cxnId="{C5A9F4F4-B8D1-4DC6-AEF5-9E59B8E3C884}">
      <dgm:prSet/>
      <dgm:spPr/>
      <dgm:t>
        <a:bodyPr/>
        <a:lstStyle/>
        <a:p>
          <a:endParaRPr lang="en-IN"/>
        </a:p>
      </dgm:t>
    </dgm:pt>
    <dgm:pt modelId="{7365F5DD-07CC-49AD-BFCD-4D6D71F71DBD}" type="sibTrans" cxnId="{C5A9F4F4-B8D1-4DC6-AEF5-9E59B8E3C884}">
      <dgm:prSet/>
      <dgm:spPr/>
      <dgm:t>
        <a:bodyPr/>
        <a:lstStyle/>
        <a:p>
          <a:endParaRPr lang="en-IN"/>
        </a:p>
      </dgm:t>
    </dgm:pt>
    <dgm:pt modelId="{2E0D2EE0-2D15-45A2-8E10-8ED0D764A94A}">
      <dgm:prSet custT="1"/>
      <dgm:spPr/>
      <dgm:t>
        <a:bodyPr/>
        <a:lstStyle/>
        <a:p>
          <a:pPr>
            <a:buSzPts val="1000"/>
            <a:buFont typeface="Symbol" panose="05050102010706020507" pitchFamily="18" charset="2"/>
            <a:buChar char=""/>
          </a:pPr>
          <a:r>
            <a:rPr lang="en-IN" sz="1400" b="1" dirty="0"/>
            <a:t>Supply Base:</a:t>
          </a:r>
          <a:r>
            <a:rPr lang="en-IN" sz="1400" dirty="0"/>
            <a:t> Drop in Blends. Domestic production.  </a:t>
          </a:r>
          <a:r>
            <a:rPr lang="en-IN" sz="1400" b="1" dirty="0"/>
            <a:t>Blending with FAME, HVO</a:t>
          </a:r>
        </a:p>
      </dgm:t>
    </dgm:pt>
    <dgm:pt modelId="{0F4C6BAF-CF72-48D0-B9DB-AB084DA1D42B}" type="parTrans" cxnId="{E95CF4DA-E30C-45B2-AE4D-DEFFF12E4E11}">
      <dgm:prSet/>
      <dgm:spPr/>
      <dgm:t>
        <a:bodyPr/>
        <a:lstStyle/>
        <a:p>
          <a:endParaRPr lang="en-IN"/>
        </a:p>
      </dgm:t>
    </dgm:pt>
    <dgm:pt modelId="{89FAE2E6-0193-43EF-907C-F1DF32CB1915}" type="sibTrans" cxnId="{E95CF4DA-E30C-45B2-AE4D-DEFFF12E4E11}">
      <dgm:prSet/>
      <dgm:spPr/>
      <dgm:t>
        <a:bodyPr/>
        <a:lstStyle/>
        <a:p>
          <a:endParaRPr lang="en-IN"/>
        </a:p>
      </dgm:t>
    </dgm:pt>
    <dgm:pt modelId="{14C75546-13B2-4BBE-863D-618D92F81D9C}">
      <dgm:prSet custT="1"/>
      <dgm:spPr/>
      <dgm:t>
        <a:bodyPr/>
        <a:lstStyle/>
        <a:p>
          <a:pPr>
            <a:buSzPts val="1000"/>
            <a:buFont typeface="Symbol" panose="05050102010706020507" pitchFamily="18" charset="2"/>
            <a:buChar char=""/>
          </a:pPr>
          <a:r>
            <a:rPr lang="en-IN" sz="1400" b="1"/>
            <a:t>Distribution:</a:t>
          </a:r>
          <a:r>
            <a:rPr lang="en-IN" sz="1400"/>
            <a:t> Can use existing bunkering infrastructure without port redesign</a:t>
          </a:r>
        </a:p>
      </dgm:t>
    </dgm:pt>
    <dgm:pt modelId="{C7C3EAE8-B555-46DA-934B-F9BFDC3DC1EC}" type="parTrans" cxnId="{B363F80A-56FC-4543-8CB6-76A1897A8853}">
      <dgm:prSet/>
      <dgm:spPr/>
      <dgm:t>
        <a:bodyPr/>
        <a:lstStyle/>
        <a:p>
          <a:endParaRPr lang="en-IN"/>
        </a:p>
      </dgm:t>
    </dgm:pt>
    <dgm:pt modelId="{5B98B437-9751-48F9-A6E2-123190081F05}" type="sibTrans" cxnId="{B363F80A-56FC-4543-8CB6-76A1897A8853}">
      <dgm:prSet/>
      <dgm:spPr/>
      <dgm:t>
        <a:bodyPr/>
        <a:lstStyle/>
        <a:p>
          <a:endParaRPr lang="en-IN"/>
        </a:p>
      </dgm:t>
    </dgm:pt>
    <dgm:pt modelId="{C480705C-D30C-419A-87F6-51795609AF67}">
      <dgm:prSet custT="1"/>
      <dgm:spPr/>
      <dgm:t>
        <a:bodyPr/>
        <a:lstStyle/>
        <a:p>
          <a:pPr>
            <a:buSzPts val="1000"/>
            <a:buFont typeface="Symbol" panose="05050102010706020507" pitchFamily="18" charset="2"/>
            <a:buChar char=""/>
          </a:pPr>
          <a:r>
            <a:rPr lang="en-IN" sz="1400" b="1"/>
            <a:t>Advantage:</a:t>
          </a:r>
          <a:r>
            <a:rPr lang="en-IN" sz="1400"/>
            <a:t> Short-term compliance option for Indian fleet under CII/GHG without retrofits</a:t>
          </a:r>
        </a:p>
      </dgm:t>
    </dgm:pt>
    <dgm:pt modelId="{716F6F18-E1BD-45E8-B594-D57E3F856C8F}" type="parTrans" cxnId="{C0D347A7-A5DD-4913-982F-A0AB46349C2B}">
      <dgm:prSet/>
      <dgm:spPr/>
      <dgm:t>
        <a:bodyPr/>
        <a:lstStyle/>
        <a:p>
          <a:endParaRPr lang="en-IN"/>
        </a:p>
      </dgm:t>
    </dgm:pt>
    <dgm:pt modelId="{C43D3FEA-947E-4219-AA5F-725CD7AD430F}" type="sibTrans" cxnId="{C0D347A7-A5DD-4913-982F-A0AB46349C2B}">
      <dgm:prSet/>
      <dgm:spPr/>
      <dgm:t>
        <a:bodyPr/>
        <a:lstStyle/>
        <a:p>
          <a:endParaRPr lang="en-IN"/>
        </a:p>
      </dgm:t>
    </dgm:pt>
    <dgm:pt modelId="{801B1B89-8326-4B57-82C6-06DADC465F50}">
      <dgm:prSet phldrT="[Text]" phldr="0" custT="1"/>
      <dgm:spPr/>
      <dgm:t>
        <a:bodyPr/>
        <a:lstStyle/>
        <a:p>
          <a:r>
            <a:rPr lang="en-IN" sz="1800" b="1" dirty="0"/>
            <a:t>Hydrogen </a:t>
          </a:r>
        </a:p>
      </dgm:t>
    </dgm:pt>
    <dgm:pt modelId="{BB1C52C7-AA1B-4E9F-8483-DDB41DAE3754}" type="parTrans" cxnId="{7E626C2C-7636-480A-A1FB-E646BDB2A496}">
      <dgm:prSet/>
      <dgm:spPr/>
      <dgm:t>
        <a:bodyPr/>
        <a:lstStyle/>
        <a:p>
          <a:endParaRPr lang="en-IN"/>
        </a:p>
      </dgm:t>
    </dgm:pt>
    <dgm:pt modelId="{74AEF3E2-B99F-416B-8E6D-9975803CFD70}" type="sibTrans" cxnId="{7E626C2C-7636-480A-A1FB-E646BDB2A496}">
      <dgm:prSet/>
      <dgm:spPr/>
      <dgm:t>
        <a:bodyPr/>
        <a:lstStyle/>
        <a:p>
          <a:endParaRPr lang="en-IN"/>
        </a:p>
      </dgm:t>
    </dgm:pt>
    <dgm:pt modelId="{156C102D-6991-43AF-AEFC-1D802E1CBAC5}">
      <dgm:prSet phldrT="[Text]" phldr="0"/>
      <dgm:spPr/>
      <dgm:t>
        <a:bodyPr/>
        <a:lstStyle/>
        <a:p>
          <a:pPr>
            <a:buSzPts val="1000"/>
            <a:buFont typeface="Symbol" panose="05050102010706020507" pitchFamily="18" charset="2"/>
            <a:buChar char=""/>
          </a:pPr>
          <a:r>
            <a:rPr lang="en-IN" b="1" dirty="0"/>
            <a:t>Marine Use</a:t>
          </a:r>
          <a:r>
            <a:rPr lang="en-IN" dirty="0"/>
            <a:t>: Dual-fuel methanol engines already ordered by global majors</a:t>
          </a:r>
        </a:p>
      </dgm:t>
    </dgm:pt>
    <dgm:pt modelId="{B00D01E0-A90B-4AAC-A9EE-BC090CDC63EB}" type="parTrans" cxnId="{05B5F537-6799-4089-9737-CF8B2057103E}">
      <dgm:prSet/>
      <dgm:spPr/>
      <dgm:t>
        <a:bodyPr/>
        <a:lstStyle/>
        <a:p>
          <a:endParaRPr lang="en-IN"/>
        </a:p>
      </dgm:t>
    </dgm:pt>
    <dgm:pt modelId="{3CD1750D-1DA3-4805-9B19-0876A6404235}" type="sibTrans" cxnId="{05B5F537-6799-4089-9737-CF8B2057103E}">
      <dgm:prSet/>
      <dgm:spPr/>
      <dgm:t>
        <a:bodyPr/>
        <a:lstStyle/>
        <a:p>
          <a:endParaRPr lang="en-IN"/>
        </a:p>
      </dgm:t>
    </dgm:pt>
    <dgm:pt modelId="{7DAE0B34-8AEA-47DC-A2BD-085A7A017194}">
      <dgm:prSet phldrT="[Text]" phldr="0"/>
      <dgm:spPr/>
      <dgm:t>
        <a:bodyPr/>
        <a:lstStyle/>
        <a:p>
          <a:pPr>
            <a:buSzPts val="1000"/>
            <a:buFont typeface="Symbol" panose="05050102010706020507" pitchFamily="18" charset="2"/>
            <a:buChar char=""/>
          </a:pPr>
          <a:r>
            <a:rPr lang="en-IN" b="1"/>
            <a:t>Breakthrough:</a:t>
          </a:r>
          <a:r>
            <a:rPr lang="en-IN"/>
            <a:t> </a:t>
          </a:r>
          <a:r>
            <a:rPr lang="en-IN" b="1"/>
            <a:t>India's first Green Methanol Bunkering Hub</a:t>
          </a:r>
          <a:r>
            <a:rPr lang="en-IN"/>
            <a:t> under construction at </a:t>
          </a:r>
          <a:r>
            <a:rPr lang="en-IN" b="1"/>
            <a:t>VOC Port (Tuticorin)</a:t>
          </a:r>
          <a:r>
            <a:rPr lang="en-IN"/>
            <a:t> – 750 m³ terminal (SOPAN Group)</a:t>
          </a:r>
          <a:endParaRPr lang="en-IN" dirty="0"/>
        </a:p>
      </dgm:t>
    </dgm:pt>
    <dgm:pt modelId="{0D29D9F4-2CA3-4873-89C8-64FCA4DA5BCE}" type="parTrans" cxnId="{F6629B3A-5B94-4CB9-9B98-FC473ECBFC40}">
      <dgm:prSet/>
      <dgm:spPr/>
      <dgm:t>
        <a:bodyPr/>
        <a:lstStyle/>
        <a:p>
          <a:endParaRPr lang="en-IN"/>
        </a:p>
      </dgm:t>
    </dgm:pt>
    <dgm:pt modelId="{249C5322-3947-49CC-AA1E-E2E67C2D41E5}" type="sibTrans" cxnId="{F6629B3A-5B94-4CB9-9B98-FC473ECBFC40}">
      <dgm:prSet/>
      <dgm:spPr/>
      <dgm:t>
        <a:bodyPr/>
        <a:lstStyle/>
        <a:p>
          <a:endParaRPr lang="en-IN"/>
        </a:p>
      </dgm:t>
    </dgm:pt>
    <dgm:pt modelId="{4634A5EB-B20C-4E45-8D92-D509488EB37B}">
      <dgm:prSet/>
      <dgm:spPr/>
      <dgm:t>
        <a:bodyPr/>
        <a:lstStyle/>
        <a:p>
          <a:pPr>
            <a:buSzPts val="1000"/>
            <a:buFont typeface="Symbol" panose="05050102010706020507" pitchFamily="18" charset="2"/>
            <a:buChar char=""/>
          </a:pPr>
          <a:r>
            <a:rPr lang="en-IN" b="1" dirty="0"/>
            <a:t>Production Shift:</a:t>
          </a:r>
          <a:r>
            <a:rPr lang="en-IN" dirty="0"/>
            <a:t> India transitioning from coal-based brown methanol to green methanol (hydrogen + CO₂ capture)</a:t>
          </a:r>
        </a:p>
      </dgm:t>
    </dgm:pt>
    <dgm:pt modelId="{DC1DE5B4-B367-43C1-9454-A6A3EE4E6E10}" type="parTrans" cxnId="{C9F7F8EB-D5CD-40AD-B3F0-9D0C8E736FF5}">
      <dgm:prSet/>
      <dgm:spPr/>
      <dgm:t>
        <a:bodyPr/>
        <a:lstStyle/>
        <a:p>
          <a:endParaRPr lang="en-IN"/>
        </a:p>
      </dgm:t>
    </dgm:pt>
    <dgm:pt modelId="{0F2096AD-CE2F-4105-B2F6-55C4739B0AD8}" type="sibTrans" cxnId="{C9F7F8EB-D5CD-40AD-B3F0-9D0C8E736FF5}">
      <dgm:prSet/>
      <dgm:spPr/>
      <dgm:t>
        <a:bodyPr/>
        <a:lstStyle/>
        <a:p>
          <a:endParaRPr lang="en-IN"/>
        </a:p>
      </dgm:t>
    </dgm:pt>
    <dgm:pt modelId="{A76A6EDB-0A71-4D89-A250-D3B1D9EA06F8}">
      <dgm:prSet/>
      <dgm:spPr/>
      <dgm:t>
        <a:bodyPr/>
        <a:lstStyle/>
        <a:p>
          <a:pPr>
            <a:buSzPts val="1000"/>
            <a:buFont typeface="Symbol" panose="05050102010706020507" pitchFamily="18" charset="2"/>
            <a:buChar char=""/>
          </a:pPr>
          <a:r>
            <a:rPr lang="en-IN" b="1" dirty="0"/>
            <a:t>Maritime Suitability:</a:t>
          </a:r>
          <a:r>
            <a:rPr lang="en-IN" dirty="0"/>
            <a:t> Engine-ready (Maersk, MAN ES technology) – early adopter fuel under IMO</a:t>
          </a:r>
        </a:p>
      </dgm:t>
    </dgm:pt>
    <dgm:pt modelId="{A83A55DB-7083-4670-B53A-0099452DED27}" type="parTrans" cxnId="{8D8E6E99-14C7-4573-8E2D-9592A3FBDAC3}">
      <dgm:prSet/>
      <dgm:spPr/>
      <dgm:t>
        <a:bodyPr/>
        <a:lstStyle/>
        <a:p>
          <a:endParaRPr lang="en-IN"/>
        </a:p>
      </dgm:t>
    </dgm:pt>
    <dgm:pt modelId="{0718C0DC-4741-457C-9600-8C3F170BB860}" type="sibTrans" cxnId="{8D8E6E99-14C7-4573-8E2D-9592A3FBDAC3}">
      <dgm:prSet/>
      <dgm:spPr/>
      <dgm:t>
        <a:bodyPr/>
        <a:lstStyle/>
        <a:p>
          <a:endParaRPr lang="en-IN"/>
        </a:p>
      </dgm:t>
    </dgm:pt>
    <dgm:pt modelId="{45C6F748-0D9C-47A7-8B41-DB097734A658}">
      <dgm:prSet/>
      <dgm:spPr/>
      <dgm:t>
        <a:bodyPr/>
        <a:lstStyle/>
        <a:p>
          <a:pPr>
            <a:buFont typeface="Arial" panose="020B0604020202020204" pitchFamily="34" charset="0"/>
            <a:buChar char="•"/>
          </a:pPr>
          <a:r>
            <a:rPr lang="en-IN" b="1" dirty="0"/>
            <a:t>Role:</a:t>
          </a:r>
          <a:r>
            <a:rPr lang="en-IN" dirty="0"/>
            <a:t> Likely first large-scale alternative fuel to enter Indian ports post-2030</a:t>
          </a:r>
        </a:p>
      </dgm:t>
    </dgm:pt>
    <dgm:pt modelId="{927FF362-0DD7-4517-B61F-8F9871E870DA}" type="parTrans" cxnId="{5C077E86-F983-4B21-958D-55A8AE3EF3C6}">
      <dgm:prSet/>
      <dgm:spPr/>
      <dgm:t>
        <a:bodyPr/>
        <a:lstStyle/>
        <a:p>
          <a:endParaRPr lang="en-IN"/>
        </a:p>
      </dgm:t>
    </dgm:pt>
    <dgm:pt modelId="{A1EFCE41-44DE-436B-B765-F3A93E78CC97}" type="sibTrans" cxnId="{5C077E86-F983-4B21-958D-55A8AE3EF3C6}">
      <dgm:prSet/>
      <dgm:spPr/>
      <dgm:t>
        <a:bodyPr/>
        <a:lstStyle/>
        <a:p>
          <a:endParaRPr lang="en-IN"/>
        </a:p>
      </dgm:t>
    </dgm:pt>
    <dgm:pt modelId="{D1CBD070-7FE2-404D-9339-304197CACB1D}">
      <dgm:prSet custT="1"/>
      <dgm:spPr/>
      <dgm:t>
        <a:bodyPr/>
        <a:lstStyle/>
        <a:p>
          <a:pPr>
            <a:buSzPts val="1000"/>
            <a:buFont typeface="Symbol" panose="05050102010706020507" pitchFamily="18" charset="2"/>
            <a:buChar char=""/>
          </a:pPr>
          <a:r>
            <a:rPr lang="en-IN" sz="1400" b="1" dirty="0"/>
            <a:t>Maritime Use:</a:t>
          </a:r>
          <a:r>
            <a:rPr lang="en-IN" sz="1400" dirty="0"/>
            <a:t> Target fuel for deep-sea vessels (tankers, bulk carriers) post-2035</a:t>
          </a:r>
        </a:p>
      </dgm:t>
    </dgm:pt>
    <dgm:pt modelId="{D64BFA3D-2FA7-40DA-8EF0-0D28339893B1}" type="parTrans" cxnId="{EFF22B77-D751-49AC-B886-2CA1A90CD0E5}">
      <dgm:prSet/>
      <dgm:spPr/>
      <dgm:t>
        <a:bodyPr/>
        <a:lstStyle/>
        <a:p>
          <a:endParaRPr lang="en-IN"/>
        </a:p>
      </dgm:t>
    </dgm:pt>
    <dgm:pt modelId="{1A241EA9-DC5D-4D9C-9CC0-6A500490CBEF}" type="sibTrans" cxnId="{EFF22B77-D751-49AC-B886-2CA1A90CD0E5}">
      <dgm:prSet/>
      <dgm:spPr/>
      <dgm:t>
        <a:bodyPr/>
        <a:lstStyle/>
        <a:p>
          <a:endParaRPr lang="en-IN"/>
        </a:p>
      </dgm:t>
    </dgm:pt>
    <dgm:pt modelId="{F3D06A55-1390-468B-BD15-599077631DC3}">
      <dgm:prSet custT="1"/>
      <dgm:spPr/>
      <dgm:t>
        <a:bodyPr/>
        <a:lstStyle/>
        <a:p>
          <a:pPr>
            <a:buSzPts val="1000"/>
            <a:buFont typeface="Symbol" panose="05050102010706020507" pitchFamily="18" charset="2"/>
            <a:buChar char=""/>
          </a:pPr>
          <a:r>
            <a:rPr lang="en-IN" sz="1400" b="1"/>
            <a:t>Challenges:</a:t>
          </a:r>
          <a:r>
            <a:rPr lang="en-IN" sz="1400"/>
            <a:t> High Toxicity, safety standards, crew training, IMO safety code under development</a:t>
          </a:r>
        </a:p>
      </dgm:t>
    </dgm:pt>
    <dgm:pt modelId="{C892CB42-D7C3-4E73-8B10-BBCCE2B55F7C}" type="parTrans" cxnId="{AA15DF9A-D122-4CE0-B401-FB19CE5FA798}">
      <dgm:prSet/>
      <dgm:spPr/>
      <dgm:t>
        <a:bodyPr/>
        <a:lstStyle/>
        <a:p>
          <a:endParaRPr lang="en-IN"/>
        </a:p>
      </dgm:t>
    </dgm:pt>
    <dgm:pt modelId="{954CF37C-A87F-4D5F-AA21-C7171A3A5B17}" type="sibTrans" cxnId="{AA15DF9A-D122-4CE0-B401-FB19CE5FA798}">
      <dgm:prSet/>
      <dgm:spPr/>
      <dgm:t>
        <a:bodyPr/>
        <a:lstStyle/>
        <a:p>
          <a:endParaRPr lang="en-IN"/>
        </a:p>
      </dgm:t>
    </dgm:pt>
    <dgm:pt modelId="{D91E6041-8269-473A-BA48-23275A464238}">
      <dgm:prSet custT="1"/>
      <dgm:spPr/>
      <dgm:t>
        <a:bodyPr/>
        <a:lstStyle/>
        <a:p>
          <a:pPr>
            <a:buSzPts val="1000"/>
            <a:buFont typeface="Symbol" panose="05050102010706020507" pitchFamily="18" charset="2"/>
            <a:buChar char=""/>
          </a:pPr>
          <a:r>
            <a:rPr lang="en-IN" sz="1400" b="1"/>
            <a:t>Strategic Role:</a:t>
          </a:r>
          <a:r>
            <a:rPr lang="en-IN" sz="1400"/>
            <a:t> India positioning as </a:t>
          </a:r>
          <a:r>
            <a:rPr lang="en-IN" sz="1400" b="1"/>
            <a:t>future fuel exporter</a:t>
          </a:r>
          <a:r>
            <a:rPr lang="en-IN" sz="1400"/>
            <a:t>, not just consumer</a:t>
          </a:r>
        </a:p>
      </dgm:t>
    </dgm:pt>
    <dgm:pt modelId="{4AEE570A-21C9-4736-BFC9-6A6A900B69EA}" type="parTrans" cxnId="{6BA5F467-0741-4507-A95B-9479311E1A29}">
      <dgm:prSet/>
      <dgm:spPr/>
      <dgm:t>
        <a:bodyPr/>
        <a:lstStyle/>
        <a:p>
          <a:endParaRPr lang="en-IN"/>
        </a:p>
      </dgm:t>
    </dgm:pt>
    <dgm:pt modelId="{5E2F6DC7-2BE6-4547-BB69-32B47588BA09}" type="sibTrans" cxnId="{6BA5F467-0741-4507-A95B-9479311E1A29}">
      <dgm:prSet/>
      <dgm:spPr/>
      <dgm:t>
        <a:bodyPr/>
        <a:lstStyle/>
        <a:p>
          <a:endParaRPr lang="en-IN"/>
        </a:p>
      </dgm:t>
    </dgm:pt>
    <dgm:pt modelId="{C35CF0CE-B956-49BF-83A3-01C0BA283F6A}">
      <dgm:prSet custT="1"/>
      <dgm:spPr/>
      <dgm:t>
        <a:bodyPr/>
        <a:lstStyle/>
        <a:p>
          <a:pPr>
            <a:buSzPts val="1000"/>
            <a:buFont typeface="Symbol" panose="05050102010706020507" pitchFamily="18" charset="2"/>
            <a:buChar char=""/>
          </a:pPr>
          <a:r>
            <a:rPr lang="en-IN" sz="1400" b="1"/>
            <a:t>Use in Maritime:</a:t>
          </a:r>
          <a:r>
            <a:rPr lang="en-IN" sz="1400"/>
            <a:t> Not direct – used to produce ammonia/methanol as bunkering fuels</a:t>
          </a:r>
        </a:p>
      </dgm:t>
    </dgm:pt>
    <dgm:pt modelId="{D9713348-9004-4880-A6AB-475369447196}" type="parTrans" cxnId="{9C33ABA7-C22F-488C-B256-8D2E4461BEC8}">
      <dgm:prSet/>
      <dgm:spPr/>
      <dgm:t>
        <a:bodyPr/>
        <a:lstStyle/>
        <a:p>
          <a:endParaRPr lang="en-IN"/>
        </a:p>
      </dgm:t>
    </dgm:pt>
    <dgm:pt modelId="{543DCD81-CDE0-4560-950D-31954AF88A6C}" type="sibTrans" cxnId="{9C33ABA7-C22F-488C-B256-8D2E4461BEC8}">
      <dgm:prSet/>
      <dgm:spPr/>
      <dgm:t>
        <a:bodyPr/>
        <a:lstStyle/>
        <a:p>
          <a:endParaRPr lang="en-IN"/>
        </a:p>
      </dgm:t>
    </dgm:pt>
    <dgm:pt modelId="{7EBB5535-B732-4B66-B158-C79EE1DCA86D}">
      <dgm:prSet custT="1"/>
      <dgm:spPr/>
      <dgm:t>
        <a:bodyPr/>
        <a:lstStyle/>
        <a:p>
          <a:pPr>
            <a:buSzPts val="1000"/>
            <a:buFont typeface="Symbol" panose="05050102010706020507" pitchFamily="18" charset="2"/>
            <a:buChar char=""/>
          </a:pPr>
          <a:r>
            <a:rPr lang="en-IN" sz="1400" b="1" dirty="0"/>
            <a:t>Infrastructure Need:</a:t>
          </a:r>
          <a:r>
            <a:rPr lang="en-IN" sz="1400" dirty="0"/>
            <a:t> Electrolysers, Liquefaction, port pipelines; </a:t>
          </a:r>
          <a:r>
            <a:rPr lang="en-IN" sz="1400" b="1" dirty="0"/>
            <a:t>High CAPEX</a:t>
          </a:r>
        </a:p>
      </dgm:t>
    </dgm:pt>
    <dgm:pt modelId="{3AE3F701-6EBD-4A70-9CE6-968FF9097B7C}" type="parTrans" cxnId="{7C39E64B-6FF3-4CA8-86D3-B537CBB4BD1C}">
      <dgm:prSet/>
      <dgm:spPr/>
      <dgm:t>
        <a:bodyPr/>
        <a:lstStyle/>
        <a:p>
          <a:endParaRPr lang="en-IN"/>
        </a:p>
      </dgm:t>
    </dgm:pt>
    <dgm:pt modelId="{7C928E68-EF3D-48CE-92EA-938B33E7C385}" type="sibTrans" cxnId="{7C39E64B-6FF3-4CA8-86D3-B537CBB4BD1C}">
      <dgm:prSet/>
      <dgm:spPr/>
      <dgm:t>
        <a:bodyPr/>
        <a:lstStyle/>
        <a:p>
          <a:endParaRPr lang="en-IN"/>
        </a:p>
      </dgm:t>
    </dgm:pt>
    <dgm:pt modelId="{07822817-E823-41BA-AA27-377923083F38}">
      <dgm:prSet custT="1"/>
      <dgm:spPr/>
      <dgm:t>
        <a:bodyPr/>
        <a:lstStyle/>
        <a:p>
          <a:pPr>
            <a:buNone/>
          </a:pPr>
          <a:r>
            <a:rPr lang="en-IN" sz="1400" b="1" dirty="0"/>
            <a:t>Long-Term Role:</a:t>
          </a:r>
          <a:r>
            <a:rPr lang="en-IN" sz="1400" dirty="0"/>
            <a:t> Backbone fuel for synthetic maritime fuels; export market focus</a:t>
          </a:r>
        </a:p>
      </dgm:t>
    </dgm:pt>
    <dgm:pt modelId="{78782A93-53DA-44C2-BAA4-DA8EF40BFFF5}" type="parTrans" cxnId="{116989F7-22DF-4859-B40F-371DEF2F54B6}">
      <dgm:prSet/>
      <dgm:spPr/>
      <dgm:t>
        <a:bodyPr/>
        <a:lstStyle/>
        <a:p>
          <a:endParaRPr lang="en-IN"/>
        </a:p>
      </dgm:t>
    </dgm:pt>
    <dgm:pt modelId="{FB01932D-A1C6-4613-B764-9ED03186776A}" type="sibTrans" cxnId="{116989F7-22DF-4859-B40F-371DEF2F54B6}">
      <dgm:prSet/>
      <dgm:spPr/>
      <dgm:t>
        <a:bodyPr/>
        <a:lstStyle/>
        <a:p>
          <a:endParaRPr lang="en-IN"/>
        </a:p>
      </dgm:t>
    </dgm:pt>
    <dgm:pt modelId="{686C18C2-E2CE-483F-AEAF-41DD53B9CBD8}">
      <dgm:prSet custT="1"/>
      <dgm:spPr/>
      <dgm:t>
        <a:bodyPr/>
        <a:lstStyle/>
        <a:p>
          <a:pPr>
            <a:buNone/>
          </a:pPr>
          <a:endParaRPr lang="en-IN" sz="1400" dirty="0"/>
        </a:p>
      </dgm:t>
    </dgm:pt>
    <dgm:pt modelId="{F7DA2FA9-E90E-4540-BA5B-19EB021F3ED7}" type="parTrans" cxnId="{7FECD783-6FAB-494D-BF97-1337B523E341}">
      <dgm:prSet/>
      <dgm:spPr/>
      <dgm:t>
        <a:bodyPr/>
        <a:lstStyle/>
        <a:p>
          <a:endParaRPr lang="en-IN"/>
        </a:p>
      </dgm:t>
    </dgm:pt>
    <dgm:pt modelId="{11F7E342-0D70-4D17-B252-F51C739FE339}" type="sibTrans" cxnId="{7FECD783-6FAB-494D-BF97-1337B523E341}">
      <dgm:prSet/>
      <dgm:spPr/>
      <dgm:t>
        <a:bodyPr/>
        <a:lstStyle/>
        <a:p>
          <a:endParaRPr lang="en-IN"/>
        </a:p>
      </dgm:t>
    </dgm:pt>
    <dgm:pt modelId="{A6CB2147-77A5-4BAA-9B3D-492A90174CCD}" type="pres">
      <dgm:prSet presAssocID="{BEE5CDC3-3375-472D-AB62-11DB90271333}" presName="Name0" presStyleCnt="0">
        <dgm:presLayoutVars>
          <dgm:dir/>
          <dgm:animLvl val="lvl"/>
          <dgm:resizeHandles val="exact"/>
        </dgm:presLayoutVars>
      </dgm:prSet>
      <dgm:spPr/>
    </dgm:pt>
    <dgm:pt modelId="{50D58E94-6CB5-4669-BADB-4982033E63DF}" type="pres">
      <dgm:prSet presAssocID="{36F7D379-5EEE-4838-8F3F-923F0C17B43E}" presName="composite" presStyleCnt="0"/>
      <dgm:spPr/>
    </dgm:pt>
    <dgm:pt modelId="{C2F9C07B-CF1A-41F3-83E8-9FB0740CFB79}" type="pres">
      <dgm:prSet presAssocID="{36F7D379-5EEE-4838-8F3F-923F0C17B43E}" presName="parTx" presStyleLbl="alignNode1" presStyleIdx="0" presStyleCnt="5">
        <dgm:presLayoutVars>
          <dgm:chMax val="0"/>
          <dgm:chPref val="0"/>
          <dgm:bulletEnabled val="1"/>
        </dgm:presLayoutVars>
      </dgm:prSet>
      <dgm:spPr/>
    </dgm:pt>
    <dgm:pt modelId="{B693EA3C-7A8A-4F49-BA73-EE5ED9F90E4B}" type="pres">
      <dgm:prSet presAssocID="{36F7D379-5EEE-4838-8F3F-923F0C17B43E}" presName="desTx" presStyleLbl="alignAccFollowNode1" presStyleIdx="0" presStyleCnt="5">
        <dgm:presLayoutVars>
          <dgm:bulletEnabled val="1"/>
        </dgm:presLayoutVars>
      </dgm:prSet>
      <dgm:spPr/>
    </dgm:pt>
    <dgm:pt modelId="{BBA90957-7CD4-47EA-90AA-D7EE2F5F3A01}" type="pres">
      <dgm:prSet presAssocID="{B335413F-5BFF-4D89-AA77-75C7EB91158B}" presName="space" presStyleCnt="0"/>
      <dgm:spPr/>
    </dgm:pt>
    <dgm:pt modelId="{E685468B-2BBF-43AC-9F99-BBFBE686B18F}" type="pres">
      <dgm:prSet presAssocID="{EB60E513-FF6D-433E-BCE5-4DC7B1F40351}" presName="composite" presStyleCnt="0"/>
      <dgm:spPr/>
    </dgm:pt>
    <dgm:pt modelId="{A75F9EBC-6D55-432D-9E4D-224E9EFD62B3}" type="pres">
      <dgm:prSet presAssocID="{EB60E513-FF6D-433E-BCE5-4DC7B1F40351}" presName="parTx" presStyleLbl="alignNode1" presStyleIdx="1" presStyleCnt="5">
        <dgm:presLayoutVars>
          <dgm:chMax val="0"/>
          <dgm:chPref val="0"/>
          <dgm:bulletEnabled val="1"/>
        </dgm:presLayoutVars>
      </dgm:prSet>
      <dgm:spPr/>
    </dgm:pt>
    <dgm:pt modelId="{22B91600-6EF0-49FE-BC1E-6818162524CA}" type="pres">
      <dgm:prSet presAssocID="{EB60E513-FF6D-433E-BCE5-4DC7B1F40351}" presName="desTx" presStyleLbl="alignAccFollowNode1" presStyleIdx="1" presStyleCnt="5">
        <dgm:presLayoutVars>
          <dgm:bulletEnabled val="1"/>
        </dgm:presLayoutVars>
      </dgm:prSet>
      <dgm:spPr/>
    </dgm:pt>
    <dgm:pt modelId="{9E39862D-3274-4D9F-B39F-96BB69C0C057}" type="pres">
      <dgm:prSet presAssocID="{79BAB1C7-AA48-4DB4-909E-D874ADB54C85}" presName="space" presStyleCnt="0"/>
      <dgm:spPr/>
    </dgm:pt>
    <dgm:pt modelId="{08D410AA-37AD-4F6C-AFB9-C60B5A586398}" type="pres">
      <dgm:prSet presAssocID="{7D123B26-D3FF-442B-A2A7-CE578F0C62EB}" presName="composite" presStyleCnt="0"/>
      <dgm:spPr/>
    </dgm:pt>
    <dgm:pt modelId="{18FD81C8-D7D6-4641-80B3-D9DD1EA06141}" type="pres">
      <dgm:prSet presAssocID="{7D123B26-D3FF-442B-A2A7-CE578F0C62EB}" presName="parTx" presStyleLbl="alignNode1" presStyleIdx="2" presStyleCnt="5">
        <dgm:presLayoutVars>
          <dgm:chMax val="0"/>
          <dgm:chPref val="0"/>
          <dgm:bulletEnabled val="1"/>
        </dgm:presLayoutVars>
      </dgm:prSet>
      <dgm:spPr/>
    </dgm:pt>
    <dgm:pt modelId="{83578D10-6425-4B6B-B13F-EDEDA2FBA28B}" type="pres">
      <dgm:prSet presAssocID="{7D123B26-D3FF-442B-A2A7-CE578F0C62EB}" presName="desTx" presStyleLbl="alignAccFollowNode1" presStyleIdx="2" presStyleCnt="5">
        <dgm:presLayoutVars>
          <dgm:bulletEnabled val="1"/>
        </dgm:presLayoutVars>
      </dgm:prSet>
      <dgm:spPr/>
    </dgm:pt>
    <dgm:pt modelId="{D5D3F292-D320-436A-A3C3-23182D76E367}" type="pres">
      <dgm:prSet presAssocID="{BD3B6839-76B4-4889-9FC7-3D7610A3E368}" presName="space" presStyleCnt="0"/>
      <dgm:spPr/>
    </dgm:pt>
    <dgm:pt modelId="{CCF92BB4-F878-4575-B718-038141D00E5B}" type="pres">
      <dgm:prSet presAssocID="{CDDDA4BD-3CE6-4B50-ACC7-C5332487296C}" presName="composite" presStyleCnt="0"/>
      <dgm:spPr/>
    </dgm:pt>
    <dgm:pt modelId="{9B957BF2-3D30-49BF-9D82-3D3413905ABD}" type="pres">
      <dgm:prSet presAssocID="{CDDDA4BD-3CE6-4B50-ACC7-C5332487296C}" presName="parTx" presStyleLbl="alignNode1" presStyleIdx="3" presStyleCnt="5">
        <dgm:presLayoutVars>
          <dgm:chMax val="0"/>
          <dgm:chPref val="0"/>
          <dgm:bulletEnabled val="1"/>
        </dgm:presLayoutVars>
      </dgm:prSet>
      <dgm:spPr/>
    </dgm:pt>
    <dgm:pt modelId="{C843754E-5E9F-4910-9DAE-9FC5DE82369E}" type="pres">
      <dgm:prSet presAssocID="{CDDDA4BD-3CE6-4B50-ACC7-C5332487296C}" presName="desTx" presStyleLbl="alignAccFollowNode1" presStyleIdx="3" presStyleCnt="5">
        <dgm:presLayoutVars>
          <dgm:bulletEnabled val="1"/>
        </dgm:presLayoutVars>
      </dgm:prSet>
      <dgm:spPr/>
    </dgm:pt>
    <dgm:pt modelId="{8F99E4AB-A9BE-4354-BC42-823F17116CD3}" type="pres">
      <dgm:prSet presAssocID="{70FBD6C2-0984-4B05-A78B-DCA020685F63}" presName="space" presStyleCnt="0"/>
      <dgm:spPr/>
    </dgm:pt>
    <dgm:pt modelId="{326B4DB5-A454-42CA-9645-5354E4F55AAA}" type="pres">
      <dgm:prSet presAssocID="{801B1B89-8326-4B57-82C6-06DADC465F50}" presName="composite" presStyleCnt="0"/>
      <dgm:spPr/>
    </dgm:pt>
    <dgm:pt modelId="{990F08D1-DEFE-4039-AEAA-C2E45A472DF3}" type="pres">
      <dgm:prSet presAssocID="{801B1B89-8326-4B57-82C6-06DADC465F50}" presName="parTx" presStyleLbl="alignNode1" presStyleIdx="4" presStyleCnt="5">
        <dgm:presLayoutVars>
          <dgm:chMax val="0"/>
          <dgm:chPref val="0"/>
          <dgm:bulletEnabled val="1"/>
        </dgm:presLayoutVars>
      </dgm:prSet>
      <dgm:spPr/>
    </dgm:pt>
    <dgm:pt modelId="{82DE2EC8-BD31-414A-BFEC-DF1BE4BC92FE}" type="pres">
      <dgm:prSet presAssocID="{801B1B89-8326-4B57-82C6-06DADC465F50}" presName="desTx" presStyleLbl="alignAccFollowNode1" presStyleIdx="4" presStyleCnt="5">
        <dgm:presLayoutVars>
          <dgm:bulletEnabled val="1"/>
        </dgm:presLayoutVars>
      </dgm:prSet>
      <dgm:spPr/>
    </dgm:pt>
  </dgm:ptLst>
  <dgm:cxnLst>
    <dgm:cxn modelId="{F64BB802-D248-4D39-AEE7-0E48E7F2494C}" srcId="{BEE5CDC3-3375-472D-AB62-11DB90271333}" destId="{7D123B26-D3FF-442B-A2A7-CE578F0C62EB}" srcOrd="2" destOrd="0" parTransId="{C61FA411-0AA2-46A9-8E0E-D6FC18DAB43C}" sibTransId="{BD3B6839-76B4-4889-9FC7-3D7610A3E368}"/>
    <dgm:cxn modelId="{145B3B04-6B60-4503-B5AF-B420C2783A9E}" srcId="{36F7D379-5EEE-4838-8F3F-923F0C17B43E}" destId="{D9B7B661-C8F4-45DF-BED3-48F3AA39F4FB}" srcOrd="2" destOrd="0" parTransId="{3F67D649-DDB7-4F16-97BD-B4BA3FF8AA43}" sibTransId="{28C375DD-5456-4B14-92F1-52E900E48C71}"/>
    <dgm:cxn modelId="{B363F80A-56FC-4543-8CB6-76A1897A8853}" srcId="{EB60E513-FF6D-433E-BCE5-4DC7B1F40351}" destId="{14C75546-13B2-4BBE-863D-618D92F81D9C}" srcOrd="2" destOrd="0" parTransId="{C7C3EAE8-B555-46DA-934B-F9BFDC3DC1EC}" sibTransId="{5B98B437-9751-48F9-A6E2-123190081F05}"/>
    <dgm:cxn modelId="{74AC7B0E-7532-49D1-B579-8AAA3770F45D}" type="presOf" srcId="{F00C275C-E461-4BAB-BE3A-CBDF3A2224E0}" destId="{83578D10-6425-4B6B-B13F-EDEDA2FBA28B}" srcOrd="0" destOrd="0" presId="urn:microsoft.com/office/officeart/2005/8/layout/hList1"/>
    <dgm:cxn modelId="{5BD6D416-B0B0-425A-A6F7-73AF2930A475}" srcId="{36F7D379-5EEE-4838-8F3F-923F0C17B43E}" destId="{B0553AE0-AB4A-426F-9216-92A28267E354}" srcOrd="0" destOrd="0" parTransId="{15DEBC1A-5AE7-40A8-8606-DA9C59577AE5}" sibTransId="{23A19757-3B0D-4301-85F7-8328D77816D2}"/>
    <dgm:cxn modelId="{C1BE481A-0719-4467-8556-F1999E31B43B}" type="presOf" srcId="{156C102D-6991-43AF-AEFC-1D802E1CBAC5}" destId="{C843754E-5E9F-4910-9DAE-9FC5DE82369E}" srcOrd="0" destOrd="0" presId="urn:microsoft.com/office/officeart/2005/8/layout/hList1"/>
    <dgm:cxn modelId="{947B9B20-6967-44E7-977D-F100EC156551}" type="presOf" srcId="{BEE5CDC3-3375-472D-AB62-11DB90271333}" destId="{A6CB2147-77A5-4BAA-9B3D-492A90174CCD}" srcOrd="0" destOrd="0" presId="urn:microsoft.com/office/officeart/2005/8/layout/hList1"/>
    <dgm:cxn modelId="{756E5D26-4691-4551-A34C-1002640584B8}" srcId="{BEE5CDC3-3375-472D-AB62-11DB90271333}" destId="{36F7D379-5EEE-4838-8F3F-923F0C17B43E}" srcOrd="0" destOrd="0" parTransId="{0B3752BC-B6E2-40AD-8F88-FF2C8FE21C5F}" sibTransId="{B335413F-5BFF-4D89-AA77-75C7EB91158B}"/>
    <dgm:cxn modelId="{F53A4829-DF05-4223-9D93-907D2F108479}" type="presOf" srcId="{7DAE0B34-8AEA-47DC-A2BD-085A7A017194}" destId="{C843754E-5E9F-4910-9DAE-9FC5DE82369E}" srcOrd="0" destOrd="1" presId="urn:microsoft.com/office/officeart/2005/8/layout/hList1"/>
    <dgm:cxn modelId="{7E626C2C-7636-480A-A1FB-E646BDB2A496}" srcId="{BEE5CDC3-3375-472D-AB62-11DB90271333}" destId="{801B1B89-8326-4B57-82C6-06DADC465F50}" srcOrd="4" destOrd="0" parTransId="{BB1C52C7-AA1B-4E9F-8483-DDB41DAE3754}" sibTransId="{74AEF3E2-B99F-416B-8E6D-9975803CFD70}"/>
    <dgm:cxn modelId="{D70F5A2F-DDA6-48A4-B2B1-72B16774A08C}" type="presOf" srcId="{C35CF0CE-B956-49BF-83A3-01C0BA283F6A}" destId="{82DE2EC8-BD31-414A-BFEC-DF1BE4BC92FE}" srcOrd="0" destOrd="1" presId="urn:microsoft.com/office/officeart/2005/8/layout/hList1"/>
    <dgm:cxn modelId="{05B5F537-6799-4089-9737-CF8B2057103E}" srcId="{CDDDA4BD-3CE6-4B50-ACC7-C5332487296C}" destId="{156C102D-6991-43AF-AEFC-1D802E1CBAC5}" srcOrd="0" destOrd="0" parTransId="{B00D01E0-A90B-4AAC-A9EE-BC090CDC63EB}" sibTransId="{3CD1750D-1DA3-4805-9B19-0876A6404235}"/>
    <dgm:cxn modelId="{F6629B3A-5B94-4CB9-9B98-FC473ECBFC40}" srcId="{CDDDA4BD-3CE6-4B50-ACC7-C5332487296C}" destId="{7DAE0B34-8AEA-47DC-A2BD-085A7A017194}" srcOrd="1" destOrd="0" parTransId="{0D29D9F4-2CA3-4873-89C8-64FCA4DA5BCE}" sibTransId="{249C5322-3947-49CC-AA1E-E2E67C2D41E5}"/>
    <dgm:cxn modelId="{54320E5B-4BDB-42B7-B1C8-AB2079029E26}" type="presOf" srcId="{C480705C-D30C-419A-87F6-51795609AF67}" destId="{22B91600-6EF0-49FE-BC1E-6818162524CA}" srcOrd="0" destOrd="3" presId="urn:microsoft.com/office/officeart/2005/8/layout/hList1"/>
    <dgm:cxn modelId="{230E085C-1790-4826-BAC8-521406C4103A}" type="presOf" srcId="{E3A62B59-A2AC-45AF-8ADE-1CD5DF1F0B9D}" destId="{B693EA3C-7A8A-4F49-BA73-EE5ED9F90E4B}" srcOrd="0" destOrd="3" presId="urn:microsoft.com/office/officeart/2005/8/layout/hList1"/>
    <dgm:cxn modelId="{27F1B35C-E51F-439F-AA25-4A0EC0EAF7DB}" srcId="{BEE5CDC3-3375-472D-AB62-11DB90271333}" destId="{EB60E513-FF6D-433E-BCE5-4DC7B1F40351}" srcOrd="1" destOrd="0" parTransId="{682DF3BA-9A99-44C8-8CCE-19EAA780C88D}" sibTransId="{79BAB1C7-AA48-4DB4-909E-D874ADB54C85}"/>
    <dgm:cxn modelId="{A325E25C-C018-456A-B72F-958C72DFA3FE}" type="presOf" srcId="{4634A5EB-B20C-4E45-8D92-D509488EB37B}" destId="{C843754E-5E9F-4910-9DAE-9FC5DE82369E}" srcOrd="0" destOrd="2" presId="urn:microsoft.com/office/officeart/2005/8/layout/hList1"/>
    <dgm:cxn modelId="{1747F342-52F1-4517-A027-E7C130162343}" type="presOf" srcId="{CDDDA4BD-3CE6-4B50-ACC7-C5332487296C}" destId="{9B957BF2-3D30-49BF-9D82-3D3413905ABD}" srcOrd="0" destOrd="0" presId="urn:microsoft.com/office/officeart/2005/8/layout/hList1"/>
    <dgm:cxn modelId="{7F4FE645-E1A8-4D71-AD8C-D0DD9A05A952}" srcId="{7D123B26-D3FF-442B-A2A7-CE578F0C62EB}" destId="{F00C275C-E461-4BAB-BE3A-CBDF3A2224E0}" srcOrd="0" destOrd="0" parTransId="{81596B38-68CC-48C9-BBD4-66AC298E788F}" sibTransId="{1DC0ED80-CBCF-4BE9-96A5-04FFA1A79602}"/>
    <dgm:cxn modelId="{88783567-5291-4989-A71E-EF31C8E59ED3}" type="presOf" srcId="{2CFA7239-06F4-4F80-8048-74A3FC116D63}" destId="{B693EA3C-7A8A-4F49-BA73-EE5ED9F90E4B}" srcOrd="0" destOrd="1" presId="urn:microsoft.com/office/officeart/2005/8/layout/hList1"/>
    <dgm:cxn modelId="{6BA5F467-0741-4507-A95B-9479311E1A29}" srcId="{7D123B26-D3FF-442B-A2A7-CE578F0C62EB}" destId="{D91E6041-8269-473A-BA48-23275A464238}" srcOrd="3" destOrd="0" parTransId="{4AEE570A-21C9-4736-BFC9-6A6A900B69EA}" sibTransId="{5E2F6DC7-2BE6-4547-BB69-32B47588BA09}"/>
    <dgm:cxn modelId="{7B258748-F9C9-4246-A973-6379475066DB}" type="presOf" srcId="{45C6F748-0D9C-47A7-8B41-DB097734A658}" destId="{C843754E-5E9F-4910-9DAE-9FC5DE82369E}" srcOrd="0" destOrd="4" presId="urn:microsoft.com/office/officeart/2005/8/layout/hList1"/>
    <dgm:cxn modelId="{7C39E64B-6FF3-4CA8-86D3-B537CBB4BD1C}" srcId="{801B1B89-8326-4B57-82C6-06DADC465F50}" destId="{7EBB5535-B732-4B66-B158-C79EE1DCA86D}" srcOrd="2" destOrd="0" parTransId="{3AE3F701-6EBD-4A70-9CE6-968FF9097B7C}" sibTransId="{7C928E68-EF3D-48CE-92EA-938B33E7C385}"/>
    <dgm:cxn modelId="{160B076C-D112-45DA-9E38-D808067B3C0A}" type="presOf" srcId="{07822817-E823-41BA-AA27-377923083F38}" destId="{82DE2EC8-BD31-414A-BFEC-DF1BE4BC92FE}" srcOrd="0" destOrd="3" presId="urn:microsoft.com/office/officeart/2005/8/layout/hList1"/>
    <dgm:cxn modelId="{A98BCE4E-6416-4759-B053-704D1FC3841C}" type="presOf" srcId="{D91E6041-8269-473A-BA48-23275A464238}" destId="{83578D10-6425-4B6B-B13F-EDEDA2FBA28B}" srcOrd="0" destOrd="3" presId="urn:microsoft.com/office/officeart/2005/8/layout/hList1"/>
    <dgm:cxn modelId="{21C98B50-7D97-4BCE-AF65-442728ACE49F}" type="presOf" srcId="{7D123B26-D3FF-442B-A2A7-CE578F0C62EB}" destId="{18FD81C8-D7D6-4641-80B3-D9DD1EA06141}" srcOrd="0" destOrd="0" presId="urn:microsoft.com/office/officeart/2005/8/layout/hList1"/>
    <dgm:cxn modelId="{153FF750-C408-43FC-B17F-8005660D93D6}" type="presOf" srcId="{D9B7B661-C8F4-45DF-BED3-48F3AA39F4FB}" destId="{B693EA3C-7A8A-4F49-BA73-EE5ED9F90E4B}" srcOrd="0" destOrd="2" presId="urn:microsoft.com/office/officeart/2005/8/layout/hList1"/>
    <dgm:cxn modelId="{44C69255-CCE5-40BB-B779-31E316C55BC4}" srcId="{801B1B89-8326-4B57-82C6-06DADC465F50}" destId="{1A49C301-5511-4164-AA7B-EA4963DF187B}" srcOrd="0" destOrd="0" parTransId="{3B29547C-397A-427B-B085-F43D819F9868}" sibTransId="{E7CF5A60-7E18-4E77-B9C6-D21729126820}"/>
    <dgm:cxn modelId="{47789475-8244-45A6-8608-924B5E359B9A}" type="presOf" srcId="{14C75546-13B2-4BBE-863D-618D92F81D9C}" destId="{22B91600-6EF0-49FE-BC1E-6818162524CA}" srcOrd="0" destOrd="2" presId="urn:microsoft.com/office/officeart/2005/8/layout/hList1"/>
    <dgm:cxn modelId="{EFF22B77-D751-49AC-B886-2CA1A90CD0E5}" srcId="{7D123B26-D3FF-442B-A2A7-CE578F0C62EB}" destId="{D1CBD070-7FE2-404D-9339-304197CACB1D}" srcOrd="1" destOrd="0" parTransId="{D64BFA3D-2FA7-40DA-8EF0-0D28339893B1}" sibTransId="{1A241EA9-DC5D-4D9C-9CC0-6A500490CBEF}"/>
    <dgm:cxn modelId="{4CED347D-A9C8-44C1-8D60-5393F5D5867D}" type="presOf" srcId="{7EBB5535-B732-4B66-B158-C79EE1DCA86D}" destId="{82DE2EC8-BD31-414A-BFEC-DF1BE4BC92FE}" srcOrd="0" destOrd="2" presId="urn:microsoft.com/office/officeart/2005/8/layout/hList1"/>
    <dgm:cxn modelId="{DC9B6B82-1028-44C1-A2D5-25130A7FACC5}" type="presOf" srcId="{A76A6EDB-0A71-4D89-A250-D3B1D9EA06F8}" destId="{C843754E-5E9F-4910-9DAE-9FC5DE82369E}" srcOrd="0" destOrd="3" presId="urn:microsoft.com/office/officeart/2005/8/layout/hList1"/>
    <dgm:cxn modelId="{7FECD783-6FAB-494D-BF97-1337B523E341}" srcId="{801B1B89-8326-4B57-82C6-06DADC465F50}" destId="{686C18C2-E2CE-483F-AEAF-41DD53B9CBD8}" srcOrd="4" destOrd="0" parTransId="{F7DA2FA9-E90E-4540-BA5B-19EB021F3ED7}" sibTransId="{11F7E342-0D70-4D17-B252-F51C739FE339}"/>
    <dgm:cxn modelId="{5C077E86-F983-4B21-958D-55A8AE3EF3C6}" srcId="{CDDDA4BD-3CE6-4B50-ACC7-C5332487296C}" destId="{45C6F748-0D9C-47A7-8B41-DB097734A658}" srcOrd="4" destOrd="0" parTransId="{927FF362-0DD7-4517-B61F-8F9871E870DA}" sibTransId="{A1EFCE41-44DE-436B-B765-F3A93E78CC97}"/>
    <dgm:cxn modelId="{F984A196-4453-4625-AC4B-21FDE40966CB}" type="presOf" srcId="{6B9192FF-F8A1-4ED5-8E4D-722FD9572EC0}" destId="{22B91600-6EF0-49FE-BC1E-6818162524CA}" srcOrd="0" destOrd="0" presId="urn:microsoft.com/office/officeart/2005/8/layout/hList1"/>
    <dgm:cxn modelId="{8D8E6E99-14C7-4573-8E2D-9592A3FBDAC3}" srcId="{CDDDA4BD-3CE6-4B50-ACC7-C5332487296C}" destId="{A76A6EDB-0A71-4D89-A250-D3B1D9EA06F8}" srcOrd="3" destOrd="0" parTransId="{A83A55DB-7083-4670-B53A-0099452DED27}" sibTransId="{0718C0DC-4741-457C-9600-8C3F170BB860}"/>
    <dgm:cxn modelId="{AA15DF9A-D122-4CE0-B401-FB19CE5FA798}" srcId="{7D123B26-D3FF-442B-A2A7-CE578F0C62EB}" destId="{F3D06A55-1390-468B-BD15-599077631DC3}" srcOrd="2" destOrd="0" parTransId="{C892CB42-D7C3-4E73-8B10-BBCCE2B55F7C}" sibTransId="{954CF37C-A87F-4D5F-AA21-C7171A3A5B17}"/>
    <dgm:cxn modelId="{C0D347A7-A5DD-4913-982F-A0AB46349C2B}" srcId="{EB60E513-FF6D-433E-BCE5-4DC7B1F40351}" destId="{C480705C-D30C-419A-87F6-51795609AF67}" srcOrd="3" destOrd="0" parTransId="{716F6F18-E1BD-45E8-B594-D57E3F856C8F}" sibTransId="{C43D3FEA-947E-4219-AA5F-725CD7AD430F}"/>
    <dgm:cxn modelId="{9C33ABA7-C22F-488C-B256-8D2E4461BEC8}" srcId="{801B1B89-8326-4B57-82C6-06DADC465F50}" destId="{C35CF0CE-B956-49BF-83A3-01C0BA283F6A}" srcOrd="1" destOrd="0" parTransId="{D9713348-9004-4880-A6AB-475369447196}" sibTransId="{543DCD81-CDE0-4560-950D-31954AF88A6C}"/>
    <dgm:cxn modelId="{93C9F8AE-AACA-4690-8916-10AAD9C4620F}" type="presOf" srcId="{D1CBD070-7FE2-404D-9339-304197CACB1D}" destId="{83578D10-6425-4B6B-B13F-EDEDA2FBA28B}" srcOrd="0" destOrd="1" presId="urn:microsoft.com/office/officeart/2005/8/layout/hList1"/>
    <dgm:cxn modelId="{8922D3B5-4826-43CD-9101-549D9C41217D}" srcId="{36F7D379-5EEE-4838-8F3F-923F0C17B43E}" destId="{2CFA7239-06F4-4F80-8048-74A3FC116D63}" srcOrd="1" destOrd="0" parTransId="{653BAB6B-A1FE-484A-A714-3B64845145B4}" sibTransId="{BC59EF6D-BB6F-45B8-BD71-8B3CD6805550}"/>
    <dgm:cxn modelId="{2DB18DBE-2C87-49BA-90D5-3CC4FB6C1905}" type="presOf" srcId="{B0553AE0-AB4A-426F-9216-92A28267E354}" destId="{B693EA3C-7A8A-4F49-BA73-EE5ED9F90E4B}" srcOrd="0" destOrd="0" presId="urn:microsoft.com/office/officeart/2005/8/layout/hList1"/>
    <dgm:cxn modelId="{121939DA-1AE8-43BC-97BD-088DD5BF699F}" type="presOf" srcId="{801B1B89-8326-4B57-82C6-06DADC465F50}" destId="{990F08D1-DEFE-4039-AEAA-C2E45A472DF3}" srcOrd="0" destOrd="0" presId="urn:microsoft.com/office/officeart/2005/8/layout/hList1"/>
    <dgm:cxn modelId="{0C168CDA-0FA0-4462-94F6-3979971434F8}" srcId="{EB60E513-FF6D-433E-BCE5-4DC7B1F40351}" destId="{6B9192FF-F8A1-4ED5-8E4D-722FD9572EC0}" srcOrd="0" destOrd="0" parTransId="{9BD95FEF-77B4-4846-93E2-64D1DFFD892E}" sibTransId="{E3919045-4134-46E9-8B5C-B52141F54A48}"/>
    <dgm:cxn modelId="{E95CF4DA-E30C-45B2-AE4D-DEFFF12E4E11}" srcId="{EB60E513-FF6D-433E-BCE5-4DC7B1F40351}" destId="{2E0D2EE0-2D15-45A2-8E10-8ED0D764A94A}" srcOrd="1" destOrd="0" parTransId="{0F4C6BAF-CF72-48D0-B9DB-AB084DA1D42B}" sibTransId="{89FAE2E6-0193-43EF-907C-F1DF32CB1915}"/>
    <dgm:cxn modelId="{E9063CE3-3811-4D6A-B540-549B8EBA5CB7}" type="presOf" srcId="{EB60E513-FF6D-433E-BCE5-4DC7B1F40351}" destId="{A75F9EBC-6D55-432D-9E4D-224E9EFD62B3}" srcOrd="0" destOrd="0" presId="urn:microsoft.com/office/officeart/2005/8/layout/hList1"/>
    <dgm:cxn modelId="{9F0FCAE3-ADFD-43B6-90B1-0FDF9F62F966}" type="presOf" srcId="{2E0D2EE0-2D15-45A2-8E10-8ED0D764A94A}" destId="{22B91600-6EF0-49FE-BC1E-6818162524CA}" srcOrd="0" destOrd="1" presId="urn:microsoft.com/office/officeart/2005/8/layout/hList1"/>
    <dgm:cxn modelId="{2C98B4E4-3B1B-4EFF-B0DC-A22AD9FF615A}" srcId="{BEE5CDC3-3375-472D-AB62-11DB90271333}" destId="{CDDDA4BD-3CE6-4B50-ACC7-C5332487296C}" srcOrd="3" destOrd="0" parTransId="{90F194B7-DB00-4CF2-8C1A-964715F33D5E}" sibTransId="{70FBD6C2-0984-4B05-A78B-DCA020685F63}"/>
    <dgm:cxn modelId="{C9F7F8EB-D5CD-40AD-B3F0-9D0C8E736FF5}" srcId="{CDDDA4BD-3CE6-4B50-ACC7-C5332487296C}" destId="{4634A5EB-B20C-4E45-8D92-D509488EB37B}" srcOrd="2" destOrd="0" parTransId="{DC1DE5B4-B367-43C1-9454-A6A3EE4E6E10}" sibTransId="{0F2096AD-CE2F-4105-B2F6-55C4739B0AD8}"/>
    <dgm:cxn modelId="{F01FFBEC-C73A-4A03-ADE8-67687671BAE6}" type="presOf" srcId="{1A49C301-5511-4164-AA7B-EA4963DF187B}" destId="{82DE2EC8-BD31-414A-BFEC-DF1BE4BC92FE}" srcOrd="0" destOrd="0" presId="urn:microsoft.com/office/officeart/2005/8/layout/hList1"/>
    <dgm:cxn modelId="{C5A9F4F4-B8D1-4DC6-AEF5-9E59B8E3C884}" srcId="{36F7D379-5EEE-4838-8F3F-923F0C17B43E}" destId="{E3A62B59-A2AC-45AF-8ADE-1CD5DF1F0B9D}" srcOrd="3" destOrd="0" parTransId="{8E374401-85F0-4927-A385-0531A5EBB43C}" sibTransId="{7365F5DD-07CC-49AD-BFCD-4D6D71F71DBD}"/>
    <dgm:cxn modelId="{5258A0F5-2E61-4E34-AE6F-F2592576782C}" type="presOf" srcId="{36F7D379-5EEE-4838-8F3F-923F0C17B43E}" destId="{C2F9C07B-CF1A-41F3-83E8-9FB0740CFB79}" srcOrd="0" destOrd="0" presId="urn:microsoft.com/office/officeart/2005/8/layout/hList1"/>
    <dgm:cxn modelId="{116989F7-22DF-4859-B40F-371DEF2F54B6}" srcId="{801B1B89-8326-4B57-82C6-06DADC465F50}" destId="{07822817-E823-41BA-AA27-377923083F38}" srcOrd="3" destOrd="0" parTransId="{78782A93-53DA-44C2-BAA4-DA8EF40BFFF5}" sibTransId="{FB01932D-A1C6-4613-B764-9ED03186776A}"/>
    <dgm:cxn modelId="{C8B641FB-CA9B-4A58-BED1-1BF6F9E2687F}" type="presOf" srcId="{686C18C2-E2CE-483F-AEAF-41DD53B9CBD8}" destId="{82DE2EC8-BD31-414A-BFEC-DF1BE4BC92FE}" srcOrd="0" destOrd="4" presId="urn:microsoft.com/office/officeart/2005/8/layout/hList1"/>
    <dgm:cxn modelId="{CAEF88FE-9882-4861-83CD-2244D755287C}" type="presOf" srcId="{F3D06A55-1390-468B-BD15-599077631DC3}" destId="{83578D10-6425-4B6B-B13F-EDEDA2FBA28B}" srcOrd="0" destOrd="2" presId="urn:microsoft.com/office/officeart/2005/8/layout/hList1"/>
    <dgm:cxn modelId="{EC486E65-DE6B-41F7-984B-8C542301AEE6}" type="presParOf" srcId="{A6CB2147-77A5-4BAA-9B3D-492A90174CCD}" destId="{50D58E94-6CB5-4669-BADB-4982033E63DF}" srcOrd="0" destOrd="0" presId="urn:microsoft.com/office/officeart/2005/8/layout/hList1"/>
    <dgm:cxn modelId="{46E82F01-AEFC-429A-997B-F549BD0B1685}" type="presParOf" srcId="{50D58E94-6CB5-4669-BADB-4982033E63DF}" destId="{C2F9C07B-CF1A-41F3-83E8-9FB0740CFB79}" srcOrd="0" destOrd="0" presId="urn:microsoft.com/office/officeart/2005/8/layout/hList1"/>
    <dgm:cxn modelId="{E4DB1DBB-71AD-4FEA-9A64-0D97AF23EDB8}" type="presParOf" srcId="{50D58E94-6CB5-4669-BADB-4982033E63DF}" destId="{B693EA3C-7A8A-4F49-BA73-EE5ED9F90E4B}" srcOrd="1" destOrd="0" presId="urn:microsoft.com/office/officeart/2005/8/layout/hList1"/>
    <dgm:cxn modelId="{55D51BFC-A109-4148-BF6F-75D55A0DBC79}" type="presParOf" srcId="{A6CB2147-77A5-4BAA-9B3D-492A90174CCD}" destId="{BBA90957-7CD4-47EA-90AA-D7EE2F5F3A01}" srcOrd="1" destOrd="0" presId="urn:microsoft.com/office/officeart/2005/8/layout/hList1"/>
    <dgm:cxn modelId="{AA5EF81C-B07D-4DA4-9C5B-F1661570EE39}" type="presParOf" srcId="{A6CB2147-77A5-4BAA-9B3D-492A90174CCD}" destId="{E685468B-2BBF-43AC-9F99-BBFBE686B18F}" srcOrd="2" destOrd="0" presId="urn:microsoft.com/office/officeart/2005/8/layout/hList1"/>
    <dgm:cxn modelId="{EAD62C5D-45D5-45DD-8641-F17879CE40E7}" type="presParOf" srcId="{E685468B-2BBF-43AC-9F99-BBFBE686B18F}" destId="{A75F9EBC-6D55-432D-9E4D-224E9EFD62B3}" srcOrd="0" destOrd="0" presId="urn:microsoft.com/office/officeart/2005/8/layout/hList1"/>
    <dgm:cxn modelId="{A9D25210-6BF5-4F9D-9498-00438BB5525A}" type="presParOf" srcId="{E685468B-2BBF-43AC-9F99-BBFBE686B18F}" destId="{22B91600-6EF0-49FE-BC1E-6818162524CA}" srcOrd="1" destOrd="0" presId="urn:microsoft.com/office/officeart/2005/8/layout/hList1"/>
    <dgm:cxn modelId="{0CF1A880-8CF2-4F2B-BBDF-73ACC3D7E949}" type="presParOf" srcId="{A6CB2147-77A5-4BAA-9B3D-492A90174CCD}" destId="{9E39862D-3274-4D9F-B39F-96BB69C0C057}" srcOrd="3" destOrd="0" presId="urn:microsoft.com/office/officeart/2005/8/layout/hList1"/>
    <dgm:cxn modelId="{2B21F372-6C41-4E88-9C97-ECEEDB799EBE}" type="presParOf" srcId="{A6CB2147-77A5-4BAA-9B3D-492A90174CCD}" destId="{08D410AA-37AD-4F6C-AFB9-C60B5A586398}" srcOrd="4" destOrd="0" presId="urn:microsoft.com/office/officeart/2005/8/layout/hList1"/>
    <dgm:cxn modelId="{A468BBD4-5D30-4B4F-B1F8-92C139196EAD}" type="presParOf" srcId="{08D410AA-37AD-4F6C-AFB9-C60B5A586398}" destId="{18FD81C8-D7D6-4641-80B3-D9DD1EA06141}" srcOrd="0" destOrd="0" presId="urn:microsoft.com/office/officeart/2005/8/layout/hList1"/>
    <dgm:cxn modelId="{4E11F055-8A1C-42AB-B4AE-728C5EBD7194}" type="presParOf" srcId="{08D410AA-37AD-4F6C-AFB9-C60B5A586398}" destId="{83578D10-6425-4B6B-B13F-EDEDA2FBA28B}" srcOrd="1" destOrd="0" presId="urn:microsoft.com/office/officeart/2005/8/layout/hList1"/>
    <dgm:cxn modelId="{56F9873D-5AAB-47F5-AAD9-7C4A64905631}" type="presParOf" srcId="{A6CB2147-77A5-4BAA-9B3D-492A90174CCD}" destId="{D5D3F292-D320-436A-A3C3-23182D76E367}" srcOrd="5" destOrd="0" presId="urn:microsoft.com/office/officeart/2005/8/layout/hList1"/>
    <dgm:cxn modelId="{09AF1BE3-A44A-421D-8CCA-805708885750}" type="presParOf" srcId="{A6CB2147-77A5-4BAA-9B3D-492A90174CCD}" destId="{CCF92BB4-F878-4575-B718-038141D00E5B}" srcOrd="6" destOrd="0" presId="urn:microsoft.com/office/officeart/2005/8/layout/hList1"/>
    <dgm:cxn modelId="{0D7D7EE4-03F6-4AFB-9BB1-B2A95891A4F4}" type="presParOf" srcId="{CCF92BB4-F878-4575-B718-038141D00E5B}" destId="{9B957BF2-3D30-49BF-9D82-3D3413905ABD}" srcOrd="0" destOrd="0" presId="urn:microsoft.com/office/officeart/2005/8/layout/hList1"/>
    <dgm:cxn modelId="{E72A379F-85A0-4778-A710-FD4134A9293D}" type="presParOf" srcId="{CCF92BB4-F878-4575-B718-038141D00E5B}" destId="{C843754E-5E9F-4910-9DAE-9FC5DE82369E}" srcOrd="1" destOrd="0" presId="urn:microsoft.com/office/officeart/2005/8/layout/hList1"/>
    <dgm:cxn modelId="{395305FC-873A-4DE1-BB5E-6BD5291789C9}" type="presParOf" srcId="{A6CB2147-77A5-4BAA-9B3D-492A90174CCD}" destId="{8F99E4AB-A9BE-4354-BC42-823F17116CD3}" srcOrd="7" destOrd="0" presId="urn:microsoft.com/office/officeart/2005/8/layout/hList1"/>
    <dgm:cxn modelId="{ADADE53F-7017-4E95-96E9-77C5CFFE5D2F}" type="presParOf" srcId="{A6CB2147-77A5-4BAA-9B3D-492A90174CCD}" destId="{326B4DB5-A454-42CA-9645-5354E4F55AAA}" srcOrd="8" destOrd="0" presId="urn:microsoft.com/office/officeart/2005/8/layout/hList1"/>
    <dgm:cxn modelId="{D24455F5-A466-4689-82FC-1BB88087A9C7}" type="presParOf" srcId="{326B4DB5-A454-42CA-9645-5354E4F55AAA}" destId="{990F08D1-DEFE-4039-AEAA-C2E45A472DF3}" srcOrd="0" destOrd="0" presId="urn:microsoft.com/office/officeart/2005/8/layout/hList1"/>
    <dgm:cxn modelId="{D80038D0-5CDA-42D1-A540-A5CF419704B3}" type="presParOf" srcId="{326B4DB5-A454-42CA-9645-5354E4F55AAA}" destId="{82DE2EC8-BD31-414A-BFEC-DF1BE4BC92FE}" srcOrd="1" destOrd="0" presId="urn:microsoft.com/office/officeart/2005/8/layout/h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0D9840-9060-4719-8D9E-1493F0B4294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IN"/>
        </a:p>
      </dgm:t>
    </dgm:pt>
    <dgm:pt modelId="{BEF0A061-433A-4450-B72C-1608FE18BBBC}">
      <dgm:prSet phldrT="[Text]" phldr="0"/>
      <dgm:spPr/>
      <dgm:t>
        <a:bodyPr/>
        <a:lstStyle/>
        <a:p>
          <a:r>
            <a:rPr lang="en-IN" b="1" dirty="0"/>
            <a:t>Nuclear</a:t>
          </a:r>
          <a:r>
            <a:rPr lang="en-IN" dirty="0"/>
            <a:t> – Long Term Option</a:t>
          </a:r>
        </a:p>
      </dgm:t>
    </dgm:pt>
    <dgm:pt modelId="{B17703C8-0763-4C2A-9253-32F6A831DBF1}" type="parTrans" cxnId="{ABAF6973-F72F-46BD-8683-31A4935A610F}">
      <dgm:prSet/>
      <dgm:spPr/>
      <dgm:t>
        <a:bodyPr/>
        <a:lstStyle/>
        <a:p>
          <a:endParaRPr lang="en-IN"/>
        </a:p>
      </dgm:t>
    </dgm:pt>
    <dgm:pt modelId="{B7999EB2-FA3E-4A5A-BF7B-1105FC19049D}" type="sibTrans" cxnId="{ABAF6973-F72F-46BD-8683-31A4935A610F}">
      <dgm:prSet/>
      <dgm:spPr/>
      <dgm:t>
        <a:bodyPr/>
        <a:lstStyle/>
        <a:p>
          <a:endParaRPr lang="en-IN"/>
        </a:p>
      </dgm:t>
    </dgm:pt>
    <dgm:pt modelId="{DB745AB6-5B79-4EDF-B742-361F81A4DDA9}">
      <dgm:prSet phldrT="[Text]"/>
      <dgm:spPr/>
      <dgm:t>
        <a:bodyPr/>
        <a:lstStyle/>
        <a:p>
          <a:pPr algn="just">
            <a:buFont typeface="Arial" panose="020B0604020202020204" pitchFamily="34" charset="0"/>
            <a:buChar char="•"/>
          </a:pPr>
          <a:r>
            <a:rPr lang="en-US" b="1" dirty="0"/>
            <a:t>Current Readiness : </a:t>
          </a:r>
          <a:r>
            <a:rPr lang="en-US" b="0" dirty="0"/>
            <a:t>No commercial maritime Nuclear vessel. Only Indian Navy operates Nuclear vessels. </a:t>
          </a:r>
          <a:endParaRPr lang="en-IN" dirty="0"/>
        </a:p>
      </dgm:t>
    </dgm:pt>
    <dgm:pt modelId="{D54B327E-53BA-4CA8-BF3B-84FDFC740390}" type="parTrans" cxnId="{4D631970-2E7F-4211-AFAA-D0286340BC13}">
      <dgm:prSet/>
      <dgm:spPr/>
      <dgm:t>
        <a:bodyPr/>
        <a:lstStyle/>
        <a:p>
          <a:endParaRPr lang="en-IN"/>
        </a:p>
      </dgm:t>
    </dgm:pt>
    <dgm:pt modelId="{CCE26B5F-D943-4359-84DD-E0D70D7B3B7A}" type="sibTrans" cxnId="{4D631970-2E7F-4211-AFAA-D0286340BC13}">
      <dgm:prSet/>
      <dgm:spPr/>
      <dgm:t>
        <a:bodyPr/>
        <a:lstStyle/>
        <a:p>
          <a:endParaRPr lang="en-IN"/>
        </a:p>
      </dgm:t>
    </dgm:pt>
    <dgm:pt modelId="{7E55F64A-B5C2-4CE3-8E39-6AFF244BF92B}">
      <dgm:prSet phldrT="[Text]"/>
      <dgm:spPr/>
      <dgm:t>
        <a:bodyPr/>
        <a:lstStyle/>
        <a:p>
          <a:pPr algn="just">
            <a:buFont typeface="Arial" panose="020B0604020202020204" pitchFamily="34" charset="0"/>
            <a:buChar char="•"/>
          </a:pPr>
          <a:r>
            <a:rPr lang="en-IN" b="1" dirty="0"/>
            <a:t>No policy framework </a:t>
          </a:r>
          <a:r>
            <a:rPr lang="en-IN" dirty="0"/>
            <a:t>yet for nuclear fuel for maritime.</a:t>
          </a:r>
        </a:p>
      </dgm:t>
    </dgm:pt>
    <dgm:pt modelId="{C749CED9-12F8-405B-8735-CC8D39E2FE76}" type="parTrans" cxnId="{93CC6899-3D4A-4BD0-B70B-45DE211BFC98}">
      <dgm:prSet/>
      <dgm:spPr/>
      <dgm:t>
        <a:bodyPr/>
        <a:lstStyle/>
        <a:p>
          <a:endParaRPr lang="en-IN"/>
        </a:p>
      </dgm:t>
    </dgm:pt>
    <dgm:pt modelId="{60C4501D-0A41-4B5E-A1C1-3494DB313949}" type="sibTrans" cxnId="{93CC6899-3D4A-4BD0-B70B-45DE211BFC98}">
      <dgm:prSet/>
      <dgm:spPr/>
      <dgm:t>
        <a:bodyPr/>
        <a:lstStyle/>
        <a:p>
          <a:endParaRPr lang="en-IN"/>
        </a:p>
      </dgm:t>
    </dgm:pt>
    <dgm:pt modelId="{FD66930C-0A1A-4EF4-8B4E-9B1B31C6A270}">
      <dgm:prSet phldrT="[Text]"/>
      <dgm:spPr/>
      <dgm:t>
        <a:bodyPr/>
        <a:lstStyle/>
        <a:p>
          <a:pPr algn="just">
            <a:buFont typeface="Arial" panose="020B0604020202020204" pitchFamily="34" charset="0"/>
            <a:buChar char="•"/>
          </a:pPr>
          <a:r>
            <a:rPr lang="en-IN" b="1" dirty="0"/>
            <a:t>Strategic Potential :</a:t>
          </a:r>
          <a:r>
            <a:rPr lang="en-IN" dirty="0"/>
            <a:t> Ultra long endurance fuel, zero CO2 emission</a:t>
          </a:r>
        </a:p>
      </dgm:t>
    </dgm:pt>
    <dgm:pt modelId="{E326C53B-2E06-4ED9-9277-DBFEC8FA7C25}" type="parTrans" cxnId="{75D0B5AD-C70D-45A8-B658-3FF3C4525270}">
      <dgm:prSet/>
      <dgm:spPr/>
      <dgm:t>
        <a:bodyPr/>
        <a:lstStyle/>
        <a:p>
          <a:endParaRPr lang="en-IN"/>
        </a:p>
      </dgm:t>
    </dgm:pt>
    <dgm:pt modelId="{9A2B9246-E1BC-4058-8A64-6573525156A5}" type="sibTrans" cxnId="{75D0B5AD-C70D-45A8-B658-3FF3C4525270}">
      <dgm:prSet/>
      <dgm:spPr/>
    </dgm:pt>
    <dgm:pt modelId="{04A1976C-B781-4EA5-AD49-63C2B29D306A}">
      <dgm:prSet phldrT="[Text]"/>
      <dgm:spPr/>
      <dgm:t>
        <a:bodyPr/>
        <a:lstStyle/>
        <a:p>
          <a:pPr algn="just">
            <a:buFont typeface="Arial" panose="020B0604020202020204" pitchFamily="34" charset="0"/>
            <a:buChar char="•"/>
          </a:pPr>
          <a:r>
            <a:rPr lang="en-IN" b="1" dirty="0"/>
            <a:t>Financial :</a:t>
          </a:r>
          <a:r>
            <a:rPr lang="en-IN" dirty="0"/>
            <a:t> </a:t>
          </a:r>
          <a:r>
            <a:rPr lang="en-IN" b="1" dirty="0"/>
            <a:t>Very High CAPEX</a:t>
          </a:r>
          <a:r>
            <a:rPr lang="en-IN" dirty="0"/>
            <a:t> Estimate </a:t>
          </a:r>
          <a:r>
            <a:rPr lang="en-IN" b="1" dirty="0"/>
            <a:t>$700-900 million per vessel (3x cost of LNG vessel)</a:t>
          </a:r>
          <a:r>
            <a:rPr lang="en-IN" dirty="0"/>
            <a:t> </a:t>
          </a:r>
        </a:p>
      </dgm:t>
    </dgm:pt>
    <dgm:pt modelId="{139BA0AE-3990-41A8-A0E6-C4324354666B}" type="parTrans" cxnId="{1D061F0F-13D6-4166-84FD-4C0AFAFED093}">
      <dgm:prSet/>
      <dgm:spPr/>
      <dgm:t>
        <a:bodyPr/>
        <a:lstStyle/>
        <a:p>
          <a:endParaRPr lang="en-IN"/>
        </a:p>
      </dgm:t>
    </dgm:pt>
    <dgm:pt modelId="{EA1BC858-121F-4E64-A7EA-7E15DED80C77}" type="sibTrans" cxnId="{1D061F0F-13D6-4166-84FD-4C0AFAFED093}">
      <dgm:prSet/>
      <dgm:spPr/>
      <dgm:t>
        <a:bodyPr/>
        <a:lstStyle/>
        <a:p>
          <a:endParaRPr lang="en-IN"/>
        </a:p>
      </dgm:t>
    </dgm:pt>
    <dgm:pt modelId="{375B9998-609F-4344-B27D-D1B5965387D4}">
      <dgm:prSet phldrT="[Text]"/>
      <dgm:spPr/>
      <dgm:t>
        <a:bodyPr/>
        <a:lstStyle/>
        <a:p>
          <a:pPr algn="just">
            <a:buFont typeface="Arial" panose="020B0604020202020204" pitchFamily="34" charset="0"/>
            <a:buChar char="•"/>
          </a:pPr>
          <a:r>
            <a:rPr lang="en-IN" b="1" dirty="0"/>
            <a:t>No IMO civilian Nuclear code</a:t>
          </a:r>
          <a:r>
            <a:rPr lang="en-IN" dirty="0"/>
            <a:t> (under development)</a:t>
          </a:r>
        </a:p>
      </dgm:t>
    </dgm:pt>
    <dgm:pt modelId="{D06AF63D-B5F4-4B84-BF29-7BE1771A84E3}" type="parTrans" cxnId="{A76F1479-0BC3-40AE-9FC5-3107343E9CF1}">
      <dgm:prSet/>
      <dgm:spPr/>
      <dgm:t>
        <a:bodyPr/>
        <a:lstStyle/>
        <a:p>
          <a:endParaRPr lang="en-IN"/>
        </a:p>
      </dgm:t>
    </dgm:pt>
    <dgm:pt modelId="{0EF107FE-5928-42CA-80E3-2F53D3F259EA}" type="sibTrans" cxnId="{A76F1479-0BC3-40AE-9FC5-3107343E9CF1}">
      <dgm:prSet/>
      <dgm:spPr/>
      <dgm:t>
        <a:bodyPr/>
        <a:lstStyle/>
        <a:p>
          <a:endParaRPr lang="en-IN"/>
        </a:p>
      </dgm:t>
    </dgm:pt>
    <dgm:pt modelId="{2F154B12-A931-4574-8ABF-3657E086B15C}" type="pres">
      <dgm:prSet presAssocID="{4D0D9840-9060-4719-8D9E-1493F0B42944}" presName="Name0" presStyleCnt="0">
        <dgm:presLayoutVars>
          <dgm:dir/>
          <dgm:animLvl val="lvl"/>
          <dgm:resizeHandles val="exact"/>
        </dgm:presLayoutVars>
      </dgm:prSet>
      <dgm:spPr/>
    </dgm:pt>
    <dgm:pt modelId="{C15CDD0E-A79C-4831-AD37-8A8BAD8E9EF7}" type="pres">
      <dgm:prSet presAssocID="{BEF0A061-433A-4450-B72C-1608FE18BBBC}" presName="composite" presStyleCnt="0"/>
      <dgm:spPr/>
    </dgm:pt>
    <dgm:pt modelId="{54EC8C29-5EE4-49C6-B285-3476296F4659}" type="pres">
      <dgm:prSet presAssocID="{BEF0A061-433A-4450-B72C-1608FE18BBBC}" presName="parTx" presStyleLbl="alignNode1" presStyleIdx="0" presStyleCnt="1" custLinFactX="-85102" custLinFactNeighborX="-100000" custLinFactNeighborY="-1153">
        <dgm:presLayoutVars>
          <dgm:chMax val="0"/>
          <dgm:chPref val="0"/>
          <dgm:bulletEnabled val="1"/>
        </dgm:presLayoutVars>
      </dgm:prSet>
      <dgm:spPr/>
    </dgm:pt>
    <dgm:pt modelId="{50FD8715-83F8-473E-B6D4-5B4E272800E8}" type="pres">
      <dgm:prSet presAssocID="{BEF0A061-433A-4450-B72C-1608FE18BBBC}" presName="desTx" presStyleLbl="alignAccFollowNode1" presStyleIdx="0" presStyleCnt="1">
        <dgm:presLayoutVars>
          <dgm:bulletEnabled val="1"/>
        </dgm:presLayoutVars>
      </dgm:prSet>
      <dgm:spPr/>
    </dgm:pt>
  </dgm:ptLst>
  <dgm:cxnLst>
    <dgm:cxn modelId="{1D061F0F-13D6-4166-84FD-4C0AFAFED093}" srcId="{BEF0A061-433A-4450-B72C-1608FE18BBBC}" destId="{04A1976C-B781-4EA5-AD49-63C2B29D306A}" srcOrd="3" destOrd="0" parTransId="{139BA0AE-3990-41A8-A0E6-C4324354666B}" sibTransId="{EA1BC858-121F-4E64-A7EA-7E15DED80C77}"/>
    <dgm:cxn modelId="{A456DB13-9F08-47A8-8FDC-AE0B465CA65D}" type="presOf" srcId="{7E55F64A-B5C2-4CE3-8E39-6AFF244BF92B}" destId="{50FD8715-83F8-473E-B6D4-5B4E272800E8}" srcOrd="0" destOrd="1" presId="urn:microsoft.com/office/officeart/2005/8/layout/hList1"/>
    <dgm:cxn modelId="{4860411C-B13C-4473-ADF8-F8AA10BE8B77}" type="presOf" srcId="{DB745AB6-5B79-4EDF-B742-361F81A4DDA9}" destId="{50FD8715-83F8-473E-B6D4-5B4E272800E8}" srcOrd="0" destOrd="0" presId="urn:microsoft.com/office/officeart/2005/8/layout/hList1"/>
    <dgm:cxn modelId="{4D631970-2E7F-4211-AFAA-D0286340BC13}" srcId="{BEF0A061-433A-4450-B72C-1608FE18BBBC}" destId="{DB745AB6-5B79-4EDF-B742-361F81A4DDA9}" srcOrd="0" destOrd="0" parTransId="{D54B327E-53BA-4CA8-BF3B-84FDFC740390}" sibTransId="{CCE26B5F-D943-4359-84DD-E0D70D7B3B7A}"/>
    <dgm:cxn modelId="{7396A571-EB1B-4AAB-A072-DE9C4947FE46}" type="presOf" srcId="{4D0D9840-9060-4719-8D9E-1493F0B42944}" destId="{2F154B12-A931-4574-8ABF-3657E086B15C}" srcOrd="0" destOrd="0" presId="urn:microsoft.com/office/officeart/2005/8/layout/hList1"/>
    <dgm:cxn modelId="{ABAF6973-F72F-46BD-8683-31A4935A610F}" srcId="{4D0D9840-9060-4719-8D9E-1493F0B42944}" destId="{BEF0A061-433A-4450-B72C-1608FE18BBBC}" srcOrd="0" destOrd="0" parTransId="{B17703C8-0763-4C2A-9253-32F6A831DBF1}" sibTransId="{B7999EB2-FA3E-4A5A-BF7B-1105FC19049D}"/>
    <dgm:cxn modelId="{A76F1479-0BC3-40AE-9FC5-3107343E9CF1}" srcId="{BEF0A061-433A-4450-B72C-1608FE18BBBC}" destId="{375B9998-609F-4344-B27D-D1B5965387D4}" srcOrd="4" destOrd="0" parTransId="{D06AF63D-B5F4-4B84-BF29-7BE1771A84E3}" sibTransId="{0EF107FE-5928-42CA-80E3-2F53D3F259EA}"/>
    <dgm:cxn modelId="{3B289292-A9F2-4419-AB75-A3D1315A0BA6}" type="presOf" srcId="{04A1976C-B781-4EA5-AD49-63C2B29D306A}" destId="{50FD8715-83F8-473E-B6D4-5B4E272800E8}" srcOrd="0" destOrd="3" presId="urn:microsoft.com/office/officeart/2005/8/layout/hList1"/>
    <dgm:cxn modelId="{D3B0ED97-7E88-4622-8823-32B5DF5718AD}" type="presOf" srcId="{375B9998-609F-4344-B27D-D1B5965387D4}" destId="{50FD8715-83F8-473E-B6D4-5B4E272800E8}" srcOrd="0" destOrd="4" presId="urn:microsoft.com/office/officeart/2005/8/layout/hList1"/>
    <dgm:cxn modelId="{93CC6899-3D4A-4BD0-B70B-45DE211BFC98}" srcId="{BEF0A061-433A-4450-B72C-1608FE18BBBC}" destId="{7E55F64A-B5C2-4CE3-8E39-6AFF244BF92B}" srcOrd="1" destOrd="0" parTransId="{C749CED9-12F8-405B-8735-CC8D39E2FE76}" sibTransId="{60C4501D-0A41-4B5E-A1C1-3494DB313949}"/>
    <dgm:cxn modelId="{75D0B5AD-C70D-45A8-B658-3FF3C4525270}" srcId="{BEF0A061-433A-4450-B72C-1608FE18BBBC}" destId="{FD66930C-0A1A-4EF4-8B4E-9B1B31C6A270}" srcOrd="2" destOrd="0" parTransId="{E326C53B-2E06-4ED9-9277-DBFEC8FA7C25}" sibTransId="{9A2B9246-E1BC-4058-8A64-6573525156A5}"/>
    <dgm:cxn modelId="{62CC88C2-A8E5-491F-9B32-486F991D5ABA}" type="presOf" srcId="{FD66930C-0A1A-4EF4-8B4E-9B1B31C6A270}" destId="{50FD8715-83F8-473E-B6D4-5B4E272800E8}" srcOrd="0" destOrd="2" presId="urn:microsoft.com/office/officeart/2005/8/layout/hList1"/>
    <dgm:cxn modelId="{8235C1FC-1719-43AA-87F9-C47D2762CD60}" type="presOf" srcId="{BEF0A061-433A-4450-B72C-1608FE18BBBC}" destId="{54EC8C29-5EE4-49C6-B285-3476296F4659}" srcOrd="0" destOrd="0" presId="urn:microsoft.com/office/officeart/2005/8/layout/hList1"/>
    <dgm:cxn modelId="{D3F004E6-7C65-4E5B-B48C-53F33CA8E946}" type="presParOf" srcId="{2F154B12-A931-4574-8ABF-3657E086B15C}" destId="{C15CDD0E-A79C-4831-AD37-8A8BAD8E9EF7}" srcOrd="0" destOrd="0" presId="urn:microsoft.com/office/officeart/2005/8/layout/hList1"/>
    <dgm:cxn modelId="{57351880-4415-4CCE-B5A4-39A986C52228}" type="presParOf" srcId="{C15CDD0E-A79C-4831-AD37-8A8BAD8E9EF7}" destId="{54EC8C29-5EE4-49C6-B285-3476296F4659}" srcOrd="0" destOrd="0" presId="urn:microsoft.com/office/officeart/2005/8/layout/hList1"/>
    <dgm:cxn modelId="{97B64380-D489-460C-A5DF-1023F0D6994D}" type="presParOf" srcId="{C15CDD0E-A79C-4831-AD37-8A8BAD8E9EF7}" destId="{50FD8715-83F8-473E-B6D4-5B4E272800E8}"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07F67BE-D0D1-4AB4-9EB5-B43112731B2A}" type="doc">
      <dgm:prSet loTypeId="urn:microsoft.com/office/officeart/2005/8/layout/radial5" loCatId="cycle" qsTypeId="urn:microsoft.com/office/officeart/2005/8/quickstyle/simple5" qsCatId="simple" csTypeId="urn:microsoft.com/office/officeart/2005/8/colors/colorful2" csCatId="colorful" phldr="1"/>
      <dgm:spPr/>
      <dgm:t>
        <a:bodyPr/>
        <a:lstStyle/>
        <a:p>
          <a:endParaRPr lang="en-US"/>
        </a:p>
      </dgm:t>
    </dgm:pt>
    <dgm:pt modelId="{5686E1FF-6539-40E4-9023-0547FAA0A482}">
      <dgm:prSet phldrT="[Text]" custT="1"/>
      <dgm:spPr>
        <a:solidFill>
          <a:schemeClr val="accent1">
            <a:lumMod val="40000"/>
            <a:lumOff val="60000"/>
          </a:schemeClr>
        </a:solidFill>
        <a:ln w="28575">
          <a:solidFill>
            <a:schemeClr val="tx1"/>
          </a:solidFill>
        </a:ln>
      </dgm:spPr>
      <dgm:t>
        <a:bodyPr/>
        <a:lstStyle/>
        <a:p>
          <a:r>
            <a:rPr lang="en-US" sz="1500" b="1" dirty="0">
              <a:solidFill>
                <a:schemeClr val="tx1"/>
              </a:solidFill>
            </a:rPr>
            <a:t>Key Elements of OSH</a:t>
          </a:r>
        </a:p>
      </dgm:t>
    </dgm:pt>
    <dgm:pt modelId="{913197C3-8ADD-4538-A24A-8A7B971238A5}" type="parTrans" cxnId="{FD3F0F4E-5863-4F7B-90B1-81A604845196}">
      <dgm:prSet/>
      <dgm:spPr/>
      <dgm:t>
        <a:bodyPr/>
        <a:lstStyle/>
        <a:p>
          <a:endParaRPr lang="en-US" sz="2000"/>
        </a:p>
      </dgm:t>
    </dgm:pt>
    <dgm:pt modelId="{25C25385-8ED0-490F-9DCF-DF6A43B13131}" type="sibTrans" cxnId="{FD3F0F4E-5863-4F7B-90B1-81A604845196}">
      <dgm:prSet/>
      <dgm:spPr/>
      <dgm:t>
        <a:bodyPr/>
        <a:lstStyle/>
        <a:p>
          <a:endParaRPr lang="en-US"/>
        </a:p>
      </dgm:t>
    </dgm:pt>
    <dgm:pt modelId="{56C22FE7-98A7-40BC-9E78-8D1BFF6B2CCE}">
      <dgm:prSet phldrT="[Text]"/>
      <dgm:spPr>
        <a:noFill/>
      </dgm:spPr>
      <dgm:t>
        <a:bodyPr/>
        <a:lstStyle/>
        <a:p>
          <a:endParaRPr lang="en-US" dirty="0"/>
        </a:p>
      </dgm:t>
    </dgm:pt>
    <dgm:pt modelId="{0109FD55-37A5-43CC-983F-80E6757AC200}" type="parTrans" cxnId="{79726CD7-CF7C-476C-9167-9EB5376C743C}">
      <dgm:prSet/>
      <dgm:spPr>
        <a:solidFill>
          <a:schemeClr val="tx2"/>
        </a:solidFill>
      </dgm:spPr>
      <dgm:t>
        <a:bodyPr/>
        <a:lstStyle/>
        <a:p>
          <a:endParaRPr lang="en-US" sz="2000"/>
        </a:p>
      </dgm:t>
    </dgm:pt>
    <dgm:pt modelId="{7B5AB571-75D8-49E3-88BB-A7E37A2698A7}" type="sibTrans" cxnId="{79726CD7-CF7C-476C-9167-9EB5376C743C}">
      <dgm:prSet/>
      <dgm:spPr/>
      <dgm:t>
        <a:bodyPr/>
        <a:lstStyle/>
        <a:p>
          <a:endParaRPr lang="en-US"/>
        </a:p>
      </dgm:t>
    </dgm:pt>
    <dgm:pt modelId="{BBF8B4D8-3FE1-46D4-92CC-3AF6F7D9787D}">
      <dgm:prSet phldrT="[Text]"/>
      <dgm:spPr>
        <a:noFill/>
      </dgm:spPr>
      <dgm:t>
        <a:bodyPr/>
        <a:lstStyle/>
        <a:p>
          <a:r>
            <a:rPr lang="en-US" dirty="0"/>
            <a:t> </a:t>
          </a:r>
        </a:p>
      </dgm:t>
    </dgm:pt>
    <dgm:pt modelId="{D8E2963C-EE25-4711-8078-AE5837B6EAEC}" type="parTrans" cxnId="{65F5128C-6286-401A-B1E7-17776A010739}">
      <dgm:prSet/>
      <dgm:spPr>
        <a:solidFill>
          <a:schemeClr val="tx2"/>
        </a:solidFill>
      </dgm:spPr>
      <dgm:t>
        <a:bodyPr/>
        <a:lstStyle/>
        <a:p>
          <a:endParaRPr lang="en-US" sz="2000"/>
        </a:p>
      </dgm:t>
    </dgm:pt>
    <dgm:pt modelId="{9EE813AC-3D84-4E90-9140-DA27CF90F798}" type="sibTrans" cxnId="{65F5128C-6286-401A-B1E7-17776A010739}">
      <dgm:prSet/>
      <dgm:spPr/>
      <dgm:t>
        <a:bodyPr/>
        <a:lstStyle/>
        <a:p>
          <a:endParaRPr lang="en-US"/>
        </a:p>
      </dgm:t>
    </dgm:pt>
    <dgm:pt modelId="{2A5DD1D9-9A60-4C88-87FD-EED05B9FA733}">
      <dgm:prSet phldrT="[Text]"/>
      <dgm:spPr>
        <a:noFill/>
      </dgm:spPr>
      <dgm:t>
        <a:bodyPr/>
        <a:lstStyle/>
        <a:p>
          <a:endParaRPr lang="en-US" dirty="0"/>
        </a:p>
      </dgm:t>
    </dgm:pt>
    <dgm:pt modelId="{81C7D986-C364-4B8A-AE66-E08E6409E8FF}" type="parTrans" cxnId="{AA947BDB-EDFC-43D6-A510-C3DC3D7CB422}">
      <dgm:prSet/>
      <dgm:spPr>
        <a:solidFill>
          <a:schemeClr val="tx2"/>
        </a:solidFill>
      </dgm:spPr>
      <dgm:t>
        <a:bodyPr/>
        <a:lstStyle/>
        <a:p>
          <a:endParaRPr lang="en-US" sz="2000"/>
        </a:p>
      </dgm:t>
    </dgm:pt>
    <dgm:pt modelId="{9CF96A23-AB4E-4D79-B16D-4D2ED460B380}" type="sibTrans" cxnId="{AA947BDB-EDFC-43D6-A510-C3DC3D7CB422}">
      <dgm:prSet/>
      <dgm:spPr/>
      <dgm:t>
        <a:bodyPr/>
        <a:lstStyle/>
        <a:p>
          <a:endParaRPr lang="en-US"/>
        </a:p>
      </dgm:t>
    </dgm:pt>
    <dgm:pt modelId="{361B1F09-073C-485D-A4CF-0D7201E4FDA7}">
      <dgm:prSet phldrT="[Text]"/>
      <dgm:spPr>
        <a:noFill/>
        <a:ln>
          <a:noFill/>
        </a:ln>
      </dgm:spPr>
      <dgm:t>
        <a:bodyPr/>
        <a:lstStyle/>
        <a:p>
          <a:r>
            <a:rPr lang="en-US" dirty="0"/>
            <a:t> </a:t>
          </a:r>
        </a:p>
      </dgm:t>
    </dgm:pt>
    <dgm:pt modelId="{90429AB4-8E6F-410B-A533-9B3D5BEA485D}" type="sibTrans" cxnId="{3AD26A1A-2B17-47BD-AD27-7E807E7D480F}">
      <dgm:prSet/>
      <dgm:spPr/>
      <dgm:t>
        <a:bodyPr/>
        <a:lstStyle/>
        <a:p>
          <a:endParaRPr lang="en-US"/>
        </a:p>
      </dgm:t>
    </dgm:pt>
    <dgm:pt modelId="{C62D4EF5-AAA2-4A46-91C7-76A80B8E48F9}" type="parTrans" cxnId="{3AD26A1A-2B17-47BD-AD27-7E807E7D480F}">
      <dgm:prSet/>
      <dgm:spPr>
        <a:solidFill>
          <a:schemeClr val="tx2"/>
        </a:solidFill>
      </dgm:spPr>
      <dgm:t>
        <a:bodyPr/>
        <a:lstStyle/>
        <a:p>
          <a:endParaRPr lang="en-US" sz="2000"/>
        </a:p>
      </dgm:t>
    </dgm:pt>
    <dgm:pt modelId="{97810D0E-213B-455C-AC6E-831CE81F77E2}">
      <dgm:prSet phldrT="[Text]"/>
      <dgm:spPr>
        <a:noFill/>
      </dgm:spPr>
      <dgm:t>
        <a:bodyPr/>
        <a:lstStyle/>
        <a:p>
          <a:r>
            <a:rPr lang="en-US" dirty="0"/>
            <a:t> </a:t>
          </a:r>
        </a:p>
      </dgm:t>
    </dgm:pt>
    <dgm:pt modelId="{35401E15-B4F2-4632-AFC9-AD748FEFA19F}" type="sibTrans" cxnId="{0782A23F-DB0A-4B01-86C1-D42431A5064B}">
      <dgm:prSet/>
      <dgm:spPr/>
      <dgm:t>
        <a:bodyPr/>
        <a:lstStyle/>
        <a:p>
          <a:endParaRPr lang="en-US"/>
        </a:p>
      </dgm:t>
    </dgm:pt>
    <dgm:pt modelId="{26DF865F-0DAF-478E-B575-2F11634FA79F}" type="parTrans" cxnId="{0782A23F-DB0A-4B01-86C1-D42431A5064B}">
      <dgm:prSet/>
      <dgm:spPr>
        <a:solidFill>
          <a:schemeClr val="tx2"/>
        </a:solidFill>
      </dgm:spPr>
      <dgm:t>
        <a:bodyPr/>
        <a:lstStyle/>
        <a:p>
          <a:endParaRPr lang="en-US" sz="2000"/>
        </a:p>
      </dgm:t>
    </dgm:pt>
    <dgm:pt modelId="{8039AAFC-2140-4596-A5F1-33BC24CE3BE1}" type="pres">
      <dgm:prSet presAssocID="{107F67BE-D0D1-4AB4-9EB5-B43112731B2A}" presName="Name0" presStyleCnt="0">
        <dgm:presLayoutVars>
          <dgm:chMax val="1"/>
          <dgm:dir/>
          <dgm:animLvl val="ctr"/>
          <dgm:resizeHandles val="exact"/>
        </dgm:presLayoutVars>
      </dgm:prSet>
      <dgm:spPr/>
    </dgm:pt>
    <dgm:pt modelId="{97DCF68B-88A6-4451-8588-5378602505BC}" type="pres">
      <dgm:prSet presAssocID="{5686E1FF-6539-40E4-9023-0547FAA0A482}" presName="centerShape" presStyleLbl="node0" presStyleIdx="0" presStyleCnt="1" custScaleX="120620" custScaleY="117145" custLinFactNeighborY="0"/>
      <dgm:spPr/>
    </dgm:pt>
    <dgm:pt modelId="{C99DFD45-6916-43FE-9485-36139BFBA1B2}" type="pres">
      <dgm:prSet presAssocID="{0109FD55-37A5-43CC-983F-80E6757AC200}" presName="parTrans" presStyleLbl="sibTrans2D1" presStyleIdx="0" presStyleCnt="5"/>
      <dgm:spPr/>
    </dgm:pt>
    <dgm:pt modelId="{9BECAAA9-F6B1-42C6-8A9C-C45204EBC3C0}" type="pres">
      <dgm:prSet presAssocID="{0109FD55-37A5-43CC-983F-80E6757AC200}" presName="connectorText" presStyleLbl="sibTrans2D1" presStyleIdx="0" presStyleCnt="5"/>
      <dgm:spPr/>
    </dgm:pt>
    <dgm:pt modelId="{E33C8614-9368-4204-8A00-23C9EB9E30D1}" type="pres">
      <dgm:prSet presAssocID="{56C22FE7-98A7-40BC-9E78-8D1BFF6B2CCE}" presName="node" presStyleLbl="node1" presStyleIdx="0" presStyleCnt="5" custRadScaleRad="100000">
        <dgm:presLayoutVars>
          <dgm:bulletEnabled val="1"/>
        </dgm:presLayoutVars>
      </dgm:prSet>
      <dgm:spPr/>
    </dgm:pt>
    <dgm:pt modelId="{842D03E5-F4EA-4BBE-822A-9E4F97445F50}" type="pres">
      <dgm:prSet presAssocID="{D8E2963C-EE25-4711-8078-AE5837B6EAEC}" presName="parTrans" presStyleLbl="sibTrans2D1" presStyleIdx="1" presStyleCnt="5"/>
      <dgm:spPr/>
    </dgm:pt>
    <dgm:pt modelId="{58E72A0A-F963-4935-B504-8F5D9BA8A7E0}" type="pres">
      <dgm:prSet presAssocID="{D8E2963C-EE25-4711-8078-AE5837B6EAEC}" presName="connectorText" presStyleLbl="sibTrans2D1" presStyleIdx="1" presStyleCnt="5"/>
      <dgm:spPr/>
    </dgm:pt>
    <dgm:pt modelId="{EE772143-7D7F-4F99-B0FA-A9186E238096}" type="pres">
      <dgm:prSet presAssocID="{BBF8B4D8-3FE1-46D4-92CC-3AF6F7D9787D}" presName="node" presStyleLbl="node1" presStyleIdx="1" presStyleCnt="5" custRadScaleRad="100000" custRadScaleInc="0">
        <dgm:presLayoutVars>
          <dgm:bulletEnabled val="1"/>
        </dgm:presLayoutVars>
      </dgm:prSet>
      <dgm:spPr/>
    </dgm:pt>
    <dgm:pt modelId="{EBF8EC6C-2AF4-4E27-8AFE-93368B6C3639}" type="pres">
      <dgm:prSet presAssocID="{81C7D986-C364-4B8A-AE66-E08E6409E8FF}" presName="parTrans" presStyleLbl="sibTrans2D1" presStyleIdx="2" presStyleCnt="5"/>
      <dgm:spPr/>
    </dgm:pt>
    <dgm:pt modelId="{362B8B16-BFDF-4C34-8420-E6E5E4EE7A0F}" type="pres">
      <dgm:prSet presAssocID="{81C7D986-C364-4B8A-AE66-E08E6409E8FF}" presName="connectorText" presStyleLbl="sibTrans2D1" presStyleIdx="2" presStyleCnt="5"/>
      <dgm:spPr/>
    </dgm:pt>
    <dgm:pt modelId="{2245C182-617B-45D6-8715-7C3C34C182FE}" type="pres">
      <dgm:prSet presAssocID="{2A5DD1D9-9A60-4C88-87FD-EED05B9FA733}" presName="node" presStyleLbl="node1" presStyleIdx="2" presStyleCnt="5" custRadScaleRad="99488" custRadScaleInc="-595">
        <dgm:presLayoutVars>
          <dgm:bulletEnabled val="1"/>
        </dgm:presLayoutVars>
      </dgm:prSet>
      <dgm:spPr/>
    </dgm:pt>
    <dgm:pt modelId="{0381283D-44C1-4162-B4F1-4780CD87FBB6}" type="pres">
      <dgm:prSet presAssocID="{26DF865F-0DAF-478E-B575-2F11634FA79F}" presName="parTrans" presStyleLbl="sibTrans2D1" presStyleIdx="3" presStyleCnt="5"/>
      <dgm:spPr/>
    </dgm:pt>
    <dgm:pt modelId="{4E3D7AF6-CAB3-40C7-AE87-0450401591CD}" type="pres">
      <dgm:prSet presAssocID="{26DF865F-0DAF-478E-B575-2F11634FA79F}" presName="connectorText" presStyleLbl="sibTrans2D1" presStyleIdx="3" presStyleCnt="5"/>
      <dgm:spPr/>
    </dgm:pt>
    <dgm:pt modelId="{E9119012-01A4-49A5-85C5-9B161FC72015}" type="pres">
      <dgm:prSet presAssocID="{97810D0E-213B-455C-AC6E-831CE81F77E2}" presName="node" presStyleLbl="node1" presStyleIdx="3" presStyleCnt="5" custRadScaleRad="99488" custRadScaleInc="595">
        <dgm:presLayoutVars>
          <dgm:bulletEnabled val="1"/>
        </dgm:presLayoutVars>
      </dgm:prSet>
      <dgm:spPr/>
    </dgm:pt>
    <dgm:pt modelId="{8A4FF67F-2E35-4E0F-B123-9FAA259661A0}" type="pres">
      <dgm:prSet presAssocID="{C62D4EF5-AAA2-4A46-91C7-76A80B8E48F9}" presName="parTrans" presStyleLbl="sibTrans2D1" presStyleIdx="4" presStyleCnt="5"/>
      <dgm:spPr/>
    </dgm:pt>
    <dgm:pt modelId="{4890F227-D2D4-41AF-8059-1C985C40FCAC}" type="pres">
      <dgm:prSet presAssocID="{C62D4EF5-AAA2-4A46-91C7-76A80B8E48F9}" presName="connectorText" presStyleLbl="sibTrans2D1" presStyleIdx="4" presStyleCnt="5"/>
      <dgm:spPr/>
    </dgm:pt>
    <dgm:pt modelId="{0C8C2816-E394-432B-B3D1-35ABF073844D}" type="pres">
      <dgm:prSet presAssocID="{361B1F09-073C-485D-A4CF-0D7201E4FDA7}" presName="node" presStyleLbl="node1" presStyleIdx="4" presStyleCnt="5" custRadScaleRad="100000" custRadScaleInc="0">
        <dgm:presLayoutVars>
          <dgm:bulletEnabled val="1"/>
        </dgm:presLayoutVars>
      </dgm:prSet>
      <dgm:spPr/>
    </dgm:pt>
  </dgm:ptLst>
  <dgm:cxnLst>
    <dgm:cxn modelId="{44A3770B-29D4-43B8-BF85-15863C5FFBEA}" type="presOf" srcId="{D8E2963C-EE25-4711-8078-AE5837B6EAEC}" destId="{842D03E5-F4EA-4BBE-822A-9E4F97445F50}" srcOrd="0" destOrd="0" presId="urn:microsoft.com/office/officeart/2005/8/layout/radial5"/>
    <dgm:cxn modelId="{74403F17-B45D-42A4-A58D-3845BE5106D3}" type="presOf" srcId="{2A5DD1D9-9A60-4C88-87FD-EED05B9FA733}" destId="{2245C182-617B-45D6-8715-7C3C34C182FE}" srcOrd="0" destOrd="0" presId="urn:microsoft.com/office/officeart/2005/8/layout/radial5"/>
    <dgm:cxn modelId="{68000819-7B53-470B-9D4E-CBE068FF3EFE}" type="presOf" srcId="{81C7D986-C364-4B8A-AE66-E08E6409E8FF}" destId="{EBF8EC6C-2AF4-4E27-8AFE-93368B6C3639}" srcOrd="0" destOrd="0" presId="urn:microsoft.com/office/officeart/2005/8/layout/radial5"/>
    <dgm:cxn modelId="{3AD26A1A-2B17-47BD-AD27-7E807E7D480F}" srcId="{5686E1FF-6539-40E4-9023-0547FAA0A482}" destId="{361B1F09-073C-485D-A4CF-0D7201E4FDA7}" srcOrd="4" destOrd="0" parTransId="{C62D4EF5-AAA2-4A46-91C7-76A80B8E48F9}" sibTransId="{90429AB4-8E6F-410B-A533-9B3D5BEA485D}"/>
    <dgm:cxn modelId="{98B0D032-71E9-4E66-8CFC-B4D259902479}" type="presOf" srcId="{107F67BE-D0D1-4AB4-9EB5-B43112731B2A}" destId="{8039AAFC-2140-4596-A5F1-33BC24CE3BE1}" srcOrd="0" destOrd="0" presId="urn:microsoft.com/office/officeart/2005/8/layout/radial5"/>
    <dgm:cxn modelId="{0782A23F-DB0A-4B01-86C1-D42431A5064B}" srcId="{5686E1FF-6539-40E4-9023-0547FAA0A482}" destId="{97810D0E-213B-455C-AC6E-831CE81F77E2}" srcOrd="3" destOrd="0" parTransId="{26DF865F-0DAF-478E-B575-2F11634FA79F}" sibTransId="{35401E15-B4F2-4632-AFC9-AD748FEFA19F}"/>
    <dgm:cxn modelId="{0D7FC768-FEC5-4A80-BD94-1C7410E2195C}" type="presOf" srcId="{0109FD55-37A5-43CC-983F-80E6757AC200}" destId="{9BECAAA9-F6B1-42C6-8A9C-C45204EBC3C0}" srcOrd="1" destOrd="0" presId="urn:microsoft.com/office/officeart/2005/8/layout/radial5"/>
    <dgm:cxn modelId="{DBA2F86A-944E-40F0-8DDC-ECE67C2D4D56}" type="presOf" srcId="{C62D4EF5-AAA2-4A46-91C7-76A80B8E48F9}" destId="{4890F227-D2D4-41AF-8059-1C985C40FCAC}" srcOrd="1" destOrd="0" presId="urn:microsoft.com/office/officeart/2005/8/layout/radial5"/>
    <dgm:cxn modelId="{FD3F0F4E-5863-4F7B-90B1-81A604845196}" srcId="{107F67BE-D0D1-4AB4-9EB5-B43112731B2A}" destId="{5686E1FF-6539-40E4-9023-0547FAA0A482}" srcOrd="0" destOrd="0" parTransId="{913197C3-8ADD-4538-A24A-8A7B971238A5}" sibTransId="{25C25385-8ED0-490F-9DCF-DF6A43B13131}"/>
    <dgm:cxn modelId="{04B5536F-CEDF-4E26-9F71-885F0D84F2B0}" type="presOf" srcId="{26DF865F-0DAF-478E-B575-2F11634FA79F}" destId="{4E3D7AF6-CAB3-40C7-AE87-0450401591CD}" srcOrd="1" destOrd="0" presId="urn:microsoft.com/office/officeart/2005/8/layout/radial5"/>
    <dgm:cxn modelId="{C04E6976-8CF9-4551-A03C-E1EDE6459E34}" type="presOf" srcId="{81C7D986-C364-4B8A-AE66-E08E6409E8FF}" destId="{362B8B16-BFDF-4C34-8420-E6E5E4EE7A0F}" srcOrd="1" destOrd="0" presId="urn:microsoft.com/office/officeart/2005/8/layout/radial5"/>
    <dgm:cxn modelId="{41CD8B57-EC6D-422A-AB4A-C9E6A422EA03}" type="presOf" srcId="{D8E2963C-EE25-4711-8078-AE5837B6EAEC}" destId="{58E72A0A-F963-4935-B504-8F5D9BA8A7E0}" srcOrd="1" destOrd="0" presId="urn:microsoft.com/office/officeart/2005/8/layout/radial5"/>
    <dgm:cxn modelId="{C6A22B7C-187A-45A7-8A6B-11D166532494}" type="presOf" srcId="{C62D4EF5-AAA2-4A46-91C7-76A80B8E48F9}" destId="{8A4FF67F-2E35-4E0F-B123-9FAA259661A0}" srcOrd="0" destOrd="0" presId="urn:microsoft.com/office/officeart/2005/8/layout/radial5"/>
    <dgm:cxn modelId="{65F5128C-6286-401A-B1E7-17776A010739}" srcId="{5686E1FF-6539-40E4-9023-0547FAA0A482}" destId="{BBF8B4D8-3FE1-46D4-92CC-3AF6F7D9787D}" srcOrd="1" destOrd="0" parTransId="{D8E2963C-EE25-4711-8078-AE5837B6EAEC}" sibTransId="{9EE813AC-3D84-4E90-9140-DA27CF90F798}"/>
    <dgm:cxn modelId="{1A178496-601B-4C4A-A58A-23057C59A464}" type="presOf" srcId="{361B1F09-073C-485D-A4CF-0D7201E4FDA7}" destId="{0C8C2816-E394-432B-B3D1-35ABF073844D}" srcOrd="0" destOrd="0" presId="urn:microsoft.com/office/officeart/2005/8/layout/radial5"/>
    <dgm:cxn modelId="{B9497197-9FA5-4EC4-8764-853684D04721}" type="presOf" srcId="{0109FD55-37A5-43CC-983F-80E6757AC200}" destId="{C99DFD45-6916-43FE-9485-36139BFBA1B2}" srcOrd="0" destOrd="0" presId="urn:microsoft.com/office/officeart/2005/8/layout/radial5"/>
    <dgm:cxn modelId="{6F5036A8-3912-4483-8F34-A39FB8D82DC9}" type="presOf" srcId="{26DF865F-0DAF-478E-B575-2F11634FA79F}" destId="{0381283D-44C1-4162-B4F1-4780CD87FBB6}" srcOrd="0" destOrd="0" presId="urn:microsoft.com/office/officeart/2005/8/layout/radial5"/>
    <dgm:cxn modelId="{688177AE-04F5-40E1-AD82-0A6A0F3B4717}" type="presOf" srcId="{BBF8B4D8-3FE1-46D4-92CC-3AF6F7D9787D}" destId="{EE772143-7D7F-4F99-B0FA-A9186E238096}" srcOrd="0" destOrd="0" presId="urn:microsoft.com/office/officeart/2005/8/layout/radial5"/>
    <dgm:cxn modelId="{79726CD7-CF7C-476C-9167-9EB5376C743C}" srcId="{5686E1FF-6539-40E4-9023-0547FAA0A482}" destId="{56C22FE7-98A7-40BC-9E78-8D1BFF6B2CCE}" srcOrd="0" destOrd="0" parTransId="{0109FD55-37A5-43CC-983F-80E6757AC200}" sibTransId="{7B5AB571-75D8-49E3-88BB-A7E37A2698A7}"/>
    <dgm:cxn modelId="{AA947BDB-EDFC-43D6-A510-C3DC3D7CB422}" srcId="{5686E1FF-6539-40E4-9023-0547FAA0A482}" destId="{2A5DD1D9-9A60-4C88-87FD-EED05B9FA733}" srcOrd="2" destOrd="0" parTransId="{81C7D986-C364-4B8A-AE66-E08E6409E8FF}" sibTransId="{9CF96A23-AB4E-4D79-B16D-4D2ED460B380}"/>
    <dgm:cxn modelId="{02A61AED-BAEC-4049-A8D9-CE1192C1293D}" type="presOf" srcId="{56C22FE7-98A7-40BC-9E78-8D1BFF6B2CCE}" destId="{E33C8614-9368-4204-8A00-23C9EB9E30D1}" srcOrd="0" destOrd="0" presId="urn:microsoft.com/office/officeart/2005/8/layout/radial5"/>
    <dgm:cxn modelId="{A27A22F4-7A92-46D9-8D81-00A7AA5FFDD2}" type="presOf" srcId="{97810D0E-213B-455C-AC6E-831CE81F77E2}" destId="{E9119012-01A4-49A5-85C5-9B161FC72015}" srcOrd="0" destOrd="0" presId="urn:microsoft.com/office/officeart/2005/8/layout/radial5"/>
    <dgm:cxn modelId="{B66DDAFB-3460-4B5A-947B-37C8B0BA9F00}" type="presOf" srcId="{5686E1FF-6539-40E4-9023-0547FAA0A482}" destId="{97DCF68B-88A6-4451-8588-5378602505BC}" srcOrd="0" destOrd="0" presId="urn:microsoft.com/office/officeart/2005/8/layout/radial5"/>
    <dgm:cxn modelId="{92B9E602-06A1-4159-9C08-8851EF413A12}" type="presParOf" srcId="{8039AAFC-2140-4596-A5F1-33BC24CE3BE1}" destId="{97DCF68B-88A6-4451-8588-5378602505BC}" srcOrd="0" destOrd="0" presId="urn:microsoft.com/office/officeart/2005/8/layout/radial5"/>
    <dgm:cxn modelId="{6BAF8BBF-948C-40B0-BF27-60350E840297}" type="presParOf" srcId="{8039AAFC-2140-4596-A5F1-33BC24CE3BE1}" destId="{C99DFD45-6916-43FE-9485-36139BFBA1B2}" srcOrd="1" destOrd="0" presId="urn:microsoft.com/office/officeart/2005/8/layout/radial5"/>
    <dgm:cxn modelId="{9406BFB3-154B-4E50-BBC8-E8B45C129526}" type="presParOf" srcId="{C99DFD45-6916-43FE-9485-36139BFBA1B2}" destId="{9BECAAA9-F6B1-42C6-8A9C-C45204EBC3C0}" srcOrd="0" destOrd="0" presId="urn:microsoft.com/office/officeart/2005/8/layout/radial5"/>
    <dgm:cxn modelId="{1880F499-4810-41F7-AE55-E9EC9753DA23}" type="presParOf" srcId="{8039AAFC-2140-4596-A5F1-33BC24CE3BE1}" destId="{E33C8614-9368-4204-8A00-23C9EB9E30D1}" srcOrd="2" destOrd="0" presId="urn:microsoft.com/office/officeart/2005/8/layout/radial5"/>
    <dgm:cxn modelId="{9EF54717-5822-4A44-934C-DE17590E5AFF}" type="presParOf" srcId="{8039AAFC-2140-4596-A5F1-33BC24CE3BE1}" destId="{842D03E5-F4EA-4BBE-822A-9E4F97445F50}" srcOrd="3" destOrd="0" presId="urn:microsoft.com/office/officeart/2005/8/layout/radial5"/>
    <dgm:cxn modelId="{388FCEAF-4403-4A3B-807A-4EAD8C59EA65}" type="presParOf" srcId="{842D03E5-F4EA-4BBE-822A-9E4F97445F50}" destId="{58E72A0A-F963-4935-B504-8F5D9BA8A7E0}" srcOrd="0" destOrd="0" presId="urn:microsoft.com/office/officeart/2005/8/layout/radial5"/>
    <dgm:cxn modelId="{976DC9E8-547F-41B1-AEAF-35F60AF672E4}" type="presParOf" srcId="{8039AAFC-2140-4596-A5F1-33BC24CE3BE1}" destId="{EE772143-7D7F-4F99-B0FA-A9186E238096}" srcOrd="4" destOrd="0" presId="urn:microsoft.com/office/officeart/2005/8/layout/radial5"/>
    <dgm:cxn modelId="{59E4E820-3597-4D3F-9EDE-5EC12896D2E0}" type="presParOf" srcId="{8039AAFC-2140-4596-A5F1-33BC24CE3BE1}" destId="{EBF8EC6C-2AF4-4E27-8AFE-93368B6C3639}" srcOrd="5" destOrd="0" presId="urn:microsoft.com/office/officeart/2005/8/layout/radial5"/>
    <dgm:cxn modelId="{684D0DF5-11E9-43DC-ACD6-5108D31DDE11}" type="presParOf" srcId="{EBF8EC6C-2AF4-4E27-8AFE-93368B6C3639}" destId="{362B8B16-BFDF-4C34-8420-E6E5E4EE7A0F}" srcOrd="0" destOrd="0" presId="urn:microsoft.com/office/officeart/2005/8/layout/radial5"/>
    <dgm:cxn modelId="{F2D2B414-0BC0-49B8-9E99-1DD4B46DB551}" type="presParOf" srcId="{8039AAFC-2140-4596-A5F1-33BC24CE3BE1}" destId="{2245C182-617B-45D6-8715-7C3C34C182FE}" srcOrd="6" destOrd="0" presId="urn:microsoft.com/office/officeart/2005/8/layout/radial5"/>
    <dgm:cxn modelId="{3BDB55BC-B934-47C4-96FE-99976716B553}" type="presParOf" srcId="{8039AAFC-2140-4596-A5F1-33BC24CE3BE1}" destId="{0381283D-44C1-4162-B4F1-4780CD87FBB6}" srcOrd="7" destOrd="0" presId="urn:microsoft.com/office/officeart/2005/8/layout/radial5"/>
    <dgm:cxn modelId="{A34A0CCA-6240-4667-8CB9-80F2F5D14769}" type="presParOf" srcId="{0381283D-44C1-4162-B4F1-4780CD87FBB6}" destId="{4E3D7AF6-CAB3-40C7-AE87-0450401591CD}" srcOrd="0" destOrd="0" presId="urn:microsoft.com/office/officeart/2005/8/layout/radial5"/>
    <dgm:cxn modelId="{41319082-752C-4D5D-ABC9-527EDE3EC8F7}" type="presParOf" srcId="{8039AAFC-2140-4596-A5F1-33BC24CE3BE1}" destId="{E9119012-01A4-49A5-85C5-9B161FC72015}" srcOrd="8" destOrd="0" presId="urn:microsoft.com/office/officeart/2005/8/layout/radial5"/>
    <dgm:cxn modelId="{C702AC62-268B-45D4-90E8-DE1E9C808AD9}" type="presParOf" srcId="{8039AAFC-2140-4596-A5F1-33BC24CE3BE1}" destId="{8A4FF67F-2E35-4E0F-B123-9FAA259661A0}" srcOrd="9" destOrd="0" presId="urn:microsoft.com/office/officeart/2005/8/layout/radial5"/>
    <dgm:cxn modelId="{CE803923-567A-4ADD-AE5B-B3CF43D48272}" type="presParOf" srcId="{8A4FF67F-2E35-4E0F-B123-9FAA259661A0}" destId="{4890F227-D2D4-41AF-8059-1C985C40FCAC}" srcOrd="0" destOrd="0" presId="urn:microsoft.com/office/officeart/2005/8/layout/radial5"/>
    <dgm:cxn modelId="{59D761A6-9E59-4E72-82CF-74C27CC30ECF}" type="presParOf" srcId="{8039AAFC-2140-4596-A5F1-33BC24CE3BE1}" destId="{0C8C2816-E394-432B-B3D1-35ABF073844D}"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C365650-429B-4C21-998F-D1E35A6532E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IN"/>
        </a:p>
      </dgm:t>
    </dgm:pt>
    <dgm:pt modelId="{4A7005A7-1C47-4DB5-998F-71202365E228}">
      <dgm:prSet phldrT="[Text]"/>
      <dgm:spPr>
        <a:solidFill>
          <a:schemeClr val="tx2">
            <a:lumMod val="10000"/>
            <a:lumOff val="90000"/>
          </a:schemeClr>
        </a:solidFill>
        <a:ln>
          <a:noFill/>
        </a:ln>
      </dgm:spPr>
      <dgm:t>
        <a:bodyPr/>
        <a:lstStyle/>
        <a:p>
          <a:pPr>
            <a:buFontTx/>
            <a:buChar char="•"/>
          </a:pPr>
          <a:r>
            <a:rPr lang="en-US" altLang="en-US" b="1" dirty="0">
              <a:solidFill>
                <a:schemeClr val="tx1"/>
              </a:solidFill>
              <a:latin typeface="Arial" panose="020B0604020202020204" pitchFamily="34" charset="0"/>
            </a:rPr>
            <a:t>Maritime </a:t>
          </a:r>
          <a:r>
            <a:rPr lang="en-US" altLang="en-US" b="1" dirty="0" err="1">
              <a:solidFill>
                <a:schemeClr val="tx1"/>
              </a:solidFill>
              <a:latin typeface="Arial" panose="020B0604020202020204" pitchFamily="34" charset="0"/>
            </a:rPr>
            <a:t>Labour</a:t>
          </a:r>
          <a:r>
            <a:rPr lang="en-US" altLang="en-US" b="1" dirty="0">
              <a:solidFill>
                <a:schemeClr val="tx1"/>
              </a:solidFill>
              <a:latin typeface="Arial" panose="020B0604020202020204" pitchFamily="34" charset="0"/>
            </a:rPr>
            <a:t> Convention (MLC, 2006)</a:t>
          </a:r>
          <a:r>
            <a:rPr lang="en-US" altLang="en-US" dirty="0">
              <a:solidFill>
                <a:schemeClr val="tx1"/>
              </a:solidFill>
              <a:latin typeface="Arial" panose="020B0604020202020204" pitchFamily="34" charset="0"/>
            </a:rPr>
            <a:t> – covers health, safety, and welfare</a:t>
          </a:r>
          <a:r>
            <a:rPr lang="en-US" altLang="en-US" dirty="0">
              <a:latin typeface="Arial" panose="020B0604020202020204" pitchFamily="34" charset="0"/>
            </a:rPr>
            <a:t>.</a:t>
          </a:r>
          <a:endParaRPr lang="en-IN" dirty="0"/>
        </a:p>
      </dgm:t>
    </dgm:pt>
    <dgm:pt modelId="{B0AEBCFC-B274-4B0D-AF77-3CCFEDD1A31B}" type="parTrans" cxnId="{F57733DD-B4E6-4385-AF11-F23E954CA46D}">
      <dgm:prSet/>
      <dgm:spPr/>
      <dgm:t>
        <a:bodyPr/>
        <a:lstStyle/>
        <a:p>
          <a:endParaRPr lang="en-IN"/>
        </a:p>
      </dgm:t>
    </dgm:pt>
    <dgm:pt modelId="{88D2C172-234D-44CB-BA2F-6283E20869EC}" type="sibTrans" cxnId="{F57733DD-B4E6-4385-AF11-F23E954CA46D}">
      <dgm:prSet/>
      <dgm:spPr/>
      <dgm:t>
        <a:bodyPr/>
        <a:lstStyle/>
        <a:p>
          <a:endParaRPr lang="en-IN"/>
        </a:p>
      </dgm:t>
    </dgm:pt>
    <dgm:pt modelId="{8F01856A-7F9C-4592-A5DA-9A77466D1427}">
      <dgm:prSet custT="1"/>
      <dgm:spPr>
        <a:solidFill>
          <a:schemeClr val="tx2">
            <a:lumMod val="10000"/>
            <a:lumOff val="90000"/>
          </a:schemeClr>
        </a:solidFill>
        <a:ln>
          <a:noFill/>
        </a:ln>
      </dgm:spPr>
      <dgm:t>
        <a:bodyPr/>
        <a:lstStyle/>
        <a:p>
          <a:r>
            <a:rPr lang="en-US" altLang="en-US" sz="1600" b="1" dirty="0">
              <a:solidFill>
                <a:schemeClr val="tx1"/>
              </a:solidFill>
              <a:latin typeface="Arial" panose="020B0604020202020204" pitchFamily="34" charset="0"/>
            </a:rPr>
            <a:t>STCW Convention</a:t>
          </a:r>
          <a:r>
            <a:rPr lang="en-US" altLang="en-US" sz="1600" dirty="0">
              <a:solidFill>
                <a:schemeClr val="tx1"/>
              </a:solidFill>
              <a:latin typeface="Arial" panose="020B0604020202020204" pitchFamily="34" charset="0"/>
            </a:rPr>
            <a:t> – training and watchkeeping requirements that indirectly support safety.</a:t>
          </a:r>
        </a:p>
      </dgm:t>
    </dgm:pt>
    <dgm:pt modelId="{4806439C-6DD2-40A0-AAA3-2599091B1520}" type="parTrans" cxnId="{C9DD189C-B4D0-472A-BCD4-1E236AF6A86B}">
      <dgm:prSet/>
      <dgm:spPr/>
      <dgm:t>
        <a:bodyPr/>
        <a:lstStyle/>
        <a:p>
          <a:endParaRPr lang="en-IN"/>
        </a:p>
      </dgm:t>
    </dgm:pt>
    <dgm:pt modelId="{360299FB-DA43-48BA-950B-42DA52197EB7}" type="sibTrans" cxnId="{C9DD189C-B4D0-472A-BCD4-1E236AF6A86B}">
      <dgm:prSet/>
      <dgm:spPr/>
      <dgm:t>
        <a:bodyPr/>
        <a:lstStyle/>
        <a:p>
          <a:endParaRPr lang="en-IN"/>
        </a:p>
      </dgm:t>
    </dgm:pt>
    <dgm:pt modelId="{BDAA51B1-0D44-4221-A48A-4F23B60EDFA2}">
      <dgm:prSet/>
      <dgm:spPr>
        <a:solidFill>
          <a:schemeClr val="tx2">
            <a:lumMod val="10000"/>
            <a:lumOff val="90000"/>
          </a:schemeClr>
        </a:solidFill>
        <a:ln>
          <a:noFill/>
        </a:ln>
      </dgm:spPr>
      <dgm:t>
        <a:bodyPr/>
        <a:lstStyle/>
        <a:p>
          <a:r>
            <a:rPr lang="en-US" altLang="en-US" b="1" dirty="0">
              <a:solidFill>
                <a:schemeClr val="tx1"/>
              </a:solidFill>
              <a:latin typeface="Arial" panose="020B0604020202020204" pitchFamily="34" charset="0"/>
            </a:rPr>
            <a:t>SOLAS</a:t>
          </a:r>
          <a:r>
            <a:rPr lang="en-US" altLang="en-US" dirty="0">
              <a:solidFill>
                <a:schemeClr val="tx1"/>
              </a:solidFill>
              <a:latin typeface="Arial" panose="020B0604020202020204" pitchFamily="34" charset="0"/>
            </a:rPr>
            <a:t> (Safety of Life at Sea) – mandatory safety standards</a:t>
          </a:r>
          <a:endParaRPr lang="en-IN" dirty="0">
            <a:solidFill>
              <a:schemeClr val="tx1"/>
            </a:solidFill>
          </a:endParaRPr>
        </a:p>
      </dgm:t>
    </dgm:pt>
    <dgm:pt modelId="{5B060C0B-D1BA-45B4-9B7A-174EB480EF4E}" type="parTrans" cxnId="{0FC06BEF-FA68-4CB7-93E1-4E65B1D66EBC}">
      <dgm:prSet/>
      <dgm:spPr/>
      <dgm:t>
        <a:bodyPr/>
        <a:lstStyle/>
        <a:p>
          <a:endParaRPr lang="en-IN"/>
        </a:p>
      </dgm:t>
    </dgm:pt>
    <dgm:pt modelId="{AF34AE46-6F5D-49D3-AF47-09779425C1BD}" type="sibTrans" cxnId="{0FC06BEF-FA68-4CB7-93E1-4E65B1D66EBC}">
      <dgm:prSet/>
      <dgm:spPr/>
      <dgm:t>
        <a:bodyPr/>
        <a:lstStyle/>
        <a:p>
          <a:endParaRPr lang="en-IN"/>
        </a:p>
      </dgm:t>
    </dgm:pt>
    <dgm:pt modelId="{B281E049-E26D-4EB6-9B01-6CC96E5CF5EA}" type="pres">
      <dgm:prSet presAssocID="{0C365650-429B-4C21-998F-D1E35A6532E2}" presName="Name0" presStyleCnt="0">
        <dgm:presLayoutVars>
          <dgm:chMax val="7"/>
          <dgm:chPref val="7"/>
          <dgm:dir/>
        </dgm:presLayoutVars>
      </dgm:prSet>
      <dgm:spPr/>
    </dgm:pt>
    <dgm:pt modelId="{0C90D34A-06DD-47A9-956D-BC6F654549E9}" type="pres">
      <dgm:prSet presAssocID="{0C365650-429B-4C21-998F-D1E35A6532E2}" presName="Name1" presStyleCnt="0"/>
      <dgm:spPr/>
    </dgm:pt>
    <dgm:pt modelId="{9544698E-8335-4726-88C6-0F9F5C335783}" type="pres">
      <dgm:prSet presAssocID="{0C365650-429B-4C21-998F-D1E35A6532E2}" presName="cycle" presStyleCnt="0"/>
      <dgm:spPr/>
    </dgm:pt>
    <dgm:pt modelId="{58FFC99E-9F27-4E7A-9B6F-5A4A822FBD59}" type="pres">
      <dgm:prSet presAssocID="{0C365650-429B-4C21-998F-D1E35A6532E2}" presName="srcNode" presStyleLbl="node1" presStyleIdx="0" presStyleCnt="3"/>
      <dgm:spPr/>
    </dgm:pt>
    <dgm:pt modelId="{FD1605CD-47A3-4F17-B5C3-BE69779340E8}" type="pres">
      <dgm:prSet presAssocID="{0C365650-429B-4C21-998F-D1E35A6532E2}" presName="conn" presStyleLbl="parChTrans1D2" presStyleIdx="0" presStyleCnt="1"/>
      <dgm:spPr/>
    </dgm:pt>
    <dgm:pt modelId="{E7C874DB-DC98-4E3E-BA15-EA605F0D2D31}" type="pres">
      <dgm:prSet presAssocID="{0C365650-429B-4C21-998F-D1E35A6532E2}" presName="extraNode" presStyleLbl="node1" presStyleIdx="0" presStyleCnt="3"/>
      <dgm:spPr/>
    </dgm:pt>
    <dgm:pt modelId="{5E38BB2B-AC30-4B20-A257-2CDCC95C9898}" type="pres">
      <dgm:prSet presAssocID="{0C365650-429B-4C21-998F-D1E35A6532E2}" presName="dstNode" presStyleLbl="node1" presStyleIdx="0" presStyleCnt="3"/>
      <dgm:spPr/>
    </dgm:pt>
    <dgm:pt modelId="{863DB37A-36F5-4E41-9D77-989CF4E51A7F}" type="pres">
      <dgm:prSet presAssocID="{4A7005A7-1C47-4DB5-998F-71202365E228}" presName="text_1" presStyleLbl="node1" presStyleIdx="0" presStyleCnt="3">
        <dgm:presLayoutVars>
          <dgm:bulletEnabled val="1"/>
        </dgm:presLayoutVars>
      </dgm:prSet>
      <dgm:spPr/>
    </dgm:pt>
    <dgm:pt modelId="{B39E22D8-CE83-4A15-818B-104D4B5E1DB0}" type="pres">
      <dgm:prSet presAssocID="{4A7005A7-1C47-4DB5-998F-71202365E228}" presName="accent_1" presStyleCnt="0"/>
      <dgm:spPr/>
    </dgm:pt>
    <dgm:pt modelId="{A356FFDF-F804-4EAA-850B-E9FF50E8432B}" type="pres">
      <dgm:prSet presAssocID="{4A7005A7-1C47-4DB5-998F-71202365E228}" presName="accentRepeatNode" presStyleLbl="solidFgAcc1" presStyleIdx="0" presStyleCnt="3"/>
      <dgm:spPr/>
    </dgm:pt>
    <dgm:pt modelId="{273C6DA8-5FA4-4954-B265-C303376FFDC3}" type="pres">
      <dgm:prSet presAssocID="{8F01856A-7F9C-4592-A5DA-9A77466D1427}" presName="text_2" presStyleLbl="node1" presStyleIdx="1" presStyleCnt="3" custScaleY="111315">
        <dgm:presLayoutVars>
          <dgm:bulletEnabled val="1"/>
        </dgm:presLayoutVars>
      </dgm:prSet>
      <dgm:spPr/>
    </dgm:pt>
    <dgm:pt modelId="{3E154D3D-E72F-4740-A498-D30E6D211FC7}" type="pres">
      <dgm:prSet presAssocID="{8F01856A-7F9C-4592-A5DA-9A77466D1427}" presName="accent_2" presStyleCnt="0"/>
      <dgm:spPr/>
    </dgm:pt>
    <dgm:pt modelId="{74102B70-4EAB-4B9B-8F92-73C3BF6556C8}" type="pres">
      <dgm:prSet presAssocID="{8F01856A-7F9C-4592-A5DA-9A77466D1427}" presName="accentRepeatNode" presStyleLbl="solidFgAcc1" presStyleIdx="1" presStyleCnt="3"/>
      <dgm:spPr/>
    </dgm:pt>
    <dgm:pt modelId="{EDB50348-FC77-4DDE-A6F9-2F32FC610D32}" type="pres">
      <dgm:prSet presAssocID="{BDAA51B1-0D44-4221-A48A-4F23B60EDFA2}" presName="text_3" presStyleLbl="node1" presStyleIdx="2" presStyleCnt="3">
        <dgm:presLayoutVars>
          <dgm:bulletEnabled val="1"/>
        </dgm:presLayoutVars>
      </dgm:prSet>
      <dgm:spPr/>
    </dgm:pt>
    <dgm:pt modelId="{6EA30D90-6249-47B7-A650-C6F24F759659}" type="pres">
      <dgm:prSet presAssocID="{BDAA51B1-0D44-4221-A48A-4F23B60EDFA2}" presName="accent_3" presStyleCnt="0"/>
      <dgm:spPr/>
    </dgm:pt>
    <dgm:pt modelId="{63D9A711-8C68-40C3-8991-9D712A2F8874}" type="pres">
      <dgm:prSet presAssocID="{BDAA51B1-0D44-4221-A48A-4F23B60EDFA2}" presName="accentRepeatNode" presStyleLbl="solidFgAcc1" presStyleIdx="2" presStyleCnt="3"/>
      <dgm:spPr/>
    </dgm:pt>
  </dgm:ptLst>
  <dgm:cxnLst>
    <dgm:cxn modelId="{10EC2C0B-991D-4BA4-84B6-3680D3CD14F4}" type="presOf" srcId="{BDAA51B1-0D44-4221-A48A-4F23B60EDFA2}" destId="{EDB50348-FC77-4DDE-A6F9-2F32FC610D32}" srcOrd="0" destOrd="0" presId="urn:microsoft.com/office/officeart/2008/layout/VerticalCurvedList"/>
    <dgm:cxn modelId="{C3549213-EDB8-4412-AE2C-6D1EE7B60CF7}" type="presOf" srcId="{8F01856A-7F9C-4592-A5DA-9A77466D1427}" destId="{273C6DA8-5FA4-4954-B265-C303376FFDC3}" srcOrd="0" destOrd="0" presId="urn:microsoft.com/office/officeart/2008/layout/VerticalCurvedList"/>
    <dgm:cxn modelId="{A859E496-A526-4884-B741-AAABDE7E7D0F}" type="presOf" srcId="{0C365650-429B-4C21-998F-D1E35A6532E2}" destId="{B281E049-E26D-4EB6-9B01-6CC96E5CF5EA}" srcOrd="0" destOrd="0" presId="urn:microsoft.com/office/officeart/2008/layout/VerticalCurvedList"/>
    <dgm:cxn modelId="{C9DD189C-B4D0-472A-BCD4-1E236AF6A86B}" srcId="{0C365650-429B-4C21-998F-D1E35A6532E2}" destId="{8F01856A-7F9C-4592-A5DA-9A77466D1427}" srcOrd="1" destOrd="0" parTransId="{4806439C-6DD2-40A0-AAA3-2599091B1520}" sibTransId="{360299FB-DA43-48BA-950B-42DA52197EB7}"/>
    <dgm:cxn modelId="{8B41189F-6DC5-4196-BC50-46646516F3DF}" type="presOf" srcId="{4A7005A7-1C47-4DB5-998F-71202365E228}" destId="{863DB37A-36F5-4E41-9D77-989CF4E51A7F}" srcOrd="0" destOrd="0" presId="urn:microsoft.com/office/officeart/2008/layout/VerticalCurvedList"/>
    <dgm:cxn modelId="{27810AAA-2067-4536-B41D-7AB1EB1678EE}" type="presOf" srcId="{88D2C172-234D-44CB-BA2F-6283E20869EC}" destId="{FD1605CD-47A3-4F17-B5C3-BE69779340E8}" srcOrd="0" destOrd="0" presId="urn:microsoft.com/office/officeart/2008/layout/VerticalCurvedList"/>
    <dgm:cxn modelId="{F57733DD-B4E6-4385-AF11-F23E954CA46D}" srcId="{0C365650-429B-4C21-998F-D1E35A6532E2}" destId="{4A7005A7-1C47-4DB5-998F-71202365E228}" srcOrd="0" destOrd="0" parTransId="{B0AEBCFC-B274-4B0D-AF77-3CCFEDD1A31B}" sibTransId="{88D2C172-234D-44CB-BA2F-6283E20869EC}"/>
    <dgm:cxn modelId="{0FC06BEF-FA68-4CB7-93E1-4E65B1D66EBC}" srcId="{0C365650-429B-4C21-998F-D1E35A6532E2}" destId="{BDAA51B1-0D44-4221-A48A-4F23B60EDFA2}" srcOrd="2" destOrd="0" parTransId="{5B060C0B-D1BA-45B4-9B7A-174EB480EF4E}" sibTransId="{AF34AE46-6F5D-49D3-AF47-09779425C1BD}"/>
    <dgm:cxn modelId="{B5B23999-3499-4A3B-8378-EB7D166DFBC4}" type="presParOf" srcId="{B281E049-E26D-4EB6-9B01-6CC96E5CF5EA}" destId="{0C90D34A-06DD-47A9-956D-BC6F654549E9}" srcOrd="0" destOrd="0" presId="urn:microsoft.com/office/officeart/2008/layout/VerticalCurvedList"/>
    <dgm:cxn modelId="{7CA13BCD-24F6-4EAB-8B77-159C5A334F70}" type="presParOf" srcId="{0C90D34A-06DD-47A9-956D-BC6F654549E9}" destId="{9544698E-8335-4726-88C6-0F9F5C335783}" srcOrd="0" destOrd="0" presId="urn:microsoft.com/office/officeart/2008/layout/VerticalCurvedList"/>
    <dgm:cxn modelId="{EFEE170A-797F-4BB6-8CB4-FBEF18BAED27}" type="presParOf" srcId="{9544698E-8335-4726-88C6-0F9F5C335783}" destId="{58FFC99E-9F27-4E7A-9B6F-5A4A822FBD59}" srcOrd="0" destOrd="0" presId="urn:microsoft.com/office/officeart/2008/layout/VerticalCurvedList"/>
    <dgm:cxn modelId="{BC86F9F9-44EE-4B87-876A-56EBF4AD1495}" type="presParOf" srcId="{9544698E-8335-4726-88C6-0F9F5C335783}" destId="{FD1605CD-47A3-4F17-B5C3-BE69779340E8}" srcOrd="1" destOrd="0" presId="urn:microsoft.com/office/officeart/2008/layout/VerticalCurvedList"/>
    <dgm:cxn modelId="{E3813967-6874-489E-9805-5D248D1252B2}" type="presParOf" srcId="{9544698E-8335-4726-88C6-0F9F5C335783}" destId="{E7C874DB-DC98-4E3E-BA15-EA605F0D2D31}" srcOrd="2" destOrd="0" presId="urn:microsoft.com/office/officeart/2008/layout/VerticalCurvedList"/>
    <dgm:cxn modelId="{05123751-EB6A-4759-B20A-E2031C8FA8CE}" type="presParOf" srcId="{9544698E-8335-4726-88C6-0F9F5C335783}" destId="{5E38BB2B-AC30-4B20-A257-2CDCC95C9898}" srcOrd="3" destOrd="0" presId="urn:microsoft.com/office/officeart/2008/layout/VerticalCurvedList"/>
    <dgm:cxn modelId="{548BEBF3-8A4F-44AB-AAC9-4B99EFE6AD6D}" type="presParOf" srcId="{0C90D34A-06DD-47A9-956D-BC6F654549E9}" destId="{863DB37A-36F5-4E41-9D77-989CF4E51A7F}" srcOrd="1" destOrd="0" presId="urn:microsoft.com/office/officeart/2008/layout/VerticalCurvedList"/>
    <dgm:cxn modelId="{5C7DCF12-CF2D-4D7B-8E6D-F65ED4513338}" type="presParOf" srcId="{0C90D34A-06DD-47A9-956D-BC6F654549E9}" destId="{B39E22D8-CE83-4A15-818B-104D4B5E1DB0}" srcOrd="2" destOrd="0" presId="urn:microsoft.com/office/officeart/2008/layout/VerticalCurvedList"/>
    <dgm:cxn modelId="{017C700F-0C55-4A75-ABDE-F87C93C0A71B}" type="presParOf" srcId="{B39E22D8-CE83-4A15-818B-104D4B5E1DB0}" destId="{A356FFDF-F804-4EAA-850B-E9FF50E8432B}" srcOrd="0" destOrd="0" presId="urn:microsoft.com/office/officeart/2008/layout/VerticalCurvedList"/>
    <dgm:cxn modelId="{53D43431-97F7-47F0-B16F-6FEF1A6F2514}" type="presParOf" srcId="{0C90D34A-06DD-47A9-956D-BC6F654549E9}" destId="{273C6DA8-5FA4-4954-B265-C303376FFDC3}" srcOrd="3" destOrd="0" presId="urn:microsoft.com/office/officeart/2008/layout/VerticalCurvedList"/>
    <dgm:cxn modelId="{CEF0E211-64D2-44B0-B1A0-B3F2B4793C9A}" type="presParOf" srcId="{0C90D34A-06DD-47A9-956D-BC6F654549E9}" destId="{3E154D3D-E72F-4740-A498-D30E6D211FC7}" srcOrd="4" destOrd="0" presId="urn:microsoft.com/office/officeart/2008/layout/VerticalCurvedList"/>
    <dgm:cxn modelId="{9B075D1F-1E84-4D43-B447-6EE75C9E46C9}" type="presParOf" srcId="{3E154D3D-E72F-4740-A498-D30E6D211FC7}" destId="{74102B70-4EAB-4B9B-8F92-73C3BF6556C8}" srcOrd="0" destOrd="0" presId="urn:microsoft.com/office/officeart/2008/layout/VerticalCurvedList"/>
    <dgm:cxn modelId="{E36D4DBA-5252-49C6-BED5-B8C7F8426D4A}" type="presParOf" srcId="{0C90D34A-06DD-47A9-956D-BC6F654549E9}" destId="{EDB50348-FC77-4DDE-A6F9-2F32FC610D32}" srcOrd="5" destOrd="0" presId="urn:microsoft.com/office/officeart/2008/layout/VerticalCurvedList"/>
    <dgm:cxn modelId="{405CEB07-1350-4FDB-A33D-743677FF3E7D}" type="presParOf" srcId="{0C90D34A-06DD-47A9-956D-BC6F654549E9}" destId="{6EA30D90-6249-47B7-A650-C6F24F759659}" srcOrd="6" destOrd="0" presId="urn:microsoft.com/office/officeart/2008/layout/VerticalCurvedList"/>
    <dgm:cxn modelId="{1DAC182D-0A8E-4E99-ABBC-DCC09C2020E1}" type="presParOf" srcId="{6EA30D90-6249-47B7-A650-C6F24F759659}" destId="{63D9A711-8C68-40C3-8991-9D712A2F8874}" srcOrd="0" destOrd="0" presId="urn:microsoft.com/office/officeart/2008/layout/VerticalCurvedList"/>
  </dgm:cxnLst>
  <dgm:bg/>
  <dgm:whole>
    <a:ln>
      <a:noFill/>
    </a:ln>
  </dgm:whole>
  <dgm:extLst>
    <a:ext uri="http://schemas.microsoft.com/office/drawing/2008/diagram">
      <dsp:dataModelExt xmlns:dsp="http://schemas.microsoft.com/office/drawing/2008/diagram" relId="rId14"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B1DC40-B6A0-4838-AC53-2AEB5E325753}"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en-IN"/>
        </a:p>
      </dgm:t>
    </dgm:pt>
    <dgm:pt modelId="{809D9158-BF4B-4C3C-B2BD-3B4DB1A8E634}">
      <dgm:prSet phldrT="[Text]"/>
      <dgm:spPr>
        <a:solidFill>
          <a:schemeClr val="bg2"/>
        </a:solidFill>
      </dgm:spPr>
      <dgm:t>
        <a:bodyPr/>
        <a:lstStyle/>
        <a:p>
          <a:pPr>
            <a:buFont typeface="Arial" panose="020B0604020202020204" pitchFamily="34" charset="0"/>
            <a:buChar char="•"/>
          </a:pPr>
          <a:r>
            <a:rPr lang="en-US">
              <a:solidFill>
                <a:schemeClr val="tx1"/>
              </a:solidFill>
              <a:latin typeface="+mj-lt"/>
            </a:rPr>
            <a:t>To reduce accidents and minimize risks aboard ships.</a:t>
          </a:r>
          <a:endParaRPr lang="en-IN" dirty="0">
            <a:solidFill>
              <a:schemeClr val="tx1"/>
            </a:solidFill>
            <a:latin typeface="+mj-lt"/>
          </a:endParaRPr>
        </a:p>
      </dgm:t>
    </dgm:pt>
    <dgm:pt modelId="{1323DA9D-E435-4B08-B106-206D7DA258CA}" type="parTrans" cxnId="{F59F23B6-0ACE-4B4E-A4B3-BE58C34FF58E}">
      <dgm:prSet/>
      <dgm:spPr/>
      <dgm:t>
        <a:bodyPr/>
        <a:lstStyle/>
        <a:p>
          <a:endParaRPr lang="en-IN">
            <a:latin typeface="+mj-lt"/>
          </a:endParaRPr>
        </a:p>
      </dgm:t>
    </dgm:pt>
    <dgm:pt modelId="{C37F1F22-0265-473A-ADF1-F5B5406D2BE8}" type="sibTrans" cxnId="{F59F23B6-0ACE-4B4E-A4B3-BE58C34FF58E}">
      <dgm:prSet/>
      <dgm:spPr/>
      <dgm:t>
        <a:bodyPr/>
        <a:lstStyle/>
        <a:p>
          <a:endParaRPr lang="en-IN">
            <a:latin typeface="+mj-lt"/>
          </a:endParaRPr>
        </a:p>
      </dgm:t>
    </dgm:pt>
    <dgm:pt modelId="{B0ECA42A-6FC3-48CC-B129-9EA603B53862}">
      <dgm:prSet/>
      <dgm:spPr>
        <a:solidFill>
          <a:schemeClr val="bg2"/>
        </a:solidFill>
      </dgm:spPr>
      <dgm:t>
        <a:bodyPr/>
        <a:lstStyle/>
        <a:p>
          <a:r>
            <a:rPr lang="en-US">
              <a:solidFill>
                <a:schemeClr val="tx1"/>
              </a:solidFill>
              <a:latin typeface="+mj-lt"/>
            </a:rPr>
            <a:t>Detailed documentation of incidents that occur at sea and during port operations.</a:t>
          </a:r>
        </a:p>
      </dgm:t>
    </dgm:pt>
    <dgm:pt modelId="{FC19D000-E41F-4560-848E-DB46D25B2004}" type="parTrans" cxnId="{76C9167C-73A0-41AE-8CA8-71810EAAA478}">
      <dgm:prSet/>
      <dgm:spPr/>
      <dgm:t>
        <a:bodyPr/>
        <a:lstStyle/>
        <a:p>
          <a:endParaRPr lang="en-IN">
            <a:latin typeface="+mj-lt"/>
          </a:endParaRPr>
        </a:p>
      </dgm:t>
    </dgm:pt>
    <dgm:pt modelId="{E8E66A1B-9FB7-4093-A8F9-96EB1CD96FDF}" type="sibTrans" cxnId="{76C9167C-73A0-41AE-8CA8-71810EAAA478}">
      <dgm:prSet/>
      <dgm:spPr/>
      <dgm:t>
        <a:bodyPr/>
        <a:lstStyle/>
        <a:p>
          <a:endParaRPr lang="en-IN">
            <a:latin typeface="+mj-lt"/>
          </a:endParaRPr>
        </a:p>
      </dgm:t>
    </dgm:pt>
    <dgm:pt modelId="{E60FFEE3-9675-4A73-913B-C9AB631AB0CC}">
      <dgm:prSet/>
      <dgm:spPr>
        <a:solidFill>
          <a:schemeClr val="bg2"/>
        </a:solidFill>
      </dgm:spPr>
      <dgm:t>
        <a:bodyPr/>
        <a:lstStyle/>
        <a:p>
          <a:r>
            <a:rPr lang="en-US">
              <a:solidFill>
                <a:schemeClr val="tx1"/>
              </a:solidFill>
              <a:latin typeface="+mj-lt"/>
            </a:rPr>
            <a:t>Systematic recording and analysis of incidents will help identify patterns, understand root causes, and implement preventative strategies.</a:t>
          </a:r>
        </a:p>
      </dgm:t>
    </dgm:pt>
    <dgm:pt modelId="{6F9B2649-56DA-4BD1-A2B6-3BAD1D53FAF8}" type="parTrans" cxnId="{250BEA95-C05F-40B4-89D3-1B8AC923F545}">
      <dgm:prSet/>
      <dgm:spPr/>
      <dgm:t>
        <a:bodyPr/>
        <a:lstStyle/>
        <a:p>
          <a:endParaRPr lang="en-IN">
            <a:latin typeface="+mj-lt"/>
          </a:endParaRPr>
        </a:p>
      </dgm:t>
    </dgm:pt>
    <dgm:pt modelId="{F287682F-6B50-4649-BE22-52CCABA30E4E}" type="sibTrans" cxnId="{250BEA95-C05F-40B4-89D3-1B8AC923F545}">
      <dgm:prSet/>
      <dgm:spPr/>
      <dgm:t>
        <a:bodyPr/>
        <a:lstStyle/>
        <a:p>
          <a:endParaRPr lang="en-IN">
            <a:latin typeface="+mj-lt"/>
          </a:endParaRPr>
        </a:p>
      </dgm:t>
    </dgm:pt>
    <dgm:pt modelId="{03B64112-7339-4CF2-BFCE-B16088A75C56}">
      <dgm:prSet/>
      <dgm:spPr>
        <a:solidFill>
          <a:schemeClr val="bg2"/>
        </a:solidFill>
      </dgm:spPr>
      <dgm:t>
        <a:bodyPr/>
        <a:lstStyle/>
        <a:p>
          <a:r>
            <a:rPr lang="en-US">
              <a:solidFill>
                <a:schemeClr val="tx1"/>
              </a:solidFill>
              <a:latin typeface="+mj-lt"/>
            </a:rPr>
            <a:t>Instill a culture of safety among seafarers.</a:t>
          </a:r>
        </a:p>
      </dgm:t>
    </dgm:pt>
    <dgm:pt modelId="{FAEC5A24-49D7-4853-95A4-37429C75FFFD}" type="parTrans" cxnId="{BEF0DCC6-F38D-4C82-9721-6D41C332DCA5}">
      <dgm:prSet/>
      <dgm:spPr/>
      <dgm:t>
        <a:bodyPr/>
        <a:lstStyle/>
        <a:p>
          <a:endParaRPr lang="en-IN">
            <a:latin typeface="+mj-lt"/>
          </a:endParaRPr>
        </a:p>
      </dgm:t>
    </dgm:pt>
    <dgm:pt modelId="{80C6E189-5C4B-46BA-A254-48DB6585C18E}" type="sibTrans" cxnId="{BEF0DCC6-F38D-4C82-9721-6D41C332DCA5}">
      <dgm:prSet/>
      <dgm:spPr/>
      <dgm:t>
        <a:bodyPr/>
        <a:lstStyle/>
        <a:p>
          <a:endParaRPr lang="en-IN">
            <a:latin typeface="+mj-lt"/>
          </a:endParaRPr>
        </a:p>
      </dgm:t>
    </dgm:pt>
    <dgm:pt modelId="{919004E0-06E7-40A6-BC55-9A9964442C81}">
      <dgm:prSet/>
      <dgm:spPr>
        <a:solidFill>
          <a:schemeClr val="bg2"/>
        </a:solidFill>
      </dgm:spPr>
      <dgm:t>
        <a:bodyPr/>
        <a:lstStyle/>
        <a:p>
          <a:r>
            <a:rPr lang="en-US">
              <a:solidFill>
                <a:schemeClr val="tx1"/>
              </a:solidFill>
              <a:latin typeface="+mj-lt"/>
            </a:rPr>
            <a:t>Web-based learning management systems for training.</a:t>
          </a:r>
        </a:p>
      </dgm:t>
    </dgm:pt>
    <dgm:pt modelId="{9C463605-3DC6-4304-8705-4D4426D88697}" type="parTrans" cxnId="{928D92ED-82E3-4C66-A991-0BB44AB27C75}">
      <dgm:prSet/>
      <dgm:spPr/>
      <dgm:t>
        <a:bodyPr/>
        <a:lstStyle/>
        <a:p>
          <a:endParaRPr lang="en-IN">
            <a:latin typeface="+mj-lt"/>
          </a:endParaRPr>
        </a:p>
      </dgm:t>
    </dgm:pt>
    <dgm:pt modelId="{0A78EE9E-0350-4F89-BF33-64C6200DF183}" type="sibTrans" cxnId="{928D92ED-82E3-4C66-A991-0BB44AB27C75}">
      <dgm:prSet/>
      <dgm:spPr/>
      <dgm:t>
        <a:bodyPr/>
        <a:lstStyle/>
        <a:p>
          <a:endParaRPr lang="en-IN">
            <a:latin typeface="+mj-lt"/>
          </a:endParaRPr>
        </a:p>
      </dgm:t>
    </dgm:pt>
    <dgm:pt modelId="{806346EA-C1E7-4CFD-AAA8-847EFE2B6AB1}">
      <dgm:prSet/>
      <dgm:spPr>
        <a:solidFill>
          <a:schemeClr val="bg2"/>
        </a:solidFill>
      </dgm:spPr>
      <dgm:t>
        <a:bodyPr/>
        <a:lstStyle/>
        <a:p>
          <a:r>
            <a:rPr lang="en-US">
              <a:solidFill>
                <a:schemeClr val="tx1"/>
              </a:solidFill>
              <a:latin typeface="+mj-lt"/>
            </a:rPr>
            <a:t>Free online courses will be developed.</a:t>
          </a:r>
        </a:p>
      </dgm:t>
    </dgm:pt>
    <dgm:pt modelId="{061E988A-45B0-431C-B499-472FEB6711D8}" type="parTrans" cxnId="{18FB5D59-9117-408A-B7AA-40407E93A61D}">
      <dgm:prSet/>
      <dgm:spPr/>
      <dgm:t>
        <a:bodyPr/>
        <a:lstStyle/>
        <a:p>
          <a:endParaRPr lang="en-IN">
            <a:latin typeface="+mj-lt"/>
          </a:endParaRPr>
        </a:p>
      </dgm:t>
    </dgm:pt>
    <dgm:pt modelId="{32A338F7-052D-441B-B54A-25843D12CD18}" type="sibTrans" cxnId="{18FB5D59-9117-408A-B7AA-40407E93A61D}">
      <dgm:prSet/>
      <dgm:spPr/>
      <dgm:t>
        <a:bodyPr/>
        <a:lstStyle/>
        <a:p>
          <a:endParaRPr lang="en-IN">
            <a:latin typeface="+mj-lt"/>
          </a:endParaRPr>
        </a:p>
      </dgm:t>
    </dgm:pt>
    <dgm:pt modelId="{1D546DAB-BB35-4B90-8A42-88E55BE818A3}">
      <dgm:prSet/>
      <dgm:spPr>
        <a:solidFill>
          <a:schemeClr val="bg2"/>
        </a:solidFill>
      </dgm:spPr>
      <dgm:t>
        <a:bodyPr/>
        <a:lstStyle/>
        <a:p>
          <a:r>
            <a:rPr lang="en-US">
              <a:solidFill>
                <a:schemeClr val="tx1"/>
              </a:solidFill>
              <a:latin typeface="+mj-lt"/>
            </a:rPr>
            <a:t>To create a safer working environment for seafarers by reducing the frequency and severity of accidents at sea and in ports. </a:t>
          </a:r>
        </a:p>
      </dgm:t>
    </dgm:pt>
    <dgm:pt modelId="{62AB7F87-D354-4211-BEB4-A0EC3867CAB1}" type="parTrans" cxnId="{2CC8AD9A-C21E-4EB2-896F-EEB4FA88034E}">
      <dgm:prSet/>
      <dgm:spPr/>
      <dgm:t>
        <a:bodyPr/>
        <a:lstStyle/>
        <a:p>
          <a:endParaRPr lang="en-IN">
            <a:latin typeface="+mj-lt"/>
          </a:endParaRPr>
        </a:p>
      </dgm:t>
    </dgm:pt>
    <dgm:pt modelId="{B8D39739-0746-4008-A007-38CC29ED7465}" type="sibTrans" cxnId="{2CC8AD9A-C21E-4EB2-896F-EEB4FA88034E}">
      <dgm:prSet/>
      <dgm:spPr/>
      <dgm:t>
        <a:bodyPr/>
        <a:lstStyle/>
        <a:p>
          <a:endParaRPr lang="en-IN">
            <a:latin typeface="+mj-lt"/>
          </a:endParaRPr>
        </a:p>
      </dgm:t>
    </dgm:pt>
    <dgm:pt modelId="{E76940EF-D9AB-4634-A2F6-95669D699B6A}">
      <dgm:prSet/>
      <dgm:spPr>
        <a:solidFill>
          <a:schemeClr val="bg2"/>
        </a:solidFill>
      </dgm:spPr>
      <dgm:t>
        <a:bodyPr/>
        <a:lstStyle/>
        <a:p>
          <a:r>
            <a:rPr lang="en-US">
              <a:solidFill>
                <a:schemeClr val="tx1"/>
              </a:solidFill>
              <a:latin typeface="+mj-lt"/>
            </a:rPr>
            <a:t>Comprehensive incident documentation, strict adherence to safety protocols, and innovative AI-based safety videos--- to establish Safety Culture</a:t>
          </a:r>
        </a:p>
      </dgm:t>
    </dgm:pt>
    <dgm:pt modelId="{5033C19F-8B31-4149-9A21-490BBAB83438}" type="parTrans" cxnId="{48D3A353-C0AB-4BB0-A42B-7158A7EAAF15}">
      <dgm:prSet/>
      <dgm:spPr/>
      <dgm:t>
        <a:bodyPr/>
        <a:lstStyle/>
        <a:p>
          <a:endParaRPr lang="en-IN">
            <a:latin typeface="+mj-lt"/>
          </a:endParaRPr>
        </a:p>
      </dgm:t>
    </dgm:pt>
    <dgm:pt modelId="{2902B24D-EA08-47A7-B649-6D830BDBF61A}" type="sibTrans" cxnId="{48D3A353-C0AB-4BB0-A42B-7158A7EAAF15}">
      <dgm:prSet/>
      <dgm:spPr/>
      <dgm:t>
        <a:bodyPr/>
        <a:lstStyle/>
        <a:p>
          <a:endParaRPr lang="en-IN">
            <a:latin typeface="+mj-lt"/>
          </a:endParaRPr>
        </a:p>
      </dgm:t>
    </dgm:pt>
    <dgm:pt modelId="{76DF2907-B0EA-4901-99D0-67BC5880DC7B}" type="pres">
      <dgm:prSet presAssocID="{DFB1DC40-B6A0-4838-AC53-2AEB5E325753}" presName="diagram" presStyleCnt="0">
        <dgm:presLayoutVars>
          <dgm:dir/>
          <dgm:resizeHandles val="exact"/>
        </dgm:presLayoutVars>
      </dgm:prSet>
      <dgm:spPr/>
    </dgm:pt>
    <dgm:pt modelId="{45FBCA77-B1DB-4DC6-8023-8975664FFBAC}" type="pres">
      <dgm:prSet presAssocID="{809D9158-BF4B-4C3C-B2BD-3B4DB1A8E634}" presName="node" presStyleLbl="node1" presStyleIdx="0" presStyleCnt="8" custScaleY="108091">
        <dgm:presLayoutVars>
          <dgm:bulletEnabled val="1"/>
        </dgm:presLayoutVars>
      </dgm:prSet>
      <dgm:spPr/>
    </dgm:pt>
    <dgm:pt modelId="{F5D34157-FADD-4879-AED9-125FAAC7648C}" type="pres">
      <dgm:prSet presAssocID="{C37F1F22-0265-473A-ADF1-F5B5406D2BE8}" presName="sibTrans" presStyleCnt="0"/>
      <dgm:spPr/>
    </dgm:pt>
    <dgm:pt modelId="{AF25B9F7-DA96-44A6-8504-D7077D0BD08D}" type="pres">
      <dgm:prSet presAssocID="{B0ECA42A-6FC3-48CC-B129-9EA603B53862}" presName="node" presStyleLbl="node1" presStyleIdx="1" presStyleCnt="8" custScaleY="108091">
        <dgm:presLayoutVars>
          <dgm:bulletEnabled val="1"/>
        </dgm:presLayoutVars>
      </dgm:prSet>
      <dgm:spPr/>
    </dgm:pt>
    <dgm:pt modelId="{3B7FA9AC-F477-4C64-BA27-B0225C0987BE}" type="pres">
      <dgm:prSet presAssocID="{E8E66A1B-9FB7-4093-A8F9-96EB1CD96FDF}" presName="sibTrans" presStyleCnt="0"/>
      <dgm:spPr/>
    </dgm:pt>
    <dgm:pt modelId="{AAC503B3-A216-49A2-967B-32D3DCDDA1C1}" type="pres">
      <dgm:prSet presAssocID="{E60FFEE3-9675-4A73-913B-C9AB631AB0CC}" presName="node" presStyleLbl="node1" presStyleIdx="2" presStyleCnt="8" custScaleY="108091">
        <dgm:presLayoutVars>
          <dgm:bulletEnabled val="1"/>
        </dgm:presLayoutVars>
      </dgm:prSet>
      <dgm:spPr/>
    </dgm:pt>
    <dgm:pt modelId="{8E776308-635B-4962-BCB0-8B763B62B6C9}" type="pres">
      <dgm:prSet presAssocID="{F287682F-6B50-4649-BE22-52CCABA30E4E}" presName="sibTrans" presStyleCnt="0"/>
      <dgm:spPr/>
    </dgm:pt>
    <dgm:pt modelId="{A1E43744-4754-404F-B0BE-F2172703C9E1}" type="pres">
      <dgm:prSet presAssocID="{03B64112-7339-4CF2-BFCE-B16088A75C56}" presName="node" presStyleLbl="node1" presStyleIdx="3" presStyleCnt="8" custScaleY="108091">
        <dgm:presLayoutVars>
          <dgm:bulletEnabled val="1"/>
        </dgm:presLayoutVars>
      </dgm:prSet>
      <dgm:spPr/>
    </dgm:pt>
    <dgm:pt modelId="{1E4B9D23-5760-4E5A-8392-E800B0AB63AD}" type="pres">
      <dgm:prSet presAssocID="{80C6E189-5C4B-46BA-A254-48DB6585C18E}" presName="sibTrans" presStyleCnt="0"/>
      <dgm:spPr/>
    </dgm:pt>
    <dgm:pt modelId="{589DEEB6-72F0-40F5-B016-5B61949740CA}" type="pres">
      <dgm:prSet presAssocID="{919004E0-06E7-40A6-BC55-9A9964442C81}" presName="node" presStyleLbl="node1" presStyleIdx="4" presStyleCnt="8" custScaleY="111350">
        <dgm:presLayoutVars>
          <dgm:bulletEnabled val="1"/>
        </dgm:presLayoutVars>
      </dgm:prSet>
      <dgm:spPr/>
    </dgm:pt>
    <dgm:pt modelId="{59377502-8CA6-4308-8E99-09077D21A936}" type="pres">
      <dgm:prSet presAssocID="{0A78EE9E-0350-4F89-BF33-64C6200DF183}" presName="sibTrans" presStyleCnt="0"/>
      <dgm:spPr/>
    </dgm:pt>
    <dgm:pt modelId="{477B9C6D-C70D-4504-B7AB-C7D9E7531676}" type="pres">
      <dgm:prSet presAssocID="{806346EA-C1E7-4CFD-AAA8-847EFE2B6AB1}" presName="node" presStyleLbl="node1" presStyleIdx="5" presStyleCnt="8" custScaleY="111350">
        <dgm:presLayoutVars>
          <dgm:bulletEnabled val="1"/>
        </dgm:presLayoutVars>
      </dgm:prSet>
      <dgm:spPr/>
    </dgm:pt>
    <dgm:pt modelId="{9D26B69E-64DF-428D-A765-E99A634DD8A4}" type="pres">
      <dgm:prSet presAssocID="{32A338F7-052D-441B-B54A-25843D12CD18}" presName="sibTrans" presStyleCnt="0"/>
      <dgm:spPr/>
    </dgm:pt>
    <dgm:pt modelId="{D14AA206-B119-4BCF-A0BF-F860ABE67A1B}" type="pres">
      <dgm:prSet presAssocID="{1D546DAB-BB35-4B90-8A42-88E55BE818A3}" presName="node" presStyleLbl="node1" presStyleIdx="6" presStyleCnt="8" custScaleY="111350">
        <dgm:presLayoutVars>
          <dgm:bulletEnabled val="1"/>
        </dgm:presLayoutVars>
      </dgm:prSet>
      <dgm:spPr/>
    </dgm:pt>
    <dgm:pt modelId="{34D72999-8453-406A-8262-E6B8C81E527A}" type="pres">
      <dgm:prSet presAssocID="{B8D39739-0746-4008-A007-38CC29ED7465}" presName="sibTrans" presStyleCnt="0"/>
      <dgm:spPr/>
    </dgm:pt>
    <dgm:pt modelId="{7456834E-03CE-46E7-B62C-0106A2266CD5}" type="pres">
      <dgm:prSet presAssocID="{E76940EF-D9AB-4634-A2F6-95669D699B6A}" presName="node" presStyleLbl="node1" presStyleIdx="7" presStyleCnt="8" custScaleY="111350">
        <dgm:presLayoutVars>
          <dgm:bulletEnabled val="1"/>
        </dgm:presLayoutVars>
      </dgm:prSet>
      <dgm:spPr/>
    </dgm:pt>
  </dgm:ptLst>
  <dgm:cxnLst>
    <dgm:cxn modelId="{E170B509-90B8-43D3-A3FC-49CABC011916}" type="presOf" srcId="{E60FFEE3-9675-4A73-913B-C9AB631AB0CC}" destId="{AAC503B3-A216-49A2-967B-32D3DCDDA1C1}" srcOrd="0" destOrd="0" presId="urn:microsoft.com/office/officeart/2005/8/layout/default"/>
    <dgm:cxn modelId="{71C81C45-1E3D-4741-AFD7-7ADE1D92B61F}" type="presOf" srcId="{809D9158-BF4B-4C3C-B2BD-3B4DB1A8E634}" destId="{45FBCA77-B1DB-4DC6-8023-8975664FFBAC}" srcOrd="0" destOrd="0" presId="urn:microsoft.com/office/officeart/2005/8/layout/default"/>
    <dgm:cxn modelId="{D6653153-B3D9-4C9C-965E-A720B9E21513}" type="presOf" srcId="{1D546DAB-BB35-4B90-8A42-88E55BE818A3}" destId="{D14AA206-B119-4BCF-A0BF-F860ABE67A1B}" srcOrd="0" destOrd="0" presId="urn:microsoft.com/office/officeart/2005/8/layout/default"/>
    <dgm:cxn modelId="{48D3A353-C0AB-4BB0-A42B-7158A7EAAF15}" srcId="{DFB1DC40-B6A0-4838-AC53-2AEB5E325753}" destId="{E76940EF-D9AB-4634-A2F6-95669D699B6A}" srcOrd="7" destOrd="0" parTransId="{5033C19F-8B31-4149-9A21-490BBAB83438}" sibTransId="{2902B24D-EA08-47A7-B649-6D830BDBF61A}"/>
    <dgm:cxn modelId="{18FB5D59-9117-408A-B7AA-40407E93A61D}" srcId="{DFB1DC40-B6A0-4838-AC53-2AEB5E325753}" destId="{806346EA-C1E7-4CFD-AAA8-847EFE2B6AB1}" srcOrd="5" destOrd="0" parTransId="{061E988A-45B0-431C-B499-472FEB6711D8}" sibTransId="{32A338F7-052D-441B-B54A-25843D12CD18}"/>
    <dgm:cxn modelId="{76C9167C-73A0-41AE-8CA8-71810EAAA478}" srcId="{DFB1DC40-B6A0-4838-AC53-2AEB5E325753}" destId="{B0ECA42A-6FC3-48CC-B129-9EA603B53862}" srcOrd="1" destOrd="0" parTransId="{FC19D000-E41F-4560-848E-DB46D25B2004}" sibTransId="{E8E66A1B-9FB7-4093-A8F9-96EB1CD96FDF}"/>
    <dgm:cxn modelId="{124C558C-4959-4326-B65C-A28FFE9E3C4E}" type="presOf" srcId="{806346EA-C1E7-4CFD-AAA8-847EFE2B6AB1}" destId="{477B9C6D-C70D-4504-B7AB-C7D9E7531676}" srcOrd="0" destOrd="0" presId="urn:microsoft.com/office/officeart/2005/8/layout/default"/>
    <dgm:cxn modelId="{250BEA95-C05F-40B4-89D3-1B8AC923F545}" srcId="{DFB1DC40-B6A0-4838-AC53-2AEB5E325753}" destId="{E60FFEE3-9675-4A73-913B-C9AB631AB0CC}" srcOrd="2" destOrd="0" parTransId="{6F9B2649-56DA-4BD1-A2B6-3BAD1D53FAF8}" sibTransId="{F287682F-6B50-4649-BE22-52CCABA30E4E}"/>
    <dgm:cxn modelId="{DA86AE97-C8DB-4912-866F-4C25BC8D4E80}" type="presOf" srcId="{DFB1DC40-B6A0-4838-AC53-2AEB5E325753}" destId="{76DF2907-B0EA-4901-99D0-67BC5880DC7B}" srcOrd="0" destOrd="0" presId="urn:microsoft.com/office/officeart/2005/8/layout/default"/>
    <dgm:cxn modelId="{CB0EC698-FCE7-4CB1-8875-37D8F8E3BD1F}" type="presOf" srcId="{E76940EF-D9AB-4634-A2F6-95669D699B6A}" destId="{7456834E-03CE-46E7-B62C-0106A2266CD5}" srcOrd="0" destOrd="0" presId="urn:microsoft.com/office/officeart/2005/8/layout/default"/>
    <dgm:cxn modelId="{2CC8AD9A-C21E-4EB2-896F-EEB4FA88034E}" srcId="{DFB1DC40-B6A0-4838-AC53-2AEB5E325753}" destId="{1D546DAB-BB35-4B90-8A42-88E55BE818A3}" srcOrd="6" destOrd="0" parTransId="{62AB7F87-D354-4211-BEB4-A0EC3867CAB1}" sibTransId="{B8D39739-0746-4008-A007-38CC29ED7465}"/>
    <dgm:cxn modelId="{F9F633AF-50BF-4824-85D7-B6B6159C73DB}" type="presOf" srcId="{919004E0-06E7-40A6-BC55-9A9964442C81}" destId="{589DEEB6-72F0-40F5-B016-5B61949740CA}" srcOrd="0" destOrd="0" presId="urn:microsoft.com/office/officeart/2005/8/layout/default"/>
    <dgm:cxn modelId="{F59F23B6-0ACE-4B4E-A4B3-BE58C34FF58E}" srcId="{DFB1DC40-B6A0-4838-AC53-2AEB5E325753}" destId="{809D9158-BF4B-4C3C-B2BD-3B4DB1A8E634}" srcOrd="0" destOrd="0" parTransId="{1323DA9D-E435-4B08-B106-206D7DA258CA}" sibTransId="{C37F1F22-0265-473A-ADF1-F5B5406D2BE8}"/>
    <dgm:cxn modelId="{BEF0DCC6-F38D-4C82-9721-6D41C332DCA5}" srcId="{DFB1DC40-B6A0-4838-AC53-2AEB5E325753}" destId="{03B64112-7339-4CF2-BFCE-B16088A75C56}" srcOrd="3" destOrd="0" parTransId="{FAEC5A24-49D7-4853-95A4-37429C75FFFD}" sibTransId="{80C6E189-5C4B-46BA-A254-48DB6585C18E}"/>
    <dgm:cxn modelId="{AEF808C9-D98D-4DF2-9827-74C6FC2EDF4C}" type="presOf" srcId="{03B64112-7339-4CF2-BFCE-B16088A75C56}" destId="{A1E43744-4754-404F-B0BE-F2172703C9E1}" srcOrd="0" destOrd="0" presId="urn:microsoft.com/office/officeart/2005/8/layout/default"/>
    <dgm:cxn modelId="{9203D3D6-D0ED-4253-AEF8-3B460CB497F3}" type="presOf" srcId="{B0ECA42A-6FC3-48CC-B129-9EA603B53862}" destId="{AF25B9F7-DA96-44A6-8504-D7077D0BD08D}" srcOrd="0" destOrd="0" presId="urn:microsoft.com/office/officeart/2005/8/layout/default"/>
    <dgm:cxn modelId="{928D92ED-82E3-4C66-A991-0BB44AB27C75}" srcId="{DFB1DC40-B6A0-4838-AC53-2AEB5E325753}" destId="{919004E0-06E7-40A6-BC55-9A9964442C81}" srcOrd="4" destOrd="0" parTransId="{9C463605-3DC6-4304-8705-4D4426D88697}" sibTransId="{0A78EE9E-0350-4F89-BF33-64C6200DF183}"/>
    <dgm:cxn modelId="{E4C41FEF-F110-4D10-BB2A-47ECE7E55A1E}" type="presParOf" srcId="{76DF2907-B0EA-4901-99D0-67BC5880DC7B}" destId="{45FBCA77-B1DB-4DC6-8023-8975664FFBAC}" srcOrd="0" destOrd="0" presId="urn:microsoft.com/office/officeart/2005/8/layout/default"/>
    <dgm:cxn modelId="{43EF4B2A-1A3C-4694-9984-E3106A6EDB44}" type="presParOf" srcId="{76DF2907-B0EA-4901-99D0-67BC5880DC7B}" destId="{F5D34157-FADD-4879-AED9-125FAAC7648C}" srcOrd="1" destOrd="0" presId="urn:microsoft.com/office/officeart/2005/8/layout/default"/>
    <dgm:cxn modelId="{86A28F02-B192-4DC7-8EAF-BB7D5A7B4305}" type="presParOf" srcId="{76DF2907-B0EA-4901-99D0-67BC5880DC7B}" destId="{AF25B9F7-DA96-44A6-8504-D7077D0BD08D}" srcOrd="2" destOrd="0" presId="urn:microsoft.com/office/officeart/2005/8/layout/default"/>
    <dgm:cxn modelId="{10A6C491-6B66-4E15-AAD4-8A5DDB32600D}" type="presParOf" srcId="{76DF2907-B0EA-4901-99D0-67BC5880DC7B}" destId="{3B7FA9AC-F477-4C64-BA27-B0225C0987BE}" srcOrd="3" destOrd="0" presId="urn:microsoft.com/office/officeart/2005/8/layout/default"/>
    <dgm:cxn modelId="{E68BB043-E43D-4545-AFBD-129180FF916C}" type="presParOf" srcId="{76DF2907-B0EA-4901-99D0-67BC5880DC7B}" destId="{AAC503B3-A216-49A2-967B-32D3DCDDA1C1}" srcOrd="4" destOrd="0" presId="urn:microsoft.com/office/officeart/2005/8/layout/default"/>
    <dgm:cxn modelId="{E0094B8C-A7A0-4A1F-B11B-27150FA277B7}" type="presParOf" srcId="{76DF2907-B0EA-4901-99D0-67BC5880DC7B}" destId="{8E776308-635B-4962-BCB0-8B763B62B6C9}" srcOrd="5" destOrd="0" presId="urn:microsoft.com/office/officeart/2005/8/layout/default"/>
    <dgm:cxn modelId="{4278D6A8-0031-4DF8-8730-8B028E47FA37}" type="presParOf" srcId="{76DF2907-B0EA-4901-99D0-67BC5880DC7B}" destId="{A1E43744-4754-404F-B0BE-F2172703C9E1}" srcOrd="6" destOrd="0" presId="urn:microsoft.com/office/officeart/2005/8/layout/default"/>
    <dgm:cxn modelId="{33B8BE78-3DD3-4ED3-9270-12410E633A47}" type="presParOf" srcId="{76DF2907-B0EA-4901-99D0-67BC5880DC7B}" destId="{1E4B9D23-5760-4E5A-8392-E800B0AB63AD}" srcOrd="7" destOrd="0" presId="urn:microsoft.com/office/officeart/2005/8/layout/default"/>
    <dgm:cxn modelId="{B1596617-7311-4F68-9617-27F6BC029D9B}" type="presParOf" srcId="{76DF2907-B0EA-4901-99D0-67BC5880DC7B}" destId="{589DEEB6-72F0-40F5-B016-5B61949740CA}" srcOrd="8" destOrd="0" presId="urn:microsoft.com/office/officeart/2005/8/layout/default"/>
    <dgm:cxn modelId="{2280B292-60A1-4E05-9C7B-AFD17E5FB664}" type="presParOf" srcId="{76DF2907-B0EA-4901-99D0-67BC5880DC7B}" destId="{59377502-8CA6-4308-8E99-09077D21A936}" srcOrd="9" destOrd="0" presId="urn:microsoft.com/office/officeart/2005/8/layout/default"/>
    <dgm:cxn modelId="{8F9E30DA-502E-4FD2-BFEE-B9976C00E23F}" type="presParOf" srcId="{76DF2907-B0EA-4901-99D0-67BC5880DC7B}" destId="{477B9C6D-C70D-4504-B7AB-C7D9E7531676}" srcOrd="10" destOrd="0" presId="urn:microsoft.com/office/officeart/2005/8/layout/default"/>
    <dgm:cxn modelId="{DB12A366-5C92-4ACB-B5D4-A9DF2D8C1F41}" type="presParOf" srcId="{76DF2907-B0EA-4901-99D0-67BC5880DC7B}" destId="{9D26B69E-64DF-428D-A765-E99A634DD8A4}" srcOrd="11" destOrd="0" presId="urn:microsoft.com/office/officeart/2005/8/layout/default"/>
    <dgm:cxn modelId="{CC8A4830-EC6D-4196-B212-07493438C563}" type="presParOf" srcId="{76DF2907-B0EA-4901-99D0-67BC5880DC7B}" destId="{D14AA206-B119-4BCF-A0BF-F860ABE67A1B}" srcOrd="12" destOrd="0" presId="urn:microsoft.com/office/officeart/2005/8/layout/default"/>
    <dgm:cxn modelId="{9A101112-7A0F-40CB-AC50-E396EA6F76CF}" type="presParOf" srcId="{76DF2907-B0EA-4901-99D0-67BC5880DC7B}" destId="{34D72999-8453-406A-8262-E6B8C81E527A}" srcOrd="13" destOrd="0" presId="urn:microsoft.com/office/officeart/2005/8/layout/default"/>
    <dgm:cxn modelId="{71A9B1DD-F7FD-4BAD-9BBF-97C7170D93BE}" type="presParOf" srcId="{76DF2907-B0EA-4901-99D0-67BC5880DC7B}" destId="{7456834E-03CE-46E7-B62C-0106A2266CD5}"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C05C56-13B8-4F4D-8D75-480BF2997968}">
      <dsp:nvSpPr>
        <dsp:cNvPr id="0" name=""/>
        <dsp:cNvSpPr/>
      </dsp:nvSpPr>
      <dsp:spPr>
        <a:xfrm>
          <a:off x="0" y="364383"/>
          <a:ext cx="8128000" cy="24381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374904" rIns="630823"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IN" sz="1800" kern="1200"/>
            <a:t>Position India Globally in the Top 10 Shipbuilding, repair nations</a:t>
          </a:r>
        </a:p>
        <a:p>
          <a:pPr marL="171450" lvl="1" indent="-171450" algn="l" defTabSz="800100">
            <a:lnSpc>
              <a:spcPct val="90000"/>
            </a:lnSpc>
            <a:spcBef>
              <a:spcPct val="0"/>
            </a:spcBef>
            <a:spcAft>
              <a:spcPct val="15000"/>
            </a:spcAft>
            <a:buFont typeface="Arial" panose="020B0604020202020204" pitchFamily="34" charset="0"/>
            <a:buChar char="•"/>
          </a:pPr>
          <a:r>
            <a:rPr lang="en-IN" sz="1800" b="0" i="0" kern="1200"/>
            <a:t>Production Targets: Increase from current 30k GT to 500k+ GT annually by 2030</a:t>
          </a:r>
          <a:endParaRPr lang="en-IN" sz="1800" kern="1200"/>
        </a:p>
        <a:p>
          <a:pPr marL="171450" lvl="1" indent="-171450" algn="l" defTabSz="800100">
            <a:lnSpc>
              <a:spcPct val="90000"/>
            </a:lnSpc>
            <a:spcBef>
              <a:spcPct val="0"/>
            </a:spcBef>
            <a:spcAft>
              <a:spcPct val="15000"/>
            </a:spcAft>
            <a:buFont typeface="Arial" panose="020B0604020202020204" pitchFamily="34" charset="0"/>
            <a:buChar char="•"/>
          </a:pPr>
          <a:r>
            <a:rPr lang="en-IN" sz="1800" b="0" i="0" kern="1200"/>
            <a:t>Investment: INR 20,000+ Crores</a:t>
          </a:r>
        </a:p>
        <a:p>
          <a:pPr marL="171450" lvl="1" indent="-171450" algn="l" defTabSz="800100">
            <a:lnSpc>
              <a:spcPct val="90000"/>
            </a:lnSpc>
            <a:spcBef>
              <a:spcPct val="0"/>
            </a:spcBef>
            <a:spcAft>
              <a:spcPct val="15000"/>
            </a:spcAft>
            <a:buFont typeface="Arial" panose="020B0604020202020204" pitchFamily="34" charset="0"/>
            <a:buChar char="•"/>
          </a:pPr>
          <a:r>
            <a:rPr lang="en-IN" sz="1800" b="0" i="0" kern="1200"/>
            <a:t>Employment Generation: 1,00,000+ additional jobs (direct and indirect)</a:t>
          </a:r>
        </a:p>
        <a:p>
          <a:pPr marL="171450" lvl="1" indent="-171450" algn="l" defTabSz="800100">
            <a:lnSpc>
              <a:spcPct val="90000"/>
            </a:lnSpc>
            <a:spcBef>
              <a:spcPct val="0"/>
            </a:spcBef>
            <a:spcAft>
              <a:spcPct val="15000"/>
            </a:spcAft>
            <a:buFont typeface="Arial" panose="020B0604020202020204" pitchFamily="34" charset="0"/>
            <a:buNone/>
          </a:pPr>
          <a:endParaRPr lang="en-IN" sz="1800" kern="1200"/>
        </a:p>
      </dsp:txBody>
      <dsp:txXfrm>
        <a:off x="0" y="364383"/>
        <a:ext cx="8128000" cy="2438100"/>
      </dsp:txXfrm>
    </dsp:sp>
    <dsp:sp modelId="{2210CA00-BD0B-4E29-9115-18B652BDC45D}">
      <dsp:nvSpPr>
        <dsp:cNvPr id="0" name=""/>
        <dsp:cNvSpPr/>
      </dsp:nvSpPr>
      <dsp:spPr>
        <a:xfrm>
          <a:off x="406400" y="98703"/>
          <a:ext cx="5689600" cy="531360"/>
        </a:xfrm>
        <a:prstGeom prst="roundRect">
          <a:avLst/>
        </a:prstGeom>
        <a:solidFill>
          <a:srgbClr val="27ACAA"/>
        </a:solidFill>
        <a:ln w="19050" cap="flat" cmpd="sng" algn="ctr">
          <a:solidFill>
            <a:srgbClr val="27ACA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00100">
            <a:lnSpc>
              <a:spcPct val="90000"/>
            </a:lnSpc>
            <a:spcBef>
              <a:spcPct val="0"/>
            </a:spcBef>
            <a:spcAft>
              <a:spcPct val="35000"/>
            </a:spcAft>
            <a:buNone/>
          </a:pPr>
          <a:r>
            <a:rPr lang="en-IN" sz="1800" b="1" kern="1200">
              <a:effectLst/>
              <a:latin typeface="Aptos" panose="020B0004020202020204" pitchFamily="34" charset="0"/>
              <a:ea typeface="Aptos" panose="020B0004020202020204" pitchFamily="34" charset="0"/>
              <a:cs typeface="Times New Roman" panose="02020603050405020304" pitchFamily="18" charset="0"/>
            </a:rPr>
            <a:t>Maritime India Vision (MIV) 2030</a:t>
          </a:r>
          <a:r>
            <a:rPr lang="en-IN" sz="1800" kern="1200">
              <a:effectLst/>
              <a:latin typeface="Aptos" panose="020B0004020202020204" pitchFamily="34" charset="0"/>
              <a:ea typeface="Aptos" panose="020B0004020202020204" pitchFamily="34" charset="0"/>
              <a:cs typeface="Times New Roman" panose="02020603050405020304" pitchFamily="18" charset="0"/>
            </a:rPr>
            <a:t> </a:t>
          </a:r>
          <a:endParaRPr lang="en-IN" sz="1800" kern="1200"/>
        </a:p>
      </dsp:txBody>
      <dsp:txXfrm>
        <a:off x="432339" y="124642"/>
        <a:ext cx="5637722" cy="479482"/>
      </dsp:txXfrm>
    </dsp:sp>
    <dsp:sp modelId="{093A0FE9-878A-4614-8DC4-8C2D072F321E}">
      <dsp:nvSpPr>
        <dsp:cNvPr id="0" name=""/>
        <dsp:cNvSpPr/>
      </dsp:nvSpPr>
      <dsp:spPr>
        <a:xfrm>
          <a:off x="0" y="3165363"/>
          <a:ext cx="8128000" cy="21546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374904" rIns="630823" bIns="128016"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IN" sz="1800" b="0" i="0" kern="1200"/>
            <a:t>Advanced phase targeting Top 5 global position in shipbuilding and maintaining 1 position in ship recycling</a:t>
          </a:r>
          <a:endParaRPr lang="en-IN" sz="1800" kern="1200"/>
        </a:p>
        <a:p>
          <a:pPr marL="171450" lvl="1" indent="-171450" algn="l" defTabSz="800100">
            <a:lnSpc>
              <a:spcPct val="90000"/>
            </a:lnSpc>
            <a:spcBef>
              <a:spcPct val="0"/>
            </a:spcBef>
            <a:spcAft>
              <a:spcPct val="15000"/>
            </a:spcAft>
            <a:buFont typeface="Arial" panose="020B0604020202020204" pitchFamily="34" charset="0"/>
            <a:buChar char="•"/>
          </a:pPr>
          <a:r>
            <a:rPr lang="en-IN" sz="1800" b="0" i="0" kern="1200"/>
            <a:t>69% Indian-Built Ships Share (up from current 5%)</a:t>
          </a:r>
          <a:endParaRPr lang="en-IN" sz="1800" kern="1200"/>
        </a:p>
        <a:p>
          <a:pPr marL="171450" lvl="1" indent="-171450" algn="l" defTabSz="800100">
            <a:lnSpc>
              <a:spcPct val="90000"/>
            </a:lnSpc>
            <a:spcBef>
              <a:spcPct val="0"/>
            </a:spcBef>
            <a:spcAft>
              <a:spcPct val="15000"/>
            </a:spcAft>
            <a:buFont typeface="Arial" panose="020B0604020202020204" pitchFamily="34" charset="0"/>
            <a:buChar char="•"/>
          </a:pPr>
          <a:r>
            <a:rPr lang="en-IN" sz="1800" b="0" i="0" kern="1200"/>
            <a:t>300+ Strategic Initiatives across 11 key maritime areas</a:t>
          </a:r>
          <a:endParaRPr lang="en-IN" sz="1800" kern="1200"/>
        </a:p>
        <a:p>
          <a:pPr marL="171450" lvl="1" indent="-171450" algn="l" defTabSz="800100">
            <a:lnSpc>
              <a:spcPct val="90000"/>
            </a:lnSpc>
            <a:spcBef>
              <a:spcPct val="0"/>
            </a:spcBef>
            <a:spcAft>
              <a:spcPct val="15000"/>
            </a:spcAft>
            <a:buFont typeface="Arial" panose="020B0604020202020204" pitchFamily="34" charset="0"/>
            <a:buChar char="•"/>
          </a:pPr>
          <a:r>
            <a:rPr lang="en-IN" sz="1800" b="0" i="0" kern="1200"/>
            <a:t>Financial Assistance: 20-30% assistance for green vessels (including retrofitting)</a:t>
          </a:r>
          <a:endParaRPr lang="en-IN" sz="1800" kern="1200"/>
        </a:p>
      </dsp:txBody>
      <dsp:txXfrm>
        <a:off x="0" y="3165363"/>
        <a:ext cx="8128000" cy="2154600"/>
      </dsp:txXfrm>
    </dsp:sp>
    <dsp:sp modelId="{A2D77C33-AC15-4F52-8E38-15029A047513}">
      <dsp:nvSpPr>
        <dsp:cNvPr id="0" name=""/>
        <dsp:cNvSpPr/>
      </dsp:nvSpPr>
      <dsp:spPr>
        <a:xfrm>
          <a:off x="406400" y="2899683"/>
          <a:ext cx="5689600" cy="531360"/>
        </a:xfrm>
        <a:prstGeom prst="roundRect">
          <a:avLst/>
        </a:prstGeom>
        <a:solidFill>
          <a:srgbClr val="27ACAA"/>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00100">
            <a:lnSpc>
              <a:spcPct val="90000"/>
            </a:lnSpc>
            <a:spcBef>
              <a:spcPct val="0"/>
            </a:spcBef>
            <a:spcAft>
              <a:spcPct val="35000"/>
            </a:spcAft>
            <a:buNone/>
          </a:pPr>
          <a:r>
            <a:rPr lang="en-IN" sz="1800" b="1" kern="1200">
              <a:effectLst/>
              <a:latin typeface="Aptos" panose="020B0004020202020204" pitchFamily="34" charset="0"/>
              <a:ea typeface="Aptos" panose="020B0004020202020204" pitchFamily="34" charset="0"/>
              <a:cs typeface="Times New Roman" panose="02020603050405020304" pitchFamily="18" charset="0"/>
            </a:rPr>
            <a:t>Maritime Amrit Kaal Vision 2047</a:t>
          </a:r>
          <a:r>
            <a:rPr lang="en-IN" sz="1800" kern="1200">
              <a:effectLst/>
              <a:latin typeface="Aptos" panose="020B0004020202020204" pitchFamily="34" charset="0"/>
              <a:ea typeface="Aptos" panose="020B0004020202020204" pitchFamily="34" charset="0"/>
              <a:cs typeface="Times New Roman" panose="02020603050405020304" pitchFamily="18" charset="0"/>
            </a:rPr>
            <a:t> </a:t>
          </a:r>
          <a:endParaRPr lang="en-IN" sz="1800" kern="1200"/>
        </a:p>
      </dsp:txBody>
      <dsp:txXfrm>
        <a:off x="432339" y="2925622"/>
        <a:ext cx="5637722" cy="47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475D3-9290-4E77-AF8B-F1BDF3D6F4B3}">
      <dsp:nvSpPr>
        <dsp:cNvPr id="0" name=""/>
        <dsp:cNvSpPr/>
      </dsp:nvSpPr>
      <dsp:spPr>
        <a:xfrm>
          <a:off x="2724179" y="602074"/>
          <a:ext cx="463159" cy="91440"/>
        </a:xfrm>
        <a:custGeom>
          <a:avLst/>
          <a:gdLst/>
          <a:ahLst/>
          <a:cxnLst/>
          <a:rect l="0" t="0" r="0" b="0"/>
          <a:pathLst>
            <a:path>
              <a:moveTo>
                <a:pt x="0" y="45720"/>
              </a:moveTo>
              <a:lnTo>
                <a:pt x="463159"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N" sz="1200" kern="1200"/>
        </a:p>
      </dsp:txBody>
      <dsp:txXfrm>
        <a:off x="2943415" y="645322"/>
        <a:ext cx="24687" cy="4942"/>
      </dsp:txXfrm>
    </dsp:sp>
    <dsp:sp modelId="{4483FFA0-8AB6-4D48-8759-B9F08AADA6B1}">
      <dsp:nvSpPr>
        <dsp:cNvPr id="0" name=""/>
        <dsp:cNvSpPr/>
      </dsp:nvSpPr>
      <dsp:spPr>
        <a:xfrm>
          <a:off x="579198" y="3759"/>
          <a:ext cx="2146781" cy="128806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b="1" kern="1200" dirty="0"/>
            <a:t>MARPOL 1973 / 1978 </a:t>
          </a:r>
          <a:r>
            <a:rPr lang="en-IN" sz="1200" kern="1200" dirty="0"/>
            <a:t>Prevention of pollution from ships (oil, chemicals, sewage, garbage)</a:t>
          </a:r>
        </a:p>
      </dsp:txBody>
      <dsp:txXfrm>
        <a:off x="579198" y="3759"/>
        <a:ext cx="2146781" cy="1288068"/>
      </dsp:txXfrm>
    </dsp:sp>
    <dsp:sp modelId="{59881620-005C-4F00-9379-AC1017389C9E}">
      <dsp:nvSpPr>
        <dsp:cNvPr id="0" name=""/>
        <dsp:cNvSpPr/>
      </dsp:nvSpPr>
      <dsp:spPr>
        <a:xfrm>
          <a:off x="5364720" y="602074"/>
          <a:ext cx="463159" cy="91440"/>
        </a:xfrm>
        <a:custGeom>
          <a:avLst/>
          <a:gdLst/>
          <a:ahLst/>
          <a:cxnLst/>
          <a:rect l="0" t="0" r="0" b="0"/>
          <a:pathLst>
            <a:path>
              <a:moveTo>
                <a:pt x="0" y="45720"/>
              </a:moveTo>
              <a:lnTo>
                <a:pt x="463159"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N" sz="1200" kern="1200"/>
        </a:p>
      </dsp:txBody>
      <dsp:txXfrm>
        <a:off x="5583956" y="645322"/>
        <a:ext cx="24687" cy="4942"/>
      </dsp:txXfrm>
    </dsp:sp>
    <dsp:sp modelId="{896753EE-8999-46B0-9D8B-C93FBF6D9406}">
      <dsp:nvSpPr>
        <dsp:cNvPr id="0" name=""/>
        <dsp:cNvSpPr/>
      </dsp:nvSpPr>
      <dsp:spPr>
        <a:xfrm>
          <a:off x="3219738" y="3759"/>
          <a:ext cx="2146781" cy="128806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b="1" kern="1200" dirty="0"/>
            <a:t>Civil Liability for Oil Pollution Damage 1969 </a:t>
          </a:r>
          <a:br>
            <a:rPr lang="en-IN" sz="1200" kern="1200" dirty="0"/>
          </a:br>
          <a:r>
            <a:rPr lang="en-IN" sz="1200" kern="1200" dirty="0"/>
            <a:t>Liability for oil spill damages</a:t>
          </a:r>
        </a:p>
      </dsp:txBody>
      <dsp:txXfrm>
        <a:off x="3219738" y="3759"/>
        <a:ext cx="2146781" cy="1288068"/>
      </dsp:txXfrm>
    </dsp:sp>
    <dsp:sp modelId="{907E8CCC-D854-410A-B4A8-638A5ADAAAE7}">
      <dsp:nvSpPr>
        <dsp:cNvPr id="0" name=""/>
        <dsp:cNvSpPr/>
      </dsp:nvSpPr>
      <dsp:spPr>
        <a:xfrm>
          <a:off x="8005261" y="602074"/>
          <a:ext cx="463159" cy="91440"/>
        </a:xfrm>
        <a:custGeom>
          <a:avLst/>
          <a:gdLst/>
          <a:ahLst/>
          <a:cxnLst/>
          <a:rect l="0" t="0" r="0" b="0"/>
          <a:pathLst>
            <a:path>
              <a:moveTo>
                <a:pt x="0" y="45720"/>
              </a:moveTo>
              <a:lnTo>
                <a:pt x="463159"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N" sz="1200" kern="1200"/>
        </a:p>
      </dsp:txBody>
      <dsp:txXfrm>
        <a:off x="8224496" y="645322"/>
        <a:ext cx="24687" cy="4942"/>
      </dsp:txXfrm>
    </dsp:sp>
    <dsp:sp modelId="{D84EED5C-4BDC-4555-8EC3-25DCC65E0D63}">
      <dsp:nvSpPr>
        <dsp:cNvPr id="0" name=""/>
        <dsp:cNvSpPr/>
      </dsp:nvSpPr>
      <dsp:spPr>
        <a:xfrm>
          <a:off x="5860279" y="3759"/>
          <a:ext cx="2146781" cy="128806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Font typeface="+mj-lt"/>
            <a:buNone/>
          </a:pPr>
          <a:r>
            <a:rPr lang="en-IN" sz="1600" b="1" kern="1200" dirty="0"/>
            <a:t>MARPOL Annex VI 1997</a:t>
          </a:r>
          <a:br>
            <a:rPr lang="en-IN" sz="1600" b="1" kern="1200" dirty="0"/>
          </a:br>
          <a:r>
            <a:rPr lang="en-IN" sz="1200" b="0" kern="1200" dirty="0"/>
            <a:t>Limits air emissions from ships: </a:t>
          </a:r>
          <a:r>
            <a:rPr lang="en-IN" sz="1200" b="0" kern="1200" dirty="0" err="1"/>
            <a:t>SOx</a:t>
          </a:r>
          <a:r>
            <a:rPr lang="en-IN" sz="1200" b="0" kern="1200" dirty="0"/>
            <a:t>, NOx, particulate matter, greenhouse gasses</a:t>
          </a:r>
        </a:p>
      </dsp:txBody>
      <dsp:txXfrm>
        <a:off x="5860279" y="3759"/>
        <a:ext cx="2146781" cy="1288068"/>
      </dsp:txXfrm>
    </dsp:sp>
    <dsp:sp modelId="{EE5E9C52-2A07-495F-BA98-EBFF0436EF69}">
      <dsp:nvSpPr>
        <dsp:cNvPr id="0" name=""/>
        <dsp:cNvSpPr/>
      </dsp:nvSpPr>
      <dsp:spPr>
        <a:xfrm>
          <a:off x="1652588" y="1290028"/>
          <a:ext cx="7921622" cy="463159"/>
        </a:xfrm>
        <a:custGeom>
          <a:avLst/>
          <a:gdLst/>
          <a:ahLst/>
          <a:cxnLst/>
          <a:rect l="0" t="0" r="0" b="0"/>
          <a:pathLst>
            <a:path>
              <a:moveTo>
                <a:pt x="7921622" y="0"/>
              </a:moveTo>
              <a:lnTo>
                <a:pt x="7921622" y="248679"/>
              </a:lnTo>
              <a:lnTo>
                <a:pt x="0" y="248679"/>
              </a:lnTo>
              <a:lnTo>
                <a:pt x="0" y="463159"/>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N" sz="1200" kern="1200"/>
        </a:p>
      </dsp:txBody>
      <dsp:txXfrm>
        <a:off x="5414975" y="1519137"/>
        <a:ext cx="396849" cy="4942"/>
      </dsp:txXfrm>
    </dsp:sp>
    <dsp:sp modelId="{B52092B1-F9EC-4CE1-B503-543A547F09D9}">
      <dsp:nvSpPr>
        <dsp:cNvPr id="0" name=""/>
        <dsp:cNvSpPr/>
      </dsp:nvSpPr>
      <dsp:spPr>
        <a:xfrm>
          <a:off x="8500820" y="3759"/>
          <a:ext cx="2146781" cy="128806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b="1" kern="1200" dirty="0"/>
            <a:t>London Convention 1972 &amp; Protocol 1996</a:t>
          </a:r>
          <a:r>
            <a:rPr lang="en-IN" sz="1600" kern="1200" dirty="0"/>
            <a:t> </a:t>
          </a:r>
        </a:p>
        <a:p>
          <a:pPr marL="0" lvl="0" indent="0" algn="ctr" defTabSz="711200">
            <a:lnSpc>
              <a:spcPct val="90000"/>
            </a:lnSpc>
            <a:spcBef>
              <a:spcPct val="0"/>
            </a:spcBef>
            <a:spcAft>
              <a:spcPct val="35000"/>
            </a:spcAft>
            <a:buNone/>
          </a:pPr>
          <a:r>
            <a:rPr lang="en-IN" sz="1200" kern="1200" dirty="0"/>
            <a:t>Regulation of dumping of wastes at sea</a:t>
          </a:r>
        </a:p>
      </dsp:txBody>
      <dsp:txXfrm>
        <a:off x="8500820" y="3759"/>
        <a:ext cx="2146781" cy="1288068"/>
      </dsp:txXfrm>
    </dsp:sp>
    <dsp:sp modelId="{CC921404-837D-4C39-91EF-0F10832C73BE}">
      <dsp:nvSpPr>
        <dsp:cNvPr id="0" name=""/>
        <dsp:cNvSpPr/>
      </dsp:nvSpPr>
      <dsp:spPr>
        <a:xfrm>
          <a:off x="2724179" y="2383902"/>
          <a:ext cx="463159" cy="91440"/>
        </a:xfrm>
        <a:custGeom>
          <a:avLst/>
          <a:gdLst/>
          <a:ahLst/>
          <a:cxnLst/>
          <a:rect l="0" t="0" r="0" b="0"/>
          <a:pathLst>
            <a:path>
              <a:moveTo>
                <a:pt x="0" y="45720"/>
              </a:moveTo>
              <a:lnTo>
                <a:pt x="463159"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N" sz="1200" kern="1200"/>
        </a:p>
      </dsp:txBody>
      <dsp:txXfrm>
        <a:off x="2943415" y="2427151"/>
        <a:ext cx="24687" cy="4942"/>
      </dsp:txXfrm>
    </dsp:sp>
    <dsp:sp modelId="{3E44C189-A1DF-4E41-9CAE-809306715994}">
      <dsp:nvSpPr>
        <dsp:cNvPr id="0" name=""/>
        <dsp:cNvSpPr/>
      </dsp:nvSpPr>
      <dsp:spPr>
        <a:xfrm>
          <a:off x="579198" y="1785588"/>
          <a:ext cx="2146781" cy="128806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b="1" kern="1200" dirty="0"/>
            <a:t>Harmful Anti-fouling Systems 2001 </a:t>
          </a:r>
        </a:p>
        <a:p>
          <a:pPr marL="0" lvl="0" indent="0" algn="ctr" defTabSz="711200">
            <a:lnSpc>
              <a:spcPct val="90000"/>
            </a:lnSpc>
            <a:spcBef>
              <a:spcPct val="0"/>
            </a:spcBef>
            <a:spcAft>
              <a:spcPct val="35000"/>
            </a:spcAft>
            <a:buNone/>
          </a:pPr>
          <a:r>
            <a:rPr lang="en-IN" sz="1200" kern="1200" dirty="0"/>
            <a:t>Bans harmful organotin compounds on ship hulls</a:t>
          </a:r>
        </a:p>
      </dsp:txBody>
      <dsp:txXfrm>
        <a:off x="579198" y="1785588"/>
        <a:ext cx="2146781" cy="1288068"/>
      </dsp:txXfrm>
    </dsp:sp>
    <dsp:sp modelId="{99910123-0D05-42AC-9049-B97E62FC172B}">
      <dsp:nvSpPr>
        <dsp:cNvPr id="0" name=""/>
        <dsp:cNvSpPr/>
      </dsp:nvSpPr>
      <dsp:spPr>
        <a:xfrm>
          <a:off x="5364720" y="2383902"/>
          <a:ext cx="463159" cy="91440"/>
        </a:xfrm>
        <a:custGeom>
          <a:avLst/>
          <a:gdLst/>
          <a:ahLst/>
          <a:cxnLst/>
          <a:rect l="0" t="0" r="0" b="0"/>
          <a:pathLst>
            <a:path>
              <a:moveTo>
                <a:pt x="0" y="45720"/>
              </a:moveTo>
              <a:lnTo>
                <a:pt x="463159"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N" sz="1200" kern="1200"/>
        </a:p>
      </dsp:txBody>
      <dsp:txXfrm>
        <a:off x="5583956" y="2427151"/>
        <a:ext cx="24687" cy="4942"/>
      </dsp:txXfrm>
    </dsp:sp>
    <dsp:sp modelId="{8F3A01C4-8F5C-4EE5-943E-9332AEE037C1}">
      <dsp:nvSpPr>
        <dsp:cNvPr id="0" name=""/>
        <dsp:cNvSpPr/>
      </dsp:nvSpPr>
      <dsp:spPr>
        <a:xfrm>
          <a:off x="3219738" y="1785588"/>
          <a:ext cx="2146781" cy="128806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b="1" kern="1200" dirty="0"/>
            <a:t>Ballast Water Convention 2004 </a:t>
          </a:r>
        </a:p>
        <a:p>
          <a:pPr marL="0" lvl="0" indent="0" algn="ctr" defTabSz="711200">
            <a:lnSpc>
              <a:spcPct val="90000"/>
            </a:lnSpc>
            <a:spcBef>
              <a:spcPct val="0"/>
            </a:spcBef>
            <a:spcAft>
              <a:spcPct val="35000"/>
            </a:spcAft>
            <a:buNone/>
          </a:pPr>
          <a:r>
            <a:rPr lang="en-IN" sz="1200" kern="1200" dirty="0"/>
            <a:t>Prevent transfer of invasive aquatic species</a:t>
          </a:r>
        </a:p>
      </dsp:txBody>
      <dsp:txXfrm>
        <a:off x="3219738" y="1785588"/>
        <a:ext cx="2146781" cy="1288068"/>
      </dsp:txXfrm>
    </dsp:sp>
    <dsp:sp modelId="{B9BD7504-9EB3-454F-A23E-DE3DBEC01183}">
      <dsp:nvSpPr>
        <dsp:cNvPr id="0" name=""/>
        <dsp:cNvSpPr/>
      </dsp:nvSpPr>
      <dsp:spPr>
        <a:xfrm>
          <a:off x="8005261" y="2383902"/>
          <a:ext cx="463159" cy="91440"/>
        </a:xfrm>
        <a:custGeom>
          <a:avLst/>
          <a:gdLst/>
          <a:ahLst/>
          <a:cxnLst/>
          <a:rect l="0" t="0" r="0" b="0"/>
          <a:pathLst>
            <a:path>
              <a:moveTo>
                <a:pt x="0" y="45720"/>
              </a:moveTo>
              <a:lnTo>
                <a:pt x="463159"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N" sz="1200" kern="1200"/>
        </a:p>
      </dsp:txBody>
      <dsp:txXfrm>
        <a:off x="8224496" y="2427151"/>
        <a:ext cx="24687" cy="4942"/>
      </dsp:txXfrm>
    </dsp:sp>
    <dsp:sp modelId="{53E7C54F-E13A-4B32-9858-271DF193D96F}">
      <dsp:nvSpPr>
        <dsp:cNvPr id="0" name=""/>
        <dsp:cNvSpPr/>
      </dsp:nvSpPr>
      <dsp:spPr>
        <a:xfrm>
          <a:off x="5860279" y="1785588"/>
          <a:ext cx="2146781" cy="128806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b="1" kern="1200" dirty="0"/>
            <a:t>Convention on Ship Recycling (HKC) 2009 </a:t>
          </a:r>
        </a:p>
        <a:p>
          <a:pPr marL="0" lvl="0" indent="0" algn="ctr" defTabSz="711200">
            <a:lnSpc>
              <a:spcPct val="90000"/>
            </a:lnSpc>
            <a:spcBef>
              <a:spcPct val="0"/>
            </a:spcBef>
            <a:spcAft>
              <a:spcPct val="35000"/>
            </a:spcAft>
            <a:buNone/>
          </a:pPr>
          <a:r>
            <a:rPr lang="en-IN" sz="1200" kern="1200" dirty="0"/>
            <a:t>Safe and environmentally sound recycling of ships</a:t>
          </a:r>
        </a:p>
      </dsp:txBody>
      <dsp:txXfrm>
        <a:off x="5860279" y="1785588"/>
        <a:ext cx="2146781" cy="1288068"/>
      </dsp:txXfrm>
    </dsp:sp>
    <dsp:sp modelId="{64D3F0CF-DA1B-468B-9F3F-7355C7B349D3}">
      <dsp:nvSpPr>
        <dsp:cNvPr id="0" name=""/>
        <dsp:cNvSpPr/>
      </dsp:nvSpPr>
      <dsp:spPr>
        <a:xfrm>
          <a:off x="2809038" y="3071856"/>
          <a:ext cx="6765172" cy="463159"/>
        </a:xfrm>
        <a:custGeom>
          <a:avLst/>
          <a:gdLst/>
          <a:ahLst/>
          <a:cxnLst/>
          <a:rect l="0" t="0" r="0" b="0"/>
          <a:pathLst>
            <a:path>
              <a:moveTo>
                <a:pt x="6765172" y="0"/>
              </a:moveTo>
              <a:lnTo>
                <a:pt x="6765172" y="248679"/>
              </a:lnTo>
              <a:lnTo>
                <a:pt x="0" y="248679"/>
              </a:lnTo>
              <a:lnTo>
                <a:pt x="0" y="463159"/>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N" sz="1200" kern="1200"/>
        </a:p>
      </dsp:txBody>
      <dsp:txXfrm>
        <a:off x="6022045" y="3300965"/>
        <a:ext cx="339158" cy="4942"/>
      </dsp:txXfrm>
    </dsp:sp>
    <dsp:sp modelId="{254949BC-2950-43E4-9289-41E25C09EE90}">
      <dsp:nvSpPr>
        <dsp:cNvPr id="0" name=""/>
        <dsp:cNvSpPr/>
      </dsp:nvSpPr>
      <dsp:spPr>
        <a:xfrm>
          <a:off x="8500820" y="1785588"/>
          <a:ext cx="2146781" cy="128806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b="1" kern="1200" dirty="0"/>
            <a:t>Energy Efficiency Design Index  2011 </a:t>
          </a:r>
        </a:p>
        <a:p>
          <a:pPr marL="0" lvl="0" indent="0" algn="ctr" defTabSz="711200">
            <a:lnSpc>
              <a:spcPct val="90000"/>
            </a:lnSpc>
            <a:spcBef>
              <a:spcPct val="0"/>
            </a:spcBef>
            <a:spcAft>
              <a:spcPct val="35000"/>
            </a:spcAft>
            <a:buNone/>
          </a:pPr>
          <a:r>
            <a:rPr lang="en-IN" sz="1200" kern="1200" dirty="0"/>
            <a:t>Mandatory energy efficiency standards for new ships</a:t>
          </a:r>
        </a:p>
      </dsp:txBody>
      <dsp:txXfrm>
        <a:off x="8500820" y="1785588"/>
        <a:ext cx="2146781" cy="1288068"/>
      </dsp:txXfrm>
    </dsp:sp>
    <dsp:sp modelId="{C9593101-4F74-4E13-A6D3-75E4E5BD02DC}">
      <dsp:nvSpPr>
        <dsp:cNvPr id="0" name=""/>
        <dsp:cNvSpPr/>
      </dsp:nvSpPr>
      <dsp:spPr>
        <a:xfrm>
          <a:off x="3880628" y="4165730"/>
          <a:ext cx="529860" cy="91440"/>
        </a:xfrm>
        <a:custGeom>
          <a:avLst/>
          <a:gdLst/>
          <a:ahLst/>
          <a:cxnLst/>
          <a:rect l="0" t="0" r="0" b="0"/>
          <a:pathLst>
            <a:path>
              <a:moveTo>
                <a:pt x="0" y="45720"/>
              </a:moveTo>
              <a:lnTo>
                <a:pt x="529860"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N" sz="1200" kern="1200"/>
        </a:p>
      </dsp:txBody>
      <dsp:txXfrm>
        <a:off x="4131547" y="4208979"/>
        <a:ext cx="28023" cy="4942"/>
      </dsp:txXfrm>
    </dsp:sp>
    <dsp:sp modelId="{49D29AFE-491B-4113-84A2-3397B916788C}">
      <dsp:nvSpPr>
        <dsp:cNvPr id="0" name=""/>
        <dsp:cNvSpPr/>
      </dsp:nvSpPr>
      <dsp:spPr>
        <a:xfrm>
          <a:off x="1735647" y="3567416"/>
          <a:ext cx="2146781" cy="128806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b="1" kern="1200" dirty="0"/>
            <a:t>Ship Energy Efficiency Management Plan 2011 </a:t>
          </a:r>
          <a:r>
            <a:rPr lang="en-IN" sz="1200" kern="1200" dirty="0"/>
            <a:t>Operational efficiency measures for all ships</a:t>
          </a:r>
        </a:p>
      </dsp:txBody>
      <dsp:txXfrm>
        <a:off x="1735647" y="3567416"/>
        <a:ext cx="2146781" cy="1288068"/>
      </dsp:txXfrm>
    </dsp:sp>
    <dsp:sp modelId="{3098273D-6359-4868-931F-D8B87CBBD8EE}">
      <dsp:nvSpPr>
        <dsp:cNvPr id="0" name=""/>
        <dsp:cNvSpPr/>
      </dsp:nvSpPr>
      <dsp:spPr>
        <a:xfrm>
          <a:off x="6587870" y="4165730"/>
          <a:ext cx="509938" cy="91440"/>
        </a:xfrm>
        <a:custGeom>
          <a:avLst/>
          <a:gdLst/>
          <a:ahLst/>
          <a:cxnLst/>
          <a:rect l="0" t="0" r="0" b="0"/>
          <a:pathLst>
            <a:path>
              <a:moveTo>
                <a:pt x="0" y="45720"/>
              </a:moveTo>
              <a:lnTo>
                <a:pt x="509938"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IN" sz="1200" kern="1200"/>
        </a:p>
      </dsp:txBody>
      <dsp:txXfrm>
        <a:off x="6829325" y="4208979"/>
        <a:ext cx="27026" cy="4942"/>
      </dsp:txXfrm>
    </dsp:sp>
    <dsp:sp modelId="{EE38A4CA-BE38-4FED-907E-ABD699EA32E2}">
      <dsp:nvSpPr>
        <dsp:cNvPr id="0" name=""/>
        <dsp:cNvSpPr/>
      </dsp:nvSpPr>
      <dsp:spPr>
        <a:xfrm>
          <a:off x="4442889" y="3567416"/>
          <a:ext cx="2146781" cy="128806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b="1" kern="1200" dirty="0"/>
            <a:t>IMO Polar Code 2017 </a:t>
          </a:r>
        </a:p>
        <a:p>
          <a:pPr marL="0" lvl="0" indent="0" algn="ctr" defTabSz="711200">
            <a:lnSpc>
              <a:spcPct val="90000"/>
            </a:lnSpc>
            <a:spcBef>
              <a:spcPct val="0"/>
            </a:spcBef>
            <a:spcAft>
              <a:spcPct val="35000"/>
            </a:spcAft>
            <a:buNone/>
          </a:pPr>
          <a:r>
            <a:rPr lang="en-IN" sz="1200" kern="1200" dirty="0"/>
            <a:t>Safety and environmental standards for ships operating in polar waters</a:t>
          </a:r>
        </a:p>
      </dsp:txBody>
      <dsp:txXfrm>
        <a:off x="4442889" y="3567416"/>
        <a:ext cx="2146781" cy="1288068"/>
      </dsp:txXfrm>
    </dsp:sp>
    <dsp:sp modelId="{71A50364-8D1E-4196-82B8-B5F4762E5125}">
      <dsp:nvSpPr>
        <dsp:cNvPr id="0" name=""/>
        <dsp:cNvSpPr/>
      </dsp:nvSpPr>
      <dsp:spPr>
        <a:xfrm>
          <a:off x="7130208" y="3567416"/>
          <a:ext cx="2146781" cy="128806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N" sz="1600" b="1" kern="1200" dirty="0"/>
            <a:t>Initial GHG Strategy 2018 </a:t>
          </a:r>
        </a:p>
        <a:p>
          <a:pPr marL="0" lvl="0" indent="0" algn="ctr" defTabSz="711200">
            <a:lnSpc>
              <a:spcPct val="90000"/>
            </a:lnSpc>
            <a:spcBef>
              <a:spcPct val="0"/>
            </a:spcBef>
            <a:spcAft>
              <a:spcPct val="35000"/>
            </a:spcAft>
            <a:buNone/>
          </a:pPr>
          <a:r>
            <a:rPr lang="en-IN" sz="1200" kern="1200" dirty="0"/>
            <a:t>Targets for reducing greenhouse gas emissions from shipping</a:t>
          </a:r>
        </a:p>
      </dsp:txBody>
      <dsp:txXfrm>
        <a:off x="7130208" y="3567416"/>
        <a:ext cx="2146781" cy="12880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95D14-B779-490B-9279-B282A83BBD08}">
      <dsp:nvSpPr>
        <dsp:cNvPr id="0" name=""/>
        <dsp:cNvSpPr/>
      </dsp:nvSpPr>
      <dsp:spPr>
        <a:xfrm>
          <a:off x="9052394" y="772715"/>
          <a:ext cx="2046949" cy="2047284"/>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4279F9-887E-4717-9832-46AB2E0601AA}">
      <dsp:nvSpPr>
        <dsp:cNvPr id="0" name=""/>
        <dsp:cNvSpPr/>
      </dsp:nvSpPr>
      <dsp:spPr>
        <a:xfrm>
          <a:off x="9119936" y="840970"/>
          <a:ext cx="1910776" cy="1910774"/>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kern="1200" dirty="0"/>
            <a:t>Achieve </a:t>
          </a:r>
          <a:r>
            <a:rPr lang="en-IN" sz="1400" b="1" kern="1200" dirty="0"/>
            <a:t>net-zero emissions by 2070</a:t>
          </a:r>
        </a:p>
      </dsp:txBody>
      <dsp:txXfrm>
        <a:off x="9393371" y="1113989"/>
        <a:ext cx="1364995" cy="1364736"/>
      </dsp:txXfrm>
    </dsp:sp>
    <dsp:sp modelId="{EA334E5F-5758-4341-976B-A763CA6296D4}">
      <dsp:nvSpPr>
        <dsp:cNvPr id="0" name=""/>
        <dsp:cNvSpPr/>
      </dsp:nvSpPr>
      <dsp:spPr>
        <a:xfrm rot="2700000">
          <a:off x="6935843" y="772822"/>
          <a:ext cx="2046712" cy="2046712"/>
        </a:xfrm>
        <a:prstGeom prst="teardrop">
          <a:avLst>
            <a:gd name="adj" fmla="val 1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AA83DF-5345-496F-A0DE-146522A2FBA6}">
      <dsp:nvSpPr>
        <dsp:cNvPr id="0" name=""/>
        <dsp:cNvSpPr/>
      </dsp:nvSpPr>
      <dsp:spPr>
        <a:xfrm>
          <a:off x="7005445" y="840970"/>
          <a:ext cx="1910776" cy="1910774"/>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b="1" kern="1200" dirty="0"/>
            <a:t>Increase the forest cover </a:t>
          </a:r>
          <a:r>
            <a:rPr lang="en-IN" sz="1400" kern="1200" dirty="0"/>
            <a:t>to enhance carbon sinks. </a:t>
          </a:r>
        </a:p>
      </dsp:txBody>
      <dsp:txXfrm>
        <a:off x="7277790" y="1113989"/>
        <a:ext cx="1364995" cy="1364736"/>
      </dsp:txXfrm>
    </dsp:sp>
    <dsp:sp modelId="{96A09858-CD4B-4777-93DD-45829E739E7C}">
      <dsp:nvSpPr>
        <dsp:cNvPr id="0" name=""/>
        <dsp:cNvSpPr/>
      </dsp:nvSpPr>
      <dsp:spPr>
        <a:xfrm rot="2700000">
          <a:off x="4821352" y="772822"/>
          <a:ext cx="2046712" cy="2046712"/>
        </a:xfrm>
        <a:prstGeom prst="teardrop">
          <a:avLst>
            <a:gd name="adj" fmla="val 1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A5BFC7-0555-4140-B9AD-5A62CE841C5E}">
      <dsp:nvSpPr>
        <dsp:cNvPr id="0" name=""/>
        <dsp:cNvSpPr/>
      </dsp:nvSpPr>
      <dsp:spPr>
        <a:xfrm>
          <a:off x="4889864" y="840970"/>
          <a:ext cx="1910776" cy="1910774"/>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b="1" kern="1200" dirty="0"/>
            <a:t>Reduce total projected carbon emissions </a:t>
          </a:r>
          <a:r>
            <a:rPr lang="en-IN" sz="1400" kern="1200" dirty="0"/>
            <a:t>by around 1 billion tonnes by 2030. </a:t>
          </a:r>
        </a:p>
      </dsp:txBody>
      <dsp:txXfrm>
        <a:off x="5162210" y="1113989"/>
        <a:ext cx="1364995" cy="1364736"/>
      </dsp:txXfrm>
    </dsp:sp>
    <dsp:sp modelId="{895B1A8E-6FA5-4759-8ABD-2FD4D6F2BE6B}">
      <dsp:nvSpPr>
        <dsp:cNvPr id="0" name=""/>
        <dsp:cNvSpPr/>
      </dsp:nvSpPr>
      <dsp:spPr>
        <a:xfrm rot="2700000">
          <a:off x="2705771" y="772822"/>
          <a:ext cx="2046712" cy="2046712"/>
        </a:xfrm>
        <a:prstGeom prst="teardrop">
          <a:avLst>
            <a:gd name="adj" fmla="val 1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BF347-3000-4EAA-95F7-B94FAE745F9E}">
      <dsp:nvSpPr>
        <dsp:cNvPr id="0" name=""/>
        <dsp:cNvSpPr/>
      </dsp:nvSpPr>
      <dsp:spPr>
        <a:xfrm>
          <a:off x="2774284" y="840970"/>
          <a:ext cx="1910776" cy="1910774"/>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kern="1200" dirty="0"/>
            <a:t>Meet </a:t>
          </a:r>
          <a:r>
            <a:rPr lang="en-IN" sz="1400" b="1" kern="1200" dirty="0"/>
            <a:t>50% of India’s energy requirement from renewable energy sources </a:t>
          </a:r>
          <a:r>
            <a:rPr lang="en-IN" sz="1400" kern="1200" dirty="0"/>
            <a:t>by 2030. </a:t>
          </a:r>
        </a:p>
      </dsp:txBody>
      <dsp:txXfrm>
        <a:off x="3047719" y="1113989"/>
        <a:ext cx="1364995" cy="1364736"/>
      </dsp:txXfrm>
    </dsp:sp>
    <dsp:sp modelId="{E623B850-5FE7-48C6-B8AB-A4E34122BF4D}">
      <dsp:nvSpPr>
        <dsp:cNvPr id="0" name=""/>
        <dsp:cNvSpPr/>
      </dsp:nvSpPr>
      <dsp:spPr>
        <a:xfrm rot="2700000">
          <a:off x="590191" y="772822"/>
          <a:ext cx="2046712" cy="2046712"/>
        </a:xfrm>
        <a:prstGeom prst="teardrop">
          <a:avLst>
            <a:gd name="adj" fmla="val 1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F029D7-9490-423E-A5C7-089389F3C02A}">
      <dsp:nvSpPr>
        <dsp:cNvPr id="0" name=""/>
        <dsp:cNvSpPr/>
      </dsp:nvSpPr>
      <dsp:spPr>
        <a:xfrm>
          <a:off x="658704" y="840970"/>
          <a:ext cx="1910776" cy="1910774"/>
        </a:xfrm>
        <a:prstGeom prst="ellips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IN" sz="1400" kern="1200" dirty="0"/>
            <a:t>Reach </a:t>
          </a:r>
          <a:r>
            <a:rPr lang="en-IN" sz="1400" b="1" kern="1200" dirty="0"/>
            <a:t>500 GW of non-fossil energy capacity </a:t>
          </a:r>
          <a:r>
            <a:rPr lang="en-IN" sz="1400" kern="1200" dirty="0"/>
            <a:t>by 2030. </a:t>
          </a:r>
        </a:p>
      </dsp:txBody>
      <dsp:txXfrm>
        <a:off x="932139" y="1113989"/>
        <a:ext cx="1364995" cy="13647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9C07B-CF1A-41F3-83E8-9FB0740CFB79}">
      <dsp:nvSpPr>
        <dsp:cNvPr id="0" name=""/>
        <dsp:cNvSpPr/>
      </dsp:nvSpPr>
      <dsp:spPr>
        <a:xfrm>
          <a:off x="5335" y="322503"/>
          <a:ext cx="2045334" cy="623066"/>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IN" sz="1700" kern="1200" dirty="0"/>
            <a:t>Port Reception Facility</a:t>
          </a:r>
        </a:p>
      </dsp:txBody>
      <dsp:txXfrm>
        <a:off x="5335" y="322503"/>
        <a:ext cx="2045334" cy="623066"/>
      </dsp:txXfrm>
    </dsp:sp>
    <dsp:sp modelId="{B693EA3C-7A8A-4F49-BA73-EE5ED9F90E4B}">
      <dsp:nvSpPr>
        <dsp:cNvPr id="0" name=""/>
        <dsp:cNvSpPr/>
      </dsp:nvSpPr>
      <dsp:spPr>
        <a:xfrm>
          <a:off x="5335" y="945570"/>
          <a:ext cx="2045334" cy="241491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IN" sz="1700" kern="1200" dirty="0"/>
            <a:t>Module for vessel waste declaration, vendor linkages and disposal coordination</a:t>
          </a:r>
        </a:p>
      </dsp:txBody>
      <dsp:txXfrm>
        <a:off x="5335" y="945570"/>
        <a:ext cx="2045334" cy="2414913"/>
      </dsp:txXfrm>
    </dsp:sp>
    <dsp:sp modelId="{A75F9EBC-6D55-432D-9E4D-224E9EFD62B3}">
      <dsp:nvSpPr>
        <dsp:cNvPr id="0" name=""/>
        <dsp:cNvSpPr/>
      </dsp:nvSpPr>
      <dsp:spPr>
        <a:xfrm>
          <a:off x="2337017" y="322503"/>
          <a:ext cx="2045334" cy="623066"/>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IN" sz="1700" kern="1200" dirty="0"/>
            <a:t>Fuel Consumption Reporting</a:t>
          </a:r>
        </a:p>
      </dsp:txBody>
      <dsp:txXfrm>
        <a:off x="2337017" y="322503"/>
        <a:ext cx="2045334" cy="623066"/>
      </dsp:txXfrm>
    </dsp:sp>
    <dsp:sp modelId="{22B91600-6EF0-49FE-BC1E-6818162524CA}">
      <dsp:nvSpPr>
        <dsp:cNvPr id="0" name=""/>
        <dsp:cNvSpPr/>
      </dsp:nvSpPr>
      <dsp:spPr>
        <a:xfrm>
          <a:off x="2337017" y="945570"/>
          <a:ext cx="2045334" cy="241491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IN" sz="1700" kern="1200" dirty="0"/>
            <a:t>Enables MARPOL Annex VI fuel consumption reporting for vessels.</a:t>
          </a:r>
        </a:p>
      </dsp:txBody>
      <dsp:txXfrm>
        <a:off x="2337017" y="945570"/>
        <a:ext cx="2045334" cy="2414913"/>
      </dsp:txXfrm>
    </dsp:sp>
    <dsp:sp modelId="{18FD81C8-D7D6-4641-80B3-D9DD1EA06141}">
      <dsp:nvSpPr>
        <dsp:cNvPr id="0" name=""/>
        <dsp:cNvSpPr/>
      </dsp:nvSpPr>
      <dsp:spPr>
        <a:xfrm>
          <a:off x="4668698" y="322503"/>
          <a:ext cx="2045334" cy="623066"/>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IN" sz="1700" kern="1200" dirty="0"/>
            <a:t>Single Use Plastics</a:t>
          </a:r>
        </a:p>
      </dsp:txBody>
      <dsp:txXfrm>
        <a:off x="4668698" y="322503"/>
        <a:ext cx="2045334" cy="623066"/>
      </dsp:txXfrm>
    </dsp:sp>
    <dsp:sp modelId="{83578D10-6425-4B6B-B13F-EDEDA2FBA28B}">
      <dsp:nvSpPr>
        <dsp:cNvPr id="0" name=""/>
        <dsp:cNvSpPr/>
      </dsp:nvSpPr>
      <dsp:spPr>
        <a:xfrm>
          <a:off x="4668698" y="945570"/>
          <a:ext cx="2045334" cy="241491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IN" sz="1700" kern="1200" dirty="0"/>
            <a:t>Enables ships to report plastic usage and disposal via SEP plans, ensuring compliance with National sustainability mandates</a:t>
          </a:r>
        </a:p>
      </dsp:txBody>
      <dsp:txXfrm>
        <a:off x="4668698" y="945570"/>
        <a:ext cx="2045334" cy="2414913"/>
      </dsp:txXfrm>
    </dsp:sp>
    <dsp:sp modelId="{9B957BF2-3D30-49BF-9D82-3D3413905ABD}">
      <dsp:nvSpPr>
        <dsp:cNvPr id="0" name=""/>
        <dsp:cNvSpPr/>
      </dsp:nvSpPr>
      <dsp:spPr>
        <a:xfrm>
          <a:off x="7000380" y="322503"/>
          <a:ext cx="2045334" cy="623066"/>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IN" sz="1700" kern="1200" dirty="0"/>
            <a:t>E- BDN &amp; Bunker Suppliers</a:t>
          </a:r>
        </a:p>
      </dsp:txBody>
      <dsp:txXfrm>
        <a:off x="7000380" y="322503"/>
        <a:ext cx="2045334" cy="623066"/>
      </dsp:txXfrm>
    </dsp:sp>
    <dsp:sp modelId="{C843754E-5E9F-4910-9DAE-9FC5DE82369E}">
      <dsp:nvSpPr>
        <dsp:cNvPr id="0" name=""/>
        <dsp:cNvSpPr/>
      </dsp:nvSpPr>
      <dsp:spPr>
        <a:xfrm>
          <a:off x="7000380" y="945570"/>
          <a:ext cx="2045334" cy="241491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IN" sz="1700" kern="1200"/>
            <a:t>Central database of approved bunker suppliers with electronic BDN records for transparency and fuel quality assurance</a:t>
          </a:r>
          <a:endParaRPr lang="en-IN" sz="1700" kern="1200" dirty="0"/>
        </a:p>
      </dsp:txBody>
      <dsp:txXfrm>
        <a:off x="7000380" y="945570"/>
        <a:ext cx="2045334" cy="2414913"/>
      </dsp:txXfrm>
    </dsp:sp>
    <dsp:sp modelId="{177EC473-50BB-4305-BE28-5351A24E7B79}">
      <dsp:nvSpPr>
        <dsp:cNvPr id="0" name=""/>
        <dsp:cNvSpPr/>
      </dsp:nvSpPr>
      <dsp:spPr>
        <a:xfrm>
          <a:off x="9332061" y="322503"/>
          <a:ext cx="2045334" cy="623066"/>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IN" sz="1700" kern="1200" dirty="0"/>
            <a:t>Ballast Water Reporting </a:t>
          </a:r>
        </a:p>
      </dsp:txBody>
      <dsp:txXfrm>
        <a:off x="9332061" y="322503"/>
        <a:ext cx="2045334" cy="623066"/>
      </dsp:txXfrm>
    </dsp:sp>
    <dsp:sp modelId="{096C037A-D47B-497F-8B4D-E04F542308AC}">
      <dsp:nvSpPr>
        <dsp:cNvPr id="0" name=""/>
        <dsp:cNvSpPr/>
      </dsp:nvSpPr>
      <dsp:spPr>
        <a:xfrm>
          <a:off x="9332061" y="945570"/>
          <a:ext cx="2045334" cy="241491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IN" sz="1700" kern="1200" dirty="0"/>
            <a:t>Real time Ballast Water data submission by all ships and compliance oversight</a:t>
          </a:r>
        </a:p>
      </dsp:txBody>
      <dsp:txXfrm>
        <a:off x="9332061" y="945570"/>
        <a:ext cx="2045334" cy="24149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9C07B-CF1A-41F3-83E8-9FB0740CFB79}">
      <dsp:nvSpPr>
        <dsp:cNvPr id="0" name=""/>
        <dsp:cNvSpPr/>
      </dsp:nvSpPr>
      <dsp:spPr>
        <a:xfrm>
          <a:off x="5335" y="25827"/>
          <a:ext cx="2045334" cy="40213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b="1" kern="1200" dirty="0"/>
            <a:t>LNG</a:t>
          </a:r>
        </a:p>
      </dsp:txBody>
      <dsp:txXfrm>
        <a:off x="5335" y="25827"/>
        <a:ext cx="2045334" cy="402133"/>
      </dsp:txXfrm>
    </dsp:sp>
    <dsp:sp modelId="{B693EA3C-7A8A-4F49-BA73-EE5ED9F90E4B}">
      <dsp:nvSpPr>
        <dsp:cNvPr id="0" name=""/>
        <dsp:cNvSpPr/>
      </dsp:nvSpPr>
      <dsp:spPr>
        <a:xfrm>
          <a:off x="5335" y="427961"/>
          <a:ext cx="2045334" cy="486263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IN" sz="1400" b="1" kern="1200" dirty="0"/>
            <a:t>Current Use:</a:t>
          </a:r>
          <a:r>
            <a:rPr lang="en-IN" sz="1400" kern="1200" dirty="0"/>
            <a:t> Operational for select Indian coastal and LNG carriers; IGF Code compliant</a:t>
          </a:r>
        </a:p>
        <a:p>
          <a:pPr marL="114300" lvl="1" indent="-114300" algn="l" defTabSz="622300">
            <a:lnSpc>
              <a:spcPct val="90000"/>
            </a:lnSpc>
            <a:spcBef>
              <a:spcPct val="0"/>
            </a:spcBef>
            <a:spcAft>
              <a:spcPct val="15000"/>
            </a:spcAft>
            <a:buSzPts val="1000"/>
            <a:buFont typeface="Symbol" panose="05050102010706020507" pitchFamily="18" charset="2"/>
            <a:buChar char=""/>
          </a:pPr>
          <a:r>
            <a:rPr lang="en-IN" sz="1400" b="1" kern="1200" dirty="0"/>
            <a:t>Infrastructure:</a:t>
          </a:r>
          <a:r>
            <a:rPr lang="en-IN" sz="1400" kern="1200" dirty="0"/>
            <a:t> LNG terminals at </a:t>
          </a:r>
          <a:r>
            <a:rPr lang="en-IN" sz="1400" b="1" kern="1200" dirty="0" err="1"/>
            <a:t>Dahej</a:t>
          </a:r>
          <a:r>
            <a:rPr lang="en-IN" sz="1400" b="1" kern="1200" dirty="0"/>
            <a:t>, Hazira, Kochi</a:t>
          </a:r>
          <a:r>
            <a:rPr lang="en-IN" sz="1400" kern="1200" dirty="0"/>
            <a:t>; feasibility for bunkering at JNPA</a:t>
          </a:r>
        </a:p>
        <a:p>
          <a:pPr marL="114300" lvl="1" indent="-114300" algn="l" defTabSz="622300">
            <a:lnSpc>
              <a:spcPct val="90000"/>
            </a:lnSpc>
            <a:spcBef>
              <a:spcPct val="0"/>
            </a:spcBef>
            <a:spcAft>
              <a:spcPct val="15000"/>
            </a:spcAft>
            <a:buSzPts val="1000"/>
            <a:buFont typeface="Symbol" panose="05050102010706020507" pitchFamily="18" charset="2"/>
            <a:buChar char=""/>
          </a:pPr>
          <a:r>
            <a:rPr lang="en-IN" sz="1400" b="1" kern="1200"/>
            <a:t>Maritime Role:</a:t>
          </a:r>
          <a:r>
            <a:rPr lang="en-IN" sz="1400" kern="1200"/>
            <a:t> Transition fuel till 2035 under IMO GHG transition</a:t>
          </a:r>
        </a:p>
        <a:p>
          <a:pPr marL="114300" lvl="1" indent="-114300" algn="l" defTabSz="622300">
            <a:lnSpc>
              <a:spcPct val="90000"/>
            </a:lnSpc>
            <a:spcBef>
              <a:spcPct val="0"/>
            </a:spcBef>
            <a:spcAft>
              <a:spcPct val="15000"/>
            </a:spcAft>
            <a:buSzPts val="1000"/>
            <a:buFont typeface="Symbol" panose="05050102010706020507" pitchFamily="18" charset="2"/>
            <a:buChar char=""/>
          </a:pPr>
          <a:r>
            <a:rPr lang="en-IN" sz="1400" b="1" kern="1200" dirty="0"/>
            <a:t>Limitation:</a:t>
          </a:r>
          <a:r>
            <a:rPr lang="en-IN" sz="1400" kern="1200" dirty="0"/>
            <a:t> Methane slip &amp; future carbon costs reduce long-term advantage</a:t>
          </a:r>
        </a:p>
      </dsp:txBody>
      <dsp:txXfrm>
        <a:off x="5335" y="427961"/>
        <a:ext cx="2045334" cy="4862638"/>
      </dsp:txXfrm>
    </dsp:sp>
    <dsp:sp modelId="{A75F9EBC-6D55-432D-9E4D-224E9EFD62B3}">
      <dsp:nvSpPr>
        <dsp:cNvPr id="0" name=""/>
        <dsp:cNvSpPr/>
      </dsp:nvSpPr>
      <dsp:spPr>
        <a:xfrm>
          <a:off x="2337017" y="25827"/>
          <a:ext cx="2045334" cy="40213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b="1" kern="1200" dirty="0"/>
            <a:t>Biofuel</a:t>
          </a:r>
        </a:p>
      </dsp:txBody>
      <dsp:txXfrm>
        <a:off x="2337017" y="25827"/>
        <a:ext cx="2045334" cy="402133"/>
      </dsp:txXfrm>
    </dsp:sp>
    <dsp:sp modelId="{22B91600-6EF0-49FE-BC1E-6818162524CA}">
      <dsp:nvSpPr>
        <dsp:cNvPr id="0" name=""/>
        <dsp:cNvSpPr/>
      </dsp:nvSpPr>
      <dsp:spPr>
        <a:xfrm>
          <a:off x="2337017" y="427961"/>
          <a:ext cx="2045334" cy="486263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SzPts val="1000"/>
            <a:buFont typeface="Symbol" panose="05050102010706020507" pitchFamily="18" charset="2"/>
            <a:buChar char=""/>
          </a:pPr>
          <a:r>
            <a:rPr lang="en-IN" sz="1400" b="1" kern="1200" dirty="0"/>
            <a:t>Marine Trials:</a:t>
          </a:r>
          <a:r>
            <a:rPr lang="en-IN" sz="1400" kern="1200" dirty="0"/>
            <a:t> Successfully tested on marine engines</a:t>
          </a:r>
        </a:p>
        <a:p>
          <a:pPr marL="114300" lvl="1" indent="-114300" algn="l" defTabSz="622300">
            <a:lnSpc>
              <a:spcPct val="90000"/>
            </a:lnSpc>
            <a:spcBef>
              <a:spcPct val="0"/>
            </a:spcBef>
            <a:spcAft>
              <a:spcPct val="15000"/>
            </a:spcAft>
            <a:buSzPts val="1000"/>
            <a:buFont typeface="Symbol" panose="05050102010706020507" pitchFamily="18" charset="2"/>
            <a:buChar char=""/>
          </a:pPr>
          <a:r>
            <a:rPr lang="en-IN" sz="1400" b="1" kern="1200" dirty="0"/>
            <a:t>Supply Base:</a:t>
          </a:r>
          <a:r>
            <a:rPr lang="en-IN" sz="1400" kern="1200" dirty="0"/>
            <a:t> Drop in Blends. Domestic production.  </a:t>
          </a:r>
          <a:r>
            <a:rPr lang="en-IN" sz="1400" b="1" kern="1200" dirty="0"/>
            <a:t>Blending with FAME, HVO</a:t>
          </a:r>
        </a:p>
        <a:p>
          <a:pPr marL="114300" lvl="1" indent="-114300" algn="l" defTabSz="622300">
            <a:lnSpc>
              <a:spcPct val="90000"/>
            </a:lnSpc>
            <a:spcBef>
              <a:spcPct val="0"/>
            </a:spcBef>
            <a:spcAft>
              <a:spcPct val="15000"/>
            </a:spcAft>
            <a:buSzPts val="1000"/>
            <a:buFont typeface="Symbol" panose="05050102010706020507" pitchFamily="18" charset="2"/>
            <a:buChar char=""/>
          </a:pPr>
          <a:r>
            <a:rPr lang="en-IN" sz="1400" b="1" kern="1200"/>
            <a:t>Distribution:</a:t>
          </a:r>
          <a:r>
            <a:rPr lang="en-IN" sz="1400" kern="1200"/>
            <a:t> Can use existing bunkering infrastructure without port redesign</a:t>
          </a:r>
        </a:p>
        <a:p>
          <a:pPr marL="114300" lvl="1" indent="-114300" algn="l" defTabSz="622300">
            <a:lnSpc>
              <a:spcPct val="90000"/>
            </a:lnSpc>
            <a:spcBef>
              <a:spcPct val="0"/>
            </a:spcBef>
            <a:spcAft>
              <a:spcPct val="15000"/>
            </a:spcAft>
            <a:buSzPts val="1000"/>
            <a:buFont typeface="Symbol" panose="05050102010706020507" pitchFamily="18" charset="2"/>
            <a:buChar char=""/>
          </a:pPr>
          <a:r>
            <a:rPr lang="en-IN" sz="1400" b="1" kern="1200"/>
            <a:t>Advantage:</a:t>
          </a:r>
          <a:r>
            <a:rPr lang="en-IN" sz="1400" kern="1200"/>
            <a:t> Short-term compliance option for Indian fleet under CII/GHG without retrofits</a:t>
          </a:r>
        </a:p>
      </dsp:txBody>
      <dsp:txXfrm>
        <a:off x="2337017" y="427961"/>
        <a:ext cx="2045334" cy="4862638"/>
      </dsp:txXfrm>
    </dsp:sp>
    <dsp:sp modelId="{18FD81C8-D7D6-4641-80B3-D9DD1EA06141}">
      <dsp:nvSpPr>
        <dsp:cNvPr id="0" name=""/>
        <dsp:cNvSpPr/>
      </dsp:nvSpPr>
      <dsp:spPr>
        <a:xfrm>
          <a:off x="4668698" y="25827"/>
          <a:ext cx="2045334" cy="40213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b="1" kern="1200" dirty="0"/>
            <a:t>Ammonia</a:t>
          </a:r>
        </a:p>
      </dsp:txBody>
      <dsp:txXfrm>
        <a:off x="4668698" y="25827"/>
        <a:ext cx="2045334" cy="402133"/>
      </dsp:txXfrm>
    </dsp:sp>
    <dsp:sp modelId="{83578D10-6425-4B6B-B13F-EDEDA2FBA28B}">
      <dsp:nvSpPr>
        <dsp:cNvPr id="0" name=""/>
        <dsp:cNvSpPr/>
      </dsp:nvSpPr>
      <dsp:spPr>
        <a:xfrm>
          <a:off x="4668698" y="427961"/>
          <a:ext cx="2045334" cy="486263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IN" sz="1400" b="1" kern="1200" dirty="0"/>
            <a:t>Export Positioning:</a:t>
          </a:r>
          <a:r>
            <a:rPr lang="en-IN" sz="1400" kern="1200" dirty="0"/>
            <a:t> </a:t>
          </a:r>
          <a:r>
            <a:rPr lang="en-IN" sz="1400" b="1" kern="1200" dirty="0"/>
            <a:t>Kandla to produce green ammonia</a:t>
          </a:r>
          <a:r>
            <a:rPr lang="en-IN" sz="1400" kern="1200" dirty="0"/>
            <a:t> (L&amp;T + Itochu JV) for </a:t>
          </a:r>
          <a:r>
            <a:rPr lang="en-IN" sz="1400" b="1" kern="1200" dirty="0"/>
            <a:t>Singapore bunkering</a:t>
          </a:r>
          <a:endParaRPr lang="en-IN" sz="1400" kern="1200" dirty="0"/>
        </a:p>
        <a:p>
          <a:pPr marL="114300" lvl="1" indent="-114300" algn="l" defTabSz="622300">
            <a:lnSpc>
              <a:spcPct val="90000"/>
            </a:lnSpc>
            <a:spcBef>
              <a:spcPct val="0"/>
            </a:spcBef>
            <a:spcAft>
              <a:spcPct val="15000"/>
            </a:spcAft>
            <a:buSzPts val="1000"/>
            <a:buFont typeface="Symbol" panose="05050102010706020507" pitchFamily="18" charset="2"/>
            <a:buChar char=""/>
          </a:pPr>
          <a:r>
            <a:rPr lang="en-IN" sz="1400" b="1" kern="1200" dirty="0"/>
            <a:t>Maritime Use:</a:t>
          </a:r>
          <a:r>
            <a:rPr lang="en-IN" sz="1400" kern="1200" dirty="0"/>
            <a:t> Target fuel for deep-sea vessels (tankers, bulk carriers) post-2035</a:t>
          </a:r>
        </a:p>
        <a:p>
          <a:pPr marL="114300" lvl="1" indent="-114300" algn="l" defTabSz="622300">
            <a:lnSpc>
              <a:spcPct val="90000"/>
            </a:lnSpc>
            <a:spcBef>
              <a:spcPct val="0"/>
            </a:spcBef>
            <a:spcAft>
              <a:spcPct val="15000"/>
            </a:spcAft>
            <a:buSzPts val="1000"/>
            <a:buFont typeface="Symbol" panose="05050102010706020507" pitchFamily="18" charset="2"/>
            <a:buChar char=""/>
          </a:pPr>
          <a:r>
            <a:rPr lang="en-IN" sz="1400" b="1" kern="1200"/>
            <a:t>Challenges:</a:t>
          </a:r>
          <a:r>
            <a:rPr lang="en-IN" sz="1400" kern="1200"/>
            <a:t> High Toxicity, safety standards, crew training, IMO safety code under development</a:t>
          </a:r>
        </a:p>
        <a:p>
          <a:pPr marL="114300" lvl="1" indent="-114300" algn="l" defTabSz="622300">
            <a:lnSpc>
              <a:spcPct val="90000"/>
            </a:lnSpc>
            <a:spcBef>
              <a:spcPct val="0"/>
            </a:spcBef>
            <a:spcAft>
              <a:spcPct val="15000"/>
            </a:spcAft>
            <a:buSzPts val="1000"/>
            <a:buFont typeface="Symbol" panose="05050102010706020507" pitchFamily="18" charset="2"/>
            <a:buChar char=""/>
          </a:pPr>
          <a:r>
            <a:rPr lang="en-IN" sz="1400" b="1" kern="1200"/>
            <a:t>Strategic Role:</a:t>
          </a:r>
          <a:r>
            <a:rPr lang="en-IN" sz="1400" kern="1200"/>
            <a:t> India positioning as </a:t>
          </a:r>
          <a:r>
            <a:rPr lang="en-IN" sz="1400" b="1" kern="1200"/>
            <a:t>future fuel exporter</a:t>
          </a:r>
          <a:r>
            <a:rPr lang="en-IN" sz="1400" kern="1200"/>
            <a:t>, not just consumer</a:t>
          </a:r>
        </a:p>
      </dsp:txBody>
      <dsp:txXfrm>
        <a:off x="4668698" y="427961"/>
        <a:ext cx="2045334" cy="4862638"/>
      </dsp:txXfrm>
    </dsp:sp>
    <dsp:sp modelId="{9B957BF2-3D30-49BF-9D82-3D3413905ABD}">
      <dsp:nvSpPr>
        <dsp:cNvPr id="0" name=""/>
        <dsp:cNvSpPr/>
      </dsp:nvSpPr>
      <dsp:spPr>
        <a:xfrm>
          <a:off x="7000380" y="25827"/>
          <a:ext cx="2045334" cy="40213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b="1" kern="1200" dirty="0"/>
            <a:t>Methanol</a:t>
          </a:r>
        </a:p>
      </dsp:txBody>
      <dsp:txXfrm>
        <a:off x="7000380" y="25827"/>
        <a:ext cx="2045334" cy="402133"/>
      </dsp:txXfrm>
    </dsp:sp>
    <dsp:sp modelId="{C843754E-5E9F-4910-9DAE-9FC5DE82369E}">
      <dsp:nvSpPr>
        <dsp:cNvPr id="0" name=""/>
        <dsp:cNvSpPr/>
      </dsp:nvSpPr>
      <dsp:spPr>
        <a:xfrm>
          <a:off x="7000380" y="427961"/>
          <a:ext cx="2045334" cy="486263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SzPts val="1000"/>
            <a:buFont typeface="Symbol" panose="05050102010706020507" pitchFamily="18" charset="2"/>
            <a:buChar char=""/>
          </a:pPr>
          <a:r>
            <a:rPr lang="en-IN" sz="1300" b="1" kern="1200" dirty="0"/>
            <a:t>Marine Use</a:t>
          </a:r>
          <a:r>
            <a:rPr lang="en-IN" sz="1300" kern="1200" dirty="0"/>
            <a:t>: Dual-fuel methanol engines already ordered by global majors</a:t>
          </a:r>
        </a:p>
        <a:p>
          <a:pPr marL="114300" lvl="1" indent="-114300" algn="l" defTabSz="577850">
            <a:lnSpc>
              <a:spcPct val="90000"/>
            </a:lnSpc>
            <a:spcBef>
              <a:spcPct val="0"/>
            </a:spcBef>
            <a:spcAft>
              <a:spcPct val="15000"/>
            </a:spcAft>
            <a:buSzPts val="1000"/>
            <a:buFont typeface="Symbol" panose="05050102010706020507" pitchFamily="18" charset="2"/>
            <a:buChar char=""/>
          </a:pPr>
          <a:r>
            <a:rPr lang="en-IN" sz="1300" b="1" kern="1200"/>
            <a:t>Breakthrough:</a:t>
          </a:r>
          <a:r>
            <a:rPr lang="en-IN" sz="1300" kern="1200"/>
            <a:t> </a:t>
          </a:r>
          <a:r>
            <a:rPr lang="en-IN" sz="1300" b="1" kern="1200"/>
            <a:t>India's first Green Methanol Bunkering Hub</a:t>
          </a:r>
          <a:r>
            <a:rPr lang="en-IN" sz="1300" kern="1200"/>
            <a:t> under construction at </a:t>
          </a:r>
          <a:r>
            <a:rPr lang="en-IN" sz="1300" b="1" kern="1200"/>
            <a:t>VOC Port (Tuticorin)</a:t>
          </a:r>
          <a:r>
            <a:rPr lang="en-IN" sz="1300" kern="1200"/>
            <a:t> – 750 m³ terminal (SOPAN Group)</a:t>
          </a:r>
          <a:endParaRPr lang="en-IN" sz="1300" kern="1200" dirty="0"/>
        </a:p>
        <a:p>
          <a:pPr marL="114300" lvl="1" indent="-114300" algn="l" defTabSz="577850">
            <a:lnSpc>
              <a:spcPct val="90000"/>
            </a:lnSpc>
            <a:spcBef>
              <a:spcPct val="0"/>
            </a:spcBef>
            <a:spcAft>
              <a:spcPct val="15000"/>
            </a:spcAft>
            <a:buSzPts val="1000"/>
            <a:buFont typeface="Symbol" panose="05050102010706020507" pitchFamily="18" charset="2"/>
            <a:buChar char=""/>
          </a:pPr>
          <a:r>
            <a:rPr lang="en-IN" sz="1300" b="1" kern="1200" dirty="0"/>
            <a:t>Production Shift:</a:t>
          </a:r>
          <a:r>
            <a:rPr lang="en-IN" sz="1300" kern="1200" dirty="0"/>
            <a:t> India transitioning from coal-based brown methanol to green methanol (hydrogen + CO₂ capture)</a:t>
          </a:r>
        </a:p>
        <a:p>
          <a:pPr marL="114300" lvl="1" indent="-114300" algn="l" defTabSz="577850">
            <a:lnSpc>
              <a:spcPct val="90000"/>
            </a:lnSpc>
            <a:spcBef>
              <a:spcPct val="0"/>
            </a:spcBef>
            <a:spcAft>
              <a:spcPct val="15000"/>
            </a:spcAft>
            <a:buSzPts val="1000"/>
            <a:buFont typeface="Symbol" panose="05050102010706020507" pitchFamily="18" charset="2"/>
            <a:buChar char=""/>
          </a:pPr>
          <a:r>
            <a:rPr lang="en-IN" sz="1300" b="1" kern="1200" dirty="0"/>
            <a:t>Maritime Suitability:</a:t>
          </a:r>
          <a:r>
            <a:rPr lang="en-IN" sz="1300" kern="1200" dirty="0"/>
            <a:t> Engine-ready (Maersk, MAN ES technology) – early adopter fuel under IMO</a:t>
          </a:r>
        </a:p>
        <a:p>
          <a:pPr marL="114300" lvl="1" indent="-114300" algn="l" defTabSz="577850">
            <a:lnSpc>
              <a:spcPct val="90000"/>
            </a:lnSpc>
            <a:spcBef>
              <a:spcPct val="0"/>
            </a:spcBef>
            <a:spcAft>
              <a:spcPct val="15000"/>
            </a:spcAft>
            <a:buFont typeface="Arial" panose="020B0604020202020204" pitchFamily="34" charset="0"/>
            <a:buChar char="•"/>
          </a:pPr>
          <a:r>
            <a:rPr lang="en-IN" sz="1300" b="1" kern="1200" dirty="0"/>
            <a:t>Role:</a:t>
          </a:r>
          <a:r>
            <a:rPr lang="en-IN" sz="1300" kern="1200" dirty="0"/>
            <a:t> Likely first large-scale alternative fuel to enter Indian ports post-2030</a:t>
          </a:r>
        </a:p>
      </dsp:txBody>
      <dsp:txXfrm>
        <a:off x="7000380" y="427961"/>
        <a:ext cx="2045334" cy="4862638"/>
      </dsp:txXfrm>
    </dsp:sp>
    <dsp:sp modelId="{990F08D1-DEFE-4039-AEAA-C2E45A472DF3}">
      <dsp:nvSpPr>
        <dsp:cNvPr id="0" name=""/>
        <dsp:cNvSpPr/>
      </dsp:nvSpPr>
      <dsp:spPr>
        <a:xfrm>
          <a:off x="9332061" y="25827"/>
          <a:ext cx="2045334" cy="40213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b="1" kern="1200" dirty="0"/>
            <a:t>Hydrogen </a:t>
          </a:r>
        </a:p>
      </dsp:txBody>
      <dsp:txXfrm>
        <a:off x="9332061" y="25827"/>
        <a:ext cx="2045334" cy="402133"/>
      </dsp:txXfrm>
    </dsp:sp>
    <dsp:sp modelId="{82DE2EC8-BD31-414A-BFEC-DF1BE4BC92FE}">
      <dsp:nvSpPr>
        <dsp:cNvPr id="0" name=""/>
        <dsp:cNvSpPr/>
      </dsp:nvSpPr>
      <dsp:spPr>
        <a:xfrm>
          <a:off x="9332061" y="427961"/>
          <a:ext cx="2045334" cy="486263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IN" sz="1400" b="1" kern="1200" dirty="0"/>
            <a:t>Port Pilot:</a:t>
          </a:r>
          <a:r>
            <a:rPr lang="en-IN" sz="1400" kern="1200" dirty="0"/>
            <a:t> </a:t>
          </a:r>
          <a:r>
            <a:rPr lang="en-IN" sz="1400" b="1" kern="1200" dirty="0"/>
            <a:t>VOC Port launched India's first Green Hydrogen Pilot Plant</a:t>
          </a:r>
          <a:r>
            <a:rPr lang="en-IN" sz="1400" kern="1200" dirty="0"/>
            <a:t> (5 Sep 2025)</a:t>
          </a:r>
        </a:p>
        <a:p>
          <a:pPr marL="114300" lvl="1" indent="-114300" algn="l" defTabSz="622300">
            <a:lnSpc>
              <a:spcPct val="90000"/>
            </a:lnSpc>
            <a:spcBef>
              <a:spcPct val="0"/>
            </a:spcBef>
            <a:spcAft>
              <a:spcPct val="15000"/>
            </a:spcAft>
            <a:buSzPts val="1000"/>
            <a:buFont typeface="Symbol" panose="05050102010706020507" pitchFamily="18" charset="2"/>
            <a:buChar char=""/>
          </a:pPr>
          <a:r>
            <a:rPr lang="en-IN" sz="1400" b="1" kern="1200"/>
            <a:t>Use in Maritime:</a:t>
          </a:r>
          <a:r>
            <a:rPr lang="en-IN" sz="1400" kern="1200"/>
            <a:t> Not direct – used to produce ammonia/methanol as bunkering fuels</a:t>
          </a:r>
        </a:p>
        <a:p>
          <a:pPr marL="114300" lvl="1" indent="-114300" algn="l" defTabSz="622300">
            <a:lnSpc>
              <a:spcPct val="90000"/>
            </a:lnSpc>
            <a:spcBef>
              <a:spcPct val="0"/>
            </a:spcBef>
            <a:spcAft>
              <a:spcPct val="15000"/>
            </a:spcAft>
            <a:buSzPts val="1000"/>
            <a:buFont typeface="Symbol" panose="05050102010706020507" pitchFamily="18" charset="2"/>
            <a:buChar char=""/>
          </a:pPr>
          <a:r>
            <a:rPr lang="en-IN" sz="1400" b="1" kern="1200" dirty="0"/>
            <a:t>Infrastructure Need:</a:t>
          </a:r>
          <a:r>
            <a:rPr lang="en-IN" sz="1400" kern="1200" dirty="0"/>
            <a:t> Electrolysers, Liquefaction, port pipelines; </a:t>
          </a:r>
          <a:r>
            <a:rPr lang="en-IN" sz="1400" b="1" kern="1200" dirty="0"/>
            <a:t>High CAPEX</a:t>
          </a:r>
        </a:p>
        <a:p>
          <a:pPr marL="114300" lvl="1" indent="-114300" algn="l" defTabSz="622300">
            <a:lnSpc>
              <a:spcPct val="90000"/>
            </a:lnSpc>
            <a:spcBef>
              <a:spcPct val="0"/>
            </a:spcBef>
            <a:spcAft>
              <a:spcPct val="15000"/>
            </a:spcAft>
            <a:buNone/>
          </a:pPr>
          <a:r>
            <a:rPr lang="en-IN" sz="1400" b="1" kern="1200" dirty="0"/>
            <a:t>Long-Term Role:</a:t>
          </a:r>
          <a:r>
            <a:rPr lang="en-IN" sz="1400" kern="1200" dirty="0"/>
            <a:t> Backbone fuel for synthetic maritime fuels; export market focus</a:t>
          </a:r>
        </a:p>
        <a:p>
          <a:pPr marL="114300" lvl="1" indent="-114300" algn="l" defTabSz="622300">
            <a:lnSpc>
              <a:spcPct val="90000"/>
            </a:lnSpc>
            <a:spcBef>
              <a:spcPct val="0"/>
            </a:spcBef>
            <a:spcAft>
              <a:spcPct val="15000"/>
            </a:spcAft>
            <a:buNone/>
          </a:pPr>
          <a:endParaRPr lang="en-IN" sz="1400" kern="1200" dirty="0"/>
        </a:p>
      </dsp:txBody>
      <dsp:txXfrm>
        <a:off x="9332061" y="427961"/>
        <a:ext cx="2045334" cy="48626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EC8C29-5EE4-49C6-B285-3476296F4659}">
      <dsp:nvSpPr>
        <dsp:cNvPr id="0" name=""/>
        <dsp:cNvSpPr/>
      </dsp:nvSpPr>
      <dsp:spPr>
        <a:xfrm>
          <a:off x="0" y="10231"/>
          <a:ext cx="3751775" cy="5184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IN" sz="1800" b="1" kern="1200" dirty="0"/>
            <a:t>Nuclear</a:t>
          </a:r>
          <a:r>
            <a:rPr lang="en-IN" sz="1800" kern="1200" dirty="0"/>
            <a:t> – Long Term Option</a:t>
          </a:r>
        </a:p>
      </dsp:txBody>
      <dsp:txXfrm>
        <a:off x="0" y="10231"/>
        <a:ext cx="3751775" cy="518400"/>
      </dsp:txXfrm>
    </dsp:sp>
    <dsp:sp modelId="{50FD8715-83F8-473E-B6D4-5B4E272800E8}">
      <dsp:nvSpPr>
        <dsp:cNvPr id="0" name=""/>
        <dsp:cNvSpPr/>
      </dsp:nvSpPr>
      <dsp:spPr>
        <a:xfrm>
          <a:off x="0" y="534609"/>
          <a:ext cx="3751775" cy="3952799"/>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just" defTabSz="800100">
            <a:lnSpc>
              <a:spcPct val="90000"/>
            </a:lnSpc>
            <a:spcBef>
              <a:spcPct val="0"/>
            </a:spcBef>
            <a:spcAft>
              <a:spcPct val="15000"/>
            </a:spcAft>
            <a:buFont typeface="Arial" panose="020B0604020202020204" pitchFamily="34" charset="0"/>
            <a:buChar char="•"/>
          </a:pPr>
          <a:r>
            <a:rPr lang="en-US" sz="1800" b="1" kern="1200" dirty="0"/>
            <a:t>Current Readiness : </a:t>
          </a:r>
          <a:r>
            <a:rPr lang="en-US" sz="1800" b="0" kern="1200" dirty="0"/>
            <a:t>No commercial maritime Nuclear vessel. Only Indian Navy operates Nuclear vessels. </a:t>
          </a:r>
          <a:endParaRPr lang="en-IN" sz="1800" kern="1200" dirty="0"/>
        </a:p>
        <a:p>
          <a:pPr marL="171450" lvl="1" indent="-171450" algn="just" defTabSz="800100">
            <a:lnSpc>
              <a:spcPct val="90000"/>
            </a:lnSpc>
            <a:spcBef>
              <a:spcPct val="0"/>
            </a:spcBef>
            <a:spcAft>
              <a:spcPct val="15000"/>
            </a:spcAft>
            <a:buFont typeface="Arial" panose="020B0604020202020204" pitchFamily="34" charset="0"/>
            <a:buChar char="•"/>
          </a:pPr>
          <a:r>
            <a:rPr lang="en-IN" sz="1800" b="1" kern="1200" dirty="0"/>
            <a:t>No policy framework </a:t>
          </a:r>
          <a:r>
            <a:rPr lang="en-IN" sz="1800" kern="1200" dirty="0"/>
            <a:t>yet for nuclear fuel for maritime.</a:t>
          </a:r>
        </a:p>
        <a:p>
          <a:pPr marL="171450" lvl="1" indent="-171450" algn="just" defTabSz="800100">
            <a:lnSpc>
              <a:spcPct val="90000"/>
            </a:lnSpc>
            <a:spcBef>
              <a:spcPct val="0"/>
            </a:spcBef>
            <a:spcAft>
              <a:spcPct val="15000"/>
            </a:spcAft>
            <a:buFont typeface="Arial" panose="020B0604020202020204" pitchFamily="34" charset="0"/>
            <a:buChar char="•"/>
          </a:pPr>
          <a:r>
            <a:rPr lang="en-IN" sz="1800" b="1" kern="1200" dirty="0"/>
            <a:t>Strategic Potential :</a:t>
          </a:r>
          <a:r>
            <a:rPr lang="en-IN" sz="1800" kern="1200" dirty="0"/>
            <a:t> Ultra long endurance fuel, zero CO2 emission</a:t>
          </a:r>
        </a:p>
        <a:p>
          <a:pPr marL="171450" lvl="1" indent="-171450" algn="just" defTabSz="800100">
            <a:lnSpc>
              <a:spcPct val="90000"/>
            </a:lnSpc>
            <a:spcBef>
              <a:spcPct val="0"/>
            </a:spcBef>
            <a:spcAft>
              <a:spcPct val="15000"/>
            </a:spcAft>
            <a:buFont typeface="Arial" panose="020B0604020202020204" pitchFamily="34" charset="0"/>
            <a:buChar char="•"/>
          </a:pPr>
          <a:r>
            <a:rPr lang="en-IN" sz="1800" b="1" kern="1200" dirty="0"/>
            <a:t>Financial :</a:t>
          </a:r>
          <a:r>
            <a:rPr lang="en-IN" sz="1800" kern="1200" dirty="0"/>
            <a:t> </a:t>
          </a:r>
          <a:r>
            <a:rPr lang="en-IN" sz="1800" b="1" kern="1200" dirty="0"/>
            <a:t>Very High CAPEX</a:t>
          </a:r>
          <a:r>
            <a:rPr lang="en-IN" sz="1800" kern="1200" dirty="0"/>
            <a:t> Estimate </a:t>
          </a:r>
          <a:r>
            <a:rPr lang="en-IN" sz="1800" b="1" kern="1200" dirty="0"/>
            <a:t>$700-900 million per vessel (3x cost of LNG vessel)</a:t>
          </a:r>
          <a:r>
            <a:rPr lang="en-IN" sz="1800" kern="1200" dirty="0"/>
            <a:t> </a:t>
          </a:r>
        </a:p>
        <a:p>
          <a:pPr marL="171450" lvl="1" indent="-171450" algn="just" defTabSz="800100">
            <a:lnSpc>
              <a:spcPct val="90000"/>
            </a:lnSpc>
            <a:spcBef>
              <a:spcPct val="0"/>
            </a:spcBef>
            <a:spcAft>
              <a:spcPct val="15000"/>
            </a:spcAft>
            <a:buFont typeface="Arial" panose="020B0604020202020204" pitchFamily="34" charset="0"/>
            <a:buChar char="•"/>
          </a:pPr>
          <a:r>
            <a:rPr lang="en-IN" sz="1800" b="1" kern="1200" dirty="0"/>
            <a:t>No IMO civilian Nuclear code</a:t>
          </a:r>
          <a:r>
            <a:rPr lang="en-IN" sz="1800" kern="1200" dirty="0"/>
            <a:t> (under development)</a:t>
          </a:r>
        </a:p>
      </dsp:txBody>
      <dsp:txXfrm>
        <a:off x="0" y="534609"/>
        <a:ext cx="3751775" cy="39527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CF68B-88A6-4451-8588-5378602505BC}">
      <dsp:nvSpPr>
        <dsp:cNvPr id="0" name=""/>
        <dsp:cNvSpPr/>
      </dsp:nvSpPr>
      <dsp:spPr>
        <a:xfrm>
          <a:off x="1934091" y="1417865"/>
          <a:ext cx="1299647" cy="1262205"/>
        </a:xfrm>
        <a:prstGeom prst="ellipse">
          <a:avLst/>
        </a:prstGeom>
        <a:solidFill>
          <a:schemeClr val="accent1">
            <a:lumMod val="40000"/>
            <a:lumOff val="60000"/>
          </a:schemeClr>
        </a:solidFill>
        <a:ln w="28575">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tx1"/>
              </a:solidFill>
            </a:rPr>
            <a:t>Key Elements of OSH</a:t>
          </a:r>
        </a:p>
      </dsp:txBody>
      <dsp:txXfrm>
        <a:off x="2124420" y="1602711"/>
        <a:ext cx="918989" cy="892513"/>
      </dsp:txXfrm>
    </dsp:sp>
    <dsp:sp modelId="{C99DFD45-6916-43FE-9485-36139BFBA1B2}">
      <dsp:nvSpPr>
        <dsp:cNvPr id="0" name=""/>
        <dsp:cNvSpPr/>
      </dsp:nvSpPr>
      <dsp:spPr>
        <a:xfrm rot="16200000">
          <a:off x="2494151" y="1070411"/>
          <a:ext cx="179526" cy="366340"/>
        </a:xfrm>
        <a:prstGeom prst="rightArrow">
          <a:avLst>
            <a:gd name="adj1" fmla="val 60000"/>
            <a:gd name="adj2" fmla="val 50000"/>
          </a:avLst>
        </a:prstGeom>
        <a:solidFill>
          <a:schemeClr val="tx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521080" y="1170608"/>
        <a:ext cx="125668" cy="219804"/>
      </dsp:txXfrm>
    </dsp:sp>
    <dsp:sp modelId="{E33C8614-9368-4204-8A00-23C9EB9E30D1}">
      <dsp:nvSpPr>
        <dsp:cNvPr id="0" name=""/>
        <dsp:cNvSpPr/>
      </dsp:nvSpPr>
      <dsp:spPr>
        <a:xfrm>
          <a:off x="2045178" y="1663"/>
          <a:ext cx="1077472" cy="1077472"/>
        </a:xfrm>
        <a:prstGeom prst="ellipse">
          <a:avLst/>
        </a:prstGeom>
        <a:no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endParaRPr lang="en-US" sz="4500" kern="1200" dirty="0"/>
        </a:p>
      </dsp:txBody>
      <dsp:txXfrm>
        <a:off x="2202970" y="159455"/>
        <a:ext cx="761888" cy="761888"/>
      </dsp:txXfrm>
    </dsp:sp>
    <dsp:sp modelId="{842D03E5-F4EA-4BBE-822A-9E4F97445F50}">
      <dsp:nvSpPr>
        <dsp:cNvPr id="0" name=""/>
        <dsp:cNvSpPr/>
      </dsp:nvSpPr>
      <dsp:spPr>
        <a:xfrm rot="20520000">
          <a:off x="3263335" y="1617326"/>
          <a:ext cx="170590" cy="366340"/>
        </a:xfrm>
        <a:prstGeom prst="rightArrow">
          <a:avLst>
            <a:gd name="adj1" fmla="val 60000"/>
            <a:gd name="adj2" fmla="val 50000"/>
          </a:avLst>
        </a:prstGeom>
        <a:solidFill>
          <a:schemeClr val="tx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3264587" y="1698501"/>
        <a:ext cx="119413" cy="219804"/>
      </dsp:txXfrm>
    </dsp:sp>
    <dsp:sp modelId="{EE772143-7D7F-4F99-B0FA-A9186E238096}">
      <dsp:nvSpPr>
        <dsp:cNvPr id="0" name=""/>
        <dsp:cNvSpPr/>
      </dsp:nvSpPr>
      <dsp:spPr>
        <a:xfrm>
          <a:off x="3479912" y="1044058"/>
          <a:ext cx="1077472" cy="1077472"/>
        </a:xfrm>
        <a:prstGeom prst="ellipse">
          <a:avLst/>
        </a:prstGeom>
        <a:no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kern="1200" dirty="0"/>
            <a:t> </a:t>
          </a:r>
        </a:p>
      </dsp:txBody>
      <dsp:txXfrm>
        <a:off x="3637704" y="1201850"/>
        <a:ext cx="761888" cy="761888"/>
      </dsp:txXfrm>
    </dsp:sp>
    <dsp:sp modelId="{EBF8EC6C-2AF4-4E27-8AFE-93368B6C3639}">
      <dsp:nvSpPr>
        <dsp:cNvPr id="0" name=""/>
        <dsp:cNvSpPr/>
      </dsp:nvSpPr>
      <dsp:spPr>
        <a:xfrm rot="3227148">
          <a:off x="2967518" y="2507142"/>
          <a:ext cx="172067" cy="366340"/>
        </a:xfrm>
        <a:prstGeom prst="rightArrow">
          <a:avLst>
            <a:gd name="adj1" fmla="val 60000"/>
            <a:gd name="adj2" fmla="val 50000"/>
          </a:avLst>
        </a:prstGeom>
        <a:solidFill>
          <a:schemeClr val="tx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978079" y="2559586"/>
        <a:ext cx="120447" cy="219804"/>
      </dsp:txXfrm>
    </dsp:sp>
    <dsp:sp modelId="{2245C182-617B-45D6-8715-7C3C34C182FE}">
      <dsp:nvSpPr>
        <dsp:cNvPr id="0" name=""/>
        <dsp:cNvSpPr/>
      </dsp:nvSpPr>
      <dsp:spPr>
        <a:xfrm>
          <a:off x="2931886" y="2721133"/>
          <a:ext cx="1077472" cy="1077472"/>
        </a:xfrm>
        <a:prstGeom prst="ellipse">
          <a:avLst/>
        </a:prstGeom>
        <a:no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endParaRPr lang="en-US" sz="4500" kern="1200" dirty="0"/>
        </a:p>
      </dsp:txBody>
      <dsp:txXfrm>
        <a:off x="3089678" y="2878925"/>
        <a:ext cx="761888" cy="761888"/>
      </dsp:txXfrm>
    </dsp:sp>
    <dsp:sp modelId="{0381283D-44C1-4162-B4F1-4780CD87FBB6}">
      <dsp:nvSpPr>
        <dsp:cNvPr id="0" name=""/>
        <dsp:cNvSpPr/>
      </dsp:nvSpPr>
      <dsp:spPr>
        <a:xfrm rot="7572852">
          <a:off x="2028243" y="2507142"/>
          <a:ext cx="172067" cy="366340"/>
        </a:xfrm>
        <a:prstGeom prst="rightArrow">
          <a:avLst>
            <a:gd name="adj1" fmla="val 60000"/>
            <a:gd name="adj2" fmla="val 50000"/>
          </a:avLst>
        </a:prstGeom>
        <a:solidFill>
          <a:schemeClr val="tx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2069302" y="2559586"/>
        <a:ext cx="120447" cy="219804"/>
      </dsp:txXfrm>
    </dsp:sp>
    <dsp:sp modelId="{E9119012-01A4-49A5-85C5-9B161FC72015}">
      <dsp:nvSpPr>
        <dsp:cNvPr id="0" name=""/>
        <dsp:cNvSpPr/>
      </dsp:nvSpPr>
      <dsp:spPr>
        <a:xfrm>
          <a:off x="1158471" y="2721133"/>
          <a:ext cx="1077472" cy="1077472"/>
        </a:xfrm>
        <a:prstGeom prst="ellipse">
          <a:avLst/>
        </a:prstGeom>
        <a:no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kern="1200" dirty="0"/>
            <a:t> </a:t>
          </a:r>
        </a:p>
      </dsp:txBody>
      <dsp:txXfrm>
        <a:off x="1316263" y="2878925"/>
        <a:ext cx="761888" cy="761888"/>
      </dsp:txXfrm>
    </dsp:sp>
    <dsp:sp modelId="{8A4FF67F-2E35-4E0F-B123-9FAA259661A0}">
      <dsp:nvSpPr>
        <dsp:cNvPr id="0" name=""/>
        <dsp:cNvSpPr/>
      </dsp:nvSpPr>
      <dsp:spPr>
        <a:xfrm rot="11880000">
          <a:off x="1733904" y="1617326"/>
          <a:ext cx="170590" cy="366340"/>
        </a:xfrm>
        <a:prstGeom prst="rightArrow">
          <a:avLst>
            <a:gd name="adj1" fmla="val 60000"/>
            <a:gd name="adj2" fmla="val 50000"/>
          </a:avLst>
        </a:prstGeom>
        <a:solidFill>
          <a:schemeClr val="tx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1783829" y="1698501"/>
        <a:ext cx="119413" cy="219804"/>
      </dsp:txXfrm>
    </dsp:sp>
    <dsp:sp modelId="{0C8C2816-E394-432B-B3D1-35ABF073844D}">
      <dsp:nvSpPr>
        <dsp:cNvPr id="0" name=""/>
        <dsp:cNvSpPr/>
      </dsp:nvSpPr>
      <dsp:spPr>
        <a:xfrm>
          <a:off x="610445" y="1044058"/>
          <a:ext cx="1077472" cy="1077472"/>
        </a:xfrm>
        <a:prstGeom prst="ellipse">
          <a:avLst/>
        </a:prstGeom>
        <a:no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2000250">
            <a:lnSpc>
              <a:spcPct val="90000"/>
            </a:lnSpc>
            <a:spcBef>
              <a:spcPct val="0"/>
            </a:spcBef>
            <a:spcAft>
              <a:spcPct val="35000"/>
            </a:spcAft>
            <a:buNone/>
          </a:pPr>
          <a:r>
            <a:rPr lang="en-US" sz="4500" kern="1200" dirty="0"/>
            <a:t> </a:t>
          </a:r>
        </a:p>
      </dsp:txBody>
      <dsp:txXfrm>
        <a:off x="768237" y="1201850"/>
        <a:ext cx="761888" cy="76188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605CD-47A3-4F17-B5C3-BE69779340E8}">
      <dsp:nvSpPr>
        <dsp:cNvPr id="0" name=""/>
        <dsp:cNvSpPr/>
      </dsp:nvSpPr>
      <dsp:spPr>
        <a:xfrm>
          <a:off x="-3564854" y="-547899"/>
          <a:ext cx="4249866" cy="4249866"/>
        </a:xfrm>
        <a:prstGeom prst="blockArc">
          <a:avLst>
            <a:gd name="adj1" fmla="val 18900000"/>
            <a:gd name="adj2" fmla="val 2700000"/>
            <a:gd name="adj3" fmla="val 508"/>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3DB37A-36F5-4E41-9D77-989CF4E51A7F}">
      <dsp:nvSpPr>
        <dsp:cNvPr id="0" name=""/>
        <dsp:cNvSpPr/>
      </dsp:nvSpPr>
      <dsp:spPr>
        <a:xfrm>
          <a:off x="440495" y="315406"/>
          <a:ext cx="4516139" cy="630813"/>
        </a:xfrm>
        <a:prstGeom prst="rect">
          <a:avLst/>
        </a:prstGeom>
        <a:solidFill>
          <a:schemeClr val="tx2">
            <a:lumMod val="10000"/>
            <a:lumOff val="9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708" tIns="40640" rIns="40640" bIns="40640" numCol="1" spcCol="1270" anchor="ctr" anchorCtr="0">
          <a:noAutofit/>
        </a:bodyPr>
        <a:lstStyle/>
        <a:p>
          <a:pPr marL="0" lvl="0" indent="0" algn="l" defTabSz="711200">
            <a:lnSpc>
              <a:spcPct val="90000"/>
            </a:lnSpc>
            <a:spcBef>
              <a:spcPct val="0"/>
            </a:spcBef>
            <a:spcAft>
              <a:spcPct val="35000"/>
            </a:spcAft>
            <a:buFontTx/>
            <a:buNone/>
          </a:pPr>
          <a:r>
            <a:rPr lang="en-US" altLang="en-US" sz="1600" b="1" kern="1200" dirty="0">
              <a:solidFill>
                <a:schemeClr val="tx1"/>
              </a:solidFill>
              <a:latin typeface="Arial" panose="020B0604020202020204" pitchFamily="34" charset="0"/>
            </a:rPr>
            <a:t>Maritime </a:t>
          </a:r>
          <a:r>
            <a:rPr lang="en-US" altLang="en-US" sz="1600" b="1" kern="1200" dirty="0" err="1">
              <a:solidFill>
                <a:schemeClr val="tx1"/>
              </a:solidFill>
              <a:latin typeface="Arial" panose="020B0604020202020204" pitchFamily="34" charset="0"/>
            </a:rPr>
            <a:t>Labour</a:t>
          </a:r>
          <a:r>
            <a:rPr lang="en-US" altLang="en-US" sz="1600" b="1" kern="1200" dirty="0">
              <a:solidFill>
                <a:schemeClr val="tx1"/>
              </a:solidFill>
              <a:latin typeface="Arial" panose="020B0604020202020204" pitchFamily="34" charset="0"/>
            </a:rPr>
            <a:t> Convention (MLC, 2006)</a:t>
          </a:r>
          <a:r>
            <a:rPr lang="en-US" altLang="en-US" sz="1600" kern="1200" dirty="0">
              <a:solidFill>
                <a:schemeClr val="tx1"/>
              </a:solidFill>
              <a:latin typeface="Arial" panose="020B0604020202020204" pitchFamily="34" charset="0"/>
            </a:rPr>
            <a:t> – covers health, safety, and welfare</a:t>
          </a:r>
          <a:r>
            <a:rPr lang="en-US" altLang="en-US" sz="1600" kern="1200" dirty="0">
              <a:latin typeface="Arial" panose="020B0604020202020204" pitchFamily="34" charset="0"/>
            </a:rPr>
            <a:t>.</a:t>
          </a:r>
          <a:endParaRPr lang="en-IN" sz="1600" kern="1200" dirty="0"/>
        </a:p>
      </dsp:txBody>
      <dsp:txXfrm>
        <a:off x="440495" y="315406"/>
        <a:ext cx="4516139" cy="630813"/>
      </dsp:txXfrm>
    </dsp:sp>
    <dsp:sp modelId="{A356FFDF-F804-4EAA-850B-E9FF50E8432B}">
      <dsp:nvSpPr>
        <dsp:cNvPr id="0" name=""/>
        <dsp:cNvSpPr/>
      </dsp:nvSpPr>
      <dsp:spPr>
        <a:xfrm>
          <a:off x="46237" y="236555"/>
          <a:ext cx="788516" cy="788516"/>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3C6DA8-5FA4-4954-B265-C303376FFDC3}">
      <dsp:nvSpPr>
        <dsp:cNvPr id="0" name=""/>
        <dsp:cNvSpPr/>
      </dsp:nvSpPr>
      <dsp:spPr>
        <a:xfrm>
          <a:off x="669796" y="1225938"/>
          <a:ext cx="4286838" cy="702189"/>
        </a:xfrm>
        <a:prstGeom prst="rect">
          <a:avLst/>
        </a:prstGeom>
        <a:solidFill>
          <a:schemeClr val="tx2">
            <a:lumMod val="10000"/>
            <a:lumOff val="9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708" tIns="40640" rIns="40640" bIns="40640" numCol="1" spcCol="1270" anchor="ctr" anchorCtr="0">
          <a:noAutofit/>
        </a:bodyPr>
        <a:lstStyle/>
        <a:p>
          <a:pPr marL="0" lvl="0" indent="0" algn="l" defTabSz="711200">
            <a:lnSpc>
              <a:spcPct val="90000"/>
            </a:lnSpc>
            <a:spcBef>
              <a:spcPct val="0"/>
            </a:spcBef>
            <a:spcAft>
              <a:spcPct val="35000"/>
            </a:spcAft>
            <a:buNone/>
          </a:pPr>
          <a:r>
            <a:rPr lang="en-US" altLang="en-US" sz="1600" b="1" kern="1200" dirty="0">
              <a:solidFill>
                <a:schemeClr val="tx1"/>
              </a:solidFill>
              <a:latin typeface="Arial" panose="020B0604020202020204" pitchFamily="34" charset="0"/>
            </a:rPr>
            <a:t>STCW Convention</a:t>
          </a:r>
          <a:r>
            <a:rPr lang="en-US" altLang="en-US" sz="1600" kern="1200" dirty="0">
              <a:solidFill>
                <a:schemeClr val="tx1"/>
              </a:solidFill>
              <a:latin typeface="Arial" panose="020B0604020202020204" pitchFamily="34" charset="0"/>
            </a:rPr>
            <a:t> – training and watchkeeping requirements that indirectly support safety.</a:t>
          </a:r>
        </a:p>
      </dsp:txBody>
      <dsp:txXfrm>
        <a:off x="669796" y="1225938"/>
        <a:ext cx="4286838" cy="702189"/>
      </dsp:txXfrm>
    </dsp:sp>
    <dsp:sp modelId="{74102B70-4EAB-4B9B-8F92-73C3BF6556C8}">
      <dsp:nvSpPr>
        <dsp:cNvPr id="0" name=""/>
        <dsp:cNvSpPr/>
      </dsp:nvSpPr>
      <dsp:spPr>
        <a:xfrm>
          <a:off x="275537" y="1182775"/>
          <a:ext cx="788516" cy="788516"/>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B50348-FC77-4DDE-A6F9-2F32FC610D32}">
      <dsp:nvSpPr>
        <dsp:cNvPr id="0" name=""/>
        <dsp:cNvSpPr/>
      </dsp:nvSpPr>
      <dsp:spPr>
        <a:xfrm>
          <a:off x="440495" y="2207846"/>
          <a:ext cx="4516139" cy="630813"/>
        </a:xfrm>
        <a:prstGeom prst="rect">
          <a:avLst/>
        </a:prstGeom>
        <a:solidFill>
          <a:schemeClr val="tx2">
            <a:lumMod val="10000"/>
            <a:lumOff val="9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0708" tIns="40640" rIns="40640" bIns="40640" numCol="1" spcCol="1270" anchor="ctr" anchorCtr="0">
          <a:noAutofit/>
        </a:bodyPr>
        <a:lstStyle/>
        <a:p>
          <a:pPr marL="0" lvl="0" indent="0" algn="l" defTabSz="711200">
            <a:lnSpc>
              <a:spcPct val="90000"/>
            </a:lnSpc>
            <a:spcBef>
              <a:spcPct val="0"/>
            </a:spcBef>
            <a:spcAft>
              <a:spcPct val="35000"/>
            </a:spcAft>
            <a:buNone/>
          </a:pPr>
          <a:r>
            <a:rPr lang="en-US" altLang="en-US" sz="1600" b="1" kern="1200" dirty="0">
              <a:solidFill>
                <a:schemeClr val="tx1"/>
              </a:solidFill>
              <a:latin typeface="Arial" panose="020B0604020202020204" pitchFamily="34" charset="0"/>
            </a:rPr>
            <a:t>SOLAS</a:t>
          </a:r>
          <a:r>
            <a:rPr lang="en-US" altLang="en-US" sz="1600" kern="1200" dirty="0">
              <a:solidFill>
                <a:schemeClr val="tx1"/>
              </a:solidFill>
              <a:latin typeface="Arial" panose="020B0604020202020204" pitchFamily="34" charset="0"/>
            </a:rPr>
            <a:t> (Safety of Life at Sea) – mandatory safety standards</a:t>
          </a:r>
          <a:endParaRPr lang="en-IN" sz="1600" kern="1200" dirty="0">
            <a:solidFill>
              <a:schemeClr val="tx1"/>
            </a:solidFill>
          </a:endParaRPr>
        </a:p>
      </dsp:txBody>
      <dsp:txXfrm>
        <a:off x="440495" y="2207846"/>
        <a:ext cx="4516139" cy="630813"/>
      </dsp:txXfrm>
    </dsp:sp>
    <dsp:sp modelId="{63D9A711-8C68-40C3-8991-9D712A2F8874}">
      <dsp:nvSpPr>
        <dsp:cNvPr id="0" name=""/>
        <dsp:cNvSpPr/>
      </dsp:nvSpPr>
      <dsp:spPr>
        <a:xfrm>
          <a:off x="46237" y="2128995"/>
          <a:ext cx="788516" cy="788516"/>
        </a:xfrm>
        <a:prstGeom prst="ellipse">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BCA77-B1DB-4DC6-8023-8975664FFBAC}">
      <dsp:nvSpPr>
        <dsp:cNvPr id="0" name=""/>
        <dsp:cNvSpPr/>
      </dsp:nvSpPr>
      <dsp:spPr>
        <a:xfrm>
          <a:off x="3241" y="385550"/>
          <a:ext cx="2571391" cy="1667665"/>
        </a:xfrm>
        <a:prstGeom prst="rect">
          <a:avLst/>
        </a:prstGeom>
        <a:solidFill>
          <a:schemeClr val="bg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kern="1200">
              <a:solidFill>
                <a:schemeClr val="tx1"/>
              </a:solidFill>
              <a:latin typeface="+mj-lt"/>
            </a:rPr>
            <a:t>To reduce accidents and minimize risks aboard ships.</a:t>
          </a:r>
          <a:endParaRPr lang="en-IN" sz="1800" kern="1200" dirty="0">
            <a:solidFill>
              <a:schemeClr val="tx1"/>
            </a:solidFill>
            <a:latin typeface="+mj-lt"/>
          </a:endParaRPr>
        </a:p>
      </dsp:txBody>
      <dsp:txXfrm>
        <a:off x="3241" y="385550"/>
        <a:ext cx="2571391" cy="1667665"/>
      </dsp:txXfrm>
    </dsp:sp>
    <dsp:sp modelId="{AF25B9F7-DA96-44A6-8504-D7077D0BD08D}">
      <dsp:nvSpPr>
        <dsp:cNvPr id="0" name=""/>
        <dsp:cNvSpPr/>
      </dsp:nvSpPr>
      <dsp:spPr>
        <a:xfrm>
          <a:off x="2831772" y="385550"/>
          <a:ext cx="2571391" cy="1667665"/>
        </a:xfrm>
        <a:prstGeom prst="rect">
          <a:avLst/>
        </a:prstGeom>
        <a:solidFill>
          <a:schemeClr val="bg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latin typeface="+mj-lt"/>
            </a:rPr>
            <a:t>Detailed documentation of incidents that occur at sea and during port operations.</a:t>
          </a:r>
        </a:p>
      </dsp:txBody>
      <dsp:txXfrm>
        <a:off x="2831772" y="385550"/>
        <a:ext cx="2571391" cy="1667665"/>
      </dsp:txXfrm>
    </dsp:sp>
    <dsp:sp modelId="{AAC503B3-A216-49A2-967B-32D3DCDDA1C1}">
      <dsp:nvSpPr>
        <dsp:cNvPr id="0" name=""/>
        <dsp:cNvSpPr/>
      </dsp:nvSpPr>
      <dsp:spPr>
        <a:xfrm>
          <a:off x="5660303" y="385550"/>
          <a:ext cx="2571391" cy="1667665"/>
        </a:xfrm>
        <a:prstGeom prst="rect">
          <a:avLst/>
        </a:prstGeom>
        <a:solidFill>
          <a:schemeClr val="bg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latin typeface="+mj-lt"/>
            </a:rPr>
            <a:t>Systematic recording and analysis of incidents will help identify patterns, understand root causes, and implement preventative strategies.</a:t>
          </a:r>
        </a:p>
      </dsp:txBody>
      <dsp:txXfrm>
        <a:off x="5660303" y="385550"/>
        <a:ext cx="2571391" cy="1667665"/>
      </dsp:txXfrm>
    </dsp:sp>
    <dsp:sp modelId="{A1E43744-4754-404F-B0BE-F2172703C9E1}">
      <dsp:nvSpPr>
        <dsp:cNvPr id="0" name=""/>
        <dsp:cNvSpPr/>
      </dsp:nvSpPr>
      <dsp:spPr>
        <a:xfrm>
          <a:off x="8488834" y="385550"/>
          <a:ext cx="2571391" cy="1667665"/>
        </a:xfrm>
        <a:prstGeom prst="rect">
          <a:avLst/>
        </a:prstGeom>
        <a:solidFill>
          <a:schemeClr val="bg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latin typeface="+mj-lt"/>
            </a:rPr>
            <a:t>Instill a culture of safety among seafarers.</a:t>
          </a:r>
        </a:p>
      </dsp:txBody>
      <dsp:txXfrm>
        <a:off x="8488834" y="385550"/>
        <a:ext cx="2571391" cy="1667665"/>
      </dsp:txXfrm>
    </dsp:sp>
    <dsp:sp modelId="{589DEEB6-72F0-40F5-B016-5B61949740CA}">
      <dsp:nvSpPr>
        <dsp:cNvPr id="0" name=""/>
        <dsp:cNvSpPr/>
      </dsp:nvSpPr>
      <dsp:spPr>
        <a:xfrm>
          <a:off x="3241" y="2310355"/>
          <a:ext cx="2571391" cy="1717946"/>
        </a:xfrm>
        <a:prstGeom prst="rect">
          <a:avLst/>
        </a:prstGeom>
        <a:solidFill>
          <a:schemeClr val="bg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latin typeface="+mj-lt"/>
            </a:rPr>
            <a:t>Web-based learning management systems for training.</a:t>
          </a:r>
        </a:p>
      </dsp:txBody>
      <dsp:txXfrm>
        <a:off x="3241" y="2310355"/>
        <a:ext cx="2571391" cy="1717946"/>
      </dsp:txXfrm>
    </dsp:sp>
    <dsp:sp modelId="{477B9C6D-C70D-4504-B7AB-C7D9E7531676}">
      <dsp:nvSpPr>
        <dsp:cNvPr id="0" name=""/>
        <dsp:cNvSpPr/>
      </dsp:nvSpPr>
      <dsp:spPr>
        <a:xfrm>
          <a:off x="2831772" y="2310355"/>
          <a:ext cx="2571391" cy="1717946"/>
        </a:xfrm>
        <a:prstGeom prst="rect">
          <a:avLst/>
        </a:prstGeom>
        <a:solidFill>
          <a:schemeClr val="bg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latin typeface="+mj-lt"/>
            </a:rPr>
            <a:t>Free online courses will be developed.</a:t>
          </a:r>
        </a:p>
      </dsp:txBody>
      <dsp:txXfrm>
        <a:off x="2831772" y="2310355"/>
        <a:ext cx="2571391" cy="1717946"/>
      </dsp:txXfrm>
    </dsp:sp>
    <dsp:sp modelId="{D14AA206-B119-4BCF-A0BF-F860ABE67A1B}">
      <dsp:nvSpPr>
        <dsp:cNvPr id="0" name=""/>
        <dsp:cNvSpPr/>
      </dsp:nvSpPr>
      <dsp:spPr>
        <a:xfrm>
          <a:off x="5660303" y="2310355"/>
          <a:ext cx="2571391" cy="1717946"/>
        </a:xfrm>
        <a:prstGeom prst="rect">
          <a:avLst/>
        </a:prstGeom>
        <a:solidFill>
          <a:schemeClr val="bg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latin typeface="+mj-lt"/>
            </a:rPr>
            <a:t>To create a safer working environment for seafarers by reducing the frequency and severity of accidents at sea and in ports. </a:t>
          </a:r>
        </a:p>
      </dsp:txBody>
      <dsp:txXfrm>
        <a:off x="5660303" y="2310355"/>
        <a:ext cx="2571391" cy="1717946"/>
      </dsp:txXfrm>
    </dsp:sp>
    <dsp:sp modelId="{7456834E-03CE-46E7-B62C-0106A2266CD5}">
      <dsp:nvSpPr>
        <dsp:cNvPr id="0" name=""/>
        <dsp:cNvSpPr/>
      </dsp:nvSpPr>
      <dsp:spPr>
        <a:xfrm>
          <a:off x="8488834" y="2310355"/>
          <a:ext cx="2571391" cy="1717946"/>
        </a:xfrm>
        <a:prstGeom prst="rect">
          <a:avLst/>
        </a:prstGeom>
        <a:solidFill>
          <a:schemeClr val="bg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latin typeface="+mj-lt"/>
            </a:rPr>
            <a:t>Comprehensive incident documentation, strict adherence to safety protocols, and innovative AI-based safety videos--- to establish Safety Culture</a:t>
          </a:r>
        </a:p>
      </dsp:txBody>
      <dsp:txXfrm>
        <a:off x="8488834" y="2310355"/>
        <a:ext cx="2571391" cy="171794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5030A1-9746-EBC2-828E-02D7F82DF2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B80211AA-2348-2A9F-8D7B-070BFA4C5D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723FE6-933B-4F90-8615-4968B4D06B36}" type="datetimeFigureOut">
              <a:rPr lang="en-IN" smtClean="0"/>
              <a:t>03-11-2025</a:t>
            </a:fld>
            <a:endParaRPr lang="en-IN"/>
          </a:p>
        </p:txBody>
      </p:sp>
      <p:sp>
        <p:nvSpPr>
          <p:cNvPr id="4" name="Footer Placeholder 3">
            <a:extLst>
              <a:ext uri="{FF2B5EF4-FFF2-40B4-BE49-F238E27FC236}">
                <a16:creationId xmlns:a16="http://schemas.microsoft.com/office/drawing/2014/main" id="{2426930A-4E37-76B0-0A59-4DA218300E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7AF66E88-554D-B3EA-3FD9-36B90AB6B8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2647DE-6BE0-4E70-9645-80B10CC74539}" type="slidenum">
              <a:rPr lang="en-IN" smtClean="0"/>
              <a:t>‹#›</a:t>
            </a:fld>
            <a:endParaRPr lang="en-IN"/>
          </a:p>
        </p:txBody>
      </p:sp>
    </p:spTree>
    <p:extLst>
      <p:ext uri="{BB962C8B-B14F-4D97-AF65-F5344CB8AC3E}">
        <p14:creationId xmlns:p14="http://schemas.microsoft.com/office/powerpoint/2010/main" val="34140440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463378"/>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3881565"/>
            <a:ext cx="5486400" cy="4694024"/>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6621D-633C-4E4D-B9D4-4D9F3157AE29}" type="slidenum">
              <a:rPr lang="en-IN" smtClean="0"/>
              <a:t>‹#›</a:t>
            </a:fld>
            <a:endParaRPr lang="en-IN"/>
          </a:p>
        </p:txBody>
      </p:sp>
    </p:spTree>
    <p:extLst>
      <p:ext uri="{BB962C8B-B14F-4D97-AF65-F5344CB8AC3E}">
        <p14:creationId xmlns:p14="http://schemas.microsoft.com/office/powerpoint/2010/main" val="104454311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B8340-EF11-0A9E-7D56-0A182DF43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7A2C3E-9BC4-9608-7D34-78323A6B13C4}"/>
              </a:ext>
            </a:extLst>
          </p:cNvPr>
          <p:cNvSpPr>
            <a:spLocks noGrp="1" noRot="1" noChangeAspect="1"/>
          </p:cNvSpPr>
          <p:nvPr>
            <p:ph type="sldImg"/>
          </p:nvPr>
        </p:nvSpPr>
        <p:spPr>
          <a:xfrm>
            <a:off x="685800" y="454025"/>
            <a:ext cx="5486400" cy="3086100"/>
          </a:xfrm>
        </p:spPr>
      </p:sp>
      <p:sp>
        <p:nvSpPr>
          <p:cNvPr id="3" name="Notes Placeholder 2">
            <a:extLst>
              <a:ext uri="{FF2B5EF4-FFF2-40B4-BE49-F238E27FC236}">
                <a16:creationId xmlns:a16="http://schemas.microsoft.com/office/drawing/2014/main" id="{E7A619C2-9D30-C27E-1A08-ACD52450749F}"/>
              </a:ext>
            </a:extLst>
          </p:cNvPr>
          <p:cNvSpPr>
            <a:spLocks noGrp="1"/>
          </p:cNvSpPr>
          <p:nvPr>
            <p:ph type="body" idx="1"/>
          </p:nvPr>
        </p:nvSpPr>
        <p:spPr>
          <a:xfrm>
            <a:off x="685800" y="3893922"/>
            <a:ext cx="5486400" cy="5083262"/>
          </a:xfrm>
        </p:spPr>
        <p:txBody>
          <a:bodyPr/>
          <a:lstStyle/>
          <a:p>
            <a:endParaRPr lang="en-US" i="1" dirty="0"/>
          </a:p>
          <a:p>
            <a:r>
              <a:rPr lang="en-US" i="1" dirty="0"/>
              <a:t>“A very good morning to everyone present here.”</a:t>
            </a:r>
            <a:endParaRPr lang="en-US" dirty="0"/>
          </a:p>
          <a:p>
            <a:endParaRPr lang="en-US" dirty="0"/>
          </a:p>
          <a:p>
            <a:r>
              <a:rPr lang="en-US" dirty="0"/>
              <a:t>It is a privilege to represent the </a:t>
            </a:r>
            <a:r>
              <a:rPr lang="en-US" b="1" dirty="0"/>
              <a:t>Directorate General of Shipping</a:t>
            </a:r>
            <a:r>
              <a:rPr lang="en-US" dirty="0"/>
              <a:t>, Ministry of Ports, Shipping and Waterways, at this </a:t>
            </a:r>
            <a:r>
              <a:rPr lang="en-US" b="1" dirty="0"/>
              <a:t>UN Ocean Centre Workshop</a:t>
            </a:r>
            <a:r>
              <a:rPr lang="en-US" dirty="0"/>
              <a:t>.</a:t>
            </a:r>
          </a:p>
          <a:p>
            <a:endParaRPr lang="en-US" dirty="0"/>
          </a:p>
          <a:p>
            <a:r>
              <a:rPr lang="en-US" dirty="0"/>
              <a:t>India’s maritime sector today stands at a crucial juncture, where </a:t>
            </a:r>
            <a:r>
              <a:rPr lang="en-US" b="1" dirty="0"/>
              <a:t>economic growth and environmental stewardship</a:t>
            </a:r>
            <a:r>
              <a:rPr lang="en-US" dirty="0"/>
              <a:t> must go hand in hand. Our oceans are not just trade highways but vital ecosystems that sustain livelihoods, biodiversity, and global climate balance.</a:t>
            </a:r>
          </a:p>
          <a:p>
            <a:endParaRPr lang="en-US" dirty="0"/>
          </a:p>
          <a:p>
            <a:r>
              <a:rPr lang="en-US" dirty="0"/>
              <a:t>This presentation, titled </a:t>
            </a:r>
            <a:r>
              <a:rPr lang="en-US" i="1" dirty="0"/>
              <a:t>“Stepping Stone towards a Safe and Sustainable Ocean Economy in India,”</a:t>
            </a:r>
            <a:r>
              <a:rPr lang="en-US" dirty="0"/>
              <a:t> highlights the multi-dimensional efforts being undertaken by the Directorate General of Shipping to promote:</a:t>
            </a:r>
          </a:p>
          <a:p>
            <a:r>
              <a:rPr lang="en-US" b="1" dirty="0"/>
              <a:t>Safety and sustainability</a:t>
            </a:r>
            <a:r>
              <a:rPr lang="en-US" dirty="0"/>
              <a:t> across the maritime value chain,</a:t>
            </a:r>
          </a:p>
          <a:p>
            <a:r>
              <a:rPr lang="en-US" b="1" dirty="0"/>
              <a:t>Cleaner and greener shipping practices</a:t>
            </a:r>
            <a:r>
              <a:rPr lang="en-US" dirty="0"/>
              <a:t>, and</a:t>
            </a:r>
          </a:p>
          <a:p>
            <a:r>
              <a:rPr lang="en-US" b="1" dirty="0"/>
              <a:t>Capacity building</a:t>
            </a:r>
            <a:r>
              <a:rPr lang="en-US" dirty="0"/>
              <a:t> for coastal and offshore stakeholders.</a:t>
            </a:r>
          </a:p>
          <a:p>
            <a:endParaRPr lang="en-US" dirty="0"/>
          </a:p>
          <a:p>
            <a:r>
              <a:rPr lang="en-US" dirty="0"/>
              <a:t>Through progressive initiatives, from </a:t>
            </a:r>
            <a:r>
              <a:rPr lang="en-US" b="1" dirty="0"/>
              <a:t>green shipping and alternative fuels</a:t>
            </a:r>
            <a:r>
              <a:rPr lang="en-US" dirty="0"/>
              <a:t> to </a:t>
            </a:r>
            <a:r>
              <a:rPr lang="en-US" b="1" dirty="0"/>
              <a:t>fisheries safety, waste reduction, and decarbonization,</a:t>
            </a:r>
            <a:r>
              <a:rPr lang="en-US" dirty="0"/>
              <a:t> India is aligning its national maritime agenda with global frameworks such as </a:t>
            </a:r>
            <a:r>
              <a:rPr lang="en-US" b="1" dirty="0"/>
              <a:t>MARPOL, the IMO Initial GHG Strategy, and the Sustainable Development Goals (SDGs 13, 14, and 17).</a:t>
            </a:r>
            <a:endParaRPr lang="en-US" dirty="0"/>
          </a:p>
          <a:p>
            <a:endParaRPr lang="en-US" i="1" dirty="0"/>
          </a:p>
          <a:p>
            <a:r>
              <a:rPr lang="en-US" i="1" dirty="0"/>
              <a:t>“The journey toward a sustainable ocean economy begins with collaboration — between nations, industries, and institutions. Today’s workshop is one such collective step forward.”</a:t>
            </a:r>
            <a:endParaRPr lang="en-US" dirty="0"/>
          </a:p>
          <a:p>
            <a:pPr algn="ctr"/>
            <a:endParaRPr lang="en-IN" dirty="0"/>
          </a:p>
          <a:p>
            <a:pPr algn="ctr"/>
            <a:endParaRPr lang="en-IN" dirty="0"/>
          </a:p>
        </p:txBody>
      </p:sp>
    </p:spTree>
    <p:extLst>
      <p:ext uri="{BB962C8B-B14F-4D97-AF65-F5344CB8AC3E}">
        <p14:creationId xmlns:p14="http://schemas.microsoft.com/office/powerpoint/2010/main" val="3726384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Blue Economy – Growth with Sustainability</a:t>
            </a:r>
          </a:p>
          <a:p>
            <a:endParaRPr lang="en-US" i="1" dirty="0"/>
          </a:p>
          <a:p>
            <a:r>
              <a:rPr lang="en-US" i="1" dirty="0"/>
              <a:t>“The Blue Economy represents the bridge between ocean health and human prosperity,  and for India, it is both a developmental priority and a moral responsibility.”</a:t>
            </a:r>
            <a:endParaRPr lang="en-US" dirty="0"/>
          </a:p>
          <a:p>
            <a:endParaRPr lang="en-US" dirty="0"/>
          </a:p>
          <a:p>
            <a:r>
              <a:rPr lang="en-US" dirty="0"/>
              <a:t>At its core, the </a:t>
            </a:r>
            <a:r>
              <a:rPr lang="en-US" b="1" dirty="0"/>
              <a:t>Blue Economy</a:t>
            </a:r>
            <a:r>
              <a:rPr lang="en-US" dirty="0"/>
              <a:t> refers to the </a:t>
            </a:r>
            <a:r>
              <a:rPr lang="en-US" b="1" dirty="0"/>
              <a:t>sustainable use of ocean resources</a:t>
            </a:r>
            <a:r>
              <a:rPr lang="en-US" dirty="0"/>
              <a:t> for economic growth, job creation, and improved livelihoods, while preserving the marine ecosystem. It recognizes that the ocean is not merely a resource, but a shared global heritage that demands balance between </a:t>
            </a:r>
            <a:r>
              <a:rPr lang="en-US" b="1" dirty="0"/>
              <a:t>economic development</a:t>
            </a:r>
            <a:r>
              <a:rPr lang="en-US" dirty="0"/>
              <a:t>, </a:t>
            </a:r>
            <a:r>
              <a:rPr lang="en-US" b="1" dirty="0"/>
              <a:t>environmental stewardship</a:t>
            </a:r>
            <a:r>
              <a:rPr lang="en-US" dirty="0"/>
              <a:t> and </a:t>
            </a:r>
            <a:r>
              <a:rPr lang="en-US" b="1" dirty="0"/>
              <a:t>social inclusion</a:t>
            </a:r>
            <a:r>
              <a:rPr lang="en-US" dirty="0"/>
              <a:t>.</a:t>
            </a:r>
          </a:p>
          <a:p>
            <a:endParaRPr lang="en-US" dirty="0"/>
          </a:p>
          <a:p>
            <a:r>
              <a:rPr lang="en-US" dirty="0"/>
              <a:t>Under India’s strategic maritime frameworks, the </a:t>
            </a:r>
            <a:r>
              <a:rPr lang="en-US" b="1" dirty="0"/>
              <a:t>Maritime Amrit Kaal Vision 2047</a:t>
            </a:r>
            <a:r>
              <a:rPr lang="en-US" dirty="0"/>
              <a:t> and the </a:t>
            </a:r>
            <a:r>
              <a:rPr lang="en-US" b="1" dirty="0"/>
              <a:t>Maritime India Vision 2030, </a:t>
            </a:r>
            <a:r>
              <a:rPr lang="en-US" dirty="0"/>
              <a:t> the Blue Economy has been recognized as a </a:t>
            </a:r>
            <a:r>
              <a:rPr lang="en-US" b="1" dirty="0"/>
              <a:t>key pillar of long-term national growth</a:t>
            </a:r>
            <a:r>
              <a:rPr lang="en-US" dirty="0"/>
              <a:t>. These visions aim to align ocean-based industries with the goals of sustainability, decarbonization, and community development.</a:t>
            </a:r>
          </a:p>
          <a:p>
            <a:endParaRPr lang="en-US" dirty="0"/>
          </a:p>
          <a:p>
            <a:r>
              <a:rPr lang="en-US" dirty="0"/>
              <a:t>The approach is holistic, encompassing </a:t>
            </a:r>
            <a:r>
              <a:rPr lang="en-US" b="1" dirty="0"/>
              <a:t>the key focus areas</a:t>
            </a:r>
            <a:r>
              <a:rPr lang="en-US" dirty="0"/>
              <a:t>:</a:t>
            </a:r>
          </a:p>
          <a:p>
            <a:r>
              <a:rPr lang="en-US" b="1" dirty="0"/>
              <a:t>Fisheries and Aquaculture</a:t>
            </a:r>
            <a:r>
              <a:rPr lang="en-US" dirty="0"/>
              <a:t>, ensuring food security and livelihood resilience;</a:t>
            </a:r>
          </a:p>
          <a:p>
            <a:r>
              <a:rPr lang="en-US" b="1" dirty="0"/>
              <a:t>Maritime Transport and Ports</a:t>
            </a:r>
            <a:r>
              <a:rPr lang="en-US" dirty="0"/>
              <a:t>, the backbone of India’s trade and logistics;</a:t>
            </a:r>
          </a:p>
          <a:p>
            <a:r>
              <a:rPr lang="en-US" b="1" dirty="0"/>
              <a:t>Tourism and Coastal Development</a:t>
            </a:r>
            <a:r>
              <a:rPr lang="en-US" dirty="0"/>
              <a:t>, enhancing economic opportunities while protecting fragile ecosystems;</a:t>
            </a:r>
          </a:p>
          <a:p>
            <a:r>
              <a:rPr lang="en-US" b="1" dirty="0"/>
              <a:t>Marine Renewable Energy</a:t>
            </a:r>
            <a:r>
              <a:rPr lang="en-US" dirty="0"/>
              <a:t>, including offshore wind and tidal energy;</a:t>
            </a:r>
          </a:p>
          <a:p>
            <a:r>
              <a:rPr lang="en-US" b="1" dirty="0"/>
              <a:t>Shipbuilding and Recycling</a:t>
            </a:r>
            <a:r>
              <a:rPr lang="en-US" dirty="0"/>
              <a:t>, integrating circular economy principles; and</a:t>
            </a:r>
          </a:p>
          <a:p>
            <a:r>
              <a:rPr lang="en-US" b="1" dirty="0"/>
              <a:t>Marine Biotechnology and Research</a:t>
            </a:r>
            <a:r>
              <a:rPr lang="en-US" dirty="0"/>
              <a:t>, promoting innovation and sustainable resource use.</a:t>
            </a:r>
          </a:p>
          <a:p>
            <a:endParaRPr lang="en-US" dirty="0"/>
          </a:p>
          <a:p>
            <a:r>
              <a:rPr lang="en-US" dirty="0"/>
              <a:t>Our </a:t>
            </a:r>
            <a:r>
              <a:rPr lang="en-US" b="1" dirty="0"/>
              <a:t>vision</a:t>
            </a:r>
            <a:r>
              <a:rPr lang="en-US" dirty="0"/>
              <a:t> is clear </a:t>
            </a:r>
            <a:r>
              <a:rPr lang="en-US" dirty="0" err="1"/>
              <a:t>ie</a:t>
            </a:r>
            <a:r>
              <a:rPr lang="en-US" dirty="0"/>
              <a:t>. to make India a </a:t>
            </a:r>
            <a:r>
              <a:rPr lang="en-US" b="1" dirty="0"/>
              <a:t>leading Blue Economy nation by 2047</a:t>
            </a:r>
            <a:r>
              <a:rPr lang="en-US" dirty="0"/>
              <a:t>. This means increasing the </a:t>
            </a:r>
            <a:r>
              <a:rPr lang="en-US" b="1" dirty="0"/>
              <a:t>ocean-based contribution to GDP</a:t>
            </a:r>
            <a:r>
              <a:rPr lang="en-US" dirty="0"/>
              <a:t> while following a </a:t>
            </a:r>
            <a:r>
              <a:rPr lang="en-US" b="1" dirty="0"/>
              <a:t>net-zero growth trajectory</a:t>
            </a:r>
            <a:r>
              <a:rPr lang="en-US" dirty="0"/>
              <a:t>.</a:t>
            </a:r>
            <a:br>
              <a:rPr lang="en-US" dirty="0"/>
            </a:br>
            <a:r>
              <a:rPr lang="en-US" dirty="0"/>
              <a:t>We are integrating the </a:t>
            </a:r>
            <a:r>
              <a:rPr lang="en-US" b="1" dirty="0"/>
              <a:t>Harit Sagar Guidelines</a:t>
            </a:r>
            <a:r>
              <a:rPr lang="en-US" dirty="0"/>
              <a:t> to ensure green and resilient port operations, and actively promoting </a:t>
            </a:r>
            <a:r>
              <a:rPr lang="en-US" b="1" dirty="0"/>
              <a:t>regional cooperation</a:t>
            </a:r>
            <a:r>
              <a:rPr lang="en-US" dirty="0"/>
              <a:t> through platforms like </a:t>
            </a:r>
            <a:r>
              <a:rPr lang="en-US" b="1" dirty="0"/>
              <a:t>IORA, BIMSTEC, ASEAN, and IMO-led initiatives</a:t>
            </a:r>
            <a:r>
              <a:rPr lang="en-US" dirty="0"/>
              <a:t>.</a:t>
            </a:r>
          </a:p>
          <a:p>
            <a:endParaRPr lang="en-US" dirty="0"/>
          </a:p>
          <a:p>
            <a:r>
              <a:rPr lang="en-US" dirty="0"/>
              <a:t>The </a:t>
            </a:r>
            <a:r>
              <a:rPr lang="en-US" b="1" dirty="0"/>
              <a:t>impact</a:t>
            </a:r>
            <a:r>
              <a:rPr lang="en-US" dirty="0"/>
              <a:t> of this transition is multidimensional:</a:t>
            </a:r>
          </a:p>
          <a:p>
            <a:r>
              <a:rPr lang="en-US" dirty="0"/>
              <a:t>It drives </a:t>
            </a:r>
            <a:r>
              <a:rPr lang="en-US" b="1" dirty="0"/>
              <a:t>economic diversification</a:t>
            </a:r>
            <a:r>
              <a:rPr lang="en-US" dirty="0"/>
              <a:t> and creates </a:t>
            </a:r>
            <a:r>
              <a:rPr lang="en-US" b="1" dirty="0"/>
              <a:t>inclusive growth</a:t>
            </a:r>
            <a:r>
              <a:rPr lang="en-US" dirty="0"/>
              <a:t> opportunities for coastal communities;</a:t>
            </a:r>
          </a:p>
          <a:p>
            <a:r>
              <a:rPr lang="en-US" dirty="0"/>
              <a:t>It strengthens </a:t>
            </a:r>
            <a:r>
              <a:rPr lang="en-US" b="1" dirty="0"/>
              <a:t>ecosystem resilience and biodiversity protection</a:t>
            </a:r>
            <a:r>
              <a:rPr lang="en-US" dirty="0"/>
              <a:t>; and</a:t>
            </a:r>
          </a:p>
          <a:p>
            <a:r>
              <a:rPr lang="en-US" dirty="0"/>
              <a:t>It positions India as a </a:t>
            </a:r>
            <a:r>
              <a:rPr lang="en-US" b="1" dirty="0"/>
              <a:t>global maritime hub</a:t>
            </a:r>
            <a:r>
              <a:rPr lang="en-US" dirty="0"/>
              <a:t> for sustainable trade, logistics, and innovation.</a:t>
            </a:r>
          </a:p>
          <a:p>
            <a:endParaRPr lang="en-US" i="1" dirty="0"/>
          </a:p>
          <a:p>
            <a:r>
              <a:rPr lang="en-US" i="1" dirty="0"/>
              <a:t>“In essence, the Blue Economy embodies our collective resolve — to use the oceans responsibly, to grow equitably, and to leave behind seas that are cleaner, safer, and more productive for future generations.”</a:t>
            </a:r>
            <a:endParaRPr lang="en-US" dirty="0"/>
          </a:p>
          <a:p>
            <a:endParaRPr lang="en-IN" dirty="0"/>
          </a:p>
        </p:txBody>
      </p:sp>
    </p:spTree>
    <p:extLst>
      <p:ext uri="{BB962C8B-B14F-4D97-AF65-F5344CB8AC3E}">
        <p14:creationId xmlns:p14="http://schemas.microsoft.com/office/powerpoint/2010/main" val="2617011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Impacts of Climate Change</a:t>
            </a:r>
          </a:p>
          <a:p>
            <a:endParaRPr lang="en-US" dirty="0"/>
          </a:p>
          <a:p>
            <a:r>
              <a:rPr lang="en-US" dirty="0"/>
              <a:t>“When the coastlines retreat, so does the confidence of a maritime nation.”</a:t>
            </a:r>
          </a:p>
          <a:p>
            <a:endParaRPr lang="en-US" dirty="0"/>
          </a:p>
          <a:p>
            <a:r>
              <a:rPr lang="en-US" dirty="0"/>
              <a:t>Climate change is no longer a future threat. it is a lived reality for India. As one of the world’s most climate-vulnerable nations, India faces multidimensional risks that directly affect its economy, coastal communities, food security, water systems, and maritime infrastructure.</a:t>
            </a:r>
          </a:p>
          <a:p>
            <a:endParaRPr lang="en-US" b="1" dirty="0"/>
          </a:p>
          <a:p>
            <a:r>
              <a:rPr lang="en-US" b="1" dirty="0"/>
              <a:t>Economic Impact</a:t>
            </a:r>
          </a:p>
          <a:p>
            <a:r>
              <a:rPr lang="en-US" dirty="0"/>
              <a:t>The Asian Development Bank (ADB) estimates that unchecked climate change could reduce India’s GDP by up to </a:t>
            </a:r>
            <a:r>
              <a:rPr lang="en-US" b="1" dirty="0"/>
              <a:t>8.7% by 2100</a:t>
            </a:r>
            <a:r>
              <a:rPr lang="en-US" dirty="0"/>
              <a:t>. Extreme weather events, disruption of supply chains, damage to coastal port assets, and loss of productivity will place immense pressure on national development goals.</a:t>
            </a:r>
          </a:p>
          <a:p>
            <a:endParaRPr lang="en-US" b="1" dirty="0"/>
          </a:p>
          <a:p>
            <a:r>
              <a:rPr lang="en-US" b="1" dirty="0"/>
              <a:t>Sea Level Rise &amp; Coastal Displacement</a:t>
            </a:r>
          </a:p>
          <a:p>
            <a:r>
              <a:rPr lang="en-US" dirty="0"/>
              <a:t>Over </a:t>
            </a:r>
            <a:r>
              <a:rPr lang="en-US" b="1" dirty="0"/>
              <a:t>36 million Indians</a:t>
            </a:r>
            <a:r>
              <a:rPr lang="en-US" dirty="0"/>
              <a:t> are at risk of displacement due to sea-level rise and coastal flooding, particularly in low-lying states such as West Bengal, Odisha, Tamil Nadu, and Gujarat. India’s 7,500 km coastline and major ports are increasingly exposed to storm surges and saline water intrusion, threatening maritime trade and livelihoods.</a:t>
            </a:r>
          </a:p>
          <a:p>
            <a:endParaRPr lang="en-US" b="1" dirty="0"/>
          </a:p>
          <a:p>
            <a:r>
              <a:rPr lang="en-US" b="1" dirty="0"/>
              <a:t>Agricultural Productivity Decline</a:t>
            </a:r>
          </a:p>
          <a:p>
            <a:r>
              <a:rPr lang="en-US" dirty="0"/>
              <a:t>The </a:t>
            </a:r>
            <a:r>
              <a:rPr lang="en-US" b="1" dirty="0"/>
              <a:t>IPCC projects a 30% decline</a:t>
            </a:r>
            <a:r>
              <a:rPr lang="en-US" dirty="0"/>
              <a:t> in India’s agricultural output if high-emission trends persist. Heat stress, erratic monsoons, and shifting rainfall patterns endanger food security and rural incomes, further intensifying migration pressure on coastal and urban zones.</a:t>
            </a:r>
          </a:p>
          <a:p>
            <a:endParaRPr lang="en-US" b="1" dirty="0"/>
          </a:p>
          <a:p>
            <a:r>
              <a:rPr lang="en-US" b="1" dirty="0"/>
              <a:t>Water Stress</a:t>
            </a:r>
          </a:p>
          <a:p>
            <a:r>
              <a:rPr lang="en-US" dirty="0"/>
              <a:t>Today, one-third of India’s population faces water scarcity. By 2050, this number could rise to </a:t>
            </a:r>
            <a:r>
              <a:rPr lang="en-US" b="1" dirty="0"/>
              <a:t>40%</a:t>
            </a:r>
            <a:r>
              <a:rPr lang="en-US" dirty="0"/>
              <a:t>, as Himalayan ice melt, reduced river flows, and rising evaporation diminish freshwater availability. Climate-linked water stress will aggravate interstate river disputes and strain urban water systems.</a:t>
            </a:r>
          </a:p>
          <a:p>
            <a:endParaRPr lang="en-US" b="1" dirty="0"/>
          </a:p>
          <a:p>
            <a:r>
              <a:rPr lang="en-US" b="1" dirty="0"/>
              <a:t>Glacier Loss &amp; Himalayan Risk</a:t>
            </a:r>
          </a:p>
          <a:p>
            <a:r>
              <a:rPr lang="en-US" dirty="0"/>
              <a:t>The Western Himalayan glaciers may witness up to a </a:t>
            </a:r>
            <a:r>
              <a:rPr lang="en-US" b="1" dirty="0"/>
              <a:t>70% decline</a:t>
            </a:r>
            <a:r>
              <a:rPr lang="en-US" dirty="0"/>
              <a:t>, jeopardizing perennial river systems such as the Ganga, Brahmaputra, and Indus. This impacts drinking water, irrigation, hydropower, and ecological stability,  directly affecting India’s long-term maritime and riverine logistics.</a:t>
            </a:r>
          </a:p>
          <a:p>
            <a:endParaRPr lang="en-IN" dirty="0"/>
          </a:p>
        </p:txBody>
      </p:sp>
    </p:spTree>
    <p:extLst>
      <p:ext uri="{BB962C8B-B14F-4D97-AF65-F5344CB8AC3E}">
        <p14:creationId xmlns:p14="http://schemas.microsoft.com/office/powerpoint/2010/main" val="4046711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UNFCCC Framework</a:t>
            </a:r>
          </a:p>
          <a:p>
            <a:endParaRPr lang="en-US" dirty="0"/>
          </a:p>
          <a:p>
            <a:r>
              <a:rPr lang="en-US" dirty="0"/>
              <a:t>The </a:t>
            </a:r>
            <a:r>
              <a:rPr lang="en-US" b="1" dirty="0"/>
              <a:t>United Nations Framework Convention on Climate Change (UNFCCC)</a:t>
            </a:r>
            <a:r>
              <a:rPr lang="en-US" dirty="0"/>
              <a:t>, adopted at the Earth Summit in 1992, serves as the foundational global treaty to address climate change. Its core mission is to stabilize greenhouse gas concentrations to prevent dangerous human interference with the climate system.</a:t>
            </a:r>
          </a:p>
          <a:p>
            <a:br>
              <a:rPr lang="en-US" dirty="0"/>
            </a:br>
            <a:r>
              <a:rPr lang="en-US" b="1" dirty="0"/>
              <a:t>Core Principles of UNFCCC</a:t>
            </a:r>
          </a:p>
          <a:p>
            <a:endParaRPr lang="en-US" b="1" dirty="0"/>
          </a:p>
          <a:p>
            <a:r>
              <a:rPr lang="en-US" b="1" dirty="0"/>
              <a:t>Common But Differentiated Responsibilities (CBDR):</a:t>
            </a:r>
            <a:br>
              <a:rPr lang="en-US" dirty="0"/>
            </a:br>
            <a:r>
              <a:rPr lang="en-US" dirty="0"/>
              <a:t>Recognizes that all countries share the responsibility to combat climate change, but developed nations must lead due to their historical emissions and greater capabilities.</a:t>
            </a:r>
          </a:p>
          <a:p>
            <a:endParaRPr lang="en-US" b="1" dirty="0"/>
          </a:p>
          <a:p>
            <a:r>
              <a:rPr lang="en-US" b="1" dirty="0"/>
              <a:t>Precautionary Principle:</a:t>
            </a:r>
            <a:br>
              <a:rPr lang="en-US" dirty="0"/>
            </a:br>
            <a:r>
              <a:rPr lang="en-US" dirty="0"/>
              <a:t>Calls for preventive action against climate risks, even when full scientific certainty is lacking — prioritizing protection over delay.</a:t>
            </a:r>
          </a:p>
          <a:p>
            <a:endParaRPr lang="en-US" b="1" dirty="0"/>
          </a:p>
          <a:p>
            <a:r>
              <a:rPr lang="en-US" b="1" dirty="0"/>
              <a:t>Sustainable Development Integration:</a:t>
            </a:r>
            <a:br>
              <a:rPr lang="en-US" dirty="0"/>
            </a:br>
            <a:r>
              <a:rPr lang="en-US" dirty="0"/>
              <a:t>Climate action must align with development goals, ensuring that economic growth, poverty eradication, and environmental protection proceed together.</a:t>
            </a:r>
          </a:p>
          <a:p>
            <a:br>
              <a:rPr lang="en-US" dirty="0"/>
            </a:br>
            <a:endParaRPr lang="en-US" dirty="0"/>
          </a:p>
          <a:p>
            <a:r>
              <a:rPr lang="en-US" b="1" dirty="0"/>
              <a:t>Evolution Under the UNFCCC Umbrella</a:t>
            </a:r>
          </a:p>
          <a:p>
            <a:r>
              <a:rPr lang="en-US" dirty="0"/>
              <a:t>The UNFCCC acts as an umbrella legal framework, under which major climate agreements have been established:</a:t>
            </a:r>
          </a:p>
          <a:p>
            <a:endParaRPr lang="en-US" b="1" dirty="0"/>
          </a:p>
          <a:p>
            <a:r>
              <a:rPr lang="en-US" b="1" dirty="0"/>
              <a:t>Kyoto Protocol (1997):</a:t>
            </a:r>
            <a:br>
              <a:rPr lang="en-US" dirty="0"/>
            </a:br>
            <a:r>
              <a:rPr lang="en-US" dirty="0"/>
              <a:t>Introduced legally binding emission reduction targets for developed countries.</a:t>
            </a:r>
          </a:p>
          <a:p>
            <a:endParaRPr lang="en-US" b="1" dirty="0"/>
          </a:p>
          <a:p>
            <a:r>
              <a:rPr lang="en-US" b="1" dirty="0"/>
              <a:t>Paris Agreement (2015):</a:t>
            </a:r>
            <a:br>
              <a:rPr lang="en-US" dirty="0"/>
            </a:br>
            <a:r>
              <a:rPr lang="en-US" dirty="0"/>
              <a:t>Shifted to a universal pledge system, requiring all 197 Parties, including India, to submit </a:t>
            </a:r>
            <a:r>
              <a:rPr lang="en-US" b="1" dirty="0"/>
              <a:t>Nationally Determined Contributions (NDCs)</a:t>
            </a:r>
            <a:r>
              <a:rPr lang="en-US" dirty="0"/>
              <a:t>.</a:t>
            </a:r>
          </a:p>
          <a:p>
            <a:endParaRPr lang="en-US" b="1" dirty="0"/>
          </a:p>
          <a:p>
            <a:r>
              <a:rPr lang="en-US" b="1" dirty="0"/>
              <a:t>Ongoing Work Streams:</a:t>
            </a:r>
            <a:endParaRPr lang="en-US" dirty="0"/>
          </a:p>
          <a:p>
            <a:pPr marL="628650" lvl="1" indent="-171450">
              <a:buFont typeface="Arial" panose="020B0604020202020204" pitchFamily="34" charset="0"/>
              <a:buChar char="•"/>
            </a:pPr>
            <a:r>
              <a:rPr lang="en-US" dirty="0"/>
              <a:t>Climate finance (Green Climate Fund)</a:t>
            </a:r>
          </a:p>
          <a:p>
            <a:pPr marL="628650" lvl="1" indent="-171450">
              <a:buFont typeface="Arial" panose="020B0604020202020204" pitchFamily="34" charset="0"/>
              <a:buChar char="•"/>
            </a:pPr>
            <a:r>
              <a:rPr lang="en-US" dirty="0"/>
              <a:t>Technology transfer &amp; capacity building</a:t>
            </a:r>
          </a:p>
          <a:p>
            <a:pPr marL="628650" lvl="1" indent="-171450">
              <a:buFont typeface="Arial" panose="020B0604020202020204" pitchFamily="34" charset="0"/>
              <a:buChar char="•"/>
            </a:pPr>
            <a:r>
              <a:rPr lang="en-US" dirty="0"/>
              <a:t>Global </a:t>
            </a:r>
            <a:r>
              <a:rPr lang="en-US" dirty="0" err="1"/>
              <a:t>Stocktake</a:t>
            </a:r>
            <a:r>
              <a:rPr lang="en-US" dirty="0"/>
              <a:t> &amp; mitigation adaptation balance</a:t>
            </a:r>
          </a:p>
          <a:p>
            <a:br>
              <a:rPr lang="en-US" dirty="0"/>
            </a:br>
            <a:r>
              <a:rPr lang="en-US" b="1" dirty="0"/>
              <a:t>India’s Role and Commitments</a:t>
            </a:r>
          </a:p>
          <a:p>
            <a:r>
              <a:rPr lang="en-US" dirty="0"/>
              <a:t>India has actively shaped the narrative of </a:t>
            </a:r>
            <a:r>
              <a:rPr lang="en-US" b="1" dirty="0"/>
              <a:t>climate justice</a:t>
            </a:r>
            <a:r>
              <a:rPr lang="en-US" dirty="0"/>
              <a:t>, asserting that development must not be compromised. Through its NDCs, India has committed to:</a:t>
            </a:r>
          </a:p>
          <a:p>
            <a:pPr marL="171450" indent="-171450">
              <a:buFont typeface="Arial" panose="020B0604020202020204" pitchFamily="34" charset="0"/>
              <a:buChar char="•"/>
            </a:pPr>
            <a:r>
              <a:rPr lang="en-US" dirty="0"/>
              <a:t>45% reduction in emissions intensity of GDP by 2030</a:t>
            </a:r>
          </a:p>
          <a:p>
            <a:pPr marL="171450" indent="-171450">
              <a:buFont typeface="Arial" panose="020B0604020202020204" pitchFamily="34" charset="0"/>
              <a:buChar char="•"/>
            </a:pPr>
            <a:r>
              <a:rPr lang="en-US" dirty="0"/>
              <a:t>50% installed power from non-fossil fuel sources</a:t>
            </a:r>
          </a:p>
          <a:p>
            <a:pPr marL="171450" indent="-171450">
              <a:buFont typeface="Arial" panose="020B0604020202020204" pitchFamily="34" charset="0"/>
              <a:buChar char="•"/>
            </a:pPr>
            <a:r>
              <a:rPr lang="en-US" dirty="0"/>
              <a:t>Net Zero by 2070 commitment announced at COP26</a:t>
            </a:r>
          </a:p>
          <a:p>
            <a:endParaRPr lang="en-US" dirty="0"/>
          </a:p>
          <a:p>
            <a:r>
              <a:rPr lang="en-US" dirty="0"/>
              <a:t>India continues to uphold </a:t>
            </a:r>
            <a:r>
              <a:rPr lang="en-US" b="1" dirty="0"/>
              <a:t>climate equity</a:t>
            </a:r>
            <a:r>
              <a:rPr lang="en-US" dirty="0"/>
              <a:t> and the right to growth for developing nations.</a:t>
            </a:r>
          </a:p>
          <a:p>
            <a:br>
              <a:rPr lang="en-US" dirty="0"/>
            </a:br>
            <a:r>
              <a:rPr lang="en-US" b="1" dirty="0"/>
              <a:t>Relevance to Maritime Sector</a:t>
            </a:r>
          </a:p>
          <a:p>
            <a:r>
              <a:rPr lang="en-US" dirty="0"/>
              <a:t>UNFCCC principles, especially CBDR, now influence negotiations at the </a:t>
            </a:r>
            <a:r>
              <a:rPr lang="en-US" b="1" dirty="0"/>
              <a:t>International Maritime Organization (IMO),</a:t>
            </a:r>
            <a:r>
              <a:rPr lang="en-US" dirty="0"/>
              <a:t> where India advocates that developing countries should have fair transition timelines and access to green fuel technologies.</a:t>
            </a:r>
          </a:p>
          <a:p>
            <a:endParaRPr lang="en-IN" dirty="0"/>
          </a:p>
        </p:txBody>
      </p:sp>
    </p:spTree>
    <p:extLst>
      <p:ext uri="{BB962C8B-B14F-4D97-AF65-F5344CB8AC3E}">
        <p14:creationId xmlns:p14="http://schemas.microsoft.com/office/powerpoint/2010/main" val="2857464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IN" b="1" dirty="0"/>
              <a:t>Maritime Sustainability down the Years</a:t>
            </a:r>
            <a:br>
              <a:rPr lang="en-IN" b="1" dirty="0"/>
            </a:br>
            <a:r>
              <a:rPr lang="en-IN" b="1" dirty="0"/>
              <a:t>Efforts by the IMO</a:t>
            </a:r>
          </a:p>
          <a:p>
            <a:endParaRPr lang="en-US" dirty="0"/>
          </a:p>
          <a:p>
            <a:r>
              <a:rPr lang="en-US" dirty="0"/>
              <a:t>The journey of maritime sustainability under the International Maritime Organization (IMO) reflects a progressive evolution, from controlling visible marine pollution to addressing invisible emissions and ultimately steering global shipping toward decarbonization. Each milestone represents a deliberate expansion of responsibility: from oil spills, to toxic chemicals, invasive species, ship recycling, operational efficiency, and today, climate change.</a:t>
            </a:r>
            <a:endParaRPr lang="en-IN" dirty="0"/>
          </a:p>
          <a:p>
            <a:endParaRPr lang="en-IN" dirty="0"/>
          </a:p>
          <a:p>
            <a:r>
              <a:rPr lang="en-IN" b="1" dirty="0"/>
              <a:t>Foundation Years : </a:t>
            </a:r>
            <a:r>
              <a:rPr lang="en-US" dirty="0"/>
              <a:t>collectively established that oceans are not dumping grounds. Neither for waste, nor unregulated emissions. IMO’s role evolved from navigational safety to environmental stewardship.</a:t>
            </a:r>
            <a:endParaRPr lang="en-IN" b="1" dirty="0"/>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MARPOL 1973/78</a:t>
            </a:r>
            <a:r>
              <a:rPr lang="en-US" dirty="0"/>
              <a:t> laid the very foundation of maritime environmental regulation. It sought to prevent the discharge of harmful substances — oil, chemicals, sewage, garbage — and established pollution control as a core shipping obligation.</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The Civil Liability Convention (1969)</a:t>
            </a:r>
            <a:r>
              <a:rPr lang="en-US" dirty="0"/>
              <a:t> introduced legal and financial accountability for oil pollution damage, marking a critical shift from mere prevention to compensation for environmental harm.</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MARPOL Annex VI (1997)</a:t>
            </a:r>
            <a:r>
              <a:rPr lang="en-US" dirty="0"/>
              <a:t> extended IMO’s mandate into the </a:t>
            </a:r>
            <a:r>
              <a:rPr lang="en-US" b="1" dirty="0"/>
              <a:t>air pollution domain</a:t>
            </a:r>
            <a:r>
              <a:rPr lang="en-US" dirty="0"/>
              <a:t>, setting limits on </a:t>
            </a:r>
            <a:r>
              <a:rPr lang="en-US" dirty="0" err="1"/>
              <a:t>sulphur</a:t>
            </a:r>
            <a:r>
              <a:rPr lang="en-US" dirty="0"/>
              <a:t> oxides (</a:t>
            </a:r>
            <a:r>
              <a:rPr lang="en-US" dirty="0" err="1"/>
              <a:t>SOx</a:t>
            </a:r>
            <a:r>
              <a:rPr lang="en-US" dirty="0"/>
              <a:t>), nitrogen oxides (NOx), and particulate matter from ships, and laying early groundwork for greenhouse gas control.</a:t>
            </a:r>
          </a:p>
          <a:p>
            <a:endParaRPr lang="en-US" b="1" dirty="0"/>
          </a:p>
          <a:p>
            <a:pPr marL="171450" indent="-171450">
              <a:buFont typeface="Arial" panose="020B0604020202020204" pitchFamily="34" charset="0"/>
              <a:buChar char="•"/>
            </a:pPr>
            <a:r>
              <a:rPr lang="en-US" b="1" dirty="0"/>
              <a:t>The London Convention (1972) and London Protocol (1996)</a:t>
            </a:r>
            <a:r>
              <a:rPr lang="en-US" dirty="0"/>
              <a:t> regulated </a:t>
            </a:r>
            <a:r>
              <a:rPr lang="en-US" b="1" dirty="0"/>
              <a:t>dumping of wastes at sea</a:t>
            </a:r>
            <a:r>
              <a:rPr lang="en-US" dirty="0"/>
              <a:t>, using a ‘reverse list’ approach that bans dumping unless explicitly allowed. Later, the Protocol expanded to address new risks like </a:t>
            </a:r>
            <a:r>
              <a:rPr lang="en-US" b="1" dirty="0"/>
              <a:t>Carbon Capture and Storage (CCS)</a:t>
            </a:r>
            <a:r>
              <a:rPr lang="en-US" dirty="0"/>
              <a:t> and </a:t>
            </a:r>
            <a:r>
              <a:rPr lang="en-US" b="1" dirty="0"/>
              <a:t>marine geoengineering</a:t>
            </a:r>
            <a:r>
              <a:rPr lang="en-US" dirty="0"/>
              <a:t>.</a:t>
            </a:r>
          </a:p>
          <a:p>
            <a:endParaRPr lang="en-IN" b="1" dirty="0"/>
          </a:p>
          <a:p>
            <a:r>
              <a:rPr lang="en-IN" b="1" dirty="0"/>
              <a:t>T</a:t>
            </a:r>
            <a:r>
              <a:rPr lang="en-US" b="1" dirty="0" err="1"/>
              <a:t>argeted</a:t>
            </a:r>
            <a:r>
              <a:rPr lang="en-US" b="1" dirty="0"/>
              <a:t> Ecological Protections - From Sea Life to End-of-Life : </a:t>
            </a:r>
            <a:r>
              <a:rPr lang="en-US" dirty="0"/>
              <a:t>IMO transitioned from land-sea protection to tackling environmental harm </a:t>
            </a:r>
            <a:r>
              <a:rPr lang="en-US" i="1" dirty="0"/>
              <a:t>across the life cycle of a ship, </a:t>
            </a:r>
            <a:r>
              <a:rPr lang="en-US" i="0" dirty="0"/>
              <a:t>covering </a:t>
            </a:r>
            <a:r>
              <a:rPr lang="en-US" dirty="0"/>
              <a:t>design, operation and dismantling.</a:t>
            </a:r>
          </a:p>
          <a:p>
            <a:endParaRPr lang="en-US" b="1" dirty="0"/>
          </a:p>
          <a:p>
            <a:pPr marL="171450" indent="-171450">
              <a:buFont typeface="Arial" panose="020B0604020202020204" pitchFamily="34" charset="0"/>
              <a:buChar char="•"/>
            </a:pPr>
            <a:r>
              <a:rPr lang="en-US" b="1" dirty="0"/>
              <a:t>Anti-Fouling Systems Convention (2001)</a:t>
            </a:r>
            <a:r>
              <a:rPr lang="en-US" dirty="0"/>
              <a:t> prohibited harmful organotin compounds like TBT from ship hulls due to their toxic impact on marine life, forcing the industry to shift to environmentally safe coatings.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b="1" dirty="0"/>
              <a:t>Ballast Water Management Convention (2004)</a:t>
            </a:r>
            <a:r>
              <a:rPr lang="en-US" dirty="0"/>
              <a:t> addressed one of the most silent global threats — transportation of invasive aquatic species. It introduced the D-1 and D-2 discharge standards and mandated onboard treatment systems.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Hong Kong Convention (2009)</a:t>
            </a:r>
            <a:r>
              <a:rPr lang="en-US" dirty="0"/>
              <a:t> brought sustainability full circle by ensuring that ships are safely and responsibly recycled at the end of their operational life, requiring inventoried hazardous materials and certified recycling yards.</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Energy Efficiency Design Index (EEDI) – 2011</a:t>
            </a:r>
            <a:r>
              <a:rPr lang="en-US" dirty="0"/>
              <a:t> became the first global legally binding climate standard on any industrial sector, requiring all </a:t>
            </a:r>
            <a:r>
              <a:rPr lang="en-US" i="1" dirty="0"/>
              <a:t>newbuild</a:t>
            </a:r>
            <a:r>
              <a:rPr lang="en-US" dirty="0"/>
              <a:t> ships to meet minimum energy efficiency performance.</a:t>
            </a:r>
          </a:p>
          <a:p>
            <a:endParaRPr lang="en-IN" b="1" dirty="0"/>
          </a:p>
          <a:p>
            <a:endParaRPr lang="en-IN" b="1" dirty="0"/>
          </a:p>
          <a:p>
            <a:r>
              <a:rPr lang="en-IN" b="1" dirty="0"/>
              <a:t>Operational &amp; Climate Governance - The Decarbonisation Era :</a:t>
            </a:r>
            <a:r>
              <a:rPr lang="en-IN" dirty="0"/>
              <a:t> </a:t>
            </a:r>
            <a:r>
              <a:rPr lang="en-US" dirty="0"/>
              <a:t>The environmental journey moved from cleanup and containment,  to efficiency and accountability, to systemic </a:t>
            </a:r>
            <a:r>
              <a:rPr lang="en-US" dirty="0" err="1"/>
              <a:t>decarbonisation</a:t>
            </a:r>
            <a:r>
              <a:rPr lang="en-US" dirty="0"/>
              <a:t>. IMO is today the only UN agency with a sector-wide Net Zero transition underway.</a:t>
            </a:r>
            <a:endParaRPr lang="en-IN" dirty="0"/>
          </a:p>
          <a:p>
            <a:endParaRPr lang="en-IN" b="1" dirty="0"/>
          </a:p>
          <a:p>
            <a:pPr marL="171450" indent="-171450">
              <a:buFont typeface="Arial" panose="020B0604020202020204" pitchFamily="34" charset="0"/>
              <a:buChar char="•"/>
            </a:pPr>
            <a:r>
              <a:rPr lang="en-US" b="1" dirty="0"/>
              <a:t>Ship Energy Efficiency Management Plan (SEEMP) 2011</a:t>
            </a:r>
            <a:r>
              <a:rPr lang="en-US" dirty="0"/>
              <a:t> introduced operational controls, making every voyage accountable through better planning, speed management, and performance monitoring.</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IMO Polar Code (2017)</a:t>
            </a:r>
            <a:r>
              <a:rPr lang="en-US" dirty="0"/>
              <a:t> expanded IMO’s jurisdiction to ecologically fragile polar regions, setting stringent ship safety and environmental protection norms in newly accessible waters due to ice melt.</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Initial IMO GHG Strategy (2018)</a:t>
            </a:r>
            <a:r>
              <a:rPr lang="en-US" dirty="0"/>
              <a:t> marked a historic turning point calling for at least </a:t>
            </a:r>
            <a:r>
              <a:rPr lang="en-US" b="1" dirty="0"/>
              <a:t>50% reduction in total GHG emissions</a:t>
            </a:r>
            <a:r>
              <a:rPr lang="en-US" dirty="0"/>
              <a:t> from international shipping by 2050, on a pathway to </a:t>
            </a:r>
            <a:r>
              <a:rPr lang="en-US" b="1" dirty="0"/>
              <a:t>zero</a:t>
            </a:r>
            <a:r>
              <a:rPr lang="en-US" dirty="0"/>
              <a:t>. This strategy paved the way for ongoing development of the </a:t>
            </a:r>
            <a:r>
              <a:rPr lang="en-US" b="1" dirty="0"/>
              <a:t>IMO Net Zero Framework</a:t>
            </a:r>
            <a:r>
              <a:rPr lang="en-US" dirty="0"/>
              <a:t>, including measures such as GFI (fuel intensity limits), CII (carbon intensity indicator), and GHG pricing mechanisms.</a:t>
            </a:r>
          </a:p>
          <a:p>
            <a:endParaRPr lang="en-IN" b="1" dirty="0"/>
          </a:p>
          <a:p>
            <a:endParaRPr lang="en-IN" b="1" dirty="0"/>
          </a:p>
        </p:txBody>
      </p:sp>
    </p:spTree>
    <p:extLst>
      <p:ext uri="{BB962C8B-B14F-4D97-AF65-F5344CB8AC3E}">
        <p14:creationId xmlns:p14="http://schemas.microsoft.com/office/powerpoint/2010/main" val="388015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India’s </a:t>
            </a:r>
            <a:r>
              <a:rPr lang="en-US" b="1" dirty="0" err="1"/>
              <a:t>Panchamrit</a:t>
            </a:r>
            <a:r>
              <a:rPr lang="en-US" b="1" dirty="0"/>
              <a:t> Action Plan at COP-26</a:t>
            </a:r>
          </a:p>
          <a:p>
            <a:endParaRPr lang="en-US" b="1" dirty="0"/>
          </a:p>
          <a:p>
            <a:r>
              <a:rPr lang="en-US" dirty="0"/>
              <a:t>India’s announcement of the </a:t>
            </a:r>
            <a:r>
              <a:rPr lang="en-US" i="1" dirty="0"/>
              <a:t>“</a:t>
            </a:r>
            <a:r>
              <a:rPr lang="en-US" i="1" dirty="0" err="1"/>
              <a:t>Panchamrit</a:t>
            </a:r>
            <a:r>
              <a:rPr lang="en-US" i="1" dirty="0"/>
              <a:t>”</a:t>
            </a:r>
            <a:r>
              <a:rPr lang="en-US" dirty="0"/>
              <a:t> at COP-26 in Glasgow marked a defining moment in global climate negotiations, positioning the country not as a reluctant participant, but as a proactive leader among developing nations. Rooted in the principles of </a:t>
            </a:r>
            <a:r>
              <a:rPr lang="en-US" i="1" dirty="0"/>
              <a:t>equity, climate justice,</a:t>
            </a:r>
            <a:r>
              <a:rPr lang="en-US" dirty="0"/>
              <a:t> and </a:t>
            </a:r>
            <a:r>
              <a:rPr lang="en-US" i="1" dirty="0"/>
              <a:t>Common but Differentiated Responsibilities (CBDR-RC),</a:t>
            </a:r>
            <a:r>
              <a:rPr lang="en-US" dirty="0"/>
              <a:t> the </a:t>
            </a:r>
            <a:r>
              <a:rPr lang="en-US" dirty="0" err="1"/>
              <a:t>Panchamrit</a:t>
            </a:r>
            <a:r>
              <a:rPr lang="en-US" dirty="0"/>
              <a:t> provides a strategic, five-fold blueprint for India’s long-term transition towards a low-carbon economy.</a:t>
            </a:r>
          </a:p>
          <a:p>
            <a:endParaRPr lang="en-US" dirty="0"/>
          </a:p>
          <a:p>
            <a:r>
              <a:rPr lang="en-US" dirty="0"/>
              <a:t>The first commitment is to achieve </a:t>
            </a:r>
            <a:r>
              <a:rPr lang="en-US" b="1" dirty="0"/>
              <a:t>500 GW of non-fossil energy capacity by 2030</a:t>
            </a:r>
            <a:r>
              <a:rPr lang="en-US" dirty="0"/>
              <a:t>, demonstrating India’s intent to become one of the world’s largest renewable power generators. Parallelly, India pledged that </a:t>
            </a:r>
            <a:r>
              <a:rPr lang="en-US" b="1" dirty="0"/>
              <a:t>50% of its total energy requirements will come from renewable sources</a:t>
            </a:r>
            <a:r>
              <a:rPr lang="en-US" dirty="0"/>
              <a:t> by 2030, </a:t>
            </a:r>
            <a:r>
              <a:rPr lang="en-US" dirty="0" err="1"/>
              <a:t>signalling</a:t>
            </a:r>
            <a:r>
              <a:rPr lang="en-US" dirty="0"/>
              <a:t> a structural shift away from coal dependency. These targets align with major domestic initiatives such as the National Solar Mission, Green Hydrogen Mission, and large-scale offshore wind development.</a:t>
            </a:r>
          </a:p>
          <a:p>
            <a:endParaRPr lang="en-US" dirty="0"/>
          </a:p>
          <a:p>
            <a:r>
              <a:rPr lang="en-US" dirty="0"/>
              <a:t>In quantitative terms, India has committed to </a:t>
            </a:r>
            <a:r>
              <a:rPr lang="en-US" b="1" dirty="0"/>
              <a:t>reducing projected carbon emissions by 1 billion </a:t>
            </a:r>
            <a:r>
              <a:rPr lang="en-US" b="1" dirty="0" err="1"/>
              <a:t>tonnes</a:t>
            </a:r>
            <a:r>
              <a:rPr lang="en-US" b="1" dirty="0"/>
              <a:t> by 2030</a:t>
            </a:r>
            <a:r>
              <a:rPr lang="en-US" dirty="0"/>
              <a:t>, indicating a measurable contribution towards the global carbon budget. This is reinforced by a pledge to </a:t>
            </a:r>
            <a:r>
              <a:rPr lang="en-US" b="1" dirty="0"/>
              <a:t>reduce the carbon intensity of its GDP by 45% from 2005 levels</a:t>
            </a:r>
            <a:r>
              <a:rPr lang="en-US" dirty="0"/>
              <a:t>, reflecting a focus on economic efficiency rather than absolute caps, essential for a developing economy still pursuing growth and poverty eradication.</a:t>
            </a:r>
          </a:p>
          <a:p>
            <a:endParaRPr lang="en-US" dirty="0"/>
          </a:p>
          <a:p>
            <a:r>
              <a:rPr lang="en-US" dirty="0"/>
              <a:t>The long-term anchor of </a:t>
            </a:r>
            <a:r>
              <a:rPr lang="en-US" dirty="0" err="1"/>
              <a:t>Panchamrit</a:t>
            </a:r>
            <a:r>
              <a:rPr lang="en-US" dirty="0"/>
              <a:t> is the goal of reaching </a:t>
            </a:r>
            <a:r>
              <a:rPr lang="en-US" b="1" dirty="0"/>
              <a:t>net-zero emissions by 2070,</a:t>
            </a:r>
            <a:r>
              <a:rPr lang="en-US" dirty="0"/>
              <a:t> a timeline that balances developmental imperatives with climate responsibility. India has argued at COP forums that developed nations must reach net-zero well before 2050, as they have historically consumed a disproportionate share of the global carbon budget.</a:t>
            </a:r>
          </a:p>
          <a:p>
            <a:endParaRPr lang="en-US" dirty="0"/>
          </a:p>
          <a:p>
            <a:r>
              <a:rPr lang="en-US" dirty="0"/>
              <a:t>Beyond mitigation, India used the </a:t>
            </a:r>
            <a:r>
              <a:rPr lang="en-US" dirty="0" err="1"/>
              <a:t>Panchamrit</a:t>
            </a:r>
            <a:r>
              <a:rPr lang="en-US" dirty="0"/>
              <a:t> platform to highlight systemic concerns faced by developing countries. India firmly reiterated that </a:t>
            </a:r>
            <a:r>
              <a:rPr lang="en-US" b="1" dirty="0"/>
              <a:t>climate finance and technology transfer must be tracked as seriously as emissions reductions</a:t>
            </a:r>
            <a:r>
              <a:rPr lang="en-US" dirty="0"/>
              <a:t>, calling for accountability on the USD 100 billion annual pledge by developed countries. The concept of </a:t>
            </a:r>
            <a:r>
              <a:rPr lang="en-US" b="1" dirty="0"/>
              <a:t>LIFE – Lifestyle for Environment</a:t>
            </a:r>
            <a:r>
              <a:rPr lang="en-US" dirty="0"/>
              <a:t> was introduced as a </a:t>
            </a:r>
            <a:r>
              <a:rPr lang="en-US" dirty="0" err="1"/>
              <a:t>behavioural</a:t>
            </a:r>
            <a:r>
              <a:rPr lang="en-US" dirty="0"/>
              <a:t> movement, encouraging mindful consumption and sustainable living as a collective global responsibility.</a:t>
            </a:r>
          </a:p>
          <a:p>
            <a:endParaRPr lang="en-US" dirty="0"/>
          </a:p>
          <a:p>
            <a:r>
              <a:rPr lang="en-US" dirty="0"/>
              <a:t>Through </a:t>
            </a:r>
            <a:r>
              <a:rPr lang="en-US" dirty="0" err="1"/>
              <a:t>Panchamrit</a:t>
            </a:r>
            <a:r>
              <a:rPr lang="en-US" dirty="0"/>
              <a:t>, India has effectively linked climate action with climate justice, committing to ambitious goals while demanding an equitable global framework that neither </a:t>
            </a:r>
            <a:r>
              <a:rPr lang="en-US" dirty="0" err="1"/>
              <a:t>penalises</a:t>
            </a:r>
            <a:r>
              <a:rPr lang="en-US" dirty="0"/>
              <a:t> development nor ignores historical responsibility. The international response to </a:t>
            </a:r>
            <a:r>
              <a:rPr lang="en-US" dirty="0" err="1"/>
              <a:t>Panchamrit</a:t>
            </a:r>
            <a:r>
              <a:rPr lang="en-US" dirty="0"/>
              <a:t> has been largely positive, with multiple nations acknowledging India’s pragmatic yet visionary approach.</a:t>
            </a:r>
          </a:p>
          <a:p>
            <a:endParaRPr lang="en-IN" dirty="0"/>
          </a:p>
        </p:txBody>
      </p:sp>
    </p:spTree>
    <p:extLst>
      <p:ext uri="{BB962C8B-B14F-4D97-AF65-F5344CB8AC3E}">
        <p14:creationId xmlns:p14="http://schemas.microsoft.com/office/powerpoint/2010/main" val="4265233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Green Shipping – The Big Picture</a:t>
            </a:r>
          </a:p>
          <a:p>
            <a:endParaRPr lang="en-US" b="1" dirty="0"/>
          </a:p>
          <a:p>
            <a:r>
              <a:rPr lang="en-US" dirty="0"/>
              <a:t>Shipping is the backbone of world trade, carrying nearly </a:t>
            </a:r>
            <a:r>
              <a:rPr lang="en-US" b="1" dirty="0"/>
              <a:t>80% of global goods</a:t>
            </a:r>
            <a:r>
              <a:rPr lang="en-US" dirty="0"/>
              <a:t>. But it is also responsible for </a:t>
            </a:r>
            <a:r>
              <a:rPr lang="en-US" b="1" dirty="0"/>
              <a:t>~3% of global CO₂ emissions</a:t>
            </a:r>
            <a:r>
              <a:rPr lang="en-US" dirty="0"/>
              <a:t>, making </a:t>
            </a:r>
            <a:r>
              <a:rPr lang="en-US" dirty="0" err="1"/>
              <a:t>decarbonisation</a:t>
            </a:r>
            <a:r>
              <a:rPr lang="en-US" dirty="0"/>
              <a:t> one of the most pressing challenges of our time.</a:t>
            </a:r>
          </a:p>
          <a:p>
            <a:endParaRPr lang="en-US" dirty="0"/>
          </a:p>
          <a:p>
            <a:r>
              <a:rPr lang="en-US" dirty="0"/>
              <a:t>Green Shipping is not just about compliance, it is about transforming </a:t>
            </a:r>
            <a:r>
              <a:rPr lang="en-US" b="1" dirty="0"/>
              <a:t>ships, ports, and supply chains into cleaner, smarter, and future-ready systems</a:t>
            </a:r>
            <a:r>
              <a:rPr lang="en-US" dirty="0"/>
              <a:t>. In a low-carbon economy, sustainability is synonymous with competitiveness, and the maritime sector cannot afford to lag behind.</a:t>
            </a:r>
          </a:p>
          <a:p>
            <a:endParaRPr lang="en-US" dirty="0"/>
          </a:p>
          <a:p>
            <a:r>
              <a:rPr lang="en-US" dirty="0"/>
              <a:t>India’s approach aligns ambition with action:</a:t>
            </a:r>
          </a:p>
          <a:p>
            <a:endParaRPr lang="en-US" dirty="0"/>
          </a:p>
          <a:p>
            <a:r>
              <a:rPr lang="en-US" b="1" dirty="0"/>
              <a:t>Maritime India Vision 2030</a:t>
            </a:r>
            <a:r>
              <a:rPr lang="en-US" dirty="0"/>
              <a:t> and </a:t>
            </a:r>
            <a:r>
              <a:rPr lang="en-US" b="1" dirty="0"/>
              <a:t>Maritime Amrit Kaal Vision 2047</a:t>
            </a:r>
            <a:r>
              <a:rPr lang="en-US" dirty="0"/>
              <a:t> embed sustainability into long-term growth strategies.</a:t>
            </a:r>
          </a:p>
          <a:p>
            <a:r>
              <a:rPr lang="en-US" dirty="0"/>
              <a:t>India supports the </a:t>
            </a:r>
            <a:r>
              <a:rPr lang="en-US" b="1" dirty="0"/>
              <a:t>IMO’s Net Zero 2050</a:t>
            </a:r>
            <a:r>
              <a:rPr lang="en-US" dirty="0"/>
              <a:t> ambition, strengthening its role as a responsible maritime nation.</a:t>
            </a:r>
          </a:p>
          <a:p>
            <a:r>
              <a:rPr lang="en-US" dirty="0"/>
              <a:t>Through the </a:t>
            </a:r>
            <a:r>
              <a:rPr lang="en-US" b="1" dirty="0" err="1"/>
              <a:t>Panchamrit</a:t>
            </a:r>
            <a:r>
              <a:rPr lang="en-US" b="1" dirty="0"/>
              <a:t> Pledge</a:t>
            </a:r>
            <a:r>
              <a:rPr lang="en-US" dirty="0"/>
              <a:t>, India has committed to 500 GW of non-fossil capacity by 2030 and Net Zero by 2070, anchoring maritime </a:t>
            </a:r>
            <a:r>
              <a:rPr lang="en-US" dirty="0" err="1"/>
              <a:t>decarbonisation</a:t>
            </a:r>
            <a:r>
              <a:rPr lang="en-US" dirty="0"/>
              <a:t> within the national clean energy agenda.</a:t>
            </a:r>
          </a:p>
          <a:p>
            <a:endParaRPr lang="en-US" dirty="0"/>
          </a:p>
          <a:p>
            <a:r>
              <a:rPr lang="en-US" dirty="0"/>
              <a:t>The </a:t>
            </a:r>
            <a:r>
              <a:rPr lang="en-US" b="1" dirty="0"/>
              <a:t>future of shipping is green by necessity, not by choice.</a:t>
            </a:r>
            <a:r>
              <a:rPr lang="en-US" dirty="0"/>
              <a:t> Green shipping is not a burden but an opportunity: to reduce costs, attract green finance, and ensure India remains at the forefront of global maritime competitiveness.</a:t>
            </a:r>
          </a:p>
          <a:p>
            <a:endParaRPr lang="en-IN" dirty="0"/>
          </a:p>
        </p:txBody>
      </p:sp>
    </p:spTree>
    <p:extLst>
      <p:ext uri="{BB962C8B-B14F-4D97-AF65-F5344CB8AC3E}">
        <p14:creationId xmlns:p14="http://schemas.microsoft.com/office/powerpoint/2010/main" val="1521343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India’s Green Shipping Initiatives</a:t>
            </a:r>
          </a:p>
          <a:p>
            <a:endParaRPr lang="en-US" dirty="0"/>
          </a:p>
          <a:p>
            <a:r>
              <a:rPr lang="en-US" dirty="0"/>
              <a:t>India’s maritime decarbonization roadmap is evolving from isolated compliance measures into an integrated national strategy under the broader vision of </a:t>
            </a:r>
            <a:r>
              <a:rPr lang="en-US" i="1" dirty="0"/>
              <a:t>“Samudra </a:t>
            </a:r>
            <a:r>
              <a:rPr lang="en-US" i="1" dirty="0" err="1"/>
              <a:t>Shuddhih</a:t>
            </a:r>
            <a:r>
              <a:rPr lang="en-US" i="1" dirty="0"/>
              <a:t>, </a:t>
            </a:r>
            <a:r>
              <a:rPr lang="en-US" i="1" dirty="0" err="1"/>
              <a:t>Rāṣṭrasya</a:t>
            </a:r>
            <a:r>
              <a:rPr lang="en-US" i="1" dirty="0"/>
              <a:t> </a:t>
            </a:r>
            <a:r>
              <a:rPr lang="en-US" i="1" dirty="0" err="1"/>
              <a:t>Vr̥iddhih</a:t>
            </a:r>
            <a:r>
              <a:rPr lang="en-US" i="1" dirty="0"/>
              <a:t>.”</a:t>
            </a:r>
            <a:r>
              <a:rPr lang="en-US" dirty="0"/>
              <a:t> This transformation is being driven by coordinated initiatives that target vessels, ports, fuel ecosystems, and regulatory governance.</a:t>
            </a:r>
          </a:p>
          <a:p>
            <a:endParaRPr lang="en-US" dirty="0"/>
          </a:p>
          <a:p>
            <a:r>
              <a:rPr lang="en-US" dirty="0"/>
              <a:t>At the institutional level, the formation of the </a:t>
            </a:r>
            <a:r>
              <a:rPr lang="en-US" b="1" dirty="0"/>
              <a:t>National Port Sustainability Council (NPSC)</a:t>
            </a:r>
            <a:r>
              <a:rPr lang="en-US" dirty="0"/>
              <a:t> reflects a shift toward performance-based benchmarking in port operations. The council employs indicators such as the </a:t>
            </a:r>
            <a:r>
              <a:rPr lang="en-US" i="1" dirty="0"/>
              <a:t>Green Port Index (GPI), Port Readiness Level (PRL), Environmental Ship Index (ESI)</a:t>
            </a:r>
            <a:r>
              <a:rPr lang="en-US" dirty="0"/>
              <a:t> and </a:t>
            </a:r>
            <a:r>
              <a:rPr lang="en-US" i="1" dirty="0"/>
              <a:t>GHG Emissions Inventory</a:t>
            </a:r>
            <a:r>
              <a:rPr lang="en-US" dirty="0"/>
              <a:t>, ensuring Indian ports are globally aligned on sustainability, electrification, and green infrastructure standards.</a:t>
            </a:r>
          </a:p>
          <a:p>
            <a:endParaRPr lang="en-US" dirty="0"/>
          </a:p>
          <a:p>
            <a:r>
              <a:rPr lang="en-US" dirty="0"/>
              <a:t>A central pillar of green transition is the </a:t>
            </a:r>
            <a:r>
              <a:rPr lang="en-US" b="1" dirty="0"/>
              <a:t>National Green Shipping Plan (NGSP)</a:t>
            </a:r>
            <a:r>
              <a:rPr lang="en-US" dirty="0"/>
              <a:t>, which provides a structured roadmap for </a:t>
            </a:r>
            <a:r>
              <a:rPr lang="en-US" dirty="0" err="1"/>
              <a:t>decarbonisation</a:t>
            </a:r>
            <a:r>
              <a:rPr lang="en-US" dirty="0"/>
              <a:t> of both ports and ships. The plan not only sets targets for reducing port emissions but also outlines future bunkering corridors for alternative fuels such as LNG, biofuels, methanol, and green ammonia. These fuels are being introduced through detailed guidelines to support a phased shift from transitional to zero-carbon fuels.</a:t>
            </a:r>
          </a:p>
          <a:p>
            <a:endParaRPr lang="en-US" dirty="0"/>
          </a:p>
          <a:p>
            <a:r>
              <a:rPr lang="en-US" dirty="0"/>
              <a:t>On the vessel front, </a:t>
            </a:r>
            <a:r>
              <a:rPr lang="en-US" b="1" dirty="0"/>
              <a:t>Sustainability Indexing of Ships (SIS)</a:t>
            </a:r>
            <a:r>
              <a:rPr lang="en-US" dirty="0"/>
              <a:t> is being introduced to rate ships based on environmental performance, integrating parameters such as fuel type, age, emissions, and onboard energy efficiency. This index will be directly linked to regulatory incentives and port access policies, encouraging shipowners to </a:t>
            </a:r>
            <a:r>
              <a:rPr lang="en-US" dirty="0" err="1"/>
              <a:t>modernise</a:t>
            </a:r>
            <a:r>
              <a:rPr lang="en-US" dirty="0"/>
              <a:t> fleets and retire obsolete, high-emission tonnage.</a:t>
            </a:r>
          </a:p>
          <a:p>
            <a:endParaRPr lang="en-US" b="1" dirty="0"/>
          </a:p>
          <a:p>
            <a:r>
              <a:rPr lang="en-US" b="1" dirty="0"/>
              <a:t>Shore Power (Onshore Power Supply - OPS)</a:t>
            </a:r>
            <a:r>
              <a:rPr lang="en-US" dirty="0"/>
              <a:t> forms another critical component, aimed at eliminating auxiliary engine use while ships are docked. By supplying clean electricity directly at berth, OPS significantly reduces particulate emissions, </a:t>
            </a:r>
            <a:r>
              <a:rPr lang="en-US" dirty="0" err="1"/>
              <a:t>sulphur</a:t>
            </a:r>
            <a:r>
              <a:rPr lang="en-US" dirty="0"/>
              <a:t> oxides, and carbon output in port cities. Pilot installations at major ports such as VOC and JNPA are now being expanded to create OPS-enabled green corridors.</a:t>
            </a:r>
          </a:p>
          <a:p>
            <a:endParaRPr lang="en-US" dirty="0"/>
          </a:p>
          <a:p>
            <a:r>
              <a:rPr lang="en-US" dirty="0"/>
              <a:t>Ship recycling also contributes to India’s green leadership. With the Hong Kong Convention now in force, India leads the world with over </a:t>
            </a:r>
            <a:r>
              <a:rPr lang="en-US" b="1" dirty="0"/>
              <a:t>115 HKC-compliant recycling yards at Alang</a:t>
            </a:r>
            <a:r>
              <a:rPr lang="en-US" dirty="0"/>
              <a:t>, integrating environmentally safe dismantling practices and hazardous waste management. This positions India as a responsible global hub in the circular economy for ships.</a:t>
            </a:r>
          </a:p>
          <a:p>
            <a:endParaRPr lang="en-US" dirty="0"/>
          </a:p>
          <a:p>
            <a:r>
              <a:rPr lang="en-US" dirty="0"/>
              <a:t>Together, these initiatives illustrate India’s transition from a compliance-driven maritime nation to a climate-responsible maritime power. By integrating policy (NGSP), infrastructure (OPS), market readiness (alt-fuels), and regulatory reform (SIS, NPSC), India is preparing not only to meet IMO’s 2050 targets but to set new benchmarks for green maritime leadership.</a:t>
            </a:r>
          </a:p>
          <a:p>
            <a:endParaRPr lang="en-IN" dirty="0"/>
          </a:p>
        </p:txBody>
      </p:sp>
    </p:spTree>
    <p:extLst>
      <p:ext uri="{BB962C8B-B14F-4D97-AF65-F5344CB8AC3E}">
        <p14:creationId xmlns:p14="http://schemas.microsoft.com/office/powerpoint/2010/main" val="613651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864DF-0AA2-E3DA-FADF-7E6BCE02E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615B99-06A4-D7B7-6340-812F9B517E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57B95-9AED-BB53-C3D6-DE786660395C}"/>
              </a:ext>
            </a:extLst>
          </p:cNvPr>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Swachh Sagar Portal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IN" b="1" i="1" dirty="0">
                <a:solidFill>
                  <a:schemeClr val="accent1"/>
                </a:solidFill>
              </a:rPr>
              <a:t>Monitoring &amp; Reporting – First Step towards Green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Swachh Sagar Portal is India’s unified digital platform for maritime environmental compliance, developed to support clean seas, transparent reporting and </a:t>
            </a:r>
            <a:r>
              <a:rPr lang="en-US" dirty="0" err="1"/>
              <a:t>decarbonisation</a:t>
            </a:r>
            <a:r>
              <a:rPr lang="en-US" dirty="0"/>
              <a:t> efforts. It consolidates all pollution control and sustainability mandates under a single national system, enabling ships, ports, and regulatory authorities to operate within a structured, real-time governance framework. Each module within the portal addresses a specific environmental obligation under MARPOL and IMO conventions, ensuring data integrity, traceability and enforcement consistency.</a:t>
            </a:r>
          </a:p>
          <a:p>
            <a:endParaRPr lang="en-IN" dirty="0"/>
          </a:p>
          <a:p>
            <a:r>
              <a:rPr lang="en-US" b="1" dirty="0"/>
              <a:t>Port Reception Facility (PRF) Module</a:t>
            </a:r>
          </a:p>
          <a:p>
            <a:r>
              <a:rPr lang="en-US" dirty="0"/>
              <a:t>The Port Reception Facility module establishes a structured digital system for vessels to declare ship-generated waste prior to port arrival. It links ships with </a:t>
            </a:r>
            <a:r>
              <a:rPr lang="en-US" dirty="0" err="1"/>
              <a:t>authorised</a:t>
            </a:r>
            <a:r>
              <a:rPr lang="en-US" dirty="0"/>
              <a:t> waste collection vendors and enables real-time approval, tracking and disposal coordination, reducing delays and eliminating informal handling. By digitally recording every waste transaction, it ensures full transparency under MARPOL Annex V and prevents sea dumping. This module supports State Maritime Boards, Port Authorities and Pollution Control Boards in monitoring compliance, while creating auditable records for IMO and port State control inspections.</a:t>
            </a:r>
          </a:p>
          <a:p>
            <a:endParaRPr lang="en-US" dirty="0"/>
          </a:p>
          <a:p>
            <a:r>
              <a:rPr lang="en-US" b="1" dirty="0"/>
              <a:t>Fuel Consumption Reporting</a:t>
            </a:r>
          </a:p>
          <a:p>
            <a:r>
              <a:rPr lang="en-US" dirty="0"/>
              <a:t>This module captures fuel consumption data for all vessels required to report under DGS regulations, including those below the IMO’s global Data Collection System threshold of 5,000 GT. It enables national compliance with MARPOL Annex VI carbon intensity and energy efficiency requirements. All operational fuel data,  type, quantity, voyage consumption,  is digitally lodged, enabling India to build a national emissions database. This data will support policy development for future MBM mechanisms and ensure readiness for IMO’s Net-Zero Framework implementation.</a:t>
            </a:r>
          </a:p>
          <a:p>
            <a:endParaRPr lang="en-US" dirty="0"/>
          </a:p>
          <a:p>
            <a:r>
              <a:rPr lang="en-US" b="1" dirty="0"/>
              <a:t>Single Use Plastics (SUP) Module</a:t>
            </a:r>
          </a:p>
          <a:p>
            <a:r>
              <a:rPr lang="en-US" dirty="0"/>
              <a:t>The Single Use Plastics module </a:t>
            </a:r>
            <a:r>
              <a:rPr lang="en-US" dirty="0" err="1"/>
              <a:t>operationalises</a:t>
            </a:r>
            <a:r>
              <a:rPr lang="en-US" dirty="0"/>
              <a:t> DGS Order No. 05 of 2019 by mandating ships to submit a Ship Execution Plan (SEP) identifying plastic items onboard, their phase-out measures and disposal methods. It enables tracking of plastic usage, recycling and substitution with sustainable alternatives. By capturing ship-level data, this module enforces India’s national ban on certain plastic categories and contributes to IMO’s Action Plan on Marine Litter. It shifts plastic control from advisory to mandatory digital reporting, enhancing accountability.</a:t>
            </a:r>
          </a:p>
          <a:p>
            <a:endParaRPr lang="en-US" dirty="0"/>
          </a:p>
          <a:p>
            <a:r>
              <a:rPr lang="en-US" b="1" dirty="0"/>
              <a:t>e-BDN &amp; Bunker Supplier Information System</a:t>
            </a:r>
          </a:p>
          <a:p>
            <a:r>
              <a:rPr lang="en-US" dirty="0"/>
              <a:t>This module creates a national registry of licensed bunker suppliers and mandates issuance of electronic Bunker Delivery Notes (e-BDN) for every fuel transaction. Each e-BDN is time-stamped, digitally signed and </a:t>
            </a:r>
            <a:r>
              <a:rPr lang="en-US" dirty="0" err="1"/>
              <a:t>serialised</a:t>
            </a:r>
            <a:r>
              <a:rPr lang="en-US" dirty="0"/>
              <a:t>, preventing manipulation or use of unregistered suppliers. It improves traceability of marine fuels and helps detect off-spec or adulterated bunkers. By integrating supplier verification and fuel documentation, the portal strengthens maritime fuel governance and directly supports enforcement of fuel quality standards under MARPOL Annex VI.</a:t>
            </a:r>
          </a:p>
          <a:p>
            <a:br>
              <a:rPr lang="en-US" dirty="0"/>
            </a:br>
            <a:r>
              <a:rPr lang="en-US" b="1" dirty="0"/>
              <a:t>Ballast Water Reporting Module (BWM Convention Alignment)</a:t>
            </a:r>
          </a:p>
          <a:p>
            <a:r>
              <a:rPr lang="en-US" dirty="0"/>
              <a:t>The Ballast Water module requires all ships, Indian and Foreign Flagged, to electronically report ballast operations upon every arrival and departure. It captures data on ballast uptake, exchange, treatment and discharge, enabling continuous monitoring in line with IMO’s experience-building phase. This allows authorities to assess invasive species risk, treatment plant functionality and compliance </a:t>
            </a:r>
            <a:r>
              <a:rPr lang="en-US" dirty="0" err="1"/>
              <a:t>behaviour</a:t>
            </a:r>
            <a:r>
              <a:rPr lang="en-US" dirty="0"/>
              <a:t>. By linking with GISIS reporting, it elevates India’s oversight role under the Ballast Water Management Convention and prepares ports for future biological discharge standards.</a:t>
            </a:r>
          </a:p>
          <a:p>
            <a:endParaRPr lang="en-IN" dirty="0"/>
          </a:p>
          <a:p>
            <a:endParaRPr lang="en-IN" dirty="0"/>
          </a:p>
          <a:p>
            <a:endParaRPr lang="en-IN" dirty="0"/>
          </a:p>
          <a:p>
            <a:endParaRPr lang="en-IN" dirty="0"/>
          </a:p>
          <a:p>
            <a:endParaRPr lang="en-IN" dirty="0"/>
          </a:p>
          <a:p>
            <a:endParaRPr lang="en-IN" dirty="0"/>
          </a:p>
          <a:p>
            <a:endParaRPr lang="en-IN" dirty="0"/>
          </a:p>
          <a:p>
            <a:endParaRPr lang="en-IN" dirty="0"/>
          </a:p>
          <a:p>
            <a:r>
              <a:rPr lang="en-US" dirty="0"/>
              <a:t>Together, these five modules establish India’s first end-to-end maritime environmental registry , shifting compliance from manual declarations to auditable, technology-driven oversight. By integrating reporting on waste, fuel, plastics, bunkers and ballast water, the portal strengthens India’s role in global maritime regulation and positions the country to lead international initiatives on green shipping corridors, blue economy and marine pollution control. Swachh Sagar is not just a compliance tool, but a strategic instrument for India’s transition to a cleaner, future-ready maritime ecosystem.</a:t>
            </a:r>
            <a:endParaRPr lang="en-IN" dirty="0"/>
          </a:p>
        </p:txBody>
      </p:sp>
    </p:spTree>
    <p:extLst>
      <p:ext uri="{BB962C8B-B14F-4D97-AF65-F5344CB8AC3E}">
        <p14:creationId xmlns:p14="http://schemas.microsoft.com/office/powerpoint/2010/main" val="3789231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1" dirty="0"/>
            </a:br>
            <a:r>
              <a:rPr lang="en-US" b="1" dirty="0"/>
              <a:t>The National Green Shipping Policy (NGSP)</a:t>
            </a:r>
            <a:r>
              <a:rPr lang="en-US" dirty="0"/>
              <a:t> is India’s comprehensive roadmap to align the maritime sector with global decarbonization goals while ensuring economic growth and competitiveness. As highlighted in the consultative document (2025), NGSP is not just an environmental initiative, but a strategic shift to position India as a global hub for </a:t>
            </a:r>
            <a:r>
              <a:rPr lang="en-US" b="1" dirty="0"/>
              <a:t>green shipping, green fuels, green ports, and maritime innovation</a:t>
            </a:r>
            <a:r>
              <a:rPr lang="en-US" dirty="0"/>
              <a:t>. It builds on international mandates such as the IMO’s 2023 GHG Strategy and domestic commitments announced under COP-26 </a:t>
            </a:r>
            <a:r>
              <a:rPr lang="en-US" i="1" dirty="0" err="1"/>
              <a:t>Panchamrit</a:t>
            </a:r>
            <a:r>
              <a:rPr lang="en-US" dirty="0"/>
              <a:t>.</a:t>
            </a:r>
          </a:p>
          <a:p>
            <a:r>
              <a:rPr lang="en-US" dirty="0"/>
              <a:t>The policy integrates sustainability across the maritime value chain, focusing on low-emission vessel technologies, alternative fuel infrastructure, regulatory reform, and green financing mechanisms. It also aligns with major national frameworks – </a:t>
            </a:r>
            <a:r>
              <a:rPr lang="en-US" b="1" dirty="0"/>
              <a:t>Maritime India Vision 2030, Amrit Kaal Vision 2047, </a:t>
            </a:r>
            <a:r>
              <a:rPr lang="en-US" b="1" dirty="0" err="1"/>
              <a:t>Sagarmala</a:t>
            </a:r>
            <a:r>
              <a:rPr lang="en-US" b="1" dirty="0"/>
              <a:t> and Harit Sagar guidelines</a:t>
            </a:r>
            <a:r>
              <a:rPr lang="en-US" dirty="0"/>
              <a:t> – creating a unified and future-ready maritime strategy.</a:t>
            </a:r>
          </a:p>
          <a:p>
            <a:br>
              <a:rPr lang="en-US" dirty="0"/>
            </a:br>
            <a:endParaRPr lang="en-US" dirty="0"/>
          </a:p>
          <a:p>
            <a:r>
              <a:rPr lang="en-US" b="1" dirty="0"/>
              <a:t>Key Transition Pillars</a:t>
            </a:r>
          </a:p>
          <a:p>
            <a:endParaRPr lang="en-US" b="1" dirty="0"/>
          </a:p>
          <a:p>
            <a:r>
              <a:rPr lang="en-US" b="1" dirty="0"/>
              <a:t>Green Ships:</a:t>
            </a:r>
            <a:br>
              <a:rPr lang="en-US" dirty="0"/>
            </a:br>
            <a:r>
              <a:rPr lang="en-US" dirty="0"/>
              <a:t>Promotion of energy-efficient vessel designs, retrofits, zero-emission propulsion, and mandatory green certification. NGSP envisions India becoming a shipbuilding and retrofit hub for low-carbon vessels.</a:t>
            </a:r>
          </a:p>
          <a:p>
            <a:endParaRPr lang="en-US" b="1" dirty="0"/>
          </a:p>
          <a:p>
            <a:r>
              <a:rPr lang="en-US" b="1" dirty="0"/>
              <a:t>Green Ports:</a:t>
            </a:r>
            <a:br>
              <a:rPr lang="en-US" dirty="0"/>
            </a:br>
            <a:r>
              <a:rPr lang="en-US" dirty="0"/>
              <a:t>Port decarbonization through shore power (OPS), electrified equipment, green corridors, emission monitoring, and renewable integration (solar, wind, hydrogen bunkering).</a:t>
            </a:r>
          </a:p>
          <a:p>
            <a:endParaRPr lang="en-US" b="1" dirty="0"/>
          </a:p>
          <a:p>
            <a:r>
              <a:rPr lang="en-US" b="1" dirty="0"/>
              <a:t>Green Fuels:</a:t>
            </a:r>
            <a:br>
              <a:rPr lang="en-US" dirty="0"/>
            </a:br>
            <a:r>
              <a:rPr lang="en-US" dirty="0"/>
              <a:t>Adoption of biofuels, LNG, methanol, hydrogen and ammonia under a phased fuel transition plan. The policy promotes domestic fuel production and bunkering hubs to make India a </a:t>
            </a:r>
            <a:r>
              <a:rPr lang="en-US" b="1" dirty="0"/>
              <a:t>future fuel supply nation</a:t>
            </a:r>
            <a:r>
              <a:rPr lang="en-US" dirty="0"/>
              <a:t>.</a:t>
            </a:r>
          </a:p>
          <a:p>
            <a:endParaRPr lang="en-US" b="1" dirty="0"/>
          </a:p>
          <a:p>
            <a:r>
              <a:rPr lang="en-US" b="1" dirty="0"/>
              <a:t>Green Recycling:</a:t>
            </a:r>
            <a:br>
              <a:rPr lang="en-US" dirty="0"/>
            </a:br>
            <a:r>
              <a:rPr lang="en-US" dirty="0"/>
              <a:t>Modernization of Alang and other ship recycling yards under HKC-compliant practices, with circular economy principles, hazardous waste control, and global recycling leadership.</a:t>
            </a:r>
          </a:p>
          <a:p>
            <a:endParaRPr lang="en-US" b="1" dirty="0"/>
          </a:p>
          <a:p>
            <a:r>
              <a:rPr lang="en-US" b="1" dirty="0"/>
              <a:t>Green Finance &amp; Collaboration:</a:t>
            </a:r>
            <a:br>
              <a:rPr lang="en-US" dirty="0"/>
            </a:br>
            <a:r>
              <a:rPr lang="en-US" dirty="0"/>
              <a:t>Creation of national green maritime funds, tax incentives, ESG-linked financing, PPP models, and international partnerships to support innovation and equitable transition.</a:t>
            </a:r>
          </a:p>
          <a:p>
            <a:br>
              <a:rPr lang="en-US" dirty="0"/>
            </a:br>
            <a:endParaRPr lang="en-US" dirty="0"/>
          </a:p>
          <a:p>
            <a:r>
              <a:rPr lang="en-US" b="1" dirty="0"/>
              <a:t>Strategic Intent</a:t>
            </a:r>
          </a:p>
          <a:p>
            <a:r>
              <a:rPr lang="en-US" dirty="0"/>
              <a:t>The core objective of NGSP is to </a:t>
            </a:r>
            <a:r>
              <a:rPr lang="en-US" b="1" dirty="0"/>
              <a:t>shift India from regulatory compliance to global leadership</a:t>
            </a:r>
            <a:r>
              <a:rPr lang="en-US" dirty="0"/>
              <a:t> in green shipping. By integrating technology, sustainability, and economy, India seeks to become a maritime nation that exports </a:t>
            </a:r>
            <a:r>
              <a:rPr lang="en-US" i="1" dirty="0"/>
              <a:t>solutions, not emissions</a:t>
            </a:r>
            <a:r>
              <a:rPr lang="en-US" dirty="0"/>
              <a:t>. The policy emphasizes a just and equitable transition, ensuring inclusion of industry, </a:t>
            </a:r>
            <a:r>
              <a:rPr lang="en-US" dirty="0" err="1"/>
              <a:t>labour</a:t>
            </a:r>
            <a:r>
              <a:rPr lang="en-US" dirty="0"/>
              <a:t>, MSMEs, and coastal communities.</a:t>
            </a:r>
          </a:p>
          <a:p>
            <a:endParaRPr lang="en-IN" dirty="0"/>
          </a:p>
        </p:txBody>
      </p:sp>
    </p:spTree>
    <p:extLst>
      <p:ext uri="{BB962C8B-B14F-4D97-AF65-F5344CB8AC3E}">
        <p14:creationId xmlns:p14="http://schemas.microsoft.com/office/powerpoint/2010/main" val="3229719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Shore-to-Ship Power (OPS)</a:t>
            </a:r>
          </a:p>
          <a:p>
            <a:endParaRPr lang="en-US" b="1" dirty="0"/>
          </a:p>
          <a:p>
            <a:r>
              <a:rPr lang="en-US" dirty="0"/>
              <a:t>Shore-to-Ship Power (Onshore Power Supply – OPS), commonly referred to as </a:t>
            </a:r>
            <a:r>
              <a:rPr lang="en-US" i="1" dirty="0"/>
              <a:t>cold ironing</a:t>
            </a:r>
            <a:r>
              <a:rPr lang="en-US" dirty="0"/>
              <a:t>, enables vessels to switch off their diesel auxiliary engines and draw electricity directly from port infrastructure while berthed. This significantly reduces emissions of </a:t>
            </a:r>
            <a:r>
              <a:rPr lang="en-US" b="1" dirty="0"/>
              <a:t>CO₂, NOₓ, SOₓ and Particulate Matter</a:t>
            </a:r>
            <a:r>
              <a:rPr lang="en-US" dirty="0"/>
              <a:t>, addressing one of the most concentrated sources of pollution in port cities.</a:t>
            </a:r>
          </a:p>
          <a:p>
            <a:endParaRPr lang="en-US" dirty="0"/>
          </a:p>
          <a:p>
            <a:r>
              <a:rPr lang="en-US" dirty="0"/>
              <a:t>OPS is central to India’s maritime </a:t>
            </a:r>
            <a:r>
              <a:rPr lang="en-US" dirty="0" err="1"/>
              <a:t>decarbonisation</a:t>
            </a:r>
            <a:r>
              <a:rPr lang="en-US" dirty="0"/>
              <a:t> strategy under </a:t>
            </a:r>
            <a:r>
              <a:rPr lang="en-US" i="1" dirty="0"/>
              <a:t>Harit Sagar</a:t>
            </a:r>
            <a:r>
              <a:rPr lang="en-US" dirty="0"/>
              <a:t>, supporting compliance with IMO’s CII and aligning with national climate commitments under the </a:t>
            </a:r>
            <a:r>
              <a:rPr lang="en-US" dirty="0" err="1"/>
              <a:t>Panchamrit</a:t>
            </a:r>
            <a:r>
              <a:rPr lang="en-US" dirty="0"/>
              <a:t> and Net Zero 2070 vision. Beyond emissions reduction, OPS improves </a:t>
            </a:r>
            <a:r>
              <a:rPr lang="en-US" b="1" dirty="0"/>
              <a:t>ESG scores, port sustainability ratings</a:t>
            </a:r>
            <a:r>
              <a:rPr lang="en-US" dirty="0"/>
              <a:t>, and promotes health benefits for coastal communities.</a:t>
            </a:r>
          </a:p>
          <a:p>
            <a:br>
              <a:rPr lang="en-US" dirty="0"/>
            </a:br>
            <a:endParaRPr lang="en-US" dirty="0"/>
          </a:p>
          <a:p>
            <a:r>
              <a:rPr lang="en-US" b="1" dirty="0"/>
              <a:t>Implementation Progress in Indian Ports</a:t>
            </a:r>
          </a:p>
          <a:p>
            <a:endParaRPr lang="en-US" b="1" dirty="0"/>
          </a:p>
          <a:p>
            <a:r>
              <a:rPr lang="en-US" b="1" dirty="0"/>
              <a:t>Kamarajar Port (Ennore) – 2024 Commissioning</a:t>
            </a:r>
            <a:endParaRPr lang="en-US" dirty="0"/>
          </a:p>
          <a:p>
            <a:r>
              <a:rPr lang="en-US" dirty="0"/>
              <a:t>Commissioned OPS facility in </a:t>
            </a:r>
            <a:r>
              <a:rPr lang="en-US" b="1" dirty="0"/>
              <a:t>November 2024</a:t>
            </a:r>
            <a:r>
              <a:rPr lang="en-US" dirty="0"/>
              <a:t>, at a cost of </a:t>
            </a:r>
            <a:r>
              <a:rPr lang="en-US" b="1" dirty="0"/>
              <a:t>₹20.5 crore</a:t>
            </a:r>
            <a:r>
              <a:rPr lang="en-US" dirty="0"/>
              <a:t>.</a:t>
            </a:r>
          </a:p>
          <a:p>
            <a:r>
              <a:rPr lang="en-US" dirty="0"/>
              <a:t>Capacity: </a:t>
            </a:r>
            <a:r>
              <a:rPr lang="en-US" b="1" dirty="0"/>
              <a:t>500 kW, 400V, 50–60 Hz</a:t>
            </a:r>
            <a:r>
              <a:rPr lang="en-US" dirty="0"/>
              <a:t>, serving </a:t>
            </a:r>
            <a:r>
              <a:rPr lang="en-US" b="1" dirty="0"/>
              <a:t>Coal Berths 1 &amp; 2</a:t>
            </a:r>
            <a:endParaRPr lang="en-US" dirty="0"/>
          </a:p>
          <a:p>
            <a:r>
              <a:rPr lang="en-US" dirty="0"/>
              <a:t>Developed under </a:t>
            </a:r>
            <a:r>
              <a:rPr lang="en-US" b="1" dirty="0"/>
              <a:t>Harit Sagar Guidelines</a:t>
            </a:r>
            <a:r>
              <a:rPr lang="en-US" dirty="0"/>
              <a:t>, promoting green port practices.</a:t>
            </a:r>
          </a:p>
          <a:p>
            <a:r>
              <a:rPr lang="en-US" dirty="0"/>
              <a:t>KPL is actively encouraging vessels to retrofit and connect, supported by trials and coordination with Paradip Port for a </a:t>
            </a:r>
            <a:r>
              <a:rPr lang="en-US" b="1" dirty="0"/>
              <a:t>Green Shipping Corridor (Paradip–Ennore)</a:t>
            </a:r>
            <a:r>
              <a:rPr lang="en-US" dirty="0"/>
              <a:t>.</a:t>
            </a:r>
          </a:p>
          <a:p>
            <a:endParaRPr lang="en-US" b="1" dirty="0"/>
          </a:p>
          <a:p>
            <a:r>
              <a:rPr lang="en-US" b="1" dirty="0"/>
              <a:t>VO </a:t>
            </a:r>
            <a:r>
              <a:rPr lang="en-US" b="1" dirty="0" err="1"/>
              <a:t>Chidambaranar</a:t>
            </a:r>
            <a:r>
              <a:rPr lang="en-US" b="1" dirty="0"/>
              <a:t> Port (Tuticorin)</a:t>
            </a:r>
            <a:endParaRPr lang="en-US" dirty="0"/>
          </a:p>
          <a:p>
            <a:r>
              <a:rPr lang="en-US" dirty="0"/>
              <a:t>OPS installed at </a:t>
            </a:r>
            <a:r>
              <a:rPr lang="en-US" b="1" dirty="0"/>
              <a:t>Berths 2 &amp; 3</a:t>
            </a:r>
            <a:r>
              <a:rPr lang="en-US" dirty="0"/>
              <a:t> (305 kW units), supporting auxiliary load supply and positioning VOC as a green maritime pilot port.</a:t>
            </a:r>
          </a:p>
          <a:p>
            <a:endParaRPr lang="en-US" b="1" dirty="0"/>
          </a:p>
          <a:p>
            <a:r>
              <a:rPr lang="en-US" b="1" dirty="0"/>
              <a:t>Jawaharlal Nehru Port Authority (JNPA)</a:t>
            </a:r>
            <a:endParaRPr lang="en-US" dirty="0"/>
          </a:p>
          <a:p>
            <a:r>
              <a:rPr lang="en-US" dirty="0"/>
              <a:t>Currently uses OPS for port tugs.</a:t>
            </a:r>
          </a:p>
          <a:p>
            <a:r>
              <a:rPr lang="en-US" b="1" dirty="0"/>
              <a:t>₹600 crore, 45 MVA national terminal OPS plan</a:t>
            </a:r>
            <a:r>
              <a:rPr lang="en-US" dirty="0"/>
              <a:t> under formulation to become India’s largest cold ironing hub.</a:t>
            </a:r>
          </a:p>
          <a:p>
            <a:br>
              <a:rPr lang="en-US" dirty="0"/>
            </a:br>
            <a:endParaRPr lang="en-US" dirty="0"/>
          </a:p>
          <a:p>
            <a:r>
              <a:rPr lang="en-US" b="1" dirty="0"/>
              <a:t>Challenges &amp; Opportunities</a:t>
            </a:r>
          </a:p>
          <a:p>
            <a:r>
              <a:rPr lang="en-US" dirty="0"/>
              <a:t>While ships are currently hesitant due to retrofitting and administrative costs, OPS offers long-term operational benefits:</a:t>
            </a:r>
          </a:p>
          <a:p>
            <a:pPr marL="171450" indent="-171450">
              <a:buFont typeface="Arial" panose="020B0604020202020204" pitchFamily="34" charset="0"/>
              <a:buChar char="•"/>
            </a:pPr>
            <a:r>
              <a:rPr lang="en-US" dirty="0"/>
              <a:t>Reduced fuel consumption and engine wear</a:t>
            </a:r>
          </a:p>
          <a:p>
            <a:pPr marL="171450" indent="-171450">
              <a:buFont typeface="Arial" panose="020B0604020202020204" pitchFamily="34" charset="0"/>
              <a:buChar char="•"/>
            </a:pPr>
            <a:r>
              <a:rPr lang="en-US" dirty="0"/>
              <a:t>Lower carbon intensity scores (CII/GHG Index compliance)</a:t>
            </a:r>
          </a:p>
          <a:p>
            <a:pPr marL="171450" indent="-171450">
              <a:buFont typeface="Arial" panose="020B0604020202020204" pitchFamily="34" charset="0"/>
              <a:buChar char="•"/>
            </a:pPr>
            <a:r>
              <a:rPr lang="en-US" dirty="0"/>
              <a:t>Eligibility for global green incentives and carbon credits</a:t>
            </a:r>
          </a:p>
          <a:p>
            <a:endParaRPr lang="en-US" dirty="0"/>
          </a:p>
          <a:p>
            <a:br>
              <a:rPr lang="en-US" dirty="0"/>
            </a:br>
            <a:endParaRPr lang="en-US" dirty="0"/>
          </a:p>
          <a:p>
            <a:r>
              <a:rPr lang="en-US" b="1" dirty="0"/>
              <a:t>Financing the Transition</a:t>
            </a:r>
          </a:p>
          <a:p>
            <a:pPr marL="171450" indent="-171450">
              <a:buFont typeface="Arial" panose="020B0604020202020204" pitchFamily="34" charset="0"/>
              <a:buChar char="•"/>
            </a:pPr>
            <a:r>
              <a:rPr lang="en-US" b="1" dirty="0"/>
              <a:t>Blended Finance</a:t>
            </a:r>
            <a:r>
              <a:rPr lang="en-US" dirty="0"/>
              <a:t> – Government + MDBs + private capital</a:t>
            </a:r>
          </a:p>
          <a:p>
            <a:pPr marL="171450" indent="-171450">
              <a:buFont typeface="Arial" panose="020B0604020202020204" pitchFamily="34" charset="0"/>
              <a:buChar char="•"/>
            </a:pPr>
            <a:r>
              <a:rPr lang="en-US" b="1" dirty="0"/>
              <a:t>Green/Blue Bonds</a:t>
            </a:r>
            <a:r>
              <a:rPr lang="en-US" dirty="0"/>
              <a:t> – Infrastructure-specific debt mechanisms</a:t>
            </a:r>
          </a:p>
          <a:p>
            <a:pPr marL="171450" indent="-171450">
              <a:buFont typeface="Arial" panose="020B0604020202020204" pitchFamily="34" charset="0"/>
              <a:buChar char="•"/>
            </a:pPr>
            <a:r>
              <a:rPr lang="en-US" b="1" dirty="0"/>
              <a:t>PPP Models</a:t>
            </a:r>
            <a:r>
              <a:rPr lang="en-US" dirty="0"/>
              <a:t> – Terminal operators &amp; energy companies co-investing</a:t>
            </a:r>
          </a:p>
          <a:p>
            <a:endParaRPr lang="en-IN" dirty="0"/>
          </a:p>
        </p:txBody>
      </p:sp>
    </p:spTree>
    <p:extLst>
      <p:ext uri="{BB962C8B-B14F-4D97-AF65-F5344CB8AC3E}">
        <p14:creationId xmlns:p14="http://schemas.microsoft.com/office/powerpoint/2010/main" val="2940513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685800" y="3690036"/>
            <a:ext cx="5486400" cy="5404537"/>
          </a:xfrm>
        </p:spPr>
        <p:txBody>
          <a:bodyPr/>
          <a:lstStyle/>
          <a:p>
            <a:pPr algn="ctr"/>
            <a:r>
              <a:rPr lang="en-US" b="1" dirty="0"/>
              <a:t>Directorate General of Shipping </a:t>
            </a:r>
          </a:p>
          <a:p>
            <a:pPr algn="ctr"/>
            <a:r>
              <a:rPr lang="en-US" b="1" dirty="0"/>
              <a:t>(India’s Maritime Regulator)</a:t>
            </a:r>
          </a:p>
          <a:p>
            <a:endParaRPr lang="en-US" i="1" dirty="0"/>
          </a:p>
          <a:p>
            <a:r>
              <a:rPr lang="en-US" i="1" dirty="0"/>
              <a:t>“Good morning distinguished delegates, colleagues, and members of the United Nations Ocean Centre.”</a:t>
            </a:r>
            <a:endParaRPr lang="en-US" dirty="0"/>
          </a:p>
          <a:p>
            <a:endParaRPr lang="en-US" dirty="0"/>
          </a:p>
          <a:p>
            <a:r>
              <a:rPr lang="en-US" dirty="0"/>
              <a:t>Allow me to briefly introduce the </a:t>
            </a:r>
            <a:r>
              <a:rPr lang="en-US" b="1" dirty="0"/>
              <a:t>Directorate General of Shipping</a:t>
            </a:r>
            <a:r>
              <a:rPr lang="en-US" dirty="0"/>
              <a:t>, the apex maritime regulatory authority of India.</a:t>
            </a:r>
            <a:br>
              <a:rPr lang="en-US" dirty="0"/>
            </a:br>
            <a:endParaRPr lang="en-US" dirty="0"/>
          </a:p>
          <a:p>
            <a:r>
              <a:rPr lang="en-US" dirty="0"/>
              <a:t>Established in </a:t>
            </a:r>
            <a:r>
              <a:rPr lang="en-US" b="1" dirty="0"/>
              <a:t>1949</a:t>
            </a:r>
            <a:r>
              <a:rPr lang="en-US" dirty="0"/>
              <a:t>, the Directorate has evolved over the decades from a small office under the Ministry of Commerce into a full-fledged maritime administration under the </a:t>
            </a:r>
            <a:r>
              <a:rPr lang="en-US" b="1" dirty="0"/>
              <a:t>Ministry of Ports, Shipping and Waterways</a:t>
            </a:r>
            <a:r>
              <a:rPr lang="en-US" dirty="0"/>
              <a:t>. It continues to serve as the central institution responsible for </a:t>
            </a:r>
            <a:r>
              <a:rPr lang="en-US" b="1" dirty="0"/>
              <a:t>formulating, implementing, and enforcing national and international shipping policies and legislation</a:t>
            </a:r>
            <a:r>
              <a:rPr lang="en-US" dirty="0"/>
              <a:t> in India.</a:t>
            </a:r>
          </a:p>
          <a:p>
            <a:endParaRPr lang="en-US" dirty="0"/>
          </a:p>
          <a:p>
            <a:r>
              <a:rPr lang="en-US" dirty="0"/>
              <a:t>Our mandate is broad and holistic — covering every dimension of India’s maritime domain. We are responsible for </a:t>
            </a:r>
            <a:r>
              <a:rPr lang="en-US" b="1" dirty="0"/>
              <a:t>ship safety</a:t>
            </a:r>
            <a:r>
              <a:rPr lang="en-US" dirty="0"/>
              <a:t>, </a:t>
            </a:r>
            <a:r>
              <a:rPr lang="en-US" b="1" dirty="0"/>
              <a:t>seafarer training and welfare</a:t>
            </a:r>
            <a:r>
              <a:rPr lang="en-US" dirty="0"/>
              <a:t>, </a:t>
            </a:r>
            <a:r>
              <a:rPr lang="en-US" b="1" dirty="0"/>
              <a:t>environmental protection</a:t>
            </a:r>
            <a:r>
              <a:rPr lang="en-US" dirty="0"/>
              <a:t>, and the </a:t>
            </a:r>
            <a:r>
              <a:rPr lang="en-US" b="1" dirty="0"/>
              <a:t>promotion of green and sustainable shipping practices</a:t>
            </a:r>
            <a:r>
              <a:rPr lang="en-US" dirty="0"/>
              <a:t>. At the same time, we ensure compliance with conventions of the </a:t>
            </a:r>
            <a:r>
              <a:rPr lang="en-US" b="1" dirty="0"/>
              <a:t>International Maritime Organization (IMO)</a:t>
            </a:r>
            <a:r>
              <a:rPr lang="en-US" dirty="0"/>
              <a:t> and other global instruments.</a:t>
            </a:r>
          </a:p>
          <a:p>
            <a:endParaRPr lang="en-US" dirty="0"/>
          </a:p>
          <a:p>
            <a:r>
              <a:rPr lang="en-US" dirty="0"/>
              <a:t>From our </a:t>
            </a:r>
            <a:r>
              <a:rPr lang="en-US" b="1" dirty="0"/>
              <a:t>headquarters in Mumbai</a:t>
            </a:r>
            <a:r>
              <a:rPr lang="en-US" dirty="0"/>
              <a:t>, we operate through a network of </a:t>
            </a:r>
            <a:r>
              <a:rPr lang="en-US" b="1" dirty="0"/>
              <a:t>14 Mercantile Marine Departments</a:t>
            </a:r>
            <a:r>
              <a:rPr lang="en-US" dirty="0"/>
              <a:t> strategically located across the country — from Kandla and Kochi to Kolkata, Chennai, and Port Blair. These MMDs act as our field arms for inspections, surveys, certification, and maritime governance, ensuring that the standards we uphold in New Delhi and Mumbai are implemented uniformly across all Indian ports and coasts.</a:t>
            </a:r>
          </a:p>
          <a:p>
            <a:endParaRPr lang="en-US" dirty="0"/>
          </a:p>
          <a:p>
            <a:r>
              <a:rPr lang="en-US" dirty="0"/>
              <a:t>The Directorate’s work is organized across key functional wings and branches - </a:t>
            </a:r>
            <a:r>
              <a:rPr lang="en-US" b="1" dirty="0"/>
              <a:t>Engineering, Nautical, Naval Architecture, Crew, Administration, Coastal Shipping, and Training</a:t>
            </a:r>
            <a:r>
              <a:rPr lang="en-US" dirty="0"/>
              <a:t>. Together, these verticals form the operational backbone of India’s maritime ecosystem.</a:t>
            </a:r>
          </a:p>
          <a:p>
            <a:endParaRPr lang="en-US" dirty="0"/>
          </a:p>
          <a:p>
            <a:r>
              <a:rPr lang="en-US" dirty="0"/>
              <a:t>Our </a:t>
            </a:r>
            <a:r>
              <a:rPr lang="en-US" b="1" dirty="0"/>
              <a:t>core functions</a:t>
            </a:r>
            <a:r>
              <a:rPr lang="en-US" dirty="0"/>
              <a:t> reflect both our regulatory mandate and developmental vision:</a:t>
            </a:r>
          </a:p>
          <a:p>
            <a:r>
              <a:rPr lang="en-US" dirty="0"/>
              <a:t>We </a:t>
            </a:r>
            <a:r>
              <a:rPr lang="en-US" b="1" dirty="0"/>
              <a:t>formulate and enforce policy</a:t>
            </a:r>
            <a:r>
              <a:rPr lang="en-US" dirty="0"/>
              <a:t>, keeping pace with global maritime law.</a:t>
            </a:r>
          </a:p>
          <a:p>
            <a:r>
              <a:rPr lang="en-US" dirty="0"/>
              <a:t>We ensure </a:t>
            </a:r>
            <a:r>
              <a:rPr lang="en-US" b="1" dirty="0"/>
              <a:t>ship safety</a:t>
            </a:r>
            <a:r>
              <a:rPr lang="en-US" dirty="0"/>
              <a:t> through surveys, inspections, and certification.</a:t>
            </a:r>
          </a:p>
          <a:p>
            <a:r>
              <a:rPr lang="en-US" dirty="0"/>
              <a:t>We oversee </a:t>
            </a:r>
            <a:r>
              <a:rPr lang="en-US" b="1" dirty="0"/>
              <a:t>seafarers’ training, competency, and welfare</a:t>
            </a:r>
            <a:r>
              <a:rPr lang="en-US" dirty="0"/>
              <a:t>, enabling India to remain one of the top seafarer-supplying nations in the world.</a:t>
            </a:r>
          </a:p>
          <a:p>
            <a:r>
              <a:rPr lang="en-US" dirty="0"/>
              <a:t>We are driving the </a:t>
            </a:r>
            <a:r>
              <a:rPr lang="en-US" b="1" dirty="0"/>
              <a:t>green shipping transition</a:t>
            </a:r>
            <a:r>
              <a:rPr lang="en-US" dirty="0"/>
              <a:t>, implementing MARPOL and promoting alternate fuels and decarbonization.</a:t>
            </a:r>
          </a:p>
          <a:p>
            <a:r>
              <a:rPr lang="en-US" dirty="0"/>
              <a:t>We also regulate </a:t>
            </a:r>
            <a:r>
              <a:rPr lang="en-US" b="1" dirty="0"/>
              <a:t>ship recycling</a:t>
            </a:r>
            <a:r>
              <a:rPr lang="en-US" dirty="0"/>
              <a:t>, with India leading globally in Hong Kong Convention–compliant yards.</a:t>
            </a:r>
          </a:p>
          <a:p>
            <a:r>
              <a:rPr lang="en-US" dirty="0"/>
              <a:t>And finally, we play a pivotal role in </a:t>
            </a:r>
            <a:r>
              <a:rPr lang="en-US" b="1" dirty="0"/>
              <a:t>international engagement</a:t>
            </a:r>
            <a:r>
              <a:rPr lang="en-US" dirty="0"/>
              <a:t>, representing India at the </a:t>
            </a:r>
            <a:r>
              <a:rPr lang="en-US" b="1" dirty="0"/>
              <a:t>IMO</a:t>
            </a:r>
            <a:r>
              <a:rPr lang="en-US" dirty="0"/>
              <a:t> and multiple global maritime forums.</a:t>
            </a:r>
          </a:p>
          <a:p>
            <a:endParaRPr lang="en-US" dirty="0"/>
          </a:p>
          <a:p>
            <a:r>
              <a:rPr lang="en-US" dirty="0"/>
              <a:t>In essence, the Directorate General of Shipping stands at the confluence of </a:t>
            </a:r>
            <a:r>
              <a:rPr lang="en-US" b="1" dirty="0"/>
              <a:t>policy, regulation, sustainability, and international cooperation</a:t>
            </a:r>
            <a:r>
              <a:rPr lang="en-US" dirty="0"/>
              <a:t> — ensuring that India’s maritime growth remains both safe and sustainable, aligned with the </a:t>
            </a:r>
            <a:r>
              <a:rPr lang="en-US" b="1" dirty="0"/>
              <a:t>UN Sustainable Development Goals</a:t>
            </a:r>
            <a:r>
              <a:rPr lang="en-US" dirty="0"/>
              <a:t> and the vision of a </a:t>
            </a:r>
            <a:r>
              <a:rPr lang="en-US" b="1" dirty="0"/>
              <a:t>Viksit Bharat by 2047</a:t>
            </a:r>
            <a:r>
              <a:rPr lang="en-US" dirty="0"/>
              <a:t>.</a:t>
            </a:r>
          </a:p>
          <a:p>
            <a:endParaRPr lang="en-US" i="1" dirty="0"/>
          </a:p>
          <a:p>
            <a:r>
              <a:rPr lang="en-US" i="1" dirty="0"/>
              <a:t>“We are not just regulators; we are enablers of India’s maritime future.”</a:t>
            </a:r>
            <a:endParaRPr lang="en-US" dirty="0"/>
          </a:p>
          <a:p>
            <a:endParaRPr lang="en-IN" dirty="0"/>
          </a:p>
        </p:txBody>
      </p:sp>
    </p:spTree>
    <p:extLst>
      <p:ext uri="{BB962C8B-B14F-4D97-AF65-F5344CB8AC3E}">
        <p14:creationId xmlns:p14="http://schemas.microsoft.com/office/powerpoint/2010/main" val="1274948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IN" b="1" dirty="0"/>
              <a:t>Alternate Fuels for Maritime</a:t>
            </a:r>
          </a:p>
          <a:p>
            <a:endParaRPr lang="en-IN" dirty="0"/>
          </a:p>
          <a:p>
            <a:r>
              <a:rPr lang="en-IN" dirty="0"/>
              <a:t>India’s maritime fuel transition will not be “one fuel for all,” but a </a:t>
            </a:r>
            <a:r>
              <a:rPr lang="en-IN" b="1" dirty="0"/>
              <a:t>sequenced multi-fuel pathway</a:t>
            </a:r>
            <a:r>
              <a:rPr lang="en-IN" dirty="0"/>
              <a:t> that matches IMO’s Net-Zero Framework and the Green Fuel Intensity (GFI) curve. Near-term compliance will lean on drop-in </a:t>
            </a:r>
            <a:r>
              <a:rPr lang="en-IN" b="1" dirty="0"/>
              <a:t>biofuels</a:t>
            </a:r>
            <a:r>
              <a:rPr lang="en-IN" dirty="0"/>
              <a:t> and limited </a:t>
            </a:r>
            <a:r>
              <a:rPr lang="en-IN" b="1" dirty="0"/>
              <a:t>LNG</a:t>
            </a:r>
            <a:r>
              <a:rPr lang="en-IN" dirty="0"/>
              <a:t>; the first scalable alternative expected in Indian ports is </a:t>
            </a:r>
            <a:r>
              <a:rPr lang="en-IN" b="1" dirty="0"/>
              <a:t>green methanol</a:t>
            </a:r>
            <a:r>
              <a:rPr lang="en-IN" dirty="0"/>
              <a:t>; </a:t>
            </a:r>
            <a:r>
              <a:rPr lang="en-IN" b="1" dirty="0"/>
              <a:t>ammonia</a:t>
            </a:r>
            <a:r>
              <a:rPr lang="en-IN" dirty="0"/>
              <a:t> follows for deep-sea ships post-2035; and </a:t>
            </a:r>
            <a:r>
              <a:rPr lang="en-IN" b="1" dirty="0"/>
              <a:t>green hydrogen</a:t>
            </a:r>
            <a:r>
              <a:rPr lang="en-IN" dirty="0"/>
              <a:t> underpins methanol/ammonia production and long-term export play. The strategy links three levers: (</a:t>
            </a:r>
            <a:r>
              <a:rPr lang="en-IN" dirty="0" err="1"/>
              <a:t>i</a:t>
            </a:r>
            <a:r>
              <a:rPr lang="en-IN" dirty="0"/>
              <a:t>) </a:t>
            </a:r>
            <a:r>
              <a:rPr lang="en-IN" b="1" dirty="0"/>
              <a:t>domestic fuel manufacture</a:t>
            </a:r>
            <a:r>
              <a:rPr lang="en-IN" dirty="0"/>
              <a:t>, (ii) </a:t>
            </a:r>
            <a:r>
              <a:rPr lang="en-IN" b="1" dirty="0"/>
              <a:t>bunkering hubs &amp; safety codes</a:t>
            </a:r>
            <a:r>
              <a:rPr lang="en-IN" dirty="0"/>
              <a:t>, and (iii) </a:t>
            </a:r>
            <a:r>
              <a:rPr lang="en-IN" b="1" dirty="0"/>
              <a:t>demand signals</a:t>
            </a:r>
            <a:r>
              <a:rPr lang="en-IN" dirty="0"/>
              <a:t> created by IMO pricing (RUs) and India’s NGSP/Harit Sagar policies.</a:t>
            </a:r>
          </a:p>
          <a:p>
            <a:br>
              <a:rPr lang="en-IN" dirty="0"/>
            </a:br>
            <a:endParaRPr lang="en-IN" dirty="0"/>
          </a:p>
          <a:p>
            <a:r>
              <a:rPr lang="en-IN" b="1" dirty="0"/>
              <a:t>1) LNG - Transitional Fuel</a:t>
            </a:r>
          </a:p>
          <a:p>
            <a:r>
              <a:rPr lang="en-IN" b="1" dirty="0"/>
              <a:t>Current role :</a:t>
            </a:r>
            <a:r>
              <a:rPr lang="en-IN" dirty="0"/>
              <a:t> Deployed on select Indian coastal/LNG carriers; compliant under IGF Code.</a:t>
            </a:r>
          </a:p>
          <a:p>
            <a:r>
              <a:rPr lang="en-IN" b="1" dirty="0"/>
              <a:t>Infrastructure :</a:t>
            </a:r>
            <a:r>
              <a:rPr lang="en-IN" dirty="0"/>
              <a:t> Import/LNG terminals at </a:t>
            </a:r>
            <a:r>
              <a:rPr lang="en-IN" b="1" dirty="0" err="1"/>
              <a:t>Dahej</a:t>
            </a:r>
            <a:r>
              <a:rPr lang="en-IN" b="1" dirty="0"/>
              <a:t>, Hazira, Kochi</a:t>
            </a:r>
            <a:r>
              <a:rPr lang="en-IN" dirty="0"/>
              <a:t>; feasibility for marine bunkering studied at </a:t>
            </a:r>
            <a:r>
              <a:rPr lang="en-IN" b="1" dirty="0"/>
              <a:t>Kochi &amp; JNPA</a:t>
            </a:r>
            <a:r>
              <a:rPr lang="en-IN" dirty="0"/>
              <a:t>.</a:t>
            </a:r>
          </a:p>
          <a:p>
            <a:r>
              <a:rPr lang="en-IN" b="1" dirty="0"/>
              <a:t>Why transitional :</a:t>
            </a:r>
            <a:r>
              <a:rPr lang="en-IN" dirty="0"/>
              <a:t> LNG reduces CO₂ but faces </a:t>
            </a:r>
            <a:r>
              <a:rPr lang="en-IN" b="1" dirty="0"/>
              <a:t>methane-slip. </a:t>
            </a:r>
          </a:p>
          <a:p>
            <a:r>
              <a:rPr lang="en-US" sz="1200" b="1" i="0" kern="1200" dirty="0">
                <a:solidFill>
                  <a:schemeClr val="tx1"/>
                </a:solidFill>
                <a:effectLst/>
                <a:latin typeface="+mn-lt"/>
                <a:ea typeface="+mn-ea"/>
                <a:cs typeface="+mn-cs"/>
              </a:rPr>
              <a:t>Methane slip</a:t>
            </a:r>
            <a:r>
              <a:rPr lang="en-US" sz="1200" b="0" i="0" kern="1200" dirty="0">
                <a:solidFill>
                  <a:schemeClr val="tx1"/>
                </a:solidFill>
                <a:effectLst/>
                <a:latin typeface="+mn-lt"/>
                <a:ea typeface="+mn-ea"/>
                <a:cs typeface="+mn-cs"/>
              </a:rPr>
              <a:t> is the escape of unburned methane gas into the atmosphere, typically from engines running on natural gas, where incomplete combustion occurs. This phenomenon is a significant concern because methane is a potent greenhouse gas, with a much higher global warming potential than carbon dioxide over the short term. It can occur in a wide range of applications, including marine engines, stationary engines, and across the entire natural gas supply chain</a:t>
            </a:r>
            <a:br>
              <a:rPr lang="en-IN" dirty="0"/>
            </a:br>
            <a:endParaRPr lang="en-IN" dirty="0"/>
          </a:p>
          <a:p>
            <a:r>
              <a:rPr lang="en-IN" b="1" dirty="0"/>
              <a:t>2) Biofuels - Immediate, Drop-in Compliance</a:t>
            </a:r>
          </a:p>
          <a:p>
            <a:r>
              <a:rPr lang="en-IN" b="1" dirty="0"/>
              <a:t>Technical fit :</a:t>
            </a:r>
            <a:r>
              <a:rPr lang="en-IN" dirty="0"/>
              <a:t> Blends (B20–B100) run on existing marine engines; trials by </a:t>
            </a:r>
            <a:r>
              <a:rPr lang="en-IN" b="1" dirty="0"/>
              <a:t>Indian Navy &amp; fleet operators</a:t>
            </a:r>
            <a:r>
              <a:rPr lang="en-IN" dirty="0"/>
              <a:t> demonstrate operational feasibility.</a:t>
            </a:r>
          </a:p>
          <a:p>
            <a:r>
              <a:rPr lang="en-IN" b="1" dirty="0"/>
              <a:t>Supply base :</a:t>
            </a:r>
            <a:r>
              <a:rPr lang="en-IN" dirty="0"/>
              <a:t> Domestic streams from </a:t>
            </a:r>
            <a:r>
              <a:rPr lang="en-IN" b="1" dirty="0"/>
              <a:t>ethanol, biodiesel, HVO , FAME</a:t>
            </a:r>
            <a:r>
              <a:rPr lang="en-IN" dirty="0"/>
              <a:t> under the National Biofuel Policy; strongest near-term pathway to lower well-to-wake GHG without retrofits.</a:t>
            </a:r>
          </a:p>
          <a:p>
            <a:r>
              <a:rPr lang="en-IN" b="1" dirty="0"/>
              <a:t>Ports :</a:t>
            </a:r>
            <a:r>
              <a:rPr lang="en-IN" dirty="0"/>
              <a:t> Minimal infrastructure change. can use current bunkering networks with sustainability certification.</a:t>
            </a:r>
          </a:p>
          <a:p>
            <a:r>
              <a:rPr lang="en-IN" b="1" dirty="0"/>
              <a:t>Role :</a:t>
            </a:r>
            <a:r>
              <a:rPr lang="en-IN" dirty="0"/>
              <a:t> </a:t>
            </a:r>
            <a:r>
              <a:rPr lang="en-IN" b="1" dirty="0"/>
              <a:t>Near-term CII/GFI relief</a:t>
            </a:r>
            <a:r>
              <a:rPr lang="en-IN" dirty="0"/>
              <a:t> for Indian fleets; ideal for tugs, OSVs, coastal and inland segments while methanol/ammonia scale up.</a:t>
            </a:r>
          </a:p>
          <a:p>
            <a:br>
              <a:rPr lang="en-IN" dirty="0"/>
            </a:br>
            <a:endParaRPr lang="en-IN" dirty="0"/>
          </a:p>
          <a:p>
            <a:r>
              <a:rPr lang="en-IN" b="1" dirty="0"/>
              <a:t>3) Methanol</a:t>
            </a:r>
          </a:p>
          <a:p>
            <a:r>
              <a:rPr lang="en-IN" b="1" dirty="0"/>
              <a:t>Breakthrough project : India’s first Green Methanol Bunkering &amp; Refuelling Hub</a:t>
            </a:r>
            <a:r>
              <a:rPr lang="en-IN" dirty="0"/>
              <a:t> is </a:t>
            </a:r>
            <a:r>
              <a:rPr lang="en-IN" b="1" dirty="0"/>
              <a:t>under construction at VOC Port, Tuticorin</a:t>
            </a:r>
            <a:r>
              <a:rPr lang="en-IN" dirty="0"/>
              <a:t> - </a:t>
            </a:r>
            <a:r>
              <a:rPr lang="en-IN" b="1" dirty="0"/>
              <a:t>750 m³ terminal (SOPAN Group)</a:t>
            </a:r>
            <a:r>
              <a:rPr lang="en-IN" dirty="0"/>
              <a:t>. This is the country’s first dedicated maritime methanol node and a key plank of the </a:t>
            </a:r>
            <a:r>
              <a:rPr lang="en-IN" b="1" dirty="0"/>
              <a:t>Coastal Green Shipping Corridor (Kandla–Tuticorin)</a:t>
            </a:r>
            <a:r>
              <a:rPr lang="en-IN" dirty="0"/>
              <a:t>.</a:t>
            </a:r>
          </a:p>
          <a:p>
            <a:r>
              <a:rPr lang="en-IN" b="1" dirty="0"/>
              <a:t>Why methanol first :</a:t>
            </a:r>
            <a:r>
              <a:rPr lang="en-IN" dirty="0"/>
              <a:t> Dual-fuel engines are commercially available (MAN ES, widely ordered by global liners), handling is simpler than ammonia/hydrogen, and safety codes are mature.</a:t>
            </a:r>
          </a:p>
          <a:p>
            <a:r>
              <a:rPr lang="en-IN" b="1" dirty="0"/>
              <a:t>Production shift :</a:t>
            </a:r>
            <a:r>
              <a:rPr lang="en-IN" dirty="0"/>
              <a:t> India must pivot from </a:t>
            </a:r>
            <a:r>
              <a:rPr lang="en-IN" b="1" dirty="0"/>
              <a:t>coal-based “brown” methanol</a:t>
            </a:r>
            <a:r>
              <a:rPr lang="en-IN" dirty="0"/>
              <a:t> to </a:t>
            </a:r>
            <a:r>
              <a:rPr lang="en-IN" b="1" dirty="0"/>
              <a:t>green methanol</a:t>
            </a:r>
            <a:r>
              <a:rPr lang="en-IN" dirty="0"/>
              <a:t> (renewable H₂ + captured CO₂). VOC’s </a:t>
            </a:r>
            <a:r>
              <a:rPr lang="en-IN" b="1" dirty="0"/>
              <a:t>port-based green hydrogen pilot</a:t>
            </a:r>
            <a:r>
              <a:rPr lang="en-IN" dirty="0"/>
              <a:t> is a feeder step.</a:t>
            </a:r>
          </a:p>
          <a:p>
            <a:r>
              <a:rPr lang="en-IN" b="1" dirty="0"/>
              <a:t>Role &amp; Timing :</a:t>
            </a:r>
            <a:r>
              <a:rPr lang="en-IN" dirty="0"/>
              <a:t> Likely the </a:t>
            </a:r>
            <a:r>
              <a:rPr lang="en-IN" b="1" dirty="0"/>
              <a:t>first large-scale alternative marine fuel</a:t>
            </a:r>
            <a:r>
              <a:rPr lang="en-IN" dirty="0"/>
              <a:t> to appear regularly in Indian ports </a:t>
            </a:r>
            <a:r>
              <a:rPr lang="en-IN" b="1" dirty="0"/>
              <a:t>post-2030</a:t>
            </a:r>
            <a:r>
              <a:rPr lang="en-IN" dirty="0"/>
              <a:t>, enabling ships to meet tightening GFI thresholds at competitive abatement cost.</a:t>
            </a:r>
          </a:p>
          <a:p>
            <a:br>
              <a:rPr lang="en-IN" dirty="0"/>
            </a:br>
            <a:endParaRPr lang="en-IN" dirty="0"/>
          </a:p>
          <a:p>
            <a:r>
              <a:rPr lang="en-IN" b="1" dirty="0"/>
              <a:t>4) Ammonia (Green Ammonia) </a:t>
            </a:r>
          </a:p>
          <a:p>
            <a:r>
              <a:rPr lang="en-IN" b="1" dirty="0"/>
              <a:t>Strategic positioning :</a:t>
            </a:r>
            <a:r>
              <a:rPr lang="en-IN" dirty="0"/>
              <a:t> </a:t>
            </a:r>
            <a:r>
              <a:rPr lang="en-IN" b="1" dirty="0"/>
              <a:t>Kandla</a:t>
            </a:r>
            <a:r>
              <a:rPr lang="en-IN" dirty="0"/>
              <a:t> is being developed by </a:t>
            </a:r>
            <a:r>
              <a:rPr lang="en-IN" b="1" dirty="0"/>
              <a:t>L&amp;T Energy GreenTech with ITOCHU</a:t>
            </a:r>
            <a:r>
              <a:rPr lang="en-IN" dirty="0"/>
              <a:t> to produce </a:t>
            </a:r>
            <a:r>
              <a:rPr lang="en-IN" b="1" dirty="0"/>
              <a:t>green ammonia (~300 KTPA)</a:t>
            </a:r>
            <a:r>
              <a:rPr lang="en-IN" dirty="0"/>
              <a:t> with </a:t>
            </a:r>
            <a:r>
              <a:rPr lang="en-IN" b="1" dirty="0"/>
              <a:t>offtake for bunkering in Singapore</a:t>
            </a:r>
            <a:r>
              <a:rPr lang="en-IN" dirty="0"/>
              <a:t>. ITOCHU is also developing a </a:t>
            </a:r>
            <a:r>
              <a:rPr lang="en-IN" b="1" dirty="0"/>
              <a:t>5,000 m³ ammonia bunkering vessel (2027) , </a:t>
            </a:r>
            <a:r>
              <a:rPr lang="en-IN" dirty="0"/>
              <a:t>evidence of real demand creation in the region.</a:t>
            </a:r>
          </a:p>
          <a:p>
            <a:r>
              <a:rPr lang="en-IN" b="1" dirty="0"/>
              <a:t>Maritime use :</a:t>
            </a:r>
            <a:r>
              <a:rPr lang="en-IN" dirty="0"/>
              <a:t> Target fuel for deep-sea tankers/bulkers </a:t>
            </a:r>
            <a:r>
              <a:rPr lang="en-IN" b="1" dirty="0"/>
              <a:t>post-2035</a:t>
            </a:r>
            <a:r>
              <a:rPr lang="en-IN" dirty="0"/>
              <a:t>, once IMO’s dedicated </a:t>
            </a:r>
            <a:r>
              <a:rPr lang="en-IN" b="1" dirty="0"/>
              <a:t>safety code</a:t>
            </a:r>
            <a:r>
              <a:rPr lang="en-IN" dirty="0"/>
              <a:t> and crew-training standards are finalised.</a:t>
            </a:r>
          </a:p>
          <a:p>
            <a:r>
              <a:rPr lang="en-IN" b="1" dirty="0"/>
              <a:t>Challenges :</a:t>
            </a:r>
            <a:r>
              <a:rPr lang="en-IN" dirty="0"/>
              <a:t> High toxicity handling, new port safety zones, emergency response, and specialised storage/transfer systems.</a:t>
            </a:r>
          </a:p>
          <a:p>
            <a:r>
              <a:rPr lang="en-IN" b="1" dirty="0"/>
              <a:t>India’s role :</a:t>
            </a:r>
            <a:r>
              <a:rPr lang="en-IN" dirty="0"/>
              <a:t> Strong </a:t>
            </a:r>
            <a:r>
              <a:rPr lang="en-IN" b="1" dirty="0"/>
              <a:t>export economics</a:t>
            </a:r>
            <a:r>
              <a:rPr lang="en-IN" dirty="0"/>
              <a:t> (renewables + electrolyser scale). India can be a </a:t>
            </a:r>
            <a:r>
              <a:rPr lang="en-IN" b="1" dirty="0"/>
              <a:t>fuel supplier to Asian bunkering hubs</a:t>
            </a:r>
            <a:r>
              <a:rPr lang="en-IN" dirty="0"/>
              <a:t> while gradually enabling domestic corridors.</a:t>
            </a:r>
          </a:p>
          <a:p>
            <a:br>
              <a:rPr lang="en-IN" dirty="0"/>
            </a:br>
            <a:endParaRPr lang="en-IN" dirty="0"/>
          </a:p>
          <a:p>
            <a:r>
              <a:rPr lang="en-IN" b="1" dirty="0"/>
              <a:t>5) Hydrogen (Green H₂)</a:t>
            </a:r>
          </a:p>
          <a:p>
            <a:r>
              <a:rPr lang="en-IN" b="1" dirty="0"/>
              <a:t>Port pilot :</a:t>
            </a:r>
            <a:r>
              <a:rPr lang="en-IN" dirty="0"/>
              <a:t> </a:t>
            </a:r>
            <a:r>
              <a:rPr lang="en-IN" b="1" dirty="0"/>
              <a:t>VOC Port</a:t>
            </a:r>
            <a:r>
              <a:rPr lang="en-IN" dirty="0"/>
              <a:t> commissioned </a:t>
            </a:r>
            <a:r>
              <a:rPr lang="en-IN" b="1" dirty="0"/>
              <a:t>India’s first port-based Green Hydrogen pilot (10 Nm³/hr)</a:t>
            </a:r>
            <a:r>
              <a:rPr lang="en-IN" dirty="0"/>
              <a:t> on </a:t>
            </a:r>
            <a:r>
              <a:rPr lang="en-IN" b="1" dirty="0"/>
              <a:t>5 Sep 2025</a:t>
            </a:r>
            <a:r>
              <a:rPr lang="en-IN" dirty="0"/>
              <a:t>; foundation stone also laid for the </a:t>
            </a:r>
            <a:r>
              <a:rPr lang="en-IN" b="1" dirty="0"/>
              <a:t>750 m³ methanol facility</a:t>
            </a:r>
            <a:r>
              <a:rPr lang="en-IN" dirty="0"/>
              <a:t>.</a:t>
            </a:r>
          </a:p>
          <a:p>
            <a:r>
              <a:rPr lang="en-IN" b="1" dirty="0"/>
              <a:t>Maritime :</a:t>
            </a:r>
            <a:r>
              <a:rPr lang="en-IN" dirty="0"/>
              <a:t> Direct shipboard hydrogen (LH₂ at −253 °C or high-pressure gas) is niche in the near term; the </a:t>
            </a:r>
            <a:r>
              <a:rPr lang="en-IN" b="1" dirty="0"/>
              <a:t>primary role is upstream</a:t>
            </a:r>
            <a:r>
              <a:rPr lang="en-IN" dirty="0"/>
              <a:t>, as feedstock for </a:t>
            </a:r>
            <a:r>
              <a:rPr lang="en-IN" b="1" dirty="0"/>
              <a:t>green methanol and green ammonia</a:t>
            </a:r>
            <a:r>
              <a:rPr lang="en-IN" dirty="0"/>
              <a:t>.</a:t>
            </a:r>
          </a:p>
          <a:p>
            <a:r>
              <a:rPr lang="en-IN" b="1" dirty="0"/>
              <a:t>Infrastructure :</a:t>
            </a:r>
            <a:r>
              <a:rPr lang="en-IN" dirty="0"/>
              <a:t> Electrolysers, renewable power, desalination, compression/liquefaction and pipelines. H</a:t>
            </a:r>
            <a:r>
              <a:rPr lang="en-IN" b="1" dirty="0"/>
              <a:t>igh CAPEX</a:t>
            </a:r>
            <a:r>
              <a:rPr lang="en-IN" dirty="0"/>
              <a:t> but central to India’s export ambition under the </a:t>
            </a:r>
            <a:r>
              <a:rPr lang="en-IN" b="1" dirty="0"/>
              <a:t>National Green Hydrogen Mission</a:t>
            </a:r>
            <a:r>
              <a:rPr lang="en-IN" dirty="0"/>
              <a:t>.</a:t>
            </a:r>
          </a:p>
          <a:p>
            <a:r>
              <a:rPr lang="en-IN" b="1" dirty="0"/>
              <a:t>Role :</a:t>
            </a:r>
            <a:r>
              <a:rPr lang="en-IN" dirty="0"/>
              <a:t> </a:t>
            </a:r>
            <a:r>
              <a:rPr lang="en-IN" b="1" dirty="0"/>
              <a:t>Backbone energy</a:t>
            </a:r>
            <a:r>
              <a:rPr lang="en-IN" dirty="0"/>
              <a:t> for synthetic maritime fuels; supports India’s positioning as a </a:t>
            </a:r>
            <a:r>
              <a:rPr lang="en-IN" b="1" dirty="0"/>
              <a:t>net green energy exporter</a:t>
            </a:r>
            <a:r>
              <a:rPr lang="en-IN" dirty="0"/>
              <a:t>.</a:t>
            </a:r>
          </a:p>
          <a:p>
            <a:br>
              <a:rPr lang="en-IN" dirty="0"/>
            </a:br>
            <a:endParaRPr lang="en-IN" dirty="0"/>
          </a:p>
          <a:p>
            <a:r>
              <a:rPr lang="en-IN" b="1" dirty="0"/>
              <a:t>Cross-cutting Enablers India Must Move On</a:t>
            </a:r>
          </a:p>
          <a:p>
            <a:r>
              <a:rPr lang="en-IN" b="1" dirty="0"/>
              <a:t>Standards &amp; Safety :</a:t>
            </a:r>
            <a:r>
              <a:rPr lang="en-IN" dirty="0"/>
              <a:t> Fast-track Indian codes (storage, transfer, firefighting, crew competence) harmonised with IMO/IGF; publish methanol and ammonia bunkering SOPs for pilot ports.</a:t>
            </a:r>
          </a:p>
          <a:p>
            <a:r>
              <a:rPr lang="en-IN" b="1" dirty="0"/>
              <a:t>Fuel Certification :</a:t>
            </a:r>
            <a:r>
              <a:rPr lang="en-IN" dirty="0"/>
              <a:t> Well-to-wake sustainability verification to claim </a:t>
            </a:r>
            <a:r>
              <a:rPr lang="en-IN" b="1" dirty="0"/>
              <a:t>GFI reductions</a:t>
            </a:r>
            <a:r>
              <a:rPr lang="en-IN" dirty="0"/>
              <a:t> and generate </a:t>
            </a:r>
            <a:r>
              <a:rPr lang="en-IN" b="1" dirty="0"/>
              <a:t>Surplus Units (SU)</a:t>
            </a:r>
            <a:r>
              <a:rPr lang="en-IN" dirty="0"/>
              <a:t> under the IMO scheme.</a:t>
            </a:r>
          </a:p>
          <a:p>
            <a:r>
              <a:rPr lang="en-IN" b="1" dirty="0"/>
              <a:t>Finance :</a:t>
            </a:r>
            <a:r>
              <a:rPr lang="en-IN" dirty="0"/>
              <a:t> Use </a:t>
            </a:r>
            <a:r>
              <a:rPr lang="en-IN" b="1" dirty="0"/>
              <a:t>green/blue bonds</a:t>
            </a:r>
            <a:r>
              <a:rPr lang="en-IN" dirty="0"/>
              <a:t>, viability-gap/interest subvention, and </a:t>
            </a:r>
            <a:r>
              <a:rPr lang="en-IN" b="1" dirty="0"/>
              <a:t>PPP</a:t>
            </a:r>
            <a:r>
              <a:rPr lang="en-IN" dirty="0"/>
              <a:t> to de-risk first terminals; align with </a:t>
            </a:r>
            <a:r>
              <a:rPr lang="en-IN" b="1" dirty="0"/>
              <a:t>NGSP</a:t>
            </a:r>
            <a:r>
              <a:rPr lang="en-IN" dirty="0"/>
              <a:t> and </a:t>
            </a:r>
            <a:r>
              <a:rPr lang="en-IN" b="1" dirty="0"/>
              <a:t>Harit Sagar</a:t>
            </a:r>
            <a:r>
              <a:rPr lang="en-IN" dirty="0"/>
              <a:t> incentives.</a:t>
            </a:r>
          </a:p>
          <a:p>
            <a:r>
              <a:rPr lang="en-IN" b="1" dirty="0"/>
              <a:t>Domestic Manufacture :</a:t>
            </a:r>
            <a:r>
              <a:rPr lang="en-IN" dirty="0"/>
              <a:t> Anchor </a:t>
            </a:r>
            <a:r>
              <a:rPr lang="en-IN" b="1" dirty="0"/>
              <a:t>H₂, CO₂ capture, and e-fuel plants</a:t>
            </a:r>
            <a:r>
              <a:rPr lang="en-IN" dirty="0"/>
              <a:t> near high-renewables clusters and port industrial estates to reduce delivered fuel cost.</a:t>
            </a:r>
          </a:p>
          <a:p>
            <a:r>
              <a:rPr lang="en-IN" b="1" dirty="0"/>
              <a:t>Early-Mover Demand :</a:t>
            </a:r>
            <a:r>
              <a:rPr lang="en-IN" dirty="0"/>
              <a:t> Government-linked charters (PSU cargoes, coastal programs) to specify </a:t>
            </a:r>
            <a:r>
              <a:rPr lang="en-IN" b="1" dirty="0"/>
              <a:t>biofuel/methanol blends</a:t>
            </a:r>
            <a:r>
              <a:rPr lang="en-IN" dirty="0"/>
              <a:t> from FY26–27 to seed predictable offtake.</a:t>
            </a:r>
          </a:p>
          <a:p>
            <a:br>
              <a:rPr lang="en-IN" dirty="0"/>
            </a:br>
            <a:endParaRPr lang="en-IN" dirty="0"/>
          </a:p>
          <a:p>
            <a:r>
              <a:rPr lang="en-IN" b="1" dirty="0"/>
              <a:t>How This Meets IMO GFI Trajectory</a:t>
            </a:r>
          </a:p>
          <a:p>
            <a:r>
              <a:rPr lang="en-IN" b="1" dirty="0"/>
              <a:t>2028–2030:</a:t>
            </a:r>
            <a:r>
              <a:rPr lang="en-IN" dirty="0"/>
              <a:t> Biofuels and limited LNG provide immediate GFI relief; pilots for methanol bunkering (VOC) mature.</a:t>
            </a:r>
          </a:p>
          <a:p>
            <a:r>
              <a:rPr lang="en-IN" b="1" dirty="0"/>
              <a:t>2030–2035:</a:t>
            </a:r>
            <a:r>
              <a:rPr lang="en-IN" dirty="0"/>
              <a:t> Methanol scales in Indian ports; India begins </a:t>
            </a:r>
            <a:r>
              <a:rPr lang="en-IN" b="1" dirty="0"/>
              <a:t>green ammonia exports</a:t>
            </a:r>
            <a:r>
              <a:rPr lang="en-IN" dirty="0"/>
              <a:t>; OPS and efficiency measures cut berth emissions.</a:t>
            </a:r>
          </a:p>
          <a:p>
            <a:r>
              <a:rPr lang="en-IN" b="1" dirty="0"/>
              <a:t>Post-2035:</a:t>
            </a:r>
            <a:r>
              <a:rPr lang="en-IN" dirty="0"/>
              <a:t> Ammonia fuels deep-sea segments; hydrogen-based derivatives dominate; India emerges as a </a:t>
            </a:r>
            <a:r>
              <a:rPr lang="en-IN" b="1" dirty="0"/>
              <a:t>regional bunker/export hub</a:t>
            </a:r>
            <a:r>
              <a:rPr lang="en-IN" dirty="0"/>
              <a:t> for future fuels.</a:t>
            </a:r>
          </a:p>
          <a:p>
            <a:br>
              <a:rPr lang="en-IN" dirty="0"/>
            </a:br>
            <a:endParaRPr lang="en-IN" dirty="0"/>
          </a:p>
          <a:p>
            <a:endParaRPr lang="en-IN" dirty="0"/>
          </a:p>
        </p:txBody>
      </p:sp>
    </p:spTree>
    <p:extLst>
      <p:ext uri="{BB962C8B-B14F-4D97-AF65-F5344CB8AC3E}">
        <p14:creationId xmlns:p14="http://schemas.microsoft.com/office/powerpoint/2010/main" val="3490358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24: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p24:notes"/>
          <p:cNvSpPr txBox="1">
            <a:spLocks noGrp="1"/>
          </p:cNvSpPr>
          <p:nvPr>
            <p:ph type="body" idx="1"/>
          </p:nvPr>
        </p:nvSpPr>
        <p:spPr>
          <a:xfrm>
            <a:off x="731520" y="4620578"/>
            <a:ext cx="5852160" cy="3780473"/>
          </a:xfrm>
          <a:prstGeom prst="rect">
            <a:avLst/>
          </a:prstGeom>
          <a:noFill/>
          <a:ln>
            <a:noFill/>
          </a:ln>
        </p:spPr>
        <p:txBody>
          <a:bodyPr spcFirstLastPara="1" wrap="square" lIns="96650" tIns="48325" rIns="96650" bIns="48325" anchor="t" anchorCtr="0">
            <a:noAutofit/>
          </a:bodyPr>
          <a:lstStyle/>
          <a:p>
            <a:pPr algn="ctr"/>
            <a:r>
              <a:rPr lang="en-US" b="1" dirty="0"/>
              <a:t>Green Fuel Transition </a:t>
            </a:r>
          </a:p>
          <a:p>
            <a:endParaRPr lang="en-US" dirty="0"/>
          </a:p>
          <a:p>
            <a:r>
              <a:rPr lang="en-US" dirty="0"/>
              <a:t>The maritime sector, responsible for </a:t>
            </a:r>
            <a:r>
              <a:rPr lang="en-US" b="1" dirty="0"/>
              <a:t>nearly 3 percent of global CO₂ emissions</a:t>
            </a:r>
            <a:r>
              <a:rPr lang="en-US" dirty="0"/>
              <a:t>, is entering a decisive phase of energy transition to align with the IMO’s Net Zero 2050 ambition. This transition demands a structured exit from conventional fuels such as HFO and MDO, and an accelerated shift towards a diversified portfolio of green fuels.</a:t>
            </a:r>
          </a:p>
          <a:p>
            <a:endParaRPr lang="en-US" dirty="0"/>
          </a:p>
          <a:p>
            <a:r>
              <a:rPr lang="en-US" dirty="0"/>
              <a:t>For India, the coming 25 years represent a carefully sequenced fuel substitution strategy. By 2030, LNG is expected to dominate with an estimated demand of </a:t>
            </a:r>
            <a:r>
              <a:rPr lang="en-US" b="1" dirty="0"/>
              <a:t>0.66 MT</a:t>
            </a:r>
            <a:r>
              <a:rPr lang="en-US" dirty="0"/>
              <a:t>, before gradually transitioning to bio/e-LNG. Simultaneously, emerging fuels such as hydrogen, ammonia and methanol will scale significantly,  with </a:t>
            </a:r>
            <a:r>
              <a:rPr lang="en-US" b="1" dirty="0"/>
              <a:t>hydrogen rising from 0.026 MT to 0.3 MT</a:t>
            </a:r>
            <a:r>
              <a:rPr lang="en-US" dirty="0"/>
              <a:t>, and </a:t>
            </a:r>
            <a:r>
              <a:rPr lang="en-US" b="1" dirty="0"/>
              <a:t>ammonia from 0.025 MT to 4.4 MT by 2050</a:t>
            </a:r>
            <a:r>
              <a:rPr lang="en-US" dirty="0"/>
              <a:t> , reflecting both global decarbonization trends and domestic industrial capability.</a:t>
            </a:r>
          </a:p>
          <a:p>
            <a:endParaRPr lang="en-US" dirty="0"/>
          </a:p>
          <a:p>
            <a:r>
              <a:rPr lang="en-US" dirty="0"/>
              <a:t>India's strategic advantage lies in fuel economics. By 2030, </a:t>
            </a:r>
            <a:r>
              <a:rPr lang="en-US" b="1" dirty="0"/>
              <a:t>green hydrogen production costs in India are projected at $1.5–2.0/kg</a:t>
            </a:r>
            <a:r>
              <a:rPr lang="en-US" dirty="0"/>
              <a:t>, far below Europe and East Asia. This cost leadership positions India to become a global hub for green maritime fuels, enabling both domestic fleet transition and export opportunities.</a:t>
            </a:r>
          </a:p>
          <a:p>
            <a:endParaRPr lang="en-US" dirty="0"/>
          </a:p>
          <a:p>
            <a:r>
              <a:rPr lang="en-US" dirty="0"/>
              <a:t>Looking further ahead, nuclear marine propulsion is emerging as a potential long-term option for deep-sea and high-endurance operations. With unmatched energy density and zero operational emissions, nuclear could complement the green fuel mix for specific vessel categories — subject to future international regulatory frameworks on safety, liability and waste management.</a:t>
            </a:r>
          </a:p>
          <a:p>
            <a:endParaRPr lang="en-US" dirty="0"/>
          </a:p>
          <a:p>
            <a:r>
              <a:rPr lang="en-US" dirty="0"/>
              <a:t>Therefore, India’s fuel transition is not only a compliance response but a strategic opportunity — to secure energy autonomy, build green shipping supply chains and lead the global maritime </a:t>
            </a:r>
            <a:r>
              <a:rPr lang="en-US" dirty="0" err="1"/>
              <a:t>decarbonisation</a:t>
            </a:r>
            <a:r>
              <a:rPr lang="en-US" dirty="0"/>
              <a:t> narrative.</a:t>
            </a:r>
          </a:p>
          <a:p>
            <a:endParaRPr lang="en-US" dirty="0"/>
          </a:p>
          <a:p>
            <a:endParaRPr lang="en-US" dirty="0"/>
          </a:p>
          <a:p>
            <a:r>
              <a:rPr lang="en-US" b="1" dirty="0"/>
              <a:t>Nuclear Propulsion - Long-Term Strategic Prospect for India</a:t>
            </a:r>
            <a:br>
              <a:rPr lang="en-US" dirty="0"/>
            </a:br>
            <a:r>
              <a:rPr lang="en-US" dirty="0"/>
              <a:t>Nuclear propulsion remains a long-term, exploratory option for maritime </a:t>
            </a:r>
            <a:r>
              <a:rPr lang="en-US" dirty="0" err="1"/>
              <a:t>decarbonisation</a:t>
            </a:r>
            <a:r>
              <a:rPr lang="en-US" dirty="0"/>
              <a:t>, with </a:t>
            </a:r>
            <a:r>
              <a:rPr lang="en-US" i="1" dirty="0"/>
              <a:t>no commercial nuclear vessels currently operating under the Indian flag</a:t>
            </a:r>
            <a:r>
              <a:rPr lang="en-US" dirty="0"/>
              <a:t>. India’s only experience with nuclear-powered ships lies within the </a:t>
            </a:r>
            <a:r>
              <a:rPr lang="en-US" dirty="0" err="1"/>
              <a:t>defence</a:t>
            </a:r>
            <a:r>
              <a:rPr lang="en-US" dirty="0"/>
              <a:t> sector, through the Indian Navy’s nuclear submarines (INS Arihant class), which demonstrates indigenous capability in naval nuclear engineering. However, there is </a:t>
            </a:r>
            <a:r>
              <a:rPr lang="en-US" b="1" dirty="0"/>
              <a:t>no existing policy or regulatory framework</a:t>
            </a:r>
            <a:r>
              <a:rPr lang="en-US" dirty="0"/>
              <a:t> under DG Shipping or </a:t>
            </a:r>
            <a:r>
              <a:rPr lang="en-US" dirty="0" err="1"/>
              <a:t>MoPSW</a:t>
            </a:r>
            <a:r>
              <a:rPr lang="en-US" dirty="0"/>
              <a:t> for the civilian use of nuclear fuel at sea. While nuclear propulsion offers unmatched strategic potential- </a:t>
            </a:r>
            <a:r>
              <a:rPr lang="en-US" b="1" dirty="0"/>
              <a:t>ultra-long endurance and near-zero CO₂ emissions</a:t>
            </a:r>
            <a:r>
              <a:rPr lang="en-US" dirty="0"/>
              <a:t> without the need for </a:t>
            </a:r>
            <a:r>
              <a:rPr lang="en-US" dirty="0" err="1"/>
              <a:t>refuelling</a:t>
            </a:r>
            <a:r>
              <a:rPr lang="en-US" dirty="0"/>
              <a:t>. it comes with significant barriers. The </a:t>
            </a:r>
            <a:r>
              <a:rPr lang="en-US" b="1" dirty="0"/>
              <a:t>capital expenditure is extremely high</a:t>
            </a:r>
            <a:r>
              <a:rPr lang="en-US" dirty="0"/>
              <a:t>, estimated at </a:t>
            </a:r>
            <a:r>
              <a:rPr lang="en-US" b="1" dirty="0"/>
              <a:t>USD 700–900 million per vessel</a:t>
            </a:r>
            <a:r>
              <a:rPr lang="en-US" dirty="0"/>
              <a:t>, almost </a:t>
            </a:r>
            <a:r>
              <a:rPr lang="en-US" i="1" dirty="0"/>
              <a:t>three times the cost of LNG-powered ships</a:t>
            </a:r>
            <a:r>
              <a:rPr lang="en-US" dirty="0"/>
              <a:t>, making commercial viability a major concern. Additionally, </a:t>
            </a:r>
            <a:r>
              <a:rPr lang="en-US" b="1" dirty="0"/>
              <a:t>IMO has not yet </a:t>
            </a:r>
            <a:r>
              <a:rPr lang="en-US" b="1" dirty="0" err="1"/>
              <a:t>finalised</a:t>
            </a:r>
            <a:r>
              <a:rPr lang="en-US" b="1" dirty="0"/>
              <a:t> a civilian nuclear safety code</a:t>
            </a:r>
            <a:r>
              <a:rPr lang="en-US" dirty="0"/>
              <a:t>, with guidelines for Small Modular Reactors (SMRs) still under development. For India, nuclear remains a speculative option beyond 2040, contingent upon global regulatory consensus, public acceptance, liability legislation, and strong international safeguards.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India as a Net Green Energy Exporter &amp; Bunkering Destination</a:t>
            </a:r>
          </a:p>
          <a:p>
            <a:endParaRPr lang="en-US" dirty="0"/>
          </a:p>
          <a:p>
            <a:r>
              <a:rPr lang="en-US" dirty="0"/>
              <a:t>India is at the crossroads of a major strategic shift,  from being one of the world’s largest </a:t>
            </a:r>
            <a:r>
              <a:rPr lang="en-US" b="1" dirty="0"/>
              <a:t>importers of fossil fuels</a:t>
            </a:r>
            <a:r>
              <a:rPr lang="en-US" dirty="0"/>
              <a:t> to emerging as a </a:t>
            </a:r>
            <a:r>
              <a:rPr lang="en-US" b="1" dirty="0"/>
              <a:t>future global supplier of green maritime fuels</a:t>
            </a:r>
            <a:r>
              <a:rPr lang="en-US" dirty="0"/>
              <a:t> such as </a:t>
            </a:r>
            <a:r>
              <a:rPr lang="en-US" b="1" dirty="0"/>
              <a:t>green ammonia, green methanol, and hydrogen derivatives</a:t>
            </a:r>
            <a:r>
              <a:rPr lang="en-US" dirty="0"/>
              <a:t>. This transition is not isolated; it is rooted in domestic policy reforms, renewable energy leadership, and a geopolitical push for </a:t>
            </a:r>
            <a:r>
              <a:rPr lang="en-US" i="1" dirty="0"/>
              <a:t>energy independence by 2047</a:t>
            </a:r>
            <a:r>
              <a:rPr lang="en-US" dirty="0"/>
              <a:t> and </a:t>
            </a:r>
            <a:r>
              <a:rPr lang="en-US" i="1" dirty="0"/>
              <a:t>Net Zero by 2070</a:t>
            </a:r>
            <a:r>
              <a:rPr lang="en-US" dirty="0"/>
              <a:t>.</a:t>
            </a:r>
          </a:p>
          <a:p>
            <a:br>
              <a:rPr lang="en-US" dirty="0"/>
            </a:br>
            <a:endParaRPr lang="en-US" dirty="0"/>
          </a:p>
          <a:p>
            <a:r>
              <a:rPr lang="en-US" b="1" dirty="0"/>
              <a:t>1. Strategic Maritime Advantage</a:t>
            </a:r>
          </a:p>
          <a:p>
            <a:r>
              <a:rPr lang="en-US" dirty="0"/>
              <a:t>With its extensive coastline and central position on </a:t>
            </a:r>
            <a:r>
              <a:rPr lang="en-US" b="1" dirty="0"/>
              <a:t>major East–West shipping corridors</a:t>
            </a:r>
            <a:r>
              <a:rPr lang="en-US" dirty="0"/>
              <a:t>, India is geographically primed to become a bunkering and refueling hub for global shipping.</a:t>
            </a:r>
            <a:br>
              <a:rPr lang="en-US" dirty="0"/>
            </a:br>
            <a:r>
              <a:rPr lang="en-US" dirty="0"/>
              <a:t>India has one of the world’s largest solar and wind power expansion </a:t>
            </a:r>
            <a:r>
              <a:rPr lang="en-US" dirty="0" err="1"/>
              <a:t>programmes</a:t>
            </a:r>
            <a:r>
              <a:rPr lang="en-US" dirty="0"/>
              <a:t>, which provides a </a:t>
            </a:r>
            <a:r>
              <a:rPr lang="en-US" b="1" dirty="0"/>
              <a:t>cost advantage in producing green fuels</a:t>
            </a:r>
            <a:r>
              <a:rPr lang="en-US" dirty="0"/>
              <a:t>, making exports competitive.</a:t>
            </a:r>
          </a:p>
          <a:p>
            <a:br>
              <a:rPr lang="en-US" dirty="0"/>
            </a:br>
            <a:endParaRPr lang="en-US" dirty="0"/>
          </a:p>
          <a:p>
            <a:r>
              <a:rPr lang="en-US" b="1" dirty="0"/>
              <a:t>2. Fuel Export Capacity in Motion</a:t>
            </a:r>
          </a:p>
          <a:p>
            <a:r>
              <a:rPr lang="en-US" dirty="0"/>
              <a:t>India is already laying the groundwork for maritime fuel exports:</a:t>
            </a:r>
          </a:p>
          <a:p>
            <a:r>
              <a:rPr lang="en-US" b="1" dirty="0"/>
              <a:t>Green Ammonia (Export-Oriented Production)</a:t>
            </a:r>
            <a:br>
              <a:rPr lang="en-US" dirty="0"/>
            </a:br>
            <a:r>
              <a:rPr lang="en-US" dirty="0"/>
              <a:t>At </a:t>
            </a:r>
            <a:r>
              <a:rPr lang="en-US" b="1" dirty="0"/>
              <a:t>Kandla</a:t>
            </a:r>
            <a:r>
              <a:rPr lang="en-US" dirty="0"/>
              <a:t>, a JV between </a:t>
            </a:r>
            <a:r>
              <a:rPr lang="en-US" b="1" dirty="0"/>
              <a:t>L&amp;T and Itochu (Japan)</a:t>
            </a:r>
            <a:r>
              <a:rPr lang="en-US" dirty="0"/>
              <a:t> is setting up a large-scale green ammonia plant (~300 KTPA), with committed offtake to Singapore’s bunkering market.</a:t>
            </a:r>
          </a:p>
          <a:p>
            <a:r>
              <a:rPr lang="en-US" b="1" dirty="0"/>
              <a:t>Green Methanol (First Bunkering Hub in India)</a:t>
            </a:r>
            <a:br>
              <a:rPr lang="en-US" dirty="0"/>
            </a:br>
            <a:r>
              <a:rPr lang="en-US" dirty="0"/>
              <a:t>At </a:t>
            </a:r>
            <a:r>
              <a:rPr lang="en-US" b="1" dirty="0"/>
              <a:t>VOC Port, Tuticorin</a:t>
            </a:r>
            <a:r>
              <a:rPr lang="en-US" dirty="0"/>
              <a:t>, construction of a </a:t>
            </a:r>
            <a:r>
              <a:rPr lang="en-US" b="1" dirty="0"/>
              <a:t>750 m³ green methanol bunkering terminal</a:t>
            </a:r>
            <a:r>
              <a:rPr lang="en-US" dirty="0"/>
              <a:t> is underway (SOPAN Group). This is India’s first dedicated alternative fuel facility for shipping.</a:t>
            </a:r>
          </a:p>
          <a:p>
            <a:r>
              <a:rPr lang="en-US" b="1" dirty="0"/>
              <a:t>Hydrogen Derivatives for Maritime Corridors</a:t>
            </a:r>
            <a:br>
              <a:rPr lang="en-US" dirty="0"/>
            </a:br>
            <a:r>
              <a:rPr lang="en-US" dirty="0"/>
              <a:t>Under the </a:t>
            </a:r>
            <a:r>
              <a:rPr lang="en-US" b="1" dirty="0"/>
              <a:t>National Green Hydrogen Mission</a:t>
            </a:r>
            <a:r>
              <a:rPr lang="en-US" dirty="0"/>
              <a:t>, India targets </a:t>
            </a:r>
            <a:r>
              <a:rPr lang="en-US" b="1" dirty="0"/>
              <a:t>5 MMT green hydrogen</a:t>
            </a:r>
            <a:r>
              <a:rPr lang="en-US" dirty="0"/>
              <a:t> by 2030, largely to convert into </a:t>
            </a:r>
            <a:r>
              <a:rPr lang="en-US" b="1" dirty="0"/>
              <a:t>exportable derivatives</a:t>
            </a:r>
            <a:r>
              <a:rPr lang="en-US" dirty="0"/>
              <a:t> (ammonia/methanol) through maritime corridors like </a:t>
            </a:r>
            <a:r>
              <a:rPr lang="en-US" b="1" dirty="0"/>
              <a:t>Kandla–Singapore</a:t>
            </a:r>
            <a:r>
              <a:rPr lang="en-US" dirty="0"/>
              <a:t>, </a:t>
            </a:r>
            <a:r>
              <a:rPr lang="en-US" b="1" dirty="0"/>
              <a:t>Tuticorin–Rotterdam</a:t>
            </a:r>
            <a:r>
              <a:rPr lang="en-US" dirty="0"/>
              <a:t>, etc.</a:t>
            </a:r>
          </a:p>
          <a:p>
            <a:br>
              <a:rPr lang="en-US" dirty="0"/>
            </a:br>
            <a:endParaRPr lang="en-US" dirty="0"/>
          </a:p>
          <a:p>
            <a:r>
              <a:rPr lang="en-US" b="1" dirty="0"/>
              <a:t>3. Port Infrastructure Transformation</a:t>
            </a:r>
          </a:p>
          <a:p>
            <a:r>
              <a:rPr lang="en-US" dirty="0"/>
              <a:t>Ports are evolving from cargo hubs to </a:t>
            </a:r>
            <a:r>
              <a:rPr lang="en-US" b="1" dirty="0"/>
              <a:t>energy export platforms</a:t>
            </a:r>
            <a:r>
              <a:rPr lang="en-US" dirty="0"/>
              <a:t>:</a:t>
            </a:r>
          </a:p>
          <a:p>
            <a:r>
              <a:rPr lang="en-US" dirty="0"/>
              <a:t>Dedicated </a:t>
            </a:r>
            <a:r>
              <a:rPr lang="en-US" b="1" dirty="0"/>
              <a:t>green fuel terminals</a:t>
            </a:r>
            <a:r>
              <a:rPr lang="en-US" dirty="0"/>
              <a:t> at </a:t>
            </a:r>
            <a:r>
              <a:rPr lang="en-US" b="1" dirty="0"/>
              <a:t>VOC Port, Kandla, JNPA</a:t>
            </a:r>
            <a:endParaRPr lang="en-US" dirty="0"/>
          </a:p>
          <a:p>
            <a:r>
              <a:rPr lang="en-US" dirty="0"/>
              <a:t>Coastal </a:t>
            </a:r>
            <a:r>
              <a:rPr lang="en-US" b="1" dirty="0"/>
              <a:t>Green Shipping Corridors</a:t>
            </a:r>
            <a:r>
              <a:rPr lang="en-US" dirty="0"/>
              <a:t> being piloted (Tuticorin–Kandla–Singapore–Rotterdam)</a:t>
            </a:r>
          </a:p>
          <a:p>
            <a:r>
              <a:rPr lang="en-US" dirty="0"/>
              <a:t>Integration of </a:t>
            </a:r>
            <a:r>
              <a:rPr lang="en-US" b="1" dirty="0"/>
              <a:t>renewable power, desalination, safety systems</a:t>
            </a:r>
            <a:r>
              <a:rPr lang="en-US" dirty="0"/>
              <a:t>, and bunkering pipelines into port estates under </a:t>
            </a:r>
            <a:r>
              <a:rPr lang="en-US" b="1" dirty="0"/>
              <a:t>Harit Sagar Guidelines</a:t>
            </a:r>
            <a:r>
              <a:rPr lang="en-US" dirty="0"/>
              <a:t> and </a:t>
            </a:r>
            <a:r>
              <a:rPr lang="en-US" b="1" dirty="0"/>
              <a:t>NGSP</a:t>
            </a:r>
            <a:endParaRPr lang="en-US" dirty="0"/>
          </a:p>
          <a:p>
            <a:br>
              <a:rPr lang="en-US" dirty="0"/>
            </a:br>
            <a:endParaRPr lang="en-US" dirty="0"/>
          </a:p>
          <a:p>
            <a:r>
              <a:rPr lang="en-US" b="1" dirty="0"/>
              <a:t>4. Economic &amp; Diplomatic Impact</a:t>
            </a:r>
          </a:p>
          <a:p>
            <a:r>
              <a:rPr lang="en-US" dirty="0"/>
              <a:t>India’s leadership in green fuel exports has a threefold strategic impact:</a:t>
            </a:r>
          </a:p>
          <a:p>
            <a:r>
              <a:rPr lang="en-US" b="1" dirty="0"/>
              <a:t>Reduces dependence on crude oil imports</a:t>
            </a:r>
            <a:r>
              <a:rPr lang="en-US" dirty="0"/>
              <a:t> (currently 85% import-driven energy market)</a:t>
            </a:r>
          </a:p>
          <a:p>
            <a:r>
              <a:rPr lang="en-US" b="1" dirty="0"/>
              <a:t>Positions India as a fuel supplier</a:t>
            </a:r>
            <a:r>
              <a:rPr lang="en-US" dirty="0"/>
              <a:t> to global shipping lines transitioning under IMO Net-Zero framework</a:t>
            </a:r>
          </a:p>
          <a:p>
            <a:r>
              <a:rPr lang="en-US" b="1" dirty="0"/>
              <a:t>Strengthens India's diplomatic role</a:t>
            </a:r>
            <a:r>
              <a:rPr lang="en-US" dirty="0"/>
              <a:t> as a provider of clean energy to the </a:t>
            </a:r>
            <a:r>
              <a:rPr lang="en-US" b="1" dirty="0"/>
              <a:t>Global South</a:t>
            </a:r>
            <a:r>
              <a:rPr lang="en-US" dirty="0"/>
              <a:t>, reinforcing leadership at forums such as OPEC, G20, and COP</a:t>
            </a:r>
          </a:p>
          <a:p>
            <a:br>
              <a:rPr lang="en-US" dirty="0"/>
            </a:br>
            <a:endParaRPr lang="en-US" dirty="0"/>
          </a:p>
          <a:p>
            <a:r>
              <a:rPr lang="en-US" b="1" dirty="0"/>
              <a:t>5. Strong Policy Backing</a:t>
            </a:r>
          </a:p>
          <a:p>
            <a:r>
              <a:rPr lang="en-US" dirty="0"/>
              <a:t>Backed by </a:t>
            </a:r>
            <a:r>
              <a:rPr lang="en-US" b="1" dirty="0"/>
              <a:t>National Green Hydrogen Mission</a:t>
            </a:r>
            <a:r>
              <a:rPr lang="en-US" dirty="0"/>
              <a:t> and </a:t>
            </a:r>
            <a:r>
              <a:rPr lang="en-US" b="1" dirty="0"/>
              <a:t>Draft National Green Shipping Policy (NGSP)</a:t>
            </a:r>
            <a:endParaRPr lang="en-US" dirty="0"/>
          </a:p>
          <a:p>
            <a:r>
              <a:rPr lang="en-US" dirty="0"/>
              <a:t>Incentives via </a:t>
            </a:r>
            <a:r>
              <a:rPr lang="en-US" b="1" dirty="0"/>
              <a:t>Harit Sagar</a:t>
            </a:r>
            <a:r>
              <a:rPr lang="en-US" dirty="0"/>
              <a:t>, </a:t>
            </a:r>
            <a:r>
              <a:rPr lang="en-US" b="1" dirty="0"/>
              <a:t>Maritime India Vision 2030</a:t>
            </a:r>
            <a:r>
              <a:rPr lang="en-US" dirty="0"/>
              <a:t>, and </a:t>
            </a:r>
            <a:r>
              <a:rPr lang="en-US" b="1" dirty="0"/>
              <a:t>Make in India–Energy Security 2047</a:t>
            </a:r>
            <a:endParaRPr lang="en-US" dirty="0"/>
          </a:p>
          <a:p>
            <a:r>
              <a:rPr lang="en-US" dirty="0"/>
              <a:t>PIB statements (July 2025, OPEC Summit):</a:t>
            </a:r>
            <a:br>
              <a:rPr lang="en-US" dirty="0"/>
            </a:br>
            <a:r>
              <a:rPr lang="en-US" i="1" dirty="0"/>
              <a:t>“India will not only be energy independent by 2047, but will also fuel the world with green energy exports.”</a:t>
            </a:r>
            <a:br>
              <a:rPr lang="en-US" dirty="0"/>
            </a:br>
            <a:endParaRPr lang="en-US" dirty="0"/>
          </a:p>
          <a:p>
            <a:r>
              <a:rPr lang="en-US" b="1" dirty="0"/>
              <a:t>Conclusion</a:t>
            </a:r>
          </a:p>
          <a:p>
            <a:r>
              <a:rPr lang="en-US" dirty="0"/>
              <a:t>India is not simply decarbonizing its ports and ships, it is </a:t>
            </a:r>
            <a:r>
              <a:rPr lang="en-US" b="1" dirty="0"/>
              <a:t>building a green energy export economy</a:t>
            </a:r>
            <a:r>
              <a:rPr lang="en-US" dirty="0"/>
              <a:t> around its maritime sector. With methanol bunkering, ammonia export hubs, and hydrogen corridors already initiated, India is setting the stage to become the </a:t>
            </a:r>
            <a:r>
              <a:rPr lang="en-US" b="1" dirty="0" err="1"/>
              <a:t>refuelling</a:t>
            </a:r>
            <a:r>
              <a:rPr lang="en-US" b="1" dirty="0"/>
              <a:t> station of a net-zero maritime world.</a:t>
            </a:r>
            <a:endParaRPr lang="en-US" dirty="0"/>
          </a:p>
          <a:p>
            <a:endParaRPr lang="en-US" b="1" i="1" dirty="0"/>
          </a:p>
          <a:p>
            <a:r>
              <a:rPr lang="en-US" b="1" i="1" dirty="0"/>
              <a:t>India is not just preparing for Green Fuels………… It is preparing to Fuel the World.</a:t>
            </a:r>
            <a:endParaRPr lang="en-US" i="1" dirty="0"/>
          </a:p>
          <a:p>
            <a:endParaRPr lang="en-IN" dirty="0"/>
          </a:p>
        </p:txBody>
      </p:sp>
    </p:spTree>
    <p:extLst>
      <p:ext uri="{BB962C8B-B14F-4D97-AF65-F5344CB8AC3E}">
        <p14:creationId xmlns:p14="http://schemas.microsoft.com/office/powerpoint/2010/main" val="2576306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Ship Recycling – India’s Global Leadership</a:t>
            </a:r>
          </a:p>
          <a:p>
            <a:endParaRPr lang="en-US" dirty="0"/>
          </a:p>
          <a:p>
            <a:r>
              <a:rPr lang="en-US" dirty="0"/>
              <a:t>Ship recycling is not just an industry - it is a </a:t>
            </a:r>
            <a:r>
              <a:rPr lang="en-US" b="1" dirty="0"/>
              <a:t>strategic pillar of India’s maritime economy</a:t>
            </a:r>
            <a:r>
              <a:rPr lang="en-US" dirty="0"/>
              <a:t> and the global circular economy. The process dismantles end-of-life ships to recover steel and other valuable materials, reducing the demand for virgin raw inputs while cutting costs and emissions.</a:t>
            </a:r>
          </a:p>
          <a:p>
            <a:endParaRPr lang="en-US" dirty="0"/>
          </a:p>
          <a:p>
            <a:r>
              <a:rPr lang="en-US" dirty="0"/>
              <a:t>India today stands as the </a:t>
            </a:r>
            <a:r>
              <a:rPr lang="en-US" b="1" dirty="0"/>
              <a:t>global leader in ship recycling</a:t>
            </a:r>
            <a:r>
              <a:rPr lang="en-US" dirty="0"/>
              <a:t>, with the Alang–</a:t>
            </a:r>
            <a:r>
              <a:rPr lang="en-US" dirty="0" err="1"/>
              <a:t>Sosiya</a:t>
            </a:r>
            <a:r>
              <a:rPr lang="en-US" dirty="0"/>
              <a:t> cluster in Gujarat being the world’s largest ship recycling facility. The entry into force of the </a:t>
            </a:r>
            <a:r>
              <a:rPr lang="en-US" b="1" dirty="0"/>
              <a:t>Hong Kong Convention (HKC) on 26 June 2025</a:t>
            </a:r>
            <a:r>
              <a:rPr lang="en-US" dirty="0"/>
              <a:t> has further elevated India’s role, as it is the </a:t>
            </a:r>
            <a:r>
              <a:rPr lang="en-US" b="1" dirty="0"/>
              <a:t>only nation with more than 100 HKC-compliant yards (115 facilities)</a:t>
            </a:r>
            <a:r>
              <a:rPr lang="en-US" dirty="0"/>
              <a:t>.</a:t>
            </a:r>
          </a:p>
          <a:p>
            <a:endParaRPr lang="en-US" dirty="0"/>
          </a:p>
          <a:p>
            <a:r>
              <a:rPr lang="en-US" dirty="0"/>
              <a:t>This sector contributes significantly to India’s industrial ecosystem by:</a:t>
            </a:r>
          </a:p>
          <a:p>
            <a:r>
              <a:rPr lang="en-US" dirty="0"/>
              <a:t>Handling </a:t>
            </a:r>
            <a:r>
              <a:rPr lang="en-US" b="1" dirty="0"/>
              <a:t>30–35% of global ship recycling tonnage annually</a:t>
            </a:r>
            <a:r>
              <a:rPr lang="en-US" dirty="0"/>
              <a:t>, consolidating India’s leadership.</a:t>
            </a:r>
          </a:p>
          <a:p>
            <a:r>
              <a:rPr lang="en-US" dirty="0"/>
              <a:t>Meeting </a:t>
            </a:r>
            <a:r>
              <a:rPr lang="en-US" b="1" dirty="0"/>
              <a:t>20–25% of India’s ferrous scrap demand</a:t>
            </a:r>
            <a:r>
              <a:rPr lang="en-US" dirty="0"/>
              <a:t>, reducing import dependency and saving valuable forex.</a:t>
            </a:r>
          </a:p>
          <a:p>
            <a:r>
              <a:rPr lang="en-US" dirty="0"/>
              <a:t>Feeding the </a:t>
            </a:r>
            <a:r>
              <a:rPr lang="en-US" b="1" dirty="0"/>
              <a:t>Green Steel ecosystem</a:t>
            </a:r>
            <a:r>
              <a:rPr lang="en-US" dirty="0"/>
              <a:t>, providing low-carbon inputs that align with India’s net-zero ambitions.</a:t>
            </a:r>
          </a:p>
          <a:p>
            <a:endParaRPr lang="en-US" dirty="0"/>
          </a:p>
          <a:p>
            <a:r>
              <a:rPr lang="en-US" dirty="0"/>
              <a:t>The impact is equally socio-economic. Ship recycling directly employs </a:t>
            </a:r>
            <a:r>
              <a:rPr lang="en-US" b="1" dirty="0"/>
              <a:t>15,000+ workers</a:t>
            </a:r>
            <a:r>
              <a:rPr lang="en-US" dirty="0"/>
              <a:t>, while creating indirect livelihood opportunities for thousands more in logistics, scrap processing, and allied services. The industry has become a driver of </a:t>
            </a:r>
            <a:r>
              <a:rPr lang="en-US" b="1" dirty="0"/>
              <a:t>inclusive growth</a:t>
            </a:r>
            <a:r>
              <a:rPr lang="en-US" dirty="0"/>
              <a:t>, while embedding high safety and environmental standards under HKC compliance.</a:t>
            </a:r>
          </a:p>
          <a:p>
            <a:endParaRPr lang="en-US" dirty="0"/>
          </a:p>
          <a:p>
            <a:r>
              <a:rPr lang="en-US" dirty="0"/>
              <a:t>By anchoring itself as the hub of HKC-compliant recycling, India not only ensures </a:t>
            </a:r>
            <a:r>
              <a:rPr lang="en-US" b="1" dirty="0"/>
              <a:t>sustainable resource recovery</a:t>
            </a:r>
            <a:r>
              <a:rPr lang="en-US" dirty="0"/>
              <a:t> but also strengthens its position as a </a:t>
            </a:r>
            <a:r>
              <a:rPr lang="en-US" b="1" dirty="0"/>
              <a:t>global leader in maritime sustainability</a:t>
            </a:r>
            <a:r>
              <a:rPr lang="en-US" dirty="0"/>
              <a:t>.</a:t>
            </a:r>
          </a:p>
          <a:p>
            <a:endParaRPr lang="en-IN" dirty="0"/>
          </a:p>
        </p:txBody>
      </p:sp>
    </p:spTree>
    <p:extLst>
      <p:ext uri="{BB962C8B-B14F-4D97-AF65-F5344CB8AC3E}">
        <p14:creationId xmlns:p14="http://schemas.microsoft.com/office/powerpoint/2010/main" val="970671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CF36B-0062-FEE4-40FA-7A44E98644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EC58A2-D66E-E334-9CDB-CED46C412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4F0B1-24F2-67B4-8975-6B59D48A93FF}"/>
              </a:ext>
            </a:extLst>
          </p:cNvPr>
          <p:cNvSpPr>
            <a:spLocks noGrp="1"/>
          </p:cNvSpPr>
          <p:nvPr>
            <p:ph type="body" idx="1"/>
          </p:nvPr>
        </p:nvSpPr>
        <p:spPr/>
        <p:txBody>
          <a:bodyPr/>
          <a:lstStyle/>
          <a:p>
            <a:pPr algn="ctr"/>
            <a:r>
              <a:rPr lang="en-US" b="1" dirty="0"/>
              <a:t>Ship Recycling Portal</a:t>
            </a:r>
          </a:p>
          <a:p>
            <a:endParaRPr lang="en-US" dirty="0"/>
          </a:p>
          <a:p>
            <a:r>
              <a:rPr lang="en-US" dirty="0"/>
              <a:t>The Ship Recycling Portal is being developed as India’s national digital command platform for implementing the Hong Kong Convention (HKC) and the Recycling of Ships Act, 2019. Its purpose is to centralize every regulatory, safety and environmental function into a unified digital architecture, replacing fragmented documentation and manual oversight with real-time, auditable governance. Post-HKC entry into force, digital traceability will be essential to retaining India’s leadership in global ship recycling.</a:t>
            </a:r>
          </a:p>
          <a:p>
            <a:endParaRPr lang="en-US" dirty="0"/>
          </a:p>
          <a:p>
            <a:r>
              <a:rPr lang="en-US" dirty="0"/>
              <a:t>The portal will enable complete life-cycle governance, from yard registration and licensing to issuance of Ready-for-Recycling Certificates (RRC), monitoring of hazardous materials and oversight of ISO-certified processes. Role-based access and time-stamped actions will ensure accountability by DGS, Gujarat Maritime Board and State Pollution Control Boards. Integration with GISIS and IMO reporting systems will provide global credibility by ensuring transparent access for foreign Flag States, classification societies and shipowners.</a:t>
            </a:r>
          </a:p>
          <a:p>
            <a:endParaRPr lang="en-US" dirty="0"/>
          </a:p>
          <a:p>
            <a:r>
              <a:rPr lang="en-US" dirty="0"/>
              <a:t>Beyond compliance, the portal </a:t>
            </a:r>
            <a:r>
              <a:rPr lang="en-US" dirty="0" err="1"/>
              <a:t>institutionalises</a:t>
            </a:r>
            <a:r>
              <a:rPr lang="en-US" dirty="0"/>
              <a:t> digital monitoring of inspections, surveillance logs, incident reporting and corrective actions. Worker training records, safety drills, waste disposal data and non-conformity reports will be digitally stored, building a permanent regulatory archive. This transition marks a strategic shift from physical inspection dependency to data-driven environmental governance, positioning India as the first digitally governed ship recycling nation under HKC.</a:t>
            </a:r>
          </a:p>
          <a:p>
            <a:br>
              <a:rPr lang="en-US" dirty="0"/>
            </a:br>
            <a:endParaRPr lang="en-US" dirty="0"/>
          </a:p>
          <a:p>
            <a:r>
              <a:rPr lang="en-US" b="1" dirty="0"/>
              <a:t>ISO Standards</a:t>
            </a:r>
          </a:p>
          <a:p>
            <a:endParaRPr lang="en-US" b="1" dirty="0"/>
          </a:p>
          <a:p>
            <a:r>
              <a:rPr lang="en-US" dirty="0"/>
              <a:t>To </a:t>
            </a:r>
            <a:r>
              <a:rPr lang="en-US" dirty="0" err="1"/>
              <a:t>operationalise</a:t>
            </a:r>
            <a:r>
              <a:rPr lang="en-US" dirty="0"/>
              <a:t> HKC requirements, Indian recycling yards are adopting a comprehensive ISO framework that strengthens transparency, worker safety and environmental stewardship.</a:t>
            </a:r>
          </a:p>
          <a:p>
            <a:endParaRPr lang="en-US" b="1" dirty="0"/>
          </a:p>
          <a:p>
            <a:r>
              <a:rPr lang="en-US" b="1" dirty="0"/>
              <a:t>ISO 9001 – Quality Management System</a:t>
            </a:r>
            <a:br>
              <a:rPr lang="en-US" dirty="0"/>
            </a:br>
            <a:r>
              <a:rPr lang="en-US" dirty="0"/>
              <a:t>Ensures procedural discipline, documentation integrity and continuous improvement across recycling operations. It is the baseline for demonstrating reliability to international shipowners.</a:t>
            </a:r>
          </a:p>
          <a:p>
            <a:endParaRPr lang="en-US" b="1" dirty="0"/>
          </a:p>
          <a:p>
            <a:r>
              <a:rPr lang="en-US" b="1" dirty="0"/>
              <a:t>ISO 14001 – Environmental Management System</a:t>
            </a:r>
            <a:br>
              <a:rPr lang="en-US" dirty="0"/>
            </a:br>
            <a:r>
              <a:rPr lang="en-US" dirty="0"/>
              <a:t>Addresses pollution prevention, hazardous waste handling and resource control. It demonstrates alignment with global expectations for safe dismantling and coastal environmental protection.</a:t>
            </a:r>
          </a:p>
          <a:p>
            <a:endParaRPr lang="en-US" b="1" dirty="0"/>
          </a:p>
          <a:p>
            <a:r>
              <a:rPr lang="en-US" b="1" dirty="0"/>
              <a:t>ISO 30000 – Ship Recycling Management System</a:t>
            </a:r>
            <a:br>
              <a:rPr lang="en-US" dirty="0"/>
            </a:br>
            <a:r>
              <a:rPr lang="en-US" dirty="0"/>
              <a:t>The core ISO standard specific to ship recycling under HKC. It governs implementation of IHM, Safe-for-Hot-Work certifications, containment of toxic substances and controlled dismantling protocols.</a:t>
            </a:r>
          </a:p>
          <a:p>
            <a:endParaRPr lang="en-US" b="1" dirty="0"/>
          </a:p>
          <a:p>
            <a:r>
              <a:rPr lang="en-US" b="1" dirty="0"/>
              <a:t>ISO 45001 – Occupational Health &amp; Safety Management System</a:t>
            </a:r>
            <a:br>
              <a:rPr lang="en-US" dirty="0"/>
            </a:br>
            <a:r>
              <a:rPr lang="en-US" dirty="0"/>
              <a:t>Protects workers through structured risk assessment, PPE enforcement, emergency response planning and health surveillance. It elevates human safety to audit-ready international standards.</a:t>
            </a:r>
          </a:p>
          <a:p>
            <a:endParaRPr lang="en-US" dirty="0"/>
          </a:p>
          <a:p>
            <a:r>
              <a:rPr lang="en-US" dirty="0"/>
              <a:t>Collectively, these ISO certifications move Indian yards from compliance demonstration to institutional credibility, assuring shipowners, classification societies and global regulators that end-of-life vessels are dismantled with full environmental and human safety assurance.</a:t>
            </a:r>
          </a:p>
          <a:p>
            <a:endParaRPr lang="en-IN" dirty="0"/>
          </a:p>
        </p:txBody>
      </p:sp>
    </p:spTree>
    <p:extLst>
      <p:ext uri="{BB962C8B-B14F-4D97-AF65-F5344CB8AC3E}">
        <p14:creationId xmlns:p14="http://schemas.microsoft.com/office/powerpoint/2010/main" val="3473257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DA712-23D9-1821-CAED-DA89F54FC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CB1460-0FD5-3EE8-6C24-18D2954C7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F2D1A5-4144-6B53-2B94-C730BAE4BAF0}"/>
              </a:ext>
            </a:extLst>
          </p:cNvPr>
          <p:cNvSpPr>
            <a:spLocks noGrp="1"/>
          </p:cNvSpPr>
          <p:nvPr>
            <p:ph type="body" idx="1"/>
          </p:nvPr>
        </p:nvSpPr>
        <p:spPr/>
        <p:txBody>
          <a:bodyPr/>
          <a:lstStyle/>
          <a:p>
            <a:pPr algn="ctr"/>
            <a:r>
              <a:rPr lang="en-US" b="1" dirty="0"/>
              <a:t>Green Steel : Driving Low-Carbon Industrial Transition</a:t>
            </a:r>
          </a:p>
          <a:p>
            <a:endParaRPr lang="en-US" dirty="0"/>
          </a:p>
          <a:p>
            <a:r>
              <a:rPr lang="en-US" dirty="0"/>
              <a:t>Steel is the backbone of infrastructure and shipbuilding, but it is also one of the most carbon-intensive industries. The concept of </a:t>
            </a:r>
            <a:r>
              <a:rPr lang="en-US" b="1" dirty="0"/>
              <a:t>“Green Steel”</a:t>
            </a:r>
            <a:r>
              <a:rPr lang="en-US" dirty="0"/>
              <a:t> aims to transform this challenge into an opportunity by reducing the </a:t>
            </a:r>
            <a:r>
              <a:rPr lang="en-US" b="1" dirty="0"/>
              <a:t>CO₂ emission intensity below 2.2 </a:t>
            </a:r>
            <a:r>
              <a:rPr lang="en-US" b="1" dirty="0" err="1"/>
              <a:t>tonnes</a:t>
            </a:r>
            <a:r>
              <a:rPr lang="en-US" b="1" dirty="0"/>
              <a:t> of CO₂ per </a:t>
            </a:r>
            <a:r>
              <a:rPr lang="en-US" b="1" dirty="0" err="1"/>
              <a:t>tonne</a:t>
            </a:r>
            <a:r>
              <a:rPr lang="en-US" b="1" dirty="0"/>
              <a:t> of finished steel (</a:t>
            </a:r>
            <a:r>
              <a:rPr lang="en-US" b="1" dirty="0" err="1"/>
              <a:t>tfs</a:t>
            </a:r>
            <a:r>
              <a:rPr lang="en-US" b="1" dirty="0"/>
              <a:t>)</a:t>
            </a:r>
            <a:r>
              <a:rPr lang="en-US" dirty="0"/>
              <a:t>.</a:t>
            </a:r>
          </a:p>
          <a:p>
            <a:endParaRPr lang="en-US" dirty="0"/>
          </a:p>
          <a:p>
            <a:r>
              <a:rPr lang="en-US" dirty="0"/>
              <a:t>Greenness is measured as the percentage reduction in emissions below this threshold. Certification is carried out by the </a:t>
            </a:r>
            <a:r>
              <a:rPr lang="en-US" b="1" dirty="0"/>
              <a:t>National Institute of Secondary Steel Technology (NISST)</a:t>
            </a:r>
            <a:r>
              <a:rPr lang="en-US" dirty="0"/>
              <a:t> under the </a:t>
            </a:r>
            <a:r>
              <a:rPr lang="en-US" b="1" dirty="0"/>
              <a:t>Bureau of Energy Efficiency (BEE)</a:t>
            </a:r>
            <a:r>
              <a:rPr lang="en-US" dirty="0"/>
              <a:t>, using global-standard </a:t>
            </a:r>
            <a:r>
              <a:rPr lang="en-US" b="1" dirty="0"/>
              <a:t>Measurement, Reporting and Verification (MRV) methodologies</a:t>
            </a:r>
            <a:r>
              <a:rPr lang="en-US" dirty="0"/>
              <a:t>.</a:t>
            </a:r>
          </a:p>
          <a:p>
            <a:endParaRPr lang="en-US" dirty="0"/>
          </a:p>
          <a:p>
            <a:r>
              <a:rPr lang="en-US" dirty="0"/>
              <a:t>A </a:t>
            </a:r>
            <a:r>
              <a:rPr lang="en-US" b="1" dirty="0"/>
              <a:t>star rating system</a:t>
            </a:r>
            <a:r>
              <a:rPr lang="en-US" dirty="0"/>
              <a:t> makes this framework transparent and globally competitive:</a:t>
            </a:r>
          </a:p>
          <a:p>
            <a:r>
              <a:rPr lang="en-US" b="1" dirty="0"/>
              <a:t>Five-Star</a:t>
            </a:r>
            <a:r>
              <a:rPr lang="en-US" dirty="0"/>
              <a:t>: &lt; 1.6 </a:t>
            </a:r>
            <a:r>
              <a:rPr lang="en-US" dirty="0" err="1"/>
              <a:t>tCO₂e</a:t>
            </a:r>
            <a:r>
              <a:rPr lang="en-US" dirty="0"/>
              <a:t>/</a:t>
            </a:r>
            <a:r>
              <a:rPr lang="en-US" dirty="0" err="1"/>
              <a:t>tfs</a:t>
            </a:r>
            <a:endParaRPr lang="en-US" dirty="0"/>
          </a:p>
          <a:p>
            <a:r>
              <a:rPr lang="en-US" b="1" dirty="0"/>
              <a:t>Four-Star</a:t>
            </a:r>
            <a:r>
              <a:rPr lang="en-US" dirty="0"/>
              <a:t>: 1.6 – 2.0 </a:t>
            </a:r>
            <a:r>
              <a:rPr lang="en-US" dirty="0" err="1"/>
              <a:t>tCO₂e</a:t>
            </a:r>
            <a:r>
              <a:rPr lang="en-US" dirty="0"/>
              <a:t>/</a:t>
            </a:r>
            <a:r>
              <a:rPr lang="en-US" dirty="0" err="1"/>
              <a:t>tfs</a:t>
            </a:r>
            <a:endParaRPr lang="en-US" dirty="0"/>
          </a:p>
          <a:p>
            <a:r>
              <a:rPr lang="en-US" b="1" dirty="0"/>
              <a:t>Three-Star</a:t>
            </a:r>
            <a:r>
              <a:rPr lang="en-US" dirty="0"/>
              <a:t>: 2.0 – 2.2 </a:t>
            </a:r>
            <a:r>
              <a:rPr lang="en-US" dirty="0" err="1"/>
              <a:t>tCO₂e</a:t>
            </a:r>
            <a:r>
              <a:rPr lang="en-US" dirty="0"/>
              <a:t>/</a:t>
            </a:r>
            <a:r>
              <a:rPr lang="en-US" dirty="0" err="1"/>
              <a:t>tfs</a:t>
            </a:r>
            <a:endParaRPr lang="en-US" dirty="0"/>
          </a:p>
          <a:p>
            <a:r>
              <a:rPr lang="en-US" b="1" dirty="0"/>
              <a:t>Above 2.2  </a:t>
            </a:r>
            <a:r>
              <a:rPr lang="en-US" b="1" dirty="0" err="1"/>
              <a:t>tCO₂e</a:t>
            </a:r>
            <a:r>
              <a:rPr lang="en-US" b="1" dirty="0"/>
              <a:t>/</a:t>
            </a:r>
            <a:r>
              <a:rPr lang="en-US" b="1" dirty="0" err="1"/>
              <a:t>tfs</a:t>
            </a:r>
            <a:r>
              <a:rPr lang="en-US" dirty="0"/>
              <a:t>: Not eligible for green certification</a:t>
            </a:r>
          </a:p>
          <a:p>
            <a:endParaRPr lang="en-US" dirty="0"/>
          </a:p>
          <a:p>
            <a:r>
              <a:rPr lang="en-US" dirty="0"/>
              <a:t>The threshold will be reviewed every three years, ensuring constant ambition in line with climate goals.</a:t>
            </a:r>
          </a:p>
          <a:p>
            <a:endParaRPr lang="en-US" dirty="0"/>
          </a:p>
          <a:p>
            <a:r>
              <a:rPr lang="en-US" dirty="0"/>
              <a:t>Green Steel is not just about lowering </a:t>
            </a:r>
            <a:r>
              <a:rPr lang="en-US" dirty="0" err="1"/>
              <a:t>emissions,it</a:t>
            </a:r>
            <a:r>
              <a:rPr lang="en-US" dirty="0"/>
              <a:t> is about </a:t>
            </a:r>
            <a:r>
              <a:rPr lang="en-US" b="1" dirty="0"/>
              <a:t>embedding recycling, renewable energy, hydrogen and energy efficiency</a:t>
            </a:r>
            <a:r>
              <a:rPr lang="en-US" dirty="0"/>
              <a:t> into steel production, linking ship recycling and scrap recovery directly with India’s </a:t>
            </a:r>
            <a:r>
              <a:rPr lang="en-US" b="1" dirty="0"/>
              <a:t>circular economy vision</a:t>
            </a:r>
            <a:r>
              <a:rPr lang="en-US" dirty="0"/>
              <a:t>. This makes India’s maritime sector a critical contributor to the </a:t>
            </a:r>
            <a:r>
              <a:rPr lang="en-US" b="1" dirty="0"/>
              <a:t>Green Steel ecosystem</a:t>
            </a:r>
            <a:r>
              <a:rPr lang="en-US" dirty="0"/>
              <a:t>, reinforcing both industrial competitiveness and sustainability.</a:t>
            </a:r>
          </a:p>
          <a:p>
            <a:br>
              <a:rPr lang="en-IN" dirty="0"/>
            </a:br>
            <a:r>
              <a:rPr lang="en-IN" b="1" dirty="0"/>
              <a:t>Emissions Covered :</a:t>
            </a:r>
            <a:br>
              <a:rPr lang="en-IN" b="1" dirty="0"/>
            </a:br>
            <a:r>
              <a:rPr lang="en-IN" b="1" dirty="0"/>
              <a:t>Scope 1 :</a:t>
            </a:r>
            <a:r>
              <a:rPr lang="en-IN" dirty="0"/>
              <a:t> Direct emissions from steel making</a:t>
            </a:r>
            <a:br>
              <a:rPr lang="en-IN" dirty="0"/>
            </a:br>
            <a:r>
              <a:rPr lang="en-IN" b="1" dirty="0"/>
              <a:t>Scope 2 : </a:t>
            </a:r>
            <a:r>
              <a:rPr lang="en-IN" dirty="0"/>
              <a:t>Indirect emissions from purchased electricity</a:t>
            </a:r>
            <a:endParaRPr lang="en-IN"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IN" b="1" dirty="0"/>
              <a:t>Scope 3 : </a:t>
            </a:r>
            <a:r>
              <a:rPr kumimoji="0" lang="en-IN" sz="1200" b="0"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Agglomeration, pellet making, coke making, beneficiation, raw materials</a:t>
            </a:r>
          </a:p>
          <a:p>
            <a:endParaRPr lang="en-IN" dirty="0"/>
          </a:p>
        </p:txBody>
      </p:sp>
    </p:spTree>
    <p:extLst>
      <p:ext uri="{BB962C8B-B14F-4D97-AF65-F5344CB8AC3E}">
        <p14:creationId xmlns:p14="http://schemas.microsoft.com/office/powerpoint/2010/main" val="3823778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Green Ports – Driving Sustainable Maritime Growth</a:t>
            </a:r>
          </a:p>
          <a:p>
            <a:endParaRPr lang="en-US" i="1" dirty="0"/>
          </a:p>
          <a:p>
            <a:r>
              <a:rPr lang="en-US" i="1" dirty="0"/>
              <a:t>“Ports are the beating hearts of global trade, but they are also significant contributors to emissions. The idea of ‘Green Ports’ is to transform these engines of growth into anchors of sustainability.”</a:t>
            </a:r>
            <a:endParaRPr lang="en-US" dirty="0"/>
          </a:p>
          <a:p>
            <a:endParaRPr lang="en-US" dirty="0"/>
          </a:p>
          <a:p>
            <a:r>
              <a:rPr lang="en-US" dirty="0"/>
              <a:t>The </a:t>
            </a:r>
            <a:r>
              <a:rPr lang="en-US" b="1" dirty="0"/>
              <a:t>concept of Green Ports</a:t>
            </a:r>
            <a:r>
              <a:rPr lang="en-US" dirty="0"/>
              <a:t> focuses on designing and operating ports with </a:t>
            </a:r>
            <a:r>
              <a:rPr lang="en-US" b="1" dirty="0"/>
              <a:t>minimal environmental impact</a:t>
            </a:r>
            <a:r>
              <a:rPr lang="en-US" dirty="0"/>
              <a:t>. This means integrating </a:t>
            </a:r>
            <a:r>
              <a:rPr lang="en-US" b="1" dirty="0"/>
              <a:t>clean energy</a:t>
            </a:r>
            <a:r>
              <a:rPr lang="en-US" dirty="0"/>
              <a:t>, </a:t>
            </a:r>
            <a:r>
              <a:rPr lang="en-US" b="1" dirty="0"/>
              <a:t>resource efficiency</a:t>
            </a:r>
            <a:r>
              <a:rPr lang="en-US" dirty="0"/>
              <a:t>, and </a:t>
            </a:r>
            <a:r>
              <a:rPr lang="en-US" b="1" dirty="0"/>
              <a:t>circular economy practices</a:t>
            </a:r>
            <a:r>
              <a:rPr lang="en-US" dirty="0"/>
              <a:t> into every aspect of port planning, operation, and logistics.</a:t>
            </a:r>
          </a:p>
          <a:p>
            <a:endParaRPr lang="en-US" dirty="0"/>
          </a:p>
          <a:p>
            <a:r>
              <a:rPr lang="en-US" dirty="0"/>
              <a:t>India has already taken pioneering steps in this direction through several flagship initiatives.</a:t>
            </a:r>
            <a:br>
              <a:rPr lang="en-US" dirty="0"/>
            </a:br>
            <a:endParaRPr lang="en-US" dirty="0"/>
          </a:p>
          <a:p>
            <a:r>
              <a:rPr lang="en-US" dirty="0"/>
              <a:t>The </a:t>
            </a:r>
            <a:r>
              <a:rPr lang="en-US" b="1" dirty="0"/>
              <a:t>Harit Sagar Guidelines</a:t>
            </a:r>
            <a:r>
              <a:rPr lang="en-US" dirty="0"/>
              <a:t>, launched in 2023, provide a </a:t>
            </a:r>
            <a:r>
              <a:rPr lang="en-US" b="1" dirty="0"/>
              <a:t>national framework</a:t>
            </a:r>
            <a:r>
              <a:rPr lang="en-US" dirty="0"/>
              <a:t> for green port development, setting out principles for clean energy adoption, pollution control, waste management, and biodiversity protection.</a:t>
            </a:r>
          </a:p>
          <a:p>
            <a:endParaRPr lang="en-US" dirty="0"/>
          </a:p>
          <a:p>
            <a:r>
              <a:rPr lang="en-US" dirty="0"/>
              <a:t>Building upon this, the </a:t>
            </a:r>
            <a:r>
              <a:rPr lang="en-US" b="1" dirty="0"/>
              <a:t>National Port Sustainability Council (NPSC)</a:t>
            </a:r>
            <a:r>
              <a:rPr lang="en-US" dirty="0"/>
              <a:t> , </a:t>
            </a:r>
            <a:r>
              <a:rPr lang="en-US" b="1" dirty="0"/>
              <a:t>envisaged</a:t>
            </a:r>
            <a:r>
              <a:rPr lang="en-US" dirty="0"/>
              <a:t>,  will establish measurable </a:t>
            </a:r>
            <a:r>
              <a:rPr lang="en-US" b="1" dirty="0"/>
              <a:t>metrics for emissions, energy use, waste, and community impact</a:t>
            </a:r>
            <a:r>
              <a:rPr lang="en-US" dirty="0"/>
              <a:t>, ensuring that environmental performance becomes a benchmark for all Indian ports.</a:t>
            </a:r>
          </a:p>
          <a:p>
            <a:endParaRPr lang="en-US" dirty="0"/>
          </a:p>
          <a:p>
            <a:r>
              <a:rPr lang="en-US" dirty="0"/>
              <a:t>The next major enabler is </a:t>
            </a:r>
            <a:r>
              <a:rPr lang="en-US" b="1" dirty="0"/>
              <a:t>Onshore Power Supply (OPS)</a:t>
            </a:r>
            <a:r>
              <a:rPr lang="en-US" dirty="0"/>
              <a:t>, which allows ships at berth to connect directly to the grid and switch off their auxiliary engines. This single intervention can drastically reduce </a:t>
            </a:r>
            <a:r>
              <a:rPr lang="en-US" b="1" dirty="0"/>
              <a:t>CO₂, NOx, and </a:t>
            </a:r>
            <a:r>
              <a:rPr lang="en-US" b="1" dirty="0" err="1"/>
              <a:t>SOx</a:t>
            </a:r>
            <a:r>
              <a:rPr lang="en-US" b="1" dirty="0"/>
              <a:t> emissions</a:t>
            </a:r>
            <a:r>
              <a:rPr lang="en-US" dirty="0"/>
              <a:t> in port zones, improving air quality and public health in surrounding cities.</a:t>
            </a:r>
          </a:p>
          <a:p>
            <a:endParaRPr lang="en-US" dirty="0"/>
          </a:p>
          <a:p>
            <a:r>
              <a:rPr lang="en-US" dirty="0"/>
              <a:t>Complementing this, the Directorate is driving </a:t>
            </a:r>
            <a:r>
              <a:rPr lang="en-US" b="1" dirty="0"/>
              <a:t>Waste and Plastics Management</a:t>
            </a:r>
            <a:r>
              <a:rPr lang="en-US" dirty="0"/>
              <a:t> under </a:t>
            </a:r>
            <a:r>
              <a:rPr lang="en-US" b="1" dirty="0"/>
              <a:t>MARPOL Annex V compliance</a:t>
            </a:r>
            <a:r>
              <a:rPr lang="en-US" dirty="0"/>
              <a:t>, ensuring that port reception facilities can handle ship-generated waste and prevent marine pollution.</a:t>
            </a:r>
          </a:p>
          <a:p>
            <a:endParaRPr lang="en-US" dirty="0"/>
          </a:p>
          <a:p>
            <a:r>
              <a:rPr lang="en-US" dirty="0"/>
              <a:t>Together, these efforts yield tangible benefits:</a:t>
            </a:r>
          </a:p>
          <a:p>
            <a:r>
              <a:rPr lang="en-US" b="1" dirty="0"/>
              <a:t>Reduction in greenhouse gas emissions and pollution</a:t>
            </a:r>
            <a:r>
              <a:rPr lang="en-US" dirty="0"/>
              <a:t>,</a:t>
            </a:r>
          </a:p>
          <a:p>
            <a:r>
              <a:rPr lang="en-US" b="1" dirty="0"/>
              <a:t>Improved air quality</a:t>
            </a:r>
            <a:r>
              <a:rPr lang="en-US" dirty="0"/>
              <a:t> in port-adjacent areas, and</a:t>
            </a:r>
          </a:p>
          <a:p>
            <a:r>
              <a:rPr lang="en-US" dirty="0"/>
              <a:t>A major boost to India’s </a:t>
            </a:r>
            <a:r>
              <a:rPr lang="en-US" b="1" dirty="0"/>
              <a:t>Blue and Green Economy transition</a:t>
            </a:r>
            <a:r>
              <a:rPr lang="en-US" dirty="0"/>
              <a:t>.</a:t>
            </a:r>
          </a:p>
          <a:p>
            <a:r>
              <a:rPr lang="en-US" dirty="0"/>
              <a:t>Importantly, these initiatives are fully aligned with </a:t>
            </a:r>
            <a:r>
              <a:rPr lang="en-US" b="1" dirty="0"/>
              <a:t>IMO’s </a:t>
            </a:r>
            <a:r>
              <a:rPr lang="en-US" b="1" dirty="0" err="1"/>
              <a:t>decarbonisation</a:t>
            </a:r>
            <a:r>
              <a:rPr lang="en-US" b="1" dirty="0"/>
              <a:t> goals</a:t>
            </a:r>
            <a:r>
              <a:rPr lang="en-US" dirty="0"/>
              <a:t> and India’s long-term national vision , </a:t>
            </a:r>
            <a:r>
              <a:rPr lang="en-US" b="1" dirty="0"/>
              <a:t>Viksit Bharat 2047</a:t>
            </a:r>
            <a:r>
              <a:rPr lang="en-US" dirty="0"/>
              <a:t>.</a:t>
            </a:r>
          </a:p>
          <a:p>
            <a:endParaRPr lang="en-US" i="1" dirty="0"/>
          </a:p>
          <a:p>
            <a:r>
              <a:rPr lang="en-US" i="1" dirty="0"/>
              <a:t>“In essence, Green Ports are not just an environmental necessity — they are the next competitive advantage for India’s maritime sector. They signal that economic growth and ecological responsibility can, and must, advance together.”</a:t>
            </a:r>
            <a:endParaRPr lang="en-US" dirty="0"/>
          </a:p>
          <a:p>
            <a:endParaRPr lang="en-IN" dirty="0"/>
          </a:p>
        </p:txBody>
      </p:sp>
    </p:spTree>
    <p:extLst>
      <p:ext uri="{BB962C8B-B14F-4D97-AF65-F5344CB8AC3E}">
        <p14:creationId xmlns:p14="http://schemas.microsoft.com/office/powerpoint/2010/main" val="2855331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91E09-5323-23B2-E3BC-DF32293F5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5BF09E-7067-708E-07E8-5904FBC07F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91FE6E-F4FF-AC36-4D85-11D00938AEEF}"/>
              </a:ext>
            </a:extLst>
          </p:cNvPr>
          <p:cNvSpPr>
            <a:spLocks noGrp="1"/>
          </p:cNvSpPr>
          <p:nvPr>
            <p:ph type="body" idx="1"/>
          </p:nvPr>
        </p:nvSpPr>
        <p:spPr/>
        <p:txBody>
          <a:bodyPr/>
          <a:lstStyle/>
          <a:p>
            <a:pPr algn="ctr"/>
            <a:r>
              <a:rPr lang="en-US" b="1" dirty="0"/>
              <a:t>Sustainable Indicators for Indian Ports</a:t>
            </a:r>
          </a:p>
          <a:p>
            <a:pPr algn="ctr"/>
            <a:endParaRPr lang="en-US" b="1" dirty="0"/>
          </a:p>
          <a:p>
            <a:r>
              <a:rPr lang="en-US" i="1" dirty="0"/>
              <a:t>To translate the sustainability vision into measurable action, a structured set of indicators has been developed to evaluate and benchmark the environmental and operational performance of Indian ports.</a:t>
            </a:r>
            <a:endParaRPr lang="en-US" dirty="0"/>
          </a:p>
          <a:p>
            <a:endParaRPr lang="en-US" i="1" dirty="0"/>
          </a:p>
          <a:p>
            <a:r>
              <a:rPr lang="en-US" i="1" dirty="0"/>
              <a:t>The first is the </a:t>
            </a:r>
            <a:r>
              <a:rPr lang="en-US" b="1" i="1" dirty="0"/>
              <a:t>Green Port Index</a:t>
            </a:r>
            <a:r>
              <a:rPr lang="en-US" i="1" dirty="0"/>
              <a:t>, which assesses ports on their overall carbon footprint, energy efficiency, use of alternative fuels, and adoption of sustainable logistics and waste management practices. This index provides a clear picture of how each port contributes to reducing emissions and improving environmental stewardship.</a:t>
            </a:r>
            <a:endParaRPr lang="en-US" dirty="0"/>
          </a:p>
          <a:p>
            <a:endParaRPr lang="en-US" i="1" dirty="0"/>
          </a:p>
          <a:p>
            <a:r>
              <a:rPr lang="en-US" i="1" dirty="0"/>
              <a:t>The </a:t>
            </a:r>
            <a:r>
              <a:rPr lang="en-US" b="1" i="1" dirty="0"/>
              <a:t>Port Readiness Level</a:t>
            </a:r>
            <a:r>
              <a:rPr lang="en-US" i="1" dirty="0"/>
              <a:t>, or PRL, measures how prepared ports are for the transition to cleaner energy systems and digital operations. It evaluates their compliance with global environmental standards and their readiness to adopt emerging technologies.</a:t>
            </a:r>
            <a:endParaRPr lang="en-US" dirty="0"/>
          </a:p>
          <a:p>
            <a:endParaRPr lang="en-US" i="1" dirty="0"/>
          </a:p>
          <a:p>
            <a:r>
              <a:rPr lang="en-US" i="1" dirty="0"/>
              <a:t>The third parameter is the </a:t>
            </a:r>
            <a:r>
              <a:rPr lang="en-US" b="1" i="1" dirty="0"/>
              <a:t>Shore Power Readiness Indicator</a:t>
            </a:r>
            <a:r>
              <a:rPr lang="en-US" i="1" dirty="0"/>
              <a:t>, which reflects the extent to which ports are equipped with shore-to-ship power infrastructure. This is a crucial enabler in reducing emissions from berthed ships, allowing vessels to draw renewable electricity instead of using onboard auxiliary engines.</a:t>
            </a:r>
            <a:endParaRPr lang="en-US" dirty="0"/>
          </a:p>
          <a:p>
            <a:endParaRPr lang="en-US" i="1" dirty="0"/>
          </a:p>
          <a:p>
            <a:r>
              <a:rPr lang="en-US" i="1" dirty="0"/>
              <a:t>Finally, the </a:t>
            </a:r>
            <a:r>
              <a:rPr lang="en-US" b="1" i="1" dirty="0"/>
              <a:t>Environmental Ship Index</a:t>
            </a:r>
            <a:r>
              <a:rPr lang="en-US" i="1" dirty="0"/>
              <a:t> encourages ship operators to voluntarily reduce emissions by adopting cleaner fuels and technologies. It introduces a transparent rating system that accounts for NOx, </a:t>
            </a:r>
            <a:r>
              <a:rPr lang="en-US" i="1" dirty="0" err="1"/>
              <a:t>SOx</a:t>
            </a:r>
            <a:r>
              <a:rPr lang="en-US" i="1" dirty="0"/>
              <a:t>, and CO₂ performance, rewarding environmentally responsible operations.</a:t>
            </a:r>
            <a:endParaRPr lang="en-US" dirty="0"/>
          </a:p>
          <a:p>
            <a:endParaRPr lang="en-US" i="1" dirty="0"/>
          </a:p>
          <a:p>
            <a:r>
              <a:rPr lang="en-US" i="1" dirty="0"/>
              <a:t>Collectively, these four indicators form a comprehensive framework for driving measurable sustainability across the Indian port ecosystem. By </a:t>
            </a:r>
            <a:r>
              <a:rPr lang="en-US" i="1" dirty="0" err="1"/>
              <a:t>institutionalising</a:t>
            </a:r>
            <a:r>
              <a:rPr lang="en-US" i="1" dirty="0"/>
              <a:t> these benchmarks, India is positioning its ports as global frontrunners in green logistics and opening pathways for participation in international green shipping corridors under its long-term Net Zero vision.”</a:t>
            </a:r>
            <a:endParaRPr lang="en-US" dirty="0"/>
          </a:p>
          <a:p>
            <a:endParaRPr lang="en-IN" dirty="0"/>
          </a:p>
          <a:p>
            <a:endParaRPr lang="en-IN" dirty="0"/>
          </a:p>
        </p:txBody>
      </p:sp>
    </p:spTree>
    <p:extLst>
      <p:ext uri="{BB962C8B-B14F-4D97-AF65-F5344CB8AC3E}">
        <p14:creationId xmlns:p14="http://schemas.microsoft.com/office/powerpoint/2010/main" val="2994937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AACD6-1202-3ACE-A9F9-7FBBF0CE85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552A49-34EE-5DE5-7130-46F6A6FF4A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7B2FB-B03C-3E00-733D-603E357B4A56}"/>
              </a:ext>
            </a:extLst>
          </p:cNvPr>
          <p:cNvSpPr>
            <a:spLocks noGrp="1"/>
          </p:cNvSpPr>
          <p:nvPr>
            <p:ph type="body" idx="1"/>
          </p:nvPr>
        </p:nvSpPr>
        <p:spPr/>
        <p:txBody>
          <a:bodyPr/>
          <a:lstStyle/>
          <a:p>
            <a:pPr algn="ctr"/>
            <a:r>
              <a:rPr lang="en-US" b="1" dirty="0"/>
              <a:t>GHG Emission Scope at Ports</a:t>
            </a:r>
          </a:p>
          <a:p>
            <a:endParaRPr lang="en-US" i="1" dirty="0"/>
          </a:p>
          <a:p>
            <a:r>
              <a:rPr lang="en-US" i="1" dirty="0"/>
              <a:t>“To address decarbonization effectively, it is essential that we first understand where emissions actually come from within the port ecosystem.”</a:t>
            </a:r>
            <a:endParaRPr lang="en-US" dirty="0"/>
          </a:p>
          <a:p>
            <a:endParaRPr lang="en-US" dirty="0"/>
          </a:p>
          <a:p>
            <a:r>
              <a:rPr lang="en-US" dirty="0"/>
              <a:t>The </a:t>
            </a:r>
            <a:r>
              <a:rPr lang="en-US" b="1" dirty="0"/>
              <a:t>Greenhouse Gas (GHG) emission inventory</a:t>
            </a:r>
            <a:r>
              <a:rPr lang="en-US" dirty="0"/>
              <a:t> at ports is categorized under three internationally recognized scopes -  </a:t>
            </a:r>
            <a:r>
              <a:rPr lang="en-US" b="1" dirty="0"/>
              <a:t>Scope 1, Scope 2 and Scope 3,</a:t>
            </a:r>
            <a:r>
              <a:rPr lang="en-US" dirty="0"/>
              <a:t> as per global reporting standards.</a:t>
            </a:r>
          </a:p>
          <a:p>
            <a:endParaRPr lang="en-US" b="1" dirty="0"/>
          </a:p>
          <a:p>
            <a:r>
              <a:rPr lang="en-US" b="1" dirty="0"/>
              <a:t>Scope 1 – Direct Emissions:</a:t>
            </a:r>
            <a:br>
              <a:rPr lang="en-US" dirty="0"/>
            </a:br>
            <a:r>
              <a:rPr lang="en-US" dirty="0"/>
              <a:t>These are emissions that originate from </a:t>
            </a:r>
            <a:r>
              <a:rPr lang="en-US" b="1" dirty="0"/>
              <a:t>port-owned or controlled sources</a:t>
            </a:r>
            <a:r>
              <a:rPr lang="en-US" dirty="0"/>
              <a:t>.</a:t>
            </a:r>
            <a:br>
              <a:rPr lang="en-US" dirty="0"/>
            </a:br>
            <a:r>
              <a:rPr lang="en-US" dirty="0"/>
              <a:t>They include </a:t>
            </a:r>
            <a:r>
              <a:rPr lang="en-US" b="1" dirty="0"/>
              <a:t>diesel generators, cranes, dredgers, tugs, vehicles, and other fuel-based machinery</a:t>
            </a:r>
            <a:r>
              <a:rPr lang="en-US" dirty="0"/>
              <a:t> operating within the port premises.</a:t>
            </a:r>
            <a:br>
              <a:rPr lang="en-US" dirty="0"/>
            </a:br>
            <a:r>
              <a:rPr lang="en-US" dirty="0"/>
              <a:t>Essentially, these are emissions under the port authority’s </a:t>
            </a:r>
            <a:r>
              <a:rPr lang="en-US" b="1" dirty="0"/>
              <a:t>direct operational control</a:t>
            </a:r>
            <a:r>
              <a:rPr lang="en-US" dirty="0"/>
              <a:t>, and therefore, the easiest to measure, monitor, and manage.</a:t>
            </a:r>
          </a:p>
          <a:p>
            <a:endParaRPr lang="en-US" b="1" dirty="0"/>
          </a:p>
          <a:p>
            <a:r>
              <a:rPr lang="en-US" b="1" dirty="0"/>
              <a:t>Scope 2 – Indirect Emissions:</a:t>
            </a:r>
            <a:br>
              <a:rPr lang="en-US" dirty="0"/>
            </a:br>
            <a:r>
              <a:rPr lang="en-US" dirty="0"/>
              <a:t>These arise from the </a:t>
            </a:r>
            <a:r>
              <a:rPr lang="en-US" b="1" dirty="0"/>
              <a:t>purchase of electricity</a:t>
            </a:r>
            <a:r>
              <a:rPr lang="en-US" dirty="0"/>
              <a:t> that is generated elsewhere, typically from the </a:t>
            </a:r>
            <a:r>
              <a:rPr lang="en-US" b="1" dirty="0"/>
              <a:t>state grid</a:t>
            </a:r>
            <a:r>
              <a:rPr lang="en-US" dirty="0"/>
              <a:t>.</a:t>
            </a:r>
            <a:br>
              <a:rPr lang="en-US" dirty="0"/>
            </a:br>
            <a:r>
              <a:rPr lang="en-US" dirty="0"/>
              <a:t>Although the port does not produce these emissions directly, they are linked to the </a:t>
            </a:r>
            <a:r>
              <a:rPr lang="en-US" b="1" dirty="0"/>
              <a:t>energy consumed for lighting, pumping systems, refrigerated containers, and terminal operations</a:t>
            </a:r>
            <a:r>
              <a:rPr lang="en-US" dirty="0"/>
              <a:t>.</a:t>
            </a:r>
            <a:br>
              <a:rPr lang="en-US" dirty="0"/>
            </a:br>
            <a:r>
              <a:rPr lang="en-US" dirty="0"/>
              <a:t>In countries where grid power is largely </a:t>
            </a:r>
            <a:r>
              <a:rPr lang="en-US" b="1" dirty="0"/>
              <a:t>coal-based</a:t>
            </a:r>
            <a:r>
              <a:rPr lang="en-US" dirty="0"/>
              <a:t>, Scope 2 emissions form a substantial part of the port’s total carbon footprint — highlighting the importance of shifting towards </a:t>
            </a:r>
            <a:r>
              <a:rPr lang="en-US" b="1" dirty="0"/>
              <a:t>renewable energy and solar-based supply</a:t>
            </a:r>
            <a:r>
              <a:rPr lang="en-US" dirty="0"/>
              <a:t> for port operations.</a:t>
            </a:r>
          </a:p>
          <a:p>
            <a:endParaRPr lang="en-US" b="1" dirty="0"/>
          </a:p>
          <a:p>
            <a:r>
              <a:rPr lang="en-US" b="1" dirty="0"/>
              <a:t>Scope 3 – Other Indirect Emissions (Value Chain):</a:t>
            </a:r>
            <a:br>
              <a:rPr lang="en-US" dirty="0"/>
            </a:br>
            <a:r>
              <a:rPr lang="en-US" dirty="0"/>
              <a:t>These are the most complex and far-reaching.</a:t>
            </a:r>
            <a:br>
              <a:rPr lang="en-US" dirty="0"/>
            </a:br>
            <a:r>
              <a:rPr lang="en-US" dirty="0"/>
              <a:t>They include emissions from </a:t>
            </a:r>
            <a:r>
              <a:rPr lang="en-US" b="1" dirty="0"/>
              <a:t>ships at berth using auxiliary engines</a:t>
            </a:r>
            <a:r>
              <a:rPr lang="en-US" dirty="0"/>
              <a:t>, </a:t>
            </a:r>
            <a:r>
              <a:rPr lang="en-US" b="1" dirty="0"/>
              <a:t>trucks, trains, and barges transporting cargo</a:t>
            </a:r>
            <a:r>
              <a:rPr lang="en-US" dirty="0"/>
              <a:t>, as well as </a:t>
            </a:r>
            <a:r>
              <a:rPr lang="en-US" b="1" dirty="0"/>
              <a:t>business travel, waste treatment, and upstream investments</a:t>
            </a:r>
            <a:r>
              <a:rPr lang="en-US" dirty="0"/>
              <a:t> associated with port operations.</a:t>
            </a:r>
            <a:br>
              <a:rPr lang="en-US" dirty="0"/>
            </a:br>
            <a:endParaRPr lang="en-US" dirty="0"/>
          </a:p>
          <a:p>
            <a:r>
              <a:rPr lang="en-US" dirty="0"/>
              <a:t>Though these emissions occur outside the direct boundary of the port, they represent the </a:t>
            </a:r>
            <a:r>
              <a:rPr lang="en-US" b="1" dirty="0"/>
              <a:t>largest share of overall carbon impact</a:t>
            </a:r>
            <a:r>
              <a:rPr lang="en-US" dirty="0"/>
              <a:t> — making stakeholder coordination and value-chain partnerships crucial for achieving real </a:t>
            </a:r>
            <a:r>
              <a:rPr lang="en-US" dirty="0" err="1"/>
              <a:t>decarbonisation</a:t>
            </a:r>
            <a:r>
              <a:rPr lang="en-US" dirty="0"/>
              <a:t>.</a:t>
            </a:r>
          </a:p>
          <a:p>
            <a:endParaRPr lang="en-US" i="1" dirty="0"/>
          </a:p>
          <a:p>
            <a:r>
              <a:rPr lang="en-US" i="1" dirty="0"/>
              <a:t>“Recognizing these three scopes allows ports to move from a fragmented to a holistic approach — one where emissions are mapped, mitigated, and monitored across the entire logistics chain.”</a:t>
            </a:r>
            <a:endParaRPr lang="en-US" dirty="0"/>
          </a:p>
          <a:p>
            <a:endParaRPr lang="en-US" dirty="0"/>
          </a:p>
          <a:p>
            <a:endParaRPr lang="en-IN" dirty="0"/>
          </a:p>
        </p:txBody>
      </p:sp>
    </p:spTree>
    <p:extLst>
      <p:ext uri="{BB962C8B-B14F-4D97-AF65-F5344CB8AC3E}">
        <p14:creationId xmlns:p14="http://schemas.microsoft.com/office/powerpoint/2010/main" val="729328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66B27-04C6-7A67-FEB3-2C5F41994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22E4CD-7B65-189E-54FD-5D861A1820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82FA31-D4DF-59B6-B1FF-94C74CC1FDD6}"/>
              </a:ext>
            </a:extLst>
          </p:cNvPr>
          <p:cNvSpPr>
            <a:spLocks noGrp="1"/>
          </p:cNvSpPr>
          <p:nvPr>
            <p:ph type="body" idx="1"/>
          </p:nvPr>
        </p:nvSpPr>
        <p:spPr/>
        <p:txBody>
          <a:bodyPr/>
          <a:lstStyle/>
          <a:p>
            <a:pPr algn="ctr"/>
            <a:r>
              <a:rPr lang="en-US" b="1" dirty="0"/>
              <a:t>Green Tug Transition Program</a:t>
            </a:r>
          </a:p>
          <a:p>
            <a:endParaRPr lang="en-US" i="1" dirty="0"/>
          </a:p>
          <a:p>
            <a:r>
              <a:rPr lang="en-US" i="1" dirty="0"/>
              <a:t>“Tugs are among the most vital assets in port operations, yet they also remain some of the most carbon-intensive. The Green Tug Transition Program represents India’s commitment to make even these workhorses of the </a:t>
            </a:r>
            <a:r>
              <a:rPr lang="en-US" i="1" dirty="0" err="1"/>
              <a:t>harbour</a:t>
            </a:r>
            <a:r>
              <a:rPr lang="en-US" i="1" dirty="0"/>
              <a:t> cleaner, smarter, and future-ready.”</a:t>
            </a:r>
            <a:endParaRPr lang="en-US" dirty="0"/>
          </a:p>
          <a:p>
            <a:endParaRPr lang="en-US" dirty="0"/>
          </a:p>
          <a:p>
            <a:r>
              <a:rPr lang="en-US" dirty="0"/>
              <a:t>Today, more than </a:t>
            </a:r>
            <a:r>
              <a:rPr lang="en-US" b="1" dirty="0"/>
              <a:t>400 tugs</a:t>
            </a:r>
            <a:r>
              <a:rPr lang="en-US" dirty="0"/>
              <a:t> operate in Indian waters, serving both coastal and offshore operations. However, nearly </a:t>
            </a:r>
            <a:r>
              <a:rPr lang="en-US" b="1" dirty="0"/>
              <a:t>45% of these tugs are over 20 years old</a:t>
            </a:r>
            <a:r>
              <a:rPr lang="en-US" dirty="0"/>
              <a:t>, and about </a:t>
            </a:r>
            <a:r>
              <a:rPr lang="en-US" b="1" dirty="0"/>
              <a:t>one-fifth are more than 30 years old</a:t>
            </a:r>
            <a:r>
              <a:rPr lang="en-US" dirty="0"/>
              <a:t>.</a:t>
            </a:r>
            <a:br>
              <a:rPr lang="en-US" dirty="0"/>
            </a:br>
            <a:endParaRPr lang="en-US" dirty="0"/>
          </a:p>
          <a:p>
            <a:r>
              <a:rPr lang="en-US" dirty="0"/>
              <a:t>These older vessels operate with </a:t>
            </a:r>
            <a:r>
              <a:rPr lang="en-US" b="1" dirty="0"/>
              <a:t>lower fuel efficiency</a:t>
            </a:r>
            <a:r>
              <a:rPr lang="en-US" dirty="0"/>
              <a:t>, higher maintenance costs, and significantly </a:t>
            </a:r>
            <a:r>
              <a:rPr lang="en-US" b="1" dirty="0"/>
              <a:t>higher emissions</a:t>
            </a:r>
            <a:r>
              <a:rPr lang="en-US" dirty="0"/>
              <a:t>, especially of carbon dioxide, nitrogen oxides, and particulate matter.</a:t>
            </a:r>
          </a:p>
          <a:p>
            <a:endParaRPr lang="en-US" dirty="0"/>
          </a:p>
          <a:p>
            <a:r>
              <a:rPr lang="en-US" dirty="0"/>
              <a:t>Recognizing this challenge, the </a:t>
            </a:r>
            <a:r>
              <a:rPr lang="en-US" b="1" dirty="0"/>
              <a:t>Ministry of Ports, Shipping and Waterways</a:t>
            </a:r>
            <a:r>
              <a:rPr lang="en-US" dirty="0"/>
              <a:t> under the </a:t>
            </a:r>
            <a:r>
              <a:rPr lang="en-US" b="1" dirty="0"/>
              <a:t>Harit Sagar Guidelines (2023)</a:t>
            </a:r>
            <a:r>
              <a:rPr lang="en-US" dirty="0"/>
              <a:t> has mandated a phased transition towards </a:t>
            </a:r>
            <a:r>
              <a:rPr lang="en-US" b="1" dirty="0"/>
              <a:t>green and low-emission port crafts</a:t>
            </a:r>
            <a:r>
              <a:rPr lang="en-US" dirty="0"/>
              <a:t>.</a:t>
            </a:r>
            <a:br>
              <a:rPr lang="en-US" dirty="0"/>
            </a:br>
            <a:endParaRPr lang="en-US" dirty="0"/>
          </a:p>
          <a:p>
            <a:r>
              <a:rPr lang="en-US" dirty="0"/>
              <a:t>The goal is ambitious yet achievable :</a:t>
            </a:r>
          </a:p>
          <a:p>
            <a:r>
              <a:rPr lang="en-US" dirty="0"/>
              <a:t>To ensure that </a:t>
            </a:r>
            <a:r>
              <a:rPr lang="en-US" b="1" dirty="0"/>
              <a:t>at least 50% of all tugs operating in major ports are green tugs by 2030</a:t>
            </a:r>
            <a:r>
              <a:rPr lang="en-US" dirty="0"/>
              <a:t>, and</a:t>
            </a:r>
          </a:p>
          <a:p>
            <a:r>
              <a:rPr lang="en-US" dirty="0"/>
              <a:t>To achieve a </a:t>
            </a:r>
            <a:r>
              <a:rPr lang="en-US" b="1" dirty="0"/>
              <a:t>100% transition by 2047</a:t>
            </a:r>
            <a:r>
              <a:rPr lang="en-US" dirty="0"/>
              <a:t>.</a:t>
            </a:r>
          </a:p>
          <a:p>
            <a:endParaRPr lang="en-US" dirty="0"/>
          </a:p>
          <a:p>
            <a:r>
              <a:rPr lang="en-US" dirty="0"/>
              <a:t>Under these guidelines, all ports are required to </a:t>
            </a:r>
            <a:r>
              <a:rPr lang="en-US" b="1" dirty="0"/>
              <a:t>retrofit or replace existing diesel-powered tugs</a:t>
            </a:r>
            <a:r>
              <a:rPr lang="en-US" dirty="0"/>
              <a:t> with vessels powered by </a:t>
            </a:r>
            <a:r>
              <a:rPr lang="en-US" b="1" dirty="0"/>
              <a:t>alternative fuels</a:t>
            </a:r>
            <a:r>
              <a:rPr lang="en-US" dirty="0"/>
              <a:t>  such as </a:t>
            </a:r>
            <a:r>
              <a:rPr lang="en-US" b="1" dirty="0"/>
              <a:t>LNG, methanol, hydrogen, or hybrid-electric propulsion systems</a:t>
            </a:r>
            <a:r>
              <a:rPr lang="en-US" dirty="0"/>
              <a:t>.</a:t>
            </a:r>
            <a:br>
              <a:rPr lang="en-US" dirty="0"/>
            </a:br>
            <a:endParaRPr lang="en-US" dirty="0"/>
          </a:p>
          <a:p>
            <a:r>
              <a:rPr lang="en-US" dirty="0"/>
              <a:t>These clean-energy conversions align with India’s </a:t>
            </a:r>
            <a:r>
              <a:rPr lang="en-US" b="1" dirty="0"/>
              <a:t>National Green Hydrogen Mission</a:t>
            </a:r>
            <a:r>
              <a:rPr lang="en-US" dirty="0"/>
              <a:t> and the targets for port decarbonization set under </a:t>
            </a:r>
            <a:r>
              <a:rPr lang="en-US" b="1" dirty="0"/>
              <a:t>Maritime Amrit Kaal Vision 2047</a:t>
            </a:r>
            <a:r>
              <a:rPr lang="en-US" dirty="0"/>
              <a:t>.</a:t>
            </a:r>
          </a:p>
          <a:p>
            <a:endParaRPr lang="en-US" dirty="0"/>
          </a:p>
          <a:p>
            <a:r>
              <a:rPr lang="en-US" dirty="0"/>
              <a:t>The </a:t>
            </a:r>
            <a:r>
              <a:rPr lang="en-US" b="1" dirty="0"/>
              <a:t>opportunity</a:t>
            </a:r>
            <a:r>
              <a:rPr lang="en-US" dirty="0"/>
              <a:t> here is multifold:</a:t>
            </a:r>
          </a:p>
          <a:p>
            <a:r>
              <a:rPr lang="en-US" b="1" dirty="0"/>
              <a:t>Retrofitting the old fleet</a:t>
            </a:r>
            <a:r>
              <a:rPr lang="en-US" dirty="0"/>
              <a:t> not only cuts emissions but also extends vessel life and reduces operational costs.</a:t>
            </a:r>
          </a:p>
          <a:p>
            <a:r>
              <a:rPr lang="en-US" b="1" dirty="0"/>
              <a:t>Deploying hybrid and fuel-flexible tugs</a:t>
            </a:r>
            <a:r>
              <a:rPr lang="en-US" dirty="0"/>
              <a:t> creates resilience in fuel sourcing and operational efficiency.</a:t>
            </a:r>
          </a:p>
          <a:p>
            <a:r>
              <a:rPr lang="en-US" dirty="0"/>
              <a:t>And most importantly, it opens pathways to </a:t>
            </a:r>
            <a:r>
              <a:rPr lang="en-US" b="1" dirty="0"/>
              <a:t>incentivize early adopters,</a:t>
            </a:r>
            <a:r>
              <a:rPr lang="en-US" dirty="0"/>
              <a:t> by offering tariff rebates or priority berthing for cleaner vessels, as recommended in the Harit Sagar framework</a:t>
            </a:r>
          </a:p>
          <a:p>
            <a:r>
              <a:rPr lang="en-US" dirty="0"/>
              <a:t>.</a:t>
            </a:r>
          </a:p>
          <a:p>
            <a:endParaRPr lang="en-US" dirty="0"/>
          </a:p>
          <a:p>
            <a:r>
              <a:rPr lang="en-US" dirty="0"/>
              <a:t>In the long term, India’s ports are expected to develop the </a:t>
            </a:r>
            <a:r>
              <a:rPr lang="en-US" b="1" dirty="0"/>
              <a:t>infrastructure for bunkering and </a:t>
            </a:r>
            <a:r>
              <a:rPr lang="en-US" b="1" dirty="0" err="1"/>
              <a:t>refuelling</a:t>
            </a:r>
            <a:r>
              <a:rPr lang="en-US" b="1" dirty="0"/>
              <a:t> of green fuels</a:t>
            </a:r>
            <a:r>
              <a:rPr lang="en-US" dirty="0"/>
              <a:t>, including </a:t>
            </a:r>
            <a:r>
              <a:rPr lang="en-US" b="1" dirty="0"/>
              <a:t>green hydrogen and ammonia</a:t>
            </a:r>
            <a:r>
              <a:rPr lang="en-US" dirty="0"/>
              <a:t>, by 2035. This will enable a seamless green transition not only for tugs but for all port craft and coastal vessels.</a:t>
            </a:r>
          </a:p>
          <a:p>
            <a:endParaRPr lang="en-US" i="1" dirty="0"/>
          </a:p>
          <a:p>
            <a:r>
              <a:rPr lang="en-US" i="1" dirty="0"/>
              <a:t>“In essence, the Green Tug Transition Program is more than a fleet upgrade. It is a statement of intent. It signals that India’s ports will lead by example, proving that sustainability and operational efficiency can move together, powered by innovation and responsibility.”</a:t>
            </a:r>
            <a:endParaRPr lang="en-US" dirty="0"/>
          </a:p>
          <a:p>
            <a:endParaRPr lang="en-IN" dirty="0"/>
          </a:p>
        </p:txBody>
      </p:sp>
    </p:spTree>
    <p:extLst>
      <p:ext uri="{BB962C8B-B14F-4D97-AF65-F5344CB8AC3E}">
        <p14:creationId xmlns:p14="http://schemas.microsoft.com/office/powerpoint/2010/main" val="154883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04838"/>
            <a:ext cx="5486400" cy="3086100"/>
          </a:xfrm>
        </p:spPr>
      </p:sp>
      <p:sp>
        <p:nvSpPr>
          <p:cNvPr id="3" name="Notes Placeholder 2"/>
          <p:cNvSpPr>
            <a:spLocks noGrp="1"/>
          </p:cNvSpPr>
          <p:nvPr>
            <p:ph type="body" idx="1"/>
          </p:nvPr>
        </p:nvSpPr>
        <p:spPr>
          <a:xfrm>
            <a:off x="685800" y="3943349"/>
            <a:ext cx="5486400" cy="4904089"/>
          </a:xfrm>
        </p:spPr>
        <p:txBody>
          <a:bodyPr/>
          <a:lstStyle/>
          <a:p>
            <a:pPr algn="ctr"/>
            <a:r>
              <a:rPr lang="en-US" b="1" dirty="0"/>
              <a:t>Mercantile Marine Departments</a:t>
            </a:r>
          </a:p>
          <a:p>
            <a:pPr algn="ctr"/>
            <a:endParaRPr lang="en-US" b="1" dirty="0"/>
          </a:p>
          <a:p>
            <a:r>
              <a:rPr lang="en-US" i="1" dirty="0"/>
              <a:t>“This map illustrates the national footprint of the Directorate General of Shipping through its network of Mercantile Marine Departments, or MMDs.”</a:t>
            </a:r>
            <a:endParaRPr lang="en-US" dirty="0"/>
          </a:p>
          <a:p>
            <a:endParaRPr lang="en-US" dirty="0"/>
          </a:p>
          <a:p>
            <a:r>
              <a:rPr lang="en-US" dirty="0"/>
              <a:t>The Directorate operates through </a:t>
            </a:r>
            <a:r>
              <a:rPr lang="en-US" b="1" dirty="0"/>
              <a:t>14 Mercantile Marine Departments</a:t>
            </a:r>
            <a:r>
              <a:rPr lang="en-US" dirty="0"/>
              <a:t> strategically located along India’s vast coastline and inland regions. These offices act as the </a:t>
            </a:r>
            <a:r>
              <a:rPr lang="en-US" b="1" dirty="0"/>
              <a:t>operational arms</a:t>
            </a:r>
            <a:r>
              <a:rPr lang="en-US" dirty="0"/>
              <a:t> of the Directorate, ensuring that all statutory functions related to </a:t>
            </a:r>
            <a:r>
              <a:rPr lang="en-US" b="1" dirty="0"/>
              <a:t>safety, certification, inspection, training, and compliance</a:t>
            </a:r>
            <a:r>
              <a:rPr lang="en-US" dirty="0"/>
              <a:t> are executed efficiently and uniformly across the country.</a:t>
            </a:r>
          </a:p>
          <a:p>
            <a:endParaRPr lang="en-US" dirty="0"/>
          </a:p>
          <a:p>
            <a:r>
              <a:rPr lang="en-US" dirty="0"/>
              <a:t>From </a:t>
            </a:r>
            <a:r>
              <a:rPr lang="en-US" b="1" dirty="0"/>
              <a:t>Kandla and Jamnagar in the west</a:t>
            </a:r>
            <a:r>
              <a:rPr lang="en-US" dirty="0"/>
              <a:t>, to </a:t>
            </a:r>
            <a:r>
              <a:rPr lang="en-US" b="1" dirty="0"/>
              <a:t>Kolkata, Haldia, and Paradip in the east</a:t>
            </a:r>
            <a:r>
              <a:rPr lang="en-US" dirty="0"/>
              <a:t>, and from </a:t>
            </a:r>
            <a:r>
              <a:rPr lang="en-US" b="1" dirty="0"/>
              <a:t>Tuticorin and Kochi in the south</a:t>
            </a:r>
            <a:r>
              <a:rPr lang="en-US" dirty="0"/>
              <a:t> to </a:t>
            </a:r>
            <a:r>
              <a:rPr lang="en-US" b="1" dirty="0"/>
              <a:t>Noida in the north</a:t>
            </a:r>
            <a:r>
              <a:rPr lang="en-US" dirty="0"/>
              <a:t>, each MMD serves as a crucial link in India’s maritime administration framework. The presence of an MMD in the </a:t>
            </a:r>
            <a:r>
              <a:rPr lang="en-US" b="1" dirty="0"/>
              <a:t>Andaman and Nicobar Islands</a:t>
            </a:r>
            <a:r>
              <a:rPr lang="en-US" dirty="0"/>
              <a:t> also ensures regulatory coverage of India’s strategic island territories.</a:t>
            </a:r>
          </a:p>
          <a:p>
            <a:r>
              <a:rPr lang="en-US" dirty="0"/>
              <a:t>Each of these departments is headed by a </a:t>
            </a:r>
            <a:r>
              <a:rPr lang="en-US" b="1" dirty="0"/>
              <a:t>Principal Officer</a:t>
            </a:r>
            <a:r>
              <a:rPr lang="en-US" dirty="0"/>
              <a:t>, supported by technical and administrative staff from diverse disciplines—engineering, nautical, and naval architecture—working in close coordination with the Directorate in Mumbai.</a:t>
            </a:r>
          </a:p>
          <a:p>
            <a:endParaRPr lang="en-US" dirty="0"/>
          </a:p>
          <a:p>
            <a:r>
              <a:rPr lang="en-US" dirty="0"/>
              <a:t>Their role is not merely administrative but also regulatory and service-oriented. They conduct </a:t>
            </a:r>
            <a:r>
              <a:rPr lang="en-US" b="1" dirty="0"/>
              <a:t>surveys of Indian and foreign ships</a:t>
            </a:r>
            <a:r>
              <a:rPr lang="en-US" dirty="0"/>
              <a:t>, issue </a:t>
            </a:r>
            <a:r>
              <a:rPr lang="en-US" b="1" dirty="0"/>
              <a:t>certificates of competency to seafarers</a:t>
            </a:r>
            <a:r>
              <a:rPr lang="en-US" dirty="0"/>
              <a:t>, carry out </a:t>
            </a:r>
            <a:r>
              <a:rPr lang="en-US" b="1" dirty="0"/>
              <a:t>port State and flag State inspections</a:t>
            </a:r>
            <a:r>
              <a:rPr lang="en-US" dirty="0"/>
              <a:t>, and ensure the </a:t>
            </a:r>
            <a:r>
              <a:rPr lang="en-US" b="1" dirty="0"/>
              <a:t>implementation of international maritime conventions</a:t>
            </a:r>
            <a:r>
              <a:rPr lang="en-US" dirty="0"/>
              <a:t> such as SOLAS, MARPOL, and STCW at the regional level.</a:t>
            </a:r>
          </a:p>
          <a:p>
            <a:endParaRPr lang="en-US" dirty="0"/>
          </a:p>
          <a:p>
            <a:r>
              <a:rPr lang="en-US" dirty="0"/>
              <a:t>Together, this network ensures </a:t>
            </a:r>
            <a:r>
              <a:rPr lang="en-US" b="1" dirty="0"/>
              <a:t>nationwide maritime governance</a:t>
            </a:r>
            <a:r>
              <a:rPr lang="en-US" dirty="0"/>
              <a:t>, providing accessibility and uniformity in the enforcement of shipping laws and safety standards, irrespective of where a vessel or seafarer is located in India.</a:t>
            </a:r>
          </a:p>
          <a:p>
            <a:endParaRPr lang="en-US" i="1" dirty="0"/>
          </a:p>
          <a:p>
            <a:r>
              <a:rPr lang="en-US" i="1" dirty="0"/>
              <a:t>“In short, these MMDs form the backbone of our field operations — ensuring that every port and coastal state in India remains connected to the Directorate’s regulatory framework, and that the standards we uphold internationally are implemented locally with equal </a:t>
            </a:r>
            <a:r>
              <a:rPr lang="en-US" i="1" dirty="0" err="1"/>
              <a:t>rigour</a:t>
            </a:r>
            <a:r>
              <a:rPr lang="en-US" i="1" dirty="0"/>
              <a:t>.”</a:t>
            </a:r>
            <a:endParaRPr lang="en-US" dirty="0"/>
          </a:p>
          <a:p>
            <a:endParaRPr lang="en-IN" dirty="0"/>
          </a:p>
        </p:txBody>
      </p:sp>
    </p:spTree>
    <p:extLst>
      <p:ext uri="{BB962C8B-B14F-4D97-AF65-F5344CB8AC3E}">
        <p14:creationId xmlns:p14="http://schemas.microsoft.com/office/powerpoint/2010/main" val="29123038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B9331-AAB5-21E7-FFEB-B94CE2129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1A59FA-9EFF-B242-E5EA-6E73FAD656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3D74C-F620-A02D-47A4-0698DEA3C0DB}"/>
              </a:ext>
            </a:extLst>
          </p:cNvPr>
          <p:cNvSpPr>
            <a:spLocks noGrp="1"/>
          </p:cNvSpPr>
          <p:nvPr>
            <p:ph type="body" idx="1"/>
          </p:nvPr>
        </p:nvSpPr>
        <p:spPr/>
        <p:txBody>
          <a:bodyPr/>
          <a:lstStyle/>
          <a:p>
            <a:pPr algn="ctr"/>
            <a:r>
              <a:rPr lang="en-US" b="1" dirty="0"/>
              <a:t>East–West Coastal Ports</a:t>
            </a:r>
          </a:p>
          <a:p>
            <a:pPr algn="ctr"/>
            <a:endParaRPr lang="en-US" b="1" dirty="0"/>
          </a:p>
          <a:p>
            <a:r>
              <a:rPr lang="en-US" i="1" dirty="0"/>
              <a:t>“India’s maritime strength lies not only in its scale but also in its strategic geography, with two vibrant coastlines forming the backbone of our ocean economy.”</a:t>
            </a:r>
          </a:p>
          <a:p>
            <a:endParaRPr lang="en-US" dirty="0"/>
          </a:p>
          <a:p>
            <a:r>
              <a:rPr lang="en-US" dirty="0"/>
              <a:t>India is uniquely positioned with </a:t>
            </a:r>
            <a:r>
              <a:rPr lang="en-US" b="1" dirty="0"/>
              <a:t>major ports along both the East and West coasts</a:t>
            </a:r>
            <a:r>
              <a:rPr lang="en-US" dirty="0"/>
              <a:t>, each playing a complementary role in supporting the nation’s trade, energy logistics, and offshore industries.</a:t>
            </a:r>
            <a:br>
              <a:rPr lang="en-US" dirty="0"/>
            </a:br>
            <a:r>
              <a:rPr lang="en-US" dirty="0"/>
              <a:t>Collectively, India operates </a:t>
            </a:r>
            <a:r>
              <a:rPr lang="en-US" b="1" dirty="0"/>
              <a:t>12 major ports</a:t>
            </a:r>
            <a:r>
              <a:rPr lang="en-US" dirty="0"/>
              <a:t> and over </a:t>
            </a:r>
            <a:r>
              <a:rPr lang="en-US" b="1" dirty="0"/>
              <a:t>200 non-major ports</a:t>
            </a:r>
            <a:r>
              <a:rPr lang="en-US" dirty="0"/>
              <a:t>, connecting the country’s hinterland to global shipping routes and energy corridors.</a:t>
            </a:r>
          </a:p>
          <a:p>
            <a:endParaRPr lang="en-US" dirty="0"/>
          </a:p>
          <a:p>
            <a:r>
              <a:rPr lang="en-US" dirty="0"/>
              <a:t>Starting with the </a:t>
            </a:r>
            <a:r>
              <a:rPr lang="en-US" b="1" dirty="0"/>
              <a:t>West Coast</a:t>
            </a:r>
            <a:r>
              <a:rPr lang="en-US" dirty="0"/>
              <a:t>, ports such as </a:t>
            </a:r>
            <a:r>
              <a:rPr lang="en-US" b="1" dirty="0"/>
              <a:t>Kandla, Mumbai, Jawaharlal Nehru Port (Nhava Sheva), </a:t>
            </a:r>
            <a:r>
              <a:rPr lang="en-US" b="1" dirty="0" err="1"/>
              <a:t>Mormugao</a:t>
            </a:r>
            <a:r>
              <a:rPr lang="en-US" b="1" dirty="0"/>
              <a:t>, New Mangalore, and Kochi</a:t>
            </a:r>
            <a:r>
              <a:rPr lang="en-US" dirty="0"/>
              <a:t> handle a substantial share of </a:t>
            </a:r>
            <a:r>
              <a:rPr lang="en-US" b="1" dirty="0"/>
              <a:t>crude oil, LNG, and offshore hydrocarbon logistics</a:t>
            </a:r>
            <a:r>
              <a:rPr lang="en-US" dirty="0"/>
              <a:t>. These ports are crucial nodes in India’s </a:t>
            </a:r>
            <a:r>
              <a:rPr lang="en-US" b="1" dirty="0"/>
              <a:t>energy import and refining network</a:t>
            </a:r>
            <a:r>
              <a:rPr lang="en-US" dirty="0"/>
              <a:t>, and many are being developed as </a:t>
            </a:r>
            <a:r>
              <a:rPr lang="en-US" b="1" dirty="0"/>
              <a:t>multi-fuel energy hubs</a:t>
            </a:r>
            <a:r>
              <a:rPr lang="en-US" dirty="0"/>
              <a:t> under the </a:t>
            </a:r>
            <a:r>
              <a:rPr lang="en-US" b="1" dirty="0"/>
              <a:t>Harit Sagar and Maritime Amrit Kaal Vision 2047</a:t>
            </a:r>
            <a:r>
              <a:rPr lang="en-US" dirty="0"/>
              <a:t> frameworks.</a:t>
            </a:r>
          </a:p>
          <a:p>
            <a:endParaRPr lang="en-US" dirty="0"/>
          </a:p>
          <a:p>
            <a:r>
              <a:rPr lang="en-US" dirty="0"/>
              <a:t>On the </a:t>
            </a:r>
            <a:r>
              <a:rPr lang="en-US" b="1" dirty="0"/>
              <a:t>East Coast</a:t>
            </a:r>
            <a:r>
              <a:rPr lang="en-US" dirty="0"/>
              <a:t>, ports including </a:t>
            </a:r>
            <a:r>
              <a:rPr lang="en-US" b="1" dirty="0"/>
              <a:t>Chennai, Ennore, Tuticorin, Visakhapatnam, Paradip, Haldia, Kolkata, and Port Blair</a:t>
            </a:r>
            <a:r>
              <a:rPr lang="en-US" dirty="0"/>
              <a:t> serve as gateways for </a:t>
            </a:r>
            <a:r>
              <a:rPr lang="en-US" b="1" dirty="0"/>
              <a:t>bulk exports</a:t>
            </a:r>
            <a:r>
              <a:rPr lang="en-US" dirty="0"/>
              <a:t>, </a:t>
            </a:r>
            <a:r>
              <a:rPr lang="en-US" b="1" dirty="0"/>
              <a:t>hydrocarbon industries</a:t>
            </a:r>
            <a:r>
              <a:rPr lang="en-US" dirty="0"/>
              <a:t>, and </a:t>
            </a:r>
            <a:r>
              <a:rPr lang="en-US" b="1" dirty="0"/>
              <a:t>offshore exploration</a:t>
            </a:r>
            <a:r>
              <a:rPr lang="en-US" dirty="0"/>
              <a:t> in the Bay of Bengal. They are also central to India’s </a:t>
            </a:r>
            <a:r>
              <a:rPr lang="en-US" b="1" dirty="0"/>
              <a:t>Act East policy</a:t>
            </a:r>
            <a:r>
              <a:rPr lang="en-US" dirty="0"/>
              <a:t>, connecting with Southeast Asian markets through BIMSTEC and ASEAN maritime corridors.</a:t>
            </a:r>
          </a:p>
          <a:p>
            <a:endParaRPr lang="en-US" dirty="0"/>
          </a:p>
          <a:p>
            <a:r>
              <a:rPr lang="en-US" dirty="0"/>
              <a:t>Altogether, India’s major and minor ports across both coasts play a decisive role in ensuring </a:t>
            </a:r>
            <a:r>
              <a:rPr lang="en-US" b="1" dirty="0"/>
              <a:t>supply chain continuity for offshore energy, coastal shipping, and LNG terminal operations</a:t>
            </a:r>
            <a:r>
              <a:rPr lang="en-US" dirty="0"/>
              <a:t>.</a:t>
            </a:r>
            <a:br>
              <a:rPr lang="en-US" dirty="0"/>
            </a:br>
            <a:endParaRPr lang="en-US" dirty="0"/>
          </a:p>
          <a:p>
            <a:r>
              <a:rPr lang="en-US" b="1" dirty="0"/>
              <a:t>A total of 74 ports in India are ISPS-compliant</a:t>
            </a:r>
            <a:r>
              <a:rPr lang="en-US" dirty="0"/>
              <a:t>, overseen by the </a:t>
            </a:r>
            <a:r>
              <a:rPr lang="en-US" b="1" dirty="0"/>
              <a:t>Directorate General of Shipping</a:t>
            </a:r>
            <a:r>
              <a:rPr lang="en-US" dirty="0"/>
              <a:t>, ensuring adherence to international port and ship security standards. Plans are also underway for establishing a </a:t>
            </a:r>
            <a:r>
              <a:rPr lang="en-US" b="1" dirty="0" err="1"/>
              <a:t>centralised</a:t>
            </a:r>
            <a:r>
              <a:rPr lang="en-US" b="1" dirty="0"/>
              <a:t> Bureau of Port Security (</a:t>
            </a:r>
            <a:r>
              <a:rPr lang="en-US" b="1" dirty="0" err="1"/>
              <a:t>BoPS</a:t>
            </a:r>
            <a:r>
              <a:rPr lang="en-US" b="1" dirty="0"/>
              <a:t>)</a:t>
            </a:r>
            <a:r>
              <a:rPr lang="en-US" dirty="0"/>
              <a:t> to strengthen </a:t>
            </a:r>
            <a:r>
              <a:rPr lang="en-US" b="1" dirty="0"/>
              <a:t>security audits, risk management, and cyber-security systems</a:t>
            </a:r>
            <a:r>
              <a:rPr lang="en-US" dirty="0"/>
              <a:t>, fully aligned with international frameworks and IMO guidelines.</a:t>
            </a:r>
          </a:p>
          <a:p>
            <a:endParaRPr lang="en-US" i="1" dirty="0"/>
          </a:p>
          <a:p>
            <a:r>
              <a:rPr lang="en-US" i="1" dirty="0"/>
              <a:t>“Through balanced development of both coastlines, west for hydrocarbons and energy logistics, and east for trade and connectivity — India is creating a resilient and sustainable coastal ecosystem, essential for a secure and thriving Blue Economy.”</a:t>
            </a:r>
            <a:endParaRPr lang="en-US" dirty="0"/>
          </a:p>
          <a:p>
            <a:endParaRPr lang="en-IN" dirty="0"/>
          </a:p>
        </p:txBody>
      </p:sp>
    </p:spTree>
    <p:extLst>
      <p:ext uri="{BB962C8B-B14F-4D97-AF65-F5344CB8AC3E}">
        <p14:creationId xmlns:p14="http://schemas.microsoft.com/office/powerpoint/2010/main" val="2449331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6E2F3-FFA9-5294-EB27-03C2BC0140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B160F6-88B0-2DDE-CE1A-3A2730FA22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07BE0F-E374-9E31-3957-AB5DDC5712B6}"/>
              </a:ext>
            </a:extLst>
          </p:cNvPr>
          <p:cNvSpPr>
            <a:spLocks noGrp="1"/>
          </p:cNvSpPr>
          <p:nvPr>
            <p:ph type="body" idx="1"/>
          </p:nvPr>
        </p:nvSpPr>
        <p:spPr/>
        <p:txBody>
          <a:bodyPr/>
          <a:lstStyle/>
          <a:p>
            <a:pPr algn="ctr"/>
            <a:r>
              <a:rPr lang="en-US" b="1" dirty="0"/>
              <a:t>Cargo Handling Capacity of Major Indian Ports by Coast</a:t>
            </a:r>
          </a:p>
          <a:p>
            <a:pPr algn="ctr"/>
            <a:endParaRPr lang="en-US" b="1" dirty="0"/>
          </a:p>
          <a:p>
            <a:r>
              <a:rPr lang="en-US" i="1" dirty="0"/>
              <a:t>“This chart illustrates the comparative cargo handling capacity across India’s major ports, clearly reflecting both our scale and regional strengths.”</a:t>
            </a:r>
            <a:endParaRPr lang="en-US" dirty="0"/>
          </a:p>
          <a:p>
            <a:endParaRPr lang="en-US" dirty="0"/>
          </a:p>
          <a:p>
            <a:r>
              <a:rPr lang="en-US" dirty="0"/>
              <a:t>India’s </a:t>
            </a:r>
            <a:r>
              <a:rPr lang="en-US" b="1" dirty="0"/>
              <a:t>major ports together handle over 1,600 million metric </a:t>
            </a:r>
            <a:r>
              <a:rPr lang="en-US" b="1" dirty="0" err="1"/>
              <a:t>tonnes</a:t>
            </a:r>
            <a:r>
              <a:rPr lang="en-US" b="1" dirty="0"/>
              <a:t> (MMT) of cargo annually</a:t>
            </a:r>
            <a:r>
              <a:rPr lang="en-US" dirty="0"/>
              <a:t>, with a total installed capacity exceeding </a:t>
            </a:r>
            <a:r>
              <a:rPr lang="en-US" b="1" dirty="0"/>
              <a:t>2,700 MMT per year</a:t>
            </a:r>
            <a:r>
              <a:rPr lang="en-US" dirty="0"/>
              <a:t>. What’s evident here is the </a:t>
            </a:r>
            <a:r>
              <a:rPr lang="en-US" b="1" dirty="0"/>
              <a:t>balance and complementarity</a:t>
            </a:r>
            <a:r>
              <a:rPr lang="en-US" dirty="0"/>
              <a:t> between the East and West coasts — each playing distinct yet interlinked roles in India’s maritime economy.</a:t>
            </a:r>
          </a:p>
          <a:p>
            <a:endParaRPr lang="en-US" dirty="0"/>
          </a:p>
          <a:p>
            <a:r>
              <a:rPr lang="en-US" dirty="0"/>
              <a:t>On the </a:t>
            </a:r>
            <a:r>
              <a:rPr lang="en-US" b="1" dirty="0"/>
              <a:t>East Coast</a:t>
            </a:r>
            <a:r>
              <a:rPr lang="en-US" dirty="0"/>
              <a:t>, ports like </a:t>
            </a:r>
            <a:r>
              <a:rPr lang="en-US" b="1" dirty="0"/>
              <a:t>Paradip (116 MMT)</a:t>
            </a:r>
            <a:r>
              <a:rPr lang="en-US" dirty="0"/>
              <a:t>, </a:t>
            </a:r>
            <a:r>
              <a:rPr lang="en-US" b="1" dirty="0"/>
              <a:t>Visakhapatnam (81 MMT)</a:t>
            </a:r>
            <a:r>
              <a:rPr lang="en-US" dirty="0"/>
              <a:t>, and </a:t>
            </a:r>
            <a:r>
              <a:rPr lang="en-US" b="1" dirty="0"/>
              <a:t>Chennai (60 MMT)</a:t>
            </a:r>
            <a:r>
              <a:rPr lang="en-US" dirty="0"/>
              <a:t> are among the largest, serving as primary gateways for </a:t>
            </a:r>
            <a:r>
              <a:rPr lang="en-US" b="1" dirty="0"/>
              <a:t>coal, iron ore, fertilizers, and coastal bulk cargo</a:t>
            </a:r>
            <a:r>
              <a:rPr lang="en-US" dirty="0"/>
              <a:t>.</a:t>
            </a:r>
            <a:br>
              <a:rPr lang="en-US" dirty="0"/>
            </a:br>
            <a:r>
              <a:rPr lang="en-US" dirty="0"/>
              <a:t>These ports also anchor India’s trade with </a:t>
            </a:r>
            <a:r>
              <a:rPr lang="en-US" b="1" dirty="0"/>
              <a:t>ASEAN and East Asian economies</a:t>
            </a:r>
            <a:r>
              <a:rPr lang="en-US" dirty="0"/>
              <a:t>, reinforcing the country’s “</a:t>
            </a:r>
            <a:r>
              <a:rPr lang="en-US" b="1" dirty="0"/>
              <a:t>Act East</a:t>
            </a:r>
            <a:r>
              <a:rPr lang="en-US" dirty="0"/>
              <a:t>” trade corridors.</a:t>
            </a:r>
          </a:p>
          <a:p>
            <a:endParaRPr lang="en-US" dirty="0"/>
          </a:p>
          <a:p>
            <a:r>
              <a:rPr lang="en-US" dirty="0"/>
              <a:t>On the </a:t>
            </a:r>
            <a:r>
              <a:rPr lang="en-US" b="1" dirty="0"/>
              <a:t>West Coast</a:t>
            </a:r>
            <a:r>
              <a:rPr lang="en-US" dirty="0"/>
              <a:t>, we see some of the </a:t>
            </a:r>
            <a:r>
              <a:rPr lang="en-US" b="1" dirty="0"/>
              <a:t>highest capacities and throughput levels,</a:t>
            </a:r>
            <a:r>
              <a:rPr lang="en-US" dirty="0"/>
              <a:t> particularly </a:t>
            </a:r>
            <a:r>
              <a:rPr lang="en-US" b="1" dirty="0"/>
              <a:t>Mundra Port</a:t>
            </a:r>
            <a:r>
              <a:rPr lang="en-US" dirty="0"/>
              <a:t> with </a:t>
            </a:r>
            <a:r>
              <a:rPr lang="en-US" b="1" dirty="0"/>
              <a:t>338 MMT</a:t>
            </a:r>
            <a:r>
              <a:rPr lang="en-US" dirty="0"/>
              <a:t>, followed by </a:t>
            </a:r>
            <a:r>
              <a:rPr lang="en-US" b="1" dirty="0"/>
              <a:t>Kandla (122.5 MMT)</a:t>
            </a:r>
            <a:r>
              <a:rPr lang="en-US" dirty="0"/>
              <a:t>, </a:t>
            </a:r>
            <a:r>
              <a:rPr lang="en-US" b="1" dirty="0"/>
              <a:t>JNPT (85 MMT)</a:t>
            </a:r>
            <a:r>
              <a:rPr lang="en-US" dirty="0"/>
              <a:t>, and </a:t>
            </a:r>
            <a:r>
              <a:rPr lang="en-US" b="1" dirty="0"/>
              <a:t>Mumbai Port (67 MMT)</a:t>
            </a:r>
            <a:r>
              <a:rPr lang="en-US" dirty="0"/>
              <a:t>.</a:t>
            </a:r>
            <a:br>
              <a:rPr lang="en-US" dirty="0"/>
            </a:br>
            <a:r>
              <a:rPr lang="en-US" dirty="0"/>
              <a:t>These ports dominate in </a:t>
            </a:r>
            <a:r>
              <a:rPr lang="en-US" b="1" dirty="0"/>
              <a:t>crude oil imports, containerized trade, and energy logistics</a:t>
            </a:r>
            <a:r>
              <a:rPr lang="en-US" dirty="0"/>
              <a:t>, forming the lifeline for India’s </a:t>
            </a:r>
            <a:r>
              <a:rPr lang="en-US" b="1" dirty="0"/>
              <a:t>hydrocarbon and refinery supply chains</a:t>
            </a:r>
            <a:r>
              <a:rPr lang="en-US" dirty="0"/>
              <a:t>.</a:t>
            </a:r>
          </a:p>
          <a:p>
            <a:endParaRPr lang="en-US" dirty="0"/>
          </a:p>
          <a:p>
            <a:r>
              <a:rPr lang="en-US" dirty="0"/>
              <a:t>Together, these figures highlight that the </a:t>
            </a:r>
            <a:r>
              <a:rPr lang="en-US" b="1" dirty="0"/>
              <a:t>West Coast currently handles a larger share of India’s maritime traffic</a:t>
            </a:r>
            <a:r>
              <a:rPr lang="en-US" dirty="0"/>
              <a:t>, owing to higher industrial density and export-linked infrastructure. However, with ongoing capacity expansions and modernization under </a:t>
            </a:r>
            <a:r>
              <a:rPr lang="en-US" b="1" dirty="0" err="1"/>
              <a:t>Sagarmala</a:t>
            </a:r>
            <a:r>
              <a:rPr lang="en-US" dirty="0"/>
              <a:t>, </a:t>
            </a:r>
            <a:r>
              <a:rPr lang="en-US" b="1" dirty="0"/>
              <a:t>Harit Sagar</a:t>
            </a:r>
            <a:r>
              <a:rPr lang="en-US" dirty="0"/>
              <a:t>, and the </a:t>
            </a:r>
            <a:r>
              <a:rPr lang="en-US" b="1" dirty="0"/>
              <a:t>National Port Sustainability Code (NPSC)</a:t>
            </a:r>
            <a:r>
              <a:rPr lang="en-US" dirty="0"/>
              <a:t>, the East Coast is rapidly catching up — particularly in the green and multi-fuel terminal segment.</a:t>
            </a:r>
          </a:p>
          <a:p>
            <a:endParaRPr lang="en-US" dirty="0"/>
          </a:p>
          <a:p>
            <a:r>
              <a:rPr lang="en-US" dirty="0"/>
              <a:t>What’s also important to note is that ports like </a:t>
            </a:r>
            <a:r>
              <a:rPr lang="en-US" b="1" dirty="0"/>
              <a:t>Tuticorin, Ennore, and Cochin</a:t>
            </a:r>
            <a:r>
              <a:rPr lang="en-US" dirty="0"/>
              <a:t> are increasingly diversifying into </a:t>
            </a:r>
            <a:r>
              <a:rPr lang="en-US" b="1" dirty="0"/>
              <a:t>clean energy logistics</a:t>
            </a:r>
            <a:r>
              <a:rPr lang="en-US" dirty="0"/>
              <a:t>, including </a:t>
            </a:r>
            <a:r>
              <a:rPr lang="en-US" b="1" dirty="0"/>
              <a:t>LNG, hydrogen, and offshore wind components</a:t>
            </a:r>
            <a:r>
              <a:rPr lang="en-US" dirty="0"/>
              <a:t>, which aligns directly with India’s </a:t>
            </a:r>
            <a:r>
              <a:rPr lang="en-US" b="1" dirty="0"/>
              <a:t>Maritime Amrit Kaal Vision 2047</a:t>
            </a:r>
            <a:r>
              <a:rPr lang="en-US" dirty="0"/>
              <a:t>.</a:t>
            </a:r>
          </a:p>
          <a:p>
            <a:endParaRPr lang="en-US" i="1" dirty="0"/>
          </a:p>
          <a:p>
            <a:r>
              <a:rPr lang="en-US" i="1" dirty="0"/>
              <a:t>“So, while the West Coast continues to drive India’s trade and energy imports, the East Coast is emerging as the new frontier for green growth, coastal connectivity, and international integration.”</a:t>
            </a:r>
            <a:endParaRPr lang="en-US" dirty="0"/>
          </a:p>
          <a:p>
            <a:endParaRPr lang="en-IN" dirty="0"/>
          </a:p>
        </p:txBody>
      </p:sp>
    </p:spTree>
    <p:extLst>
      <p:ext uri="{BB962C8B-B14F-4D97-AF65-F5344CB8AC3E}">
        <p14:creationId xmlns:p14="http://schemas.microsoft.com/office/powerpoint/2010/main" val="1182544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3550"/>
            <a:ext cx="5486400" cy="3086100"/>
          </a:xfrm>
        </p:spPr>
      </p:sp>
      <p:sp>
        <p:nvSpPr>
          <p:cNvPr id="3" name="Notes Placeholder 2"/>
          <p:cNvSpPr>
            <a:spLocks noGrp="1"/>
          </p:cNvSpPr>
          <p:nvPr>
            <p:ph type="body" idx="1"/>
          </p:nvPr>
        </p:nvSpPr>
        <p:spPr/>
        <p:txBody>
          <a:bodyPr/>
          <a:lstStyle/>
          <a:p>
            <a:pPr algn="ctr"/>
            <a:r>
              <a:rPr lang="en-US" b="1" dirty="0"/>
              <a:t>Shipbuilding Scenario in India</a:t>
            </a:r>
          </a:p>
          <a:p>
            <a:endParaRPr lang="en-US" dirty="0"/>
          </a:p>
          <a:p>
            <a:r>
              <a:rPr lang="en-US" dirty="0"/>
              <a:t>India’s shipbuilding sector is at a </a:t>
            </a:r>
            <a:r>
              <a:rPr lang="en-US" b="1" dirty="0"/>
              <a:t>nascent but strategically critical stage</a:t>
            </a:r>
            <a:r>
              <a:rPr lang="en-US" dirty="0"/>
              <a:t>. Despite having a long coastline and 53 shipyards (as per </a:t>
            </a:r>
            <a:r>
              <a:rPr lang="en-US" dirty="0" err="1"/>
              <a:t>MoPSW</a:t>
            </a:r>
            <a:r>
              <a:rPr lang="en-US" dirty="0"/>
              <a:t> Annual Report), the country currently produces only </a:t>
            </a:r>
            <a:r>
              <a:rPr lang="en-US" b="1" dirty="0"/>
              <a:t>30,000 GT annually</a:t>
            </a:r>
            <a:r>
              <a:rPr lang="en-US" dirty="0"/>
              <a:t>, which is a small fraction compared to global leaders like China, South Korea, and Japan.</a:t>
            </a:r>
          </a:p>
          <a:p>
            <a:endParaRPr lang="en-US" b="1" dirty="0"/>
          </a:p>
          <a:p>
            <a:r>
              <a:rPr lang="en-US" b="1" dirty="0"/>
              <a:t>State-wise Capacities</a:t>
            </a:r>
          </a:p>
          <a:p>
            <a:r>
              <a:rPr lang="en-US" b="1" dirty="0"/>
              <a:t>Gujarat</a:t>
            </a:r>
            <a:r>
              <a:rPr lang="en-US" dirty="0"/>
              <a:t> leads the sector with </a:t>
            </a:r>
            <a:r>
              <a:rPr lang="en-US" b="1" dirty="0"/>
              <a:t>436,300 DWT</a:t>
            </a:r>
            <a:r>
              <a:rPr lang="en-US" dirty="0"/>
              <a:t>, thanks to strong industrial clusters and its coastal industrial base.</a:t>
            </a:r>
          </a:p>
          <a:p>
            <a:r>
              <a:rPr lang="en-US" b="1" dirty="0"/>
              <a:t>Kerala (253,600 DWT)</a:t>
            </a:r>
            <a:r>
              <a:rPr lang="en-US" dirty="0"/>
              <a:t> and </a:t>
            </a:r>
            <a:r>
              <a:rPr lang="en-US" b="1" dirty="0"/>
              <a:t>Goa (130,000 DWT)</a:t>
            </a:r>
            <a:r>
              <a:rPr lang="en-US" dirty="0"/>
              <a:t> follow, with a mix of public and private yards catering to both </a:t>
            </a:r>
            <a:r>
              <a:rPr lang="en-US" dirty="0" err="1"/>
              <a:t>defence</a:t>
            </a:r>
            <a:r>
              <a:rPr lang="en-US" dirty="0"/>
              <a:t> and commercial orders.</a:t>
            </a:r>
          </a:p>
          <a:p>
            <a:r>
              <a:rPr lang="en-US" dirty="0"/>
              <a:t>Other contributors include </a:t>
            </a:r>
            <a:r>
              <a:rPr lang="en-US" b="1" dirty="0"/>
              <a:t>Maharashtra (94,300 DWT)</a:t>
            </a:r>
            <a:r>
              <a:rPr lang="en-US" dirty="0"/>
              <a:t>, </a:t>
            </a:r>
            <a:r>
              <a:rPr lang="en-US" b="1" dirty="0"/>
              <a:t>Andhra Pradesh (80,000 DWT)</a:t>
            </a:r>
            <a:r>
              <a:rPr lang="en-US" dirty="0"/>
              <a:t>, </a:t>
            </a:r>
            <a:r>
              <a:rPr lang="en-US" b="1" dirty="0"/>
              <a:t>West Bengal (44,000 DWT)</a:t>
            </a:r>
            <a:r>
              <a:rPr lang="en-US" dirty="0"/>
              <a:t>, </a:t>
            </a:r>
            <a:r>
              <a:rPr lang="en-US" b="1" dirty="0"/>
              <a:t>Karnataka (41,000 DWT)</a:t>
            </a:r>
            <a:r>
              <a:rPr lang="en-US" dirty="0"/>
              <a:t>, and </a:t>
            </a:r>
            <a:r>
              <a:rPr lang="en-US" b="1" dirty="0"/>
              <a:t>Tamil Nadu (26,000 DWT)</a:t>
            </a:r>
            <a:r>
              <a:rPr lang="en-US" dirty="0"/>
              <a:t>.</a:t>
            </a:r>
          </a:p>
          <a:p>
            <a:r>
              <a:rPr lang="en-US" dirty="0"/>
              <a:t>This distribution highlights both the </a:t>
            </a:r>
            <a:r>
              <a:rPr lang="en-US" b="1" dirty="0"/>
              <a:t>geographic spread of capacity</a:t>
            </a:r>
            <a:r>
              <a:rPr lang="en-US" dirty="0"/>
              <a:t> and the </a:t>
            </a:r>
            <a:r>
              <a:rPr lang="en-US" dirty="0" err="1"/>
              <a:t>under-utilisation</a:t>
            </a:r>
            <a:r>
              <a:rPr lang="en-US" dirty="0"/>
              <a:t> of existing infrastructure.</a:t>
            </a:r>
          </a:p>
          <a:p>
            <a:endParaRPr lang="en-US" b="1" dirty="0"/>
          </a:p>
          <a:p>
            <a:r>
              <a:rPr lang="en-US" b="1" dirty="0"/>
              <a:t>Yard Capacities &amp; Capabilities</a:t>
            </a:r>
          </a:p>
          <a:p>
            <a:r>
              <a:rPr lang="en-US" dirty="0"/>
              <a:t>India has a handful of large shipyards capable of handling vessels &gt;200m in length — such as </a:t>
            </a:r>
            <a:r>
              <a:rPr lang="en-US" b="1" dirty="0"/>
              <a:t>Cochin Shipyard Limited (CSL), Hindustan Shipyard Ltd. (HSL), L&amp;T Shipbuilding, and </a:t>
            </a:r>
          </a:p>
          <a:p>
            <a:endParaRPr lang="en-US" b="1" dirty="0"/>
          </a:p>
          <a:p>
            <a:r>
              <a:rPr lang="en-US" b="1" dirty="0"/>
              <a:t>Central/State-run units like CMSRU and CKSRU</a:t>
            </a:r>
            <a:r>
              <a:rPr lang="en-US" dirty="0"/>
              <a:t>.</a:t>
            </a:r>
          </a:p>
          <a:p>
            <a:r>
              <a:rPr lang="en-US" dirty="0"/>
              <a:t>Medium shipyards like </a:t>
            </a:r>
            <a:r>
              <a:rPr lang="en-US" b="1" dirty="0" err="1"/>
              <a:t>Timblo</a:t>
            </a:r>
            <a:r>
              <a:rPr lang="en-US" b="1" dirty="0"/>
              <a:t>, </a:t>
            </a:r>
            <a:r>
              <a:rPr lang="en-US" b="1" dirty="0" err="1"/>
              <a:t>Chowgule</a:t>
            </a:r>
            <a:r>
              <a:rPr lang="en-US" b="1" dirty="0"/>
              <a:t>, </a:t>
            </a:r>
            <a:r>
              <a:rPr lang="en-US" b="1" dirty="0" err="1"/>
              <a:t>Titagarh</a:t>
            </a:r>
            <a:r>
              <a:rPr lang="en-US" b="1" dirty="0"/>
              <a:t> Marine, CSL’s smaller yards</a:t>
            </a:r>
            <a:r>
              <a:rPr lang="en-US" dirty="0"/>
              <a:t> and others handle repair, retrofits, and mid-sized vessels.</a:t>
            </a:r>
          </a:p>
          <a:p>
            <a:r>
              <a:rPr lang="en-US" dirty="0"/>
              <a:t>However, compared to international peers, India suffers from </a:t>
            </a:r>
            <a:r>
              <a:rPr lang="en-US" b="1" dirty="0"/>
              <a:t>low productivity, high financing costs, and limited scale economies</a:t>
            </a:r>
            <a:r>
              <a:rPr lang="en-US" dirty="0"/>
              <a:t>.</a:t>
            </a:r>
          </a:p>
          <a:p>
            <a:endParaRPr lang="en-US" b="1" dirty="0"/>
          </a:p>
          <a:p>
            <a:r>
              <a:rPr lang="en-US" b="1" dirty="0"/>
              <a:t>Policy &amp; Investment Push</a:t>
            </a:r>
          </a:p>
          <a:p>
            <a:r>
              <a:rPr lang="en-US" dirty="0"/>
              <a:t>The Government has approved a </a:t>
            </a:r>
            <a:r>
              <a:rPr lang="en-US" b="1" dirty="0"/>
              <a:t>financial package to unlock 4.5 million GT of shipbuilding capacity</a:t>
            </a:r>
            <a:r>
              <a:rPr lang="en-US" dirty="0"/>
              <a:t>, with the potential to:</a:t>
            </a:r>
          </a:p>
          <a:p>
            <a:r>
              <a:rPr lang="en-US" dirty="0"/>
              <a:t>Generate </a:t>
            </a:r>
            <a:r>
              <a:rPr lang="en-US" b="1" dirty="0"/>
              <a:t>~30 lakh direct and indirect jobs</a:t>
            </a:r>
            <a:r>
              <a:rPr lang="en-US" dirty="0"/>
              <a:t>,</a:t>
            </a:r>
          </a:p>
          <a:p>
            <a:r>
              <a:rPr lang="en-US" dirty="0"/>
              <a:t>Attract </a:t>
            </a:r>
            <a:r>
              <a:rPr lang="en-US" b="1" dirty="0"/>
              <a:t>₹4.5 lakh crore in investments</a:t>
            </a:r>
            <a:r>
              <a:rPr lang="en-US" dirty="0"/>
              <a:t>,</a:t>
            </a:r>
          </a:p>
          <a:p>
            <a:r>
              <a:rPr lang="en-US" dirty="0"/>
              <a:t>Enable India to become a </a:t>
            </a:r>
            <a:r>
              <a:rPr lang="en-US" b="1" dirty="0"/>
              <a:t>competitive global player</a:t>
            </a:r>
            <a:r>
              <a:rPr lang="en-US" dirty="0"/>
              <a:t> while reducing dependence on foreign-built ships.</a:t>
            </a:r>
          </a:p>
          <a:p>
            <a:endParaRPr lang="en-US" b="1" dirty="0"/>
          </a:p>
          <a:p>
            <a:r>
              <a:rPr lang="en-US" b="1" dirty="0"/>
              <a:t>Strategic Importance</a:t>
            </a:r>
          </a:p>
          <a:p>
            <a:r>
              <a:rPr lang="en-US" dirty="0"/>
              <a:t>Shipbuilding is not just an industrial sector, it is a </a:t>
            </a:r>
            <a:r>
              <a:rPr lang="en-US" b="1" dirty="0"/>
              <a:t>strategic enabler</a:t>
            </a:r>
            <a:r>
              <a:rPr lang="en-US" dirty="0"/>
              <a:t>:</a:t>
            </a:r>
          </a:p>
          <a:p>
            <a:r>
              <a:rPr lang="en-US" dirty="0"/>
              <a:t>Strengthens national security by ensuring </a:t>
            </a:r>
            <a:r>
              <a:rPr lang="en-US" b="1" dirty="0"/>
              <a:t>domestic capacity for </a:t>
            </a:r>
            <a:r>
              <a:rPr lang="en-US" b="1" dirty="0" err="1"/>
              <a:t>defence</a:t>
            </a:r>
            <a:r>
              <a:rPr lang="en-US" b="1" dirty="0"/>
              <a:t> and merchant fleets</a:t>
            </a:r>
            <a:r>
              <a:rPr lang="en-US" dirty="0"/>
              <a:t>.</a:t>
            </a:r>
          </a:p>
          <a:p>
            <a:r>
              <a:rPr lang="en-US" dirty="0"/>
              <a:t>Boosts </a:t>
            </a:r>
            <a:r>
              <a:rPr lang="en-US" b="1" dirty="0"/>
              <a:t>exports of vessels and green technology</a:t>
            </a:r>
            <a:r>
              <a:rPr lang="en-US" dirty="0"/>
              <a:t> in the long run.</a:t>
            </a:r>
          </a:p>
          <a:p>
            <a:r>
              <a:rPr lang="en-US" dirty="0"/>
              <a:t>Creates linkages with allied industries — </a:t>
            </a:r>
            <a:r>
              <a:rPr lang="en-US" b="1" dirty="0"/>
              <a:t>steel, engineering, design, marine electronics</a:t>
            </a:r>
            <a:r>
              <a:rPr lang="en-US" dirty="0"/>
              <a:t>, and services.</a:t>
            </a:r>
          </a:p>
          <a:p>
            <a:r>
              <a:rPr lang="en-US" dirty="0"/>
              <a:t>Positions India to capture a share of the </a:t>
            </a:r>
            <a:r>
              <a:rPr lang="en-US" b="1" dirty="0"/>
              <a:t>$70 billion global shipbuilding market</a:t>
            </a:r>
            <a:r>
              <a:rPr lang="en-US" dirty="0"/>
              <a:t>.</a:t>
            </a:r>
          </a:p>
          <a:p>
            <a:br>
              <a:rPr lang="en-US" dirty="0"/>
            </a:br>
            <a:endParaRPr lang="en-US" dirty="0"/>
          </a:p>
          <a:p>
            <a:r>
              <a:rPr lang="en-US" dirty="0"/>
              <a:t>India’s shipbuilding potential is large but untapped. With policy support, financing reforms, and capacity unlocking, the sector can shift from a marginal 30,000 GT output today to millions of GT tomorrow, creating jobs, saving forex, and boosting strategic autonomy.</a:t>
            </a:r>
          </a:p>
          <a:p>
            <a:endParaRPr lang="en-IN" dirty="0"/>
          </a:p>
        </p:txBody>
      </p:sp>
    </p:spTree>
    <p:extLst>
      <p:ext uri="{BB962C8B-B14F-4D97-AF65-F5344CB8AC3E}">
        <p14:creationId xmlns:p14="http://schemas.microsoft.com/office/powerpoint/2010/main" val="30144481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Four Pillar Approach</a:t>
            </a:r>
          </a:p>
          <a:p>
            <a:endParaRPr lang="en-US" b="1" dirty="0"/>
          </a:p>
          <a:p>
            <a:r>
              <a:rPr lang="en-US" dirty="0"/>
              <a:t>The Government of India has approved a </a:t>
            </a:r>
            <a:r>
              <a:rPr lang="en-US" b="1" dirty="0"/>
              <a:t>₹69,725 crore revitalization package</a:t>
            </a:r>
            <a:r>
              <a:rPr lang="en-US" dirty="0"/>
              <a:t> for the shipbuilding and maritime sector. This approach rests on </a:t>
            </a:r>
            <a:r>
              <a:rPr lang="en-US" b="1" dirty="0"/>
              <a:t>four strategic pillars</a:t>
            </a:r>
            <a:r>
              <a:rPr lang="en-US" dirty="0"/>
              <a:t>, each addressing a critical gap in India’s maritime ecosystem- finance, infrastructure, capacity building, and regulatory reform.</a:t>
            </a:r>
          </a:p>
          <a:p>
            <a:br>
              <a:rPr lang="en-US" dirty="0"/>
            </a:br>
            <a:endParaRPr lang="en-US" dirty="0"/>
          </a:p>
          <a:p>
            <a:r>
              <a:rPr lang="en-US" b="1" dirty="0"/>
              <a:t>Pillar 1: Shipbuilding Financial Assistance Scheme (₹24,736 crore)</a:t>
            </a:r>
          </a:p>
          <a:p>
            <a:r>
              <a:rPr lang="en-US" dirty="0"/>
              <a:t>Designed to </a:t>
            </a:r>
            <a:r>
              <a:rPr lang="en-US" b="1" dirty="0"/>
              <a:t>bridge the cost differential</a:t>
            </a:r>
            <a:r>
              <a:rPr lang="en-US" dirty="0"/>
              <a:t> between Indian and foreign shipyards, ensuring domestic yards remain competitive.</a:t>
            </a:r>
          </a:p>
          <a:p>
            <a:r>
              <a:rPr lang="en-US" dirty="0"/>
              <a:t>Provides </a:t>
            </a:r>
            <a:r>
              <a:rPr lang="en-US" b="1" dirty="0"/>
              <a:t>credit notes</a:t>
            </a:r>
            <a:r>
              <a:rPr lang="en-US" dirty="0"/>
              <a:t> for new shipbuilding linked to ship recycling in India, integrating sustainability with incentives.</a:t>
            </a:r>
          </a:p>
          <a:p>
            <a:r>
              <a:rPr lang="en-US" dirty="0"/>
              <a:t>Includes the establishment of a </a:t>
            </a:r>
            <a:r>
              <a:rPr lang="en-US" b="1" dirty="0"/>
              <a:t>National Shipbuilding Mission</a:t>
            </a:r>
            <a:r>
              <a:rPr lang="en-US" dirty="0"/>
              <a:t> to provide long-term policy continuity.</a:t>
            </a:r>
          </a:p>
          <a:p>
            <a:endParaRPr lang="en-US" dirty="0"/>
          </a:p>
          <a:p>
            <a:r>
              <a:rPr lang="en-US" b="1" dirty="0"/>
              <a:t>Pillar 2: Maritime Development Fund (₹25,000 crore)</a:t>
            </a:r>
          </a:p>
          <a:p>
            <a:r>
              <a:rPr lang="en-US" dirty="0"/>
              <a:t>Aims to enable </a:t>
            </a:r>
            <a:r>
              <a:rPr lang="en-US" b="1" dirty="0"/>
              <a:t>long-term, low-cost financing</a:t>
            </a:r>
            <a:r>
              <a:rPr lang="en-US" dirty="0"/>
              <a:t> for the maritime sector via equity and debt funding.</a:t>
            </a:r>
          </a:p>
          <a:p>
            <a:r>
              <a:rPr lang="en-US" dirty="0"/>
              <a:t>Includes sub-funds such as:</a:t>
            </a:r>
          </a:p>
          <a:p>
            <a:pPr lvl="1"/>
            <a:r>
              <a:rPr lang="en-US" b="1" dirty="0"/>
              <a:t>Maritime Investment Fund</a:t>
            </a:r>
            <a:r>
              <a:rPr lang="en-US" dirty="0"/>
              <a:t> – to channel capital into greenfield projects.</a:t>
            </a:r>
          </a:p>
          <a:p>
            <a:pPr lvl="1"/>
            <a:r>
              <a:rPr lang="en-US" b="1" dirty="0"/>
              <a:t>Interest Incentivization Fund</a:t>
            </a:r>
            <a:r>
              <a:rPr lang="en-US" dirty="0"/>
              <a:t> – to reduce borrowing costs for shipyards.</a:t>
            </a:r>
          </a:p>
          <a:p>
            <a:pPr lvl="1"/>
            <a:r>
              <a:rPr lang="en-US" b="1" dirty="0"/>
              <a:t>Credit Guarantee Fund</a:t>
            </a:r>
            <a:r>
              <a:rPr lang="en-US" dirty="0"/>
              <a:t> – to reduce lender risk and unlock financing for vessel owners and builders.</a:t>
            </a:r>
          </a:p>
          <a:p>
            <a:endParaRPr lang="en-US" dirty="0"/>
          </a:p>
          <a:p>
            <a:r>
              <a:rPr lang="en-US" b="1" dirty="0"/>
              <a:t>Pillar 3: Shipbuilding Development Scheme (</a:t>
            </a:r>
            <a:r>
              <a:rPr lang="en-US" b="1" dirty="0" err="1"/>
              <a:t>SbDS</a:t>
            </a:r>
            <a:r>
              <a:rPr lang="en-US" b="1" dirty="0"/>
              <a:t>) (₹19,989 crore)</a:t>
            </a:r>
          </a:p>
          <a:p>
            <a:r>
              <a:rPr lang="en-US" dirty="0"/>
              <a:t>Focused on </a:t>
            </a:r>
            <a:r>
              <a:rPr lang="en-US" b="1" dirty="0"/>
              <a:t>capacity expansion and technology development</a:t>
            </a:r>
            <a:r>
              <a:rPr lang="en-US" dirty="0"/>
              <a:t>:</a:t>
            </a:r>
          </a:p>
          <a:p>
            <a:pPr lvl="1"/>
            <a:r>
              <a:rPr lang="en-US" dirty="0"/>
              <a:t>Establishment of </a:t>
            </a:r>
            <a:r>
              <a:rPr lang="en-US" b="1" dirty="0"/>
              <a:t>greenfield shipbuilding clusters</a:t>
            </a:r>
            <a:r>
              <a:rPr lang="en-US" dirty="0"/>
              <a:t>.</a:t>
            </a:r>
          </a:p>
          <a:p>
            <a:pPr lvl="1"/>
            <a:r>
              <a:rPr lang="en-US" b="1" dirty="0"/>
              <a:t>Brownfield expansion</a:t>
            </a:r>
            <a:r>
              <a:rPr lang="en-US" dirty="0"/>
              <a:t> to raise capacity to </a:t>
            </a:r>
            <a:r>
              <a:rPr lang="en-US" b="1" dirty="0"/>
              <a:t>4.5 million GT</a:t>
            </a:r>
            <a:r>
              <a:rPr lang="en-US" dirty="0"/>
              <a:t>.</a:t>
            </a:r>
          </a:p>
          <a:p>
            <a:pPr lvl="1"/>
            <a:r>
              <a:rPr lang="en-US" b="1" dirty="0"/>
              <a:t>Risk outlay provision</a:t>
            </a:r>
            <a:r>
              <a:rPr lang="en-US" dirty="0"/>
              <a:t> to protect shipyards from financial exposure.</a:t>
            </a:r>
          </a:p>
          <a:p>
            <a:pPr lvl="1"/>
            <a:r>
              <a:rPr lang="en-US" dirty="0"/>
              <a:t>Setting up the </a:t>
            </a:r>
            <a:r>
              <a:rPr lang="en-US" b="1" dirty="0"/>
              <a:t>India Ship Technology Centre (ISTC)</a:t>
            </a:r>
            <a:r>
              <a:rPr lang="en-US" dirty="0"/>
              <a:t> under IMU as an apex R&amp;D and training body for advanced shipbuilding technologies.</a:t>
            </a:r>
          </a:p>
          <a:p>
            <a:endParaRPr lang="en-US" dirty="0"/>
          </a:p>
          <a:p>
            <a:r>
              <a:rPr lang="en-US" b="1" dirty="0"/>
              <a:t>Pillar 4: Legal, Policy, and Process Reforms</a:t>
            </a:r>
          </a:p>
          <a:p>
            <a:r>
              <a:rPr lang="en-US" b="1" dirty="0"/>
              <a:t>Demand aggregation</a:t>
            </a:r>
            <a:r>
              <a:rPr lang="en-US" dirty="0"/>
              <a:t> across PSU, </a:t>
            </a:r>
            <a:r>
              <a:rPr lang="en-US" dirty="0" err="1"/>
              <a:t>defence</a:t>
            </a:r>
            <a:r>
              <a:rPr lang="en-US" dirty="0"/>
              <a:t>, and private shipping to secure consistent order books for Indian shipyards.</a:t>
            </a:r>
          </a:p>
          <a:p>
            <a:r>
              <a:rPr lang="en-US" dirty="0"/>
              <a:t>Recognition of </a:t>
            </a:r>
            <a:r>
              <a:rPr lang="en-US" b="1" dirty="0"/>
              <a:t>large ships as infrastructure</a:t>
            </a:r>
            <a:r>
              <a:rPr lang="en-US" dirty="0"/>
              <a:t>, unlocking easier access to long-term credit and incentives.</a:t>
            </a:r>
          </a:p>
          <a:p>
            <a:r>
              <a:rPr lang="en-US" dirty="0"/>
              <a:t>Addressing </a:t>
            </a:r>
            <a:r>
              <a:rPr lang="en-US" b="1" dirty="0"/>
              <a:t>taxation anomalies</a:t>
            </a:r>
            <a:r>
              <a:rPr lang="en-US" dirty="0"/>
              <a:t> and simplifying GST/customs regimes for shipbuilders.</a:t>
            </a:r>
          </a:p>
          <a:p>
            <a:r>
              <a:rPr lang="en-US" b="1" dirty="0"/>
              <a:t>Flagging reforms</a:t>
            </a:r>
            <a:r>
              <a:rPr lang="en-US" dirty="0"/>
              <a:t> to incentivize Indian ownership of ships and reduce outflow of foreign exchange.</a:t>
            </a:r>
          </a:p>
          <a:p>
            <a:br>
              <a:rPr lang="en-US" dirty="0"/>
            </a:br>
            <a:endParaRPr lang="en-US" dirty="0"/>
          </a:p>
          <a:p>
            <a:r>
              <a:rPr lang="en-US" dirty="0"/>
              <a:t>The four-pillar approach provides a </a:t>
            </a:r>
            <a:r>
              <a:rPr lang="en-US" b="1" dirty="0"/>
              <a:t>holistic framework</a:t>
            </a:r>
            <a:r>
              <a:rPr lang="en-US" dirty="0"/>
              <a:t> for India’s shipbuilding revival. With financing support, capacity expansion, institutional R&amp;D, and regulatory reforms, the package seeks to transform India into a </a:t>
            </a:r>
            <a:r>
              <a:rPr lang="en-US" b="1" dirty="0"/>
              <a:t>globally competitive shipbuilding hub</a:t>
            </a:r>
            <a:r>
              <a:rPr lang="en-US" dirty="0"/>
              <a:t>, aligned with Maritime India Vision 2030 and Maritime Amrit Kaal Vision 2047.</a:t>
            </a:r>
          </a:p>
          <a:p>
            <a:endParaRPr lang="en-IN" dirty="0"/>
          </a:p>
        </p:txBody>
      </p:sp>
    </p:spTree>
    <p:extLst>
      <p:ext uri="{BB962C8B-B14F-4D97-AF65-F5344CB8AC3E}">
        <p14:creationId xmlns:p14="http://schemas.microsoft.com/office/powerpoint/2010/main" val="4225983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A1A01-5646-97F8-4DE9-BB92E4942E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9FF8E-1BB7-29C6-8EA9-3BD3B76744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EC2D69-3BD5-E7BC-64CE-F74B1C1F1285}"/>
              </a:ext>
            </a:extLst>
          </p:cNvPr>
          <p:cNvSpPr>
            <a:spLocks noGrp="1"/>
          </p:cNvSpPr>
          <p:nvPr>
            <p:ph type="body" idx="1"/>
          </p:nvPr>
        </p:nvSpPr>
        <p:spPr/>
        <p:txBody>
          <a:bodyPr/>
          <a:lstStyle/>
          <a:p>
            <a:pPr algn="ctr"/>
            <a:r>
              <a:rPr lang="en-US" b="1" dirty="0"/>
              <a:t>Ship Recycling Credit Note</a:t>
            </a:r>
          </a:p>
          <a:p>
            <a:endParaRPr lang="en-US" dirty="0"/>
          </a:p>
          <a:p>
            <a:r>
              <a:rPr lang="en-US" dirty="0"/>
              <a:t>The </a:t>
            </a:r>
            <a:r>
              <a:rPr lang="en-US" b="1" dirty="0"/>
              <a:t>Ship Recycling Credit Note (SRCN)</a:t>
            </a:r>
            <a:r>
              <a:rPr lang="en-US" dirty="0"/>
              <a:t> is one of the most innovative financial instruments introduced under the </a:t>
            </a:r>
            <a:r>
              <a:rPr lang="en-US" b="1" dirty="0"/>
              <a:t>Shipbuilding Financial Assistance Scheme 2.0 (SBFA 2.0)</a:t>
            </a:r>
            <a:r>
              <a:rPr lang="en-US" dirty="0"/>
              <a:t> with an allocation of </a:t>
            </a:r>
            <a:r>
              <a:rPr lang="en-US" b="1" dirty="0"/>
              <a:t>₹4,001 crore</a:t>
            </a:r>
            <a:r>
              <a:rPr lang="en-US" dirty="0"/>
              <a:t>. It directly links India’s ship recycling strength with the growth of its shipbuilding industry.</a:t>
            </a:r>
          </a:p>
          <a:p>
            <a:endParaRPr lang="en-US" dirty="0"/>
          </a:p>
          <a:p>
            <a:r>
              <a:rPr lang="en-US" b="1" dirty="0"/>
              <a:t>How It Works</a:t>
            </a:r>
          </a:p>
          <a:p>
            <a:r>
              <a:rPr lang="en-US" dirty="0"/>
              <a:t>When a vessel is dismantled in a </a:t>
            </a:r>
            <a:r>
              <a:rPr lang="en-US" b="1" dirty="0"/>
              <a:t>certified Indian ship recycling yard</a:t>
            </a:r>
            <a:r>
              <a:rPr lang="en-US" dirty="0"/>
              <a:t>, the shipowner is issued a </a:t>
            </a:r>
            <a:r>
              <a:rPr lang="en-US" b="1" dirty="0"/>
              <a:t>Credit Note worth 40% of the vessel’s scrap value</a:t>
            </a:r>
            <a:r>
              <a:rPr lang="en-US" dirty="0"/>
              <a:t>.</a:t>
            </a:r>
          </a:p>
          <a:p>
            <a:r>
              <a:rPr lang="en-US" dirty="0"/>
              <a:t>This Credit Note remains valid until the shipowner invests in building a </a:t>
            </a:r>
            <a:r>
              <a:rPr lang="en-US" b="1" dirty="0"/>
              <a:t>new vessel in an Indian shipyard</a:t>
            </a:r>
            <a:r>
              <a:rPr lang="en-US" dirty="0"/>
              <a:t>.</a:t>
            </a:r>
          </a:p>
          <a:p>
            <a:r>
              <a:rPr lang="en-US" dirty="0"/>
              <a:t>The note is then </a:t>
            </a:r>
            <a:r>
              <a:rPr lang="en-US" b="1" dirty="0"/>
              <a:t>redeemed as financial assistance/subsidy</a:t>
            </a:r>
            <a:r>
              <a:rPr lang="en-US" dirty="0"/>
              <a:t> under SBFA 2.0, lowering the effective cost of new builds in India.</a:t>
            </a:r>
          </a:p>
          <a:p>
            <a:endParaRPr lang="en-US" dirty="0"/>
          </a:p>
          <a:p>
            <a:r>
              <a:rPr lang="en-US" b="1" dirty="0"/>
              <a:t>Expected Benefits</a:t>
            </a:r>
          </a:p>
          <a:p>
            <a:r>
              <a:rPr lang="en-US" b="1" dirty="0"/>
              <a:t>Boosts HKC-compliant recycling:</a:t>
            </a:r>
            <a:r>
              <a:rPr lang="en-US" dirty="0"/>
              <a:t> Encourages safe, environmentally sound, and </a:t>
            </a:r>
            <a:r>
              <a:rPr lang="en-US" b="1" dirty="0"/>
              <a:t>Hong Kong Convention (HKC) aligned ship recycling</a:t>
            </a:r>
            <a:r>
              <a:rPr lang="en-US" dirty="0"/>
              <a:t> practices.</a:t>
            </a:r>
          </a:p>
          <a:p>
            <a:r>
              <a:rPr lang="en-US" b="1" dirty="0"/>
              <a:t>Strengthens shipbuilding:</a:t>
            </a:r>
            <a:r>
              <a:rPr lang="en-US" dirty="0"/>
              <a:t> Directly channels recycling activity into </a:t>
            </a:r>
            <a:r>
              <a:rPr lang="en-US" b="1" dirty="0"/>
              <a:t>new orders for Indian shipyards</a:t>
            </a:r>
            <a:r>
              <a:rPr lang="en-US" dirty="0"/>
              <a:t>, ensuring business continuity.</a:t>
            </a:r>
          </a:p>
          <a:p>
            <a:r>
              <a:rPr lang="en-US" b="1" dirty="0"/>
              <a:t>Expands ecosystem participation:</a:t>
            </a:r>
            <a:r>
              <a:rPr lang="en-US" dirty="0"/>
              <a:t> Incentivizes </a:t>
            </a:r>
            <a:r>
              <a:rPr lang="en-US" b="1" dirty="0"/>
              <a:t>new players</a:t>
            </a:r>
            <a:r>
              <a:rPr lang="en-US" dirty="0"/>
              <a:t>—both domestic and foreign—to engage with India’s recycling and shipbuilding ecosystem.</a:t>
            </a:r>
          </a:p>
          <a:p>
            <a:r>
              <a:rPr lang="en-US" b="1" dirty="0"/>
              <a:t>Promotes circular economy:</a:t>
            </a:r>
            <a:r>
              <a:rPr lang="en-US" dirty="0"/>
              <a:t> Scrap steel and materials from recycling feed into the production of new ships, cutting raw material dependence.</a:t>
            </a:r>
          </a:p>
          <a:p>
            <a:r>
              <a:rPr lang="en-US" b="1" dirty="0"/>
              <a:t>Sustainability leadership:</a:t>
            </a:r>
            <a:r>
              <a:rPr lang="en-US" dirty="0"/>
              <a:t> Positions India as a </a:t>
            </a:r>
            <a:r>
              <a:rPr lang="en-US" b="1" dirty="0"/>
              <a:t>global leader in green and sustainable maritime growth</a:t>
            </a:r>
            <a:r>
              <a:rPr lang="en-US" dirty="0"/>
              <a:t>, combining recycling, green steel, and shipbuilding.</a:t>
            </a:r>
          </a:p>
          <a:p>
            <a:br>
              <a:rPr lang="en-US" dirty="0"/>
            </a:br>
            <a:r>
              <a:rPr lang="en-US" b="1" dirty="0"/>
              <a:t>Strategic Importance</a:t>
            </a:r>
          </a:p>
          <a:p>
            <a:r>
              <a:rPr lang="en-US" dirty="0"/>
              <a:t>SRCN acts as a </a:t>
            </a:r>
            <a:r>
              <a:rPr lang="en-US" b="1" dirty="0"/>
              <a:t>bridge policy</a:t>
            </a:r>
            <a:r>
              <a:rPr lang="en-US" dirty="0"/>
              <a:t>, ensuring that India’s dominance in recycling (30–35% of global share) translates into a </a:t>
            </a:r>
            <a:r>
              <a:rPr lang="en-US" b="1" dirty="0"/>
              <a:t>thriving shipbuilding industry</a:t>
            </a:r>
            <a:r>
              <a:rPr lang="en-US" dirty="0"/>
              <a:t>.</a:t>
            </a:r>
          </a:p>
          <a:p>
            <a:r>
              <a:rPr lang="en-US" dirty="0"/>
              <a:t>It enhances India’s image as the </a:t>
            </a:r>
            <a:r>
              <a:rPr lang="en-US" b="1" dirty="0"/>
              <a:t>only country with over 100 HKC-compliant yards</a:t>
            </a:r>
            <a:r>
              <a:rPr lang="en-US" dirty="0"/>
              <a:t> while simultaneously supporting its ambition to become a </a:t>
            </a:r>
            <a:r>
              <a:rPr lang="en-US" b="1" dirty="0"/>
              <a:t>shipbuilding hub</a:t>
            </a:r>
            <a:r>
              <a:rPr lang="en-US" dirty="0"/>
              <a:t>.</a:t>
            </a:r>
          </a:p>
          <a:p>
            <a:r>
              <a:rPr lang="en-US" dirty="0"/>
              <a:t>By tying together </a:t>
            </a:r>
            <a:r>
              <a:rPr lang="en-US" b="1" dirty="0"/>
              <a:t>scrap recovery, circular economy, and green shipbuilding</a:t>
            </a:r>
            <a:r>
              <a:rPr lang="en-US" dirty="0"/>
              <a:t>, it creates a </a:t>
            </a:r>
            <a:r>
              <a:rPr lang="en-US" b="1" dirty="0"/>
              <a:t>self-sustaining maritime growth cycle</a:t>
            </a:r>
            <a:r>
              <a:rPr lang="en-US" dirty="0"/>
              <a:t>.</a:t>
            </a:r>
          </a:p>
          <a:p>
            <a:br>
              <a:rPr lang="en-US" dirty="0"/>
            </a:br>
            <a:endParaRPr lang="en-US" dirty="0"/>
          </a:p>
          <a:p>
            <a:r>
              <a:rPr lang="en-US" dirty="0"/>
              <a:t>The Ship Recycling Credit Note is a </a:t>
            </a:r>
            <a:r>
              <a:rPr lang="en-US" b="1" dirty="0"/>
              <a:t>game-changer</a:t>
            </a:r>
            <a:r>
              <a:rPr lang="en-US" dirty="0"/>
              <a:t>, as it uniquely integrates recycling with new construction, creating a </a:t>
            </a:r>
            <a:r>
              <a:rPr lang="en-US" b="1" dirty="0"/>
              <a:t>virtuous cycle of sustainability, industrial growth, and employment</a:t>
            </a:r>
            <a:r>
              <a:rPr lang="en-US" dirty="0"/>
              <a:t>.</a:t>
            </a:r>
          </a:p>
          <a:p>
            <a:endParaRPr lang="en-IN" dirty="0"/>
          </a:p>
        </p:txBody>
      </p:sp>
    </p:spTree>
    <p:extLst>
      <p:ext uri="{BB962C8B-B14F-4D97-AF65-F5344CB8AC3E}">
        <p14:creationId xmlns:p14="http://schemas.microsoft.com/office/powerpoint/2010/main" val="843800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A4E9D-EA9D-7F9D-25DC-BCC462125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7A27F5-6183-91BD-59E1-9FA79CC862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8125D3-E539-0740-0482-3CC692DF80B6}"/>
              </a:ext>
            </a:extLst>
          </p:cNvPr>
          <p:cNvSpPr>
            <a:spLocks noGrp="1"/>
          </p:cNvSpPr>
          <p:nvPr>
            <p:ph type="body" idx="1"/>
          </p:nvPr>
        </p:nvSpPr>
        <p:spPr/>
        <p:txBody>
          <a:bodyPr/>
          <a:lstStyle/>
          <a:p>
            <a:pPr algn="ctr"/>
            <a:r>
              <a:rPr lang="en-US" b="1" dirty="0"/>
              <a:t>Key Challenges in Offshore Safety in India</a:t>
            </a:r>
          </a:p>
          <a:p>
            <a:endParaRPr lang="en-US" dirty="0"/>
          </a:p>
          <a:p>
            <a:r>
              <a:rPr lang="en-US" dirty="0"/>
              <a:t>“India’s offshore footprint is expanding rapidly—from hydrocarbons to offshore wind and seabed resources. That growth must be matched with a safety framework that is modern, </a:t>
            </a:r>
            <a:r>
              <a:rPr lang="en-US" dirty="0" err="1"/>
              <a:t>harmonised</a:t>
            </a:r>
            <a:r>
              <a:rPr lang="en-US" dirty="0"/>
              <a:t> and enforced consistently.”</a:t>
            </a:r>
          </a:p>
          <a:p>
            <a:endParaRPr lang="en-US" b="1" dirty="0"/>
          </a:p>
          <a:p>
            <a:r>
              <a:rPr lang="en-US" b="1" dirty="0"/>
              <a:t>1) Patchy application of IMO instruments &amp; voluntary best practices</a:t>
            </a:r>
            <a:endParaRPr lang="en-US" dirty="0"/>
          </a:p>
          <a:p>
            <a:r>
              <a:rPr lang="en-US" dirty="0"/>
              <a:t>On many offshore units and support vessels, ISM/SOLAS/MARPOL compliance is uneven, especially for </a:t>
            </a:r>
            <a:r>
              <a:rPr lang="en-US" b="1" dirty="0"/>
              <a:t>non-SOLAS craft</a:t>
            </a:r>
            <a:r>
              <a:rPr lang="en-US" dirty="0"/>
              <a:t> and </a:t>
            </a:r>
            <a:r>
              <a:rPr lang="en-US" b="1" dirty="0"/>
              <a:t>special purpose vessels</a:t>
            </a:r>
            <a:r>
              <a:rPr lang="en-US" dirty="0"/>
              <a:t> supporting offshore projects.</a:t>
            </a:r>
          </a:p>
          <a:p>
            <a:r>
              <a:rPr lang="en-US" dirty="0"/>
              <a:t>Best-practice frameworks (e.g., </a:t>
            </a:r>
            <a:r>
              <a:rPr lang="en-US" b="1" dirty="0"/>
              <a:t>OPITO</a:t>
            </a:r>
            <a:r>
              <a:rPr lang="en-US" dirty="0"/>
              <a:t> for workforce safety, emergency response and helicopter ops) aren’t uniformly embedded in contracts or audits.</a:t>
            </a:r>
            <a:br>
              <a:rPr lang="en-US" dirty="0"/>
            </a:br>
            <a:endParaRPr lang="en-US" b="1" dirty="0"/>
          </a:p>
          <a:p>
            <a:r>
              <a:rPr lang="en-US" b="1" dirty="0"/>
              <a:t>2) India-specific standards gaps for certain vessel types &amp; functions</a:t>
            </a:r>
            <a:endParaRPr lang="en-US" dirty="0"/>
          </a:p>
          <a:p>
            <a:r>
              <a:rPr lang="en-US" dirty="0"/>
              <a:t>Grey areas persist for </a:t>
            </a:r>
            <a:r>
              <a:rPr lang="en-US" b="1" dirty="0"/>
              <a:t>construction/support craft, DP vessels, accommodation barges, jack-ups/MODUs, cable-lay, and geotechnical survey vessels</a:t>
            </a:r>
            <a:r>
              <a:rPr lang="en-US" dirty="0"/>
              <a:t>.</a:t>
            </a:r>
          </a:p>
          <a:p>
            <a:r>
              <a:rPr lang="en-US" dirty="0"/>
              <a:t>Interface with port rules and coastal regulation often leaves SIMOPS (simultaneous operations) under-specified.</a:t>
            </a:r>
            <a:br>
              <a:rPr lang="en-US" dirty="0"/>
            </a:br>
            <a:r>
              <a:rPr lang="en-US" b="1" dirty="0"/>
              <a:t>Message:</a:t>
            </a:r>
            <a:r>
              <a:rPr lang="en-US" dirty="0"/>
              <a:t> publish a </a:t>
            </a:r>
            <a:r>
              <a:rPr lang="en-US" b="1" dirty="0"/>
              <a:t>cross-walk code</a:t>
            </a:r>
            <a:r>
              <a:rPr lang="en-US" dirty="0"/>
              <a:t> that </a:t>
            </a:r>
            <a:r>
              <a:rPr lang="en-US" dirty="0" err="1"/>
              <a:t>localises</a:t>
            </a:r>
            <a:r>
              <a:rPr lang="en-US" dirty="0"/>
              <a:t> IMO/ILO/OPITO/Class requirements for Indian conditions (environment, met-ocean, cyclone, monsoon).</a:t>
            </a:r>
          </a:p>
          <a:p>
            <a:endParaRPr lang="en-US" b="1" dirty="0"/>
          </a:p>
          <a:p>
            <a:r>
              <a:rPr lang="en-US" b="1" dirty="0"/>
              <a:t>3) Crew certification, equivalency &amp; medical standards</a:t>
            </a:r>
            <a:endParaRPr lang="en-US" dirty="0"/>
          </a:p>
          <a:p>
            <a:r>
              <a:rPr lang="en-US" dirty="0"/>
              <a:t>Inconsistent recognition of </a:t>
            </a:r>
            <a:r>
              <a:rPr lang="en-US" b="1" dirty="0"/>
              <a:t>specialist competencies</a:t>
            </a:r>
            <a:r>
              <a:rPr lang="en-US" dirty="0"/>
              <a:t> (DP, rigger/lifting, H2S awareness, banksman, helideck team, confined-space &amp; hot-work).</a:t>
            </a:r>
          </a:p>
          <a:p>
            <a:r>
              <a:rPr lang="en-US" dirty="0"/>
              <a:t>Medical fitness: variation in </a:t>
            </a:r>
            <a:r>
              <a:rPr lang="en-US" b="1" dirty="0"/>
              <a:t>offshore-specific medicals</a:t>
            </a:r>
            <a:r>
              <a:rPr lang="en-US" dirty="0"/>
              <a:t>, fatigue management, and </a:t>
            </a:r>
            <a:r>
              <a:rPr lang="en-US" b="1" dirty="0"/>
              <a:t>mental-wellbeing</a:t>
            </a:r>
            <a:r>
              <a:rPr lang="en-US" dirty="0"/>
              <a:t> protocols for long hitches.</a:t>
            </a:r>
            <a:br>
              <a:rPr lang="en-US" dirty="0"/>
            </a:br>
            <a:r>
              <a:rPr lang="en-US" b="1" dirty="0"/>
              <a:t>Message:</a:t>
            </a:r>
            <a:r>
              <a:rPr lang="en-US" dirty="0"/>
              <a:t> a </a:t>
            </a:r>
            <a:r>
              <a:rPr lang="en-US" b="1" dirty="0"/>
              <a:t>national competency matrix</a:t>
            </a:r>
            <a:r>
              <a:rPr lang="en-US" dirty="0"/>
              <a:t> for offshore roles with mutual recognition, minimum refresher cycles, and </a:t>
            </a:r>
            <a:r>
              <a:rPr lang="en-US" b="1" dirty="0"/>
              <a:t>offshore-specific medical standard</a:t>
            </a:r>
            <a:r>
              <a:rPr lang="en-US" dirty="0"/>
              <a:t> aligned to MLC/ILO.</a:t>
            </a:r>
          </a:p>
          <a:p>
            <a:endParaRPr lang="en-US" b="1" dirty="0"/>
          </a:p>
          <a:p>
            <a:r>
              <a:rPr lang="en-US" b="1" dirty="0"/>
              <a:t>4) Living conditions, hygiene &amp; wellbeing on board</a:t>
            </a:r>
            <a:endParaRPr lang="en-US" dirty="0"/>
          </a:p>
          <a:p>
            <a:r>
              <a:rPr lang="en-US" dirty="0"/>
              <a:t>Older units fall short on </a:t>
            </a:r>
            <a:r>
              <a:rPr lang="en-US" b="1" dirty="0"/>
              <a:t>accommodation standards, potable water, HVAC, hygiene, recreation and connectivity</a:t>
            </a:r>
            <a:r>
              <a:rPr lang="en-US" dirty="0"/>
              <a:t>, impacting safety culture and retention.</a:t>
            </a:r>
            <a:br>
              <a:rPr lang="en-US" dirty="0"/>
            </a:br>
            <a:r>
              <a:rPr lang="en-US" b="1" dirty="0"/>
              <a:t>Message:</a:t>
            </a:r>
            <a:r>
              <a:rPr lang="en-US" dirty="0"/>
              <a:t> enforce </a:t>
            </a:r>
            <a:r>
              <a:rPr lang="en-US" b="1" dirty="0"/>
              <a:t>minimum habitability standards</a:t>
            </a:r>
            <a:r>
              <a:rPr lang="en-US" dirty="0"/>
              <a:t> for all offshore units operating in Indian waters; link to </a:t>
            </a:r>
            <a:r>
              <a:rPr lang="en-US" b="1" dirty="0"/>
              <a:t>permit-to-work</a:t>
            </a:r>
            <a:r>
              <a:rPr lang="en-US" dirty="0"/>
              <a:t> and contract scorecards.</a:t>
            </a:r>
          </a:p>
          <a:p>
            <a:endParaRPr lang="en-US" b="1" dirty="0"/>
          </a:p>
          <a:p>
            <a:r>
              <a:rPr lang="en-US" b="1" dirty="0"/>
              <a:t>5) Fragmented oversight &amp; overlaps</a:t>
            </a:r>
            <a:endParaRPr lang="en-US" dirty="0"/>
          </a:p>
          <a:p>
            <a:r>
              <a:rPr lang="en-US" dirty="0"/>
              <a:t>Multiple bodies (DGS, </a:t>
            </a:r>
            <a:r>
              <a:rPr lang="en-US" dirty="0" err="1"/>
              <a:t>MoPNG</a:t>
            </a:r>
            <a:r>
              <a:rPr lang="en-US" dirty="0"/>
              <a:t>/OISD, DGH, Coast Guard, Flag/ROs, state maritime boards) create </a:t>
            </a:r>
            <a:r>
              <a:rPr lang="en-US" b="1" dirty="0"/>
              <a:t>gaps at the interfaces</a:t>
            </a:r>
            <a:r>
              <a:rPr lang="en-US" dirty="0"/>
              <a:t>: design approvals, SIMOPS, EER (evacuation, escape &amp; rescue), and post-incident learning.</a:t>
            </a:r>
            <a:br>
              <a:rPr lang="en-US" dirty="0"/>
            </a:br>
            <a:r>
              <a:rPr lang="en-US" b="1" dirty="0"/>
              <a:t>Message:</a:t>
            </a:r>
            <a:r>
              <a:rPr lang="en-US" dirty="0"/>
              <a:t> </a:t>
            </a:r>
            <a:r>
              <a:rPr lang="en-US" dirty="0" err="1"/>
              <a:t>operationalise</a:t>
            </a:r>
            <a:r>
              <a:rPr lang="en-US" dirty="0"/>
              <a:t> a </a:t>
            </a:r>
            <a:r>
              <a:rPr lang="en-US" b="1" dirty="0"/>
              <a:t>single coordination window</a:t>
            </a:r>
            <a:r>
              <a:rPr lang="en-US" dirty="0"/>
              <a:t> (ODAG-style) with </a:t>
            </a:r>
            <a:r>
              <a:rPr lang="en-US" b="1" dirty="0"/>
              <a:t>shared audits, unified checklists</a:t>
            </a:r>
            <a:r>
              <a:rPr lang="en-US" dirty="0"/>
              <a:t>, and a </a:t>
            </a:r>
            <a:r>
              <a:rPr lang="en-US" b="1" dirty="0"/>
              <a:t>common incident taxonomy</a:t>
            </a:r>
            <a:r>
              <a:rPr lang="en-US" dirty="0"/>
              <a:t> to pool lessons learned.</a:t>
            </a:r>
          </a:p>
          <a:p>
            <a:endParaRPr lang="en-US" b="1" dirty="0"/>
          </a:p>
          <a:p>
            <a:r>
              <a:rPr lang="en-US" b="1" dirty="0"/>
              <a:t>6) SIMOPS &amp; high-risk task control (Explicit Addition)</a:t>
            </a:r>
            <a:endParaRPr lang="en-US" dirty="0"/>
          </a:p>
          <a:p>
            <a:r>
              <a:rPr lang="en-US" dirty="0"/>
              <a:t>Lifting operations, hot work, confined space entry, diving, ROV, bunkering, and </a:t>
            </a:r>
            <a:r>
              <a:rPr lang="en-US" b="1" dirty="0"/>
              <a:t>helicopter operations</a:t>
            </a:r>
            <a:r>
              <a:rPr lang="en-US" dirty="0"/>
              <a:t> need stronger </a:t>
            </a:r>
            <a:r>
              <a:rPr lang="en-US" b="1" dirty="0"/>
              <a:t>permit-to-work</a:t>
            </a:r>
            <a:r>
              <a:rPr lang="en-US" dirty="0"/>
              <a:t> discipline and </a:t>
            </a:r>
            <a:r>
              <a:rPr lang="en-US" b="1" dirty="0"/>
              <a:t>toolbox talk</a:t>
            </a:r>
            <a:r>
              <a:rPr lang="en-US" dirty="0"/>
              <a:t> culture during multi-contractor campaigns.</a:t>
            </a:r>
            <a:br>
              <a:rPr lang="en-US" dirty="0"/>
            </a:br>
            <a:r>
              <a:rPr lang="en-US" b="1" dirty="0"/>
              <a:t>Message:</a:t>
            </a:r>
            <a:r>
              <a:rPr lang="en-US" dirty="0"/>
              <a:t> mandate </a:t>
            </a:r>
            <a:r>
              <a:rPr lang="en-US" b="1" dirty="0"/>
              <a:t>SIMOPS plans</a:t>
            </a:r>
            <a:r>
              <a:rPr lang="en-US" dirty="0"/>
              <a:t> and </a:t>
            </a:r>
            <a:r>
              <a:rPr lang="en-US" b="1" dirty="0"/>
              <a:t>Golden Rules</a:t>
            </a:r>
            <a:r>
              <a:rPr lang="en-US" dirty="0"/>
              <a:t>; require </a:t>
            </a:r>
            <a:r>
              <a:rPr lang="en-US" b="1" dirty="0"/>
              <a:t>independent lifting &amp; DP assurance</a:t>
            </a:r>
            <a:r>
              <a:rPr lang="en-US" dirty="0"/>
              <a:t> on critical jobs.</a:t>
            </a:r>
          </a:p>
          <a:p>
            <a:endParaRPr lang="en-US" b="1" dirty="0"/>
          </a:p>
          <a:p>
            <a:r>
              <a:rPr lang="en-US" b="1" dirty="0"/>
              <a:t>7) Emergency preparedness &amp; pollution response</a:t>
            </a:r>
            <a:endParaRPr lang="en-US" dirty="0"/>
          </a:p>
          <a:p>
            <a:r>
              <a:rPr lang="en-US" dirty="0"/>
              <a:t>Alignment with </a:t>
            </a:r>
            <a:r>
              <a:rPr lang="en-US" b="1" dirty="0"/>
              <a:t>NOS-DCP</a:t>
            </a:r>
            <a:r>
              <a:rPr lang="en-US" dirty="0"/>
              <a:t> for oil spills, mass-casualty medevac, cyclone/hurricane plans and </a:t>
            </a:r>
            <a:r>
              <a:rPr lang="en-US" b="1" dirty="0"/>
              <a:t>SAR with Coast Guard</a:t>
            </a:r>
            <a:r>
              <a:rPr lang="en-US" dirty="0"/>
              <a:t> is uneven in exercises and equipment pre-positioning.</a:t>
            </a:r>
            <a:br>
              <a:rPr lang="en-US" dirty="0"/>
            </a:br>
            <a:r>
              <a:rPr lang="en-US" b="1" dirty="0"/>
              <a:t>Message:</a:t>
            </a:r>
            <a:r>
              <a:rPr lang="en-US" dirty="0"/>
              <a:t> </a:t>
            </a:r>
            <a:r>
              <a:rPr lang="en-US" b="1" dirty="0"/>
              <a:t>drill calendar</a:t>
            </a:r>
            <a:r>
              <a:rPr lang="en-US" dirty="0"/>
              <a:t> with joint exercises; publish </a:t>
            </a:r>
            <a:r>
              <a:rPr lang="en-US" b="1" dirty="0"/>
              <a:t>time-to-respond KPIs</a:t>
            </a:r>
            <a:r>
              <a:rPr lang="en-US" dirty="0"/>
              <a:t> by basin.</a:t>
            </a:r>
          </a:p>
          <a:p>
            <a:endParaRPr lang="en-US" b="1" dirty="0"/>
          </a:p>
          <a:p>
            <a:r>
              <a:rPr lang="en-US" b="1" dirty="0"/>
              <a:t>8) Cyber-physical security of offshore assets</a:t>
            </a:r>
            <a:endParaRPr lang="en-US" dirty="0"/>
          </a:p>
          <a:p>
            <a:r>
              <a:rPr lang="en-US" dirty="0"/>
              <a:t>Increasing automation/DP/OT systems raise </a:t>
            </a:r>
            <a:r>
              <a:rPr lang="en-US" b="1" dirty="0"/>
              <a:t>cyber risk</a:t>
            </a:r>
            <a:r>
              <a:rPr lang="en-US" dirty="0"/>
              <a:t> to safety-critical functions.</a:t>
            </a:r>
            <a:br>
              <a:rPr lang="en-US" dirty="0"/>
            </a:br>
            <a:r>
              <a:rPr lang="en-US" b="1" dirty="0"/>
              <a:t>Message:</a:t>
            </a:r>
            <a:r>
              <a:rPr lang="en-US" dirty="0"/>
              <a:t> adopt </a:t>
            </a:r>
            <a:r>
              <a:rPr lang="en-US" b="1" dirty="0"/>
              <a:t>OT-cyber baselines</a:t>
            </a:r>
            <a:r>
              <a:rPr lang="en-US" dirty="0"/>
              <a:t> (access control, patching, logging, incident drills) as part of statutory audits.</a:t>
            </a:r>
          </a:p>
          <a:p>
            <a:endParaRPr lang="en-US" b="1" dirty="0"/>
          </a:p>
          <a:p>
            <a:r>
              <a:rPr lang="en-US" b="1" dirty="0"/>
              <a:t>9) Data, near-miss reporting &amp; transparency</a:t>
            </a:r>
            <a:endParaRPr lang="en-US" dirty="0"/>
          </a:p>
          <a:p>
            <a:r>
              <a:rPr lang="en-US" dirty="0"/>
              <a:t>Under-reporting of </a:t>
            </a:r>
            <a:r>
              <a:rPr lang="en-US" b="1" dirty="0"/>
              <a:t>near misses</a:t>
            </a:r>
            <a:r>
              <a:rPr lang="en-US" dirty="0"/>
              <a:t> dulls learning loops; incident data isn’t always comparable across agencies.</a:t>
            </a:r>
            <a:br>
              <a:rPr lang="en-US" dirty="0"/>
            </a:br>
            <a:r>
              <a:rPr lang="en-US" b="1" dirty="0"/>
              <a:t>Message:</a:t>
            </a:r>
            <a:r>
              <a:rPr lang="en-US" dirty="0"/>
              <a:t> create a </a:t>
            </a:r>
            <a:r>
              <a:rPr lang="en-US" b="1" dirty="0"/>
              <a:t>national offshore safety dashboard</a:t>
            </a:r>
            <a:r>
              <a:rPr lang="en-US" dirty="0"/>
              <a:t> (</a:t>
            </a:r>
            <a:r>
              <a:rPr lang="en-US" dirty="0" err="1"/>
              <a:t>anonymised</a:t>
            </a:r>
            <a:r>
              <a:rPr lang="en-US" dirty="0"/>
              <a:t>) with </a:t>
            </a:r>
            <a:r>
              <a:rPr lang="en-US" b="1" dirty="0"/>
              <a:t>leading indicators</a:t>
            </a:r>
            <a:r>
              <a:rPr lang="en-US" dirty="0"/>
              <a:t> (training currency, PTW quality, SIMOPS audits, medevac readiness) in addition to lagging indicators.</a:t>
            </a:r>
          </a:p>
          <a:p>
            <a:endParaRPr lang="en-US" b="1" dirty="0"/>
          </a:p>
          <a:p>
            <a:r>
              <a:rPr lang="en-US" dirty="0"/>
              <a:t>“Our objective is simple: one risk standard, applied everywhere—regardless of flag, function or contractor. That is how we protect lives, protect the ocean, and protect India’s energy transition.”</a:t>
            </a:r>
          </a:p>
          <a:p>
            <a:endParaRPr lang="en-IN" dirty="0"/>
          </a:p>
        </p:txBody>
      </p:sp>
    </p:spTree>
    <p:extLst>
      <p:ext uri="{BB962C8B-B14F-4D97-AF65-F5344CB8AC3E}">
        <p14:creationId xmlns:p14="http://schemas.microsoft.com/office/powerpoint/2010/main" val="2708910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68215-48E4-AEA1-EDA9-FA7D967DB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8A8462-598E-680B-CD99-D18860A1D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3034CF-11EA-B6EA-F30D-7F2404163037}"/>
              </a:ext>
            </a:extLst>
          </p:cNvPr>
          <p:cNvSpPr>
            <a:spLocks noGrp="1"/>
          </p:cNvSpPr>
          <p:nvPr>
            <p:ph type="body" idx="1"/>
          </p:nvPr>
        </p:nvSpPr>
        <p:spPr/>
        <p:txBody>
          <a:bodyPr/>
          <a:lstStyle/>
          <a:p>
            <a:pPr algn="ctr"/>
            <a:r>
              <a:rPr lang="en-US" b="1" dirty="0"/>
              <a:t>Key Initiatives of DGS for Health &amp; Safety</a:t>
            </a:r>
          </a:p>
          <a:p>
            <a:pPr algn="ctr"/>
            <a:endParaRPr lang="en-US" b="1" dirty="0"/>
          </a:p>
          <a:p>
            <a:r>
              <a:rPr lang="en-US" i="1" dirty="0"/>
              <a:t>“Safety and security form the foundation of a resilient maritime ecosystem. The Directorate has therefore prioritized two critical interventions, port security and occupational health, to safeguard both infrastructure and personnel.”</a:t>
            </a:r>
            <a:endParaRPr lang="en-US" dirty="0"/>
          </a:p>
          <a:p>
            <a:endParaRPr lang="en-US" dirty="0"/>
          </a:p>
          <a:p>
            <a:r>
              <a:rPr lang="en-US" dirty="0"/>
              <a:t>The first initiative is the </a:t>
            </a:r>
            <a:r>
              <a:rPr lang="en-US" b="1" dirty="0"/>
              <a:t>Bureau of Port Security</a:t>
            </a:r>
            <a:r>
              <a:rPr lang="en-US" dirty="0"/>
              <a:t>, or </a:t>
            </a:r>
            <a:r>
              <a:rPr lang="en-US" b="1" dirty="0" err="1"/>
              <a:t>BoPS</a:t>
            </a:r>
            <a:r>
              <a:rPr lang="en-US" dirty="0"/>
              <a:t>.</a:t>
            </a:r>
            <a:br>
              <a:rPr lang="en-US" dirty="0"/>
            </a:br>
            <a:r>
              <a:rPr lang="en-US" dirty="0"/>
              <a:t>This will be a </a:t>
            </a:r>
            <a:r>
              <a:rPr lang="en-US" b="1" dirty="0"/>
              <a:t>statutory body under the Directorate General of Shipping</a:t>
            </a:r>
            <a:r>
              <a:rPr lang="en-US" dirty="0"/>
              <a:t>, designed to ensure a </a:t>
            </a:r>
            <a:r>
              <a:rPr lang="en-US" b="1" dirty="0"/>
              <a:t>unified national framework for port security</a:t>
            </a:r>
            <a:r>
              <a:rPr lang="en-US" dirty="0"/>
              <a:t>.</a:t>
            </a:r>
            <a:br>
              <a:rPr lang="en-US" dirty="0"/>
            </a:br>
            <a:r>
              <a:rPr lang="en-US" dirty="0"/>
              <a:t>The Bureau will establish </a:t>
            </a:r>
            <a:r>
              <a:rPr lang="en-US" b="1" dirty="0"/>
              <a:t>Security Operation </a:t>
            </a:r>
            <a:r>
              <a:rPr lang="en-US" b="1" dirty="0" err="1"/>
              <a:t>Centres</a:t>
            </a:r>
            <a:r>
              <a:rPr lang="en-US" dirty="0"/>
              <a:t> in every major port, integrating multiple systems — </a:t>
            </a:r>
            <a:r>
              <a:rPr lang="en-US" b="1" dirty="0"/>
              <a:t>Automatic Identification System (AIS)</a:t>
            </a:r>
            <a:r>
              <a:rPr lang="en-US" dirty="0"/>
              <a:t>, </a:t>
            </a:r>
            <a:r>
              <a:rPr lang="en-US" b="1" dirty="0"/>
              <a:t>VHF</a:t>
            </a:r>
            <a:r>
              <a:rPr lang="en-US" dirty="0"/>
              <a:t>, </a:t>
            </a:r>
            <a:r>
              <a:rPr lang="en-US" b="1" dirty="0"/>
              <a:t>drone surveillance</a:t>
            </a:r>
            <a:r>
              <a:rPr lang="en-US" dirty="0"/>
              <a:t>, </a:t>
            </a:r>
            <a:r>
              <a:rPr lang="en-US" b="1" dirty="0"/>
              <a:t>CCTV networks</a:t>
            </a:r>
            <a:r>
              <a:rPr lang="en-US" dirty="0"/>
              <a:t>, and </a:t>
            </a:r>
            <a:r>
              <a:rPr lang="en-US" b="1" dirty="0"/>
              <a:t>multi-agency command platforms</a:t>
            </a:r>
            <a:r>
              <a:rPr lang="en-US" dirty="0"/>
              <a:t>.</a:t>
            </a:r>
            <a:br>
              <a:rPr lang="en-US" dirty="0"/>
            </a:br>
            <a:endParaRPr lang="en-US" dirty="0"/>
          </a:p>
          <a:p>
            <a:r>
              <a:rPr lang="en-US" dirty="0"/>
              <a:t>These </a:t>
            </a:r>
            <a:r>
              <a:rPr lang="en-US" dirty="0" err="1"/>
              <a:t>centres</a:t>
            </a:r>
            <a:r>
              <a:rPr lang="en-US" dirty="0"/>
              <a:t> will enable </a:t>
            </a:r>
            <a:r>
              <a:rPr lang="en-US" b="1" dirty="0"/>
              <a:t>real-time vessel and cargo tracking</a:t>
            </a:r>
            <a:r>
              <a:rPr lang="en-US" dirty="0"/>
              <a:t>, early warning, and coordinated responses across </a:t>
            </a:r>
            <a:r>
              <a:rPr lang="en-US" b="1" dirty="0"/>
              <a:t>CISF, Customs, Port Police, and intelligence services</a:t>
            </a:r>
            <a:r>
              <a:rPr lang="en-US" dirty="0"/>
              <a:t>.</a:t>
            </a:r>
          </a:p>
          <a:p>
            <a:r>
              <a:rPr lang="en-US" dirty="0" err="1"/>
              <a:t>BoPS</a:t>
            </a:r>
            <a:r>
              <a:rPr lang="en-US" dirty="0"/>
              <a:t> will also serve as the </a:t>
            </a:r>
            <a:r>
              <a:rPr lang="en-US" b="1" dirty="0"/>
              <a:t>nodal authority for ISPS compliance</a:t>
            </a:r>
            <a:r>
              <a:rPr lang="en-US" dirty="0"/>
              <a:t> and will oversee </a:t>
            </a:r>
            <a:r>
              <a:rPr lang="en-US" b="1" dirty="0"/>
              <a:t>standard operating procedures (SoCs)</a:t>
            </a:r>
            <a:r>
              <a:rPr lang="en-US" dirty="0"/>
              <a:t> for port security audits, risk assessments, and emergency drills.</a:t>
            </a:r>
            <a:br>
              <a:rPr lang="en-US" dirty="0"/>
            </a:br>
            <a:r>
              <a:rPr lang="en-US" dirty="0"/>
              <a:t>In the long term, it will evolve into an integrated </a:t>
            </a:r>
            <a:r>
              <a:rPr lang="en-US" b="1" dirty="0"/>
              <a:t>national maritime safety and security grid</a:t>
            </a:r>
            <a:r>
              <a:rPr lang="en-US" dirty="0"/>
              <a:t>, aligning with the objectives of the </a:t>
            </a:r>
            <a:r>
              <a:rPr lang="en-US" b="1" dirty="0"/>
              <a:t>Maritime Amrit Kaal Vision 2047</a:t>
            </a:r>
            <a:r>
              <a:rPr lang="en-US" dirty="0"/>
              <a:t>.</a:t>
            </a:r>
          </a:p>
          <a:p>
            <a:endParaRPr lang="en-US" dirty="0"/>
          </a:p>
          <a:p>
            <a:endParaRPr lang="en-US" dirty="0"/>
          </a:p>
          <a:p>
            <a:r>
              <a:rPr lang="en-US" dirty="0"/>
              <a:t>The second pillar is </a:t>
            </a:r>
            <a:r>
              <a:rPr lang="en-US" b="1" dirty="0"/>
              <a:t>Occupational Safety and Medical Response</a:t>
            </a:r>
            <a:r>
              <a:rPr lang="en-US" dirty="0"/>
              <a:t>.</a:t>
            </a:r>
            <a:br>
              <a:rPr lang="en-US" dirty="0"/>
            </a:br>
            <a:endParaRPr lang="en-US" dirty="0"/>
          </a:p>
          <a:p>
            <a:r>
              <a:rPr lang="en-US" dirty="0"/>
              <a:t>This focuses on strengthening </a:t>
            </a:r>
            <a:r>
              <a:rPr lang="en-US" b="1" dirty="0"/>
              <a:t>health and emergency preparedness</a:t>
            </a:r>
            <a:r>
              <a:rPr lang="en-US" dirty="0"/>
              <a:t> across ports and maritime establishments.</a:t>
            </a:r>
            <a:br>
              <a:rPr lang="en-US" dirty="0"/>
            </a:br>
            <a:r>
              <a:rPr lang="en-US" dirty="0"/>
              <a:t>Every major port is being directed to establish a </a:t>
            </a:r>
            <a:r>
              <a:rPr lang="en-US" b="1" dirty="0"/>
              <a:t>24x7 medical emergency response system</a:t>
            </a:r>
            <a:r>
              <a:rPr lang="en-US" dirty="0"/>
              <a:t>, supported by </a:t>
            </a:r>
            <a:r>
              <a:rPr lang="en-US" b="1" dirty="0"/>
              <a:t>trained first responders, telemedicine facilities, and tie-ups with nearby hospitals</a:t>
            </a:r>
            <a:r>
              <a:rPr lang="en-US" dirty="0"/>
              <a:t>.</a:t>
            </a:r>
            <a:br>
              <a:rPr lang="en-US" dirty="0"/>
            </a:br>
            <a:r>
              <a:rPr lang="en-US" dirty="0"/>
              <a:t>These systems will ensure immediate assistance for incidents such as </a:t>
            </a:r>
            <a:r>
              <a:rPr lang="en-US" b="1" dirty="0"/>
              <a:t>fire, toxic exposure, falls, or mechanical injuries</a:t>
            </a:r>
            <a:r>
              <a:rPr lang="en-US" dirty="0"/>
              <a:t>, particularly in high-risk port and shipyard zones.</a:t>
            </a:r>
          </a:p>
          <a:p>
            <a:endParaRPr lang="en-US" dirty="0"/>
          </a:p>
          <a:p>
            <a:r>
              <a:rPr lang="en-US" dirty="0"/>
              <a:t>The Directorate is also working on integrating </a:t>
            </a:r>
            <a:r>
              <a:rPr lang="en-US" b="1" dirty="0"/>
              <a:t>occupational safety data,</a:t>
            </a:r>
            <a:r>
              <a:rPr lang="en-US" dirty="0"/>
              <a:t> including incident reports, training coverage, and near-miss analytics, into a </a:t>
            </a:r>
            <a:r>
              <a:rPr lang="en-US" dirty="0" err="1"/>
              <a:t>centralised</a:t>
            </a:r>
            <a:r>
              <a:rPr lang="en-US" dirty="0"/>
              <a:t> dashboard for better </a:t>
            </a:r>
            <a:r>
              <a:rPr lang="en-US" b="1" dirty="0"/>
              <a:t>monitoring and prevention</a:t>
            </a:r>
            <a:r>
              <a:rPr lang="en-US" dirty="0"/>
              <a:t>.</a:t>
            </a:r>
          </a:p>
          <a:p>
            <a:endParaRPr lang="en-US" i="1" dirty="0"/>
          </a:p>
          <a:p>
            <a:r>
              <a:rPr lang="en-US" i="1" dirty="0"/>
              <a:t>“Together, these initiatives, </a:t>
            </a:r>
            <a:r>
              <a:rPr lang="en-US" i="1" dirty="0" err="1"/>
              <a:t>BoPS</a:t>
            </a:r>
            <a:r>
              <a:rPr lang="en-US" i="1" dirty="0"/>
              <a:t> and the Occupational Safety Framework, represent a paradigm shift from reactive to proactive safety. They will allow India’s ports to not only meet global standards but set new ones in maritime security, resilience, and worker welfare.”</a:t>
            </a:r>
            <a:endParaRPr lang="en-US" dirty="0"/>
          </a:p>
          <a:p>
            <a:endParaRPr lang="en-IN" dirty="0"/>
          </a:p>
        </p:txBody>
      </p:sp>
    </p:spTree>
    <p:extLst>
      <p:ext uri="{BB962C8B-B14F-4D97-AF65-F5344CB8AC3E}">
        <p14:creationId xmlns:p14="http://schemas.microsoft.com/office/powerpoint/2010/main" val="33216299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Sagar Mein Yog</a:t>
            </a:r>
          </a:p>
          <a:p>
            <a:r>
              <a:rPr lang="en-US" i="1" dirty="0"/>
              <a:t>“Behind every vessel that sails safely across our oceans stands a seafarer, an individual who spends months away from home, facing isolation, stress, and unpredictable working conditions. The ‘Sagar Mein Yog’ initiative was conceived to care for that individual, to bring balance, wellness, and mindfulness to life at sea.”</a:t>
            </a:r>
            <a:endParaRPr lang="en-US" dirty="0"/>
          </a:p>
          <a:p>
            <a:endParaRPr lang="en-US" dirty="0"/>
          </a:p>
          <a:p>
            <a:r>
              <a:rPr lang="en-US" dirty="0"/>
              <a:t>The </a:t>
            </a:r>
            <a:r>
              <a:rPr lang="en-US" b="1" dirty="0"/>
              <a:t>Sagar Mein Yog (SMY)</a:t>
            </a:r>
            <a:r>
              <a:rPr lang="en-US" dirty="0"/>
              <a:t> </a:t>
            </a:r>
            <a:r>
              <a:rPr lang="en-US" dirty="0" err="1"/>
              <a:t>programme</a:t>
            </a:r>
            <a:r>
              <a:rPr lang="en-US" dirty="0"/>
              <a:t> is a </a:t>
            </a:r>
            <a:r>
              <a:rPr lang="en-US" b="1" dirty="0"/>
              <a:t>flagship initiative of the Directorate General of Shipping</a:t>
            </a:r>
            <a:r>
              <a:rPr lang="en-US" dirty="0"/>
              <a:t>, dedicated to promoting the </a:t>
            </a:r>
            <a:r>
              <a:rPr lang="en-US" b="1" dirty="0"/>
              <a:t>physical, mental, and emotional well-being of Indian seafarers</a:t>
            </a:r>
            <a:r>
              <a:rPr lang="en-US" dirty="0"/>
              <a:t>.</a:t>
            </a:r>
            <a:br>
              <a:rPr lang="en-US" dirty="0"/>
            </a:br>
            <a:r>
              <a:rPr lang="en-US" dirty="0"/>
              <a:t>It recognizes that the challenges faced at sea are not only technical but also human, long working hours, isolation, fatigue, and anxiety often take a toll on the body and mind.</a:t>
            </a:r>
          </a:p>
          <a:p>
            <a:r>
              <a:rPr lang="en-US" dirty="0"/>
              <a:t>Through yoga, meditation, and mindfulness practices, </a:t>
            </a:r>
            <a:r>
              <a:rPr lang="en-US" b="1" dirty="0"/>
              <a:t>Sagar Mein Yog</a:t>
            </a:r>
            <a:r>
              <a:rPr lang="en-US" dirty="0"/>
              <a:t> seeks to nurture </a:t>
            </a:r>
            <a:r>
              <a:rPr lang="en-US" b="1" dirty="0"/>
              <a:t>holistic wellness</a:t>
            </a:r>
            <a:r>
              <a:rPr lang="en-US" dirty="0"/>
              <a:t> , addressing both physical health and mental resilience. It is designed to support seafarers at all stages of their service, whether </a:t>
            </a:r>
            <a:r>
              <a:rPr lang="en-US" b="1" dirty="0"/>
              <a:t>onboard a ship or stationed ashore</a:t>
            </a:r>
            <a:r>
              <a:rPr lang="en-US" dirty="0"/>
              <a:t>.</a:t>
            </a:r>
          </a:p>
          <a:p>
            <a:endParaRPr lang="en-US" dirty="0"/>
          </a:p>
          <a:p>
            <a:r>
              <a:rPr lang="en-US" dirty="0"/>
              <a:t>The </a:t>
            </a:r>
            <a:r>
              <a:rPr lang="en-US" dirty="0" err="1"/>
              <a:t>programme</a:t>
            </a:r>
            <a:r>
              <a:rPr lang="en-US" dirty="0"/>
              <a:t> is structured around </a:t>
            </a:r>
            <a:r>
              <a:rPr lang="en-US" b="1" dirty="0"/>
              <a:t>ten key dimensions of wellness</a:t>
            </a:r>
            <a:r>
              <a:rPr lang="en-US" dirty="0"/>
              <a:t>:</a:t>
            </a:r>
          </a:p>
          <a:p>
            <a:r>
              <a:rPr lang="en-US" b="1" dirty="0"/>
              <a:t>Physical wellness</a:t>
            </a:r>
            <a:r>
              <a:rPr lang="en-US" dirty="0"/>
              <a:t>, through guided routines for flexibility and strength;</a:t>
            </a:r>
          </a:p>
          <a:p>
            <a:r>
              <a:rPr lang="en-US" b="1" dirty="0"/>
              <a:t>Mental and emotional wellness</a:t>
            </a:r>
            <a:r>
              <a:rPr lang="en-US" dirty="0"/>
              <a:t>, promoting mindfulness and stress management;</a:t>
            </a:r>
          </a:p>
          <a:p>
            <a:r>
              <a:rPr lang="en-US" b="1" dirty="0"/>
              <a:t>Spiritual wellness</a:t>
            </a:r>
            <a:r>
              <a:rPr lang="en-US" dirty="0"/>
              <a:t>, focusing on inner peace and stability;</a:t>
            </a:r>
          </a:p>
          <a:p>
            <a:r>
              <a:rPr lang="en-US" b="1" dirty="0"/>
              <a:t>Occupational and intellectual wellness</a:t>
            </a:r>
            <a:r>
              <a:rPr lang="en-US" dirty="0"/>
              <a:t>, improving focus and awareness;</a:t>
            </a:r>
          </a:p>
          <a:p>
            <a:r>
              <a:rPr lang="en-US" b="1" dirty="0"/>
              <a:t>Environmental and social wellness</a:t>
            </a:r>
            <a:r>
              <a:rPr lang="en-US" dirty="0"/>
              <a:t>, encouraging harmony and teamwork at sea;</a:t>
            </a:r>
          </a:p>
          <a:p>
            <a:r>
              <a:rPr lang="en-US" b="1" dirty="0"/>
              <a:t>Financial wellness</a:t>
            </a:r>
            <a:r>
              <a:rPr lang="en-US" dirty="0"/>
              <a:t>, ensuring stability and security; and</a:t>
            </a:r>
          </a:p>
          <a:p>
            <a:r>
              <a:rPr lang="en-US" b="1" dirty="0"/>
              <a:t>Lifestyle, rest, and safety awareness</a:t>
            </a:r>
            <a:r>
              <a:rPr lang="en-US" dirty="0"/>
              <a:t>, which complete the holistic approach.</a:t>
            </a:r>
          </a:p>
          <a:p>
            <a:r>
              <a:rPr lang="en-US" dirty="0"/>
              <a:t>To make this accessible to all, the Directorate has developed dedicated </a:t>
            </a:r>
            <a:r>
              <a:rPr lang="en-US" b="1" dirty="0"/>
              <a:t>Learning Management System (LMS) training modules</a:t>
            </a:r>
            <a:r>
              <a:rPr lang="en-US" dirty="0"/>
              <a:t>. These are being rolled out as part of the </a:t>
            </a:r>
            <a:r>
              <a:rPr lang="en-US" b="1" dirty="0"/>
              <a:t>national e-learning framework for seafarers</a:t>
            </a:r>
            <a:r>
              <a:rPr lang="en-US" dirty="0"/>
              <a:t>, and in the next phase, participation in the SMY course will be </a:t>
            </a:r>
            <a:r>
              <a:rPr lang="en-US" b="1" dirty="0"/>
              <a:t>mandatory for all serving Indian seafarers</a:t>
            </a:r>
            <a:r>
              <a:rPr lang="en-US" dirty="0"/>
              <a:t>.</a:t>
            </a:r>
          </a:p>
          <a:p>
            <a:endParaRPr lang="en-US" i="1" dirty="0"/>
          </a:p>
          <a:p>
            <a:r>
              <a:rPr lang="en-US" i="1" dirty="0"/>
              <a:t>“Sagar Mein Yog is not just a </a:t>
            </a:r>
            <a:r>
              <a:rPr lang="en-US" i="1" dirty="0" err="1"/>
              <a:t>programme</a:t>
            </a:r>
            <a:r>
              <a:rPr lang="en-US" i="1" dirty="0"/>
              <a:t> — it’s a promise. A promise that as India strengthens its maritime capability, it will also safeguard the mind, body, and spirit of those who keep our seas moving.”</a:t>
            </a:r>
            <a:endParaRPr lang="en-US" dirty="0"/>
          </a:p>
          <a:p>
            <a:endParaRPr lang="en-IN" dirty="0"/>
          </a:p>
        </p:txBody>
      </p:sp>
    </p:spTree>
    <p:extLst>
      <p:ext uri="{BB962C8B-B14F-4D97-AF65-F5344CB8AC3E}">
        <p14:creationId xmlns:p14="http://schemas.microsoft.com/office/powerpoint/2010/main" val="41672531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Sagar Mein Samman</a:t>
            </a:r>
          </a:p>
          <a:p>
            <a:endParaRPr lang="en-US" i="1" dirty="0"/>
          </a:p>
          <a:p>
            <a:r>
              <a:rPr lang="en-US" i="1" dirty="0"/>
              <a:t>“If Sagar Mein Yog focuses on the wellness of the individual, Sagar Mein Samman focuses on the dignity of the profession. It represents the human side of maritime reform — respect, equality, and opportunity for all who serve at sea.”</a:t>
            </a:r>
            <a:endParaRPr lang="en-US" dirty="0"/>
          </a:p>
          <a:p>
            <a:endParaRPr lang="en-US" b="1" dirty="0"/>
          </a:p>
          <a:p>
            <a:r>
              <a:rPr lang="en-US" b="1" dirty="0"/>
              <a:t>Sagar Mein Samman</a:t>
            </a:r>
            <a:r>
              <a:rPr lang="en-US" dirty="0"/>
              <a:t>, or </a:t>
            </a:r>
            <a:r>
              <a:rPr lang="en-US" i="1" dirty="0"/>
              <a:t>“Honor at Sea,”</a:t>
            </a:r>
            <a:r>
              <a:rPr lang="en-US" dirty="0"/>
              <a:t> is a </a:t>
            </a:r>
            <a:r>
              <a:rPr lang="en-US" b="1" dirty="0"/>
              <a:t>flagship inclusivity initiative</a:t>
            </a:r>
            <a:r>
              <a:rPr lang="en-US" dirty="0"/>
              <a:t> of the Directorate General of Shipping.</a:t>
            </a:r>
            <a:br>
              <a:rPr lang="en-US" dirty="0"/>
            </a:br>
            <a:endParaRPr lang="en-US" dirty="0"/>
          </a:p>
          <a:p>
            <a:r>
              <a:rPr lang="en-US" dirty="0"/>
              <a:t>It aims to </a:t>
            </a:r>
            <a:r>
              <a:rPr lang="en-US" b="1" dirty="0"/>
              <a:t>transform India’s maritime sector into a more equitable, diverse, and inclusive domain,</a:t>
            </a:r>
            <a:r>
              <a:rPr lang="en-US" dirty="0"/>
              <a:t> one where every seafarer, regardless of gender or background, is treated with respect, safety, and equal opportunity.</a:t>
            </a:r>
          </a:p>
          <a:p>
            <a:endParaRPr lang="en-US" dirty="0"/>
          </a:p>
          <a:p>
            <a:r>
              <a:rPr lang="en-US" dirty="0"/>
              <a:t>This initiative is </a:t>
            </a:r>
            <a:r>
              <a:rPr lang="en-US" b="1" dirty="0"/>
              <a:t>anchored within the Maritime India Vision 2030</a:t>
            </a:r>
            <a:r>
              <a:rPr lang="en-US" dirty="0"/>
              <a:t>, under </a:t>
            </a:r>
            <a:r>
              <a:rPr lang="en-US" b="1" dirty="0"/>
              <a:t>Deliverable 10.15</a:t>
            </a:r>
            <a:r>
              <a:rPr lang="en-US" dirty="0"/>
              <a:t>, which calls for enhancing </a:t>
            </a:r>
            <a:r>
              <a:rPr lang="en-US" i="1" dirty="0"/>
              <a:t>diversity, equity, and inclusion</a:t>
            </a:r>
            <a:r>
              <a:rPr lang="en-US" dirty="0"/>
              <a:t> across the maritime workforce.</a:t>
            </a:r>
            <a:br>
              <a:rPr lang="en-US" dirty="0"/>
            </a:br>
            <a:endParaRPr lang="en-US" dirty="0"/>
          </a:p>
          <a:p>
            <a:r>
              <a:rPr lang="en-US" dirty="0"/>
              <a:t>The policy is fully aligned with international frameworks, particularly the IMO’s and ILO’s evolving focus on </a:t>
            </a:r>
            <a:r>
              <a:rPr lang="en-US" b="1" dirty="0"/>
              <a:t>DEI (Diversity, Equity, and Inclusion)</a:t>
            </a:r>
            <a:r>
              <a:rPr lang="en-US" dirty="0"/>
              <a:t> in shipping and port operations.</a:t>
            </a:r>
          </a:p>
          <a:p>
            <a:endParaRPr lang="en-US" dirty="0"/>
          </a:p>
          <a:p>
            <a:r>
              <a:rPr lang="en-US" dirty="0"/>
              <a:t>Under </a:t>
            </a:r>
            <a:r>
              <a:rPr lang="en-US" b="1" dirty="0"/>
              <a:t>Sagar Mein Samman</a:t>
            </a:r>
            <a:r>
              <a:rPr lang="en-US" dirty="0"/>
              <a:t>, DGS envisions the creation of an ecosystem that:</a:t>
            </a:r>
          </a:p>
          <a:p>
            <a:r>
              <a:rPr lang="en-US" dirty="0"/>
              <a:t>Ensures </a:t>
            </a:r>
            <a:r>
              <a:rPr lang="en-US" b="1" dirty="0"/>
              <a:t>safe and respectful working environments</a:t>
            </a:r>
            <a:r>
              <a:rPr lang="en-US" dirty="0"/>
              <a:t> onboard ships;</a:t>
            </a:r>
          </a:p>
          <a:p>
            <a:r>
              <a:rPr lang="en-US" dirty="0"/>
              <a:t>Promotes </a:t>
            </a:r>
            <a:r>
              <a:rPr lang="en-US" b="1" dirty="0"/>
              <a:t>gender diversity and leadership opportunities for women</a:t>
            </a:r>
            <a:r>
              <a:rPr lang="en-US" dirty="0"/>
              <a:t>;</a:t>
            </a:r>
          </a:p>
          <a:p>
            <a:r>
              <a:rPr lang="en-US" dirty="0"/>
              <a:t>Encourages </a:t>
            </a:r>
            <a:r>
              <a:rPr lang="en-US" b="1" dirty="0"/>
              <a:t>inclusive recruitment and training frameworks</a:t>
            </a:r>
            <a:r>
              <a:rPr lang="en-US" dirty="0"/>
              <a:t>; and</a:t>
            </a:r>
          </a:p>
          <a:p>
            <a:r>
              <a:rPr lang="en-US" dirty="0"/>
              <a:t>Establishes </a:t>
            </a:r>
            <a:r>
              <a:rPr lang="en-US" b="1" dirty="0"/>
              <a:t>mechanisms to address harassment, discrimination, or bias</a:t>
            </a:r>
            <a:r>
              <a:rPr lang="en-US" dirty="0"/>
              <a:t> in the maritime workplace.</a:t>
            </a:r>
          </a:p>
          <a:p>
            <a:endParaRPr lang="en-US" dirty="0"/>
          </a:p>
          <a:p>
            <a:r>
              <a:rPr lang="en-US" dirty="0"/>
              <a:t>The </a:t>
            </a:r>
            <a:r>
              <a:rPr lang="en-US" b="1" dirty="0"/>
              <a:t>draft policy</a:t>
            </a:r>
            <a:r>
              <a:rPr lang="en-US" dirty="0"/>
              <a:t> was officially launched by </a:t>
            </a:r>
            <a:r>
              <a:rPr lang="en-US" b="1" dirty="0"/>
              <a:t>Hon’ble Union Minister Shri Sarbananda Sonowal</a:t>
            </a:r>
            <a:r>
              <a:rPr lang="en-US" dirty="0"/>
              <a:t> on </a:t>
            </a:r>
            <a:r>
              <a:rPr lang="en-US" b="1" dirty="0"/>
              <a:t>18th May 2025</a:t>
            </a:r>
            <a:r>
              <a:rPr lang="en-US" dirty="0"/>
              <a:t>, coinciding with the </a:t>
            </a:r>
            <a:r>
              <a:rPr lang="en-US" b="1" dirty="0"/>
              <a:t>International Day for Women in Maritime</a:t>
            </a:r>
            <a:r>
              <a:rPr lang="en-US" dirty="0"/>
              <a:t>, during a special event held in Mumbai.</a:t>
            </a:r>
            <a:br>
              <a:rPr lang="en-US" dirty="0"/>
            </a:br>
            <a:endParaRPr lang="en-US" dirty="0"/>
          </a:p>
          <a:p>
            <a:r>
              <a:rPr lang="en-US" dirty="0"/>
              <a:t>The launch marked a symbolic and practical milestone — showcasing India’s commitment to embedding inclusion not as an aspiration, but as a statutory principle in its maritime governance.</a:t>
            </a:r>
          </a:p>
          <a:p>
            <a:endParaRPr lang="en-US" i="1" dirty="0"/>
          </a:p>
          <a:p>
            <a:r>
              <a:rPr lang="en-US" i="1" dirty="0"/>
              <a:t>“Through Sagar Mein Samman, India sends a clear message — that the strength of our maritime community lies not only in ships and ports, but in the people who serve them, with dignity, equality, and honor.”</a:t>
            </a:r>
            <a:endParaRPr lang="en-US" dirty="0"/>
          </a:p>
          <a:p>
            <a:endParaRPr lang="en-IN" dirty="0"/>
          </a:p>
        </p:txBody>
      </p:sp>
    </p:spTree>
    <p:extLst>
      <p:ext uri="{BB962C8B-B14F-4D97-AF65-F5344CB8AC3E}">
        <p14:creationId xmlns:p14="http://schemas.microsoft.com/office/powerpoint/2010/main" val="49164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Regulatory &amp; Institutional Initiatives 2025</a:t>
            </a:r>
          </a:p>
          <a:p>
            <a:endParaRPr lang="en-US" i="1" dirty="0"/>
          </a:p>
          <a:p>
            <a:r>
              <a:rPr lang="en-US" i="1" dirty="0"/>
              <a:t>“The year 2025 marks a pivotal phase in India’s maritime governance — one defined by modernization, accountability, and safety. Several landmark legislative and institutional reforms are now reshaping the framework of how India governs its seas.”</a:t>
            </a:r>
            <a:endParaRPr lang="en-US" dirty="0"/>
          </a:p>
          <a:p>
            <a:endParaRPr lang="en-US" dirty="0"/>
          </a:p>
          <a:p>
            <a:r>
              <a:rPr lang="en-US" dirty="0"/>
              <a:t>Let me begin with the </a:t>
            </a:r>
            <a:r>
              <a:rPr lang="en-US" b="1" dirty="0"/>
              <a:t>Merchant Shipping Bill, 2025</a:t>
            </a:r>
            <a:r>
              <a:rPr lang="en-US" dirty="0"/>
              <a:t>.</a:t>
            </a:r>
            <a:br>
              <a:rPr lang="en-US" dirty="0"/>
            </a:br>
            <a:r>
              <a:rPr lang="en-US" dirty="0"/>
              <a:t>This Bill, enacted in August 2025, represents the </a:t>
            </a:r>
            <a:r>
              <a:rPr lang="en-US" b="1" dirty="0"/>
              <a:t>first major overhaul of India’s maritime law in over six decades</a:t>
            </a:r>
            <a:r>
              <a:rPr lang="en-US" dirty="0"/>
              <a:t>.</a:t>
            </a:r>
            <a:br>
              <a:rPr lang="en-US" dirty="0"/>
            </a:br>
            <a:r>
              <a:rPr lang="en-US" dirty="0"/>
              <a:t>It replaces outdated provisions, simplifies compliance, and brings India’s maritime governance fully </a:t>
            </a:r>
            <a:r>
              <a:rPr lang="en-US" b="1" dirty="0"/>
              <a:t>in line with IMO conventions and global best practices</a:t>
            </a:r>
            <a:r>
              <a:rPr lang="en-US" dirty="0"/>
              <a:t>.</a:t>
            </a:r>
            <a:br>
              <a:rPr lang="en-US" dirty="0"/>
            </a:br>
            <a:r>
              <a:rPr lang="en-US" dirty="0"/>
              <a:t>The Bill also emphasizes </a:t>
            </a:r>
            <a:r>
              <a:rPr lang="en-US" b="1" dirty="0"/>
              <a:t>digital certification, environmental responsibility, and accountability in ship management</a:t>
            </a:r>
            <a:r>
              <a:rPr lang="en-US" dirty="0"/>
              <a:t>, ensuring that India remains a credible and progressive flag administration.</a:t>
            </a:r>
          </a:p>
          <a:p>
            <a:endParaRPr lang="en-US" dirty="0"/>
          </a:p>
          <a:p>
            <a:r>
              <a:rPr lang="en-US" dirty="0"/>
              <a:t>Parallel to this, the </a:t>
            </a:r>
            <a:r>
              <a:rPr lang="en-US" b="1" dirty="0"/>
              <a:t>Indian Ports Act, 2025</a:t>
            </a:r>
            <a:r>
              <a:rPr lang="en-US" dirty="0"/>
              <a:t> is being rolled out.</a:t>
            </a:r>
            <a:br>
              <a:rPr lang="en-US" dirty="0"/>
            </a:br>
            <a:r>
              <a:rPr lang="en-US" dirty="0"/>
              <a:t>This Act aims to </a:t>
            </a:r>
            <a:r>
              <a:rPr lang="en-US" b="1" dirty="0"/>
              <a:t>streamline port governance</a:t>
            </a:r>
            <a:r>
              <a:rPr lang="en-US" dirty="0"/>
              <a:t>, strengthen oversight mechanisms, and </a:t>
            </a:r>
            <a:r>
              <a:rPr lang="en-US" b="1" dirty="0"/>
              <a:t>embed sustainability and safety standards</a:t>
            </a:r>
            <a:r>
              <a:rPr lang="en-US" dirty="0"/>
              <a:t> into the operations of both major and non-major ports.</a:t>
            </a:r>
            <a:br>
              <a:rPr lang="en-US" dirty="0"/>
            </a:br>
            <a:r>
              <a:rPr lang="en-US" dirty="0"/>
              <a:t>It introduces </a:t>
            </a:r>
            <a:r>
              <a:rPr lang="en-US" b="1" dirty="0"/>
              <a:t>uniform compliance mechanisms</a:t>
            </a:r>
            <a:r>
              <a:rPr lang="en-US" dirty="0"/>
              <a:t> for environmental protection, port security, and worker safety — ensuring every port operates with transparency and responsibility.</a:t>
            </a:r>
            <a:br>
              <a:rPr lang="en-US" dirty="0"/>
            </a:br>
            <a:r>
              <a:rPr lang="en-US" dirty="0"/>
              <a:t>Together, these two legislative reforms lay the foundation for </a:t>
            </a:r>
            <a:r>
              <a:rPr lang="en-US" b="1" dirty="0"/>
              <a:t>an integrated, modern maritime legal architecture</a:t>
            </a:r>
            <a:r>
              <a:rPr lang="en-US" dirty="0"/>
              <a:t>.</a:t>
            </a:r>
          </a:p>
          <a:p>
            <a:endParaRPr lang="en-US" dirty="0"/>
          </a:p>
          <a:p>
            <a:r>
              <a:rPr lang="en-US" dirty="0"/>
              <a:t>Another milestone is the establishment of </a:t>
            </a:r>
            <a:r>
              <a:rPr lang="en-US" b="1" dirty="0"/>
              <a:t>NAVIC Cell 2</a:t>
            </a:r>
            <a:r>
              <a:rPr lang="en-US" dirty="0"/>
              <a:t> and the launch of the </a:t>
            </a:r>
            <a:r>
              <a:rPr lang="en-US" b="1" dirty="0"/>
              <a:t>India Maritime Compliance Manual (IMCM)</a:t>
            </a:r>
            <a:r>
              <a:rPr lang="en-US" dirty="0"/>
              <a:t>.</a:t>
            </a:r>
            <a:br>
              <a:rPr lang="en-US" dirty="0"/>
            </a:br>
            <a:r>
              <a:rPr lang="en-US" dirty="0"/>
              <a:t>These initiatives serve as the backbone of a </a:t>
            </a:r>
            <a:r>
              <a:rPr lang="en-US" b="1" dirty="0"/>
              <a:t>national compliance ecosystem</a:t>
            </a:r>
            <a:r>
              <a:rPr lang="en-US" dirty="0"/>
              <a:t>, covering safety, security, environmental protection, and disaster response.</a:t>
            </a:r>
            <a:br>
              <a:rPr lang="en-US" dirty="0"/>
            </a:br>
            <a:r>
              <a:rPr lang="en-US" dirty="0"/>
              <a:t>They enable real-time coordination between the </a:t>
            </a:r>
            <a:r>
              <a:rPr lang="en-US" b="1" dirty="0"/>
              <a:t>Directorate General of Shipping, Coast Guard, Navy, and port authorities</a:t>
            </a:r>
            <a:r>
              <a:rPr lang="en-US" dirty="0"/>
              <a:t>, ensuring that compliance is not just reactive but predictive and technology-driven.</a:t>
            </a:r>
          </a:p>
          <a:p>
            <a:endParaRPr lang="en-US" dirty="0"/>
          </a:p>
          <a:p>
            <a:r>
              <a:rPr lang="en-US" dirty="0"/>
              <a:t>Finally, the Directorate has piloted the </a:t>
            </a:r>
            <a:r>
              <a:rPr lang="en-US" b="1" dirty="0"/>
              <a:t>ISO 45001 Occupational Health &amp; Safety Standards</a:t>
            </a:r>
            <a:r>
              <a:rPr lang="en-US" dirty="0"/>
              <a:t> across several ports and shipyards.</a:t>
            </a:r>
            <a:br>
              <a:rPr lang="en-US" dirty="0"/>
            </a:br>
            <a:r>
              <a:rPr lang="en-US" dirty="0"/>
              <a:t>This initiative aims to institutionalize </a:t>
            </a:r>
            <a:r>
              <a:rPr lang="en-US" b="1" dirty="0"/>
              <a:t>safe working practices and hazard prevention</a:t>
            </a:r>
            <a:r>
              <a:rPr lang="en-US" dirty="0"/>
              <a:t> across India’s maritime workplaces.</a:t>
            </a:r>
            <a:br>
              <a:rPr lang="en-US" dirty="0"/>
            </a:br>
            <a:r>
              <a:rPr lang="en-US" dirty="0"/>
              <a:t>The certification will become </a:t>
            </a:r>
            <a:r>
              <a:rPr lang="en-US" b="1" dirty="0"/>
              <a:t>mandatory for all shipyards and port facilities by end-2025</a:t>
            </a:r>
            <a:r>
              <a:rPr lang="en-US" dirty="0"/>
              <a:t>, aligning national operations with </a:t>
            </a:r>
            <a:r>
              <a:rPr lang="en-US" b="1" dirty="0"/>
              <a:t>international occupational safety benchmarks</a:t>
            </a:r>
            <a:r>
              <a:rPr lang="en-US" dirty="0"/>
              <a:t>.</a:t>
            </a:r>
          </a:p>
          <a:p>
            <a:endParaRPr lang="en-US" i="1" dirty="0"/>
          </a:p>
          <a:p>
            <a:r>
              <a:rPr lang="en-US" i="1" dirty="0"/>
              <a:t>“These initiatives together mark a decisive shift — from regulation to reform, from compliance to culture, and from fragmented oversight to integrated maritime governance. The result is a safer, smarter, and globally aligned maritime India.”</a:t>
            </a:r>
            <a:endParaRPr lang="en-US" dirty="0"/>
          </a:p>
          <a:p>
            <a:endParaRPr lang="en-IN" dirty="0"/>
          </a:p>
        </p:txBody>
      </p:sp>
    </p:spTree>
    <p:extLst>
      <p:ext uri="{BB962C8B-B14F-4D97-AF65-F5344CB8AC3E}">
        <p14:creationId xmlns:p14="http://schemas.microsoft.com/office/powerpoint/2010/main" val="3415271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3550"/>
            <a:ext cx="5486400" cy="3086100"/>
          </a:xfrm>
        </p:spPr>
      </p:sp>
      <p:sp>
        <p:nvSpPr>
          <p:cNvPr id="3" name="Notes Placeholder 2"/>
          <p:cNvSpPr>
            <a:spLocks noGrp="1"/>
          </p:cNvSpPr>
          <p:nvPr>
            <p:ph type="body" idx="1"/>
          </p:nvPr>
        </p:nvSpPr>
        <p:spPr/>
        <p:txBody>
          <a:bodyPr/>
          <a:lstStyle/>
          <a:p>
            <a:pPr algn="ctr"/>
            <a:r>
              <a:rPr lang="en-US" b="1" dirty="0"/>
              <a:t>India’s Economic Growth and the Significance of Maritime Domain</a:t>
            </a:r>
          </a:p>
          <a:p>
            <a:endParaRPr lang="en-US" dirty="0"/>
          </a:p>
          <a:p>
            <a:r>
              <a:rPr lang="en-US" dirty="0"/>
              <a:t>India today stands as the </a:t>
            </a:r>
            <a:r>
              <a:rPr lang="en-US" b="1" dirty="0"/>
              <a:t>world’s fourth largest economy</a:t>
            </a:r>
            <a:r>
              <a:rPr lang="en-US" dirty="0"/>
              <a:t> with a GDP of </a:t>
            </a:r>
            <a:r>
              <a:rPr lang="en-US" b="1" dirty="0"/>
              <a:t>USD 4.19 trillion</a:t>
            </a:r>
            <a:r>
              <a:rPr lang="en-US" dirty="0"/>
              <a:t>, recording a growth rate of </a:t>
            </a:r>
            <a:r>
              <a:rPr lang="en-US" b="1" dirty="0"/>
              <a:t>6.5% in FY 2025</a:t>
            </a:r>
            <a:r>
              <a:rPr lang="en-US" dirty="0"/>
              <a:t>. With a projected growth trajectory of </a:t>
            </a:r>
            <a:r>
              <a:rPr lang="en-US" b="1" dirty="0"/>
              <a:t>6.3 - 6.7% annually</a:t>
            </a:r>
            <a:r>
              <a:rPr lang="en-US" dirty="0"/>
              <a:t>, the nation is firmly on course to achieve the </a:t>
            </a:r>
            <a:r>
              <a:rPr lang="en-US" b="1" dirty="0"/>
              <a:t>USD 5 trillion milestone by 2027 - 28</a:t>
            </a:r>
            <a:r>
              <a:rPr lang="en-US" dirty="0"/>
              <a:t>. The International Monetary Fund projects that by 2028, India will surpass Germany to emerge as the </a:t>
            </a:r>
            <a:r>
              <a:rPr lang="en-US" b="1" dirty="0"/>
              <a:t>world’s third largest economy</a:t>
            </a:r>
            <a:r>
              <a:rPr lang="en-US" dirty="0"/>
              <a:t>, underscoring its growing global economic stature.</a:t>
            </a:r>
          </a:p>
          <a:p>
            <a:endParaRPr lang="en-US" dirty="0"/>
          </a:p>
          <a:p>
            <a:r>
              <a:rPr lang="en-US" dirty="0"/>
              <a:t>The maritime sector has been a critical enabler of this economic rise, </a:t>
            </a:r>
            <a:r>
              <a:rPr lang="en-US" b="1" dirty="0"/>
              <a:t>facilitating nearly 95% of India’s trade by volume and 70% by value</a:t>
            </a:r>
            <a:r>
              <a:rPr lang="en-US" dirty="0"/>
              <a:t>. Beyond trade, the sector directly contributes </a:t>
            </a:r>
            <a:r>
              <a:rPr lang="en-US" b="1" dirty="0"/>
              <a:t>4–5% to the national GDP</a:t>
            </a:r>
            <a:r>
              <a:rPr lang="en-US" dirty="0"/>
              <a:t>, making it not only a backbone of India’s commerce but also a strategic lever for sustained growth.</a:t>
            </a:r>
          </a:p>
          <a:p>
            <a:endParaRPr lang="en-US" dirty="0"/>
          </a:p>
          <a:p>
            <a:r>
              <a:rPr lang="en-US" dirty="0"/>
              <a:t>The synergy between economic expansion and maritime activity highlights a fundamental truth, India’s economic ambitions are deeply intertwined with its maritime strength. As the country advances towards its vision for </a:t>
            </a:r>
            <a:r>
              <a:rPr lang="en-US" b="1" dirty="0"/>
              <a:t>Viksit Bharat @ 2047</a:t>
            </a:r>
            <a:r>
              <a:rPr lang="en-US" dirty="0"/>
              <a:t>, the maritime domain will continue to serve as the lifeline of trade, connectivity and strategic resilience.</a:t>
            </a:r>
          </a:p>
          <a:p>
            <a:endParaRPr lang="en-IN" dirty="0"/>
          </a:p>
        </p:txBody>
      </p:sp>
    </p:spTree>
    <p:extLst>
      <p:ext uri="{BB962C8B-B14F-4D97-AF65-F5344CB8AC3E}">
        <p14:creationId xmlns:p14="http://schemas.microsoft.com/office/powerpoint/2010/main" val="35847686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43356-752D-107B-6134-ED62B03C8A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A30380-6E25-894E-FA1B-2C2252D618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96008-18B3-8C03-A3A1-EFF02E25405E}"/>
              </a:ext>
            </a:extLst>
          </p:cNvPr>
          <p:cNvSpPr>
            <a:spLocks noGrp="1"/>
          </p:cNvSpPr>
          <p:nvPr>
            <p:ph type="body" idx="1"/>
          </p:nvPr>
        </p:nvSpPr>
        <p:spPr/>
        <p:txBody>
          <a:bodyPr/>
          <a:lstStyle/>
          <a:p>
            <a:pPr algn="ctr"/>
            <a:r>
              <a:rPr lang="en-US" b="1" dirty="0"/>
              <a:t>MS Act 2025 (Offshore Relevance)</a:t>
            </a:r>
          </a:p>
          <a:p>
            <a:endParaRPr lang="en-US" i="1" dirty="0"/>
          </a:p>
          <a:p>
            <a:r>
              <a:rPr lang="en-US" i="1" dirty="0"/>
              <a:t>“The Merchant Shipping Act 2025 is not just a legislative update — it is a complete modernization of India’s maritime legal architecture. It reflects India’s commitment to safe, sustainable, and globally aligned maritime governance.”</a:t>
            </a:r>
            <a:endParaRPr lang="en-US" dirty="0"/>
          </a:p>
          <a:p>
            <a:endParaRPr lang="en-US" dirty="0"/>
          </a:p>
          <a:p>
            <a:r>
              <a:rPr lang="en-US" dirty="0"/>
              <a:t>The </a:t>
            </a:r>
            <a:r>
              <a:rPr lang="en-US" b="1" dirty="0"/>
              <a:t>Merchant Shipping Act 2025</a:t>
            </a:r>
            <a:r>
              <a:rPr lang="en-US" dirty="0"/>
              <a:t> consolidates and modernizes Indian shipping law by repealing outdated legislations such as the </a:t>
            </a:r>
            <a:r>
              <a:rPr lang="en-US" b="1" dirty="0"/>
              <a:t>Merchant Shipping Act of 1958</a:t>
            </a:r>
            <a:r>
              <a:rPr lang="en-US" dirty="0"/>
              <a:t> and the </a:t>
            </a:r>
            <a:r>
              <a:rPr lang="en-US" b="1" dirty="0"/>
              <a:t>Coastal Vessels Act of 1838</a:t>
            </a:r>
            <a:r>
              <a:rPr lang="en-US" dirty="0"/>
              <a:t>.</a:t>
            </a:r>
            <a:br>
              <a:rPr lang="en-US" dirty="0"/>
            </a:br>
            <a:r>
              <a:rPr lang="en-US" dirty="0"/>
              <a:t>This reform brings all aspects of Indian shipping, from ship registration to manning, certification, and welfare — under one </a:t>
            </a:r>
            <a:r>
              <a:rPr lang="en-US" b="1" dirty="0"/>
              <a:t>comprehensive and internationally harmonized framework</a:t>
            </a:r>
            <a:r>
              <a:rPr lang="en-US" dirty="0"/>
              <a:t>.</a:t>
            </a:r>
          </a:p>
          <a:p>
            <a:r>
              <a:rPr lang="en-US" dirty="0"/>
              <a:t>A key aspect of this new Act is its </a:t>
            </a:r>
            <a:r>
              <a:rPr lang="en-US" b="1" dirty="0"/>
              <a:t>direct relevance to the offshore sector</a:t>
            </a:r>
            <a:r>
              <a:rPr lang="en-US" dirty="0"/>
              <a:t>.</a:t>
            </a:r>
            <a:br>
              <a:rPr lang="en-US" dirty="0"/>
            </a:br>
            <a:endParaRPr lang="en-US" dirty="0"/>
          </a:p>
          <a:p>
            <a:r>
              <a:rPr lang="en-US" dirty="0"/>
              <a:t>For the first time, offshore supply ships, drill ships, floating platforms, and construction vessels operating in Indian waters are formally covered within the national regulatory framework.</a:t>
            </a:r>
            <a:br>
              <a:rPr lang="en-US" dirty="0"/>
            </a:br>
            <a:r>
              <a:rPr lang="en-US" dirty="0"/>
              <a:t>This ensures that </a:t>
            </a:r>
            <a:r>
              <a:rPr lang="en-US" b="1" dirty="0"/>
              <a:t>safety, manning, and survey standards</a:t>
            </a:r>
            <a:r>
              <a:rPr lang="en-US" dirty="0"/>
              <a:t> for offshore vessels are fully aligned with </a:t>
            </a:r>
            <a:r>
              <a:rPr lang="en-US" b="1" dirty="0"/>
              <a:t>IMO conventions</a:t>
            </a:r>
            <a:r>
              <a:rPr lang="en-US" dirty="0"/>
              <a:t> such as SOLAS, MARPOL, and the Load Line Convention.</a:t>
            </a:r>
          </a:p>
          <a:p>
            <a:r>
              <a:rPr lang="en-US" dirty="0"/>
              <a:t>The Act also enhances </a:t>
            </a:r>
            <a:r>
              <a:rPr lang="en-US" b="1" dirty="0"/>
              <a:t>flag state control</a:t>
            </a:r>
            <a:r>
              <a:rPr lang="en-US" dirty="0"/>
              <a:t> and </a:t>
            </a:r>
            <a:r>
              <a:rPr lang="en-US" b="1" dirty="0"/>
              <a:t>port/coastal state jurisdiction</a:t>
            </a:r>
            <a:r>
              <a:rPr lang="en-US" dirty="0"/>
              <a:t>, strengthening India’s oversight of offshore and EEZ operations.</a:t>
            </a:r>
            <a:br>
              <a:rPr lang="en-US" dirty="0"/>
            </a:br>
            <a:endParaRPr lang="en-US" dirty="0"/>
          </a:p>
          <a:p>
            <a:r>
              <a:rPr lang="en-US" dirty="0"/>
              <a:t>By expanding the powers of the Directorate General of Shipping, it ensures </a:t>
            </a:r>
            <a:r>
              <a:rPr lang="en-US" b="1" dirty="0"/>
              <a:t>regulatory continuity and swift enforcement</a:t>
            </a:r>
            <a:r>
              <a:rPr lang="en-US" dirty="0"/>
              <a:t>, particularly in areas concerning crew certification, vessel survey, and environmental compliance.</a:t>
            </a:r>
          </a:p>
          <a:p>
            <a:endParaRPr lang="en-US" dirty="0"/>
          </a:p>
          <a:p>
            <a:r>
              <a:rPr lang="en-US" dirty="0"/>
              <a:t>Another important dimension is </a:t>
            </a:r>
            <a:r>
              <a:rPr lang="en-US" b="1" dirty="0"/>
              <a:t>seafarer welfare</a:t>
            </a:r>
            <a:r>
              <a:rPr lang="en-US" dirty="0"/>
              <a:t>.</a:t>
            </a:r>
            <a:br>
              <a:rPr lang="en-US" dirty="0"/>
            </a:br>
            <a:r>
              <a:rPr lang="en-US" dirty="0"/>
              <a:t>The Act introduces stronger provisions for </a:t>
            </a:r>
            <a:r>
              <a:rPr lang="en-US" b="1" dirty="0"/>
              <a:t>crew protection</a:t>
            </a:r>
            <a:r>
              <a:rPr lang="en-US" dirty="0"/>
              <a:t>, including mechanisms for </a:t>
            </a:r>
            <a:r>
              <a:rPr lang="en-US" b="1" dirty="0"/>
              <a:t>abandonment and repatriation</a:t>
            </a:r>
            <a:r>
              <a:rPr lang="en-US" dirty="0"/>
              <a:t>, and ensures that offshore workers enjoy the same welfare and safety protections as mainstream seafarers.</a:t>
            </a:r>
            <a:br>
              <a:rPr lang="en-US" dirty="0"/>
            </a:br>
            <a:r>
              <a:rPr lang="en-US" dirty="0"/>
              <a:t>It reinforces India’s commitment to the </a:t>
            </a:r>
            <a:r>
              <a:rPr lang="en-US" b="1" dirty="0"/>
              <a:t>Maritime </a:t>
            </a:r>
            <a:r>
              <a:rPr lang="en-US" b="1" dirty="0" err="1"/>
              <a:t>Labour</a:t>
            </a:r>
            <a:r>
              <a:rPr lang="en-US" b="1" dirty="0"/>
              <a:t> Convention (MLC)</a:t>
            </a:r>
            <a:r>
              <a:rPr lang="en-US" dirty="0"/>
              <a:t> principles.</a:t>
            </a:r>
          </a:p>
          <a:p>
            <a:endParaRPr lang="en-US" dirty="0"/>
          </a:p>
          <a:p>
            <a:r>
              <a:rPr lang="en-US" dirty="0"/>
              <a:t>From an economic standpoint, the Act supports </a:t>
            </a:r>
            <a:r>
              <a:rPr lang="en-US" b="1" dirty="0"/>
              <a:t>India’s energy and offshore ambitions</a:t>
            </a:r>
            <a:r>
              <a:rPr lang="en-US" dirty="0"/>
              <a:t>.</a:t>
            </a:r>
            <a:br>
              <a:rPr lang="en-US" dirty="0"/>
            </a:br>
            <a:r>
              <a:rPr lang="en-US" dirty="0"/>
              <a:t>It provides </a:t>
            </a:r>
            <a:r>
              <a:rPr lang="en-US" b="1" dirty="0"/>
              <a:t>legal clarity and institutional backing</a:t>
            </a:r>
            <a:r>
              <a:rPr lang="en-US" dirty="0"/>
              <a:t> for activities involving </a:t>
            </a:r>
            <a:r>
              <a:rPr lang="en-US" b="1" dirty="0"/>
              <a:t>offshore hydrocarbons, LNG bunkering, and renewable energy projects such as offshore wind farms</a:t>
            </a:r>
            <a:r>
              <a:rPr lang="en-US" dirty="0"/>
              <a:t>, helping India diversify its energy mix while maintaining maritime safety and environmental integrity.</a:t>
            </a:r>
          </a:p>
          <a:p>
            <a:endParaRPr lang="en-US" i="1" dirty="0"/>
          </a:p>
          <a:p>
            <a:r>
              <a:rPr lang="en-US" i="1" dirty="0"/>
              <a:t>“In essence, the Merchant Shipping Act 2025 redefines maritime governance — making it adaptive to new technologies, responsive to the offshore energy transition, and anchored firmly in global best practices.”</a:t>
            </a:r>
            <a:endParaRPr lang="en-US" dirty="0"/>
          </a:p>
          <a:p>
            <a:endParaRPr lang="en-IN" dirty="0"/>
          </a:p>
        </p:txBody>
      </p:sp>
    </p:spTree>
    <p:extLst>
      <p:ext uri="{BB962C8B-B14F-4D97-AF65-F5344CB8AC3E}">
        <p14:creationId xmlns:p14="http://schemas.microsoft.com/office/powerpoint/2010/main" val="20596065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9ED07-6D4F-3853-94AE-E0572C9BB7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53F35B-94E4-9A60-AE5C-11B862EC52FA}"/>
              </a:ext>
            </a:extLst>
          </p:cNvPr>
          <p:cNvSpPr>
            <a:spLocks noGrp="1" noRot="1" noChangeAspect="1"/>
          </p:cNvSpPr>
          <p:nvPr>
            <p:ph type="sldImg"/>
          </p:nvPr>
        </p:nvSpPr>
        <p:spPr>
          <a:xfrm>
            <a:off x="685800" y="463550"/>
            <a:ext cx="5486400" cy="3086100"/>
          </a:xfrm>
        </p:spPr>
      </p:sp>
      <p:sp>
        <p:nvSpPr>
          <p:cNvPr id="3" name="Notes Placeholder 2">
            <a:extLst>
              <a:ext uri="{FF2B5EF4-FFF2-40B4-BE49-F238E27FC236}">
                <a16:creationId xmlns:a16="http://schemas.microsoft.com/office/drawing/2014/main" id="{BC62D215-B5A2-B245-A30F-94E968692006}"/>
              </a:ext>
            </a:extLst>
          </p:cNvPr>
          <p:cNvSpPr>
            <a:spLocks noGrp="1"/>
          </p:cNvSpPr>
          <p:nvPr>
            <p:ph type="body" idx="1"/>
          </p:nvPr>
        </p:nvSpPr>
        <p:spPr/>
        <p:txBody>
          <a:bodyPr/>
          <a:lstStyle/>
          <a:p>
            <a:pPr algn="ctr"/>
            <a:r>
              <a:rPr lang="en-US" b="1" dirty="0"/>
              <a:t>Occupational Safety and Health (OSH)</a:t>
            </a:r>
          </a:p>
          <a:p>
            <a:endParaRPr lang="en-US" i="1" dirty="0"/>
          </a:p>
          <a:p>
            <a:r>
              <a:rPr lang="en-US" i="1" dirty="0"/>
              <a:t>“Safety is not just a compliance requirement — it is a culture, a value system that protects lives and sustains productivity across every port, shipyard, and offshore operation.”</a:t>
            </a:r>
            <a:endParaRPr lang="en-US" dirty="0"/>
          </a:p>
          <a:p>
            <a:endParaRPr lang="en-US" b="1" dirty="0"/>
          </a:p>
          <a:p>
            <a:r>
              <a:rPr lang="en-US" b="1" dirty="0"/>
              <a:t>Occupational Safety and Health</a:t>
            </a:r>
            <a:r>
              <a:rPr lang="en-US" dirty="0"/>
              <a:t>, or </a:t>
            </a:r>
            <a:r>
              <a:rPr lang="en-US" b="1" dirty="0"/>
              <a:t>OSH</a:t>
            </a:r>
            <a:r>
              <a:rPr lang="en-US" dirty="0"/>
              <a:t>, represents a multidisciplinary framework that safeguards the </a:t>
            </a:r>
            <a:r>
              <a:rPr lang="en-US" b="1" dirty="0"/>
              <a:t>physical, mental, and social well-being</a:t>
            </a:r>
            <a:r>
              <a:rPr lang="en-US" dirty="0"/>
              <a:t> of workers across all maritime domains.</a:t>
            </a:r>
            <a:br>
              <a:rPr lang="en-US" dirty="0"/>
            </a:br>
            <a:r>
              <a:rPr lang="en-US" dirty="0"/>
              <a:t>It encompasses every aspect of workplace protection, from preventing accidents and exposure to harmful substances, to ensuring proper working hours, welfare amenities, and psychological support.</a:t>
            </a:r>
          </a:p>
          <a:p>
            <a:endParaRPr lang="en-US" dirty="0"/>
          </a:p>
          <a:p>
            <a:r>
              <a:rPr lang="en-US" dirty="0"/>
              <a:t>At its core, OSH rests on </a:t>
            </a:r>
            <a:r>
              <a:rPr lang="en-US" b="1" dirty="0"/>
              <a:t>five interconnected pillars</a:t>
            </a:r>
            <a:r>
              <a:rPr lang="en-US" dirty="0"/>
              <a:t>:</a:t>
            </a:r>
          </a:p>
          <a:p>
            <a:r>
              <a:rPr lang="en-US" b="1" dirty="0"/>
              <a:t>Workplace Safety</a:t>
            </a:r>
            <a:r>
              <a:rPr lang="en-US" dirty="0"/>
              <a:t> – This covers proactive hazard identification, accident prevention, and ensuring that work environments meet established safety design and operation standards. The focus is on eliminating unsafe practices through inspection, supervision, and a culture of vigilance.</a:t>
            </a:r>
          </a:p>
          <a:p>
            <a:r>
              <a:rPr lang="en-US" b="1" dirty="0"/>
              <a:t>Occupational Health</a:t>
            </a:r>
            <a:r>
              <a:rPr lang="en-US" dirty="0"/>
              <a:t> – Beyond safety, health management plays an equal role. It involves </a:t>
            </a:r>
            <a:r>
              <a:rPr lang="en-US" b="1" dirty="0"/>
              <a:t>monitoring risks from noise, vibration, chemicals, ergonomics, and stress</a:t>
            </a:r>
            <a:r>
              <a:rPr lang="en-US" dirty="0"/>
              <a:t>, ensuring workers’ long-term health is not compromised by their work environment.</a:t>
            </a:r>
          </a:p>
          <a:p>
            <a:r>
              <a:rPr lang="en-US" b="1" dirty="0"/>
              <a:t>Compliance and Standards</a:t>
            </a:r>
            <a:r>
              <a:rPr lang="en-US" dirty="0"/>
              <a:t> – India’s maritime OSH framework is now being </a:t>
            </a:r>
            <a:r>
              <a:rPr lang="en-US" b="1" dirty="0"/>
              <a:t>aligned with ILO conventions</a:t>
            </a:r>
            <a:r>
              <a:rPr lang="en-US" dirty="0"/>
              <a:t> and </a:t>
            </a:r>
            <a:r>
              <a:rPr lang="en-US" b="1" dirty="0"/>
              <a:t>ISO 45001</a:t>
            </a:r>
            <a:r>
              <a:rPr lang="en-US" dirty="0"/>
              <a:t>, which emphasize structured risk management, emergency preparedness, and continuous improvement. This alignment ensures that ports and shipyards adopt uniform health and safety benchmarks comparable to global standards.</a:t>
            </a:r>
          </a:p>
          <a:p>
            <a:r>
              <a:rPr lang="en-US" b="1" dirty="0"/>
              <a:t>Training and Awareness</a:t>
            </a:r>
            <a:r>
              <a:rPr lang="en-US" dirty="0"/>
              <a:t> – The most effective safeguard is an informed workforce. Regular </a:t>
            </a:r>
            <a:r>
              <a:rPr lang="en-US" b="1" dirty="0"/>
              <a:t>safety drills, use of personal protective equipment (PPE), and reporting mechanisms</a:t>
            </a:r>
            <a:r>
              <a:rPr lang="en-US" dirty="0"/>
              <a:t> empower workers to identify and mitigate risks themselves, turning compliance into habit.</a:t>
            </a:r>
          </a:p>
          <a:p>
            <a:r>
              <a:rPr lang="en-US" b="1" dirty="0"/>
              <a:t>Welfare Measures</a:t>
            </a:r>
            <a:r>
              <a:rPr lang="en-US" dirty="0"/>
              <a:t> – Finally, OSH extends to </a:t>
            </a:r>
            <a:r>
              <a:rPr lang="en-US" b="1" dirty="0"/>
              <a:t>rest periods, nutrition, mental health support, and family well-being</a:t>
            </a:r>
            <a:r>
              <a:rPr lang="en-US" dirty="0"/>
              <a:t> — particularly critical for seafarers and port workers exposed to prolonged stress or isolation.</a:t>
            </a:r>
          </a:p>
          <a:p>
            <a:endParaRPr lang="en-US" dirty="0"/>
          </a:p>
          <a:p>
            <a:r>
              <a:rPr lang="en-US" dirty="0"/>
              <a:t>In the maritime sector, these elements are being institutionalized through the </a:t>
            </a:r>
            <a:r>
              <a:rPr lang="en-US" b="1" dirty="0"/>
              <a:t>ISO 45001 certification program</a:t>
            </a:r>
            <a:r>
              <a:rPr lang="en-US" dirty="0"/>
              <a:t>, recently piloted across major ports and shipyards under the Directorate General of Shipping.</a:t>
            </a:r>
            <a:br>
              <a:rPr lang="en-US" dirty="0"/>
            </a:br>
            <a:endParaRPr lang="en-US" dirty="0"/>
          </a:p>
          <a:p>
            <a:r>
              <a:rPr lang="en-US" dirty="0"/>
              <a:t>This initiative not only strengthens accountability but also positions India as a leader in </a:t>
            </a:r>
            <a:r>
              <a:rPr lang="en-US" b="1" dirty="0"/>
              <a:t>workforce safety and welfare in the global maritime domain</a:t>
            </a:r>
            <a:r>
              <a:rPr lang="en-US" dirty="0"/>
              <a:t>.</a:t>
            </a:r>
          </a:p>
          <a:p>
            <a:endParaRPr lang="en-US" i="1" dirty="0"/>
          </a:p>
          <a:p>
            <a:r>
              <a:rPr lang="en-US" i="1" dirty="0"/>
              <a:t>“Through OSH, India is setting a precedent — that economic growth and worker welfare are not competing goals, but parallel priorities. Safe workers build resilient nations.”</a:t>
            </a:r>
            <a:endParaRPr lang="en-US" dirty="0"/>
          </a:p>
          <a:p>
            <a:endParaRPr lang="en-IN" dirty="0"/>
          </a:p>
        </p:txBody>
      </p:sp>
    </p:spTree>
    <p:extLst>
      <p:ext uri="{BB962C8B-B14F-4D97-AF65-F5344CB8AC3E}">
        <p14:creationId xmlns:p14="http://schemas.microsoft.com/office/powerpoint/2010/main" val="24733155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A505A-295E-0C0B-79DB-EE1F36D8AC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53D66-EDB3-8F44-7E4E-0FB1F177A574}"/>
              </a:ext>
            </a:extLst>
          </p:cNvPr>
          <p:cNvSpPr>
            <a:spLocks noGrp="1" noRot="1" noChangeAspect="1"/>
          </p:cNvSpPr>
          <p:nvPr>
            <p:ph type="sldImg"/>
          </p:nvPr>
        </p:nvSpPr>
        <p:spPr>
          <a:xfrm>
            <a:off x="685800" y="463550"/>
            <a:ext cx="5486400" cy="3086100"/>
          </a:xfrm>
        </p:spPr>
      </p:sp>
      <p:sp>
        <p:nvSpPr>
          <p:cNvPr id="3" name="Notes Placeholder 2">
            <a:extLst>
              <a:ext uri="{FF2B5EF4-FFF2-40B4-BE49-F238E27FC236}">
                <a16:creationId xmlns:a16="http://schemas.microsoft.com/office/drawing/2014/main" id="{1641D0F7-0839-0FDC-3BEB-D0FF1ABFC29F}"/>
              </a:ext>
            </a:extLst>
          </p:cNvPr>
          <p:cNvSpPr>
            <a:spLocks noGrp="1"/>
          </p:cNvSpPr>
          <p:nvPr>
            <p:ph type="body" idx="1"/>
          </p:nvPr>
        </p:nvSpPr>
        <p:spPr/>
        <p:txBody>
          <a:bodyPr/>
          <a:lstStyle/>
          <a:p>
            <a:pPr algn="ctr"/>
            <a:r>
              <a:rPr lang="en-US" b="1" dirty="0"/>
              <a:t>OSH in Shipping and Maritime Context</a:t>
            </a:r>
          </a:p>
          <a:p>
            <a:endParaRPr lang="en-US" i="1" dirty="0"/>
          </a:p>
          <a:p>
            <a:r>
              <a:rPr lang="en-US" i="1" dirty="0"/>
              <a:t>“The maritime sector presents one of the most challenging work environments in the world — one that demands not just skill and discipline, but also resilience and protection.”</a:t>
            </a:r>
            <a:endParaRPr lang="en-US" dirty="0"/>
          </a:p>
          <a:p>
            <a:endParaRPr lang="en-US" b="1" dirty="0"/>
          </a:p>
          <a:p>
            <a:r>
              <a:rPr lang="en-US" b="1" dirty="0"/>
              <a:t>Occupational Safety and Health (OSH)</a:t>
            </a:r>
            <a:r>
              <a:rPr lang="en-US" dirty="0"/>
              <a:t> in the maritime context carries unique complexities because of the very nature of seafaring.</a:t>
            </a:r>
            <a:br>
              <a:rPr lang="en-US" dirty="0"/>
            </a:br>
            <a:r>
              <a:rPr lang="en-US" dirty="0"/>
              <a:t>Seafarers often operate in </a:t>
            </a:r>
            <a:r>
              <a:rPr lang="en-US" b="1" dirty="0"/>
              <a:t>hazardous and isolated conditions</a:t>
            </a:r>
            <a:r>
              <a:rPr lang="en-US" dirty="0"/>
              <a:t>, dealing with confined spaces, heavy machinery, extreme weather, and long shifts away from home.</a:t>
            </a:r>
            <a:br>
              <a:rPr lang="en-US" dirty="0"/>
            </a:br>
            <a:r>
              <a:rPr lang="en-US" dirty="0"/>
              <a:t>This combination of </a:t>
            </a:r>
            <a:r>
              <a:rPr lang="en-US" b="1" dirty="0"/>
              <a:t>physical strain and psychological isolation</a:t>
            </a:r>
            <a:r>
              <a:rPr lang="en-US" dirty="0"/>
              <a:t> makes the industry particularly vulnerable to accidents, fatigue, and mental health concerns.</a:t>
            </a:r>
          </a:p>
          <a:p>
            <a:r>
              <a:rPr lang="en-US" dirty="0"/>
              <a:t>Recognizing these challenges, OSH in the maritime domain is </a:t>
            </a:r>
            <a:r>
              <a:rPr lang="en-US" b="1" dirty="0"/>
              <a:t>anchored in international conventions and mandatory frameworks</a:t>
            </a:r>
            <a:r>
              <a:rPr lang="en-US" dirty="0"/>
              <a:t> that together ensure holistic protection of maritime workers.</a:t>
            </a:r>
          </a:p>
          <a:p>
            <a:endParaRPr lang="en-US" dirty="0"/>
          </a:p>
          <a:p>
            <a:r>
              <a:rPr lang="en-US" dirty="0"/>
              <a:t>The </a:t>
            </a:r>
            <a:r>
              <a:rPr lang="en-US" b="1" dirty="0"/>
              <a:t>Maritime </a:t>
            </a:r>
            <a:r>
              <a:rPr lang="en-US" b="1" dirty="0" err="1"/>
              <a:t>Labour</a:t>
            </a:r>
            <a:r>
              <a:rPr lang="en-US" b="1" dirty="0"/>
              <a:t> Convention (MLC, 2006)</a:t>
            </a:r>
            <a:r>
              <a:rPr lang="en-US" dirty="0"/>
              <a:t>, adopted by the International </a:t>
            </a:r>
            <a:r>
              <a:rPr lang="en-US" dirty="0" err="1"/>
              <a:t>Labour</a:t>
            </a:r>
            <a:r>
              <a:rPr lang="en-US" dirty="0"/>
              <a:t> Organization, is the cornerstone.</a:t>
            </a:r>
            <a:br>
              <a:rPr lang="en-US" dirty="0"/>
            </a:br>
            <a:r>
              <a:rPr lang="en-US" dirty="0"/>
              <a:t>It covers </a:t>
            </a:r>
            <a:r>
              <a:rPr lang="en-US" b="1" dirty="0"/>
              <a:t>health, safety, and welfare</a:t>
            </a:r>
            <a:r>
              <a:rPr lang="en-US" dirty="0"/>
              <a:t> — ensuring decent working and living conditions, onboard accommodation standards, medical care, and social protection for seafarers.</a:t>
            </a:r>
            <a:br>
              <a:rPr lang="en-US" dirty="0"/>
            </a:br>
            <a:r>
              <a:rPr lang="en-US" dirty="0"/>
              <a:t>India’s full compliance with the MLC demonstrates our commitment to maintaining international parity in seafarer welfare.</a:t>
            </a:r>
          </a:p>
          <a:p>
            <a:endParaRPr lang="en-US" dirty="0"/>
          </a:p>
          <a:p>
            <a:r>
              <a:rPr lang="en-US" dirty="0"/>
              <a:t>Complementing this, the </a:t>
            </a:r>
            <a:r>
              <a:rPr lang="en-US" b="1" dirty="0"/>
              <a:t>STCW Convention</a:t>
            </a:r>
            <a:r>
              <a:rPr lang="en-US" dirty="0"/>
              <a:t> (Standards of Training, Certification and Watchkeeping) defines the </a:t>
            </a:r>
            <a:r>
              <a:rPr lang="en-US" b="1" dirty="0"/>
              <a:t>training and competency benchmarks</a:t>
            </a:r>
            <a:r>
              <a:rPr lang="en-US" dirty="0"/>
              <a:t> that underpin safety.</a:t>
            </a:r>
            <a:br>
              <a:rPr lang="en-US" dirty="0"/>
            </a:br>
            <a:r>
              <a:rPr lang="en-US" dirty="0"/>
              <a:t>It ensures that all seafarers are adequately trained for emergency response, equipment handling, and fatigue management — which indirectly but powerfully support workplace safety.</a:t>
            </a:r>
          </a:p>
          <a:p>
            <a:endParaRPr lang="en-US" dirty="0"/>
          </a:p>
          <a:p>
            <a:r>
              <a:rPr lang="en-US" dirty="0"/>
              <a:t>Then comes </a:t>
            </a:r>
            <a:r>
              <a:rPr lang="en-US" b="1" dirty="0"/>
              <a:t>SOLAS — the Safety of Life at Sea Convention</a:t>
            </a:r>
            <a:r>
              <a:rPr lang="en-US" dirty="0"/>
              <a:t>, one of the oldest and most fundamental IMO instruments.</a:t>
            </a:r>
            <a:br>
              <a:rPr lang="en-US" dirty="0"/>
            </a:br>
            <a:r>
              <a:rPr lang="en-US" dirty="0"/>
              <a:t>SOLAS mandates safety drills, fire control systems, lifesaving appliances, and emergency preparedness as core operational requirements — saving countless lives every year.</a:t>
            </a:r>
          </a:p>
          <a:p>
            <a:endParaRPr lang="en-US" dirty="0"/>
          </a:p>
          <a:p>
            <a:r>
              <a:rPr lang="en-US" dirty="0"/>
              <a:t>In practical application, India’s OSH framework translates these conventions into </a:t>
            </a:r>
            <a:r>
              <a:rPr lang="en-US" b="1" dirty="0"/>
              <a:t>daily operational safety measures</a:t>
            </a:r>
            <a:r>
              <a:rPr lang="en-US" dirty="0"/>
              <a:t>:</a:t>
            </a:r>
          </a:p>
          <a:p>
            <a:r>
              <a:rPr lang="en-US" dirty="0"/>
              <a:t>Regular </a:t>
            </a:r>
            <a:r>
              <a:rPr lang="en-US" b="1" dirty="0"/>
              <a:t>onboard safety drills</a:t>
            </a:r>
            <a:r>
              <a:rPr lang="en-US" dirty="0"/>
              <a:t> and hazard prevention protocols.</a:t>
            </a:r>
          </a:p>
          <a:p>
            <a:r>
              <a:rPr lang="en-US" dirty="0"/>
              <a:t>Provision of </a:t>
            </a:r>
            <a:r>
              <a:rPr lang="en-US" b="1" dirty="0"/>
              <a:t>PPE and safety signage</a:t>
            </a:r>
            <a:r>
              <a:rPr lang="en-US" dirty="0"/>
              <a:t> across shipboard and port operations.</a:t>
            </a:r>
          </a:p>
          <a:p>
            <a:r>
              <a:rPr lang="en-US" b="1" dirty="0"/>
              <a:t>Telemedical assistance</a:t>
            </a:r>
            <a:r>
              <a:rPr lang="en-US" dirty="0"/>
              <a:t> and onboard medical care for emergencies.</a:t>
            </a:r>
          </a:p>
          <a:p>
            <a:r>
              <a:rPr lang="en-US" dirty="0"/>
              <a:t>Proactive emphasis on </a:t>
            </a:r>
            <a:r>
              <a:rPr lang="en-US" b="1" dirty="0"/>
              <a:t>mental well-being</a:t>
            </a:r>
            <a:r>
              <a:rPr lang="en-US" dirty="0"/>
              <a:t>, addressing stress and isolation through training, peer support, and initiatives like </a:t>
            </a:r>
            <a:r>
              <a:rPr lang="en-US" i="1" dirty="0"/>
              <a:t>Sagar Mein Yog</a:t>
            </a:r>
            <a:r>
              <a:rPr lang="en-US" dirty="0"/>
              <a:t>.</a:t>
            </a:r>
          </a:p>
          <a:p>
            <a:r>
              <a:rPr lang="en-US" dirty="0"/>
              <a:t>And finally, </a:t>
            </a:r>
            <a:r>
              <a:rPr lang="en-US" b="1" dirty="0"/>
              <a:t>safe cargo and machinery operations</a:t>
            </a:r>
            <a:r>
              <a:rPr lang="en-US" dirty="0"/>
              <a:t>, aligned with the ISM Code and MARPOL safety management systems.</a:t>
            </a:r>
          </a:p>
          <a:p>
            <a:endParaRPr lang="en-US" i="1" dirty="0"/>
          </a:p>
          <a:p>
            <a:endParaRPr lang="en-US" i="1" dirty="0"/>
          </a:p>
          <a:p>
            <a:r>
              <a:rPr lang="en-US" i="1" dirty="0"/>
              <a:t>“When we talk about maritime safety, it is not just about ships and cargo — it is about people. A safe and cared-for seafarer ensures a safe ship, a compliant company, and a stronger maritime nation.”</a:t>
            </a:r>
            <a:endParaRPr lang="en-US" dirty="0"/>
          </a:p>
          <a:p>
            <a:endParaRPr lang="en-IN" dirty="0"/>
          </a:p>
        </p:txBody>
      </p:sp>
    </p:spTree>
    <p:extLst>
      <p:ext uri="{BB962C8B-B14F-4D97-AF65-F5344CB8AC3E}">
        <p14:creationId xmlns:p14="http://schemas.microsoft.com/office/powerpoint/2010/main" val="194204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F5742-3142-80A9-C314-D290218FA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454BFD-0DC6-6076-2446-1032DB3188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4BA99E-7F18-81BC-2316-94CBBDDC5272}"/>
              </a:ext>
            </a:extLst>
          </p:cNvPr>
          <p:cNvSpPr>
            <a:spLocks noGrp="1"/>
          </p:cNvSpPr>
          <p:nvPr>
            <p:ph type="body" idx="1"/>
          </p:nvPr>
        </p:nvSpPr>
        <p:spPr/>
        <p:txBody>
          <a:bodyPr/>
          <a:lstStyle/>
          <a:p>
            <a:pPr algn="ctr"/>
            <a:r>
              <a:rPr lang="en-US" b="1" dirty="0"/>
              <a:t>Need for OSH in Maritime Sector (1/2)</a:t>
            </a:r>
          </a:p>
          <a:p>
            <a:endParaRPr lang="en-US" i="1" dirty="0"/>
          </a:p>
          <a:p>
            <a:r>
              <a:rPr lang="en-US" i="1" dirty="0"/>
              <a:t>“Every maritime accident is not just a loss of cargo or infrastructure — it’s a reminder of the human cost that underscores why safety cannot be optional in our sector.”</a:t>
            </a:r>
            <a:endParaRPr lang="en-US" dirty="0"/>
          </a:p>
          <a:p>
            <a:endParaRPr lang="en-US" dirty="0"/>
          </a:p>
          <a:p>
            <a:r>
              <a:rPr lang="en-US" dirty="0"/>
              <a:t>The </a:t>
            </a:r>
            <a:r>
              <a:rPr lang="en-US" b="1" dirty="0"/>
              <a:t>maritime sector is inherently high-risk.</a:t>
            </a:r>
            <a:r>
              <a:rPr lang="en-US" dirty="0"/>
              <a:t> A domain where nature, machinery, and human endurance intersect every single day.</a:t>
            </a:r>
            <a:br>
              <a:rPr lang="en-US" dirty="0"/>
            </a:br>
            <a:r>
              <a:rPr lang="en-US" dirty="0"/>
              <a:t>Seafarers routinely work in extreme conditions: </a:t>
            </a:r>
            <a:r>
              <a:rPr lang="en-US" b="1" dirty="0"/>
              <a:t>long voyages</a:t>
            </a:r>
            <a:r>
              <a:rPr lang="en-US" dirty="0"/>
              <a:t>, </a:t>
            </a:r>
            <a:r>
              <a:rPr lang="en-US" b="1" dirty="0"/>
              <a:t>harsh weather</a:t>
            </a:r>
            <a:r>
              <a:rPr lang="en-US" dirty="0"/>
              <a:t>, and </a:t>
            </a:r>
            <a:r>
              <a:rPr lang="en-US" b="1" dirty="0"/>
              <a:t>exposure to hazardous cargo</a:t>
            </a:r>
            <a:r>
              <a:rPr lang="en-US" dirty="0"/>
              <a:t>.</a:t>
            </a:r>
            <a:br>
              <a:rPr lang="en-US" dirty="0"/>
            </a:br>
            <a:r>
              <a:rPr lang="en-US" dirty="0"/>
              <a:t>Confined environments, fatigue, and physical isolation make their work among the most demanding in any industry.</a:t>
            </a:r>
          </a:p>
          <a:p>
            <a:endParaRPr lang="en-US" dirty="0"/>
          </a:p>
          <a:p>
            <a:r>
              <a:rPr lang="en-US" dirty="0"/>
              <a:t>This reality has been reinforced by </a:t>
            </a:r>
            <a:r>
              <a:rPr lang="en-US" b="1" dirty="0"/>
              <a:t>recent maritime incidents</a:t>
            </a:r>
            <a:r>
              <a:rPr lang="en-US" dirty="0"/>
              <a:t>, including:</a:t>
            </a:r>
          </a:p>
          <a:p>
            <a:r>
              <a:rPr lang="en-US" dirty="0"/>
              <a:t>The </a:t>
            </a:r>
            <a:r>
              <a:rPr lang="en-US" i="1" dirty="0"/>
              <a:t>MSC Elsa III</a:t>
            </a:r>
            <a:r>
              <a:rPr lang="en-US" dirty="0"/>
              <a:t> incident in </a:t>
            </a:r>
            <a:r>
              <a:rPr lang="en-US" b="1" dirty="0"/>
              <a:t>May 2025</a:t>
            </a:r>
            <a:r>
              <a:rPr lang="en-US" dirty="0"/>
              <a:t>, which capsized off Kochi carrying hazardous chemicals, highlighting the scale of environmental and safety challenges that can arise from one vessel casualty.</a:t>
            </a:r>
          </a:p>
          <a:p>
            <a:r>
              <a:rPr lang="en-US" dirty="0"/>
              <a:t>The </a:t>
            </a:r>
            <a:r>
              <a:rPr lang="en-US" i="1" dirty="0"/>
              <a:t>Maersk Frankfurt</a:t>
            </a:r>
            <a:r>
              <a:rPr lang="en-US" dirty="0"/>
              <a:t> fire off the </a:t>
            </a:r>
            <a:r>
              <a:rPr lang="en-US" b="1" dirty="0"/>
              <a:t>Karnataka coast in July 2024</a:t>
            </a:r>
            <a:r>
              <a:rPr lang="en-US" dirty="0"/>
              <a:t>, a reminder that even modern ships are vulnerable to onboard emergencies — particularly those involving flammable or chemical cargo.</a:t>
            </a:r>
          </a:p>
          <a:p>
            <a:endParaRPr lang="en-US" dirty="0"/>
          </a:p>
          <a:p>
            <a:r>
              <a:rPr lang="en-US" dirty="0"/>
              <a:t>Such cases are not isolated; they reflect </a:t>
            </a:r>
            <a:r>
              <a:rPr lang="en-US" b="1" dirty="0"/>
              <a:t>systemic vulnerabilities</a:t>
            </a:r>
            <a:r>
              <a:rPr lang="en-US" dirty="0"/>
              <a:t> in operational safety, emergency response readiness, and crew fatigue management.</a:t>
            </a:r>
            <a:br>
              <a:rPr lang="en-US" dirty="0"/>
            </a:br>
            <a:r>
              <a:rPr lang="en-US" dirty="0"/>
              <a:t>They underline the need for a </a:t>
            </a:r>
            <a:r>
              <a:rPr lang="en-US" b="1" dirty="0"/>
              <a:t>robust Occupational Safety and Health framework</a:t>
            </a:r>
            <a:r>
              <a:rPr lang="en-US" dirty="0"/>
              <a:t> tailored specifically for maritime and offshore conditions.</a:t>
            </a:r>
          </a:p>
          <a:p>
            <a:endParaRPr lang="en-US" dirty="0"/>
          </a:p>
          <a:p>
            <a:r>
              <a:rPr lang="en-US" dirty="0"/>
              <a:t>OSH in this context is not limited to compliance — it is a </a:t>
            </a:r>
            <a:r>
              <a:rPr lang="en-US" b="1" dirty="0"/>
              <a:t>strategic necessity</a:t>
            </a:r>
            <a:r>
              <a:rPr lang="en-US" dirty="0"/>
              <a:t>.</a:t>
            </a:r>
            <a:br>
              <a:rPr lang="en-US" dirty="0"/>
            </a:br>
            <a:r>
              <a:rPr lang="en-US" dirty="0"/>
              <a:t>It directly supports:</a:t>
            </a:r>
          </a:p>
          <a:p>
            <a:r>
              <a:rPr lang="en-US" b="1" dirty="0"/>
              <a:t>Environmental protection</a:t>
            </a:r>
            <a:r>
              <a:rPr lang="en-US" dirty="0"/>
              <a:t>, by minimizing the likelihood and impact of marine pollution incidents.</a:t>
            </a:r>
          </a:p>
          <a:p>
            <a:r>
              <a:rPr lang="en-US" b="1" dirty="0"/>
              <a:t>Emergency preparedness</a:t>
            </a:r>
            <a:r>
              <a:rPr lang="en-US" dirty="0"/>
              <a:t>, ensuring ports and ships can respond swiftly and effectively to crises.</a:t>
            </a:r>
          </a:p>
          <a:p>
            <a:r>
              <a:rPr lang="en-US" b="1" dirty="0"/>
              <a:t>Crew welfare and productivity</a:t>
            </a:r>
            <a:r>
              <a:rPr lang="en-US" dirty="0"/>
              <a:t>, by ensuring that India’s </a:t>
            </a:r>
            <a:r>
              <a:rPr lang="en-US" b="1" dirty="0"/>
              <a:t>2.5+ lakh seafarers</a:t>
            </a:r>
            <a:r>
              <a:rPr lang="en-US" dirty="0"/>
              <a:t> work with dignity, safety, and access to mental health and medical support systems.</a:t>
            </a:r>
          </a:p>
          <a:p>
            <a:endParaRPr lang="en-US" dirty="0"/>
          </a:p>
          <a:p>
            <a:r>
              <a:rPr lang="en-US" dirty="0"/>
              <a:t>The message is clear: </a:t>
            </a:r>
            <a:r>
              <a:rPr lang="en-US" b="1" dirty="0"/>
              <a:t>a safe seafarer is the foundation of a safe ship, and a safe ship sustains global trade</a:t>
            </a:r>
            <a:r>
              <a:rPr lang="en-US" dirty="0"/>
              <a:t>.</a:t>
            </a:r>
            <a:br>
              <a:rPr lang="en-US" dirty="0"/>
            </a:br>
            <a:r>
              <a:rPr lang="en-US" dirty="0"/>
              <a:t>India’s leadership in implementing stronger OSH mechanisms — from port operations to offshore installations — will be key to preventing recurrence and strengthening our maritime resilience.</a:t>
            </a:r>
          </a:p>
          <a:p>
            <a:endParaRPr lang="en-US" i="1" dirty="0"/>
          </a:p>
          <a:p>
            <a:r>
              <a:rPr lang="en-US" i="1" dirty="0"/>
              <a:t>“Every step we take in OSH today protects not just our people and coasts, but also the credibility of India’s maritime commitment to the world.”</a:t>
            </a:r>
            <a:endParaRPr lang="en-US" dirty="0"/>
          </a:p>
          <a:p>
            <a:endParaRPr lang="en-IN" dirty="0"/>
          </a:p>
        </p:txBody>
      </p:sp>
    </p:spTree>
    <p:extLst>
      <p:ext uri="{BB962C8B-B14F-4D97-AF65-F5344CB8AC3E}">
        <p14:creationId xmlns:p14="http://schemas.microsoft.com/office/powerpoint/2010/main" val="2054527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A888F-715A-CD01-A87E-E6918196FF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E50935-76BC-9017-AAEE-8731D07FF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516166-AE2B-94F8-E79E-79B0E39E41BE}"/>
              </a:ext>
            </a:extLst>
          </p:cNvPr>
          <p:cNvSpPr>
            <a:spLocks noGrp="1"/>
          </p:cNvSpPr>
          <p:nvPr>
            <p:ph type="body" idx="1"/>
          </p:nvPr>
        </p:nvSpPr>
        <p:spPr/>
        <p:txBody>
          <a:bodyPr/>
          <a:lstStyle/>
          <a:p>
            <a:pPr algn="ctr"/>
            <a:r>
              <a:rPr lang="en-US" b="1" dirty="0"/>
              <a:t>Need for OSH in Maritime Sector (2/2)</a:t>
            </a:r>
          </a:p>
          <a:p>
            <a:endParaRPr lang="en-US" i="1" dirty="0"/>
          </a:p>
          <a:p>
            <a:r>
              <a:rPr lang="en-US" i="1" dirty="0"/>
              <a:t>“The numbers before us are not just statistics — they represent incidents that could have been prevented through stronger safety oversight, better preparedness, and coordinated institutional action.”</a:t>
            </a:r>
            <a:endParaRPr lang="en-US" dirty="0"/>
          </a:p>
          <a:p>
            <a:endParaRPr lang="en-US" dirty="0"/>
          </a:p>
          <a:p>
            <a:r>
              <a:rPr lang="en-US" dirty="0"/>
              <a:t>The data presents a </a:t>
            </a:r>
            <a:r>
              <a:rPr lang="en-US" b="1" dirty="0"/>
              <a:t>clear and concerning trend</a:t>
            </a:r>
            <a:r>
              <a:rPr lang="en-US" dirty="0"/>
              <a:t>.</a:t>
            </a:r>
            <a:br>
              <a:rPr lang="en-US" dirty="0"/>
            </a:br>
            <a:r>
              <a:rPr lang="en-US" dirty="0"/>
              <a:t>India recorded </a:t>
            </a:r>
            <a:r>
              <a:rPr lang="en-US" b="1" dirty="0"/>
              <a:t>186 maritime incidents in 2024</a:t>
            </a:r>
            <a:r>
              <a:rPr lang="en-US" dirty="0"/>
              <a:t>, marking a </a:t>
            </a:r>
            <a:r>
              <a:rPr lang="en-US" b="1" dirty="0"/>
              <a:t>21.6% increase</a:t>
            </a:r>
            <a:r>
              <a:rPr lang="en-US" dirty="0"/>
              <a:t> compared to </a:t>
            </a:r>
            <a:r>
              <a:rPr lang="en-US" b="1" dirty="0"/>
              <a:t>153 cases in 2023</a:t>
            </a:r>
            <a:r>
              <a:rPr lang="en-US" dirty="0"/>
              <a:t>.</a:t>
            </a:r>
            <a:br>
              <a:rPr lang="en-US" dirty="0"/>
            </a:br>
            <a:r>
              <a:rPr lang="en-US" dirty="0"/>
              <a:t>While such figures mirror a global rise in marine traffic and operational intensity, they also underscore </a:t>
            </a:r>
            <a:r>
              <a:rPr lang="en-US" b="1" dirty="0"/>
              <a:t>the gaps in proactive safety management</a:t>
            </a:r>
            <a:r>
              <a:rPr lang="en-US" dirty="0"/>
              <a:t> — particularly in areas of occupational health, training, and emergency response.</a:t>
            </a:r>
          </a:p>
          <a:p>
            <a:endParaRPr lang="en-US" dirty="0"/>
          </a:p>
          <a:p>
            <a:r>
              <a:rPr lang="en-US" dirty="0"/>
              <a:t>In terms of casualties, </a:t>
            </a:r>
            <a:r>
              <a:rPr lang="en-US" b="1" dirty="0"/>
              <a:t>83 lives were lost</a:t>
            </a:r>
            <a:r>
              <a:rPr lang="en-US" dirty="0"/>
              <a:t> and </a:t>
            </a:r>
            <a:r>
              <a:rPr lang="en-US" b="1" dirty="0"/>
              <a:t>61 injuries</a:t>
            </a:r>
            <a:r>
              <a:rPr lang="en-US" dirty="0"/>
              <a:t> reported across international and coastal operations in 2024.</a:t>
            </a:r>
            <a:br>
              <a:rPr lang="en-US" dirty="0"/>
            </a:br>
            <a:r>
              <a:rPr lang="en-US" dirty="0"/>
              <a:t>These are not abstract figures — each represents a seafarer, a family, a community affected.</a:t>
            </a:r>
            <a:br>
              <a:rPr lang="en-US" dirty="0"/>
            </a:br>
            <a:endParaRPr lang="en-US" dirty="0"/>
          </a:p>
          <a:p>
            <a:r>
              <a:rPr lang="en-US" dirty="0"/>
              <a:t>They emphasize why </a:t>
            </a:r>
            <a:r>
              <a:rPr lang="en-US" b="1" dirty="0"/>
              <a:t>Occupational Safety and Health (OSH)</a:t>
            </a:r>
            <a:r>
              <a:rPr lang="en-US" dirty="0"/>
              <a:t> must move from being a compliance topic to an operational priority across every vessel and port.</a:t>
            </a:r>
          </a:p>
          <a:p>
            <a:r>
              <a:rPr lang="en-US" dirty="0"/>
              <a:t>Interestingly, despite this global rise, </a:t>
            </a:r>
            <a:r>
              <a:rPr lang="en-US" b="1" dirty="0"/>
              <a:t>Indian-flagged vessels have shown measurable improvement</a:t>
            </a:r>
            <a:r>
              <a:rPr lang="en-US" dirty="0"/>
              <a:t>.</a:t>
            </a:r>
            <a:br>
              <a:rPr lang="en-US" dirty="0"/>
            </a:br>
            <a:endParaRPr lang="en-US" dirty="0"/>
          </a:p>
          <a:p>
            <a:r>
              <a:rPr lang="en-US" dirty="0"/>
              <a:t>Fire and explosion cases, for instance, </a:t>
            </a:r>
            <a:r>
              <a:rPr lang="en-US" b="1" dirty="0"/>
              <a:t>declined from 7 in 2023 to just 1 in 2024</a:t>
            </a:r>
            <a:r>
              <a:rPr lang="en-US" dirty="0"/>
              <a:t>, demonstrating the impact of enhanced inspections, improved crew training, and the introduction of preventive maintenance frameworks.</a:t>
            </a:r>
            <a:br>
              <a:rPr lang="en-US" dirty="0"/>
            </a:br>
            <a:r>
              <a:rPr lang="en-US" dirty="0"/>
              <a:t>This positive shift validates the direction of India’s maritime administration under the Directorate General of Shipping — where safety culture is being institutionalized through both regulatory and behavioral reform.</a:t>
            </a:r>
          </a:p>
          <a:p>
            <a:endParaRPr lang="en-US" dirty="0"/>
          </a:p>
          <a:p>
            <a:r>
              <a:rPr lang="en-US" dirty="0"/>
              <a:t>However, the data also brings out a structural weakness </a:t>
            </a:r>
            <a:r>
              <a:rPr lang="en-US" dirty="0" err="1"/>
              <a:t>ie</a:t>
            </a:r>
            <a:r>
              <a:rPr lang="en-US" dirty="0"/>
              <a:t> the </a:t>
            </a:r>
            <a:r>
              <a:rPr lang="en-US" b="1" dirty="0"/>
              <a:t>absence of a single, dedicated institution for safety oversight</a:t>
            </a:r>
            <a:r>
              <a:rPr lang="en-US" dirty="0"/>
              <a:t>.</a:t>
            </a:r>
            <a:br>
              <a:rPr lang="en-US" dirty="0"/>
            </a:br>
            <a:r>
              <a:rPr lang="en-US" dirty="0"/>
              <a:t>Currently, multiple agencies handle aspects of port, offshore, and crew safety, leading to overlaps and inefficiencies.</a:t>
            </a:r>
            <a:br>
              <a:rPr lang="en-US" dirty="0"/>
            </a:br>
            <a:endParaRPr lang="en-US" dirty="0"/>
          </a:p>
          <a:p>
            <a:r>
              <a:rPr lang="en-US" dirty="0"/>
              <a:t>A unified framework or </a:t>
            </a:r>
            <a:r>
              <a:rPr lang="en-US" b="1" dirty="0"/>
              <a:t>National Maritime Safety Authority</a:t>
            </a:r>
            <a:r>
              <a:rPr lang="en-US" dirty="0"/>
              <a:t> could bridge these gaps — ensuring standardized audits, centralized incident tracking, and faster policy response.</a:t>
            </a:r>
          </a:p>
          <a:p>
            <a:endParaRPr lang="en-US" i="1" dirty="0"/>
          </a:p>
          <a:p>
            <a:r>
              <a:rPr lang="en-US" i="1" dirty="0"/>
              <a:t>“As India’s fleet grows and our maritime footprint expands, safety must remain non-negotiable. The vision ahead is clear — zero preventable incidents, a protected workforce, and an accountable institutional framework.”</a:t>
            </a:r>
            <a:endParaRPr lang="en-US" dirty="0"/>
          </a:p>
          <a:p>
            <a:endParaRPr lang="en-IN" dirty="0"/>
          </a:p>
        </p:txBody>
      </p:sp>
    </p:spTree>
    <p:extLst>
      <p:ext uri="{BB962C8B-B14F-4D97-AF65-F5344CB8AC3E}">
        <p14:creationId xmlns:p14="http://schemas.microsoft.com/office/powerpoint/2010/main" val="12619800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18C97-945E-496B-0B90-15F3929EA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090B4C-057D-F5F3-68EC-3DA0D6BFF2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56DF78-7F93-5B5F-96C5-423E435F63CC}"/>
              </a:ext>
            </a:extLst>
          </p:cNvPr>
          <p:cNvSpPr>
            <a:spLocks noGrp="1"/>
          </p:cNvSpPr>
          <p:nvPr>
            <p:ph type="body" idx="1"/>
          </p:nvPr>
        </p:nvSpPr>
        <p:spPr/>
        <p:txBody>
          <a:bodyPr/>
          <a:lstStyle/>
          <a:p>
            <a:pPr algn="ctr"/>
            <a:r>
              <a:rPr lang="en-US" b="1" dirty="0"/>
              <a:t>Port-wise Distribution of Marine Incidents (2019–2024)</a:t>
            </a:r>
          </a:p>
          <a:p>
            <a:pPr algn="ctr"/>
            <a:endParaRPr lang="en-US" b="1" dirty="0"/>
          </a:p>
          <a:p>
            <a:r>
              <a:rPr lang="en-US" i="1" dirty="0"/>
              <a:t>“When we analyze safety performance across India’s ports, we begin to see clear correlations — between operational scale, cargo complexity, and the frequency of marine incidents.”</a:t>
            </a:r>
            <a:endParaRPr lang="en-US" dirty="0"/>
          </a:p>
          <a:p>
            <a:endParaRPr lang="en-US" dirty="0"/>
          </a:p>
          <a:p>
            <a:r>
              <a:rPr lang="en-US" dirty="0"/>
              <a:t>This data covers a </a:t>
            </a:r>
            <a:r>
              <a:rPr lang="en-US" b="1" dirty="0"/>
              <a:t>five-year period from 2019 to 2024</a:t>
            </a:r>
            <a:r>
              <a:rPr lang="en-US" dirty="0"/>
              <a:t>, tracking incident reports submitted by port authorities across India.</a:t>
            </a:r>
          </a:p>
          <a:p>
            <a:endParaRPr lang="en-US" dirty="0"/>
          </a:p>
          <a:p>
            <a:r>
              <a:rPr lang="en-US" dirty="0"/>
              <a:t>At the top of the list is the </a:t>
            </a:r>
            <a:r>
              <a:rPr lang="en-US" b="1" dirty="0"/>
              <a:t>Deendayal Port Authority (Kandla)</a:t>
            </a:r>
            <a:r>
              <a:rPr lang="en-US" dirty="0"/>
              <a:t>, which recorded </a:t>
            </a:r>
            <a:r>
              <a:rPr lang="en-US" b="1" dirty="0"/>
              <a:t>28 marine incidents</a:t>
            </a:r>
            <a:r>
              <a:rPr lang="en-US" dirty="0"/>
              <a:t>, the highest in the country.</a:t>
            </a:r>
            <a:br>
              <a:rPr lang="en-US" dirty="0"/>
            </a:br>
            <a:endParaRPr lang="en-US" dirty="0"/>
          </a:p>
          <a:p>
            <a:r>
              <a:rPr lang="en-US" dirty="0"/>
              <a:t>It is followed by </a:t>
            </a:r>
            <a:r>
              <a:rPr lang="en-US" b="1" dirty="0"/>
              <a:t>Chennai (19)</a:t>
            </a:r>
            <a:r>
              <a:rPr lang="en-US" dirty="0"/>
              <a:t>, </a:t>
            </a:r>
            <a:r>
              <a:rPr lang="en-US" b="1" dirty="0"/>
              <a:t>Cochin (18)</a:t>
            </a:r>
            <a:r>
              <a:rPr lang="en-US" dirty="0"/>
              <a:t>, and </a:t>
            </a:r>
            <a:r>
              <a:rPr lang="en-US" b="1" dirty="0"/>
              <a:t>Visakhapatnam (15)</a:t>
            </a:r>
            <a:r>
              <a:rPr lang="en-US" dirty="0"/>
              <a:t> — together accounting for nearly </a:t>
            </a:r>
            <a:r>
              <a:rPr lang="en-US" b="1" dirty="0"/>
              <a:t>three-fourths of all recorded incidents</a:t>
            </a:r>
            <a:r>
              <a:rPr lang="en-US" dirty="0"/>
              <a:t>.</a:t>
            </a:r>
            <a:br>
              <a:rPr lang="en-US" dirty="0"/>
            </a:br>
            <a:r>
              <a:rPr lang="en-US" dirty="0"/>
              <a:t>These are high-traffic, multi-cargo ports that handle bulk chemicals, petroleum products, and containerized trade — categories inherently prone to operational risk.</a:t>
            </a:r>
          </a:p>
          <a:p>
            <a:endParaRPr lang="en-US" dirty="0"/>
          </a:p>
          <a:p>
            <a:r>
              <a:rPr lang="en-US" dirty="0"/>
              <a:t>By contrast, ports such as </a:t>
            </a:r>
            <a:r>
              <a:rPr lang="en-US" b="1" dirty="0"/>
              <a:t>Tuticorin (2)</a:t>
            </a:r>
            <a:r>
              <a:rPr lang="en-US" dirty="0"/>
              <a:t> and </a:t>
            </a:r>
            <a:r>
              <a:rPr lang="en-US" b="1" dirty="0"/>
              <a:t>Jawaharlal Nehru Port Authority (1)</a:t>
            </a:r>
            <a:r>
              <a:rPr lang="en-US" dirty="0"/>
              <a:t> show </a:t>
            </a:r>
            <a:r>
              <a:rPr lang="en-US" b="1" dirty="0"/>
              <a:t>minimal incident frequency</a:t>
            </a:r>
            <a:r>
              <a:rPr lang="en-US" dirty="0"/>
              <a:t>, largely due to more standardized container operations, advanced traffic systems, and better-established safety management frameworks.</a:t>
            </a:r>
          </a:p>
          <a:p>
            <a:endParaRPr lang="en-US" dirty="0"/>
          </a:p>
          <a:p>
            <a:r>
              <a:rPr lang="en-US" dirty="0"/>
              <a:t>This pattern indicates a strong </a:t>
            </a:r>
            <a:r>
              <a:rPr lang="en-US" b="1" dirty="0"/>
              <a:t>correlation between vessel density, cargo handling complexity, and incident likelihood</a:t>
            </a:r>
            <a:r>
              <a:rPr lang="en-US" dirty="0"/>
              <a:t>.</a:t>
            </a:r>
            <a:br>
              <a:rPr lang="en-US" dirty="0"/>
            </a:br>
            <a:endParaRPr lang="en-US" dirty="0"/>
          </a:p>
          <a:p>
            <a:r>
              <a:rPr lang="en-US" dirty="0"/>
              <a:t>Ports with diverse cargo profiles — particularly hazardous or bulk cargo — require </a:t>
            </a:r>
            <a:r>
              <a:rPr lang="en-US" b="1" dirty="0"/>
              <a:t>enhanced monitoring mechanisms</a:t>
            </a:r>
            <a:r>
              <a:rPr lang="en-US" dirty="0"/>
              <a:t>, </a:t>
            </a:r>
            <a:r>
              <a:rPr lang="en-US" b="1" dirty="0"/>
              <a:t>stricter compliance audits</a:t>
            </a:r>
            <a:r>
              <a:rPr lang="en-US" dirty="0"/>
              <a:t>, and </a:t>
            </a:r>
            <a:r>
              <a:rPr lang="en-US" b="1" dirty="0"/>
              <a:t>continuous safety drills</a:t>
            </a:r>
            <a:r>
              <a:rPr lang="en-US" dirty="0"/>
              <a:t>.</a:t>
            </a:r>
          </a:p>
          <a:p>
            <a:endParaRPr lang="en-US" dirty="0"/>
          </a:p>
          <a:p>
            <a:r>
              <a:rPr lang="en-US" dirty="0"/>
              <a:t>From an operational standpoint, these incidents have </a:t>
            </a:r>
            <a:r>
              <a:rPr lang="en-US" b="1" dirty="0"/>
              <a:t>three direct impacts</a:t>
            </a:r>
            <a:r>
              <a:rPr lang="en-US" dirty="0"/>
              <a:t>:</a:t>
            </a:r>
          </a:p>
          <a:p>
            <a:r>
              <a:rPr lang="en-US" dirty="0"/>
              <a:t>They </a:t>
            </a:r>
            <a:r>
              <a:rPr lang="en-US" b="1" dirty="0"/>
              <a:t>endanger human lives</a:t>
            </a:r>
            <a:r>
              <a:rPr lang="en-US" dirty="0"/>
              <a:t> — especially seafarers, pilots, and port workers.</a:t>
            </a:r>
          </a:p>
          <a:p>
            <a:r>
              <a:rPr lang="en-US" dirty="0"/>
              <a:t>They </a:t>
            </a:r>
            <a:r>
              <a:rPr lang="en-US" b="1" dirty="0"/>
              <a:t>disrupt trade flow</a:t>
            </a:r>
            <a:r>
              <a:rPr lang="en-US" dirty="0"/>
              <a:t>, causing downtime, insurance escalations, and congestion.</a:t>
            </a:r>
          </a:p>
          <a:p>
            <a:r>
              <a:rPr lang="en-US" dirty="0"/>
              <a:t>They </a:t>
            </a:r>
            <a:r>
              <a:rPr lang="en-US" b="1" dirty="0"/>
              <a:t>undermine India’s global competitiveness</a:t>
            </a:r>
            <a:r>
              <a:rPr lang="en-US" dirty="0"/>
              <a:t>, particularly when benchmarking port reliability against major regional hubs like Singapore or Rotterdam.</a:t>
            </a:r>
          </a:p>
          <a:p>
            <a:endParaRPr lang="en-US" i="1" dirty="0"/>
          </a:p>
          <a:p>
            <a:r>
              <a:rPr lang="en-US" i="1" dirty="0"/>
              <a:t>“The path forward is clear — our major ports must evolve from reactive incident reporting to proactive risk management. Integrating predictive analytics, training programs, and unified oversight under DGS can help India transition to a zero-incident maritime ecosystem.”</a:t>
            </a:r>
            <a:endParaRPr lang="en-US" dirty="0"/>
          </a:p>
          <a:p>
            <a:endParaRPr lang="en-IN" dirty="0"/>
          </a:p>
        </p:txBody>
      </p:sp>
    </p:spTree>
    <p:extLst>
      <p:ext uri="{BB962C8B-B14F-4D97-AF65-F5344CB8AC3E}">
        <p14:creationId xmlns:p14="http://schemas.microsoft.com/office/powerpoint/2010/main" val="19682542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A7434-564B-1D67-90B2-7494D94615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16B86E-99E2-8539-1998-EEC0E50C6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4DDBD6-EBAC-E4FC-8D0C-E0D683E03B98}"/>
              </a:ext>
            </a:extLst>
          </p:cNvPr>
          <p:cNvSpPr>
            <a:spLocks noGrp="1"/>
          </p:cNvSpPr>
          <p:nvPr>
            <p:ph type="body" idx="1"/>
          </p:nvPr>
        </p:nvSpPr>
        <p:spPr/>
        <p:txBody>
          <a:bodyPr/>
          <a:lstStyle/>
          <a:p>
            <a:pPr algn="ctr"/>
            <a:r>
              <a:rPr lang="en-US" b="1" dirty="0"/>
              <a:t>Incident Analysis Highlights &amp; KPIs</a:t>
            </a:r>
          </a:p>
          <a:p>
            <a:endParaRPr lang="en-US" i="1" dirty="0"/>
          </a:p>
          <a:p>
            <a:r>
              <a:rPr lang="en-US" i="1" dirty="0"/>
              <a:t>“Behind every statistic here lies an operational story, one that helps us understand where interventions are needed, and where our systems are already beginning to respond effectively.”</a:t>
            </a:r>
            <a:endParaRPr lang="en-US" dirty="0"/>
          </a:p>
          <a:p>
            <a:endParaRPr lang="en-US" dirty="0"/>
          </a:p>
          <a:p>
            <a:r>
              <a:rPr lang="en-US" dirty="0"/>
              <a:t>This slide presents an overview of incident trends compiled through </a:t>
            </a:r>
            <a:r>
              <a:rPr lang="en-US" b="1" dirty="0"/>
              <a:t>NAVIC Cell 2’s 2025 report</a:t>
            </a:r>
            <a:r>
              <a:rPr lang="en-US" dirty="0"/>
              <a:t>, covering the period </a:t>
            </a:r>
            <a:r>
              <a:rPr lang="en-US" b="1" dirty="0"/>
              <a:t>2019 to 2024</a:t>
            </a:r>
            <a:r>
              <a:rPr lang="en-US" dirty="0"/>
              <a:t>.</a:t>
            </a:r>
          </a:p>
          <a:p>
            <a:r>
              <a:rPr lang="en-US" dirty="0"/>
              <a:t>During this timeframe, India recorded </a:t>
            </a:r>
            <a:r>
              <a:rPr lang="en-US" b="1" dirty="0"/>
              <a:t>195 maritime incidents</a:t>
            </a:r>
            <a:r>
              <a:rPr lang="en-US" dirty="0"/>
              <a:t>, of which </a:t>
            </a:r>
            <a:r>
              <a:rPr lang="en-US" b="1" dirty="0"/>
              <a:t>77 were classified as marine casualties</a:t>
            </a:r>
            <a:r>
              <a:rPr lang="en-US" dirty="0"/>
              <a:t>.</a:t>
            </a:r>
            <a:br>
              <a:rPr lang="en-US" dirty="0"/>
            </a:br>
            <a:r>
              <a:rPr lang="en-US" dirty="0"/>
              <a:t>Out of these, </a:t>
            </a:r>
            <a:r>
              <a:rPr lang="en-US" b="1" dirty="0"/>
              <a:t>48 fatalities and 20 serious injuries</a:t>
            </a:r>
            <a:r>
              <a:rPr lang="en-US" dirty="0"/>
              <a:t> occurred across both port and sea operations — with the highest concentration at </a:t>
            </a:r>
            <a:r>
              <a:rPr lang="en-US" b="1" dirty="0"/>
              <a:t>berths, jetties, and port access roads</a:t>
            </a:r>
            <a:r>
              <a:rPr lang="en-US" dirty="0"/>
              <a:t>.</a:t>
            </a:r>
            <a:br>
              <a:rPr lang="en-US" dirty="0"/>
            </a:br>
            <a:r>
              <a:rPr lang="en-US" dirty="0"/>
              <a:t>These locations alone account for nearly </a:t>
            </a:r>
            <a:r>
              <a:rPr lang="en-US" b="1" dirty="0"/>
              <a:t>60% of all reported accidents</a:t>
            </a:r>
            <a:r>
              <a:rPr lang="en-US" dirty="0"/>
              <a:t>, underscoring the risk associated with high-density cargo and berthing activities.</a:t>
            </a:r>
            <a:br>
              <a:rPr lang="en-US" dirty="0"/>
            </a:br>
            <a:endParaRPr lang="en-US" dirty="0"/>
          </a:p>
          <a:p>
            <a:r>
              <a:rPr lang="en-US" dirty="0"/>
              <a:t>Even </a:t>
            </a:r>
            <a:r>
              <a:rPr lang="en-US" b="1" dirty="0"/>
              <a:t>navigation channels</a:t>
            </a:r>
            <a:r>
              <a:rPr lang="en-US" dirty="0"/>
              <a:t>, though less frequent in incident count, remain sensitive zones due to congestion, dredging, and pilotage challenges.</a:t>
            </a:r>
          </a:p>
          <a:p>
            <a:r>
              <a:rPr lang="en-US" dirty="0"/>
              <a:t>The data also reveals a gradual but consistent improvement in </a:t>
            </a:r>
            <a:r>
              <a:rPr lang="en-US" b="1" dirty="0"/>
              <a:t>response and reporting discipline</a:t>
            </a:r>
            <a:r>
              <a:rPr lang="en-US" dirty="0"/>
              <a:t> — something achieved through the </a:t>
            </a:r>
            <a:r>
              <a:rPr lang="en-US" b="1" dirty="0"/>
              <a:t>Integrated Maritime Compliance Manual (IMCM)</a:t>
            </a:r>
            <a:r>
              <a:rPr lang="en-US" dirty="0"/>
              <a:t> framework.</a:t>
            </a:r>
            <a:br>
              <a:rPr lang="en-US" dirty="0"/>
            </a:br>
            <a:endParaRPr lang="en-US" dirty="0"/>
          </a:p>
          <a:p>
            <a:r>
              <a:rPr lang="en-US" dirty="0"/>
              <a:t>Under the IMCM, DGS has instituted measurable </a:t>
            </a:r>
            <a:r>
              <a:rPr lang="en-US" b="1" dirty="0"/>
              <a:t>Safety KPIs</a:t>
            </a:r>
            <a:r>
              <a:rPr lang="en-US" dirty="0"/>
              <a:t>, including:</a:t>
            </a:r>
          </a:p>
          <a:p>
            <a:r>
              <a:rPr lang="en-US" b="1" dirty="0"/>
              <a:t>Accident frequency rate</a:t>
            </a:r>
            <a:r>
              <a:rPr lang="en-US" dirty="0"/>
              <a:t>,</a:t>
            </a:r>
          </a:p>
          <a:p>
            <a:r>
              <a:rPr lang="en-US" b="1" dirty="0"/>
              <a:t>Compliance rate of port and vessel audits</a:t>
            </a:r>
            <a:r>
              <a:rPr lang="en-US" dirty="0"/>
              <a:t>,</a:t>
            </a:r>
          </a:p>
          <a:p>
            <a:r>
              <a:rPr lang="en-US" b="1" dirty="0"/>
              <a:t>Emergency response time</a:t>
            </a:r>
            <a:r>
              <a:rPr lang="en-US" dirty="0"/>
              <a:t>, and</a:t>
            </a:r>
          </a:p>
          <a:p>
            <a:r>
              <a:rPr lang="en-US" b="1" dirty="0"/>
              <a:t>Training completion rate for safety personnel</a:t>
            </a:r>
            <a:r>
              <a:rPr lang="en-US" dirty="0"/>
              <a:t>.</a:t>
            </a:r>
          </a:p>
          <a:p>
            <a:endParaRPr lang="en-US" dirty="0"/>
          </a:p>
          <a:p>
            <a:r>
              <a:rPr lang="en-US" dirty="0"/>
              <a:t>These indicators are critical for tracking how effectively safety culture is being institutionalized across ports and shipping lines.</a:t>
            </a:r>
          </a:p>
          <a:p>
            <a:endParaRPr lang="en-US" dirty="0"/>
          </a:p>
          <a:p>
            <a:r>
              <a:rPr lang="en-US" dirty="0"/>
              <a:t>Importantly, DGS has also integrated </a:t>
            </a:r>
            <a:r>
              <a:rPr lang="en-US" b="1" dirty="0"/>
              <a:t>digital monitoring platforms</a:t>
            </a:r>
            <a:r>
              <a:rPr lang="en-US" dirty="0"/>
              <a:t> such as </a:t>
            </a:r>
            <a:r>
              <a:rPr lang="en-US" b="1" dirty="0"/>
              <a:t>E-Samudra</a:t>
            </a:r>
            <a:r>
              <a:rPr lang="en-US" dirty="0"/>
              <a:t>, </a:t>
            </a:r>
            <a:r>
              <a:rPr lang="en-US" b="1" dirty="0"/>
              <a:t>Digital Twin models</a:t>
            </a:r>
            <a:r>
              <a:rPr lang="en-US" dirty="0"/>
              <a:t>, and the </a:t>
            </a:r>
            <a:r>
              <a:rPr lang="en-US" b="1" dirty="0" err="1"/>
              <a:t>Sagarmanthān</a:t>
            </a:r>
            <a:r>
              <a:rPr lang="en-US" b="1" dirty="0"/>
              <a:t> Dashboard</a:t>
            </a:r>
            <a:r>
              <a:rPr lang="en-US" dirty="0"/>
              <a:t>.</a:t>
            </a:r>
            <a:br>
              <a:rPr lang="en-US" dirty="0"/>
            </a:br>
            <a:r>
              <a:rPr lang="en-US" dirty="0"/>
              <a:t>These tools enable </a:t>
            </a:r>
            <a:r>
              <a:rPr lang="en-US" b="1" dirty="0"/>
              <a:t>real-time data collection</a:t>
            </a:r>
            <a:r>
              <a:rPr lang="en-US" dirty="0"/>
              <a:t>, predictive alerts, and </a:t>
            </a:r>
            <a:r>
              <a:rPr lang="en-US" b="1" dirty="0"/>
              <a:t>data-driven risk mitigation</a:t>
            </a:r>
            <a:r>
              <a:rPr lang="en-US" dirty="0"/>
              <a:t>, helping authorities intervene before incidents escalate.</a:t>
            </a:r>
          </a:p>
          <a:p>
            <a:endParaRPr lang="en-US" dirty="0"/>
          </a:p>
          <a:p>
            <a:r>
              <a:rPr lang="en-US" dirty="0"/>
              <a:t>The NAVIC Cell findings show encouraging progress —</a:t>
            </a:r>
          </a:p>
          <a:p>
            <a:r>
              <a:rPr lang="en-US" b="1" dirty="0"/>
              <a:t>Occupational injuries</a:t>
            </a:r>
            <a:r>
              <a:rPr lang="en-US" dirty="0"/>
              <a:t>: 87</a:t>
            </a:r>
          </a:p>
          <a:p>
            <a:r>
              <a:rPr lang="en-US" b="1" dirty="0"/>
              <a:t>Occupational fatalities</a:t>
            </a:r>
            <a:r>
              <a:rPr lang="en-US" dirty="0"/>
              <a:t>: 48</a:t>
            </a:r>
          </a:p>
          <a:p>
            <a:r>
              <a:rPr lang="en-US" b="1" dirty="0"/>
              <a:t>Fire and explosion fatalities</a:t>
            </a:r>
            <a:r>
              <a:rPr lang="en-US" dirty="0"/>
              <a:t>: 11</a:t>
            </a:r>
          </a:p>
          <a:p>
            <a:r>
              <a:rPr lang="en-US" b="1" dirty="0"/>
              <a:t>Man-overboard fatalities</a:t>
            </a:r>
            <a:r>
              <a:rPr lang="en-US" dirty="0"/>
              <a:t>: 4</a:t>
            </a:r>
          </a:p>
          <a:p>
            <a:endParaRPr lang="en-US" dirty="0"/>
          </a:p>
          <a:p>
            <a:r>
              <a:rPr lang="en-US" dirty="0"/>
              <a:t>While these numbers still indicate areas of concern, they also reflect a </a:t>
            </a:r>
            <a:r>
              <a:rPr lang="en-US" b="1" dirty="0"/>
              <a:t>maturing reporting culture</a:t>
            </a:r>
            <a:r>
              <a:rPr lang="en-US" dirty="0"/>
              <a:t> and a </a:t>
            </a:r>
            <a:r>
              <a:rPr lang="en-US" b="1" dirty="0"/>
              <a:t>foundation for evidence-based policy</a:t>
            </a:r>
            <a:r>
              <a:rPr lang="en-US" dirty="0"/>
              <a:t>.</a:t>
            </a:r>
          </a:p>
          <a:p>
            <a:endParaRPr lang="en-US" i="1" dirty="0"/>
          </a:p>
          <a:p>
            <a:r>
              <a:rPr lang="en-US" i="1" dirty="0"/>
              <a:t>“The objective now is not only to reduce incidents but to build foresight — anticipating risk through digital intelligence, training, and unified governance under DGS.”</a:t>
            </a:r>
            <a:endParaRPr lang="en-US" dirty="0"/>
          </a:p>
          <a:p>
            <a:endParaRPr lang="en-IN" dirty="0"/>
          </a:p>
        </p:txBody>
      </p:sp>
    </p:spTree>
    <p:extLst>
      <p:ext uri="{BB962C8B-B14F-4D97-AF65-F5344CB8AC3E}">
        <p14:creationId xmlns:p14="http://schemas.microsoft.com/office/powerpoint/2010/main" val="38994317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3101-C00B-201E-9E26-5E00C6A1DC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4384F2-4E23-9F3A-D184-DE956FB3AD7E}"/>
              </a:ext>
            </a:extLst>
          </p:cNvPr>
          <p:cNvSpPr>
            <a:spLocks noGrp="1" noRot="1" noChangeAspect="1"/>
          </p:cNvSpPr>
          <p:nvPr>
            <p:ph type="sldImg"/>
          </p:nvPr>
        </p:nvSpPr>
        <p:spPr>
          <a:xfrm>
            <a:off x="685800" y="463550"/>
            <a:ext cx="5486400" cy="3086100"/>
          </a:xfrm>
        </p:spPr>
      </p:sp>
      <p:sp>
        <p:nvSpPr>
          <p:cNvPr id="3" name="Notes Placeholder 2">
            <a:extLst>
              <a:ext uri="{FF2B5EF4-FFF2-40B4-BE49-F238E27FC236}">
                <a16:creationId xmlns:a16="http://schemas.microsoft.com/office/drawing/2014/main" id="{2459BB44-8815-EC2A-5120-2F41C87F5792}"/>
              </a:ext>
            </a:extLst>
          </p:cNvPr>
          <p:cNvSpPr>
            <a:spLocks noGrp="1"/>
          </p:cNvSpPr>
          <p:nvPr>
            <p:ph type="body" idx="1"/>
          </p:nvPr>
        </p:nvSpPr>
        <p:spPr/>
        <p:txBody>
          <a:bodyPr/>
          <a:lstStyle/>
          <a:p>
            <a:pPr algn="ctr"/>
            <a:r>
              <a:rPr lang="en-US" b="1" dirty="0"/>
              <a:t>Safety First – Suraksha </a:t>
            </a:r>
            <a:r>
              <a:rPr lang="en-US" b="1" dirty="0" err="1"/>
              <a:t>Sarvpratham</a:t>
            </a:r>
            <a:endParaRPr lang="en-US" b="1" dirty="0"/>
          </a:p>
          <a:p>
            <a:pPr algn="ctr"/>
            <a:endParaRPr lang="en-US" b="1" dirty="0"/>
          </a:p>
          <a:p>
            <a:r>
              <a:rPr lang="en-US" i="1" dirty="0"/>
              <a:t>“Safety is not a procedure; it is a mindset. The Directorate General of Shipping is embedding this mindset across the maritime sector through the Suraksha </a:t>
            </a:r>
            <a:r>
              <a:rPr lang="en-US" i="1" dirty="0" err="1"/>
              <a:t>Sarvpratham</a:t>
            </a:r>
            <a:r>
              <a:rPr lang="en-US" i="1" dirty="0"/>
              <a:t> campaign — safety, above all else.”</a:t>
            </a:r>
            <a:endParaRPr lang="en-US" dirty="0"/>
          </a:p>
          <a:p>
            <a:endParaRPr lang="en-US" dirty="0"/>
          </a:p>
          <a:p>
            <a:r>
              <a:rPr lang="en-US" dirty="0"/>
              <a:t>This national safety initiative reflects DGS’s long-term commitment to </a:t>
            </a:r>
            <a:r>
              <a:rPr lang="en-US" b="1" dirty="0"/>
              <a:t>zero-incident maritime operations</a:t>
            </a:r>
            <a:r>
              <a:rPr lang="en-US" dirty="0"/>
              <a:t>. The campaign, titled </a:t>
            </a:r>
            <a:r>
              <a:rPr lang="en-US" b="1" dirty="0"/>
              <a:t>Suraksha </a:t>
            </a:r>
            <a:r>
              <a:rPr lang="en-US" b="1" dirty="0" err="1"/>
              <a:t>Sarvpratham</a:t>
            </a:r>
            <a:r>
              <a:rPr lang="en-US" dirty="0"/>
              <a:t>, focuses on creating a </a:t>
            </a:r>
            <a:r>
              <a:rPr lang="en-US" b="1" dirty="0"/>
              <a:t>proactive and preventive safety culture</a:t>
            </a:r>
            <a:r>
              <a:rPr lang="en-US" dirty="0"/>
              <a:t> among seafarers and port professionals alike.</a:t>
            </a:r>
          </a:p>
          <a:p>
            <a:endParaRPr lang="en-US" dirty="0"/>
          </a:p>
          <a:p>
            <a:r>
              <a:rPr lang="en-US" dirty="0"/>
              <a:t>The objective is :</a:t>
            </a:r>
          </a:p>
          <a:p>
            <a:r>
              <a:rPr lang="en-US" b="1" dirty="0"/>
              <a:t>To reduce accidents and </a:t>
            </a:r>
            <a:r>
              <a:rPr lang="en-US" b="1" dirty="0" err="1"/>
              <a:t>minimise</a:t>
            </a:r>
            <a:r>
              <a:rPr lang="en-US" b="1" dirty="0"/>
              <a:t> risks aboard ships</a:t>
            </a:r>
            <a:r>
              <a:rPr lang="en-US" dirty="0"/>
              <a:t>, by moving from incident response to risk anticipation.</a:t>
            </a:r>
          </a:p>
          <a:p>
            <a:r>
              <a:rPr lang="en-US" b="1" dirty="0"/>
              <a:t>To </a:t>
            </a:r>
            <a:r>
              <a:rPr lang="en-US" b="1" dirty="0" err="1"/>
              <a:t>institutionalise</a:t>
            </a:r>
            <a:r>
              <a:rPr lang="en-US" b="1" dirty="0"/>
              <a:t> a continuous learning ecosystem</a:t>
            </a:r>
            <a:r>
              <a:rPr lang="en-US" dirty="0"/>
              <a:t>, using web-based training and AI-enabled awareness tools.</a:t>
            </a:r>
          </a:p>
          <a:p>
            <a:r>
              <a:rPr lang="en-US" b="1" dirty="0"/>
              <a:t>To strengthen the safety reporting and documentation process</a:t>
            </a:r>
            <a:r>
              <a:rPr lang="en-US" dirty="0"/>
              <a:t>, so that every incident, however small, contributes to systemic improvement.</a:t>
            </a:r>
          </a:p>
          <a:p>
            <a:endParaRPr lang="en-US" dirty="0"/>
          </a:p>
          <a:p>
            <a:r>
              <a:rPr lang="en-US" dirty="0"/>
              <a:t>Every accident is now to be </a:t>
            </a:r>
            <a:r>
              <a:rPr lang="en-US" b="1" dirty="0"/>
              <a:t>systematically recorded and </a:t>
            </a:r>
            <a:r>
              <a:rPr lang="en-US" b="1" dirty="0" err="1"/>
              <a:t>analysed</a:t>
            </a:r>
            <a:r>
              <a:rPr lang="en-US" dirty="0"/>
              <a:t>. Not only to determine cause, but to identify recurring patterns and areas for early intervention. These insights will feed into </a:t>
            </a:r>
            <a:r>
              <a:rPr lang="en-US" b="1" dirty="0"/>
              <a:t>preventive strategies</a:t>
            </a:r>
            <a:r>
              <a:rPr lang="en-US" dirty="0"/>
              <a:t>, emergency preparedness plans, and the upcoming </a:t>
            </a:r>
            <a:r>
              <a:rPr lang="en-US" b="1" dirty="0"/>
              <a:t>Maritime Safety Information System</a:t>
            </a:r>
            <a:r>
              <a:rPr lang="en-US" dirty="0"/>
              <a:t>.</a:t>
            </a:r>
          </a:p>
          <a:p>
            <a:endParaRPr lang="en-US" dirty="0"/>
          </a:p>
          <a:p>
            <a:r>
              <a:rPr lang="en-US" dirty="0"/>
              <a:t>On the human-capital side, </a:t>
            </a:r>
            <a:r>
              <a:rPr lang="en-US" b="1" dirty="0"/>
              <a:t>free online safety courses</a:t>
            </a:r>
            <a:r>
              <a:rPr lang="en-US" dirty="0"/>
              <a:t> and </a:t>
            </a:r>
            <a:r>
              <a:rPr lang="en-US" b="1" dirty="0"/>
              <a:t>LMS-based training modules</a:t>
            </a:r>
            <a:r>
              <a:rPr lang="en-US" dirty="0"/>
              <a:t> are being developed to ensure accessibility for all ranks of seafarers. This includes visual learning aids, case-based lessons, and </a:t>
            </a:r>
            <a:r>
              <a:rPr lang="en-US" b="1" dirty="0"/>
              <a:t>AI-based safety videos</a:t>
            </a:r>
            <a:r>
              <a:rPr lang="en-US" dirty="0"/>
              <a:t> — practical, interactive, and available on-demand.</a:t>
            </a:r>
          </a:p>
          <a:p>
            <a:endParaRPr lang="en-US" dirty="0"/>
          </a:p>
          <a:p>
            <a:r>
              <a:rPr lang="en-US" dirty="0"/>
              <a:t>The larger aim is to </a:t>
            </a:r>
            <a:r>
              <a:rPr lang="en-US" b="1" dirty="0" err="1"/>
              <a:t>instil</a:t>
            </a:r>
            <a:r>
              <a:rPr lang="en-US" b="1" dirty="0"/>
              <a:t> safety as a professional value</a:t>
            </a:r>
            <a:r>
              <a:rPr lang="en-US" dirty="0"/>
              <a:t>, rather than as a compliance requirement. When every officer, rating, or pilot treats safety as integral to their duty, we move closer to a self-sustaining safety culture across ships and ports.</a:t>
            </a:r>
          </a:p>
          <a:p>
            <a:endParaRPr lang="en-US" i="1" dirty="0"/>
          </a:p>
          <a:p>
            <a:r>
              <a:rPr lang="en-US" i="1" dirty="0"/>
              <a:t>“Through Suraksha </a:t>
            </a:r>
            <a:r>
              <a:rPr lang="en-US" i="1" dirty="0" err="1"/>
              <a:t>Sarvpratham</a:t>
            </a:r>
            <a:r>
              <a:rPr lang="en-US" i="1" dirty="0"/>
              <a:t>, India’s maritime workforce will lead by example — demonstrating that growth and safety are not trade-offs, but partners in progress.”</a:t>
            </a:r>
            <a:endParaRPr lang="en-US" dirty="0"/>
          </a:p>
          <a:p>
            <a:endParaRPr lang="en-IN" dirty="0"/>
          </a:p>
        </p:txBody>
      </p:sp>
    </p:spTree>
    <p:extLst>
      <p:ext uri="{BB962C8B-B14F-4D97-AF65-F5344CB8AC3E}">
        <p14:creationId xmlns:p14="http://schemas.microsoft.com/office/powerpoint/2010/main" val="25226726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Offshore Oil &amp; Gas Development and Safety Framework in India</a:t>
            </a:r>
          </a:p>
          <a:p>
            <a:endParaRPr lang="en-US" i="1" dirty="0"/>
          </a:p>
          <a:p>
            <a:r>
              <a:rPr lang="en-US" i="1" dirty="0"/>
              <a:t>“India’s offshore ecosystem stands at the intersection of energy, environment, and safety. As we expand our offshore footprint, the need for a cohesive safety and competency framework becomes critical.”</a:t>
            </a:r>
            <a:endParaRPr lang="en-US" dirty="0"/>
          </a:p>
          <a:p>
            <a:endParaRPr lang="en-US" dirty="0"/>
          </a:p>
          <a:p>
            <a:r>
              <a:rPr lang="en-US" dirty="0"/>
              <a:t>India’s offshore oil and gas domain operates through a </a:t>
            </a:r>
            <a:r>
              <a:rPr lang="en-US" b="1" dirty="0"/>
              <a:t>multi-tiered institutional structure </a:t>
            </a:r>
            <a:r>
              <a:rPr lang="en-US" b="0" dirty="0"/>
              <a:t>with </a:t>
            </a:r>
            <a:r>
              <a:rPr lang="en-US" dirty="0"/>
              <a:t>each agency playing a defined but interconnected role across exploration, production, logistics, and workforce safety.</a:t>
            </a:r>
          </a:p>
          <a:p>
            <a:endParaRPr lang="en-US" dirty="0"/>
          </a:p>
          <a:p>
            <a:r>
              <a:rPr lang="en-US" dirty="0"/>
              <a:t>Let’s look at these four pillars briefly:</a:t>
            </a:r>
          </a:p>
          <a:p>
            <a:br>
              <a:rPr lang="en-US" dirty="0"/>
            </a:br>
            <a:endParaRPr lang="en-US" dirty="0"/>
          </a:p>
          <a:p>
            <a:r>
              <a:rPr lang="en-US" b="1" dirty="0"/>
              <a:t>1. Safety and Competency Standards (OPITO):</a:t>
            </a:r>
            <a:br>
              <a:rPr lang="en-US" dirty="0"/>
            </a:br>
            <a:r>
              <a:rPr lang="en-US" dirty="0"/>
              <a:t>OPITO serves as the </a:t>
            </a:r>
            <a:r>
              <a:rPr lang="en-US" b="1" dirty="0"/>
              <a:t>global benchmark</a:t>
            </a:r>
            <a:r>
              <a:rPr lang="en-US" dirty="0"/>
              <a:t> for offshore workforce training and certification.</a:t>
            </a:r>
            <a:br>
              <a:rPr lang="en-US" dirty="0"/>
            </a:br>
            <a:r>
              <a:rPr lang="en-US" dirty="0"/>
              <a:t>India is home to several </a:t>
            </a:r>
            <a:r>
              <a:rPr lang="en-US" b="1" dirty="0"/>
              <a:t>OPITO-accredited training </a:t>
            </a:r>
            <a:r>
              <a:rPr lang="en-US" b="1" dirty="0" err="1"/>
              <a:t>centres</a:t>
            </a:r>
            <a:r>
              <a:rPr lang="en-US" dirty="0"/>
              <a:t>, including </a:t>
            </a:r>
            <a:r>
              <a:rPr lang="en-US" b="1" dirty="0"/>
              <a:t>Suraksha Marine</a:t>
            </a:r>
            <a:r>
              <a:rPr lang="en-US" dirty="0"/>
              <a:t>, </a:t>
            </a:r>
            <a:r>
              <a:rPr lang="en-US" b="1" dirty="0"/>
              <a:t>WOISO</a:t>
            </a:r>
            <a:r>
              <a:rPr lang="en-US" dirty="0"/>
              <a:t>, and </a:t>
            </a:r>
            <a:r>
              <a:rPr lang="en-US" b="1" dirty="0" err="1"/>
              <a:t>iMost</a:t>
            </a:r>
            <a:r>
              <a:rPr lang="en-US" b="1" dirty="0"/>
              <a:t> Academy</a:t>
            </a:r>
            <a:r>
              <a:rPr lang="en-US" dirty="0"/>
              <a:t>, offering more than </a:t>
            </a:r>
            <a:r>
              <a:rPr lang="en-US" b="1" dirty="0"/>
              <a:t>25 internationally </a:t>
            </a:r>
            <a:r>
              <a:rPr lang="en-US" b="1" dirty="0" err="1"/>
              <a:t>recognised</a:t>
            </a:r>
            <a:r>
              <a:rPr lang="en-US" b="1" dirty="0"/>
              <a:t> safety courses</a:t>
            </a:r>
            <a:r>
              <a:rPr lang="en-US" dirty="0"/>
              <a:t> such as </a:t>
            </a:r>
            <a:r>
              <a:rPr lang="en-US" b="1" dirty="0"/>
              <a:t>BOSIET</a:t>
            </a:r>
            <a:r>
              <a:rPr lang="en-US" dirty="0"/>
              <a:t>, </a:t>
            </a:r>
            <a:r>
              <a:rPr lang="en-US" b="1" dirty="0"/>
              <a:t>HUET</a:t>
            </a:r>
            <a:r>
              <a:rPr lang="en-US" dirty="0"/>
              <a:t>, and </a:t>
            </a:r>
            <a:r>
              <a:rPr lang="en-US" b="1" dirty="0"/>
              <a:t>FOET</a:t>
            </a:r>
            <a:r>
              <a:rPr lang="en-US" dirty="0"/>
              <a:t>.</a:t>
            </a:r>
            <a:br>
              <a:rPr lang="en-US" dirty="0"/>
            </a:br>
            <a:r>
              <a:rPr lang="en-US" dirty="0"/>
              <a:t>These programs ensure </a:t>
            </a:r>
            <a:r>
              <a:rPr lang="en-US" b="1" dirty="0"/>
              <a:t>emergency preparedness, hazard awareness, and operational discipline</a:t>
            </a:r>
            <a:r>
              <a:rPr lang="en-US" dirty="0"/>
              <a:t> in offshore environments — aligning Indian workforce competency with global standards.</a:t>
            </a:r>
          </a:p>
          <a:p>
            <a:br>
              <a:rPr lang="en-US" dirty="0"/>
            </a:br>
            <a:endParaRPr lang="en-US" dirty="0"/>
          </a:p>
          <a:p>
            <a:r>
              <a:rPr lang="en-US" b="1" dirty="0"/>
              <a:t>2. Strategic Coordination (ODAG):</a:t>
            </a:r>
            <a:br>
              <a:rPr lang="en-US" dirty="0"/>
            </a:br>
            <a:r>
              <a:rPr lang="en-US" dirty="0"/>
              <a:t>The </a:t>
            </a:r>
            <a:r>
              <a:rPr lang="en-US" b="1" dirty="0"/>
              <a:t>Offshore </a:t>
            </a:r>
            <a:r>
              <a:rPr lang="en-US" b="1" dirty="0" err="1"/>
              <a:t>Defence</a:t>
            </a:r>
            <a:r>
              <a:rPr lang="en-US" b="1" dirty="0"/>
              <a:t> Advisory Group (ODAG)</a:t>
            </a:r>
            <a:r>
              <a:rPr lang="en-US" dirty="0"/>
              <a:t> functions as the </a:t>
            </a:r>
            <a:r>
              <a:rPr lang="en-US" b="1" dirty="0"/>
              <a:t>strategic bridge</a:t>
            </a:r>
            <a:r>
              <a:rPr lang="en-US" dirty="0"/>
              <a:t> between offshore energy operations, maritime logistics, and national </a:t>
            </a:r>
            <a:r>
              <a:rPr lang="en-US" dirty="0" err="1"/>
              <a:t>defence</a:t>
            </a:r>
            <a:r>
              <a:rPr lang="en-US" dirty="0"/>
              <a:t>.</a:t>
            </a:r>
            <a:br>
              <a:rPr lang="en-US" dirty="0"/>
            </a:br>
            <a:r>
              <a:rPr lang="en-US" dirty="0"/>
              <a:t>It coordinates closely with the </a:t>
            </a:r>
            <a:r>
              <a:rPr lang="en-US" b="1" dirty="0"/>
              <a:t>Directorate General of Shipping</a:t>
            </a:r>
            <a:r>
              <a:rPr lang="en-US" dirty="0"/>
              <a:t> to strengthen regulatory compliance, crew welfare, and environmental safety.</a:t>
            </a:r>
            <a:br>
              <a:rPr lang="en-US" dirty="0"/>
            </a:br>
            <a:r>
              <a:rPr lang="en-US" dirty="0"/>
              <a:t>ODAG also supports </a:t>
            </a:r>
            <a:r>
              <a:rPr lang="en-US" b="1" dirty="0"/>
              <a:t>international certification programs</a:t>
            </a:r>
            <a:r>
              <a:rPr lang="en-US" dirty="0"/>
              <a:t> and capacity-building initiatives to prepare Indian seafarers and offshore workers for complex, cross-domain operations.</a:t>
            </a:r>
          </a:p>
          <a:p>
            <a:br>
              <a:rPr lang="en-US" dirty="0"/>
            </a:br>
            <a:endParaRPr lang="en-US" dirty="0"/>
          </a:p>
          <a:p>
            <a:r>
              <a:rPr lang="en-US" b="1" dirty="0"/>
              <a:t>3. Technical Oversight (OISD):</a:t>
            </a:r>
            <a:br>
              <a:rPr lang="en-US" dirty="0"/>
            </a:br>
            <a:r>
              <a:rPr lang="en-US" dirty="0"/>
              <a:t>The </a:t>
            </a:r>
            <a:r>
              <a:rPr lang="en-US" b="1" dirty="0"/>
              <a:t>Oil Industry Safety Directorate (OISD)</a:t>
            </a:r>
            <a:r>
              <a:rPr lang="en-US" dirty="0"/>
              <a:t>, under the </a:t>
            </a:r>
            <a:r>
              <a:rPr lang="en-US" b="1" dirty="0"/>
              <a:t>Ministry of Petroleum and Natural Gas</a:t>
            </a:r>
            <a:r>
              <a:rPr lang="en-US" dirty="0"/>
              <a:t>, formulates and enforces over </a:t>
            </a:r>
            <a:r>
              <a:rPr lang="en-US" b="1" dirty="0"/>
              <a:t>120 safety standards</a:t>
            </a:r>
            <a:r>
              <a:rPr lang="en-US" dirty="0"/>
              <a:t> for upstream, midstream, and downstream operations.</a:t>
            </a:r>
            <a:br>
              <a:rPr lang="en-US" dirty="0"/>
            </a:br>
            <a:r>
              <a:rPr lang="en-US" dirty="0"/>
              <a:t>OISD conducts </a:t>
            </a:r>
            <a:r>
              <a:rPr lang="en-US" b="1" dirty="0"/>
              <a:t>safety audits, accident investigations, and compliance inspections</a:t>
            </a:r>
            <a:r>
              <a:rPr lang="en-US" dirty="0"/>
              <a:t> across both onshore and offshore installations.</a:t>
            </a:r>
            <a:br>
              <a:rPr lang="en-US" dirty="0"/>
            </a:br>
            <a:r>
              <a:rPr lang="en-US" dirty="0"/>
              <a:t>It is also leading efforts in </a:t>
            </a:r>
            <a:r>
              <a:rPr lang="en-US" b="1" dirty="0"/>
              <a:t>policy </a:t>
            </a:r>
            <a:r>
              <a:rPr lang="en-US" b="1" dirty="0" err="1"/>
              <a:t>harmonisation</a:t>
            </a:r>
            <a:r>
              <a:rPr lang="en-US" dirty="0"/>
              <a:t>, ensuring that safety culture and continuous improvement become integral to India’s hydrocarbon governance.</a:t>
            </a:r>
          </a:p>
          <a:p>
            <a:br>
              <a:rPr lang="en-US" dirty="0"/>
            </a:br>
            <a:endParaRPr lang="en-US" dirty="0"/>
          </a:p>
          <a:p>
            <a:r>
              <a:rPr lang="en-US" b="1" dirty="0"/>
              <a:t>4. Exploration and Resource Governance (DGH):</a:t>
            </a:r>
            <a:br>
              <a:rPr lang="en-US" dirty="0"/>
            </a:br>
            <a:r>
              <a:rPr lang="en-US" dirty="0"/>
              <a:t>The </a:t>
            </a:r>
            <a:r>
              <a:rPr lang="en-US" b="1" dirty="0"/>
              <a:t>Directorate General of Hydrocarbons (DGH)</a:t>
            </a:r>
            <a:r>
              <a:rPr lang="en-US" dirty="0"/>
              <a:t> serves as the </a:t>
            </a:r>
            <a:r>
              <a:rPr lang="en-US" b="1" dirty="0"/>
              <a:t>nodal authority</a:t>
            </a:r>
            <a:r>
              <a:rPr lang="en-US" dirty="0"/>
              <a:t> for upstream oil and gas policy — overseeing exploration programs, reservoir management, and resource mapping across India’s sedimentary basins.</a:t>
            </a:r>
            <a:br>
              <a:rPr lang="en-US" dirty="0"/>
            </a:br>
            <a:r>
              <a:rPr lang="en-US" dirty="0"/>
              <a:t>DGH plays a key role in enabling </a:t>
            </a:r>
            <a:r>
              <a:rPr lang="en-US" b="1" dirty="0"/>
              <a:t>technology transfer</a:t>
            </a:r>
            <a:r>
              <a:rPr lang="en-US" dirty="0"/>
              <a:t>, managing contracts under </a:t>
            </a:r>
            <a:r>
              <a:rPr lang="en-US" b="1" dirty="0"/>
              <a:t>NELP, HELP, and OALP</a:t>
            </a:r>
            <a:r>
              <a:rPr lang="en-US" dirty="0"/>
              <a:t>, and ensuring environmental safeguards during offshore drilling and production activities.</a:t>
            </a:r>
          </a:p>
          <a:p>
            <a:br>
              <a:rPr lang="en-US" dirty="0"/>
            </a:br>
            <a:endParaRPr lang="en-US" dirty="0"/>
          </a:p>
          <a:p>
            <a:r>
              <a:rPr lang="en-US" dirty="0"/>
              <a:t>Collectively, these four institutions ensure that India’s offshore operations are </a:t>
            </a:r>
            <a:r>
              <a:rPr lang="en-US" b="1" dirty="0"/>
              <a:t>safe, efficient, and globally aligned</a:t>
            </a:r>
            <a:r>
              <a:rPr lang="en-US" dirty="0"/>
              <a:t>.</a:t>
            </a:r>
            <a:br>
              <a:rPr lang="en-US" dirty="0"/>
            </a:br>
            <a:r>
              <a:rPr lang="en-US" dirty="0"/>
              <a:t>However, as offshore activity diversifies into </a:t>
            </a:r>
            <a:r>
              <a:rPr lang="en-US" b="1" dirty="0"/>
              <a:t>LNG bunkering, offshore wind, and seabed mineral exploration</a:t>
            </a:r>
            <a:r>
              <a:rPr lang="en-US" dirty="0"/>
              <a:t>, a stronger </a:t>
            </a:r>
            <a:r>
              <a:rPr lang="en-US" b="1" dirty="0"/>
              <a:t>inter-agency coordination mechanism</a:t>
            </a:r>
            <a:r>
              <a:rPr lang="en-US" dirty="0"/>
              <a:t> — under the leadership of the </a:t>
            </a:r>
            <a:r>
              <a:rPr lang="en-US" b="1" dirty="0"/>
              <a:t>Directorate General of Shipping</a:t>
            </a:r>
            <a:r>
              <a:rPr lang="en-US" dirty="0"/>
              <a:t> — will be crucial for unified safety oversight.</a:t>
            </a:r>
          </a:p>
          <a:p>
            <a:endParaRPr lang="en-US" i="1" dirty="0"/>
          </a:p>
          <a:p>
            <a:r>
              <a:rPr lang="en-US" i="1" dirty="0"/>
              <a:t>“The vision is to establish India not just as a major offshore player, but as a model of sustainable and safe offshore governance — where energy growth and environmental responsibility advance together.”</a:t>
            </a:r>
            <a:endParaRPr lang="en-US" dirty="0"/>
          </a:p>
          <a:p>
            <a:endParaRPr lang="en-IN" dirty="0"/>
          </a:p>
        </p:txBody>
      </p:sp>
    </p:spTree>
    <p:extLst>
      <p:ext uri="{BB962C8B-B14F-4D97-AF65-F5344CB8AC3E}">
        <p14:creationId xmlns:p14="http://schemas.microsoft.com/office/powerpoint/2010/main" val="41699220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103DB-86EE-05A5-6A69-96972380F4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2870F0-C9B0-8A2D-C436-BE3B7009B8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CA2C78-9221-364E-7307-F88249C9EEF3}"/>
              </a:ext>
            </a:extLst>
          </p:cNvPr>
          <p:cNvSpPr>
            <a:spLocks noGrp="1"/>
          </p:cNvSpPr>
          <p:nvPr>
            <p:ph type="body" idx="1"/>
          </p:nvPr>
        </p:nvSpPr>
        <p:spPr/>
        <p:txBody>
          <a:bodyPr/>
          <a:lstStyle/>
          <a:p>
            <a:pPr algn="ctr"/>
            <a:r>
              <a:rPr lang="en-US" b="1" dirty="0"/>
              <a:t>Coastal Shipping</a:t>
            </a:r>
          </a:p>
          <a:p>
            <a:pPr algn="ctr"/>
            <a:endParaRPr lang="en-US" b="1" dirty="0"/>
          </a:p>
          <a:p>
            <a:r>
              <a:rPr lang="en-US" i="1" dirty="0"/>
              <a:t>“Coastal shipping represents one of India’s greatest untapped logistics assets — a cleaner, cheaper, and more efficient alternative to road and rail transport.”</a:t>
            </a:r>
            <a:endParaRPr lang="en-US" dirty="0"/>
          </a:p>
          <a:p>
            <a:endParaRPr lang="en-US" dirty="0"/>
          </a:p>
          <a:p>
            <a:r>
              <a:rPr lang="en-US" dirty="0"/>
              <a:t>India’s coastline spans </a:t>
            </a:r>
            <a:r>
              <a:rPr lang="en-US" b="1" dirty="0"/>
              <a:t>over 11,000 </a:t>
            </a:r>
            <a:r>
              <a:rPr lang="en-US" b="1" dirty="0" err="1"/>
              <a:t>kilometres</a:t>
            </a:r>
            <a:r>
              <a:rPr lang="en-US" dirty="0"/>
              <a:t>, complemented by nearly </a:t>
            </a:r>
            <a:r>
              <a:rPr lang="en-US" b="1" dirty="0"/>
              <a:t>14,000 </a:t>
            </a:r>
            <a:r>
              <a:rPr lang="en-US" b="1" dirty="0" err="1"/>
              <a:t>kilometres</a:t>
            </a:r>
            <a:r>
              <a:rPr lang="en-US" b="1" dirty="0"/>
              <a:t> of navigable waterways</a:t>
            </a:r>
            <a:r>
              <a:rPr lang="en-US" dirty="0"/>
              <a:t>. Despite this vast potential, coastal shipping remains </a:t>
            </a:r>
            <a:r>
              <a:rPr lang="en-US" b="1" dirty="0" err="1"/>
              <a:t>underutilised</a:t>
            </a:r>
            <a:r>
              <a:rPr lang="en-US" dirty="0"/>
              <a:t> compared to land-based modes of transport.</a:t>
            </a:r>
          </a:p>
          <a:p>
            <a:endParaRPr lang="en-US" dirty="0"/>
          </a:p>
          <a:p>
            <a:r>
              <a:rPr lang="en-US" dirty="0"/>
              <a:t>However, the trend is shifting. In </a:t>
            </a:r>
            <a:r>
              <a:rPr lang="en-US" b="1" dirty="0"/>
              <a:t>FY 2023–24</a:t>
            </a:r>
            <a:r>
              <a:rPr lang="en-US" dirty="0"/>
              <a:t>, India’s </a:t>
            </a:r>
            <a:r>
              <a:rPr lang="en-US" b="1" dirty="0"/>
              <a:t>coastal cargo volume reached 187.22 million </a:t>
            </a:r>
            <a:r>
              <a:rPr lang="en-US" b="1" dirty="0" err="1"/>
              <a:t>tonnes</a:t>
            </a:r>
            <a:r>
              <a:rPr lang="en-US" dirty="0"/>
              <a:t>, marking a </a:t>
            </a:r>
            <a:r>
              <a:rPr lang="en-US" b="1" dirty="0"/>
              <a:t>1.97% increase</a:t>
            </a:r>
            <a:r>
              <a:rPr lang="en-US" dirty="0"/>
              <a:t> over the previous year.</a:t>
            </a:r>
            <a:br>
              <a:rPr lang="en-US" dirty="0"/>
            </a:br>
            <a:r>
              <a:rPr lang="en-US" dirty="0"/>
              <a:t>The primary commodities moved through this mode include </a:t>
            </a:r>
            <a:r>
              <a:rPr lang="en-US" b="1" dirty="0"/>
              <a:t>POL, crude, containers, and iron ore</a:t>
            </a:r>
            <a:r>
              <a:rPr lang="en-US" dirty="0"/>
              <a:t>, with </a:t>
            </a:r>
            <a:r>
              <a:rPr lang="en-US" b="1" dirty="0"/>
              <a:t>Paradip and Deendayal Ports</a:t>
            </a:r>
            <a:r>
              <a:rPr lang="en-US" dirty="0"/>
              <a:t> emerging as leading hubs for coastal freight.</a:t>
            </a:r>
          </a:p>
          <a:p>
            <a:br>
              <a:rPr lang="en-US" dirty="0"/>
            </a:br>
            <a:endParaRPr lang="en-US" dirty="0"/>
          </a:p>
          <a:p>
            <a:r>
              <a:rPr lang="en-US" b="1" dirty="0"/>
              <a:t>Policy and Reform Landscape</a:t>
            </a:r>
          </a:p>
          <a:p>
            <a:r>
              <a:rPr lang="en-US" dirty="0"/>
              <a:t>The upcoming </a:t>
            </a:r>
            <a:r>
              <a:rPr lang="en-US" b="1" dirty="0"/>
              <a:t>Coastal Shipping Bill, 2025</a:t>
            </a:r>
            <a:r>
              <a:rPr lang="en-US" dirty="0"/>
              <a:t>, is set to transform this sector by introducing a </a:t>
            </a:r>
            <a:r>
              <a:rPr lang="en-US" b="1" dirty="0"/>
              <a:t>modern legal and regulatory framework</a:t>
            </a:r>
            <a:r>
              <a:rPr lang="en-US" dirty="0"/>
              <a:t> aligned with </a:t>
            </a:r>
            <a:r>
              <a:rPr lang="en-US" b="1" dirty="0"/>
              <a:t>global cabotage standards</a:t>
            </a:r>
            <a:r>
              <a:rPr lang="en-US" dirty="0"/>
              <a:t>.</a:t>
            </a:r>
            <a:br>
              <a:rPr lang="en-US" dirty="0"/>
            </a:br>
            <a:r>
              <a:rPr lang="en-US" dirty="0"/>
              <a:t>It aims to simplify licensing, enhance port coordination, and promote private participation — all directed toward achieving the national target of </a:t>
            </a:r>
            <a:r>
              <a:rPr lang="en-US" b="1" dirty="0"/>
              <a:t>230 million </a:t>
            </a:r>
            <a:r>
              <a:rPr lang="en-US" b="1" dirty="0" err="1"/>
              <a:t>tonnes</a:t>
            </a:r>
            <a:r>
              <a:rPr lang="en-US" b="1" dirty="0"/>
              <a:t> of coastal cargo by 2030</a:t>
            </a:r>
            <a:r>
              <a:rPr lang="en-US" dirty="0"/>
              <a:t>.</a:t>
            </a:r>
          </a:p>
          <a:p>
            <a:r>
              <a:rPr lang="en-US" dirty="0"/>
              <a:t>Parallelly, the </a:t>
            </a:r>
            <a:r>
              <a:rPr lang="en-US" b="1" dirty="0"/>
              <a:t>National Coastal &amp; Inland Shipping Strategic Plan</a:t>
            </a:r>
            <a:r>
              <a:rPr lang="en-US" dirty="0"/>
              <a:t>, along with a </a:t>
            </a:r>
            <a:r>
              <a:rPr lang="en-US" b="1" dirty="0"/>
              <a:t>National Database for Coastal Shipping</a:t>
            </a:r>
            <a:r>
              <a:rPr lang="en-US" dirty="0"/>
              <a:t>, is being formulated to provide a single source of verified data for planning, investment, and performance tracking.</a:t>
            </a:r>
            <a:br>
              <a:rPr lang="en-US" dirty="0"/>
            </a:br>
            <a:r>
              <a:rPr lang="en-US" dirty="0"/>
              <a:t>Together, these reforms directly support the vision of </a:t>
            </a:r>
            <a:r>
              <a:rPr lang="en-US" b="1" dirty="0" err="1"/>
              <a:t>Atmanirbhar</a:t>
            </a:r>
            <a:r>
              <a:rPr lang="en-US" b="1" dirty="0"/>
              <a:t> Bharat</a:t>
            </a:r>
            <a:r>
              <a:rPr lang="en-US" dirty="0"/>
              <a:t> and </a:t>
            </a:r>
            <a:r>
              <a:rPr lang="en-US" b="1" dirty="0"/>
              <a:t>Viksit Bharat 2047</a:t>
            </a:r>
            <a:r>
              <a:rPr lang="en-US" dirty="0"/>
              <a:t>, integrating maritime transport into India’s sustainable logistics architecture.</a:t>
            </a:r>
          </a:p>
          <a:p>
            <a:br>
              <a:rPr lang="en-US" dirty="0"/>
            </a:br>
            <a:endParaRPr lang="en-US" dirty="0"/>
          </a:p>
          <a:p>
            <a:r>
              <a:rPr lang="en-US" b="1" dirty="0"/>
              <a:t>Environmental and Economic Advantages</a:t>
            </a:r>
          </a:p>
          <a:p>
            <a:r>
              <a:rPr lang="en-US" dirty="0"/>
              <a:t>Coastal shipping stands out as the </a:t>
            </a:r>
            <a:r>
              <a:rPr lang="en-US" b="1" dirty="0"/>
              <a:t>most carbon-efficient mode of transport</a:t>
            </a:r>
            <a:r>
              <a:rPr lang="en-US" dirty="0"/>
              <a:t>, producing the </a:t>
            </a:r>
            <a:r>
              <a:rPr lang="en-US" b="1" dirty="0"/>
              <a:t>lowest CO₂ emissions per </a:t>
            </a:r>
            <a:r>
              <a:rPr lang="en-US" b="1" dirty="0" err="1"/>
              <a:t>tonne-kilometre</a:t>
            </a:r>
            <a:r>
              <a:rPr lang="en-US" dirty="0"/>
              <a:t> compared to road, rail, or air.</a:t>
            </a:r>
            <a:br>
              <a:rPr lang="en-US" dirty="0"/>
            </a:br>
            <a:r>
              <a:rPr lang="en-US" dirty="0"/>
              <a:t>By </a:t>
            </a:r>
            <a:r>
              <a:rPr lang="en-US" b="1" dirty="0"/>
              <a:t>shifting freight from highways and railways to sea routes</a:t>
            </a:r>
            <a:r>
              <a:rPr lang="en-US" dirty="0"/>
              <a:t>, India can significantly cut </a:t>
            </a:r>
            <a:r>
              <a:rPr lang="en-US" b="1" dirty="0"/>
              <a:t>urban air pollution</a:t>
            </a:r>
            <a:r>
              <a:rPr lang="en-US" dirty="0"/>
              <a:t>, </a:t>
            </a:r>
            <a:r>
              <a:rPr lang="en-US" b="1" dirty="0"/>
              <a:t>reduce highway congestion</a:t>
            </a:r>
            <a:r>
              <a:rPr lang="en-US" dirty="0"/>
              <a:t>, and </a:t>
            </a:r>
            <a:r>
              <a:rPr lang="en-US" b="1" dirty="0"/>
              <a:t>lower logistics costs</a:t>
            </a:r>
            <a:r>
              <a:rPr lang="en-US" dirty="0"/>
              <a:t>.</a:t>
            </a:r>
          </a:p>
          <a:p>
            <a:r>
              <a:rPr lang="en-US" dirty="0"/>
              <a:t>This transition is also central to </a:t>
            </a:r>
            <a:r>
              <a:rPr lang="en-US" b="1" dirty="0"/>
              <a:t>green logistics</a:t>
            </a:r>
            <a:r>
              <a:rPr lang="en-US" dirty="0"/>
              <a:t> — enabling </a:t>
            </a:r>
            <a:r>
              <a:rPr lang="en-US" b="1" dirty="0"/>
              <a:t>low-carbon supply chains</a:t>
            </a:r>
            <a:r>
              <a:rPr lang="en-US" dirty="0"/>
              <a:t>, supporting India’s </a:t>
            </a:r>
            <a:r>
              <a:rPr lang="en-US" b="1" dirty="0"/>
              <a:t>Net Zero commitments</a:t>
            </a:r>
            <a:r>
              <a:rPr lang="en-US" dirty="0"/>
              <a:t>, and aligning with </a:t>
            </a:r>
            <a:r>
              <a:rPr lang="en-US" b="1" dirty="0"/>
              <a:t>IMO’s 2050 decarbonization goals</a:t>
            </a:r>
            <a:r>
              <a:rPr lang="en-US" dirty="0"/>
              <a:t>.</a:t>
            </a:r>
          </a:p>
          <a:p>
            <a:br>
              <a:rPr lang="en-US" dirty="0"/>
            </a:br>
            <a:endParaRPr lang="en-US" dirty="0"/>
          </a:p>
          <a:p>
            <a:r>
              <a:rPr lang="en-US" b="1" dirty="0"/>
              <a:t>Strategic Impact</a:t>
            </a:r>
          </a:p>
          <a:p>
            <a:r>
              <a:rPr lang="en-US" dirty="0"/>
              <a:t>Every </a:t>
            </a:r>
            <a:r>
              <a:rPr lang="en-US" dirty="0" err="1"/>
              <a:t>tonne</a:t>
            </a:r>
            <a:r>
              <a:rPr lang="en-US" dirty="0"/>
              <a:t> of cargo shifted from road to coastal shipping translates into measurable savings in </a:t>
            </a:r>
            <a:r>
              <a:rPr lang="en-US" b="1" dirty="0"/>
              <a:t>fuel, emissions, and congestion costs</a:t>
            </a:r>
            <a:r>
              <a:rPr lang="en-US" dirty="0"/>
              <a:t>.</a:t>
            </a:r>
            <a:br>
              <a:rPr lang="en-US" dirty="0"/>
            </a:br>
            <a:r>
              <a:rPr lang="en-US" dirty="0"/>
              <a:t>Beyond economics, it also strengthens </a:t>
            </a:r>
            <a:r>
              <a:rPr lang="en-US" b="1" dirty="0"/>
              <a:t>port connectivity, coastal employment, and intermodal integration</a:t>
            </a:r>
            <a:r>
              <a:rPr lang="en-US" dirty="0"/>
              <a:t> — positioning coastal shipping as a </a:t>
            </a:r>
            <a:r>
              <a:rPr lang="en-US" b="1" dirty="0"/>
              <a:t>key enabler of India’s Blue Economy and Green Growth vision</a:t>
            </a:r>
            <a:r>
              <a:rPr lang="en-US" dirty="0"/>
              <a:t>.</a:t>
            </a:r>
          </a:p>
          <a:p>
            <a:endParaRPr lang="en-US" i="1" dirty="0"/>
          </a:p>
          <a:p>
            <a:r>
              <a:rPr lang="en-US" i="1" dirty="0"/>
              <a:t>“The Coastal Shipping Act 2025 is not just a reform — it’s a signal of intent to make maritime logistics the backbone of India’s sustainable transport future.”</a:t>
            </a:r>
            <a:endParaRPr lang="en-US" dirty="0"/>
          </a:p>
          <a:p>
            <a:endParaRPr lang="en-IN" dirty="0"/>
          </a:p>
        </p:txBody>
      </p:sp>
    </p:spTree>
    <p:extLst>
      <p:ext uri="{BB962C8B-B14F-4D97-AF65-F5344CB8AC3E}">
        <p14:creationId xmlns:p14="http://schemas.microsoft.com/office/powerpoint/2010/main" val="4021919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Contribution of the Blue Economy</a:t>
            </a:r>
          </a:p>
          <a:p>
            <a:endParaRPr lang="en-US" dirty="0"/>
          </a:p>
          <a:p>
            <a:r>
              <a:rPr lang="en-US" dirty="0"/>
              <a:t>The Blue Economy lies at the heart of India’s economic and strategic rise, accounting for </a:t>
            </a:r>
            <a:r>
              <a:rPr lang="en-US" b="1" dirty="0"/>
              <a:t>95% of trade by volume and 70% by value</a:t>
            </a:r>
            <a:r>
              <a:rPr lang="en-US" dirty="0"/>
              <a:t>. With </a:t>
            </a:r>
            <a:r>
              <a:rPr lang="en-US" b="1" dirty="0"/>
              <a:t>12 major ports, 200+ non-major ports, and an extensive coastline of 11,098 km</a:t>
            </a:r>
            <a:r>
              <a:rPr lang="en-US" dirty="0"/>
              <a:t>, India possesses one of the largest maritime infrastructures in the world, giving it a natural advantage in connecting markets and enabling prosperity.</a:t>
            </a:r>
          </a:p>
          <a:p>
            <a:endParaRPr lang="en-US" dirty="0"/>
          </a:p>
          <a:p>
            <a:r>
              <a:rPr lang="en-US" dirty="0"/>
              <a:t>India’s fleet strength has also grown steadily, with </a:t>
            </a:r>
            <a:r>
              <a:rPr lang="en-US" b="1" dirty="0"/>
              <a:t>1,520+ merchant vessels aggregating over 13 million GT capacity</a:t>
            </a:r>
            <a:r>
              <a:rPr lang="en-US" dirty="0"/>
              <a:t>. On the global stage, India now ranks </a:t>
            </a:r>
            <a:r>
              <a:rPr lang="en-US" b="1" dirty="0"/>
              <a:t>18th in flag registration and 19th in carrying capacity</a:t>
            </a:r>
            <a:r>
              <a:rPr lang="en-US" dirty="0"/>
              <a:t>, underscoring its expanding role in global shipping while contributing significantly to supply chain resilience.</a:t>
            </a:r>
          </a:p>
          <a:p>
            <a:endParaRPr lang="en-US" dirty="0"/>
          </a:p>
          <a:p>
            <a:r>
              <a:rPr lang="en-US" dirty="0"/>
              <a:t>The Government has positioned the Blue Economy as a </a:t>
            </a:r>
            <a:r>
              <a:rPr lang="en-US" b="1" dirty="0"/>
              <a:t>pillar of Viksit Bharat 2047</a:t>
            </a:r>
            <a:r>
              <a:rPr lang="en-US" dirty="0"/>
              <a:t>, with a strong emphasis on </a:t>
            </a:r>
            <a:r>
              <a:rPr lang="en-US" b="1" dirty="0"/>
              <a:t>port-led development, multimodal logistics, and ease of doing business reforms</a:t>
            </a:r>
            <a:r>
              <a:rPr lang="en-US" dirty="0"/>
              <a:t>. Initiatives under </a:t>
            </a:r>
            <a:r>
              <a:rPr lang="en-US" dirty="0" err="1"/>
              <a:t>Sagarmala</a:t>
            </a:r>
            <a:r>
              <a:rPr lang="en-US" dirty="0"/>
              <a:t>, Harit Sagar, and Maritime India Vision 2030 have transformed ports into hubs of efficiency, green practices, and integrated logistics.</a:t>
            </a:r>
          </a:p>
          <a:p>
            <a:endParaRPr lang="en-US" dirty="0"/>
          </a:p>
          <a:p>
            <a:r>
              <a:rPr lang="en-US" dirty="0"/>
              <a:t>Thus, India’s Blue Economy is not just about scale, but about direction, moving towards sustainability, competitiveness, and strategic influence. As the world transitions towards cleaner and more resilient maritime operations, India’s leadership in the Blue Economy offers a model of how infrastructure, business, and policy can be aligned to deliver long-term growth and global impact.</a:t>
            </a:r>
          </a:p>
          <a:p>
            <a:endParaRPr lang="en-IN" dirty="0"/>
          </a:p>
          <a:p>
            <a:endParaRPr lang="en-IN" dirty="0"/>
          </a:p>
        </p:txBody>
      </p:sp>
    </p:spTree>
    <p:extLst>
      <p:ext uri="{BB962C8B-B14F-4D97-AF65-F5344CB8AC3E}">
        <p14:creationId xmlns:p14="http://schemas.microsoft.com/office/powerpoint/2010/main" val="20363124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87AD2-4C71-428A-50EF-B234D24AE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FA0DA-F4B7-6326-0893-292D75B4E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DE6FC-DDC3-21B4-00F8-5C07254AD59C}"/>
              </a:ext>
            </a:extLst>
          </p:cNvPr>
          <p:cNvSpPr>
            <a:spLocks noGrp="1"/>
          </p:cNvSpPr>
          <p:nvPr>
            <p:ph type="body" idx="1"/>
          </p:nvPr>
        </p:nvSpPr>
        <p:spPr/>
        <p:txBody>
          <a:bodyPr/>
          <a:lstStyle/>
          <a:p>
            <a:pPr algn="ctr"/>
            <a:r>
              <a:rPr lang="en-US" b="1" dirty="0"/>
              <a:t>Multi Component Ecosystem for Indian Maritime Sector</a:t>
            </a:r>
          </a:p>
          <a:p>
            <a:endParaRPr lang="en-US" i="1" dirty="0"/>
          </a:p>
          <a:p>
            <a:r>
              <a:rPr lang="en-US" i="1" dirty="0"/>
              <a:t>“India’s maritime sector is a vast, interconnected system, linking ports, shipping, and inland waterways into one unified logistics and economic ecosystem.”</a:t>
            </a:r>
            <a:endParaRPr lang="en-US" dirty="0"/>
          </a:p>
          <a:p>
            <a:endParaRPr lang="en-US" dirty="0"/>
          </a:p>
          <a:p>
            <a:r>
              <a:rPr lang="en-US" dirty="0"/>
              <a:t>India’s coastline extends </a:t>
            </a:r>
            <a:r>
              <a:rPr lang="en-US" b="1" dirty="0"/>
              <a:t>11,098 </a:t>
            </a:r>
            <a:r>
              <a:rPr lang="en-US" b="1" dirty="0" err="1"/>
              <a:t>kilometres</a:t>
            </a:r>
            <a:r>
              <a:rPr lang="en-US" dirty="0"/>
              <a:t>, dotted with </a:t>
            </a:r>
            <a:r>
              <a:rPr lang="en-US" b="1" dirty="0"/>
              <a:t>major ports, non-major ports, and national waterways</a:t>
            </a:r>
            <a:r>
              <a:rPr lang="en-US" dirty="0"/>
              <a:t> — all functioning as critical nodes in trade, energy transport, and logistics.</a:t>
            </a:r>
          </a:p>
          <a:p>
            <a:r>
              <a:rPr lang="en-US" dirty="0"/>
              <a:t>At the heart of this system are </a:t>
            </a:r>
            <a:r>
              <a:rPr lang="en-US" b="1" dirty="0"/>
              <a:t>78 cargo-handling ports</a:t>
            </a:r>
            <a:r>
              <a:rPr lang="en-US" dirty="0"/>
              <a:t> — comprising </a:t>
            </a:r>
            <a:r>
              <a:rPr lang="en-US" b="1" dirty="0"/>
              <a:t>55 EXIM ports</a:t>
            </a:r>
            <a:r>
              <a:rPr lang="en-US" dirty="0"/>
              <a:t> that manage international trade and </a:t>
            </a:r>
            <a:r>
              <a:rPr lang="en-US" b="1" dirty="0"/>
              <a:t>23 non-EXIM ports</a:t>
            </a:r>
            <a:r>
              <a:rPr lang="en-US" dirty="0"/>
              <a:t> that cater primarily to domestic and regional cargo flows.</a:t>
            </a:r>
          </a:p>
          <a:p>
            <a:br>
              <a:rPr lang="en-US" dirty="0"/>
            </a:br>
            <a:endParaRPr lang="en-US" dirty="0"/>
          </a:p>
          <a:p>
            <a:r>
              <a:rPr lang="en-US" b="1" dirty="0"/>
              <a:t>Cargo Handling and Throughput</a:t>
            </a:r>
          </a:p>
          <a:p>
            <a:r>
              <a:rPr lang="en-US" dirty="0"/>
              <a:t>During </a:t>
            </a:r>
            <a:r>
              <a:rPr lang="en-US" b="1" dirty="0"/>
              <a:t>FY 2024–25</a:t>
            </a:r>
            <a:r>
              <a:rPr lang="en-US" dirty="0"/>
              <a:t>, India’s ports handled a combined </a:t>
            </a:r>
            <a:r>
              <a:rPr lang="en-US" b="1" dirty="0"/>
              <a:t>1,593 million metric </a:t>
            </a:r>
            <a:r>
              <a:rPr lang="en-US" b="1" dirty="0" err="1"/>
              <a:t>tonnes</a:t>
            </a:r>
            <a:r>
              <a:rPr lang="en-US" b="1" dirty="0"/>
              <a:t> (MMT)</a:t>
            </a:r>
            <a:r>
              <a:rPr lang="en-US" dirty="0"/>
              <a:t> of cargo —</a:t>
            </a:r>
          </a:p>
          <a:p>
            <a:r>
              <a:rPr lang="en-US" b="1" dirty="0"/>
              <a:t>1,262 MMT</a:t>
            </a:r>
            <a:r>
              <a:rPr lang="en-US" dirty="0"/>
              <a:t> from </a:t>
            </a:r>
            <a:r>
              <a:rPr lang="en-US" b="1" dirty="0"/>
              <a:t>overseas trade</a:t>
            </a:r>
            <a:r>
              <a:rPr lang="en-US" dirty="0"/>
              <a:t>, and</a:t>
            </a:r>
          </a:p>
          <a:p>
            <a:r>
              <a:rPr lang="en-US" b="1" dirty="0"/>
              <a:t>331 MMT</a:t>
            </a:r>
            <a:r>
              <a:rPr lang="en-US" dirty="0"/>
              <a:t> from </a:t>
            </a:r>
            <a:r>
              <a:rPr lang="en-US" b="1" dirty="0"/>
              <a:t>coastal movement</a:t>
            </a:r>
            <a:r>
              <a:rPr lang="en-US" dirty="0"/>
              <a:t>.</a:t>
            </a:r>
          </a:p>
          <a:p>
            <a:r>
              <a:rPr lang="en-US" dirty="0"/>
              <a:t>This represents the strength of India’s dual maritime character — </a:t>
            </a:r>
            <a:r>
              <a:rPr lang="en-US" b="1" dirty="0"/>
              <a:t>global in scale</a:t>
            </a:r>
            <a:r>
              <a:rPr lang="en-US" dirty="0"/>
              <a:t>, yet </a:t>
            </a:r>
            <a:r>
              <a:rPr lang="en-US" b="1" dirty="0"/>
              <a:t>deeply rooted in domestic logistics</a:t>
            </a:r>
            <a:r>
              <a:rPr lang="en-US" dirty="0"/>
              <a:t>.</a:t>
            </a:r>
            <a:br>
              <a:rPr lang="en-US" dirty="0"/>
            </a:br>
            <a:r>
              <a:rPr lang="en-US" dirty="0"/>
              <a:t>It also underlines how coastal and EXIM sectors complement each other — the former ensuring national supply chain resilience, and the latter anchoring India’s position in global trade.</a:t>
            </a:r>
          </a:p>
          <a:p>
            <a:br>
              <a:rPr lang="en-US" dirty="0"/>
            </a:br>
            <a:endParaRPr lang="en-US" dirty="0"/>
          </a:p>
          <a:p>
            <a:r>
              <a:rPr lang="en-US" b="1" dirty="0"/>
              <a:t>Fleet Strength and Capacity</a:t>
            </a:r>
          </a:p>
          <a:p>
            <a:r>
              <a:rPr lang="en-US" dirty="0"/>
              <a:t>As of </a:t>
            </a:r>
            <a:r>
              <a:rPr lang="en-US" b="1" dirty="0"/>
              <a:t>FY 2023–24</a:t>
            </a:r>
            <a:r>
              <a:rPr lang="en-US" dirty="0"/>
              <a:t>, India’s registered merchant fleet stood at </a:t>
            </a:r>
            <a:r>
              <a:rPr lang="en-US" b="1" dirty="0"/>
              <a:t>1,545 vessels</a:t>
            </a:r>
            <a:r>
              <a:rPr lang="en-US" dirty="0"/>
              <a:t>, with a cumulative </a:t>
            </a:r>
            <a:r>
              <a:rPr lang="en-US" b="1" dirty="0"/>
              <a:t>capacity of 13.5 million gross tonnage (GT)</a:t>
            </a:r>
            <a:r>
              <a:rPr lang="en-US" dirty="0"/>
              <a:t>.</a:t>
            </a:r>
            <a:br>
              <a:rPr lang="en-US" dirty="0"/>
            </a:br>
            <a:r>
              <a:rPr lang="en-US" dirty="0"/>
              <a:t>Of these:</a:t>
            </a:r>
          </a:p>
          <a:p>
            <a:r>
              <a:rPr lang="en-US" b="1" dirty="0"/>
              <a:t>1,056 ships</a:t>
            </a:r>
            <a:r>
              <a:rPr lang="en-US" dirty="0"/>
              <a:t> serve the </a:t>
            </a:r>
            <a:r>
              <a:rPr lang="en-US" b="1" dirty="0"/>
              <a:t>coastal segment</a:t>
            </a:r>
            <a:r>
              <a:rPr lang="en-US" dirty="0"/>
              <a:t>, with </a:t>
            </a:r>
            <a:r>
              <a:rPr lang="en-US" b="1" dirty="0"/>
              <a:t>1.6 million GT</a:t>
            </a:r>
            <a:r>
              <a:rPr lang="en-US" dirty="0"/>
              <a:t>, and</a:t>
            </a:r>
          </a:p>
          <a:p>
            <a:r>
              <a:rPr lang="en-US" b="1" dirty="0"/>
              <a:t>489 ships</a:t>
            </a:r>
            <a:r>
              <a:rPr lang="en-US" dirty="0"/>
              <a:t> operate in </a:t>
            </a:r>
            <a:r>
              <a:rPr lang="en-US" b="1" dirty="0"/>
              <a:t>overseas trade</a:t>
            </a:r>
            <a:r>
              <a:rPr lang="en-US" dirty="0"/>
              <a:t>, with </a:t>
            </a:r>
            <a:r>
              <a:rPr lang="en-US" b="1" dirty="0"/>
              <a:t>11.8 million GT</a:t>
            </a:r>
            <a:r>
              <a:rPr lang="en-US" dirty="0"/>
              <a:t> capacity.</a:t>
            </a:r>
          </a:p>
          <a:p>
            <a:r>
              <a:rPr lang="en-US" dirty="0"/>
              <a:t>This composition reflects both </a:t>
            </a:r>
            <a:r>
              <a:rPr lang="en-US" b="1" dirty="0"/>
              <a:t>India’s growing coastal connectivity</a:t>
            </a:r>
            <a:r>
              <a:rPr lang="en-US" dirty="0"/>
              <a:t> and its </a:t>
            </a:r>
            <a:r>
              <a:rPr lang="en-US" b="1" dirty="0"/>
              <a:t>continued expansion in international shipping tonnage</a:t>
            </a:r>
            <a:r>
              <a:rPr lang="en-US" dirty="0"/>
              <a:t>.</a:t>
            </a:r>
          </a:p>
          <a:p>
            <a:br>
              <a:rPr lang="en-US" dirty="0"/>
            </a:br>
            <a:endParaRPr lang="en-US" dirty="0"/>
          </a:p>
          <a:p>
            <a:r>
              <a:rPr lang="en-US" b="1" dirty="0"/>
              <a:t>National Waterways Integration</a:t>
            </a:r>
          </a:p>
          <a:p>
            <a:r>
              <a:rPr lang="en-US" dirty="0"/>
              <a:t>Inland and coastal connectivity is reinforced through </a:t>
            </a:r>
            <a:r>
              <a:rPr lang="en-US" b="1" dirty="0"/>
              <a:t>111 National Waterways</a:t>
            </a:r>
            <a:r>
              <a:rPr lang="en-US" dirty="0"/>
              <a:t>, of which </a:t>
            </a:r>
            <a:r>
              <a:rPr lang="en-US" b="1" dirty="0"/>
              <a:t>29 are currently operational</a:t>
            </a:r>
            <a:r>
              <a:rPr lang="en-US" dirty="0"/>
              <a:t>, handling about </a:t>
            </a:r>
            <a:r>
              <a:rPr lang="en-US" b="1" dirty="0"/>
              <a:t>145 MMT of cargo in FY 2025</a:t>
            </a:r>
            <a:r>
              <a:rPr lang="en-US" dirty="0"/>
              <a:t>.</a:t>
            </a:r>
            <a:br>
              <a:rPr lang="en-US" dirty="0"/>
            </a:br>
            <a:r>
              <a:rPr lang="en-US" dirty="0"/>
              <a:t>The integration of </a:t>
            </a:r>
            <a:r>
              <a:rPr lang="en-US" b="1" dirty="0"/>
              <a:t>port infrastructure with waterways</a:t>
            </a:r>
            <a:r>
              <a:rPr lang="en-US" dirty="0"/>
              <a:t> through initiatives like </a:t>
            </a:r>
            <a:r>
              <a:rPr lang="en-US" b="1" dirty="0" err="1"/>
              <a:t>Sagarmala</a:t>
            </a:r>
            <a:r>
              <a:rPr lang="en-US" dirty="0"/>
              <a:t>, </a:t>
            </a:r>
            <a:r>
              <a:rPr lang="en-US" b="1" dirty="0"/>
              <a:t>PM Gati Shakti</a:t>
            </a:r>
            <a:r>
              <a:rPr lang="en-US" dirty="0"/>
              <a:t>, and </a:t>
            </a:r>
            <a:r>
              <a:rPr lang="en-US" b="1" dirty="0"/>
              <a:t>Harit Sagar</a:t>
            </a:r>
            <a:r>
              <a:rPr lang="en-US" dirty="0"/>
              <a:t> ensures last-mile multimodal connectivity and reduced logistics costs.</a:t>
            </a:r>
          </a:p>
          <a:p>
            <a:br>
              <a:rPr lang="en-US" dirty="0"/>
            </a:br>
            <a:endParaRPr lang="en-US" dirty="0"/>
          </a:p>
          <a:p>
            <a:r>
              <a:rPr lang="en-US" b="1" dirty="0"/>
              <a:t>Strategic Vision</a:t>
            </a:r>
          </a:p>
          <a:p>
            <a:r>
              <a:rPr lang="en-US" dirty="0"/>
              <a:t>This multi-component structure — spanning </a:t>
            </a:r>
            <a:r>
              <a:rPr lang="en-US" b="1" dirty="0"/>
              <a:t>ports, shipping, and waterways</a:t>
            </a:r>
            <a:r>
              <a:rPr lang="en-US" dirty="0"/>
              <a:t> — underpins the transition toward a </a:t>
            </a:r>
            <a:r>
              <a:rPr lang="en-US" b="1" dirty="0"/>
              <a:t>Green and Blue Economy</a:t>
            </a:r>
            <a:r>
              <a:rPr lang="en-US" dirty="0"/>
              <a:t>.</a:t>
            </a:r>
            <a:br>
              <a:rPr lang="en-US" dirty="0"/>
            </a:br>
            <a:r>
              <a:rPr lang="en-US" dirty="0"/>
              <a:t>It ensures seamless flow of goods, diversified trade routes, and balanced development across both coasts and hinterlands.</a:t>
            </a:r>
          </a:p>
          <a:p>
            <a:endParaRPr lang="en-US" i="1" dirty="0"/>
          </a:p>
          <a:p>
            <a:r>
              <a:rPr lang="en-US" i="1" dirty="0"/>
              <a:t>“The maritime sector today is not a set of isolated components — it is a single, synchronized ecosystem driving India’s trade competitiveness and sustainable growth.”</a:t>
            </a:r>
            <a:endParaRPr lang="en-US" dirty="0"/>
          </a:p>
          <a:p>
            <a:endParaRPr lang="en-IN" dirty="0"/>
          </a:p>
        </p:txBody>
      </p:sp>
    </p:spTree>
    <p:extLst>
      <p:ext uri="{BB962C8B-B14F-4D97-AF65-F5344CB8AC3E}">
        <p14:creationId xmlns:p14="http://schemas.microsoft.com/office/powerpoint/2010/main" val="31107298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FFC8D-7956-5FFF-9572-E2A271B8E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15B3B-328C-DDC9-E054-25723E674A85}"/>
              </a:ext>
            </a:extLst>
          </p:cNvPr>
          <p:cNvSpPr>
            <a:spLocks noGrp="1" noRot="1" noChangeAspect="1"/>
          </p:cNvSpPr>
          <p:nvPr>
            <p:ph type="sldImg"/>
          </p:nvPr>
        </p:nvSpPr>
        <p:spPr>
          <a:xfrm>
            <a:off x="685800" y="463550"/>
            <a:ext cx="5486400" cy="3086100"/>
          </a:xfrm>
        </p:spPr>
      </p:sp>
      <p:sp>
        <p:nvSpPr>
          <p:cNvPr id="3" name="Notes Placeholder 2">
            <a:extLst>
              <a:ext uri="{FF2B5EF4-FFF2-40B4-BE49-F238E27FC236}">
                <a16:creationId xmlns:a16="http://schemas.microsoft.com/office/drawing/2014/main" id="{E5DE0015-167E-5803-17AC-FED77F266FD8}"/>
              </a:ext>
            </a:extLst>
          </p:cNvPr>
          <p:cNvSpPr>
            <a:spLocks noGrp="1"/>
          </p:cNvSpPr>
          <p:nvPr>
            <p:ph type="body" idx="1"/>
          </p:nvPr>
        </p:nvSpPr>
        <p:spPr/>
        <p:txBody>
          <a:bodyPr/>
          <a:lstStyle/>
          <a:p>
            <a:pPr algn="ctr"/>
            <a:r>
              <a:rPr lang="en-US" b="1" dirty="0"/>
              <a:t>Coastal Shipping Act, 2025 (1/2)</a:t>
            </a:r>
          </a:p>
          <a:p>
            <a:pPr algn="ctr"/>
            <a:endParaRPr lang="en-US" b="1" dirty="0"/>
          </a:p>
          <a:p>
            <a:r>
              <a:rPr lang="en-US" i="1" dirty="0"/>
              <a:t>“The Coastal Shipping Act, 2025 marks a defining reform in India’s maritime sector — one that transforms our coastline into a dynamic corridor of trade, connectivity, and green growth.”</a:t>
            </a:r>
            <a:endParaRPr lang="en-US" dirty="0"/>
          </a:p>
          <a:p>
            <a:endParaRPr lang="en-US" dirty="0"/>
          </a:p>
          <a:p>
            <a:r>
              <a:rPr lang="en-US" dirty="0"/>
              <a:t>The </a:t>
            </a:r>
            <a:r>
              <a:rPr lang="en-US" b="1" dirty="0"/>
              <a:t>Coastal Shipping Bill, 2025</a:t>
            </a:r>
            <a:r>
              <a:rPr lang="en-US" dirty="0"/>
              <a:t>, recently passed by the </a:t>
            </a:r>
            <a:r>
              <a:rPr lang="en-US" b="1" dirty="0"/>
              <a:t>Rajya Sabha</a:t>
            </a:r>
            <a:r>
              <a:rPr lang="en-US" dirty="0"/>
              <a:t>, is a landmark step to unlock the full potential of India’s </a:t>
            </a:r>
            <a:r>
              <a:rPr lang="en-US" b="1" dirty="0"/>
              <a:t>11,098-kilometre coastline</a:t>
            </a:r>
            <a:r>
              <a:rPr lang="en-US" dirty="0"/>
              <a:t>, which stretches across </a:t>
            </a:r>
            <a:r>
              <a:rPr lang="en-US" b="1" dirty="0"/>
              <a:t>nine coastal states and four Union Territories</a:t>
            </a:r>
            <a:r>
              <a:rPr lang="en-US" dirty="0"/>
              <a:t>.</a:t>
            </a:r>
          </a:p>
          <a:p>
            <a:endParaRPr lang="en-US" dirty="0"/>
          </a:p>
          <a:p>
            <a:r>
              <a:rPr lang="en-US" dirty="0"/>
              <a:t>This Bill, introduced by </a:t>
            </a:r>
            <a:r>
              <a:rPr lang="en-US" b="1" dirty="0"/>
              <a:t>Hon’ble Union Minister Shri Sarbananda Sonowal,</a:t>
            </a:r>
            <a:r>
              <a:rPr lang="en-US" dirty="0"/>
              <a:t> strengthens India’s position as a maritime nation by creating a </a:t>
            </a:r>
            <a:r>
              <a:rPr lang="en-US" b="1" dirty="0"/>
              <a:t>modern, simplified, and globally aligned legal framework</a:t>
            </a:r>
            <a:r>
              <a:rPr lang="en-US" dirty="0"/>
              <a:t> for coastal shipping.</a:t>
            </a:r>
          </a:p>
          <a:p>
            <a:br>
              <a:rPr lang="en-US" dirty="0"/>
            </a:br>
            <a:endParaRPr lang="en-US" dirty="0"/>
          </a:p>
          <a:p>
            <a:r>
              <a:rPr lang="en-US" b="1" dirty="0"/>
              <a:t>Legislative Milestone</a:t>
            </a:r>
          </a:p>
          <a:p>
            <a:r>
              <a:rPr lang="en-US" dirty="0"/>
              <a:t>The Bill was </a:t>
            </a:r>
            <a:r>
              <a:rPr lang="en-US" b="1" dirty="0"/>
              <a:t>earlier approved by the Lok Sabha on April 3, 2025</a:t>
            </a:r>
            <a:r>
              <a:rPr lang="en-US" dirty="0"/>
              <a:t>, and subsequently cleared by the </a:t>
            </a:r>
            <a:r>
              <a:rPr lang="en-US" b="1" dirty="0"/>
              <a:t>Rajya Sabha</a:t>
            </a:r>
            <a:r>
              <a:rPr lang="en-US" dirty="0"/>
              <a:t>, </a:t>
            </a:r>
            <a:r>
              <a:rPr lang="en-US" dirty="0" err="1"/>
              <a:t>signalling</a:t>
            </a:r>
            <a:r>
              <a:rPr lang="en-US" dirty="0"/>
              <a:t> Parliament’s commitment to </a:t>
            </a:r>
            <a:r>
              <a:rPr lang="en-US" dirty="0" err="1"/>
              <a:t>modernising</a:t>
            </a:r>
            <a:r>
              <a:rPr lang="en-US" dirty="0"/>
              <a:t> India’s maritime laws.</a:t>
            </a:r>
          </a:p>
          <a:p>
            <a:r>
              <a:rPr lang="en-US" dirty="0"/>
              <a:t>It </a:t>
            </a:r>
            <a:r>
              <a:rPr lang="en-US" b="1" dirty="0"/>
              <a:t>replaces Part XIV of the Merchant Shipping Act, 1958</a:t>
            </a:r>
            <a:r>
              <a:rPr lang="en-US" dirty="0"/>
              <a:t>, bringing in a </a:t>
            </a:r>
            <a:r>
              <a:rPr lang="en-US" b="1" dirty="0"/>
              <a:t>progressive and internationally benchmarked legal structure</a:t>
            </a:r>
            <a:r>
              <a:rPr lang="en-US" dirty="0"/>
              <a:t>.</a:t>
            </a:r>
            <a:br>
              <a:rPr lang="en-US" dirty="0"/>
            </a:br>
            <a:r>
              <a:rPr lang="en-US" dirty="0"/>
              <a:t>This shift aligns India’s coastal shipping governance with </a:t>
            </a:r>
            <a:r>
              <a:rPr lang="en-US" b="1" dirty="0"/>
              <a:t>global cabotage and trade standards</a:t>
            </a:r>
            <a:r>
              <a:rPr lang="en-US" dirty="0"/>
              <a:t>, while also promoting </a:t>
            </a:r>
            <a:r>
              <a:rPr lang="en-US" b="1" dirty="0"/>
              <a:t>ease of doing business</a:t>
            </a:r>
            <a:r>
              <a:rPr lang="en-US" dirty="0"/>
              <a:t> for Indian operators.</a:t>
            </a:r>
          </a:p>
          <a:p>
            <a:br>
              <a:rPr lang="en-US" dirty="0"/>
            </a:br>
            <a:endParaRPr lang="en-US" dirty="0"/>
          </a:p>
          <a:p>
            <a:r>
              <a:rPr lang="en-US" b="1" dirty="0"/>
              <a:t>Core Objectives and Features</a:t>
            </a:r>
          </a:p>
          <a:p>
            <a:r>
              <a:rPr lang="en-US" dirty="0"/>
              <a:t>The Coastal Shipping Act, 2025, is designed to:</a:t>
            </a:r>
          </a:p>
          <a:p>
            <a:r>
              <a:rPr lang="en-US" b="1" dirty="0"/>
              <a:t>Create a robust regulatory framework</a:t>
            </a:r>
            <a:r>
              <a:rPr lang="en-US" dirty="0"/>
              <a:t> for the commercial activity of coastal trade.</a:t>
            </a:r>
          </a:p>
          <a:p>
            <a:r>
              <a:rPr lang="en-US" b="1" dirty="0"/>
              <a:t>Simplify licensing</a:t>
            </a:r>
            <a:r>
              <a:rPr lang="en-US" dirty="0"/>
              <a:t> by eliminating the requirement for Indian vessels to obtain separate permissions for engaging in coastal operations.</a:t>
            </a:r>
          </a:p>
          <a:p>
            <a:r>
              <a:rPr lang="en-US" b="1" dirty="0"/>
              <a:t>Establish a National Database for Coastal Shipping</a:t>
            </a:r>
            <a:r>
              <a:rPr lang="en-US" dirty="0"/>
              <a:t>, consolidating information on licenses, vessels, and operators — ensuring transparency and data-driven decision-making.</a:t>
            </a:r>
          </a:p>
          <a:p>
            <a:r>
              <a:rPr lang="en-US" b="1" dirty="0"/>
              <a:t>Enable a framework of updated regulations</a:t>
            </a:r>
            <a:r>
              <a:rPr lang="en-US" dirty="0"/>
              <a:t> consistent with international maritime norms, thereby boosting investor confidence and operational efficiency.</a:t>
            </a:r>
          </a:p>
          <a:p>
            <a:br>
              <a:rPr lang="en-US" dirty="0"/>
            </a:br>
            <a:endParaRPr lang="en-US" dirty="0"/>
          </a:p>
          <a:p>
            <a:r>
              <a:rPr lang="en-US" b="1" dirty="0"/>
              <a:t>Strategic Vision</a:t>
            </a:r>
          </a:p>
          <a:p>
            <a:r>
              <a:rPr lang="en-US" dirty="0"/>
              <a:t>This Act underpins the government’s broader goal to </a:t>
            </a:r>
            <a:r>
              <a:rPr lang="en-US" b="1" dirty="0"/>
              <a:t>boost coastal cargo volumes to 230 million </a:t>
            </a:r>
            <a:r>
              <a:rPr lang="en-US" b="1" dirty="0" err="1"/>
              <a:t>tonnes</a:t>
            </a:r>
            <a:r>
              <a:rPr lang="en-US" b="1" dirty="0"/>
              <a:t> by 2030</a:t>
            </a:r>
            <a:r>
              <a:rPr lang="en-US" dirty="0"/>
              <a:t>, as envisioned by </a:t>
            </a:r>
            <a:r>
              <a:rPr lang="en-US" b="1" dirty="0"/>
              <a:t>Hon’ble Minister Shri Sarbananda Sonowal</a:t>
            </a:r>
            <a:r>
              <a:rPr lang="en-US" dirty="0"/>
              <a:t>.</a:t>
            </a:r>
            <a:br>
              <a:rPr lang="en-US" dirty="0"/>
            </a:br>
            <a:r>
              <a:rPr lang="en-US" dirty="0"/>
              <a:t>It also supports the </a:t>
            </a:r>
            <a:r>
              <a:rPr lang="en-US" b="1" dirty="0"/>
              <a:t>National Coastal and Inland Shipping Strategic Plan</a:t>
            </a:r>
            <a:r>
              <a:rPr lang="en-US" dirty="0"/>
              <a:t>, which will steer future infrastructure and policy development under this new legislative framework.</a:t>
            </a:r>
          </a:p>
          <a:p>
            <a:endParaRPr lang="en-US" i="1" dirty="0"/>
          </a:p>
          <a:p>
            <a:r>
              <a:rPr lang="en-US" i="1" dirty="0"/>
              <a:t>“The Coastal Shipping Act is not just a legal reform — it is a national strategy to make coastal shipping the backbone of India’s sustainable logistics network.”</a:t>
            </a:r>
            <a:endParaRPr lang="en-US" dirty="0"/>
          </a:p>
          <a:p>
            <a:endParaRPr lang="en-IN" dirty="0"/>
          </a:p>
        </p:txBody>
      </p:sp>
    </p:spTree>
    <p:extLst>
      <p:ext uri="{BB962C8B-B14F-4D97-AF65-F5344CB8AC3E}">
        <p14:creationId xmlns:p14="http://schemas.microsoft.com/office/powerpoint/2010/main" val="38169153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D5DB7-C61C-EFA0-C74E-B1432E3C00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185690-55AC-422A-BAAC-1F5D01B0663F}"/>
              </a:ext>
            </a:extLst>
          </p:cNvPr>
          <p:cNvSpPr>
            <a:spLocks noGrp="1" noRot="1" noChangeAspect="1"/>
          </p:cNvSpPr>
          <p:nvPr>
            <p:ph type="sldImg"/>
          </p:nvPr>
        </p:nvSpPr>
        <p:spPr>
          <a:xfrm>
            <a:off x="685800" y="463550"/>
            <a:ext cx="5486400" cy="3086100"/>
          </a:xfrm>
        </p:spPr>
      </p:sp>
      <p:sp>
        <p:nvSpPr>
          <p:cNvPr id="3" name="Notes Placeholder 2">
            <a:extLst>
              <a:ext uri="{FF2B5EF4-FFF2-40B4-BE49-F238E27FC236}">
                <a16:creationId xmlns:a16="http://schemas.microsoft.com/office/drawing/2014/main" id="{0A3F2766-824D-6F06-A9CE-80A63F3570FE}"/>
              </a:ext>
            </a:extLst>
          </p:cNvPr>
          <p:cNvSpPr>
            <a:spLocks noGrp="1"/>
          </p:cNvSpPr>
          <p:nvPr>
            <p:ph type="body" idx="1"/>
          </p:nvPr>
        </p:nvSpPr>
        <p:spPr/>
        <p:txBody>
          <a:bodyPr/>
          <a:lstStyle/>
          <a:p>
            <a:pPr algn="ctr"/>
            <a:r>
              <a:rPr lang="en-US" b="1" dirty="0"/>
              <a:t>Coastal Shipping Act, 2025 (2/2)</a:t>
            </a:r>
          </a:p>
          <a:p>
            <a:endParaRPr lang="en-US" i="1" dirty="0"/>
          </a:p>
          <a:p>
            <a:r>
              <a:rPr lang="en-US" i="1" dirty="0"/>
              <a:t>“The passage of the Coastal Shipping Bill, 2025 by both Houses of Parliament marks a historic milestone in India’s maritime reform journey — one that aligns domestic law with global maritime standards and future growth priorities.”</a:t>
            </a:r>
            <a:endParaRPr lang="en-US" dirty="0"/>
          </a:p>
          <a:p>
            <a:endParaRPr lang="en-US" dirty="0"/>
          </a:p>
          <a:p>
            <a:r>
              <a:rPr lang="en-US" dirty="0"/>
              <a:t>The </a:t>
            </a:r>
            <a:r>
              <a:rPr lang="en-US" b="1" dirty="0"/>
              <a:t>Coastal Shipping Act, 2025</a:t>
            </a:r>
            <a:r>
              <a:rPr lang="en-US" dirty="0"/>
              <a:t> replaces outdated provisions of the </a:t>
            </a:r>
            <a:r>
              <a:rPr lang="en-US" b="1" dirty="0"/>
              <a:t>Merchant Shipping Act, 1958</a:t>
            </a:r>
            <a:r>
              <a:rPr lang="en-US" dirty="0"/>
              <a:t>, establishing a </a:t>
            </a:r>
            <a:r>
              <a:rPr lang="en-US" b="1" dirty="0"/>
              <a:t>modern, streamlined, and globally compliant framework</a:t>
            </a:r>
            <a:r>
              <a:rPr lang="en-US" dirty="0"/>
              <a:t> that governs coastal trade and vessel operations.</a:t>
            </a:r>
          </a:p>
          <a:p>
            <a:br>
              <a:rPr lang="en-US" dirty="0"/>
            </a:br>
            <a:endParaRPr lang="en-US" dirty="0"/>
          </a:p>
          <a:p>
            <a:r>
              <a:rPr lang="en-US" b="1" dirty="0"/>
              <a:t>Key Structural Provisions</a:t>
            </a:r>
          </a:p>
          <a:p>
            <a:r>
              <a:rPr lang="en-US" dirty="0"/>
              <a:t>The Act is structured into </a:t>
            </a:r>
            <a:r>
              <a:rPr lang="en-US" b="1" dirty="0"/>
              <a:t>six chapters and forty-two clauses</a:t>
            </a:r>
            <a:r>
              <a:rPr lang="en-US" dirty="0"/>
              <a:t>, covering the full lifecycle of coastal operations — from licensing and compliance to vessel registration and enforcement.</a:t>
            </a:r>
            <a:br>
              <a:rPr lang="en-US" dirty="0"/>
            </a:br>
            <a:r>
              <a:rPr lang="en-US" dirty="0"/>
              <a:t>It </a:t>
            </a:r>
            <a:r>
              <a:rPr lang="en-US" b="1" dirty="0"/>
              <a:t>simplifies licensing procedures</a:t>
            </a:r>
            <a:r>
              <a:rPr lang="en-US" dirty="0"/>
              <a:t>, particularly for Indian vessels, and </a:t>
            </a:r>
            <a:r>
              <a:rPr lang="en-US" dirty="0" err="1"/>
              <a:t>rationalises</a:t>
            </a:r>
            <a:r>
              <a:rPr lang="en-US" dirty="0"/>
              <a:t> the regulation of foreign participation in coastal trade.</a:t>
            </a:r>
            <a:br>
              <a:rPr lang="en-US" dirty="0"/>
            </a:br>
            <a:r>
              <a:rPr lang="en-US" dirty="0"/>
              <a:t>This approach balances </a:t>
            </a:r>
            <a:r>
              <a:rPr lang="en-US" b="1" dirty="0"/>
              <a:t>domestic fleet promotion</a:t>
            </a:r>
            <a:r>
              <a:rPr lang="en-US" dirty="0"/>
              <a:t> with </a:t>
            </a:r>
            <a:r>
              <a:rPr lang="en-US" b="1" dirty="0"/>
              <a:t>international competitiveness</a:t>
            </a:r>
            <a:r>
              <a:rPr lang="en-US" dirty="0"/>
              <a:t>, ensuring ease of operation without compromising sovereignty or safety.</a:t>
            </a:r>
          </a:p>
          <a:p>
            <a:br>
              <a:rPr lang="en-US" dirty="0"/>
            </a:br>
            <a:endParaRPr lang="en-US" dirty="0"/>
          </a:p>
          <a:p>
            <a:r>
              <a:rPr lang="en-US" b="1" dirty="0"/>
              <a:t>Institutional and Digital Reforms</a:t>
            </a:r>
          </a:p>
          <a:p>
            <a:r>
              <a:rPr lang="en-US" dirty="0"/>
              <a:t>A major innovation under this Act is the creation of a </a:t>
            </a:r>
            <a:r>
              <a:rPr lang="en-US" b="1" dirty="0"/>
              <a:t>National Coastal and Inland Shipping Strategic Plan</a:t>
            </a:r>
            <a:r>
              <a:rPr lang="en-US" dirty="0"/>
              <a:t> — a long-term blueprint for infrastructure, connectivity, and capacity enhancement.</a:t>
            </a:r>
            <a:br>
              <a:rPr lang="en-US" dirty="0"/>
            </a:br>
            <a:r>
              <a:rPr lang="en-US" dirty="0"/>
              <a:t>Additionally, the </a:t>
            </a:r>
            <a:r>
              <a:rPr lang="en-US" b="1" dirty="0"/>
              <a:t>National Database for Coastal Shipping</a:t>
            </a:r>
            <a:r>
              <a:rPr lang="en-US" dirty="0"/>
              <a:t> will introduce </a:t>
            </a:r>
            <a:r>
              <a:rPr lang="en-US" b="1" dirty="0"/>
              <a:t>real-time, transparent data systems</a:t>
            </a:r>
            <a:r>
              <a:rPr lang="en-US" dirty="0"/>
              <a:t> — enabling accurate tracking of vessel movements, operational licensing, and investment planning.</a:t>
            </a:r>
            <a:br>
              <a:rPr lang="en-US" dirty="0"/>
            </a:br>
            <a:r>
              <a:rPr lang="en-US" dirty="0"/>
              <a:t>These digital initiatives will make India’s coastal sector </a:t>
            </a:r>
            <a:r>
              <a:rPr lang="en-US" b="1" dirty="0"/>
              <a:t>data-driven, investor-friendly, and globally benchmarked</a:t>
            </a:r>
            <a:r>
              <a:rPr lang="en-US" dirty="0"/>
              <a:t>.</a:t>
            </a:r>
          </a:p>
          <a:p>
            <a:br>
              <a:rPr lang="en-US" dirty="0"/>
            </a:br>
            <a:endParaRPr lang="en-US" dirty="0"/>
          </a:p>
          <a:p>
            <a:r>
              <a:rPr lang="en-US" b="1" dirty="0"/>
              <a:t>Strategic Outcomes</a:t>
            </a:r>
          </a:p>
          <a:p>
            <a:r>
              <a:rPr lang="en-US" dirty="0"/>
              <a:t>The legislation directly supports the Government’s </a:t>
            </a:r>
            <a:r>
              <a:rPr lang="en-US" b="1" dirty="0" err="1"/>
              <a:t>Atmanirbhar</a:t>
            </a:r>
            <a:r>
              <a:rPr lang="en-US" b="1" dirty="0"/>
              <a:t> Bharat</a:t>
            </a:r>
            <a:r>
              <a:rPr lang="en-US" dirty="0"/>
              <a:t> and </a:t>
            </a:r>
            <a:r>
              <a:rPr lang="en-US" b="1" dirty="0"/>
              <a:t>Viksit Bharat 2047</a:t>
            </a:r>
            <a:r>
              <a:rPr lang="en-US" dirty="0"/>
              <a:t> vision by:</a:t>
            </a:r>
          </a:p>
          <a:p>
            <a:r>
              <a:rPr lang="en-US" b="1" dirty="0"/>
              <a:t>Encouraging Indian ship participation</a:t>
            </a:r>
            <a:r>
              <a:rPr lang="en-US" dirty="0"/>
              <a:t>, thereby reducing dependence on foreign vessels.</a:t>
            </a:r>
          </a:p>
          <a:p>
            <a:r>
              <a:rPr lang="en-US" b="1" dirty="0"/>
              <a:t>Conserving foreign exchange</a:t>
            </a:r>
            <a:r>
              <a:rPr lang="en-US" dirty="0"/>
              <a:t> through reduced charter costs.</a:t>
            </a:r>
          </a:p>
          <a:p>
            <a:r>
              <a:rPr lang="en-US" b="1" dirty="0"/>
              <a:t>Promoting employment and industrial activity</a:t>
            </a:r>
            <a:r>
              <a:rPr lang="en-US" dirty="0"/>
              <a:t> in coastal regions.</a:t>
            </a:r>
          </a:p>
          <a:p>
            <a:br>
              <a:rPr lang="en-US" dirty="0"/>
            </a:br>
            <a:endParaRPr lang="en-US" dirty="0"/>
          </a:p>
          <a:p>
            <a:r>
              <a:rPr lang="en-US" b="1" dirty="0"/>
              <a:t>Broader Reform Context</a:t>
            </a:r>
          </a:p>
          <a:p>
            <a:r>
              <a:rPr lang="en-US" dirty="0"/>
              <a:t>With this Bill, India completes a </a:t>
            </a:r>
            <a:r>
              <a:rPr lang="en-US" b="1" dirty="0"/>
              <a:t>trilogy of transformative maritime legislations</a:t>
            </a:r>
            <a:r>
              <a:rPr lang="en-US" dirty="0"/>
              <a:t> — alongside the </a:t>
            </a:r>
            <a:r>
              <a:rPr lang="en-US" b="1" dirty="0"/>
              <a:t>Merchant Shipping Bill</a:t>
            </a:r>
            <a:r>
              <a:rPr lang="en-US" dirty="0"/>
              <a:t> and the </a:t>
            </a:r>
            <a:r>
              <a:rPr lang="en-US" b="1" dirty="0"/>
              <a:t>Carriage of Goods by Sea Bill</a:t>
            </a:r>
            <a:r>
              <a:rPr lang="en-US" dirty="0"/>
              <a:t>.</a:t>
            </a:r>
            <a:br>
              <a:rPr lang="en-US" dirty="0"/>
            </a:br>
            <a:r>
              <a:rPr lang="en-US" dirty="0"/>
              <a:t>Together, these laws pave the way for a </a:t>
            </a:r>
            <a:r>
              <a:rPr lang="en-US" b="1" dirty="0"/>
              <a:t>modern, efficient, and self-reliant maritime ecosystem</a:t>
            </a:r>
            <a:r>
              <a:rPr lang="en-US" dirty="0"/>
              <a:t> — one that seamlessly integrates shipping, ports, and inland waterways under a unified vision of sustainable logistics.</a:t>
            </a:r>
          </a:p>
          <a:p>
            <a:endParaRPr lang="en-US" i="1" dirty="0"/>
          </a:p>
          <a:p>
            <a:r>
              <a:rPr lang="en-US" i="1" dirty="0"/>
              <a:t>“The Coastal Shipping Act, 2025 thus signifies not just legal reform — but a decisive policy shift toward making India’s coasts the engines of national growth and green trade.”</a:t>
            </a:r>
            <a:endParaRPr lang="en-US" dirty="0"/>
          </a:p>
          <a:p>
            <a:endParaRPr lang="en-IN" dirty="0"/>
          </a:p>
        </p:txBody>
      </p:sp>
    </p:spTree>
    <p:extLst>
      <p:ext uri="{BB962C8B-B14F-4D97-AF65-F5344CB8AC3E}">
        <p14:creationId xmlns:p14="http://schemas.microsoft.com/office/powerpoint/2010/main" val="31305072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CEECC-3889-A5D0-A4A1-FB3832A898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DC6E14-5DB6-B86F-6389-FA0090B23B90}"/>
              </a:ext>
            </a:extLst>
          </p:cNvPr>
          <p:cNvSpPr>
            <a:spLocks noGrp="1" noRot="1" noChangeAspect="1"/>
          </p:cNvSpPr>
          <p:nvPr>
            <p:ph type="sldImg"/>
          </p:nvPr>
        </p:nvSpPr>
        <p:spPr>
          <a:xfrm>
            <a:off x="685800" y="463550"/>
            <a:ext cx="5486400" cy="3086100"/>
          </a:xfrm>
        </p:spPr>
      </p:sp>
      <p:sp>
        <p:nvSpPr>
          <p:cNvPr id="3" name="Notes Placeholder 2">
            <a:extLst>
              <a:ext uri="{FF2B5EF4-FFF2-40B4-BE49-F238E27FC236}">
                <a16:creationId xmlns:a16="http://schemas.microsoft.com/office/drawing/2014/main" id="{69652AC8-B3B6-D64A-747D-D65CFBA37D8E}"/>
              </a:ext>
            </a:extLst>
          </p:cNvPr>
          <p:cNvSpPr>
            <a:spLocks noGrp="1"/>
          </p:cNvSpPr>
          <p:nvPr>
            <p:ph type="body" idx="1"/>
          </p:nvPr>
        </p:nvSpPr>
        <p:spPr/>
        <p:txBody>
          <a:bodyPr/>
          <a:lstStyle/>
          <a:p>
            <a:pPr algn="ctr"/>
            <a:r>
              <a:rPr lang="en-US" b="1" dirty="0"/>
              <a:t>Safety of Fishing Vessels</a:t>
            </a:r>
          </a:p>
          <a:p>
            <a:endParaRPr lang="en-US" i="1" dirty="0"/>
          </a:p>
          <a:p>
            <a:r>
              <a:rPr lang="en-US" i="1" dirty="0"/>
              <a:t>“Fishing remains one of the most dangerous professions in the world, and yet, it is among the least regulated from a safety perspective.”</a:t>
            </a:r>
            <a:endParaRPr lang="en-US" dirty="0"/>
          </a:p>
          <a:p>
            <a:endParaRPr lang="en-US" dirty="0"/>
          </a:p>
          <a:p>
            <a:r>
              <a:rPr lang="en-US" dirty="0"/>
              <a:t>The </a:t>
            </a:r>
            <a:r>
              <a:rPr lang="en-US" b="1" dirty="0"/>
              <a:t>commercial fishing sector</a:t>
            </a:r>
            <a:r>
              <a:rPr lang="en-US" dirty="0"/>
              <a:t> experiences casualty rates </a:t>
            </a:r>
            <a:r>
              <a:rPr lang="en-US" b="1" dirty="0"/>
              <a:t>ten times higher than merchant shipping</a:t>
            </a:r>
            <a:r>
              <a:rPr lang="en-US" dirty="0"/>
              <a:t>, with nearly </a:t>
            </a:r>
            <a:r>
              <a:rPr lang="en-US" b="1" dirty="0"/>
              <a:t>24,000 lives lost globally every year</a:t>
            </a:r>
            <a:r>
              <a:rPr lang="en-US" dirty="0"/>
              <a:t>.</a:t>
            </a:r>
            <a:br>
              <a:rPr lang="en-US" dirty="0"/>
            </a:br>
            <a:r>
              <a:rPr lang="en-US" dirty="0"/>
              <a:t>Despite this, the </a:t>
            </a:r>
            <a:r>
              <a:rPr lang="en-US" b="1" dirty="0"/>
              <a:t>safety framework for fishing vessels remains fragmented</a:t>
            </a:r>
            <a:r>
              <a:rPr lang="en-US" dirty="0"/>
              <a:t> — lacking a comprehensive, binding global instrument equivalent to </a:t>
            </a:r>
            <a:r>
              <a:rPr lang="en-US" b="1" dirty="0"/>
              <a:t>SOLAS</a:t>
            </a:r>
            <a:r>
              <a:rPr lang="en-US" dirty="0"/>
              <a:t> or </a:t>
            </a:r>
            <a:r>
              <a:rPr lang="en-US" b="1" dirty="0"/>
              <a:t>MLC</a:t>
            </a:r>
            <a:r>
              <a:rPr lang="en-US" dirty="0"/>
              <a:t>, which apply only to conventional shipping.</a:t>
            </a:r>
          </a:p>
          <a:p>
            <a:br>
              <a:rPr lang="en-US" dirty="0"/>
            </a:br>
            <a:endParaRPr lang="en-US" dirty="0"/>
          </a:p>
          <a:p>
            <a:r>
              <a:rPr lang="en-US" b="1" dirty="0"/>
              <a:t>Scale and Socio-Economic Impact</a:t>
            </a:r>
          </a:p>
          <a:p>
            <a:r>
              <a:rPr lang="en-US" dirty="0"/>
              <a:t>The disparity is striking:</a:t>
            </a:r>
            <a:br>
              <a:rPr lang="en-US" dirty="0"/>
            </a:br>
            <a:r>
              <a:rPr lang="en-US" dirty="0"/>
              <a:t>Over </a:t>
            </a:r>
            <a:r>
              <a:rPr lang="en-US" b="1" dirty="0"/>
              <a:t>39 million people</a:t>
            </a:r>
            <a:r>
              <a:rPr lang="en-US" dirty="0"/>
              <a:t> are engaged in fishing activities worldwide, compared to just </a:t>
            </a:r>
            <a:r>
              <a:rPr lang="en-US" b="1" dirty="0"/>
              <a:t>2 million in shipping</a:t>
            </a:r>
            <a:r>
              <a:rPr lang="en-US" dirty="0"/>
              <a:t>.</a:t>
            </a:r>
            <a:br>
              <a:rPr lang="en-US" dirty="0"/>
            </a:br>
            <a:r>
              <a:rPr lang="en-US" dirty="0"/>
              <a:t>This means the majority of maritime workers operate </a:t>
            </a:r>
            <a:r>
              <a:rPr lang="en-US" b="1" dirty="0"/>
              <a:t>outside the protection of established international safety conventions</a:t>
            </a:r>
            <a:r>
              <a:rPr lang="en-US" dirty="0"/>
              <a:t>, exposing them to high risks of accidents, equipment failure, and poor working conditions.</a:t>
            </a:r>
          </a:p>
          <a:p>
            <a:endParaRPr lang="en-US" dirty="0"/>
          </a:p>
          <a:p>
            <a:r>
              <a:rPr lang="en-US" dirty="0"/>
              <a:t>In India, the stakes are even higher — the fishing fleet forms a vital component of the </a:t>
            </a:r>
            <a:r>
              <a:rPr lang="en-US" b="1" dirty="0"/>
              <a:t>blue economy</a:t>
            </a:r>
            <a:r>
              <a:rPr lang="en-US" dirty="0"/>
              <a:t>, supporting coastal livelihoods and local food security.</a:t>
            </a:r>
            <a:br>
              <a:rPr lang="en-US" dirty="0"/>
            </a:br>
            <a:r>
              <a:rPr lang="en-US" dirty="0"/>
              <a:t>However, incidents of </a:t>
            </a:r>
            <a:r>
              <a:rPr lang="en-US" b="1" dirty="0"/>
              <a:t>capsizing, overloading, lack of life-saving appliances, and extreme weather vulnerability</a:t>
            </a:r>
            <a:r>
              <a:rPr lang="en-US" dirty="0"/>
              <a:t> continue to claim lives each year.</a:t>
            </a:r>
          </a:p>
          <a:p>
            <a:br>
              <a:rPr lang="en-US" dirty="0"/>
            </a:br>
            <a:endParaRPr lang="en-US" dirty="0"/>
          </a:p>
          <a:p>
            <a:r>
              <a:rPr lang="en-US" b="1" dirty="0"/>
              <a:t>Regulatory Gaps and Challenges</a:t>
            </a:r>
          </a:p>
          <a:p>
            <a:r>
              <a:rPr lang="en-US" dirty="0"/>
              <a:t>Currently, there is </a:t>
            </a:r>
            <a:r>
              <a:rPr lang="en-US" b="1" dirty="0"/>
              <a:t>no globally enforceable convention</a:t>
            </a:r>
            <a:r>
              <a:rPr lang="en-US" dirty="0"/>
              <a:t> governing </a:t>
            </a:r>
            <a:r>
              <a:rPr lang="en-US" b="1" dirty="0"/>
              <a:t>fishing vessel design, construction, or equipment standards</a:t>
            </a:r>
            <a:r>
              <a:rPr lang="en-US" dirty="0"/>
              <a:t>.</a:t>
            </a:r>
            <a:br>
              <a:rPr lang="en-US" dirty="0"/>
            </a:br>
            <a:r>
              <a:rPr lang="en-US" dirty="0"/>
              <a:t>While frameworks like </a:t>
            </a:r>
            <a:r>
              <a:rPr lang="en-US" b="1" dirty="0"/>
              <a:t>SOLAS</a:t>
            </a:r>
            <a:r>
              <a:rPr lang="en-US" dirty="0"/>
              <a:t> (Safety of Life at Sea) and </a:t>
            </a:r>
            <a:r>
              <a:rPr lang="en-US" b="1" dirty="0"/>
              <a:t>MLC</a:t>
            </a:r>
            <a:r>
              <a:rPr lang="en-US" dirty="0"/>
              <a:t> (Maritime </a:t>
            </a:r>
            <a:r>
              <a:rPr lang="en-US" dirty="0" err="1"/>
              <a:t>Labour</a:t>
            </a:r>
            <a:r>
              <a:rPr lang="en-US" dirty="0"/>
              <a:t> Convention) cover shipping, they exclude the fishing sector.</a:t>
            </a:r>
            <a:br>
              <a:rPr lang="en-US" dirty="0"/>
            </a:br>
            <a:r>
              <a:rPr lang="en-US" dirty="0"/>
              <a:t>This has created a </a:t>
            </a:r>
            <a:r>
              <a:rPr lang="en-US" b="1" dirty="0"/>
              <a:t>significant regulatory void</a:t>
            </a:r>
            <a:r>
              <a:rPr lang="en-US" dirty="0"/>
              <a:t>, especially in developing countries where artisanal and small mechanized fishing vessels dominate.</a:t>
            </a:r>
          </a:p>
          <a:p>
            <a:br>
              <a:rPr lang="en-US" dirty="0"/>
            </a:br>
            <a:endParaRPr lang="en-US" dirty="0"/>
          </a:p>
          <a:p>
            <a:r>
              <a:rPr lang="en-US" b="1" dirty="0"/>
              <a:t>Way Forward</a:t>
            </a:r>
          </a:p>
          <a:p>
            <a:r>
              <a:rPr lang="en-US" dirty="0"/>
              <a:t>The situation calls for:</a:t>
            </a:r>
          </a:p>
          <a:p>
            <a:r>
              <a:rPr lang="en-US" b="1" dirty="0"/>
              <a:t>Stronger oversight by flag states</a:t>
            </a:r>
            <a:r>
              <a:rPr lang="en-US" dirty="0"/>
              <a:t> and coastal authorities.</a:t>
            </a:r>
          </a:p>
          <a:p>
            <a:r>
              <a:rPr lang="en-US" b="1" dirty="0"/>
              <a:t>Adoption of international instruments</a:t>
            </a:r>
            <a:r>
              <a:rPr lang="en-US" dirty="0"/>
              <a:t> such as the </a:t>
            </a:r>
            <a:r>
              <a:rPr lang="en-US" b="1" dirty="0"/>
              <a:t>Cape Town Agreement (2012)</a:t>
            </a:r>
            <a:r>
              <a:rPr lang="en-US" dirty="0"/>
              <a:t> and </a:t>
            </a:r>
            <a:r>
              <a:rPr lang="en-US" b="1" dirty="0"/>
              <a:t>FAO/ILO/IMO Guidelines</a:t>
            </a:r>
            <a:r>
              <a:rPr lang="en-US" dirty="0"/>
              <a:t> on fishing vessel safety.</a:t>
            </a:r>
          </a:p>
          <a:p>
            <a:r>
              <a:rPr lang="en-US" b="1" dirty="0"/>
              <a:t>Mandatory certification, crew training, and vessel registration systems</a:t>
            </a:r>
            <a:r>
              <a:rPr lang="en-US" dirty="0"/>
              <a:t> to standardize safety compliance.</a:t>
            </a:r>
          </a:p>
          <a:p>
            <a:r>
              <a:rPr lang="en-US" b="1" dirty="0"/>
              <a:t>Integration of digital monitoring tools</a:t>
            </a:r>
            <a:r>
              <a:rPr lang="en-US" dirty="0"/>
              <a:t> — including GPS tracking, distress alert systems, and inspection databases — to improve traceability and accountability.</a:t>
            </a:r>
          </a:p>
          <a:p>
            <a:br>
              <a:rPr lang="en-US" dirty="0"/>
            </a:br>
            <a:endParaRPr lang="en-US" dirty="0"/>
          </a:p>
          <a:p>
            <a:r>
              <a:rPr lang="en-US" i="1" dirty="0"/>
              <a:t>“Protecting those who harvest from the sea is not only a matter of safety — it is a matter of dignity and sustainability.”</a:t>
            </a:r>
            <a:br>
              <a:rPr lang="en-US" dirty="0"/>
            </a:br>
            <a:endParaRPr lang="en-US" dirty="0"/>
          </a:p>
          <a:p>
            <a:r>
              <a:rPr lang="en-US" dirty="0"/>
              <a:t>Enhancing fishing vessel safety will strengthen </a:t>
            </a:r>
            <a:r>
              <a:rPr lang="en-US" b="1" dirty="0"/>
              <a:t>coastal resilience</a:t>
            </a:r>
            <a:r>
              <a:rPr lang="en-US" dirty="0"/>
              <a:t>, safeguard </a:t>
            </a:r>
            <a:r>
              <a:rPr lang="en-US" b="1" dirty="0"/>
              <a:t>livelihoods</a:t>
            </a:r>
            <a:r>
              <a:rPr lang="en-US" dirty="0"/>
              <a:t>, and align India’s fisheries sector with the </a:t>
            </a:r>
            <a:r>
              <a:rPr lang="en-US" b="1" dirty="0"/>
              <a:t>UN Sustainable Development Goals</a:t>
            </a:r>
            <a:r>
              <a:rPr lang="en-US" dirty="0"/>
              <a:t>, particularly </a:t>
            </a:r>
            <a:r>
              <a:rPr lang="en-US" b="1" dirty="0"/>
              <a:t>SDG 14 – Life Below Water</a:t>
            </a:r>
            <a:r>
              <a:rPr lang="en-US" dirty="0"/>
              <a:t>.</a:t>
            </a:r>
          </a:p>
          <a:p>
            <a:endParaRPr lang="en-IN" dirty="0"/>
          </a:p>
        </p:txBody>
      </p:sp>
    </p:spTree>
    <p:extLst>
      <p:ext uri="{BB962C8B-B14F-4D97-AF65-F5344CB8AC3E}">
        <p14:creationId xmlns:p14="http://schemas.microsoft.com/office/powerpoint/2010/main" val="11287571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75069-06E6-3A8D-C181-32E0DB0F0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3AD7A-88B8-147A-0619-35CCFDCA1F17}"/>
              </a:ext>
            </a:extLst>
          </p:cNvPr>
          <p:cNvSpPr>
            <a:spLocks noGrp="1" noRot="1" noChangeAspect="1"/>
          </p:cNvSpPr>
          <p:nvPr>
            <p:ph type="sldImg"/>
          </p:nvPr>
        </p:nvSpPr>
        <p:spPr>
          <a:xfrm>
            <a:off x="685800" y="463550"/>
            <a:ext cx="5486400" cy="3086100"/>
          </a:xfrm>
        </p:spPr>
      </p:sp>
      <p:sp>
        <p:nvSpPr>
          <p:cNvPr id="3" name="Notes Placeholder 2">
            <a:extLst>
              <a:ext uri="{FF2B5EF4-FFF2-40B4-BE49-F238E27FC236}">
                <a16:creationId xmlns:a16="http://schemas.microsoft.com/office/drawing/2014/main" id="{36601082-6A0A-DCCD-C22D-CF4A553A45A4}"/>
              </a:ext>
            </a:extLst>
          </p:cNvPr>
          <p:cNvSpPr>
            <a:spLocks noGrp="1"/>
          </p:cNvSpPr>
          <p:nvPr>
            <p:ph type="body" idx="1"/>
          </p:nvPr>
        </p:nvSpPr>
        <p:spPr/>
        <p:txBody>
          <a:bodyPr/>
          <a:lstStyle/>
          <a:p>
            <a:pPr algn="ctr"/>
            <a:r>
              <a:rPr lang="en-US" b="1" dirty="0"/>
              <a:t>Major International Conventions / Agreements</a:t>
            </a:r>
          </a:p>
          <a:p>
            <a:endParaRPr lang="en-US" i="1" dirty="0"/>
          </a:p>
          <a:p>
            <a:r>
              <a:rPr lang="en-US" i="1" dirty="0"/>
              <a:t>“The international community has recognized that fishing vessel safety, crew welfare, and sustainable fishing practices cannot be addressed in isolation — they must be governed by a coherent global framework.”</a:t>
            </a:r>
            <a:endParaRPr lang="en-US" dirty="0"/>
          </a:p>
          <a:p>
            <a:endParaRPr lang="en-US" dirty="0"/>
          </a:p>
          <a:p>
            <a:r>
              <a:rPr lang="en-US" dirty="0"/>
              <a:t>This slide highlights the </a:t>
            </a:r>
            <a:r>
              <a:rPr lang="en-US" b="1" dirty="0"/>
              <a:t>four principal international instruments</a:t>
            </a:r>
            <a:r>
              <a:rPr lang="en-US" dirty="0"/>
              <a:t> that collectively shape the </a:t>
            </a:r>
            <a:r>
              <a:rPr lang="en-US" b="1" dirty="0"/>
              <a:t>safety, </a:t>
            </a:r>
            <a:r>
              <a:rPr lang="en-US" b="1" dirty="0" err="1"/>
              <a:t>labour</a:t>
            </a:r>
            <a:r>
              <a:rPr lang="en-US" b="1" dirty="0"/>
              <a:t>, and compliance architecture</a:t>
            </a:r>
            <a:r>
              <a:rPr lang="en-US" dirty="0"/>
              <a:t> for the global fishing sector.</a:t>
            </a:r>
            <a:br>
              <a:rPr lang="en-US" dirty="0"/>
            </a:br>
            <a:r>
              <a:rPr lang="en-US" dirty="0"/>
              <a:t>Together, they aim to close long-standing gaps in </a:t>
            </a:r>
            <a:r>
              <a:rPr lang="en-US" b="1" dirty="0"/>
              <a:t>vessel safety, crew protection, and illegal fishing oversight</a:t>
            </a:r>
            <a:r>
              <a:rPr lang="en-US" dirty="0"/>
              <a:t>.</a:t>
            </a:r>
          </a:p>
          <a:p>
            <a:br>
              <a:rPr lang="en-US" dirty="0"/>
            </a:br>
            <a:endParaRPr lang="en-US" dirty="0"/>
          </a:p>
          <a:p>
            <a:r>
              <a:rPr lang="en-US" b="1" dirty="0"/>
              <a:t>1. Cape Town Agreement (2012) – IMO</a:t>
            </a:r>
          </a:p>
          <a:p>
            <a:r>
              <a:rPr lang="en-US" dirty="0"/>
              <a:t>The </a:t>
            </a:r>
            <a:r>
              <a:rPr lang="en-US" b="1" dirty="0"/>
              <a:t>Cape Town Agreement</a:t>
            </a:r>
            <a:r>
              <a:rPr lang="en-US" dirty="0"/>
              <a:t>, adopted by the </a:t>
            </a:r>
            <a:r>
              <a:rPr lang="en-US" b="1" dirty="0"/>
              <a:t>International Maritime Organization</a:t>
            </a:r>
            <a:r>
              <a:rPr lang="en-US" dirty="0"/>
              <a:t>, sets </a:t>
            </a:r>
            <a:r>
              <a:rPr lang="en-US" b="1" dirty="0"/>
              <a:t>safety standards for fishing vessels of 24 </a:t>
            </a:r>
            <a:r>
              <a:rPr lang="en-US" b="1" dirty="0" err="1"/>
              <a:t>metres</a:t>
            </a:r>
            <a:r>
              <a:rPr lang="en-US" b="1" dirty="0"/>
              <a:t> and above</a:t>
            </a:r>
            <a:r>
              <a:rPr lang="en-US" dirty="0"/>
              <a:t>.</a:t>
            </a:r>
            <a:br>
              <a:rPr lang="en-US" dirty="0"/>
            </a:br>
            <a:r>
              <a:rPr lang="en-US" dirty="0"/>
              <a:t>It covers vessel </a:t>
            </a:r>
            <a:r>
              <a:rPr lang="en-US" b="1" dirty="0"/>
              <a:t>design, construction, stability, fire safety, and life-saving equipment</a:t>
            </a:r>
            <a:r>
              <a:rPr lang="en-US" dirty="0"/>
              <a:t> — areas where fishing vessels have historically lacked uniform regulation.</a:t>
            </a:r>
            <a:br>
              <a:rPr lang="en-US" dirty="0"/>
            </a:br>
            <a:r>
              <a:rPr lang="en-US" dirty="0"/>
              <a:t>However, the Agreement is </a:t>
            </a:r>
            <a:r>
              <a:rPr lang="en-US" b="1" dirty="0"/>
              <a:t>not yet in force</a:t>
            </a:r>
            <a:r>
              <a:rPr lang="en-US" dirty="0"/>
              <a:t>, as it awaits ratification by a sufficient number of States.</a:t>
            </a:r>
            <a:br>
              <a:rPr lang="en-US" dirty="0"/>
            </a:br>
            <a:r>
              <a:rPr lang="en-US" dirty="0"/>
              <a:t>Once implemented, it will serve as the </a:t>
            </a:r>
            <a:r>
              <a:rPr lang="en-US" b="1" dirty="0"/>
              <a:t>fishing sector’s equivalent to SOLAS</a:t>
            </a:r>
            <a:r>
              <a:rPr lang="en-US" dirty="0"/>
              <a:t>, dramatically improving vessel integrity and crew survival rates.</a:t>
            </a:r>
          </a:p>
          <a:p>
            <a:r>
              <a:rPr lang="en-US" i="1" dirty="0"/>
              <a:t>India has expressed its support for the objectives of the Agreement and continues to strengthen domestic safety codes in alignment with its principles.</a:t>
            </a:r>
            <a:endParaRPr lang="en-US" dirty="0"/>
          </a:p>
          <a:p>
            <a:br>
              <a:rPr lang="en-US" dirty="0"/>
            </a:br>
            <a:endParaRPr lang="en-US" dirty="0"/>
          </a:p>
          <a:p>
            <a:r>
              <a:rPr lang="en-US" b="1" dirty="0"/>
              <a:t>2. STCW-F Convention (1995) – IMO</a:t>
            </a:r>
          </a:p>
          <a:p>
            <a:r>
              <a:rPr lang="en-US" dirty="0"/>
              <a:t>The </a:t>
            </a:r>
            <a:r>
              <a:rPr lang="en-US" b="1" dirty="0"/>
              <a:t>STCW-F Convention</a:t>
            </a:r>
            <a:r>
              <a:rPr lang="en-US" dirty="0"/>
              <a:t> establishes </a:t>
            </a:r>
            <a:r>
              <a:rPr lang="en-US" b="1" dirty="0"/>
              <a:t>minimum certification and training standards for fishing vessel personnel</a:t>
            </a:r>
            <a:r>
              <a:rPr lang="en-US" dirty="0"/>
              <a:t>, ensuring competency at sea and safer operations.</a:t>
            </a:r>
            <a:br>
              <a:rPr lang="en-US" dirty="0"/>
            </a:br>
            <a:r>
              <a:rPr lang="en-US" dirty="0"/>
              <a:t>It is </a:t>
            </a:r>
            <a:r>
              <a:rPr lang="en-US" b="1" dirty="0"/>
              <a:t>in force with 31 State Parties</a:t>
            </a:r>
            <a:r>
              <a:rPr lang="en-US" dirty="0"/>
              <a:t> and complements the Cape Town Agreement by addressing the </a:t>
            </a:r>
            <a:r>
              <a:rPr lang="en-US" b="1" dirty="0"/>
              <a:t>human factor</a:t>
            </a:r>
            <a:r>
              <a:rPr lang="en-US" dirty="0"/>
              <a:t> — skill, awareness, and emergency preparedness.</a:t>
            </a:r>
          </a:p>
          <a:p>
            <a:r>
              <a:rPr lang="en-US" i="1" dirty="0"/>
              <a:t>Incorporating STCW-F principles into national training modules would greatly enhance the safety performance of India’s coastal and deep-sea fishing fleets.</a:t>
            </a:r>
            <a:endParaRPr lang="en-US" dirty="0"/>
          </a:p>
          <a:p>
            <a:br>
              <a:rPr lang="en-US" dirty="0"/>
            </a:br>
            <a:endParaRPr lang="en-US" dirty="0"/>
          </a:p>
          <a:p>
            <a:r>
              <a:rPr lang="en-US" b="1" dirty="0"/>
              <a:t>3. ILO Work in Fishing Convention (C188, 2007) – ILO</a:t>
            </a:r>
          </a:p>
          <a:p>
            <a:r>
              <a:rPr lang="en-US" dirty="0"/>
              <a:t>The </a:t>
            </a:r>
            <a:r>
              <a:rPr lang="en-US" b="1" dirty="0"/>
              <a:t>Work in Fishing Convention</a:t>
            </a:r>
            <a:r>
              <a:rPr lang="en-US" dirty="0"/>
              <a:t> by the </a:t>
            </a:r>
            <a:r>
              <a:rPr lang="en-US" b="1" dirty="0"/>
              <a:t>International </a:t>
            </a:r>
            <a:r>
              <a:rPr lang="en-US" b="1" dirty="0" err="1"/>
              <a:t>Labour</a:t>
            </a:r>
            <a:r>
              <a:rPr lang="en-US" b="1" dirty="0"/>
              <a:t> Organization</a:t>
            </a:r>
            <a:r>
              <a:rPr lang="en-US" dirty="0"/>
              <a:t> sets out </a:t>
            </a:r>
            <a:r>
              <a:rPr lang="en-US" b="1" dirty="0"/>
              <a:t>decent working and living conditions</a:t>
            </a:r>
            <a:r>
              <a:rPr lang="en-US" dirty="0"/>
              <a:t> for fishers, covering accommodation, hours of rest, medical care, and repatriation rights.</a:t>
            </a:r>
            <a:br>
              <a:rPr lang="en-US" dirty="0"/>
            </a:br>
            <a:r>
              <a:rPr lang="en-US" dirty="0"/>
              <a:t>It is </a:t>
            </a:r>
            <a:r>
              <a:rPr lang="en-US" b="1" dirty="0"/>
              <a:t>in force with 14 State Parties</a:t>
            </a:r>
            <a:r>
              <a:rPr lang="en-US" dirty="0"/>
              <a:t> and focuses on crew welfare, complementing the technical safety obligations of IMO conventions.</a:t>
            </a:r>
          </a:p>
          <a:p>
            <a:r>
              <a:rPr lang="en-US" i="1" dirty="0"/>
              <a:t>As India modernizes its fishing sector under the Blue Economy vision, alignment with C188 would reinforce social sustainability alongside economic gains.</a:t>
            </a:r>
            <a:endParaRPr lang="en-US" dirty="0"/>
          </a:p>
          <a:p>
            <a:br>
              <a:rPr lang="en-US" dirty="0"/>
            </a:br>
            <a:endParaRPr lang="en-US" dirty="0"/>
          </a:p>
          <a:p>
            <a:r>
              <a:rPr lang="en-US" b="1" dirty="0"/>
              <a:t>4. FAO Port State Measures Agreement (PSMA, 2009) – FAO</a:t>
            </a:r>
          </a:p>
          <a:p>
            <a:r>
              <a:rPr lang="en-US" dirty="0"/>
              <a:t>The </a:t>
            </a:r>
            <a:r>
              <a:rPr lang="en-US" b="1" dirty="0"/>
              <a:t>FAO’s PSMA</a:t>
            </a:r>
            <a:r>
              <a:rPr lang="en-US" dirty="0"/>
              <a:t> combats </a:t>
            </a:r>
            <a:r>
              <a:rPr lang="en-US" b="1" dirty="0"/>
              <a:t>Illegal, Unreported, and Unregulated (IUU) fishing</a:t>
            </a:r>
            <a:r>
              <a:rPr lang="en-US" dirty="0"/>
              <a:t> by preventing non-compliant vessels from accessing ports and landing catches.</a:t>
            </a:r>
            <a:br>
              <a:rPr lang="en-US" dirty="0"/>
            </a:br>
            <a:r>
              <a:rPr lang="en-US" dirty="0"/>
              <a:t>It is </a:t>
            </a:r>
            <a:r>
              <a:rPr lang="en-US" b="1" dirty="0"/>
              <a:t>the first binding international agreement targeting IUU fishing</a:t>
            </a:r>
            <a:r>
              <a:rPr lang="en-US" dirty="0"/>
              <a:t>, currently </a:t>
            </a:r>
            <a:r>
              <a:rPr lang="en-US" b="1" dirty="0"/>
              <a:t>in force with 55 State Parties</a:t>
            </a:r>
            <a:r>
              <a:rPr lang="en-US" dirty="0"/>
              <a:t>.</a:t>
            </a:r>
            <a:br>
              <a:rPr lang="en-US" dirty="0"/>
            </a:br>
            <a:r>
              <a:rPr lang="en-US" dirty="0"/>
              <a:t>This agreement strengthens global maritime law enforcement and promotes responsible fisheries management.</a:t>
            </a:r>
          </a:p>
          <a:p>
            <a:r>
              <a:rPr lang="en-US" i="1" dirty="0"/>
              <a:t>India’s active engagement with PSMA mechanisms will be crucial to safeguarding marine resources and maintaining traceable, sustainable seafood exports.</a:t>
            </a:r>
            <a:endParaRPr lang="en-US" dirty="0"/>
          </a:p>
          <a:p>
            <a:br>
              <a:rPr lang="en-US" dirty="0"/>
            </a:br>
            <a:endParaRPr lang="en-US" dirty="0"/>
          </a:p>
          <a:p>
            <a:r>
              <a:rPr lang="en-US" i="1" dirty="0"/>
              <a:t>“Together, these four conventions create the foundation for safer seas, fairer work, and sustainable fisheries — a triad essential for the Blue Economy era.”</a:t>
            </a:r>
            <a:endParaRPr lang="en-US" dirty="0"/>
          </a:p>
          <a:p>
            <a:endParaRPr lang="en-IN" dirty="0"/>
          </a:p>
        </p:txBody>
      </p:sp>
    </p:spTree>
    <p:extLst>
      <p:ext uri="{BB962C8B-B14F-4D97-AF65-F5344CB8AC3E}">
        <p14:creationId xmlns:p14="http://schemas.microsoft.com/office/powerpoint/2010/main" val="11902706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D8C85-4FBB-1D3B-679A-4C1BA75712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63104-90B5-36DC-C965-D5FBEAED1AC4}"/>
              </a:ext>
            </a:extLst>
          </p:cNvPr>
          <p:cNvSpPr>
            <a:spLocks noGrp="1" noRot="1" noChangeAspect="1"/>
          </p:cNvSpPr>
          <p:nvPr>
            <p:ph type="sldImg"/>
          </p:nvPr>
        </p:nvSpPr>
        <p:spPr>
          <a:xfrm>
            <a:off x="685800" y="463550"/>
            <a:ext cx="5486400" cy="3086100"/>
          </a:xfrm>
        </p:spPr>
      </p:sp>
      <p:sp>
        <p:nvSpPr>
          <p:cNvPr id="3" name="Notes Placeholder 2">
            <a:extLst>
              <a:ext uri="{FF2B5EF4-FFF2-40B4-BE49-F238E27FC236}">
                <a16:creationId xmlns:a16="http://schemas.microsoft.com/office/drawing/2014/main" id="{327B4530-3CAA-6502-9E41-6E5016E4143A}"/>
              </a:ext>
            </a:extLst>
          </p:cNvPr>
          <p:cNvSpPr>
            <a:spLocks noGrp="1"/>
          </p:cNvSpPr>
          <p:nvPr>
            <p:ph type="body" idx="1"/>
          </p:nvPr>
        </p:nvSpPr>
        <p:spPr/>
        <p:txBody>
          <a:bodyPr/>
          <a:lstStyle/>
          <a:p>
            <a:pPr algn="ctr"/>
            <a:r>
              <a:rPr lang="en-US" b="1" dirty="0"/>
              <a:t>IUU Fishing – A Global Challenge</a:t>
            </a:r>
          </a:p>
          <a:p>
            <a:endParaRPr lang="en-US" i="1" dirty="0"/>
          </a:p>
          <a:p>
            <a:r>
              <a:rPr lang="en-US" i="1" dirty="0"/>
              <a:t>“Illegal, Unreported, and Unregulated (IUU) fishing has emerged as one of the gravest threats to ocean sustainability — undermining fisheries management, maritime security, and coastal livelihoods.”</a:t>
            </a:r>
            <a:endParaRPr lang="en-US" dirty="0"/>
          </a:p>
          <a:p>
            <a:br>
              <a:rPr lang="en-US" dirty="0"/>
            </a:br>
            <a:endParaRPr lang="en-US" dirty="0"/>
          </a:p>
          <a:p>
            <a:r>
              <a:rPr lang="en-US" b="1" dirty="0"/>
              <a:t>Understanding IUU Fishing</a:t>
            </a:r>
          </a:p>
          <a:p>
            <a:r>
              <a:rPr lang="en-US" dirty="0"/>
              <a:t>The term </a:t>
            </a:r>
            <a:r>
              <a:rPr lang="en-US" b="1" dirty="0"/>
              <a:t>IUU Fishing</a:t>
            </a:r>
            <a:r>
              <a:rPr lang="en-US" dirty="0"/>
              <a:t> covers three interlinked dimensions:</a:t>
            </a:r>
          </a:p>
          <a:p>
            <a:r>
              <a:rPr lang="en-US" b="1" dirty="0"/>
              <a:t>Illegal</a:t>
            </a:r>
            <a:r>
              <a:rPr lang="en-US" dirty="0"/>
              <a:t>: Fishing activities conducted in violation of national or international laws — for example, operating without </a:t>
            </a:r>
            <a:r>
              <a:rPr lang="en-US" dirty="0" err="1"/>
              <a:t>licences</a:t>
            </a:r>
            <a:r>
              <a:rPr lang="en-US" dirty="0"/>
              <a:t> or entering prohibited zones.</a:t>
            </a:r>
          </a:p>
          <a:p>
            <a:r>
              <a:rPr lang="en-US" b="1" dirty="0"/>
              <a:t>Unreported</a:t>
            </a:r>
            <a:r>
              <a:rPr lang="en-US" dirty="0"/>
              <a:t>: Failure to report catches or deliberate misreporting to fisheries authorities to evade quotas or taxes.</a:t>
            </a:r>
          </a:p>
          <a:p>
            <a:r>
              <a:rPr lang="en-US" b="1" dirty="0"/>
              <a:t>Unregulated</a:t>
            </a:r>
            <a:r>
              <a:rPr lang="en-US" dirty="0"/>
              <a:t>: Fishing by vessels not under the control of a flag state or operating in areas where governance frameworks are absent.</a:t>
            </a:r>
          </a:p>
          <a:p>
            <a:r>
              <a:rPr lang="en-US" dirty="0"/>
              <a:t>Together, these practices create </a:t>
            </a:r>
            <a:r>
              <a:rPr lang="en-US" b="1" dirty="0"/>
              <a:t>systemic data gaps</a:t>
            </a:r>
            <a:r>
              <a:rPr lang="en-US" dirty="0"/>
              <a:t>, making it difficult for nations to manage marine resources or enforce conservation measures.</a:t>
            </a:r>
          </a:p>
          <a:p>
            <a:br>
              <a:rPr lang="en-US" dirty="0"/>
            </a:br>
            <a:endParaRPr lang="en-US" dirty="0"/>
          </a:p>
          <a:p>
            <a:r>
              <a:rPr lang="en-US" b="1" dirty="0"/>
              <a:t>Why It Matters</a:t>
            </a:r>
          </a:p>
          <a:p>
            <a:r>
              <a:rPr lang="en-US" dirty="0"/>
              <a:t>IUU fishing poses a </a:t>
            </a:r>
            <a:r>
              <a:rPr lang="en-US" b="1" dirty="0"/>
              <a:t>major ecological threat</a:t>
            </a:r>
            <a:r>
              <a:rPr lang="en-US" dirty="0"/>
              <a:t>, depleting fish stocks and damaging fragile marine ecosystems.</a:t>
            </a:r>
          </a:p>
          <a:p>
            <a:r>
              <a:rPr lang="en-US" dirty="0"/>
              <a:t>It results in significant </a:t>
            </a:r>
            <a:r>
              <a:rPr lang="en-US" b="1" dirty="0"/>
              <a:t>economic losses</a:t>
            </a:r>
            <a:r>
              <a:rPr lang="en-US" dirty="0"/>
              <a:t> for licensed fishers and coastal communities, eroding legitimate market share.</a:t>
            </a:r>
          </a:p>
          <a:p>
            <a:r>
              <a:rPr lang="en-US" dirty="0"/>
              <a:t>It has deep </a:t>
            </a:r>
            <a:r>
              <a:rPr lang="en-US" b="1" dirty="0"/>
              <a:t>social and security dimensions</a:t>
            </a:r>
            <a:r>
              <a:rPr lang="en-US" dirty="0"/>
              <a:t> — frequently linked to </a:t>
            </a:r>
            <a:r>
              <a:rPr lang="en-US" b="1" dirty="0"/>
              <a:t>organized crime networks, forced </a:t>
            </a:r>
            <a:r>
              <a:rPr lang="en-US" b="1" dirty="0" err="1"/>
              <a:t>labour</a:t>
            </a:r>
            <a:r>
              <a:rPr lang="en-US" b="1" dirty="0"/>
              <a:t>, and human trafficking</a:t>
            </a:r>
            <a:r>
              <a:rPr lang="en-US" dirty="0"/>
              <a:t>.</a:t>
            </a:r>
          </a:p>
          <a:p>
            <a:r>
              <a:rPr lang="en-US" i="1" dirty="0"/>
              <a:t>Estimates suggest IUU fishing costs the global economy more than USD 20 billion annually, with developing coastal states bearing the brunt.</a:t>
            </a:r>
            <a:endParaRPr lang="en-US" dirty="0"/>
          </a:p>
          <a:p>
            <a:br>
              <a:rPr lang="en-US" dirty="0"/>
            </a:br>
            <a:endParaRPr lang="en-US" dirty="0"/>
          </a:p>
          <a:p>
            <a:r>
              <a:rPr lang="en-US" b="1" dirty="0"/>
              <a:t>Impact on India and the Region</a:t>
            </a:r>
          </a:p>
          <a:p>
            <a:r>
              <a:rPr lang="en-US" dirty="0"/>
              <a:t>For India, IUU fishing undermines </a:t>
            </a:r>
            <a:r>
              <a:rPr lang="en-US" b="1" dirty="0"/>
              <a:t>food security</a:t>
            </a:r>
            <a:r>
              <a:rPr lang="en-US" dirty="0"/>
              <a:t>, </a:t>
            </a:r>
            <a:r>
              <a:rPr lang="en-US" b="1" dirty="0"/>
              <a:t>fisheries sustainability</a:t>
            </a:r>
            <a:r>
              <a:rPr lang="en-US" dirty="0"/>
              <a:t>, and </a:t>
            </a:r>
            <a:r>
              <a:rPr lang="en-US" b="1" dirty="0"/>
              <a:t>livelihood resilience</a:t>
            </a:r>
            <a:r>
              <a:rPr lang="en-US" dirty="0"/>
              <a:t> across its 11,000 km coastline.</a:t>
            </a:r>
          </a:p>
          <a:p>
            <a:r>
              <a:rPr lang="en-US" dirty="0"/>
              <a:t>The </a:t>
            </a:r>
            <a:r>
              <a:rPr lang="en-US" b="1" dirty="0"/>
              <a:t>collapse of local fisheries</a:t>
            </a:r>
            <a:r>
              <a:rPr lang="en-US" dirty="0"/>
              <a:t> due to illegal overexploitation directly affects small-scale coastal fishers.</a:t>
            </a:r>
          </a:p>
          <a:p>
            <a:r>
              <a:rPr lang="en-US" dirty="0"/>
              <a:t>Weak </a:t>
            </a:r>
            <a:r>
              <a:rPr lang="en-US" b="1" dirty="0"/>
              <a:t>reporting and surveillance mechanisms</a:t>
            </a:r>
            <a:r>
              <a:rPr lang="en-US" dirty="0"/>
              <a:t> make it challenging to detect, trace, or deter such activities.</a:t>
            </a:r>
          </a:p>
          <a:p>
            <a:r>
              <a:rPr lang="en-US" dirty="0"/>
              <a:t>Between </a:t>
            </a:r>
            <a:r>
              <a:rPr lang="en-US" b="1" dirty="0"/>
              <a:t>2023 and 2024</a:t>
            </a:r>
            <a:r>
              <a:rPr lang="en-US" dirty="0"/>
              <a:t>, </a:t>
            </a:r>
            <a:r>
              <a:rPr lang="en-US" b="1" dirty="0"/>
              <a:t>16 fishing vessel casualties</a:t>
            </a:r>
            <a:r>
              <a:rPr lang="en-US" dirty="0"/>
              <a:t> were recorded, often associated with poor reporting practices.</a:t>
            </a:r>
            <a:br>
              <a:rPr lang="en-US" dirty="0"/>
            </a:br>
            <a:r>
              <a:rPr lang="en-US" dirty="0"/>
              <a:t>Incident reporting delays ranged from </a:t>
            </a:r>
            <a:r>
              <a:rPr lang="en-US" b="1" dirty="0"/>
              <a:t>4 hours to 196 hours</a:t>
            </a:r>
            <a:r>
              <a:rPr lang="en-US" dirty="0"/>
              <a:t>, highlighting the urgent need for </a:t>
            </a:r>
            <a:r>
              <a:rPr lang="en-US" b="1" dirty="0"/>
              <a:t>digital surveillance and immediate incident reporting protocols</a:t>
            </a:r>
            <a:r>
              <a:rPr lang="en-US" dirty="0"/>
              <a:t>.</a:t>
            </a:r>
          </a:p>
          <a:p>
            <a:br>
              <a:rPr lang="en-US" dirty="0"/>
            </a:br>
            <a:endParaRPr lang="en-US" dirty="0"/>
          </a:p>
          <a:p>
            <a:r>
              <a:rPr lang="en-US" b="1" dirty="0"/>
              <a:t>Global Controls and India’s Response</a:t>
            </a:r>
          </a:p>
          <a:p>
            <a:r>
              <a:rPr lang="en-US" dirty="0"/>
              <a:t>To tackle this challenge, the international community relies on three key instruments:</a:t>
            </a:r>
          </a:p>
          <a:p>
            <a:r>
              <a:rPr lang="en-US" b="1" dirty="0"/>
              <a:t>MCS Tools</a:t>
            </a:r>
            <a:r>
              <a:rPr lang="en-US" dirty="0"/>
              <a:t> – Monitoring, Control, and Surveillance systems for data-driven enforcement.</a:t>
            </a:r>
          </a:p>
          <a:p>
            <a:r>
              <a:rPr lang="en-US" b="1" dirty="0"/>
              <a:t>Vessel Tracking Systems</a:t>
            </a:r>
            <a:r>
              <a:rPr lang="en-US" dirty="0"/>
              <a:t> – Including </a:t>
            </a:r>
            <a:r>
              <a:rPr lang="en-US" b="1" dirty="0"/>
              <a:t>IMO numbers, AIS, VMS, and LRIT</a:t>
            </a:r>
            <a:r>
              <a:rPr lang="en-US" dirty="0"/>
              <a:t>, for traceability and transparency of fishing operations.</a:t>
            </a:r>
          </a:p>
          <a:p>
            <a:r>
              <a:rPr lang="en-US" b="1" dirty="0"/>
              <a:t>FAO Port State Measures Agreement (PSMA, 2009)</a:t>
            </a:r>
            <a:r>
              <a:rPr lang="en-US" dirty="0"/>
              <a:t> – Which prevents IUU vessels from landing or transshipping catches in compliant ports.</a:t>
            </a:r>
          </a:p>
          <a:p>
            <a:r>
              <a:rPr lang="en-US" i="1" dirty="0"/>
              <a:t>India’s growing use of electronic tracking and inter-agency coordination through the Directorate General of Shipping and the Department of Fisheries is a decisive step toward regional compliance with FAO and IMO frameworks.</a:t>
            </a:r>
            <a:endParaRPr lang="en-US" dirty="0"/>
          </a:p>
          <a:p>
            <a:br>
              <a:rPr lang="en-US" dirty="0"/>
            </a:br>
            <a:endParaRPr lang="en-US" dirty="0"/>
          </a:p>
          <a:p>
            <a:r>
              <a:rPr lang="en-US" i="1" dirty="0"/>
              <a:t>“IUU fishing is not merely an environmental issue — it is a governance challenge. Effective implementation of monitoring and port state controls will be key to securing India’s fisheries and its blue economy.”</a:t>
            </a:r>
            <a:endParaRPr lang="en-US" dirty="0"/>
          </a:p>
          <a:p>
            <a:endParaRPr lang="en-IN" dirty="0"/>
          </a:p>
        </p:txBody>
      </p:sp>
    </p:spTree>
    <p:extLst>
      <p:ext uri="{BB962C8B-B14F-4D97-AF65-F5344CB8AC3E}">
        <p14:creationId xmlns:p14="http://schemas.microsoft.com/office/powerpoint/2010/main" val="22126037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BEA91-2DFF-3FF8-CC13-E03BE4665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E70AB2-2D07-A618-333D-7738E1281011}"/>
              </a:ext>
            </a:extLst>
          </p:cNvPr>
          <p:cNvSpPr>
            <a:spLocks noGrp="1" noRot="1" noChangeAspect="1"/>
          </p:cNvSpPr>
          <p:nvPr>
            <p:ph type="sldImg"/>
          </p:nvPr>
        </p:nvSpPr>
        <p:spPr>
          <a:xfrm>
            <a:off x="685800" y="463550"/>
            <a:ext cx="5486400" cy="3086100"/>
          </a:xfrm>
        </p:spPr>
      </p:sp>
      <p:sp>
        <p:nvSpPr>
          <p:cNvPr id="3" name="Notes Placeholder 2">
            <a:extLst>
              <a:ext uri="{FF2B5EF4-FFF2-40B4-BE49-F238E27FC236}">
                <a16:creationId xmlns:a16="http://schemas.microsoft.com/office/drawing/2014/main" id="{CEFFCA67-359D-02E0-2DD9-73E4613C53E9}"/>
              </a:ext>
            </a:extLst>
          </p:cNvPr>
          <p:cNvSpPr>
            <a:spLocks noGrp="1"/>
          </p:cNvSpPr>
          <p:nvPr>
            <p:ph type="body" idx="1"/>
          </p:nvPr>
        </p:nvSpPr>
        <p:spPr/>
        <p:txBody>
          <a:bodyPr/>
          <a:lstStyle/>
          <a:p>
            <a:pPr algn="ctr"/>
            <a:r>
              <a:rPr lang="en-US" b="1" dirty="0"/>
              <a:t>Marine Waste Dumping – Plastics &amp; ALDFG</a:t>
            </a:r>
          </a:p>
          <a:p>
            <a:endParaRPr lang="en-US" i="1" dirty="0"/>
          </a:p>
          <a:p>
            <a:r>
              <a:rPr lang="en-US" i="1" dirty="0"/>
              <a:t>“Marine litter — particularly plastics and abandoned fishing gear — represents one of the most visible and pressing environmental challenges facing our oceans today.”</a:t>
            </a:r>
            <a:endParaRPr lang="en-US" dirty="0"/>
          </a:p>
          <a:p>
            <a:br>
              <a:rPr lang="en-US" dirty="0"/>
            </a:br>
            <a:endParaRPr lang="en-US" dirty="0"/>
          </a:p>
          <a:p>
            <a:r>
              <a:rPr lang="en-US" b="1" dirty="0"/>
              <a:t>Context and Scale</a:t>
            </a:r>
          </a:p>
          <a:p>
            <a:r>
              <a:rPr lang="en-US" dirty="0"/>
              <a:t>Marine waste is no longer an isolated problem; it is a </a:t>
            </a:r>
            <a:r>
              <a:rPr lang="en-US" b="1" dirty="0"/>
              <a:t>global transboundary issue</a:t>
            </a:r>
            <a:r>
              <a:rPr lang="en-US" dirty="0"/>
              <a:t> directly affecting biodiversity, navigation safety, and coastal economies.</a:t>
            </a:r>
            <a:br>
              <a:rPr lang="en-US" dirty="0"/>
            </a:br>
            <a:r>
              <a:rPr lang="en-US" dirty="0"/>
              <a:t>Every year, </a:t>
            </a:r>
            <a:r>
              <a:rPr lang="en-US" b="1" dirty="0"/>
              <a:t>8–10 million </a:t>
            </a:r>
            <a:r>
              <a:rPr lang="en-US" b="1" dirty="0" err="1"/>
              <a:t>tonnes</a:t>
            </a:r>
            <a:r>
              <a:rPr lang="en-US" b="1" dirty="0"/>
              <a:t> of plastic</a:t>
            </a:r>
            <a:r>
              <a:rPr lang="en-US" dirty="0"/>
              <a:t> enter the oceans — a large share originating from land-based activities, port operations, and vessels.</a:t>
            </a:r>
          </a:p>
          <a:p>
            <a:r>
              <a:rPr lang="en-US" dirty="0"/>
              <a:t>In the maritime context, this pollution manifests primarily in two forms:</a:t>
            </a:r>
          </a:p>
          <a:p>
            <a:r>
              <a:rPr lang="en-US" b="1" dirty="0"/>
              <a:t>Plastic Waste</a:t>
            </a:r>
            <a:r>
              <a:rPr lang="en-US" dirty="0"/>
              <a:t> from packaging, single-use items, and cargo residues.</a:t>
            </a:r>
          </a:p>
          <a:p>
            <a:r>
              <a:rPr lang="en-US" b="1" dirty="0"/>
              <a:t>ALDFG (Abandoned, Lost, or Discarded Fishing Gear)</a:t>
            </a:r>
            <a:r>
              <a:rPr lang="en-US" dirty="0"/>
              <a:t> — one of the deadliest yet least regulated forms of marine debris.</a:t>
            </a:r>
          </a:p>
          <a:p>
            <a:br>
              <a:rPr lang="en-US" dirty="0"/>
            </a:br>
            <a:endParaRPr lang="en-US" dirty="0"/>
          </a:p>
          <a:p>
            <a:r>
              <a:rPr lang="en-US" b="1" dirty="0"/>
              <a:t>Pollution by Plastics</a:t>
            </a:r>
          </a:p>
          <a:p>
            <a:r>
              <a:rPr lang="en-US" dirty="0"/>
              <a:t>Plastics are </a:t>
            </a:r>
            <a:r>
              <a:rPr lang="en-US" b="1" dirty="0"/>
              <a:t>persistent and non-biodegradable</a:t>
            </a:r>
            <a:r>
              <a:rPr lang="en-US" dirty="0"/>
              <a:t>, fragmenting into microplastics that infiltrate marine food webs.</a:t>
            </a:r>
            <a:br>
              <a:rPr lang="en-US" dirty="0"/>
            </a:br>
            <a:r>
              <a:rPr lang="en-US" dirty="0"/>
              <a:t>These fragments are ingested by fish and plankton, ultimately entering the </a:t>
            </a:r>
            <a:r>
              <a:rPr lang="en-US" b="1" dirty="0"/>
              <a:t>human food chain</a:t>
            </a:r>
            <a:r>
              <a:rPr lang="en-US" dirty="0"/>
              <a:t> and posing serious </a:t>
            </a:r>
            <a:r>
              <a:rPr lang="en-US" b="1" dirty="0"/>
              <a:t>health and ecological risks</a:t>
            </a:r>
            <a:r>
              <a:rPr lang="en-US" dirty="0"/>
              <a:t>.</a:t>
            </a:r>
            <a:br>
              <a:rPr lang="en-US" dirty="0"/>
            </a:br>
            <a:r>
              <a:rPr lang="en-US" dirty="0"/>
              <a:t>Sources include </a:t>
            </a:r>
            <a:r>
              <a:rPr lang="en-US" b="1" dirty="0"/>
              <a:t>vessels, ports, and coastal infrastructure</a:t>
            </a:r>
            <a:r>
              <a:rPr lang="en-US" dirty="0"/>
              <a:t>, where inadequate waste reception or improper disposal remains common.</a:t>
            </a:r>
          </a:p>
          <a:p>
            <a:r>
              <a:rPr lang="en-US" i="1" dirty="0"/>
              <a:t>The issue extends beyond pollution — it is an indicator of poor compliance and operational inefficiency across maritime supply chains.</a:t>
            </a:r>
            <a:endParaRPr lang="en-US" dirty="0"/>
          </a:p>
          <a:p>
            <a:br>
              <a:rPr lang="en-US" dirty="0"/>
            </a:br>
            <a:endParaRPr lang="en-US" dirty="0"/>
          </a:p>
          <a:p>
            <a:r>
              <a:rPr lang="en-US" b="1" dirty="0"/>
              <a:t>ALDFG – Abandoned, Lost, and Discarded Fishing Gear</a:t>
            </a:r>
          </a:p>
          <a:p>
            <a:r>
              <a:rPr lang="en-US" dirty="0"/>
              <a:t>ALDFG includes nets, ropes, and traps that continue to </a:t>
            </a:r>
            <a:r>
              <a:rPr lang="en-US" b="1" dirty="0"/>
              <a:t>catch and kill marine life long after being lost</a:t>
            </a:r>
            <a:r>
              <a:rPr lang="en-US" dirty="0"/>
              <a:t> — a phenomenon known as </a:t>
            </a:r>
            <a:r>
              <a:rPr lang="en-US" b="1" dirty="0"/>
              <a:t>“ghost fishing.”</a:t>
            </a:r>
            <a:br>
              <a:rPr lang="en-US" dirty="0"/>
            </a:br>
            <a:r>
              <a:rPr lang="en-US" dirty="0"/>
              <a:t>This gear entangles </a:t>
            </a:r>
            <a:r>
              <a:rPr lang="en-US" b="1" dirty="0"/>
              <a:t>turtles, dolphins, seabirds, and marine mammals</a:t>
            </a:r>
            <a:r>
              <a:rPr lang="en-US" dirty="0"/>
              <a:t>, leading to widespread mortality and habitat damage.</a:t>
            </a:r>
            <a:br>
              <a:rPr lang="en-US" dirty="0"/>
            </a:br>
            <a:r>
              <a:rPr lang="en-US" dirty="0"/>
              <a:t>It is often linked to </a:t>
            </a:r>
            <a:r>
              <a:rPr lang="en-US" b="1" dirty="0"/>
              <a:t>IUU fishing</a:t>
            </a:r>
            <a:r>
              <a:rPr lang="en-US" dirty="0"/>
              <a:t>, as operators discard gear to evade detection or enforcement.</a:t>
            </a:r>
          </a:p>
          <a:p>
            <a:r>
              <a:rPr lang="en-US" i="1" dirty="0"/>
              <a:t>It is estimated that ALDFG accounts for nearly 10% of all marine litter but causes over 70% of macro-plastic entanglements involving marine megafauna.</a:t>
            </a:r>
            <a:endParaRPr lang="en-US" dirty="0"/>
          </a:p>
          <a:p>
            <a:br>
              <a:rPr lang="en-US" dirty="0"/>
            </a:br>
            <a:endParaRPr lang="en-US" dirty="0"/>
          </a:p>
          <a:p>
            <a:r>
              <a:rPr lang="en-US" b="1" dirty="0"/>
              <a:t>Impacts</a:t>
            </a:r>
          </a:p>
          <a:p>
            <a:r>
              <a:rPr lang="en-US" b="1" dirty="0"/>
              <a:t>Environmental:</a:t>
            </a:r>
            <a:r>
              <a:rPr lang="en-US" dirty="0"/>
              <a:t> Habitat destruction, biodiversity loss, and contamination of coral ecosystems.</a:t>
            </a:r>
          </a:p>
          <a:p>
            <a:r>
              <a:rPr lang="en-US" b="1" dirty="0"/>
              <a:t>Economic:</a:t>
            </a:r>
            <a:r>
              <a:rPr lang="en-US" dirty="0"/>
              <a:t> Damage to tourism and fisheries, estimated losses exceeding USD 1 billion annually worldwide.</a:t>
            </a:r>
          </a:p>
          <a:p>
            <a:r>
              <a:rPr lang="en-US" b="1" dirty="0"/>
              <a:t>Safety:</a:t>
            </a:r>
            <a:r>
              <a:rPr lang="en-US" dirty="0"/>
              <a:t> Navigational hazards from drifting nets and floating debris that endanger vessels and offshore installations.</a:t>
            </a:r>
          </a:p>
          <a:p>
            <a:br>
              <a:rPr lang="en-US" dirty="0"/>
            </a:br>
            <a:endParaRPr lang="en-US" dirty="0"/>
          </a:p>
          <a:p>
            <a:r>
              <a:rPr lang="en-US" b="1" dirty="0"/>
              <a:t>Controls and Solutions</a:t>
            </a:r>
          </a:p>
          <a:p>
            <a:r>
              <a:rPr lang="en-US" b="1" dirty="0"/>
              <a:t>MARPOL Annex V</a:t>
            </a:r>
            <a:r>
              <a:rPr lang="en-US" dirty="0"/>
              <a:t> – Prohibits discharge of plastics and synthetic fishing gear at sea; mandates onboard waste management plans.</a:t>
            </a:r>
          </a:p>
          <a:p>
            <a:r>
              <a:rPr lang="en-US" b="1" dirty="0"/>
              <a:t>Port Reception Facilities</a:t>
            </a:r>
            <a:r>
              <a:rPr lang="en-US" dirty="0"/>
              <a:t> – Enable proper waste collection and disposal from ships, a key compliance point under MARPOL.</a:t>
            </a:r>
          </a:p>
          <a:p>
            <a:r>
              <a:rPr lang="en-US" b="1" dirty="0"/>
              <a:t>IMO &amp; FAO Initiatives:</a:t>
            </a:r>
            <a:endParaRPr lang="en-US" dirty="0"/>
          </a:p>
          <a:p>
            <a:pPr lvl="1"/>
            <a:r>
              <a:rPr lang="en-US" i="1" dirty="0" err="1"/>
              <a:t>GloLitter</a:t>
            </a:r>
            <a:r>
              <a:rPr lang="en-US" i="1" dirty="0"/>
              <a:t> Partnerships</a:t>
            </a:r>
            <a:r>
              <a:rPr lang="en-US" dirty="0"/>
              <a:t> – supporting developing countries in reducing marine litter from shipping and fisheries.</a:t>
            </a:r>
          </a:p>
          <a:p>
            <a:pPr lvl="1"/>
            <a:r>
              <a:rPr lang="en-US" i="1" dirty="0"/>
              <a:t>Fishing Gear Marking Guidelines</a:t>
            </a:r>
            <a:r>
              <a:rPr lang="en-US" dirty="0"/>
              <a:t> – enabling identification and recovery of lost gear.</a:t>
            </a:r>
          </a:p>
          <a:p>
            <a:r>
              <a:rPr lang="en-US" b="1" dirty="0"/>
              <a:t>National Measures:</a:t>
            </a:r>
            <a:endParaRPr lang="en-US" dirty="0"/>
          </a:p>
          <a:p>
            <a:pPr lvl="1"/>
            <a:r>
              <a:rPr lang="en-US" dirty="0"/>
              <a:t>Implementation of port waste management plans.</a:t>
            </a:r>
          </a:p>
          <a:p>
            <a:pPr lvl="1"/>
            <a:r>
              <a:rPr lang="en-US" dirty="0"/>
              <a:t>Recycling programs and </a:t>
            </a:r>
            <a:r>
              <a:rPr lang="en-US" b="1" dirty="0"/>
              <a:t>circular economy initiatives</a:t>
            </a:r>
            <a:r>
              <a:rPr lang="en-US" dirty="0"/>
              <a:t> for fishing gear and plastic waste.</a:t>
            </a:r>
          </a:p>
          <a:p>
            <a:pPr lvl="1"/>
            <a:r>
              <a:rPr lang="en-US" dirty="0"/>
              <a:t>Integration with </a:t>
            </a:r>
            <a:r>
              <a:rPr lang="en-US" b="1" dirty="0"/>
              <a:t>Swachh Sagar and Green Port</a:t>
            </a:r>
            <a:r>
              <a:rPr lang="en-US" dirty="0"/>
              <a:t> programs in India to ensure coordinated marine waste reduction.</a:t>
            </a:r>
          </a:p>
          <a:p>
            <a:br>
              <a:rPr lang="en-US" dirty="0"/>
            </a:br>
            <a:endParaRPr lang="en-US" dirty="0"/>
          </a:p>
          <a:p>
            <a:r>
              <a:rPr lang="en-US" i="1" dirty="0"/>
              <a:t>“From ghost nets to single-use plastics, marine waste is not just an eyesore — it is a systemic challenge requiring </a:t>
            </a:r>
            <a:r>
              <a:rPr lang="en-US" i="1" dirty="0" err="1"/>
              <a:t>behavioural</a:t>
            </a:r>
            <a:r>
              <a:rPr lang="en-US" i="1" dirty="0"/>
              <a:t> change, regulatory enforcement, and technology-driven monitoring.”</a:t>
            </a:r>
            <a:endParaRPr lang="en-US" dirty="0"/>
          </a:p>
          <a:p>
            <a:r>
              <a:rPr lang="en-US" dirty="0"/>
              <a:t>India’s alignment with </a:t>
            </a:r>
            <a:r>
              <a:rPr lang="en-US" b="1" dirty="0"/>
              <a:t>MARPOL, </a:t>
            </a:r>
            <a:r>
              <a:rPr lang="en-US" b="1" dirty="0" err="1"/>
              <a:t>GloLitter</a:t>
            </a:r>
            <a:r>
              <a:rPr lang="en-US" b="1" dirty="0"/>
              <a:t>, and national waste management programs</a:t>
            </a:r>
            <a:r>
              <a:rPr lang="en-US" dirty="0"/>
              <a:t> positions it to play a leadership role in </a:t>
            </a:r>
            <a:r>
              <a:rPr lang="en-US" b="1" dirty="0"/>
              <a:t>regional marine litter mitigation and sustainable port practices</a:t>
            </a:r>
            <a:r>
              <a:rPr lang="en-US" dirty="0"/>
              <a:t>.</a:t>
            </a:r>
          </a:p>
          <a:p>
            <a:endParaRPr lang="en-IN" dirty="0"/>
          </a:p>
        </p:txBody>
      </p:sp>
    </p:spTree>
    <p:extLst>
      <p:ext uri="{BB962C8B-B14F-4D97-AF65-F5344CB8AC3E}">
        <p14:creationId xmlns:p14="http://schemas.microsoft.com/office/powerpoint/2010/main" val="22305854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030E3-7388-66F0-5D31-820BE7FE6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A8185D-1874-0B47-BD9F-CC883FFBFCB6}"/>
              </a:ext>
            </a:extLst>
          </p:cNvPr>
          <p:cNvSpPr>
            <a:spLocks noGrp="1" noRot="1" noChangeAspect="1"/>
          </p:cNvSpPr>
          <p:nvPr>
            <p:ph type="sldImg"/>
          </p:nvPr>
        </p:nvSpPr>
        <p:spPr>
          <a:xfrm>
            <a:off x="685800" y="463550"/>
            <a:ext cx="5486400" cy="3086100"/>
          </a:xfrm>
        </p:spPr>
      </p:sp>
      <p:sp>
        <p:nvSpPr>
          <p:cNvPr id="3" name="Notes Placeholder 2">
            <a:extLst>
              <a:ext uri="{FF2B5EF4-FFF2-40B4-BE49-F238E27FC236}">
                <a16:creationId xmlns:a16="http://schemas.microsoft.com/office/drawing/2014/main" id="{BBC6538C-EBF5-8692-18E8-1C0DAC7DCC66}"/>
              </a:ext>
            </a:extLst>
          </p:cNvPr>
          <p:cNvSpPr>
            <a:spLocks noGrp="1"/>
          </p:cNvSpPr>
          <p:nvPr>
            <p:ph type="body" idx="1"/>
          </p:nvPr>
        </p:nvSpPr>
        <p:spPr/>
        <p:txBody>
          <a:bodyPr/>
          <a:lstStyle/>
          <a:p>
            <a:pPr algn="ctr"/>
            <a:r>
              <a:rPr lang="en-US" b="1" dirty="0"/>
              <a:t>Coastal State Workshops</a:t>
            </a:r>
          </a:p>
          <a:p>
            <a:endParaRPr lang="en-US" i="1" dirty="0"/>
          </a:p>
          <a:p>
            <a:r>
              <a:rPr lang="en-US" i="1" dirty="0"/>
              <a:t>“Coastal State Workshops are envisioned as a unifying platform to build state-level maritime capacity, align local initiatives with national maritime reforms, and foster collaboration between central authorities and State Maritime Boards.”</a:t>
            </a:r>
            <a:endParaRPr lang="en-US" dirty="0"/>
          </a:p>
          <a:p>
            <a:br>
              <a:rPr lang="en-US" dirty="0"/>
            </a:br>
            <a:endParaRPr lang="en-US" dirty="0"/>
          </a:p>
          <a:p>
            <a:r>
              <a:rPr lang="en-US" b="1" dirty="0"/>
              <a:t>Purpose and Context</a:t>
            </a:r>
          </a:p>
          <a:p>
            <a:r>
              <a:rPr lang="en-US" dirty="0"/>
              <a:t>The Directorate General of Shipping, in collaboration with </a:t>
            </a:r>
            <a:r>
              <a:rPr lang="en-US" b="1" dirty="0"/>
              <a:t>State Maritime Boards and coastal administrations</a:t>
            </a:r>
            <a:r>
              <a:rPr lang="en-US" dirty="0"/>
              <a:t>, plans to conduct </a:t>
            </a:r>
            <a:r>
              <a:rPr lang="en-US" b="1" dirty="0"/>
              <a:t>Coastal State Workshops</a:t>
            </a:r>
            <a:r>
              <a:rPr lang="en-US" dirty="0"/>
              <a:t> aimed at improving welfare, safety, and sustainability in India’s coastal and offshore maritime domains.</a:t>
            </a:r>
          </a:p>
          <a:p>
            <a:r>
              <a:rPr lang="en-US" dirty="0"/>
              <a:t>These workshops are a </a:t>
            </a:r>
            <a:r>
              <a:rPr lang="en-US" b="1" dirty="0"/>
              <a:t>strategic mechanism</a:t>
            </a:r>
            <a:r>
              <a:rPr lang="en-US" dirty="0"/>
              <a:t> to strengthen policy execution at the grassroots level — bringing together shipyards, training institutes, port authorities, and local maritime clusters under a single, structured dialogue.</a:t>
            </a:r>
          </a:p>
          <a:p>
            <a:r>
              <a:rPr lang="en-US" i="1" dirty="0"/>
              <a:t>They serve as the operational bridge between central maritime policy and coastal implementation — where policies translate into projects.</a:t>
            </a:r>
            <a:endParaRPr lang="en-US" dirty="0"/>
          </a:p>
          <a:p>
            <a:br>
              <a:rPr lang="en-US" dirty="0"/>
            </a:br>
            <a:endParaRPr lang="en-US" dirty="0"/>
          </a:p>
          <a:p>
            <a:r>
              <a:rPr lang="en-US" b="1" dirty="0"/>
              <a:t>Structure: Six Pillars Framework</a:t>
            </a:r>
          </a:p>
          <a:p>
            <a:r>
              <a:rPr lang="en-US" dirty="0"/>
              <a:t>The workshops will be built around </a:t>
            </a:r>
            <a:r>
              <a:rPr lang="en-US" b="1" dirty="0"/>
              <a:t>six key thematic pillars</a:t>
            </a:r>
            <a:r>
              <a:rPr lang="en-US" dirty="0"/>
              <a:t>, each addressing a critical dimension of India’s coastal maritime ecosystem:</a:t>
            </a:r>
          </a:p>
          <a:p>
            <a:r>
              <a:rPr lang="en-US" b="1" dirty="0"/>
              <a:t>Maritime Safety and Casualty Response</a:t>
            </a:r>
            <a:br>
              <a:rPr lang="en-US" dirty="0"/>
            </a:br>
            <a:r>
              <a:rPr lang="en-US" dirty="0"/>
              <a:t>– Strengthening coastal preparedness, search and rescue (SAR), and casualty management protocols.</a:t>
            </a:r>
            <a:br>
              <a:rPr lang="en-US" dirty="0"/>
            </a:br>
            <a:r>
              <a:rPr lang="en-US" dirty="0"/>
              <a:t>– Building coordination frameworks among DG Shipping, Coast Guard, and State Maritime Boards.</a:t>
            </a:r>
          </a:p>
          <a:p>
            <a:r>
              <a:rPr lang="en-US" b="1" dirty="0"/>
              <a:t>Shipbuilding and Ship Recycling Opportunities</a:t>
            </a:r>
            <a:br>
              <a:rPr lang="en-US" dirty="0"/>
            </a:br>
            <a:r>
              <a:rPr lang="en-US" dirty="0"/>
              <a:t>– Identifying new ship repair and recycling capacities, particularly in eastern and southern states.</a:t>
            </a:r>
            <a:br>
              <a:rPr lang="en-US" dirty="0"/>
            </a:br>
            <a:r>
              <a:rPr lang="en-US" dirty="0"/>
              <a:t>– Facilitating PPP investments and green shipyard models aligned with </a:t>
            </a:r>
            <a:r>
              <a:rPr lang="en-US" b="1" dirty="0"/>
              <a:t>HKC and NGSP</a:t>
            </a:r>
            <a:r>
              <a:rPr lang="en-US" dirty="0"/>
              <a:t> frameworks.</a:t>
            </a:r>
          </a:p>
          <a:p>
            <a:r>
              <a:rPr lang="en-US" b="1" dirty="0"/>
              <a:t>Maritime Training, Skilling, and Zero Corruption in Maritime</a:t>
            </a:r>
            <a:br>
              <a:rPr lang="en-US" dirty="0"/>
            </a:br>
            <a:r>
              <a:rPr lang="en-US" dirty="0"/>
              <a:t>– Expanding skilling networks for coastal seafarers, surveyors, and shipyard workers.</a:t>
            </a:r>
            <a:br>
              <a:rPr lang="en-US" dirty="0"/>
            </a:br>
            <a:r>
              <a:rPr lang="en-US" dirty="0"/>
              <a:t>– Promoting ethical practices and digital governance to ensure transparency and zero tolerance for corruption.</a:t>
            </a:r>
          </a:p>
          <a:p>
            <a:r>
              <a:rPr lang="en-US" b="1" dirty="0"/>
              <a:t>Maritime Crewing and Employment Opportunities</a:t>
            </a:r>
            <a:br>
              <a:rPr lang="en-US" dirty="0"/>
            </a:br>
            <a:r>
              <a:rPr lang="en-US" dirty="0"/>
              <a:t>– Creating state-specific seafarer employment portals and promoting inclusion in crewing and manning sectors.</a:t>
            </a:r>
            <a:br>
              <a:rPr lang="en-US" dirty="0"/>
            </a:br>
            <a:r>
              <a:rPr lang="en-US" dirty="0"/>
              <a:t>– Encouraging gender diversity and equitable access, aligning with the </a:t>
            </a:r>
            <a:r>
              <a:rPr lang="en-US" i="1" dirty="0"/>
              <a:t>Sagar Mein Samman</a:t>
            </a:r>
            <a:r>
              <a:rPr lang="en-US" dirty="0"/>
              <a:t> initiative.</a:t>
            </a:r>
          </a:p>
          <a:p>
            <a:r>
              <a:rPr lang="en-US" b="1" dirty="0"/>
              <a:t>Decarbonization, Sustainability, and Sea &amp; Environmental Protection</a:t>
            </a:r>
            <a:br>
              <a:rPr lang="en-US" dirty="0"/>
            </a:br>
            <a:r>
              <a:rPr lang="en-US" dirty="0"/>
              <a:t>– Mainstreaming green shipping practices, port electrification, and pollution control mechanisms at the state level.</a:t>
            </a:r>
            <a:br>
              <a:rPr lang="en-US" dirty="0"/>
            </a:br>
            <a:r>
              <a:rPr lang="en-US" dirty="0"/>
              <a:t>– Encouraging port-level implementation of </a:t>
            </a:r>
            <a:r>
              <a:rPr lang="en-US" b="1" dirty="0"/>
              <a:t>Green Port Index</a:t>
            </a:r>
            <a:r>
              <a:rPr lang="en-US" dirty="0"/>
              <a:t> and </a:t>
            </a:r>
            <a:r>
              <a:rPr lang="en-US" b="1" dirty="0"/>
              <a:t>Harit Sagar Guidelines</a:t>
            </a:r>
            <a:r>
              <a:rPr lang="en-US" dirty="0"/>
              <a:t>.</a:t>
            </a:r>
          </a:p>
          <a:p>
            <a:r>
              <a:rPr lang="en-US" b="1" dirty="0"/>
              <a:t>Coastal Shipping &amp; Multimodal Shift</a:t>
            </a:r>
            <a:br>
              <a:rPr lang="en-US" dirty="0"/>
            </a:br>
            <a:r>
              <a:rPr lang="en-US" dirty="0"/>
              <a:t>– Promoting intermodal connectivity between </a:t>
            </a:r>
            <a:r>
              <a:rPr lang="en-US" b="1" dirty="0"/>
              <a:t>coastal, inland, and road-rail networks</a:t>
            </a:r>
            <a:r>
              <a:rPr lang="en-US" dirty="0"/>
              <a:t>.</a:t>
            </a:r>
            <a:br>
              <a:rPr lang="en-US" dirty="0"/>
            </a:br>
            <a:r>
              <a:rPr lang="en-US" dirty="0"/>
              <a:t>– Supporting coastal cargo growth through regional industrial corridors and port-linked logistics hubs.</a:t>
            </a:r>
          </a:p>
          <a:p>
            <a:br>
              <a:rPr lang="en-US" dirty="0"/>
            </a:br>
            <a:endParaRPr lang="en-US" dirty="0"/>
          </a:p>
          <a:p>
            <a:r>
              <a:rPr lang="en-US" b="1" dirty="0"/>
              <a:t>Pilot Workshop – Andhra Pradesh</a:t>
            </a:r>
          </a:p>
          <a:p>
            <a:r>
              <a:rPr lang="en-US" dirty="0"/>
              <a:t>The </a:t>
            </a:r>
            <a:r>
              <a:rPr lang="en-US" b="1" dirty="0"/>
              <a:t>first pilot workshop</a:t>
            </a:r>
            <a:r>
              <a:rPr lang="en-US" dirty="0"/>
              <a:t> is proposed in </a:t>
            </a:r>
            <a:r>
              <a:rPr lang="en-US" b="1" dirty="0"/>
              <a:t>Andhra Pradesh</a:t>
            </a:r>
            <a:r>
              <a:rPr lang="en-US" dirty="0"/>
              <a:t>, leveraging its strategic east coast location, shipyard infrastructure, and expanding blue economy footprint.</a:t>
            </a:r>
            <a:br>
              <a:rPr lang="en-US" dirty="0"/>
            </a:br>
            <a:endParaRPr lang="en-US" dirty="0"/>
          </a:p>
          <a:p>
            <a:r>
              <a:rPr lang="en-US" dirty="0"/>
              <a:t>The focus will be on </a:t>
            </a:r>
            <a:r>
              <a:rPr lang="en-US" b="1" dirty="0"/>
              <a:t>shipbuilding, green recycling, and skill development</a:t>
            </a:r>
            <a:r>
              <a:rPr lang="en-US" dirty="0"/>
              <a:t>, in collaboration with the </a:t>
            </a:r>
            <a:r>
              <a:rPr lang="en-US" b="1" dirty="0"/>
              <a:t>Andhra Pradesh Maritime Board</a:t>
            </a:r>
            <a:r>
              <a:rPr lang="en-US" dirty="0"/>
              <a:t> and </a:t>
            </a:r>
            <a:r>
              <a:rPr lang="en-US" b="1" dirty="0"/>
              <a:t>local port authorities</a:t>
            </a:r>
            <a:r>
              <a:rPr lang="en-US" dirty="0"/>
              <a:t>.</a:t>
            </a:r>
          </a:p>
          <a:p>
            <a:endParaRPr lang="en-US" dirty="0"/>
          </a:p>
          <a:p>
            <a:r>
              <a:rPr lang="en-US" dirty="0"/>
              <a:t>Additionally, it is proposed that the </a:t>
            </a:r>
            <a:r>
              <a:rPr lang="en-US" b="1" dirty="0"/>
              <a:t>Seafarers’ Welfare Fund Society (SWFS)</a:t>
            </a:r>
            <a:r>
              <a:rPr lang="en-US" dirty="0"/>
              <a:t> may allocate funds — approximately </a:t>
            </a:r>
            <a:r>
              <a:rPr lang="en-US" b="1" dirty="0"/>
              <a:t>₹20 lakh annually (₹5 lakh/quarter)</a:t>
            </a:r>
            <a:r>
              <a:rPr lang="en-US" dirty="0"/>
              <a:t> — to support these workshops as part of crew welfare and engagement initiatives.</a:t>
            </a:r>
            <a:br>
              <a:rPr lang="en-US" dirty="0"/>
            </a:br>
            <a:r>
              <a:rPr lang="en-US" dirty="0"/>
              <a:t>This funding model will foster </a:t>
            </a:r>
            <a:r>
              <a:rPr lang="en-US" b="1" dirty="0"/>
              <a:t>joint projects and inter-agency collaboration</a:t>
            </a:r>
            <a:r>
              <a:rPr lang="en-US" dirty="0"/>
              <a:t> for long-term maritime capacity building.</a:t>
            </a:r>
          </a:p>
          <a:p>
            <a:br>
              <a:rPr lang="en-US" dirty="0"/>
            </a:br>
            <a:r>
              <a:rPr lang="en-US" i="1" dirty="0"/>
              <a:t>“The Coastal State Workshops are more than events — they are frameworks for state empowerment, knowledge sharing, and coordinated action.</a:t>
            </a:r>
            <a:br>
              <a:rPr lang="en-US" i="1" dirty="0"/>
            </a:br>
            <a:r>
              <a:rPr lang="en-US" i="1" dirty="0"/>
              <a:t>Through them, India’s nine coastal states can collectively anchor the next phase of maritime growth under the Maritime Amrit Kaal Vision 2047.”</a:t>
            </a:r>
            <a:endParaRPr lang="en-US" dirty="0"/>
          </a:p>
          <a:p>
            <a:endParaRPr lang="en-IN" dirty="0"/>
          </a:p>
        </p:txBody>
      </p:sp>
    </p:spTree>
    <p:extLst>
      <p:ext uri="{BB962C8B-B14F-4D97-AF65-F5344CB8AC3E}">
        <p14:creationId xmlns:p14="http://schemas.microsoft.com/office/powerpoint/2010/main" val="40925775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76C09-21A8-8A36-1326-249D1A07A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51B4A-C7F6-1FD2-6C77-97D39AE42114}"/>
              </a:ext>
            </a:extLst>
          </p:cNvPr>
          <p:cNvSpPr>
            <a:spLocks noGrp="1" noRot="1" noChangeAspect="1"/>
          </p:cNvSpPr>
          <p:nvPr>
            <p:ph type="sldImg"/>
          </p:nvPr>
        </p:nvSpPr>
        <p:spPr>
          <a:xfrm>
            <a:off x="685800" y="463550"/>
            <a:ext cx="5486400" cy="3086100"/>
          </a:xfrm>
        </p:spPr>
      </p:sp>
      <p:sp>
        <p:nvSpPr>
          <p:cNvPr id="3" name="Notes Placeholder 2">
            <a:extLst>
              <a:ext uri="{FF2B5EF4-FFF2-40B4-BE49-F238E27FC236}">
                <a16:creationId xmlns:a16="http://schemas.microsoft.com/office/drawing/2014/main" id="{68BF24C5-73E3-D738-6F11-D990586C0900}"/>
              </a:ext>
            </a:extLst>
          </p:cNvPr>
          <p:cNvSpPr>
            <a:spLocks noGrp="1"/>
          </p:cNvSpPr>
          <p:nvPr>
            <p:ph type="body" idx="1"/>
          </p:nvPr>
        </p:nvSpPr>
        <p:spPr/>
        <p:txBody>
          <a:bodyPr/>
          <a:lstStyle/>
          <a:p>
            <a:pPr algn="ctr"/>
            <a:r>
              <a:rPr lang="en-US" b="1" dirty="0"/>
              <a:t>IMO Led Projects</a:t>
            </a:r>
          </a:p>
          <a:p>
            <a:endParaRPr lang="en-US" i="1" dirty="0"/>
          </a:p>
          <a:p>
            <a:r>
              <a:rPr lang="en-US" i="1" dirty="0"/>
              <a:t>“India’s maritime sustainability journey aligns closely with the International Maritime Organization’s global initiatives under the Glo-series projects — addressing marine litter, greenhouse gas emissions, and underwater noise pollution.”</a:t>
            </a:r>
            <a:endParaRPr lang="en-US" dirty="0"/>
          </a:p>
          <a:p>
            <a:br>
              <a:rPr lang="en-US" dirty="0"/>
            </a:br>
            <a:endParaRPr lang="en-US" dirty="0"/>
          </a:p>
          <a:p>
            <a:r>
              <a:rPr lang="en-US" b="1" dirty="0"/>
              <a:t>Overview</a:t>
            </a:r>
          </a:p>
          <a:p>
            <a:r>
              <a:rPr lang="en-US" dirty="0"/>
              <a:t>The IMO, in partnership with the </a:t>
            </a:r>
            <a:r>
              <a:rPr lang="en-US" b="1" dirty="0"/>
              <a:t>United Nations Development </a:t>
            </a:r>
            <a:r>
              <a:rPr lang="en-US" b="1" dirty="0" err="1"/>
              <a:t>Programme</a:t>
            </a:r>
            <a:r>
              <a:rPr lang="en-US" b="1" dirty="0"/>
              <a:t> (UNDP)</a:t>
            </a:r>
            <a:r>
              <a:rPr lang="en-US" dirty="0"/>
              <a:t> and the </a:t>
            </a:r>
            <a:r>
              <a:rPr lang="en-US" b="1" dirty="0"/>
              <a:t>Food and Agriculture Organization (FAO)</a:t>
            </a:r>
            <a:r>
              <a:rPr lang="en-US" dirty="0"/>
              <a:t>, is leading a series of </a:t>
            </a:r>
            <a:r>
              <a:rPr lang="en-US" b="1" dirty="0"/>
              <a:t>global environmental partnerships</a:t>
            </a:r>
            <a:r>
              <a:rPr lang="en-US" dirty="0"/>
              <a:t> — collectively referred to as the </a:t>
            </a:r>
            <a:r>
              <a:rPr lang="en-US" i="1" dirty="0"/>
              <a:t>Glo-initiatives</a:t>
            </a:r>
            <a:r>
              <a:rPr lang="en-US" dirty="0"/>
              <a:t>.</a:t>
            </a:r>
            <a:br>
              <a:rPr lang="en-US" dirty="0"/>
            </a:br>
            <a:r>
              <a:rPr lang="en-US" dirty="0"/>
              <a:t>Each project addresses a critical challenge to the marine environment and supports </a:t>
            </a:r>
            <a:r>
              <a:rPr lang="en-US" b="1" dirty="0"/>
              <a:t>capacity building</a:t>
            </a:r>
            <a:r>
              <a:rPr lang="en-US" dirty="0"/>
              <a:t>, </a:t>
            </a:r>
            <a:r>
              <a:rPr lang="en-US" b="1" dirty="0"/>
              <a:t>technical assistance</a:t>
            </a:r>
            <a:r>
              <a:rPr lang="en-US" dirty="0"/>
              <a:t>, and </a:t>
            </a:r>
            <a:r>
              <a:rPr lang="en-US" b="1" dirty="0"/>
              <a:t>policy development</a:t>
            </a:r>
            <a:r>
              <a:rPr lang="en-US" dirty="0"/>
              <a:t> across member states.</a:t>
            </a:r>
          </a:p>
          <a:p>
            <a:r>
              <a:rPr lang="en-US" dirty="0"/>
              <a:t>India’s participation in these projects demonstrates its commitment to the </a:t>
            </a:r>
            <a:r>
              <a:rPr lang="en-US" b="1" dirty="0"/>
              <a:t>IMO Initial GHG Strategy</a:t>
            </a:r>
            <a:r>
              <a:rPr lang="en-US" dirty="0"/>
              <a:t>, </a:t>
            </a:r>
            <a:r>
              <a:rPr lang="en-US" b="1" dirty="0"/>
              <a:t>MARPOL</a:t>
            </a:r>
            <a:r>
              <a:rPr lang="en-US" dirty="0"/>
              <a:t>, and the </a:t>
            </a:r>
            <a:r>
              <a:rPr lang="en-US" b="1" dirty="0"/>
              <a:t>UN Sustainable Development Goals (SDGs 13, 14, and 17)</a:t>
            </a:r>
            <a:r>
              <a:rPr lang="en-US" dirty="0"/>
              <a:t>.</a:t>
            </a:r>
          </a:p>
          <a:p>
            <a:br>
              <a:rPr lang="en-US" dirty="0"/>
            </a:br>
            <a:endParaRPr lang="en-US" dirty="0"/>
          </a:p>
          <a:p>
            <a:r>
              <a:rPr lang="en-US" b="1" dirty="0"/>
              <a:t>1. </a:t>
            </a:r>
            <a:r>
              <a:rPr lang="en-US" b="1" dirty="0" err="1"/>
              <a:t>GloLitter</a:t>
            </a:r>
            <a:r>
              <a:rPr lang="en-US" b="1" dirty="0"/>
              <a:t> Partnerships – Tackling Plastics and Marine Litter</a:t>
            </a:r>
          </a:p>
          <a:p>
            <a:r>
              <a:rPr lang="en-US" dirty="0"/>
              <a:t>Launched jointly by </a:t>
            </a:r>
            <a:r>
              <a:rPr lang="en-US" b="1" dirty="0"/>
              <a:t>IMO and FAO</a:t>
            </a:r>
            <a:r>
              <a:rPr lang="en-US" dirty="0"/>
              <a:t>, </a:t>
            </a:r>
            <a:r>
              <a:rPr lang="en-US" dirty="0" err="1"/>
              <a:t>GloLitter</a:t>
            </a:r>
            <a:r>
              <a:rPr lang="en-US" dirty="0"/>
              <a:t> focuses on </a:t>
            </a:r>
            <a:r>
              <a:rPr lang="en-US" b="1" dirty="0"/>
              <a:t>reducing sea-based plastic litter</a:t>
            </a:r>
            <a:r>
              <a:rPr lang="en-US" dirty="0"/>
              <a:t> originating from ships, ports, and fishing activities.</a:t>
            </a:r>
            <a:br>
              <a:rPr lang="en-US" dirty="0"/>
            </a:br>
            <a:r>
              <a:rPr lang="en-US" dirty="0"/>
              <a:t>It assists partner countries in developing policies, port reception systems, and awareness programs for waste segregation and recycling.</a:t>
            </a:r>
          </a:p>
          <a:p>
            <a:r>
              <a:rPr lang="en-US" b="1" dirty="0"/>
              <a:t>Core Objective:</a:t>
            </a:r>
            <a:r>
              <a:rPr lang="en-US" dirty="0"/>
              <a:t> Preventing marine plastic leakage into the ocean through improved waste management in shipping and fisheries sectors.</a:t>
            </a:r>
          </a:p>
          <a:p>
            <a:r>
              <a:rPr lang="en-US" b="1" dirty="0"/>
              <a:t>Key Focus Areas:</a:t>
            </a:r>
            <a:r>
              <a:rPr lang="en-US" dirty="0"/>
              <a:t> Port reception facilities, recycling of fishing gear, and implementation of </a:t>
            </a:r>
            <a:r>
              <a:rPr lang="en-US" b="1" dirty="0"/>
              <a:t>MARPOL Annex V</a:t>
            </a:r>
            <a:r>
              <a:rPr lang="en-US" dirty="0"/>
              <a:t>.</a:t>
            </a:r>
          </a:p>
          <a:p>
            <a:r>
              <a:rPr lang="en-US" b="1" dirty="0"/>
              <a:t>India’s Relevance:</a:t>
            </a:r>
            <a:r>
              <a:rPr lang="en-US" dirty="0"/>
              <a:t> Supports initiatives such as </a:t>
            </a:r>
            <a:r>
              <a:rPr lang="en-US" i="1" dirty="0"/>
              <a:t>Swachh Sagar, Harit Sagar Guidelines</a:t>
            </a:r>
            <a:r>
              <a:rPr lang="en-US" dirty="0"/>
              <a:t>, and national port waste management frameworks.</a:t>
            </a:r>
          </a:p>
          <a:p>
            <a:r>
              <a:rPr lang="en-US" i="1" dirty="0"/>
              <a:t>“Through </a:t>
            </a:r>
            <a:r>
              <a:rPr lang="en-US" i="1" dirty="0" err="1"/>
              <a:t>GloLitter</a:t>
            </a:r>
            <a:r>
              <a:rPr lang="en-US" i="1" dirty="0"/>
              <a:t>, India can strengthen its circular economy model for maritime waste, reducing the environmental footprint of ports and vessels.”</a:t>
            </a:r>
            <a:endParaRPr lang="en-US" dirty="0"/>
          </a:p>
          <a:p>
            <a:br>
              <a:rPr lang="en-US" dirty="0"/>
            </a:br>
            <a:endParaRPr lang="en-US" dirty="0"/>
          </a:p>
          <a:p>
            <a:r>
              <a:rPr lang="en-US" b="1" dirty="0"/>
              <a:t>2. Green Voyage 2050 – Advancing IMO GHG Reduction Strategies</a:t>
            </a:r>
          </a:p>
          <a:p>
            <a:r>
              <a:rPr lang="en-US" dirty="0"/>
              <a:t>Green Voyage 2050, implemented in partnership with </a:t>
            </a:r>
            <a:r>
              <a:rPr lang="en-US" b="1" dirty="0"/>
              <a:t>Norway’s Ministry of Climate and Environment</a:t>
            </a:r>
            <a:r>
              <a:rPr lang="en-US" dirty="0"/>
              <a:t>, accelerates the </a:t>
            </a:r>
            <a:r>
              <a:rPr lang="en-US" b="1" dirty="0"/>
              <a:t>decarbonization of the maritime sector</a:t>
            </a:r>
            <a:r>
              <a:rPr lang="en-US" dirty="0"/>
              <a:t> in developing countries.</a:t>
            </a:r>
            <a:br>
              <a:rPr lang="en-US" dirty="0"/>
            </a:br>
            <a:r>
              <a:rPr lang="en-US" dirty="0"/>
              <a:t>It provides technical support for implementing </a:t>
            </a:r>
            <a:r>
              <a:rPr lang="en-US" b="1" dirty="0"/>
              <a:t>IMO’s Initial GHG Strategy</a:t>
            </a:r>
            <a:r>
              <a:rPr lang="en-US" dirty="0"/>
              <a:t>, including EEXI, CII, and carbon-intensity reduction measures.</a:t>
            </a:r>
          </a:p>
          <a:p>
            <a:r>
              <a:rPr lang="en-US" b="1" dirty="0"/>
              <a:t>Focus:</a:t>
            </a:r>
            <a:r>
              <a:rPr lang="en-US" dirty="0"/>
              <a:t> Promoting pilot projects on </a:t>
            </a:r>
            <a:r>
              <a:rPr lang="en-US" b="1" dirty="0"/>
              <a:t>low- and zero-carbon fuels</a:t>
            </a:r>
            <a:r>
              <a:rPr lang="en-US" dirty="0"/>
              <a:t>, </a:t>
            </a:r>
            <a:r>
              <a:rPr lang="en-US" b="1" dirty="0"/>
              <a:t>port electrification</a:t>
            </a:r>
            <a:r>
              <a:rPr lang="en-US" dirty="0"/>
              <a:t>, and </a:t>
            </a:r>
            <a:r>
              <a:rPr lang="en-US" b="1" dirty="0"/>
              <a:t>GHG monitoring frameworks</a:t>
            </a:r>
            <a:r>
              <a:rPr lang="en-US" dirty="0"/>
              <a:t>.</a:t>
            </a:r>
          </a:p>
          <a:p>
            <a:r>
              <a:rPr lang="en-US" b="1" dirty="0"/>
              <a:t>Impact:</a:t>
            </a:r>
            <a:r>
              <a:rPr lang="en-US" dirty="0"/>
              <a:t> Establishes National Action Plans (NAPs) for maritime decarbonization and fosters private-sector collaboration for technology adoption.</a:t>
            </a:r>
          </a:p>
          <a:p>
            <a:r>
              <a:rPr lang="en-US" b="1" dirty="0"/>
              <a:t>India’s Alignment:</a:t>
            </a:r>
            <a:r>
              <a:rPr lang="en-US" dirty="0"/>
              <a:t> Complements the </a:t>
            </a:r>
            <a:r>
              <a:rPr lang="en-US" b="1" dirty="0"/>
              <a:t>National Green Shipping Policy (NGSP)</a:t>
            </a:r>
            <a:r>
              <a:rPr lang="en-US" dirty="0"/>
              <a:t> and pilot projects under </a:t>
            </a:r>
            <a:r>
              <a:rPr lang="en-US" b="1" dirty="0"/>
              <a:t>Green Port Index</a:t>
            </a:r>
            <a:r>
              <a:rPr lang="en-US" dirty="0"/>
              <a:t>, </a:t>
            </a:r>
            <a:r>
              <a:rPr lang="en-US" b="1" dirty="0"/>
              <a:t>shore power</a:t>
            </a:r>
            <a:r>
              <a:rPr lang="en-US" dirty="0"/>
              <a:t>, and </a:t>
            </a:r>
            <a:r>
              <a:rPr lang="en-US" b="1" dirty="0"/>
              <a:t>biofuel bunkering</a:t>
            </a:r>
            <a:r>
              <a:rPr lang="en-US" dirty="0"/>
              <a:t> initiatives.</a:t>
            </a:r>
          </a:p>
          <a:p>
            <a:r>
              <a:rPr lang="en-US" i="1" dirty="0"/>
              <a:t>“This partnership directly reinforces India’s target to achieve net-zero by 2070 and IMO’s global ambition of reducing GHG emissions by 100% by or around 2050.”</a:t>
            </a:r>
            <a:endParaRPr lang="en-US" dirty="0"/>
          </a:p>
          <a:p>
            <a:br>
              <a:rPr lang="en-US" dirty="0"/>
            </a:br>
            <a:endParaRPr lang="en-US" dirty="0"/>
          </a:p>
          <a:p>
            <a:r>
              <a:rPr lang="en-US" b="1" dirty="0"/>
              <a:t>3. </a:t>
            </a:r>
            <a:r>
              <a:rPr lang="en-US" b="1" dirty="0" err="1"/>
              <a:t>GloNoise</a:t>
            </a:r>
            <a:r>
              <a:rPr lang="en-US" b="1" dirty="0"/>
              <a:t> Partnerships – Reducing Underwater Radiated Noise Pollution</a:t>
            </a:r>
          </a:p>
          <a:p>
            <a:r>
              <a:rPr lang="en-US" dirty="0"/>
              <a:t>The most recent initiative under the IMO’s environmental portfolio, </a:t>
            </a:r>
            <a:r>
              <a:rPr lang="en-US" b="1" dirty="0" err="1"/>
              <a:t>GloNoise</a:t>
            </a:r>
            <a:r>
              <a:rPr lang="en-US" dirty="0"/>
              <a:t> addresses the growing concern of </a:t>
            </a:r>
            <a:r>
              <a:rPr lang="en-US" b="1" dirty="0"/>
              <a:t>underwater radiated noise (URN)</a:t>
            </a:r>
            <a:r>
              <a:rPr lang="en-US" dirty="0"/>
              <a:t> from ships, which disrupts marine life, especially cetaceans and fish.</a:t>
            </a:r>
          </a:p>
          <a:p>
            <a:r>
              <a:rPr lang="en-US" b="1" dirty="0"/>
              <a:t>Objective:</a:t>
            </a:r>
            <a:r>
              <a:rPr lang="en-US" dirty="0"/>
              <a:t> Develop practical mitigation measures, guidelines, and technical innovations to reduce URN from ship design, operation, and propeller noise.</a:t>
            </a:r>
          </a:p>
          <a:p>
            <a:r>
              <a:rPr lang="en-US" b="1" dirty="0"/>
              <a:t>Impact:</a:t>
            </a:r>
            <a:r>
              <a:rPr lang="en-US" dirty="0"/>
              <a:t> Improves habitat health, biodiversity, and ecosystem balance — contributing to </a:t>
            </a:r>
            <a:r>
              <a:rPr lang="en-US" b="1" dirty="0"/>
              <a:t>SDG 14.1 (Life Below Water)</a:t>
            </a:r>
            <a:r>
              <a:rPr lang="en-US" dirty="0"/>
              <a:t>.</a:t>
            </a:r>
          </a:p>
          <a:p>
            <a:r>
              <a:rPr lang="en-US" b="1" dirty="0"/>
              <a:t>India’s Future Scope:</a:t>
            </a:r>
            <a:r>
              <a:rPr lang="en-US" dirty="0"/>
              <a:t> Pilot URN baseline studies along major shipping corridors, in coordination with research institutions and classification societies.</a:t>
            </a:r>
          </a:p>
          <a:p>
            <a:r>
              <a:rPr lang="en-US" i="1" dirty="0"/>
              <a:t>“</a:t>
            </a:r>
            <a:r>
              <a:rPr lang="en-US" i="1" dirty="0" err="1"/>
              <a:t>GloNoise</a:t>
            </a:r>
            <a:r>
              <a:rPr lang="en-US" i="1" dirty="0"/>
              <a:t> marks the next frontier of marine environmental protection — where sound, not just emissions or litter, becomes a focus of sustainable shipping.”</a:t>
            </a:r>
            <a:endParaRPr lang="en-US" dirty="0"/>
          </a:p>
          <a:p>
            <a:br>
              <a:rPr lang="en-US" dirty="0"/>
            </a:br>
            <a:endParaRPr lang="en-US" dirty="0"/>
          </a:p>
          <a:p>
            <a:r>
              <a:rPr lang="en-US" i="1" dirty="0"/>
              <a:t>“Together, </a:t>
            </a:r>
            <a:r>
              <a:rPr lang="en-US" i="1" dirty="0" err="1"/>
              <a:t>GloLitter</a:t>
            </a:r>
            <a:r>
              <a:rPr lang="en-US" i="1" dirty="0"/>
              <a:t>, Green Voyage 2050, and </a:t>
            </a:r>
            <a:r>
              <a:rPr lang="en-US" i="1" dirty="0" err="1"/>
              <a:t>GloNoise</a:t>
            </a:r>
            <a:r>
              <a:rPr lang="en-US" i="1" dirty="0"/>
              <a:t> exemplify the IMO’s integrated approach to ocean sustainability — addressing waste, carbon, and acoustic pollution in a unified framework. India’s engagement with these initiatives not only elevates its maritime environmental standards but also positions it as a regional leader in implementing the IMO’s decarbonization and blue economy agenda.”</a:t>
            </a:r>
            <a:endParaRPr lang="en-US" dirty="0"/>
          </a:p>
          <a:p>
            <a:endParaRPr lang="en-IN" dirty="0"/>
          </a:p>
        </p:txBody>
      </p:sp>
    </p:spTree>
    <p:extLst>
      <p:ext uri="{BB962C8B-B14F-4D97-AF65-F5344CB8AC3E}">
        <p14:creationId xmlns:p14="http://schemas.microsoft.com/office/powerpoint/2010/main" val="19535036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3550"/>
            <a:ext cx="5486400" cy="3086100"/>
          </a:xfrm>
        </p:spPr>
      </p:sp>
      <p:sp>
        <p:nvSpPr>
          <p:cNvPr id="3" name="Notes Placeholder 2"/>
          <p:cNvSpPr>
            <a:spLocks noGrp="1"/>
          </p:cNvSpPr>
          <p:nvPr>
            <p:ph type="body" idx="1"/>
          </p:nvPr>
        </p:nvSpPr>
        <p:spPr/>
        <p:txBody>
          <a:bodyPr/>
          <a:lstStyle/>
          <a:p>
            <a:endParaRPr lang="en-IN"/>
          </a:p>
        </p:txBody>
      </p:sp>
    </p:spTree>
    <p:extLst>
      <p:ext uri="{BB962C8B-B14F-4D97-AF65-F5344CB8AC3E}">
        <p14:creationId xmlns:p14="http://schemas.microsoft.com/office/powerpoint/2010/main" val="320059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Global Competitiveness</a:t>
            </a:r>
          </a:p>
          <a:p>
            <a:endParaRPr lang="en-US" b="1" dirty="0"/>
          </a:p>
          <a:p>
            <a:r>
              <a:rPr lang="en-US" dirty="0"/>
              <a:t>India’s maritime sector has undergone a significant transformation in global rankings, reflecting improvements in efficiency, manpower, recycling, and overall competitiveness. From ports and logistics to shipbuilding and seafarer supply, India today stands as a pivotal player in global maritime trade.</a:t>
            </a:r>
          </a:p>
          <a:p>
            <a:endParaRPr lang="en-US" b="1" dirty="0"/>
          </a:p>
          <a:p>
            <a:r>
              <a:rPr lang="en-US" b="1" dirty="0"/>
              <a:t>Ports in Global Top 30</a:t>
            </a:r>
            <a:r>
              <a:rPr lang="en-US" dirty="0"/>
              <a:t>: In 2015, no Indian port featured among the world’s leading container hubs. By 2023, </a:t>
            </a:r>
            <a:r>
              <a:rPr lang="en-US" b="1" dirty="0"/>
              <a:t>Mundra and Visakhapatnam</a:t>
            </a:r>
            <a:r>
              <a:rPr lang="en-US" dirty="0"/>
              <a:t> have both entered the </a:t>
            </a:r>
            <a:r>
              <a:rPr lang="en-US" b="1" dirty="0"/>
              <a:t>global top 30 ports</a:t>
            </a:r>
            <a:r>
              <a:rPr lang="en-US" dirty="0"/>
              <a:t>, a testament to capacity expansion, operational efficiency, and international connectivity.</a:t>
            </a:r>
          </a:p>
          <a:p>
            <a:endParaRPr lang="en-US" b="1" dirty="0"/>
          </a:p>
          <a:p>
            <a:r>
              <a:rPr lang="en-US" b="1" dirty="0"/>
              <a:t>Turnaround Time (TAT)</a:t>
            </a:r>
            <a:r>
              <a:rPr lang="en-US" dirty="0"/>
              <a:t>: Vessel turnaround time at </a:t>
            </a:r>
            <a:r>
              <a:rPr lang="en-US" b="1" dirty="0"/>
              <a:t>JNPA improved from 4 days in 2015 to just 0.9 days in 2022</a:t>
            </a:r>
            <a:r>
              <a:rPr lang="en-US" dirty="0"/>
              <a:t>, placing India ahead of many advanced maritime nations and showcasing the results of </a:t>
            </a:r>
            <a:r>
              <a:rPr lang="en-US" dirty="0" err="1"/>
              <a:t>digitalisation</a:t>
            </a:r>
            <a:r>
              <a:rPr lang="en-US" dirty="0"/>
              <a:t> and port </a:t>
            </a:r>
            <a:r>
              <a:rPr lang="en-US" dirty="0" err="1"/>
              <a:t>modernisation</a:t>
            </a:r>
            <a:r>
              <a:rPr lang="en-US" dirty="0"/>
              <a:t>.</a:t>
            </a:r>
          </a:p>
          <a:p>
            <a:endParaRPr lang="en-US" b="1" dirty="0"/>
          </a:p>
          <a:p>
            <a:r>
              <a:rPr lang="en-US" b="1" dirty="0"/>
              <a:t>Trained Manpower</a:t>
            </a:r>
            <a:r>
              <a:rPr lang="en-US" dirty="0"/>
              <a:t>: With more than </a:t>
            </a:r>
            <a:r>
              <a:rPr lang="en-US" b="1" dirty="0"/>
              <a:t>3.2 lakh Indian seafarers in 2025</a:t>
            </a:r>
            <a:r>
              <a:rPr lang="en-US" dirty="0"/>
              <a:t>, up from 1.2 lakh in 2014, India ranks in the </a:t>
            </a:r>
            <a:r>
              <a:rPr lang="en-US" b="1" dirty="0"/>
              <a:t>global top 3 for maritime manpower</a:t>
            </a:r>
            <a:r>
              <a:rPr lang="en-US" dirty="0"/>
              <a:t>. This includes a growing strength of women seafarers, reinforcing India’s role as the </a:t>
            </a:r>
            <a:r>
              <a:rPr lang="en-US" b="1" dirty="0"/>
              <a:t>second-largest supplier of trained seafarers worldwide</a:t>
            </a:r>
            <a:r>
              <a:rPr lang="en-US" dirty="0"/>
              <a:t>.</a:t>
            </a:r>
          </a:p>
          <a:p>
            <a:endParaRPr lang="en-US" b="1" dirty="0"/>
          </a:p>
          <a:p>
            <a:r>
              <a:rPr lang="en-US" b="1" dirty="0"/>
              <a:t>Global Ship Recycling</a:t>
            </a:r>
            <a:r>
              <a:rPr lang="en-US" dirty="0"/>
              <a:t>: India has strengthened its global leadership in ship recycling, moving from </a:t>
            </a:r>
            <a:r>
              <a:rPr lang="en-US" b="1" dirty="0"/>
              <a:t>3rd rank in 2017 to 2nd rank in 2024</a:t>
            </a:r>
            <a:r>
              <a:rPr lang="en-US" dirty="0"/>
              <a:t>. With over 115 Hong Kong Convention–compliant yards at Alang, India’s recycling practices now directly contribute to safe and sustainable global tonnage disposal.</a:t>
            </a:r>
          </a:p>
          <a:p>
            <a:endParaRPr lang="en-US" b="1" dirty="0"/>
          </a:p>
          <a:p>
            <a:r>
              <a:rPr lang="en-US" b="1" dirty="0"/>
              <a:t>Shipbuilding Sector</a:t>
            </a:r>
            <a:r>
              <a:rPr lang="en-US" dirty="0"/>
              <a:t>: India’s shipbuilding industry has advanced from </a:t>
            </a:r>
            <a:r>
              <a:rPr lang="en-US" b="1" dirty="0"/>
              <a:t>23rd globally in 2016 to 16th in 2024</a:t>
            </a:r>
            <a:r>
              <a:rPr lang="en-US" dirty="0"/>
              <a:t>, backed by financing reforms, capacity expansion, and the recent ₹69,725 crore package aimed at building a globally competitive ecosystem.</a:t>
            </a:r>
          </a:p>
          <a:p>
            <a:endParaRPr lang="en-US" b="1" dirty="0"/>
          </a:p>
          <a:p>
            <a:r>
              <a:rPr lang="en-US" b="1" dirty="0"/>
              <a:t>World Competitiveness Index</a:t>
            </a:r>
            <a:r>
              <a:rPr lang="en-US" dirty="0"/>
              <a:t>: India’s steady economic reforms and maritime sector efficiencies have elevated its position from </a:t>
            </a:r>
            <a:r>
              <a:rPr lang="en-US" b="1" dirty="0"/>
              <a:t>71st in FY 2015 to 41st in 2025</a:t>
            </a:r>
            <a:r>
              <a:rPr lang="en-US" dirty="0"/>
              <a:t>, </a:t>
            </a:r>
            <a:r>
              <a:rPr lang="en-US" dirty="0" err="1"/>
              <a:t>signalling</a:t>
            </a:r>
            <a:r>
              <a:rPr lang="en-US" dirty="0"/>
              <a:t> stronger global competitiveness across infrastructure, logistics, and trade facilitation.</a:t>
            </a:r>
          </a:p>
          <a:p>
            <a:endParaRPr lang="en-US" b="1" dirty="0"/>
          </a:p>
          <a:p>
            <a:r>
              <a:rPr lang="en-US" b="1" dirty="0"/>
              <a:t>Liner Shipping Connectivity Index</a:t>
            </a:r>
            <a:r>
              <a:rPr lang="en-US" dirty="0"/>
              <a:t>: India’s connectivity to global trade routes has improved dramatically, climbing from </a:t>
            </a:r>
            <a:r>
              <a:rPr lang="en-US" b="1" dirty="0"/>
              <a:t>30th in 2014 to 14th in 2024</a:t>
            </a:r>
            <a:r>
              <a:rPr lang="en-US" dirty="0"/>
              <a:t>, driven by expanded port capacity, greater container handling efficiency, and integration into global liner networks.</a:t>
            </a:r>
          </a:p>
          <a:p>
            <a:endParaRPr lang="en-US" b="1" dirty="0"/>
          </a:p>
          <a:p>
            <a:r>
              <a:rPr lang="en-US" b="1" dirty="0"/>
              <a:t>Logistics Performance Index</a:t>
            </a:r>
            <a:r>
              <a:rPr lang="en-US" dirty="0"/>
              <a:t>: On the </a:t>
            </a:r>
            <a:r>
              <a:rPr lang="en-US" b="1" dirty="0"/>
              <a:t>World Bank LPI</a:t>
            </a:r>
            <a:r>
              <a:rPr lang="en-US" dirty="0"/>
              <a:t>, India has risen from </a:t>
            </a:r>
            <a:r>
              <a:rPr lang="en-US" b="1" dirty="0"/>
              <a:t>54th in 2014 to 38th in 2023</a:t>
            </a:r>
            <a:r>
              <a:rPr lang="en-US" dirty="0"/>
              <a:t>, particularly excelling in vessel turnaround and port efficiency. This improvement enhances India’s role in global supply chains and strengthens its credibility as a logistics hub.</a:t>
            </a:r>
          </a:p>
          <a:p>
            <a:br>
              <a:rPr lang="en-US" dirty="0"/>
            </a:br>
            <a:endParaRPr lang="en-US" dirty="0"/>
          </a:p>
          <a:p>
            <a:r>
              <a:rPr lang="en-US" dirty="0"/>
              <a:t>Taken together, these eight indicators highlight a decade of </a:t>
            </a:r>
            <a:r>
              <a:rPr lang="en-US" b="1" dirty="0"/>
              <a:t>policy-driven transformation and operational improvements</a:t>
            </a:r>
            <a:r>
              <a:rPr lang="en-US" dirty="0"/>
              <a:t>. India has shifted from being a lagging participant to an emerging global maritime leader — building resilience, strengthening competitiveness, and aligning with its vision of becoming a top maritime nation by </a:t>
            </a:r>
            <a:r>
              <a:rPr lang="en-US" b="1" dirty="0"/>
              <a:t>Viksit Bharat 2047</a:t>
            </a:r>
            <a:r>
              <a:rPr lang="en-US" dirty="0"/>
              <a:t>.</a:t>
            </a:r>
          </a:p>
          <a:p>
            <a:endParaRPr lang="en-IN" dirty="0"/>
          </a:p>
        </p:txBody>
      </p:sp>
    </p:spTree>
    <p:extLst>
      <p:ext uri="{BB962C8B-B14F-4D97-AF65-F5344CB8AC3E}">
        <p14:creationId xmlns:p14="http://schemas.microsoft.com/office/powerpoint/2010/main" val="1343759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India’s Vision for the Maritime Sector</a:t>
            </a:r>
          </a:p>
          <a:p>
            <a:endParaRPr lang="en-US" dirty="0"/>
          </a:p>
          <a:p>
            <a:r>
              <a:rPr lang="en-US" dirty="0"/>
              <a:t>India’s maritime strategy is anchored in two long-term frameworks - </a:t>
            </a:r>
            <a:r>
              <a:rPr lang="en-US" b="1" dirty="0"/>
              <a:t>Maritime India Vision 2030 (MIV 2030)</a:t>
            </a:r>
            <a:r>
              <a:rPr lang="en-US" dirty="0"/>
              <a:t> and </a:t>
            </a:r>
            <a:r>
              <a:rPr lang="en-US" b="1" dirty="0"/>
              <a:t>Maritime Amrit Kaal Vision 2047 (MAKV 2047), </a:t>
            </a:r>
            <a:r>
              <a:rPr lang="en-US" dirty="0"/>
              <a:t>which together chart a pathway for transforming India into a global maritime power.</a:t>
            </a:r>
          </a:p>
          <a:p>
            <a:endParaRPr lang="en-US" b="1" dirty="0"/>
          </a:p>
          <a:p>
            <a:r>
              <a:rPr lang="en-US" b="1" dirty="0"/>
              <a:t>Maritime India Vision 2030</a:t>
            </a:r>
            <a:r>
              <a:rPr lang="en-US" dirty="0"/>
              <a:t> sets a 10-year blueprint aimed at positioning India among the world’s </a:t>
            </a:r>
            <a:r>
              <a:rPr lang="en-US" b="1" dirty="0"/>
              <a:t>top 10 shipbuilding and repair nations</a:t>
            </a:r>
            <a:r>
              <a:rPr lang="en-US" dirty="0"/>
              <a:t>. It seeks to raise production from the current </a:t>
            </a:r>
            <a:r>
              <a:rPr lang="en-US" b="1" dirty="0"/>
              <a:t>30,000 GT to over 500,000 GT annually by 2030</a:t>
            </a:r>
            <a:r>
              <a:rPr lang="en-US" dirty="0"/>
              <a:t>, supported by an investment of </a:t>
            </a:r>
            <a:r>
              <a:rPr lang="en-US" b="1" dirty="0"/>
              <a:t>₹20,000+ crore</a:t>
            </a:r>
            <a:r>
              <a:rPr lang="en-US" dirty="0"/>
              <a:t>. The vision also targets the creation of over </a:t>
            </a:r>
            <a:r>
              <a:rPr lang="en-US" b="1" dirty="0"/>
              <a:t>1,00,000 new jobs</a:t>
            </a:r>
            <a:r>
              <a:rPr lang="en-US" dirty="0"/>
              <a:t> (direct and indirect) while strengthening domestic repair, recycling, and logistics ecosystems.</a:t>
            </a:r>
          </a:p>
          <a:p>
            <a:endParaRPr lang="en-US" dirty="0"/>
          </a:p>
          <a:p>
            <a:r>
              <a:rPr lang="en-US" dirty="0"/>
              <a:t>Looking further ahead, </a:t>
            </a:r>
            <a:r>
              <a:rPr lang="en-US" b="1" dirty="0"/>
              <a:t>Maritime Amrit Kaal Vision 2047</a:t>
            </a:r>
            <a:r>
              <a:rPr lang="en-US" dirty="0"/>
              <a:t> is an advanced phase of India’s maritime ambitions, aligned with the country’s goal of becoming a developed economy by 2047. It aspires to secure a </a:t>
            </a:r>
            <a:r>
              <a:rPr lang="en-US" b="1" dirty="0"/>
              <a:t>top 5 global position in shipbuilding</a:t>
            </a:r>
            <a:r>
              <a:rPr lang="en-US" dirty="0"/>
              <a:t> while maintaining India’s leadership in </a:t>
            </a:r>
            <a:r>
              <a:rPr lang="en-US" b="1" dirty="0"/>
              <a:t>ship recycling</a:t>
            </a:r>
            <a:r>
              <a:rPr lang="en-US" dirty="0"/>
              <a:t>. With more than </a:t>
            </a:r>
            <a:r>
              <a:rPr lang="en-US" b="1" dirty="0"/>
              <a:t>300 strategic initiatives spanning 11 key areas</a:t>
            </a:r>
            <a:r>
              <a:rPr lang="en-US" dirty="0"/>
              <a:t>, MAKV 2047 envisions raising the share of Indian-built ships from </a:t>
            </a:r>
            <a:r>
              <a:rPr lang="en-US" b="1" dirty="0"/>
              <a:t>5% to nearly 69%</a:t>
            </a:r>
            <a:r>
              <a:rPr lang="en-US" dirty="0"/>
              <a:t>, backed by </a:t>
            </a:r>
            <a:r>
              <a:rPr lang="en-US" b="1" dirty="0"/>
              <a:t>20–30% financial assistance for green vessels and retrofitting</a:t>
            </a:r>
            <a:r>
              <a:rPr lang="en-US" dirty="0"/>
              <a:t>.</a:t>
            </a:r>
          </a:p>
          <a:p>
            <a:endParaRPr lang="en-US" dirty="0"/>
          </a:p>
          <a:p>
            <a:r>
              <a:rPr lang="en-US" dirty="0"/>
              <a:t>These visions are not limited to infrastructure growth but also focus on </a:t>
            </a:r>
            <a:r>
              <a:rPr lang="en-US" b="1" dirty="0"/>
              <a:t>sustainability, innovation, and global integration</a:t>
            </a:r>
            <a:r>
              <a:rPr lang="en-US" dirty="0"/>
              <a:t>. By 2047, India’s maritime sector is expected to be a major contributor to GDP growth, employment generation, and global supply chain resilience. Together, MIV 2030 and MAKV 2047 reaffirm India’s commitment to becoming a </a:t>
            </a:r>
            <a:r>
              <a:rPr lang="en-US" b="1" dirty="0"/>
              <a:t>leading Blue Economy</a:t>
            </a:r>
            <a:r>
              <a:rPr lang="en-US" dirty="0"/>
              <a:t>, driven by green growth, digitalization and strategic partnerships.</a:t>
            </a:r>
          </a:p>
          <a:p>
            <a:endParaRPr lang="en-IN" dirty="0"/>
          </a:p>
        </p:txBody>
      </p:sp>
    </p:spTree>
    <p:extLst>
      <p:ext uri="{BB962C8B-B14F-4D97-AF65-F5344CB8AC3E}">
        <p14:creationId xmlns:p14="http://schemas.microsoft.com/office/powerpoint/2010/main" val="1710216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Current Indian Maritime Sector Overview</a:t>
            </a:r>
          </a:p>
          <a:p>
            <a:pPr algn="ctr"/>
            <a:endParaRPr lang="en-US" b="1" dirty="0"/>
          </a:p>
          <a:p>
            <a:r>
              <a:rPr lang="en-US" i="1" dirty="0"/>
              <a:t>“Before delving into policy and sustainability aspects, it is important to understand the scale and scope of India’s maritime sector today.”</a:t>
            </a:r>
            <a:endParaRPr lang="en-US" dirty="0"/>
          </a:p>
          <a:p>
            <a:endParaRPr lang="en-US" dirty="0"/>
          </a:p>
          <a:p>
            <a:r>
              <a:rPr lang="en-US" dirty="0"/>
              <a:t>India’s maritime ecosystem is among the largest and most diverse in the world, encompassing </a:t>
            </a:r>
            <a:r>
              <a:rPr lang="en-US" b="1" dirty="0"/>
              <a:t>ports, shipping and inland waterways</a:t>
            </a:r>
            <a:r>
              <a:rPr lang="en-US" dirty="0"/>
              <a:t>, each playing a crucial role in supporting the country’s trade, connectivity, and economic growth.</a:t>
            </a:r>
          </a:p>
          <a:p>
            <a:endParaRPr lang="en-US" dirty="0"/>
          </a:p>
          <a:p>
            <a:r>
              <a:rPr lang="en-US" dirty="0"/>
              <a:t>Let’s begin with </a:t>
            </a:r>
            <a:r>
              <a:rPr lang="en-US" b="1" dirty="0"/>
              <a:t>Ports</a:t>
            </a:r>
            <a:r>
              <a:rPr lang="en-US" dirty="0"/>
              <a:t>.</a:t>
            </a:r>
            <a:br>
              <a:rPr lang="en-US" dirty="0"/>
            </a:br>
            <a:r>
              <a:rPr lang="en-US" dirty="0"/>
              <a:t>India operates </a:t>
            </a:r>
            <a:r>
              <a:rPr lang="en-US" b="1" dirty="0"/>
              <a:t>12 major ports</a:t>
            </a:r>
            <a:r>
              <a:rPr lang="en-US" dirty="0"/>
              <a:t> and over </a:t>
            </a:r>
            <a:r>
              <a:rPr lang="en-US" b="1" dirty="0"/>
              <a:t>200 non-major or minor ports</a:t>
            </a:r>
            <a:r>
              <a:rPr lang="en-US" dirty="0"/>
              <a:t> spread across its extensive coastline. Together, these ports have a combined </a:t>
            </a:r>
            <a:r>
              <a:rPr lang="en-US" b="1" dirty="0"/>
              <a:t>cargo handling capacity of 2,762 million </a:t>
            </a:r>
            <a:r>
              <a:rPr lang="en-US" b="1" dirty="0" err="1"/>
              <a:t>tonnes</a:t>
            </a:r>
            <a:r>
              <a:rPr lang="en-US" b="1" dirty="0"/>
              <a:t> per annum</a:t>
            </a:r>
            <a:r>
              <a:rPr lang="en-US" dirty="0"/>
              <a:t>, handling around </a:t>
            </a:r>
            <a:r>
              <a:rPr lang="en-US" b="1" dirty="0"/>
              <a:t>1,600 million </a:t>
            </a:r>
            <a:r>
              <a:rPr lang="en-US" b="1" dirty="0" err="1"/>
              <a:t>tonnes</a:t>
            </a:r>
            <a:r>
              <a:rPr lang="en-US" b="1" dirty="0"/>
              <a:t> of cargo</a:t>
            </a:r>
            <a:r>
              <a:rPr lang="en-US" dirty="0"/>
              <a:t> last year. This capacity expansion reflects India’s consistent focus on </a:t>
            </a:r>
            <a:r>
              <a:rPr lang="en-US" dirty="0" err="1"/>
              <a:t>modernisation</a:t>
            </a:r>
            <a:r>
              <a:rPr lang="en-US" dirty="0"/>
              <a:t>, </a:t>
            </a:r>
            <a:r>
              <a:rPr lang="en-US" dirty="0" err="1"/>
              <a:t>digitalisation</a:t>
            </a:r>
            <a:r>
              <a:rPr lang="en-US" dirty="0"/>
              <a:t>, and port-led industrial growth under the </a:t>
            </a:r>
            <a:r>
              <a:rPr lang="en-US" dirty="0" err="1"/>
              <a:t>Sagarmala</a:t>
            </a:r>
            <a:r>
              <a:rPr lang="en-US" dirty="0"/>
              <a:t> and Harit Sagar initiatives.</a:t>
            </a:r>
          </a:p>
          <a:p>
            <a:endParaRPr lang="en-US" dirty="0"/>
          </a:p>
          <a:p>
            <a:r>
              <a:rPr lang="en-US" dirty="0"/>
              <a:t>Moving to </a:t>
            </a:r>
            <a:r>
              <a:rPr lang="en-US" b="1" dirty="0"/>
              <a:t>Shipping</a:t>
            </a:r>
            <a:r>
              <a:rPr lang="en-US" dirty="0"/>
              <a:t> - the core of our maritime identity.</a:t>
            </a:r>
            <a:br>
              <a:rPr lang="en-US" dirty="0"/>
            </a:br>
            <a:r>
              <a:rPr lang="en-US" dirty="0"/>
              <a:t>India today has over </a:t>
            </a:r>
            <a:r>
              <a:rPr lang="en-US" b="1" dirty="0"/>
              <a:t>1,500 Indian-flagged vessels</a:t>
            </a:r>
            <a:r>
              <a:rPr lang="en-US" dirty="0"/>
              <a:t>, supporting domestic and international trade. More importantly, India is one of the </a:t>
            </a:r>
            <a:r>
              <a:rPr lang="en-US" b="1" dirty="0"/>
              <a:t>largest contributors of seafarers</a:t>
            </a:r>
            <a:r>
              <a:rPr lang="en-US" dirty="0"/>
              <a:t> to the global maritime workforce, with </a:t>
            </a:r>
            <a:r>
              <a:rPr lang="en-US" b="1" dirty="0"/>
              <a:t>over 3.2 lakh trained professionals</a:t>
            </a:r>
            <a:r>
              <a:rPr lang="en-US" dirty="0"/>
              <a:t> serving across international fleets. Our network of </a:t>
            </a:r>
            <a:r>
              <a:rPr lang="en-US" b="1" dirty="0"/>
              <a:t>200+ lighthouses</a:t>
            </a:r>
            <a:r>
              <a:rPr lang="en-US" dirty="0"/>
              <a:t> ensures navigational safety along the coasts, while maritime tourism — a growing area, recorded </a:t>
            </a:r>
            <a:r>
              <a:rPr lang="en-US" b="1" dirty="0"/>
              <a:t>over 18 lakh visitors</a:t>
            </a:r>
            <a:r>
              <a:rPr lang="en-US" dirty="0"/>
              <a:t> in the past year, highlighting the sector’s expanding socio-economic reach.</a:t>
            </a:r>
          </a:p>
          <a:p>
            <a:endParaRPr lang="en-US" dirty="0"/>
          </a:p>
          <a:p>
            <a:r>
              <a:rPr lang="en-US" dirty="0"/>
              <a:t>Lastly, </a:t>
            </a:r>
            <a:r>
              <a:rPr lang="en-US" b="1" dirty="0"/>
              <a:t>Waterways</a:t>
            </a:r>
            <a:r>
              <a:rPr lang="en-US" dirty="0"/>
              <a:t> - the most efficient and eco-friendly mode of transport.</a:t>
            </a:r>
            <a:br>
              <a:rPr lang="en-US" dirty="0"/>
            </a:br>
            <a:r>
              <a:rPr lang="en-US" dirty="0"/>
              <a:t>India has </a:t>
            </a:r>
            <a:r>
              <a:rPr lang="en-US" b="1" dirty="0"/>
              <a:t>29 operational National Waterways</a:t>
            </a:r>
            <a:r>
              <a:rPr lang="en-US" dirty="0"/>
              <a:t>, covering approximately </a:t>
            </a:r>
            <a:r>
              <a:rPr lang="en-US" b="1" dirty="0"/>
              <a:t>4,862 </a:t>
            </a:r>
            <a:r>
              <a:rPr lang="en-US" b="1" dirty="0" err="1"/>
              <a:t>kilometres</a:t>
            </a:r>
            <a:r>
              <a:rPr lang="en-US" dirty="0"/>
              <a:t>, handling </a:t>
            </a:r>
            <a:r>
              <a:rPr lang="en-US" b="1" dirty="0"/>
              <a:t>146 million </a:t>
            </a:r>
            <a:r>
              <a:rPr lang="en-US" b="1" dirty="0" err="1"/>
              <a:t>tonnes</a:t>
            </a:r>
            <a:r>
              <a:rPr lang="en-US" b="1" dirty="0"/>
              <a:t> of cargo annually</a:t>
            </a:r>
            <a:r>
              <a:rPr lang="en-US" dirty="0"/>
              <a:t>. What’s remarkable is that in the last decade alone, inland waterway cargo traffic has </a:t>
            </a:r>
            <a:r>
              <a:rPr lang="en-US" b="1" dirty="0"/>
              <a:t>grown by nearly 360%</a:t>
            </a:r>
            <a:r>
              <a:rPr lang="en-US" dirty="0"/>
              <a:t>, reflecting a strong modal shift toward greener logistics and reduced carbon emissions.</a:t>
            </a:r>
          </a:p>
          <a:p>
            <a:endParaRPr lang="en-US" dirty="0"/>
          </a:p>
          <a:p>
            <a:r>
              <a:rPr lang="en-US" dirty="0"/>
              <a:t>Together, these three pillars, </a:t>
            </a:r>
            <a:r>
              <a:rPr lang="en-US" b="1" dirty="0"/>
              <a:t>Ports, Shipping, and Waterways</a:t>
            </a:r>
            <a:r>
              <a:rPr lang="en-US" dirty="0"/>
              <a:t> form the foundation of India’s maritime strength.</a:t>
            </a:r>
            <a:br>
              <a:rPr lang="en-US" dirty="0"/>
            </a:br>
            <a:r>
              <a:rPr lang="en-US" dirty="0"/>
              <a:t>They support </a:t>
            </a:r>
            <a:r>
              <a:rPr lang="en-US" b="1" dirty="0"/>
              <a:t>95% of India’s trade by volume</a:t>
            </a:r>
            <a:r>
              <a:rPr lang="en-US" dirty="0"/>
              <a:t> and nearly </a:t>
            </a:r>
            <a:r>
              <a:rPr lang="en-US" b="1" dirty="0"/>
              <a:t>70% by value</a:t>
            </a:r>
            <a:r>
              <a:rPr lang="en-US" dirty="0"/>
              <a:t>, directly contributing to around </a:t>
            </a:r>
            <a:r>
              <a:rPr lang="en-US" b="1" dirty="0"/>
              <a:t>4–5% of the national GDP</a:t>
            </a:r>
            <a:r>
              <a:rPr lang="en-US" dirty="0"/>
              <a:t>.</a:t>
            </a:r>
          </a:p>
          <a:p>
            <a:endParaRPr lang="en-US" i="1" dirty="0"/>
          </a:p>
          <a:p>
            <a:r>
              <a:rPr lang="en-US" i="1" dirty="0"/>
              <a:t>“This integrated growth across our maritime ecosystem is what positions India to lead the next phase of the global Blue Economy — one that is competitive, sustainable, and inclusive.”</a:t>
            </a:r>
            <a:endParaRPr lang="en-US" dirty="0"/>
          </a:p>
          <a:p>
            <a:endParaRPr lang="en-IN" dirty="0"/>
          </a:p>
        </p:txBody>
      </p:sp>
    </p:spTree>
    <p:extLst>
      <p:ext uri="{BB962C8B-B14F-4D97-AF65-F5344CB8AC3E}">
        <p14:creationId xmlns:p14="http://schemas.microsoft.com/office/powerpoint/2010/main" val="1878752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t>Synergy Between DGS and UN Ocean Centre</a:t>
            </a:r>
          </a:p>
          <a:p>
            <a:endParaRPr lang="en-US" i="1" dirty="0"/>
          </a:p>
          <a:p>
            <a:r>
              <a:rPr lang="en-US" i="1" dirty="0"/>
              <a:t>“This slide captures the core connection between the Directorate General of Shipping and the United Nations Ocean Centre — a partnership that is both natural and strategic.”</a:t>
            </a:r>
            <a:endParaRPr lang="en-US" dirty="0"/>
          </a:p>
          <a:p>
            <a:endParaRPr lang="en-US" dirty="0"/>
          </a:p>
          <a:p>
            <a:r>
              <a:rPr lang="en-US" dirty="0"/>
              <a:t>The </a:t>
            </a:r>
            <a:r>
              <a:rPr lang="en-US" b="1" dirty="0"/>
              <a:t>Directorate General of Shipping</a:t>
            </a:r>
            <a:r>
              <a:rPr lang="en-US" dirty="0"/>
              <a:t>, as India’s </a:t>
            </a:r>
            <a:r>
              <a:rPr lang="en-US" b="1" dirty="0"/>
              <a:t>apex maritime regulator</a:t>
            </a:r>
            <a:r>
              <a:rPr lang="en-US" dirty="0"/>
              <a:t>, is the principal authority responsible for implementing </a:t>
            </a:r>
            <a:r>
              <a:rPr lang="en-US" b="1" dirty="0"/>
              <a:t>IMO conventions</a:t>
            </a:r>
            <a:r>
              <a:rPr lang="en-US" dirty="0"/>
              <a:t>, enforcing </a:t>
            </a:r>
            <a:r>
              <a:rPr lang="en-US" b="1" dirty="0"/>
              <a:t>national shipping legislation</a:t>
            </a:r>
            <a:r>
              <a:rPr lang="en-US" dirty="0"/>
              <a:t>, and driving </a:t>
            </a:r>
            <a:r>
              <a:rPr lang="en-US" b="1" dirty="0"/>
              <a:t>maritime sustainability policies</a:t>
            </a:r>
            <a:r>
              <a:rPr lang="en-US" dirty="0"/>
              <a:t> across the country.</a:t>
            </a:r>
            <a:br>
              <a:rPr lang="en-US" dirty="0"/>
            </a:br>
            <a:endParaRPr lang="en-US" dirty="0"/>
          </a:p>
          <a:p>
            <a:r>
              <a:rPr lang="en-US" dirty="0"/>
              <a:t>Our mandate extends well beyond regulation. It includes </a:t>
            </a:r>
            <a:r>
              <a:rPr lang="en-US" b="1" dirty="0"/>
              <a:t>safety of ships</a:t>
            </a:r>
            <a:r>
              <a:rPr lang="en-US" dirty="0"/>
              <a:t>, </a:t>
            </a:r>
            <a:r>
              <a:rPr lang="en-US" b="1" dirty="0"/>
              <a:t>welfare of seafarers</a:t>
            </a:r>
            <a:r>
              <a:rPr lang="en-US" dirty="0"/>
              <a:t>, and the promotion of </a:t>
            </a:r>
            <a:r>
              <a:rPr lang="en-US" b="1" dirty="0"/>
              <a:t>environmentally responsible and sustainable shipping</a:t>
            </a:r>
            <a:r>
              <a:rPr lang="en-US" dirty="0"/>
              <a:t>.</a:t>
            </a:r>
          </a:p>
          <a:p>
            <a:r>
              <a:rPr lang="en-US" dirty="0"/>
              <a:t>We are also a key driver of India’s broader maritime vision, through initiatives under </a:t>
            </a:r>
            <a:r>
              <a:rPr lang="en-US" b="1" dirty="0"/>
              <a:t>Maritime India Vision 2030</a:t>
            </a:r>
            <a:r>
              <a:rPr lang="en-US" dirty="0"/>
              <a:t>, </a:t>
            </a:r>
            <a:r>
              <a:rPr lang="en-US" b="1" dirty="0"/>
              <a:t>Maritime Amrit Kaal Vision 2047</a:t>
            </a:r>
            <a:r>
              <a:rPr lang="en-US" dirty="0"/>
              <a:t>, and the overarching national objective of </a:t>
            </a:r>
            <a:r>
              <a:rPr lang="en-US" b="1" dirty="0"/>
              <a:t>Viksit Bharat 2047</a:t>
            </a:r>
            <a:r>
              <a:rPr lang="en-US" dirty="0"/>
              <a:t>.</a:t>
            </a:r>
          </a:p>
          <a:p>
            <a:endParaRPr lang="en-US" dirty="0"/>
          </a:p>
          <a:p>
            <a:r>
              <a:rPr lang="en-US" dirty="0"/>
              <a:t>Now, this partnership with the </a:t>
            </a:r>
            <a:r>
              <a:rPr lang="en-US" b="1" dirty="0"/>
              <a:t>UN Ocean Centre</a:t>
            </a:r>
            <a:r>
              <a:rPr lang="en-US" dirty="0"/>
              <a:t> is especially relevant because it helps bridge global expertise with India’s vast on-ground implementation capacity. The Directorate’s nationwide field presence, through </a:t>
            </a:r>
            <a:r>
              <a:rPr lang="en-US" b="1" dirty="0"/>
              <a:t>14 Mercantile Marine Departments</a:t>
            </a:r>
            <a:r>
              <a:rPr lang="en-US" dirty="0"/>
              <a:t> and extensive stakeholder networks,  makes it a natural partner in the practical realization of UN-led ocean sustainability initiatives.</a:t>
            </a:r>
          </a:p>
          <a:p>
            <a:endParaRPr lang="en-US" dirty="0"/>
          </a:p>
          <a:p>
            <a:r>
              <a:rPr lang="en-US" dirty="0"/>
              <a:t>There are four pillars that make this collaboration meaningful:</a:t>
            </a:r>
          </a:p>
          <a:p>
            <a:r>
              <a:rPr lang="en-US" b="1" dirty="0"/>
              <a:t>Knowledge Exchange:</a:t>
            </a:r>
            <a:r>
              <a:rPr lang="en-US" dirty="0"/>
              <a:t> It allows us to combine UN’s global frameworks and analytical depth with India’s local field experience, technical insights, and regulatory infrastructure.</a:t>
            </a:r>
          </a:p>
          <a:p>
            <a:r>
              <a:rPr lang="en-US" b="1" dirty="0"/>
              <a:t>Capacity Building:</a:t>
            </a:r>
            <a:r>
              <a:rPr lang="en-US" dirty="0"/>
              <a:t> It helps strengthen the skills of officers and professionals in areas such as </a:t>
            </a:r>
            <a:r>
              <a:rPr lang="en-US" b="1" dirty="0"/>
              <a:t>shipping, port operations, fisheries, and aquaculture, </a:t>
            </a:r>
            <a:r>
              <a:rPr lang="en-US" dirty="0"/>
              <a:t>thereby nurturing a workforce aligned with global maritime sustainability standards.</a:t>
            </a:r>
          </a:p>
          <a:p>
            <a:r>
              <a:rPr lang="en-US" b="1" dirty="0"/>
              <a:t>Policy Alignment:</a:t>
            </a:r>
            <a:r>
              <a:rPr lang="en-US" dirty="0"/>
              <a:t> It ensures that India’s flagship initiatives, including the upcoming </a:t>
            </a:r>
            <a:r>
              <a:rPr lang="en-US" b="1" dirty="0"/>
              <a:t>National Green Shipping Policy</a:t>
            </a:r>
            <a:r>
              <a:rPr lang="en-US" dirty="0"/>
              <a:t>, </a:t>
            </a:r>
            <a:r>
              <a:rPr lang="en-US" b="1" dirty="0"/>
              <a:t>Harit Sagar Guidelines</a:t>
            </a:r>
            <a:r>
              <a:rPr lang="en-US" dirty="0"/>
              <a:t>, </a:t>
            </a:r>
            <a:r>
              <a:rPr lang="en-US" b="1" dirty="0"/>
              <a:t>Onshore Power Supply projects</a:t>
            </a:r>
            <a:r>
              <a:rPr lang="en-US" dirty="0"/>
              <a:t> and </a:t>
            </a:r>
            <a:r>
              <a:rPr lang="en-US" b="1" dirty="0"/>
              <a:t>Ship Recycling frameworks</a:t>
            </a:r>
            <a:r>
              <a:rPr lang="en-US" dirty="0"/>
              <a:t> are aligned with </a:t>
            </a:r>
            <a:r>
              <a:rPr lang="en-US" b="1" dirty="0"/>
              <a:t>UN Sustainable Development Goals</a:t>
            </a:r>
            <a:r>
              <a:rPr lang="en-US" dirty="0"/>
              <a:t>.</a:t>
            </a:r>
          </a:p>
          <a:p>
            <a:r>
              <a:rPr lang="en-US" b="1" dirty="0"/>
              <a:t>Global Visibility:</a:t>
            </a:r>
            <a:r>
              <a:rPr lang="en-US" dirty="0"/>
              <a:t> Through such collaborations, India’s efforts gain international recognition, enhancing our leadership role in the transition toward a </a:t>
            </a:r>
            <a:r>
              <a:rPr lang="en-US" b="1" dirty="0"/>
              <a:t>Blue Economy</a:t>
            </a:r>
            <a:r>
              <a:rPr lang="en-US" dirty="0"/>
              <a:t> and a </a:t>
            </a:r>
            <a:r>
              <a:rPr lang="en-US" b="1" dirty="0"/>
              <a:t>Green Economy</a:t>
            </a:r>
            <a:r>
              <a:rPr lang="en-US" dirty="0"/>
              <a:t>.</a:t>
            </a:r>
          </a:p>
          <a:p>
            <a:endParaRPr lang="en-US" dirty="0"/>
          </a:p>
          <a:p>
            <a:r>
              <a:rPr lang="en-US" dirty="0"/>
              <a:t>This partnership directly contributes to several </a:t>
            </a:r>
            <a:r>
              <a:rPr lang="en-US" b="1" dirty="0"/>
              <a:t>UN SDGs</a:t>
            </a:r>
            <a:r>
              <a:rPr lang="en-US" dirty="0"/>
              <a:t> :</a:t>
            </a:r>
          </a:p>
          <a:p>
            <a:r>
              <a:rPr lang="en-US" b="1" dirty="0"/>
              <a:t>SDG 14 (Life Below Water)</a:t>
            </a:r>
            <a:r>
              <a:rPr lang="en-US" dirty="0"/>
              <a:t> through the sustainable use and conservation of ocean resources;</a:t>
            </a:r>
          </a:p>
          <a:p>
            <a:r>
              <a:rPr lang="en-US" b="1" dirty="0"/>
              <a:t>SDG 13 (Climate Action)</a:t>
            </a:r>
            <a:r>
              <a:rPr lang="en-US" dirty="0"/>
              <a:t> by advancing maritime decarbonization and green fuel transitions;</a:t>
            </a:r>
          </a:p>
          <a:p>
            <a:r>
              <a:rPr lang="en-US" b="1" dirty="0"/>
              <a:t>SDG 8 (Decent Work and Economic Growth)</a:t>
            </a:r>
            <a:r>
              <a:rPr lang="en-US" dirty="0"/>
              <a:t> through seafarer welfare, just transition, and circular economy models; and</a:t>
            </a:r>
          </a:p>
          <a:p>
            <a:r>
              <a:rPr lang="en-US" b="1" dirty="0"/>
              <a:t>SDG 12 (Responsible Consumption and Production)</a:t>
            </a:r>
            <a:r>
              <a:rPr lang="en-US" dirty="0"/>
              <a:t> through ship recycling and marine waste reduction.</a:t>
            </a:r>
          </a:p>
          <a:p>
            <a:endParaRPr lang="en-US" i="1" dirty="0"/>
          </a:p>
          <a:p>
            <a:r>
              <a:rPr lang="en-US" i="1" dirty="0"/>
              <a:t>“In essence, the DGS–UN Ocean Centre partnership exemplifies the spirit of global cooperation — combining India’s maritime experience with the UN’s knowledge ecosystem to drive collective progress towards safer, greener, and more inclusive oceans.”</a:t>
            </a:r>
            <a:endParaRPr lang="en-US" dirty="0"/>
          </a:p>
          <a:p>
            <a:endParaRPr lang="en-IN" dirty="0"/>
          </a:p>
        </p:txBody>
      </p:sp>
    </p:spTree>
    <p:extLst>
      <p:ext uri="{BB962C8B-B14F-4D97-AF65-F5344CB8AC3E}">
        <p14:creationId xmlns:p14="http://schemas.microsoft.com/office/powerpoint/2010/main" val="717378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Master" Target="../slideMasters/slideMaster5.xml"/><Relationship Id="rId1" Type="http://schemas.openxmlformats.org/officeDocument/2006/relationships/tags" Target="../tags/tag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svg"/></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Master" Target="../slideMasters/slideMaster5.xml"/><Relationship Id="rId1" Type="http://schemas.openxmlformats.org/officeDocument/2006/relationships/tags" Target="../tags/tag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sv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6.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2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svg"/></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Master" Target="../slideMasters/slideMaster6.xml"/><Relationship Id="rId1" Type="http://schemas.openxmlformats.org/officeDocument/2006/relationships/tags" Target="../tags/tag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sv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3.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2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Master" Target="../slideMasters/slideMaster7.xml"/><Relationship Id="rId1" Type="http://schemas.openxmlformats.org/officeDocument/2006/relationships/tags" Target="../tags/tag2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svg"/></Relationships>
</file>

<file path=ppt/slideLayouts/_rels/slideLayout18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Master" Target="../slideMasters/slideMaster7.xml"/><Relationship Id="rId1" Type="http://schemas.openxmlformats.org/officeDocument/2006/relationships/tags" Target="../tags/tag2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sv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2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3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3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3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3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Master" Target="../slideMasters/slideMaster8.xml"/><Relationship Id="rId1" Type="http://schemas.openxmlformats.org/officeDocument/2006/relationships/tags" Target="../tags/tag3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2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Master" Target="../slideMasters/slideMaster8.xml"/><Relationship Id="rId1" Type="http://schemas.openxmlformats.org/officeDocument/2006/relationships/tags" Target="../tags/tag3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sv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sv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sv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9.xml"/></Relationships>
</file>

<file path=ppt/slideLayouts/_rels/slideLayout8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C5EB-61BD-C7D0-C199-DAFE2F0725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658394E-7CD8-EE17-CF38-215622BF97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5" name="Footer Placeholder 4">
            <a:extLst>
              <a:ext uri="{FF2B5EF4-FFF2-40B4-BE49-F238E27FC236}">
                <a16:creationId xmlns:a16="http://schemas.microsoft.com/office/drawing/2014/main" id="{7DF2077C-AB62-6E93-4A9C-F6187249E5BF}"/>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A6EB368B-6B72-EC12-DDFA-53879070A6B3}"/>
              </a:ext>
            </a:extLst>
          </p:cNvPr>
          <p:cNvSpPr>
            <a:spLocks noGrp="1"/>
          </p:cNvSpPr>
          <p:nvPr>
            <p:ph type="sldNum" sz="quarter" idx="12"/>
          </p:nvPr>
        </p:nvSpPr>
        <p:spPr/>
        <p:txBody>
          <a:bodyPr/>
          <a:lstStyle/>
          <a:p>
            <a:fld id="{887FB3E9-D005-4AC2-9474-885CF7811261}" type="slidenum">
              <a:rPr lang="en-IN" smtClean="0"/>
              <a:t>‹#›</a:t>
            </a:fld>
            <a:endParaRPr lang="en-IN"/>
          </a:p>
        </p:txBody>
      </p:sp>
      <p:sp>
        <p:nvSpPr>
          <p:cNvPr id="4" name="Date Placeholder 4">
            <a:extLst>
              <a:ext uri="{FF2B5EF4-FFF2-40B4-BE49-F238E27FC236}">
                <a16:creationId xmlns:a16="http://schemas.microsoft.com/office/drawing/2014/main" id="{A2F6256C-67D9-89D2-3469-F4AC1B424BE6}"/>
              </a:ext>
            </a:extLst>
          </p:cNvPr>
          <p:cNvSpPr txBox="1">
            <a:spLocks/>
          </p:cNvSpPr>
          <p:nvPr userDrawn="1"/>
        </p:nvSpPr>
        <p:spPr>
          <a:xfrm>
            <a:off x="122274" y="638569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3</a:t>
            </a:r>
            <a:r>
              <a:rPr lang="en-US" b="0" baseline="30000" dirty="0"/>
              <a:t>rd</a:t>
            </a:r>
            <a:r>
              <a:rPr lang="en-US" b="0" dirty="0"/>
              <a:t>  November 2025</a:t>
            </a:r>
            <a:endParaRPr lang="en-IN" b="0" dirty="0"/>
          </a:p>
        </p:txBody>
      </p:sp>
    </p:spTree>
    <p:extLst>
      <p:ext uri="{BB962C8B-B14F-4D97-AF65-F5344CB8AC3E}">
        <p14:creationId xmlns:p14="http://schemas.microsoft.com/office/powerpoint/2010/main" val="2030742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30DEE-5DA6-FAAD-04F2-DE4937F2C93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6B2ABF7-CF76-5847-82D3-E20A8E5AB2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381F01-3387-1F0F-F773-7CE8215B1C42}"/>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30B12371-8A50-3A61-AADB-555766CB3E48}"/>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758078FF-9266-88D5-5DE2-55E91F5DEB41}"/>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33962003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p:nvPr>
        </p:nvSpPr>
        <p:spPr>
          <a:xfrm>
            <a:off x="6232260"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p:nvPr>
        </p:nvSpPr>
        <p:spPr>
          <a:xfrm>
            <a:off x="6232260"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0"/>
          <p:cNvSpPr>
            <a:spLocks noGrp="1"/>
          </p:cNvSpPr>
          <p:nvPr>
            <p:ph type="body" sz="quarter" idx="21"/>
          </p:nvPr>
        </p:nvSpPr>
        <p:spPr bwMode="gray">
          <a:xfrm>
            <a:off x="4571176" y="2546022"/>
            <a:ext cx="3049649" cy="2118398"/>
          </a:xfrm>
          <a:prstGeom prst="rect">
            <a:avLst/>
          </a:prstGeom>
          <a:solidFill>
            <a:schemeClr val="accent1"/>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
        <p:nvSpPr>
          <p:cNvPr id="3" name="Title 2">
            <a:extLst>
              <a:ext uri="{FF2B5EF4-FFF2-40B4-BE49-F238E27FC236}">
                <a16:creationId xmlns:a16="http://schemas.microsoft.com/office/drawing/2014/main" id="{01CCA206-C726-4930-8059-66751EC1483B}"/>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38603927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19" name="Text Placeholder 8"/>
          <p:cNvSpPr>
            <a:spLocks noGrp="1"/>
          </p:cNvSpPr>
          <p:nvPr>
            <p:ph type="body" sz="quarter" idx="19"/>
          </p:nvPr>
        </p:nvSpPr>
        <p:spPr>
          <a:xfrm>
            <a:off x="100320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623604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C76913D-77B2-43C9-9A9E-B86D68E16B7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67659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13" name="Text Placeholder 8"/>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8"/>
          <p:cNvSpPr>
            <a:spLocks noGrp="1"/>
          </p:cNvSpPr>
          <p:nvPr>
            <p:ph type="body" sz="quarter" idx="24"/>
          </p:nvPr>
        </p:nvSpPr>
        <p:spPr>
          <a:xfrm>
            <a:off x="100320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8"/>
          <p:cNvSpPr>
            <a:spLocks noGrp="1"/>
          </p:cNvSpPr>
          <p:nvPr>
            <p:ph type="body" sz="quarter" idx="26"/>
          </p:nvPr>
        </p:nvSpPr>
        <p:spPr>
          <a:xfrm>
            <a:off x="623604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EF8E881-FC4C-4F00-9389-FF3C71D7CB7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36148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11" name="Shape 8">
            <a:extLst>
              <a:ext uri="{FF2B5EF4-FFF2-40B4-BE49-F238E27FC236}">
                <a16:creationId xmlns:a16="http://schemas.microsoft.com/office/drawing/2014/main" id="{1763B05F-830B-4267-AD78-15D92D15E48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2" name="TextBox 11">
            <a:extLst>
              <a:ext uri="{FF2B5EF4-FFF2-40B4-BE49-F238E27FC236}">
                <a16:creationId xmlns:a16="http://schemas.microsoft.com/office/drawing/2014/main" id="{2F13A210-92DD-4299-9F1D-B2FE60EC3160}"/>
              </a:ext>
              <a:ext uri="{C183D7F6-B498-43B3-948B-1728B52AA6E4}">
                <adec:decorative xmlns:adec="http://schemas.microsoft.com/office/drawing/2017/decorative" val="1"/>
              </a:ext>
            </a:extLst>
          </p:cNvPr>
          <p:cNvSpPr txBox="1"/>
          <p:nvPr userDrawn="1">
            <p:custDataLst>
              <p:tags r:id="rId1"/>
            </p:custDataLst>
          </p:nvPr>
        </p:nvSpPr>
        <p:spPr>
          <a:xfrm>
            <a:off x="8902702" y="6295536"/>
            <a:ext cx="1931292"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17" name="TextBox 16">
            <a:extLst>
              <a:ext uri="{FF2B5EF4-FFF2-40B4-BE49-F238E27FC236}">
                <a16:creationId xmlns:a16="http://schemas.microsoft.com/office/drawing/2014/main" id="{94359EB3-99CA-467E-9F82-D5B531A28A37}"/>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9" name="Straight Connector 18">
            <a:extLst>
              <a:ext uri="{FF2B5EF4-FFF2-40B4-BE49-F238E27FC236}">
                <a16:creationId xmlns:a16="http://schemas.microsoft.com/office/drawing/2014/main" id="{E4C51904-D930-45AA-AF92-A006847C8BF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p:nvPr>
        </p:nvSpPr>
        <p:spPr>
          <a:xfrm>
            <a:off x="100320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p:nvPr>
        </p:nvSpPr>
        <p:spPr>
          <a:xfrm>
            <a:off x="623604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p:nvPr>
        </p:nvSpPr>
        <p:spPr>
          <a:xfrm>
            <a:off x="100320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p:nvPr>
        </p:nvSpPr>
        <p:spPr>
          <a:xfrm>
            <a:off x="623604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39275135-3A5F-40EA-83D5-8A21BF9039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8" name="Graphic 8">
            <a:extLst>
              <a:ext uri="{FF2B5EF4-FFF2-40B4-BE49-F238E27FC236}">
                <a16:creationId xmlns:a16="http://schemas.microsoft.com/office/drawing/2014/main" id="{3FE807FD-1F53-40C0-958E-7B645C12F83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3341681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Tree>
    <p:extLst>
      <p:ext uri="{BB962C8B-B14F-4D97-AF65-F5344CB8AC3E}">
        <p14:creationId xmlns:p14="http://schemas.microsoft.com/office/powerpoint/2010/main" val="41647487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0">
              <a:schemeClr val="accent5"/>
            </a:gs>
            <a:gs pos="10000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noChangeAspect="1"/>
          </p:cNvSpPr>
          <p:nvPr userDrawn="1"/>
        </p:nvSpPr>
        <p:spPr>
          <a:xfrm>
            <a:off x="998476" y="971550"/>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Tree>
    <p:extLst>
      <p:ext uri="{BB962C8B-B14F-4D97-AF65-F5344CB8AC3E}">
        <p14:creationId xmlns:p14="http://schemas.microsoft.com/office/powerpoint/2010/main" val="391176150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noChangeAspect="1"/>
          </p:cNvSpPr>
          <p:nvPr userDrawn="1"/>
        </p:nvSpPr>
        <p:spPr>
          <a:xfrm>
            <a:off x="998476" y="971550"/>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Tree>
    <p:extLst>
      <p:ext uri="{BB962C8B-B14F-4D97-AF65-F5344CB8AC3E}">
        <p14:creationId xmlns:p14="http://schemas.microsoft.com/office/powerpoint/2010/main" val="31966005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100000">
              <a:schemeClr val="accent1"/>
            </a:gs>
            <a:gs pos="0">
              <a:schemeClr val="accent5"/>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bg1"/>
                </a:solidFill>
                <a:latin typeface="+mn-lt"/>
                <a:ea typeface="+mn-ea"/>
                <a:cs typeface="+mn-cs"/>
              </a:rPr>
              <a:t>Document Classification: KPMG Public</a:t>
            </a:r>
          </a:p>
        </p:txBody>
      </p:sp>
      <p:sp>
        <p:nvSpPr>
          <p:cNvPr id="3" name="Text Placeholder 2">
            <a:extLst>
              <a:ext uri="{FF2B5EF4-FFF2-40B4-BE49-F238E27FC236}">
                <a16:creationId xmlns:a16="http://schemas.microsoft.com/office/drawing/2014/main" id="{9771E9CC-2A2B-4C75-8522-60824F3AC7F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a:t>Click to edit Master text styles</a:t>
            </a:r>
          </a:p>
          <a:p>
            <a:pPr lvl="1"/>
            <a:r>
              <a:rPr lang="en-US"/>
              <a:t>Second level</a:t>
            </a:r>
          </a:p>
        </p:txBody>
      </p:sp>
      <p:sp>
        <p:nvSpPr>
          <p:cNvPr id="43" name="Text Placeholder 2">
            <a:extLst>
              <a:ext uri="{FF2B5EF4-FFF2-40B4-BE49-F238E27FC236}">
                <a16:creationId xmlns:a16="http://schemas.microsoft.com/office/drawing/2014/main" id="{8E01CBC1-FC71-43BD-845D-21EEEFA25661}"/>
              </a:ext>
            </a:extLst>
          </p:cNvPr>
          <p:cNvSpPr>
            <a:spLocks noGrp="1"/>
          </p:cNvSpPr>
          <p:nvPr>
            <p:ph type="body" sz="quarter" idx="14"/>
          </p:nvPr>
        </p:nvSpPr>
        <p:spPr>
          <a:xfrm>
            <a:off x="989012" y="3351965"/>
            <a:ext cx="2411738" cy="119064"/>
          </a:xfrm>
        </p:spPr>
        <p:txBody>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4" name="Group 3">
            <a:extLst>
              <a:ext uri="{FF2B5EF4-FFF2-40B4-BE49-F238E27FC236}">
                <a16:creationId xmlns:a16="http://schemas.microsoft.com/office/drawing/2014/main" id="{1C4D5492-D401-42A2-B377-EA27220983D3}"/>
              </a:ext>
            </a:extLst>
          </p:cNvPr>
          <p:cNvGrpSpPr/>
          <p:nvPr userDrawn="1"/>
        </p:nvGrpSpPr>
        <p:grpSpPr>
          <a:xfrm>
            <a:off x="998476" y="2881529"/>
            <a:ext cx="2023200" cy="367957"/>
            <a:chOff x="998476" y="2881529"/>
            <a:chExt cx="2023200" cy="367957"/>
          </a:xfrm>
        </p:grpSpPr>
        <p:sp>
          <p:nvSpPr>
            <p:cNvPr id="15" name="Rectangle 14">
              <a:extLst>
                <a:ext uri="{FF2B5EF4-FFF2-40B4-BE49-F238E27FC236}">
                  <a16:creationId xmlns:a16="http://schemas.microsoft.com/office/drawing/2014/main" id="{CF196AFE-0767-4ACF-9869-412F4845EABF}"/>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6" name="Rectangle 15">
              <a:extLst>
                <a:ext uri="{FF2B5EF4-FFF2-40B4-BE49-F238E27FC236}">
                  <a16:creationId xmlns:a16="http://schemas.microsoft.com/office/drawing/2014/main" id="{1E42C7C2-E55C-467A-A194-4BA78575F316}"/>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7" name="Rectangle 16">
              <a:extLst>
                <a:ext uri="{FF2B5EF4-FFF2-40B4-BE49-F238E27FC236}">
                  <a16:creationId xmlns:a16="http://schemas.microsoft.com/office/drawing/2014/main" id="{C45E1FE7-629E-4892-B2EB-2FDAB3326BE5}"/>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 name="Rectangle 1">
              <a:extLst>
                <a:ext uri="{FF2B5EF4-FFF2-40B4-BE49-F238E27FC236}">
                  <a16:creationId xmlns:a16="http://schemas.microsoft.com/office/drawing/2014/main" id="{07E3B322-EB53-4C7E-8968-4B7B3CE2432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9" name="Picture 8">
              <a:extLst>
                <a:ext uri="{FF2B5EF4-FFF2-40B4-BE49-F238E27FC236}">
                  <a16:creationId xmlns:a16="http://schemas.microsoft.com/office/drawing/2014/main" id="{3F3E6F56-5300-4CC2-8B6F-98341C903A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10" name="Picture 9" descr="Icon&#10;&#10;Description automatically generated">
              <a:extLst>
                <a:ext uri="{FF2B5EF4-FFF2-40B4-BE49-F238E27FC236}">
                  <a16:creationId xmlns:a16="http://schemas.microsoft.com/office/drawing/2014/main" id="{5688464F-C48A-4F62-97E1-E717A76F03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12" name="Picture 11" descr="Logo&#10;&#10;Description automatically generated">
              <a:extLst>
                <a:ext uri="{FF2B5EF4-FFF2-40B4-BE49-F238E27FC236}">
                  <a16:creationId xmlns:a16="http://schemas.microsoft.com/office/drawing/2014/main" id="{3DBC0AA5-6153-434E-A0C9-A5D940745C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13" name="Picture 12" descr="Logo&#10;&#10;Description automatically generated">
              <a:extLst>
                <a:ext uri="{FF2B5EF4-FFF2-40B4-BE49-F238E27FC236}">
                  <a16:creationId xmlns:a16="http://schemas.microsoft.com/office/drawing/2014/main" id="{809B7D2B-5280-4ED4-B112-B6C654C52EF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14" name="Picture 13" descr="Icon&#10;&#10;Description automatically generated">
              <a:extLst>
                <a:ext uri="{FF2B5EF4-FFF2-40B4-BE49-F238E27FC236}">
                  <a16:creationId xmlns:a16="http://schemas.microsoft.com/office/drawing/2014/main" id="{B338E268-56D8-4524-BB26-DA84FEEF86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8" name="Graphic 17">
            <a:extLst>
              <a:ext uri="{FF2B5EF4-FFF2-40B4-BE49-F238E27FC236}">
                <a16:creationId xmlns:a16="http://schemas.microsoft.com/office/drawing/2014/main" id="{935A1578-15A7-4FE7-8BC2-3ADC725AE7D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40918628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accent2"/>
                </a:solidFill>
                <a:latin typeface="+mn-lt"/>
                <a:ea typeface="+mn-ea"/>
                <a:cs typeface="+mn-cs"/>
              </a:rPr>
              <a:t>Document Classification: KPMG Public</a:t>
            </a:r>
          </a:p>
        </p:txBody>
      </p:sp>
      <p:sp>
        <p:nvSpPr>
          <p:cNvPr id="53" name="Text Placeholder 2">
            <a:extLst>
              <a:ext uri="{FF2B5EF4-FFF2-40B4-BE49-F238E27FC236}">
                <a16:creationId xmlns:a16="http://schemas.microsoft.com/office/drawing/2014/main" id="{A835BAAE-8387-4EE5-AB59-6FBE19144C8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accent2"/>
                </a:solidFill>
              </a:defRPr>
            </a:lvl1pPr>
            <a:lvl2pPr>
              <a:spcAft>
                <a:spcPts val="1000"/>
              </a:spcAft>
              <a:defRPr sz="900" b="0">
                <a:solidFill>
                  <a:schemeClr val="accent2"/>
                </a:solidFill>
              </a:defRPr>
            </a:lvl2pPr>
          </a:lstStyle>
          <a:p>
            <a:pPr lvl="0"/>
            <a:r>
              <a:rPr lang="en-US"/>
              <a:t>Click to edit Master text styles</a:t>
            </a:r>
          </a:p>
          <a:p>
            <a:pPr lvl="1"/>
            <a:r>
              <a:rPr lang="en-US"/>
              <a:t>Second level</a:t>
            </a:r>
          </a:p>
        </p:txBody>
      </p:sp>
      <p:sp>
        <p:nvSpPr>
          <p:cNvPr id="54" name="Text Placeholder 2">
            <a:extLst>
              <a:ext uri="{FF2B5EF4-FFF2-40B4-BE49-F238E27FC236}">
                <a16:creationId xmlns:a16="http://schemas.microsoft.com/office/drawing/2014/main" id="{93B40796-98D9-465A-9944-CCD9D00EE921}"/>
              </a:ext>
            </a:extLst>
          </p:cNvPr>
          <p:cNvSpPr>
            <a:spLocks noGrp="1"/>
          </p:cNvSpPr>
          <p:nvPr>
            <p:ph type="body" sz="quarter" idx="14"/>
          </p:nvPr>
        </p:nvSpPr>
        <p:spPr>
          <a:xfrm>
            <a:off x="989012" y="3351965"/>
            <a:ext cx="2411738" cy="119064"/>
          </a:xfrm>
        </p:spPr>
        <p:txBody>
          <a:bodyPr/>
          <a:lstStyle>
            <a:lvl1pPr>
              <a:buFontTx/>
              <a:buNone/>
              <a:defRPr sz="1200" b="1">
                <a:solidFill>
                  <a:schemeClr val="accent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18" name="Group 17">
            <a:extLst>
              <a:ext uri="{FF2B5EF4-FFF2-40B4-BE49-F238E27FC236}">
                <a16:creationId xmlns:a16="http://schemas.microsoft.com/office/drawing/2014/main" id="{3AD33E6D-5377-46E3-B1FF-E91C54D03F04}"/>
              </a:ext>
            </a:extLst>
          </p:cNvPr>
          <p:cNvGrpSpPr/>
          <p:nvPr userDrawn="1"/>
        </p:nvGrpSpPr>
        <p:grpSpPr>
          <a:xfrm>
            <a:off x="998476" y="2881529"/>
            <a:ext cx="2023200" cy="367957"/>
            <a:chOff x="998476" y="2881529"/>
            <a:chExt cx="2023200" cy="367957"/>
          </a:xfrm>
        </p:grpSpPr>
        <p:sp>
          <p:nvSpPr>
            <p:cNvPr id="19" name="Rectangle 18">
              <a:extLst>
                <a:ext uri="{FF2B5EF4-FFF2-40B4-BE49-F238E27FC236}">
                  <a16:creationId xmlns:a16="http://schemas.microsoft.com/office/drawing/2014/main" id="{7F4461B7-55B7-4469-ADF0-D4A2CB8F5710}"/>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0" name="Rectangle 19">
              <a:extLst>
                <a:ext uri="{FF2B5EF4-FFF2-40B4-BE49-F238E27FC236}">
                  <a16:creationId xmlns:a16="http://schemas.microsoft.com/office/drawing/2014/main" id="{36F734C6-FA66-47AA-9466-88AC05333E29}"/>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1" name="Rectangle 20">
              <a:extLst>
                <a:ext uri="{FF2B5EF4-FFF2-40B4-BE49-F238E27FC236}">
                  <a16:creationId xmlns:a16="http://schemas.microsoft.com/office/drawing/2014/main" id="{8B928039-DB0D-4F9F-A695-D6F65A328FCD}"/>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2" name="Rectangle 21">
              <a:extLst>
                <a:ext uri="{FF2B5EF4-FFF2-40B4-BE49-F238E27FC236}">
                  <a16:creationId xmlns:a16="http://schemas.microsoft.com/office/drawing/2014/main" id="{DE314CEC-778A-45F5-AF53-25973CFF2C6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23" name="Picture 22">
              <a:extLst>
                <a:ext uri="{FF2B5EF4-FFF2-40B4-BE49-F238E27FC236}">
                  <a16:creationId xmlns:a16="http://schemas.microsoft.com/office/drawing/2014/main" id="{7A5A09B0-ADE2-48D6-9500-156D9353A9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24" name="Picture 23" descr="Icon&#10;&#10;Description automatically generated">
              <a:extLst>
                <a:ext uri="{FF2B5EF4-FFF2-40B4-BE49-F238E27FC236}">
                  <a16:creationId xmlns:a16="http://schemas.microsoft.com/office/drawing/2014/main" id="{7D51E6DF-03C0-4528-A826-C16F599AB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25" name="Picture 24" descr="Logo&#10;&#10;Description automatically generated">
              <a:extLst>
                <a:ext uri="{FF2B5EF4-FFF2-40B4-BE49-F238E27FC236}">
                  <a16:creationId xmlns:a16="http://schemas.microsoft.com/office/drawing/2014/main" id="{B7A09755-6B8F-4E6B-95E4-A3F59CF5D0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26" name="Picture 25" descr="Logo&#10;&#10;Description automatically generated">
              <a:extLst>
                <a:ext uri="{FF2B5EF4-FFF2-40B4-BE49-F238E27FC236}">
                  <a16:creationId xmlns:a16="http://schemas.microsoft.com/office/drawing/2014/main" id="{FF482287-E023-4BA0-BEEC-A27AF495C2F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27" name="Picture 26" descr="Icon&#10;&#10;Description automatically generated">
              <a:extLst>
                <a:ext uri="{FF2B5EF4-FFF2-40B4-BE49-F238E27FC236}">
                  <a16:creationId xmlns:a16="http://schemas.microsoft.com/office/drawing/2014/main" id="{475EF34B-0D63-4B5C-BF0F-AA0D0D345D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7" name="Graphic 16">
            <a:extLst>
              <a:ext uri="{FF2B5EF4-FFF2-40B4-BE49-F238E27FC236}">
                <a16:creationId xmlns:a16="http://schemas.microsoft.com/office/drawing/2014/main" id="{A51C6BDD-4F02-45D2-886C-4899A473F7F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4439970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p:nvPr>
        </p:nvSpPr>
        <p:spPr>
          <a:solidFill>
            <a:schemeClr val="bg1"/>
          </a:solidFill>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12</a:t>
            </a:r>
          </a:p>
          <a:p>
            <a:pPr algn="ctr"/>
            <a:r>
              <a:rPr lang="en-GB" sz="800">
                <a:solidFill>
                  <a:schemeClr val="bg1"/>
                </a:solidFill>
              </a:rPr>
              <a:t>35</a:t>
            </a:r>
          </a:p>
          <a:p>
            <a:pPr algn="ctr"/>
            <a:r>
              <a:rPr lang="en-GB" sz="80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172</a:t>
            </a:r>
          </a:p>
          <a:p>
            <a:pPr algn="ctr"/>
            <a:r>
              <a:rPr lang="en-GB" sz="800">
                <a:solidFill>
                  <a:sysClr val="windowText" lastClr="000000"/>
                </a:solidFill>
              </a:rPr>
              <a:t>234</a:t>
            </a:r>
          </a:p>
          <a:p>
            <a:pPr algn="ctr"/>
            <a:r>
              <a:rPr lang="en-GB" sz="800">
                <a:solidFill>
                  <a:sysClr val="windowText" lastClr="000000"/>
                </a:solidFill>
              </a:rPr>
              <a:t>255</a:t>
            </a:r>
          </a:p>
        </p:txBody>
      </p:sp>
      <p:sp>
        <p:nvSpPr>
          <p:cNvPr id="8" name="Rectangle 7">
            <a:extLst>
              <a:ext uri="{FF2B5EF4-FFF2-40B4-BE49-F238E27FC236}">
                <a16:creationId xmlns:a16="http://schemas.microsoft.com/office/drawing/2014/main" id="{A2309040-9C95-48FE-AA99-4757E8328519}"/>
              </a:ext>
            </a:extLst>
          </p:cNvPr>
          <p:cNvSpPr/>
          <p:nvPr userDrawn="1"/>
        </p:nvSpPr>
        <p:spPr>
          <a:xfrm>
            <a:off x="2992848" y="1732478"/>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Primary Colors</a:t>
            </a:r>
          </a:p>
        </p:txBody>
      </p:sp>
      <p:sp>
        <p:nvSpPr>
          <p:cNvPr id="20" name="Rectangle 19">
            <a:extLst>
              <a:ext uri="{FF2B5EF4-FFF2-40B4-BE49-F238E27FC236}">
                <a16:creationId xmlns:a16="http://schemas.microsoft.com/office/drawing/2014/main" id="{6453D312-00EF-44B5-9D91-290BE0E19654}"/>
              </a:ext>
            </a:extLst>
          </p:cNvPr>
          <p:cNvSpPr/>
          <p:nvPr userDrawn="1"/>
        </p:nvSpPr>
        <p:spPr>
          <a:xfrm>
            <a:off x="998351" y="3786711"/>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301271"/>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4809439"/>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921682"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Dark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921682"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921682"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Light Blue</a:t>
            </a:r>
          </a:p>
        </p:txBody>
      </p:sp>
      <p:sp>
        <p:nvSpPr>
          <p:cNvPr id="36" name="TextBox 35">
            <a:extLst>
              <a:ext uri="{FF2B5EF4-FFF2-40B4-BE49-F238E27FC236}">
                <a16:creationId xmlns:a16="http://schemas.microsoft.com/office/drawing/2014/main" id="{0A430D78-5EDB-481E-BB6D-67D8689BCE11}"/>
              </a:ext>
            </a:extLst>
          </p:cNvPr>
          <p:cNvSpPr txBox="1"/>
          <p:nvPr userDrawn="1"/>
        </p:nvSpPr>
        <p:spPr>
          <a:xfrm>
            <a:off x="3916179" y="1817279"/>
            <a:ext cx="1253995" cy="237066"/>
          </a:xfrm>
          <a:prstGeom prst="rect">
            <a:avLst/>
          </a:prstGeom>
          <a:noFill/>
        </p:spPr>
        <p:txBody>
          <a:bodyPr wrap="square" lIns="54610" tIns="54610" rIns="54610" bIns="54610" rtlCol="0" anchor="ctr">
            <a:noAutofit/>
          </a:bodyPr>
          <a:lstStyle/>
          <a:p>
            <a:pPr algn="l">
              <a:spcAft>
                <a:spcPts val="600"/>
              </a:spcAft>
            </a:pPr>
            <a:r>
              <a:rPr lang="en-GB" sz="1000"/>
              <a:t>Blue</a:t>
            </a:r>
          </a:p>
        </p:txBody>
      </p:sp>
      <p:sp>
        <p:nvSpPr>
          <p:cNvPr id="39" name="TextBox 38">
            <a:extLst>
              <a:ext uri="{FF2B5EF4-FFF2-40B4-BE49-F238E27FC236}">
                <a16:creationId xmlns:a16="http://schemas.microsoft.com/office/drawing/2014/main" id="{E42EE987-0425-4CD8-B75D-E3E8F8C2096D}"/>
              </a:ext>
            </a:extLst>
          </p:cNvPr>
          <p:cNvSpPr txBox="1"/>
          <p:nvPr userDrawn="1"/>
        </p:nvSpPr>
        <p:spPr>
          <a:xfrm>
            <a:off x="1921682"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Cobalt Blue</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921682" y="3874401"/>
            <a:ext cx="1253995" cy="237066"/>
          </a:xfrm>
          <a:prstGeom prst="rect">
            <a:avLst/>
          </a:prstGeom>
          <a:noFill/>
        </p:spPr>
        <p:txBody>
          <a:bodyPr wrap="square" lIns="54610" tIns="54610" rIns="54610" bIns="54610" rtlCol="0" anchor="ctr">
            <a:noAutofit/>
          </a:bodyPr>
          <a:lstStyle/>
          <a:p>
            <a:pPr algn="l">
              <a:spcAft>
                <a:spcPts val="600"/>
              </a:spcAft>
            </a:pPr>
            <a:r>
              <a:rPr lang="en-GB" sz="100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921682" y="4385458"/>
            <a:ext cx="1253995" cy="237066"/>
          </a:xfrm>
          <a:prstGeom prst="rect">
            <a:avLst/>
          </a:prstGeom>
          <a:noFill/>
        </p:spPr>
        <p:txBody>
          <a:bodyPr wrap="square" lIns="54610" tIns="54610" rIns="54610" bIns="54610" rtlCol="0" anchor="ctr">
            <a:noAutofit/>
          </a:bodyPr>
          <a:lstStyle/>
          <a:p>
            <a:pPr algn="l">
              <a:spcAft>
                <a:spcPts val="600"/>
              </a:spcAft>
            </a:pPr>
            <a:r>
              <a:rPr lang="en-GB" sz="100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921682" y="4896518"/>
            <a:ext cx="1253995" cy="237066"/>
          </a:xfrm>
          <a:prstGeom prst="rect">
            <a:avLst/>
          </a:prstGeom>
          <a:noFill/>
        </p:spPr>
        <p:txBody>
          <a:bodyPr wrap="square" lIns="54610" tIns="54610" rIns="54610" bIns="54610" rtlCol="0" anchor="ctr">
            <a:noAutofit/>
          </a:bodyPr>
          <a:lstStyle/>
          <a:p>
            <a:pPr algn="l">
              <a:spcAft>
                <a:spcPts val="600"/>
              </a:spcAft>
            </a:pPr>
            <a:r>
              <a:rPr lang="en-GB" sz="1000"/>
              <a:t>Pink</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3028"/>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7590"/>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Accent Colors for Infographics and charts only</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72151"/>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6713"/>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255</a:t>
            </a:r>
          </a:p>
          <a:p>
            <a:pPr algn="ctr"/>
            <a:r>
              <a:rPr lang="en-GB" sz="800">
                <a:solidFill>
                  <a:sysClr val="windowText" lastClr="000000"/>
                </a:solidFill>
              </a:rPr>
              <a:t>163</a:t>
            </a:r>
          </a:p>
          <a:p>
            <a:pPr algn="ctr"/>
            <a:r>
              <a:rPr lang="en-GB" sz="80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301273"/>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9441"/>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4001"/>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accent3"/>
                </a:solidFill>
              </a:rPr>
              <a:t>99</a:t>
            </a:r>
          </a:p>
          <a:p>
            <a:pPr algn="ctr"/>
            <a:r>
              <a:rPr lang="en-GB" sz="800">
                <a:solidFill>
                  <a:schemeClr val="accent3"/>
                </a:solidFill>
              </a:rPr>
              <a:t>235</a:t>
            </a:r>
          </a:p>
          <a:p>
            <a:pPr algn="ctr"/>
            <a:r>
              <a:rPr lang="en-GB" sz="80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userDrawn="1"/>
        </p:nvGrpSpPr>
        <p:grpSpPr>
          <a:xfrm>
            <a:off x="3971416" y="2341846"/>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userDrawn="1"/>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51</a:t>
            </a:r>
          </a:p>
          <a:p>
            <a:pPr algn="ctr"/>
            <a:r>
              <a:rPr lang="en-GB" sz="800">
                <a:solidFill>
                  <a:schemeClr val="bg1"/>
                </a:solidFill>
              </a:rPr>
              <a:t>51</a:t>
            </a:r>
          </a:p>
          <a:p>
            <a:pPr algn="ctr"/>
            <a:r>
              <a:rPr lang="en-GB" sz="80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endParaRPr lang="en-GB" sz="80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152</a:t>
            </a:r>
          </a:p>
          <a:p>
            <a:pPr algn="ctr"/>
            <a:r>
              <a:rPr lang="en-GB" sz="800">
                <a:solidFill>
                  <a:schemeClr val="bg1"/>
                </a:solidFill>
              </a:rPr>
              <a:t>152</a:t>
            </a:r>
          </a:p>
          <a:p>
            <a:pPr algn="ctr"/>
            <a:r>
              <a:rPr lang="en-GB" sz="80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178</a:t>
            </a:r>
          </a:p>
          <a:p>
            <a:pPr algn="ctr"/>
            <a:r>
              <a:rPr lang="en-GB" sz="800">
                <a:solidFill>
                  <a:sysClr val="windowText" lastClr="000000"/>
                </a:solidFill>
              </a:rPr>
              <a:t>178</a:t>
            </a:r>
          </a:p>
          <a:p>
            <a:pPr algn="ctr"/>
            <a:r>
              <a:rPr lang="en-GB" sz="80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229</a:t>
            </a:r>
          </a:p>
          <a:p>
            <a:pPr algn="ctr"/>
            <a:r>
              <a:rPr lang="en-GB" sz="800">
                <a:solidFill>
                  <a:schemeClr val="tx1"/>
                </a:solidFill>
              </a:rPr>
              <a:t>229</a:t>
            </a:r>
          </a:p>
          <a:p>
            <a:pPr algn="ctr"/>
            <a:r>
              <a:rPr lang="en-GB" sz="80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userDrawn="1"/>
        </p:nvSpPr>
        <p:spPr>
          <a:xfrm>
            <a:off x="6203979"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203979"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203979"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203979" y="3875017"/>
            <a:ext cx="1253995" cy="237066"/>
          </a:xfrm>
          <a:prstGeom prst="rect">
            <a:avLst/>
          </a:prstGeom>
          <a:noFill/>
        </p:spPr>
        <p:txBody>
          <a:bodyPr wrap="square" lIns="54610" tIns="54610" rIns="54610" bIns="54610" rtlCol="0" anchor="ctr">
            <a:noAutofit/>
          </a:bodyPr>
          <a:lstStyle/>
          <a:p>
            <a:pPr algn="l">
              <a:spcAft>
                <a:spcPts val="600"/>
              </a:spcAft>
            </a:pPr>
            <a:r>
              <a:rPr lang="en-GB" sz="100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203979"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Grey 2</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56172"/>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56172"/>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43862"/>
            <a:ext cx="1568421" cy="237066"/>
          </a:xfrm>
          <a:prstGeom prst="rect">
            <a:avLst/>
          </a:prstGeom>
          <a:noFill/>
        </p:spPr>
        <p:txBody>
          <a:bodyPr wrap="square" lIns="54610" tIns="54610" rIns="54610" bIns="54610" rtlCol="0" anchor="ctr">
            <a:noAutofit/>
          </a:bodyPr>
          <a:lstStyle/>
          <a:p>
            <a:pPr algn="l">
              <a:spcAft>
                <a:spcPts val="600"/>
              </a:spcAft>
            </a:pPr>
            <a:r>
              <a:rPr lang="en-GB" sz="1000"/>
              <a:t>Purple/</a:t>
            </a:r>
            <a:br>
              <a:rPr lang="en-GB" sz="1000"/>
            </a:br>
            <a:r>
              <a:rPr lang="en-GB" sz="100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053992" y="2743862"/>
            <a:ext cx="1709098" cy="237066"/>
          </a:xfrm>
          <a:prstGeom prst="rect">
            <a:avLst/>
          </a:prstGeom>
          <a:noFill/>
        </p:spPr>
        <p:txBody>
          <a:bodyPr wrap="square" lIns="54610" tIns="54610" rIns="54610" bIns="54610" rtlCol="0" anchor="ctr">
            <a:noAutofit/>
          </a:bodyPr>
          <a:lstStyle/>
          <a:p>
            <a:pPr algn="l">
              <a:spcAft>
                <a:spcPts val="600"/>
              </a:spcAft>
            </a:pPr>
            <a:r>
              <a:rPr lang="en-GB" sz="1000"/>
              <a:t>Pacific/</a:t>
            </a:r>
            <a:br>
              <a:rPr lang="en-GB" sz="1000"/>
            </a:br>
            <a:r>
              <a:rPr lang="en-GB" sz="100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a:solidFill>
                  <a:sysClr val="windowText" lastClr="000000"/>
                </a:solidFill>
              </a:rPr>
              <a:t>Gradients</a:t>
            </a:r>
          </a:p>
          <a:p>
            <a:pPr marL="171450" indent="-171450" algn="l">
              <a:spcAft>
                <a:spcPts val="300"/>
              </a:spcAft>
              <a:buFont typeface="Arial" panose="020B0604020202020204" pitchFamily="34" charset="0"/>
              <a:buChar char="•"/>
            </a:pPr>
            <a:r>
              <a:rPr lang="en-GB" sz="1000" b="0">
                <a:solidFill>
                  <a:sysClr val="windowText" lastClr="000000"/>
                </a:solidFill>
              </a:rPr>
              <a:t>The </a:t>
            </a:r>
            <a:r>
              <a:rPr lang="en-GB" sz="1000" b="0" err="1">
                <a:solidFill>
                  <a:sysClr val="windowText" lastClr="000000"/>
                </a:solidFill>
              </a:rPr>
              <a:t>colors</a:t>
            </a:r>
            <a:r>
              <a:rPr lang="en-GB" sz="1000" b="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1000" b="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a:solidFill>
                  <a:sysClr val="windowText" lastClr="000000"/>
                </a:solidFill>
              </a:rPr>
              <a:t>Do not create new gradients; use only the gradients shown here</a:t>
            </a:r>
            <a:endParaRPr lang="en-US" sz="1000" b="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255</a:t>
            </a:r>
          </a:p>
          <a:p>
            <a:pPr algn="ctr"/>
            <a:r>
              <a:rPr lang="en-GB" sz="800">
                <a:solidFill>
                  <a:schemeClr val="tx1"/>
                </a:solidFill>
              </a:rPr>
              <a:t>255</a:t>
            </a:r>
          </a:p>
          <a:p>
            <a:pPr algn="ctr"/>
            <a:r>
              <a:rPr lang="en-GB" sz="80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97184" y="4389395"/>
            <a:ext cx="1253995" cy="237066"/>
          </a:xfrm>
          <a:prstGeom prst="rect">
            <a:avLst/>
          </a:prstGeom>
          <a:noFill/>
        </p:spPr>
        <p:txBody>
          <a:bodyPr wrap="square" lIns="54610" tIns="54610" rIns="54610" bIns="54610" rtlCol="0" anchor="ctr">
            <a:noAutofit/>
          </a:bodyPr>
          <a:lstStyle/>
          <a:p>
            <a:pPr algn="l">
              <a:spcAft>
                <a:spcPts val="600"/>
              </a:spcAft>
            </a:pPr>
            <a:r>
              <a:rPr lang="en-GB" sz="1000"/>
              <a:t>White</a:t>
            </a:r>
          </a:p>
        </p:txBody>
      </p:sp>
      <p:sp>
        <p:nvSpPr>
          <p:cNvPr id="73" name="TextBox 72">
            <a:extLst>
              <a:ext uri="{FF2B5EF4-FFF2-40B4-BE49-F238E27FC236}">
                <a16:creationId xmlns:a16="http://schemas.microsoft.com/office/drawing/2014/main" id="{66117D9B-6EF8-4B36-A112-FD6D19D0AE23}"/>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a:solidFill>
                  <a:sysClr val="windowText" lastClr="000000"/>
                </a:solidFill>
              </a:rPr>
              <a:t>Traffic Light Palette</a:t>
            </a:r>
            <a:endParaRPr lang="en-US" sz="1000" b="0">
              <a:solidFill>
                <a:sysClr val="windowText" lastClr="000000"/>
              </a:solidFill>
            </a:endParaRPr>
          </a:p>
        </p:txBody>
      </p:sp>
      <p:sp>
        <p:nvSpPr>
          <p:cNvPr id="101" name="Rectangle 100">
            <a:extLst>
              <a:ext uri="{FF2B5EF4-FFF2-40B4-BE49-F238E27FC236}">
                <a16:creationId xmlns:a16="http://schemas.microsoft.com/office/drawing/2014/main" id="{8629CA1F-9C19-4EBE-AACF-DD30D2A7CB9D}"/>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38</a:t>
            </a:r>
          </a:p>
          <a:p>
            <a:pPr algn="ctr"/>
            <a:r>
              <a:rPr lang="en-GB" sz="800">
                <a:solidFill>
                  <a:schemeClr val="bg1"/>
                </a:solidFill>
              </a:rPr>
              <a:t>153</a:t>
            </a:r>
          </a:p>
          <a:p>
            <a:pPr algn="ctr"/>
            <a:r>
              <a:rPr lang="en-GB" sz="800">
                <a:solidFill>
                  <a:schemeClr val="bg1"/>
                </a:solidFill>
              </a:rPr>
              <a:t>36</a:t>
            </a:r>
          </a:p>
        </p:txBody>
      </p:sp>
      <p:sp>
        <p:nvSpPr>
          <p:cNvPr id="102" name="Rectangle 101">
            <a:extLst>
              <a:ext uri="{FF2B5EF4-FFF2-40B4-BE49-F238E27FC236}">
                <a16:creationId xmlns:a16="http://schemas.microsoft.com/office/drawing/2014/main" id="{38F50825-9522-489D-AFE6-03DCC983AE45}"/>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241</a:t>
            </a:r>
          </a:p>
          <a:p>
            <a:pPr algn="ctr"/>
            <a:r>
              <a:rPr lang="en-GB" sz="800">
                <a:solidFill>
                  <a:schemeClr val="bg1"/>
                </a:solidFill>
              </a:rPr>
              <a:t>196</a:t>
            </a:r>
          </a:p>
          <a:p>
            <a:pPr algn="ctr"/>
            <a:r>
              <a:rPr lang="en-GB" sz="800">
                <a:solidFill>
                  <a:schemeClr val="bg1"/>
                </a:solidFill>
              </a:rPr>
              <a:t>77</a:t>
            </a:r>
          </a:p>
        </p:txBody>
      </p:sp>
      <p:sp>
        <p:nvSpPr>
          <p:cNvPr id="103" name="Rectangle 102">
            <a:extLst>
              <a:ext uri="{FF2B5EF4-FFF2-40B4-BE49-F238E27FC236}">
                <a16:creationId xmlns:a16="http://schemas.microsoft.com/office/drawing/2014/main" id="{920DF8B8-BB57-4FAB-8303-1EA0BDA6B7F5}"/>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237</a:t>
            </a:r>
          </a:p>
          <a:p>
            <a:pPr algn="ctr"/>
            <a:r>
              <a:rPr lang="en-GB" sz="800">
                <a:solidFill>
                  <a:schemeClr val="bg1"/>
                </a:solidFill>
              </a:rPr>
              <a:t>33</a:t>
            </a:r>
          </a:p>
          <a:p>
            <a:pPr algn="ctr"/>
            <a:r>
              <a:rPr lang="en-GB" sz="800">
                <a:solidFill>
                  <a:schemeClr val="bg1"/>
                </a:solidFill>
              </a:rPr>
              <a:t>36</a:t>
            </a:r>
          </a:p>
        </p:txBody>
      </p:sp>
      <p:sp>
        <p:nvSpPr>
          <p:cNvPr id="104" name="TextBox 103">
            <a:extLst>
              <a:ext uri="{FF2B5EF4-FFF2-40B4-BE49-F238E27FC236}">
                <a16:creationId xmlns:a16="http://schemas.microsoft.com/office/drawing/2014/main" id="{0E284CC6-D89E-4E2E-9C1A-D2D015D4CCE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1000" b="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a:solidFill>
                  <a:sysClr val="windowText" lastClr="000000"/>
                </a:solidFill>
              </a:rPr>
              <a:t>Mix light, mid and dark tones within data sets</a:t>
            </a:r>
          </a:p>
        </p:txBody>
      </p:sp>
      <p:cxnSp>
        <p:nvCxnSpPr>
          <p:cNvPr id="105" name="Straight Connector 104">
            <a:extLst>
              <a:ext uri="{FF2B5EF4-FFF2-40B4-BE49-F238E27FC236}">
                <a16:creationId xmlns:a16="http://schemas.microsoft.com/office/drawing/2014/main" id="{32E93FD9-5621-45B8-BDA7-4C88B41DB4D9}"/>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8F7303C-5EE8-4FA6-A437-87F2BF61E6C8}"/>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39C72177-73C5-408A-8C21-86379F35DFDA}"/>
              </a:ext>
            </a:extLst>
          </p:cNvPr>
          <p:cNvGrpSpPr/>
          <p:nvPr userDrawn="1"/>
        </p:nvGrpSpPr>
        <p:grpSpPr>
          <a:xfrm>
            <a:off x="7170486" y="5015319"/>
            <a:ext cx="4023114" cy="868052"/>
            <a:chOff x="6942744" y="5227726"/>
            <a:chExt cx="6397168" cy="1380293"/>
          </a:xfrm>
        </p:grpSpPr>
        <p:sp>
          <p:nvSpPr>
            <p:cNvPr id="108" name="Rectangle 107">
              <a:extLst>
                <a:ext uri="{FF2B5EF4-FFF2-40B4-BE49-F238E27FC236}">
                  <a16:creationId xmlns:a16="http://schemas.microsoft.com/office/drawing/2014/main" id="{09C4E567-3FDF-4915-8D1F-4D3869F8570F}"/>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109" name="Rectangle 108">
              <a:extLst>
                <a:ext uri="{FF2B5EF4-FFF2-40B4-BE49-F238E27FC236}">
                  <a16:creationId xmlns:a16="http://schemas.microsoft.com/office/drawing/2014/main" id="{2DA33985-45D0-4046-B44C-8DCBCFFD86AC}"/>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110" name="Rectangle 109">
              <a:extLst>
                <a:ext uri="{FF2B5EF4-FFF2-40B4-BE49-F238E27FC236}">
                  <a16:creationId xmlns:a16="http://schemas.microsoft.com/office/drawing/2014/main" id="{60024D76-5422-4C07-A547-F2C593130265}"/>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11" name="Rectangle 110">
              <a:extLst>
                <a:ext uri="{FF2B5EF4-FFF2-40B4-BE49-F238E27FC236}">
                  <a16:creationId xmlns:a16="http://schemas.microsoft.com/office/drawing/2014/main" id="{06E42AD4-4E53-43DB-966B-14EA0ED3E458}"/>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12" name="Rectangle 111">
              <a:extLst>
                <a:ext uri="{FF2B5EF4-FFF2-40B4-BE49-F238E27FC236}">
                  <a16:creationId xmlns:a16="http://schemas.microsoft.com/office/drawing/2014/main" id="{3123BFF0-C9BC-4A9F-8C1A-6677CDC1F631}"/>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113" name="Rectangle 112">
              <a:extLst>
                <a:ext uri="{FF2B5EF4-FFF2-40B4-BE49-F238E27FC236}">
                  <a16:creationId xmlns:a16="http://schemas.microsoft.com/office/drawing/2014/main" id="{2B91896C-FA19-4C29-A6A4-8285D7F3418C}"/>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114" name="Rectangle 113">
              <a:extLst>
                <a:ext uri="{FF2B5EF4-FFF2-40B4-BE49-F238E27FC236}">
                  <a16:creationId xmlns:a16="http://schemas.microsoft.com/office/drawing/2014/main" id="{48E4376B-58CB-4B0E-AB7F-3AF61E7659F9}"/>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255</a:t>
              </a:r>
            </a:p>
            <a:p>
              <a:pPr algn="ctr"/>
              <a:r>
                <a:rPr lang="en-GB" sz="800">
                  <a:solidFill>
                    <a:schemeClr val="bg1"/>
                  </a:solidFill>
                </a:rPr>
                <a:t>163</a:t>
              </a:r>
            </a:p>
            <a:p>
              <a:pPr algn="ctr"/>
              <a:r>
                <a:rPr lang="en-GB" sz="800">
                  <a:solidFill>
                    <a:schemeClr val="bg1"/>
                  </a:solidFill>
                </a:rPr>
                <a:t>218</a:t>
              </a:r>
            </a:p>
          </p:txBody>
        </p:sp>
        <p:sp>
          <p:nvSpPr>
            <p:cNvPr id="115" name="Rectangle 114">
              <a:extLst>
                <a:ext uri="{FF2B5EF4-FFF2-40B4-BE49-F238E27FC236}">
                  <a16:creationId xmlns:a16="http://schemas.microsoft.com/office/drawing/2014/main" id="{6CCBC42E-797C-4CB6-8C59-2D6FCDDB1F33}"/>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116" name="Rectangle 115">
              <a:extLst>
                <a:ext uri="{FF2B5EF4-FFF2-40B4-BE49-F238E27FC236}">
                  <a16:creationId xmlns:a16="http://schemas.microsoft.com/office/drawing/2014/main" id="{691DA2AF-1629-48DB-9571-C0A4059F3B38}"/>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99</a:t>
              </a:r>
            </a:p>
            <a:p>
              <a:pPr algn="ctr"/>
              <a:r>
                <a:rPr lang="en-GB" sz="800">
                  <a:solidFill>
                    <a:sysClr val="windowText" lastClr="000000"/>
                  </a:solidFill>
                </a:rPr>
                <a:t>235</a:t>
              </a:r>
            </a:p>
            <a:p>
              <a:pPr algn="ctr"/>
              <a:r>
                <a:rPr lang="en-GB" sz="800">
                  <a:solidFill>
                    <a:sysClr val="windowText" lastClr="000000"/>
                  </a:solidFill>
                </a:rPr>
                <a:t>218</a:t>
              </a:r>
            </a:p>
          </p:txBody>
        </p:sp>
        <p:sp>
          <p:nvSpPr>
            <p:cNvPr id="117" name="Rectangle 116">
              <a:extLst>
                <a:ext uri="{FF2B5EF4-FFF2-40B4-BE49-F238E27FC236}">
                  <a16:creationId xmlns:a16="http://schemas.microsoft.com/office/drawing/2014/main" id="{7004D9F3-522B-4798-8584-5DAEBCA82D69}"/>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118" name="Rectangle 117">
              <a:extLst>
                <a:ext uri="{FF2B5EF4-FFF2-40B4-BE49-F238E27FC236}">
                  <a16:creationId xmlns:a16="http://schemas.microsoft.com/office/drawing/2014/main" id="{DDFAE922-1756-4DBB-9867-8AF985CB3C58}"/>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19" name="Rectangle 118">
              <a:extLst>
                <a:ext uri="{FF2B5EF4-FFF2-40B4-BE49-F238E27FC236}">
                  <a16:creationId xmlns:a16="http://schemas.microsoft.com/office/drawing/2014/main" id="{88FF5845-C594-4FAB-AA8F-EA33A333B321}"/>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120" name="Rectangle 119">
              <a:extLst>
                <a:ext uri="{FF2B5EF4-FFF2-40B4-BE49-F238E27FC236}">
                  <a16:creationId xmlns:a16="http://schemas.microsoft.com/office/drawing/2014/main" id="{BDF8DBD9-3426-4B1A-A0E8-1F5F3DA02FE2}"/>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p:txBody>
        </p:sp>
        <p:sp>
          <p:nvSpPr>
            <p:cNvPr id="121" name="Rectangle 120">
              <a:extLst>
                <a:ext uri="{FF2B5EF4-FFF2-40B4-BE49-F238E27FC236}">
                  <a16:creationId xmlns:a16="http://schemas.microsoft.com/office/drawing/2014/main" id="{7F2702EE-4E6E-4980-B5D2-9FC76A136BA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grpSp>
    </p:spTree>
    <p:extLst>
      <p:ext uri="{BB962C8B-B14F-4D97-AF65-F5344CB8AC3E}">
        <p14:creationId xmlns:p14="http://schemas.microsoft.com/office/powerpoint/2010/main" val="359429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7DBB8-B4B8-241D-C303-09CA52657E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014105F-7770-CB46-D38D-18CED3DF80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53CB237-66FF-6271-7AC3-27C01DFEB38F}"/>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B0B5E811-5210-EF9E-EFB7-106A5AABD4AC}"/>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321C9069-9E48-F3DA-8E1C-23BF7FE16DFB}"/>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31535863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cSld name="1_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FEC81A12-E9A6-4A7B-A0C5-1CE89B589BD0}"/>
              </a:ext>
            </a:extLst>
          </p:cNvPr>
          <p:cNvSpPr>
            <a:spLocks noGrp="1"/>
          </p:cNvSpPr>
          <p:nvPr>
            <p:ph type="pic" sz="quarter" idx="12" hasCustomPrompt="1"/>
          </p:nvPr>
        </p:nvSpPr>
        <p:spPr>
          <a:xfrm>
            <a:off x="0" y="0"/>
            <a:ext cx="12192000" cy="6858000"/>
          </a:xfrm>
          <a:solidFill>
            <a:schemeClr val="bg1">
              <a:lumMod val="75000"/>
            </a:schemeClr>
          </a:solidFill>
        </p:spPr>
        <p:txBody>
          <a:bodyPr/>
          <a:lstStyle>
            <a:lvl1pPr algn="ctr">
              <a:defRPr sz="1200"/>
            </a:lvl1pPr>
          </a:lstStyle>
          <a:p>
            <a:r>
              <a:rPr lang="en-US"/>
              <a:t>Click on frame and insert dark/light picture using the Insert tab, Pictures.</a:t>
            </a:r>
            <a:br>
              <a:rPr lang="en-US"/>
            </a:br>
            <a:r>
              <a:rPr lang="en-US"/>
              <a:t>Or via Templafy Images</a:t>
            </a:r>
          </a:p>
          <a:p>
            <a:endParaRPr lang="en-GB"/>
          </a:p>
        </p:txBody>
      </p:sp>
      <p:sp>
        <p:nvSpPr>
          <p:cNvPr id="7" name="Text Placeholder 7">
            <a:extLst>
              <a:ext uri="{FF2B5EF4-FFF2-40B4-BE49-F238E27FC236}">
                <a16:creationId xmlns:a16="http://schemas.microsoft.com/office/drawing/2014/main" id="{950708D3-44D6-48DA-B6FC-09F3947F8E94}"/>
              </a:ext>
            </a:extLst>
          </p:cNvPr>
          <p:cNvSpPr>
            <a:spLocks noGrp="1"/>
          </p:cNvSpPr>
          <p:nvPr>
            <p:ph type="body" sz="quarter" idx="13"/>
          </p:nvPr>
        </p:nvSpPr>
        <p:spPr>
          <a:xfrm>
            <a:off x="998476" y="371312"/>
            <a:ext cx="914400" cy="367739"/>
          </a:xfrm>
          <a:custGeom>
            <a:avLst/>
            <a:gdLst>
              <a:gd name="connsiteX0" fmla="*/ 718742 w 914400"/>
              <a:gd name="connsiteY0" fmla="*/ 287058 h 367739"/>
              <a:gd name="connsiteX1" fmla="*/ 765334 w 914400"/>
              <a:gd name="connsiteY1" fmla="*/ 329257 h 367739"/>
              <a:gd name="connsiteX2" fmla="*/ 797096 w 914400"/>
              <a:gd name="connsiteY2" fmla="*/ 326026 h 367739"/>
              <a:gd name="connsiteX3" fmla="*/ 806757 w 914400"/>
              <a:gd name="connsiteY3" fmla="*/ 287058 h 367739"/>
              <a:gd name="connsiteX4" fmla="*/ 597317 w 914400"/>
              <a:gd name="connsiteY4" fmla="*/ 212258 h 367739"/>
              <a:gd name="connsiteX5" fmla="*/ 554311 w 914400"/>
              <a:gd name="connsiteY5" fmla="*/ 279918 h 367739"/>
              <a:gd name="connsiteX6" fmla="*/ 582745 w 914400"/>
              <a:gd name="connsiteY6" fmla="*/ 279918 h 367739"/>
              <a:gd name="connsiteX7" fmla="*/ 457701 w 914400"/>
              <a:gd name="connsiteY7" fmla="*/ 209318 h 367739"/>
              <a:gd name="connsiteX8" fmla="*/ 437830 w 914400"/>
              <a:gd name="connsiteY8" fmla="*/ 279918 h 367739"/>
              <a:gd name="connsiteX9" fmla="*/ 458412 w 914400"/>
              <a:gd name="connsiteY9" fmla="*/ 279918 h 367739"/>
              <a:gd name="connsiteX10" fmla="*/ 290266 w 914400"/>
              <a:gd name="connsiteY10" fmla="*/ 198365 h 367739"/>
              <a:gd name="connsiteX11" fmla="*/ 283804 w 914400"/>
              <a:gd name="connsiteY11" fmla="*/ 222404 h 367739"/>
              <a:gd name="connsiteX12" fmla="*/ 281154 w 914400"/>
              <a:gd name="connsiteY12" fmla="*/ 232679 h 367739"/>
              <a:gd name="connsiteX13" fmla="*/ 275565 w 914400"/>
              <a:gd name="connsiteY13" fmla="*/ 253326 h 367739"/>
              <a:gd name="connsiteX14" fmla="*/ 287649 w 914400"/>
              <a:gd name="connsiteY14" fmla="*/ 253326 h 367739"/>
              <a:gd name="connsiteX15" fmla="*/ 294596 w 914400"/>
              <a:gd name="connsiteY15" fmla="*/ 253326 h 367739"/>
              <a:gd name="connsiteX16" fmla="*/ 300379 w 914400"/>
              <a:gd name="connsiteY16" fmla="*/ 253100 h 367739"/>
              <a:gd name="connsiteX17" fmla="*/ 300573 w 914400"/>
              <a:gd name="connsiteY17" fmla="*/ 253196 h 367739"/>
              <a:gd name="connsiteX18" fmla="*/ 336697 w 914400"/>
              <a:gd name="connsiteY18" fmla="*/ 225086 h 367739"/>
              <a:gd name="connsiteX19" fmla="*/ 337569 w 914400"/>
              <a:gd name="connsiteY19" fmla="*/ 204407 h 367739"/>
              <a:gd name="connsiteX20" fmla="*/ 307811 w 914400"/>
              <a:gd name="connsiteY20" fmla="*/ 198365 h 367739"/>
              <a:gd name="connsiteX21" fmla="*/ 298473 w 914400"/>
              <a:gd name="connsiteY21" fmla="*/ 198365 h 367739"/>
              <a:gd name="connsiteX22" fmla="*/ 290266 w 914400"/>
              <a:gd name="connsiteY22" fmla="*/ 198365 h 367739"/>
              <a:gd name="connsiteX23" fmla="*/ 499415 w 914400"/>
              <a:gd name="connsiteY23" fmla="*/ 7180 h 367739"/>
              <a:gd name="connsiteX24" fmla="*/ 499415 w 914400"/>
              <a:gd name="connsiteY24" fmla="*/ 279982 h 367739"/>
              <a:gd name="connsiteX25" fmla="*/ 504649 w 914400"/>
              <a:gd name="connsiteY25" fmla="*/ 279982 h 367739"/>
              <a:gd name="connsiteX26" fmla="*/ 576121 w 914400"/>
              <a:gd name="connsiteY26" fmla="*/ 167314 h 367739"/>
              <a:gd name="connsiteX27" fmla="*/ 655994 w 914400"/>
              <a:gd name="connsiteY27" fmla="*/ 167314 h 367739"/>
              <a:gd name="connsiteX28" fmla="*/ 632277 w 914400"/>
              <a:gd name="connsiteY28" fmla="*/ 279918 h 367739"/>
              <a:gd name="connsiteX29" fmla="*/ 660033 w 914400"/>
              <a:gd name="connsiteY29" fmla="*/ 279918 h 367739"/>
              <a:gd name="connsiteX30" fmla="*/ 663038 w 914400"/>
              <a:gd name="connsiteY30" fmla="*/ 263407 h 367739"/>
              <a:gd name="connsiteX31" fmla="*/ 688208 w 914400"/>
              <a:gd name="connsiteY31" fmla="*/ 209318 h 367739"/>
              <a:gd name="connsiteX32" fmla="*/ 688208 w 914400"/>
              <a:gd name="connsiteY32" fmla="*/ 170222 h 367739"/>
              <a:gd name="connsiteX33" fmla="*/ 688305 w 914400"/>
              <a:gd name="connsiteY33" fmla="*/ 7180 h 367739"/>
              <a:gd name="connsiteX34" fmla="*/ 279248 w 914400"/>
              <a:gd name="connsiteY34" fmla="*/ 7180 h 367739"/>
              <a:gd name="connsiteX35" fmla="*/ 279248 w 914400"/>
              <a:gd name="connsiteY35" fmla="*/ 166991 h 367739"/>
              <a:gd name="connsiteX36" fmla="*/ 316761 w 914400"/>
              <a:gd name="connsiteY36" fmla="*/ 166991 h 367739"/>
              <a:gd name="connsiteX37" fmla="*/ 377667 w 914400"/>
              <a:gd name="connsiteY37" fmla="*/ 180917 h 367739"/>
              <a:gd name="connsiteX38" fmla="*/ 384129 w 914400"/>
              <a:gd name="connsiteY38" fmla="*/ 225667 h 367739"/>
              <a:gd name="connsiteX39" fmla="*/ 338248 w 914400"/>
              <a:gd name="connsiteY39" fmla="*/ 279918 h 367739"/>
              <a:gd name="connsiteX40" fmla="*/ 388459 w 914400"/>
              <a:gd name="connsiteY40" fmla="*/ 279918 h 367739"/>
              <a:gd name="connsiteX41" fmla="*/ 420770 w 914400"/>
              <a:gd name="connsiteY41" fmla="*/ 167055 h 367739"/>
              <a:gd name="connsiteX42" fmla="*/ 468041 w 914400"/>
              <a:gd name="connsiteY42" fmla="*/ 167055 h 367739"/>
              <a:gd name="connsiteX43" fmla="*/ 467976 w 914400"/>
              <a:gd name="connsiteY43" fmla="*/ 7180 h 367739"/>
              <a:gd name="connsiteX44" fmla="*/ 59113 w 914400"/>
              <a:gd name="connsiteY44" fmla="*/ 7180 h 367739"/>
              <a:gd name="connsiteX45" fmla="*/ 59113 w 914400"/>
              <a:gd name="connsiteY45" fmla="*/ 167314 h 367739"/>
              <a:gd name="connsiteX46" fmla="*/ 104607 w 914400"/>
              <a:gd name="connsiteY46" fmla="*/ 167314 h 367739"/>
              <a:gd name="connsiteX47" fmla="*/ 80342 w 914400"/>
              <a:gd name="connsiteY47" fmla="*/ 248091 h 367739"/>
              <a:gd name="connsiteX48" fmla="*/ 155303 w 914400"/>
              <a:gd name="connsiteY48" fmla="*/ 167314 h 367739"/>
              <a:gd name="connsiteX49" fmla="*/ 216694 w 914400"/>
              <a:gd name="connsiteY49" fmla="*/ 167314 h 367739"/>
              <a:gd name="connsiteX50" fmla="*/ 120957 w 914400"/>
              <a:gd name="connsiteY50" fmla="*/ 265249 h 367739"/>
              <a:gd name="connsiteX51" fmla="*/ 127903 w 914400"/>
              <a:gd name="connsiteY51" fmla="*/ 280015 h 367739"/>
              <a:gd name="connsiteX52" fmla="*/ 217017 w 914400"/>
              <a:gd name="connsiteY52" fmla="*/ 280015 h 367739"/>
              <a:gd name="connsiteX53" fmla="*/ 218083 w 914400"/>
              <a:gd name="connsiteY53" fmla="*/ 276784 h 367739"/>
              <a:gd name="connsiteX54" fmla="*/ 245095 w 914400"/>
              <a:gd name="connsiteY54" fmla="*/ 186862 h 367739"/>
              <a:gd name="connsiteX55" fmla="*/ 248068 w 914400"/>
              <a:gd name="connsiteY55" fmla="*/ 177169 h 367739"/>
              <a:gd name="connsiteX56" fmla="*/ 247874 w 914400"/>
              <a:gd name="connsiteY56" fmla="*/ 7180 h 367739"/>
              <a:gd name="connsiteX57" fmla="*/ 719646 w 914400"/>
              <a:gd name="connsiteY57" fmla="*/ 7083 h 367739"/>
              <a:gd name="connsiteX58" fmla="*/ 719646 w 914400"/>
              <a:gd name="connsiteY58" fmla="*/ 178332 h 367739"/>
              <a:gd name="connsiteX59" fmla="*/ 803332 w 914400"/>
              <a:gd name="connsiteY59" fmla="*/ 156199 h 367739"/>
              <a:gd name="connsiteX60" fmla="*/ 871379 w 914400"/>
              <a:gd name="connsiteY60" fmla="*/ 179657 h 367739"/>
              <a:gd name="connsiteX61" fmla="*/ 876096 w 914400"/>
              <a:gd name="connsiteY61" fmla="*/ 221661 h 367739"/>
              <a:gd name="connsiteX62" fmla="*/ 819358 w 914400"/>
              <a:gd name="connsiteY62" fmla="*/ 221661 h 367739"/>
              <a:gd name="connsiteX63" fmla="*/ 791054 w 914400"/>
              <a:gd name="connsiteY63" fmla="*/ 194778 h 367739"/>
              <a:gd name="connsiteX64" fmla="*/ 721843 w 914400"/>
              <a:gd name="connsiteY64" fmla="*/ 262244 h 367739"/>
              <a:gd name="connsiteX65" fmla="*/ 719646 w 914400"/>
              <a:gd name="connsiteY65" fmla="*/ 273455 h 367739"/>
              <a:gd name="connsiteX66" fmla="*/ 719646 w 914400"/>
              <a:gd name="connsiteY66" fmla="*/ 279918 h 367739"/>
              <a:gd name="connsiteX67" fmla="*/ 765689 w 914400"/>
              <a:gd name="connsiteY67" fmla="*/ 279918 h 367739"/>
              <a:gd name="connsiteX68" fmla="*/ 773541 w 914400"/>
              <a:gd name="connsiteY68" fmla="*/ 248479 h 367739"/>
              <a:gd name="connsiteX69" fmla="*/ 868891 w 914400"/>
              <a:gd name="connsiteY69" fmla="*/ 248479 h 367739"/>
              <a:gd name="connsiteX70" fmla="*/ 861007 w 914400"/>
              <a:gd name="connsiteY70" fmla="*/ 279918 h 367739"/>
              <a:gd name="connsiteX71" fmla="*/ 908601 w 914400"/>
              <a:gd name="connsiteY71" fmla="*/ 279918 h 367739"/>
              <a:gd name="connsiteX72" fmla="*/ 908601 w 914400"/>
              <a:gd name="connsiteY72" fmla="*/ 7083 h 367739"/>
              <a:gd name="connsiteX73" fmla="*/ 51908 w 914400"/>
              <a:gd name="connsiteY73" fmla="*/ 0 h 367739"/>
              <a:gd name="connsiteX74" fmla="*/ 255209 w 914400"/>
              <a:gd name="connsiteY74" fmla="*/ 0 h 367739"/>
              <a:gd name="connsiteX75" fmla="*/ 255209 w 914400"/>
              <a:gd name="connsiteY75" fmla="*/ 167314 h 367739"/>
              <a:gd name="connsiteX76" fmla="*/ 272010 w 914400"/>
              <a:gd name="connsiteY76" fmla="*/ 167314 h 367739"/>
              <a:gd name="connsiteX77" fmla="*/ 272010 w 914400"/>
              <a:gd name="connsiteY77" fmla="*/ 0 h 367739"/>
              <a:gd name="connsiteX78" fmla="*/ 475375 w 914400"/>
              <a:gd name="connsiteY78" fmla="*/ 0 h 367739"/>
              <a:gd name="connsiteX79" fmla="*/ 475375 w 914400"/>
              <a:gd name="connsiteY79" fmla="*/ 167055 h 367739"/>
              <a:gd name="connsiteX80" fmla="*/ 492210 w 914400"/>
              <a:gd name="connsiteY80" fmla="*/ 167055 h 367739"/>
              <a:gd name="connsiteX81" fmla="*/ 492210 w 914400"/>
              <a:gd name="connsiteY81" fmla="*/ 0 h 367739"/>
              <a:gd name="connsiteX82" fmla="*/ 695510 w 914400"/>
              <a:gd name="connsiteY82" fmla="*/ 0 h 367739"/>
              <a:gd name="connsiteX83" fmla="*/ 695510 w 914400"/>
              <a:gd name="connsiteY83" fmla="*/ 199786 h 367739"/>
              <a:gd name="connsiteX84" fmla="*/ 712473 w 914400"/>
              <a:gd name="connsiteY84" fmla="*/ 183469 h 367739"/>
              <a:gd name="connsiteX85" fmla="*/ 712473 w 914400"/>
              <a:gd name="connsiteY85" fmla="*/ 0 h 367739"/>
              <a:gd name="connsiteX86" fmla="*/ 914400 w 914400"/>
              <a:gd name="connsiteY86" fmla="*/ 0 h 367739"/>
              <a:gd name="connsiteX87" fmla="*/ 914400 w 914400"/>
              <a:gd name="connsiteY87" fmla="*/ 287091 h 367739"/>
              <a:gd name="connsiteX88" fmla="*/ 859359 w 914400"/>
              <a:gd name="connsiteY88" fmla="*/ 287091 h 367739"/>
              <a:gd name="connsiteX89" fmla="*/ 842234 w 914400"/>
              <a:gd name="connsiteY89" fmla="*/ 356463 h 367739"/>
              <a:gd name="connsiteX90" fmla="*/ 750277 w 914400"/>
              <a:gd name="connsiteY90" fmla="*/ 367739 h 367739"/>
              <a:gd name="connsiteX91" fmla="*/ 679839 w 914400"/>
              <a:gd name="connsiteY91" fmla="*/ 346769 h 367739"/>
              <a:gd name="connsiteX92" fmla="*/ 659225 w 914400"/>
              <a:gd name="connsiteY92" fmla="*/ 287091 h 367739"/>
              <a:gd name="connsiteX93" fmla="*/ 630597 w 914400"/>
              <a:gd name="connsiteY93" fmla="*/ 287091 h 367739"/>
              <a:gd name="connsiteX94" fmla="*/ 614442 w 914400"/>
              <a:gd name="connsiteY94" fmla="*/ 363474 h 367739"/>
              <a:gd name="connsiteX95" fmla="*/ 565006 w 914400"/>
              <a:gd name="connsiteY95" fmla="*/ 363474 h 367739"/>
              <a:gd name="connsiteX96" fmla="*/ 581355 w 914400"/>
              <a:gd name="connsiteY96" fmla="*/ 287091 h 367739"/>
              <a:gd name="connsiteX97" fmla="*/ 549658 w 914400"/>
              <a:gd name="connsiteY97" fmla="*/ 287091 h 367739"/>
              <a:gd name="connsiteX98" fmla="*/ 501192 w 914400"/>
              <a:gd name="connsiteY98" fmla="*/ 363474 h 367739"/>
              <a:gd name="connsiteX99" fmla="*/ 459026 w 914400"/>
              <a:gd name="connsiteY99" fmla="*/ 363474 h 367739"/>
              <a:gd name="connsiteX100" fmla="*/ 458412 w 914400"/>
              <a:gd name="connsiteY100" fmla="*/ 287091 h 367739"/>
              <a:gd name="connsiteX101" fmla="*/ 435795 w 914400"/>
              <a:gd name="connsiteY101" fmla="*/ 287091 h 367739"/>
              <a:gd name="connsiteX102" fmla="*/ 414469 w 914400"/>
              <a:gd name="connsiteY102" fmla="*/ 363474 h 367739"/>
              <a:gd name="connsiteX103" fmla="*/ 364193 w 914400"/>
              <a:gd name="connsiteY103" fmla="*/ 363474 h 367739"/>
              <a:gd name="connsiteX104" fmla="*/ 386197 w 914400"/>
              <a:gd name="connsiteY104" fmla="*/ 287091 h 367739"/>
              <a:gd name="connsiteX105" fmla="*/ 275177 w 914400"/>
              <a:gd name="connsiteY105" fmla="*/ 287091 h 367739"/>
              <a:gd name="connsiteX106" fmla="*/ 275177 w 914400"/>
              <a:gd name="connsiteY106" fmla="*/ 287317 h 367739"/>
              <a:gd name="connsiteX107" fmla="*/ 264256 w 914400"/>
              <a:gd name="connsiteY107" fmla="*/ 287317 h 367739"/>
              <a:gd name="connsiteX108" fmla="*/ 241444 w 914400"/>
              <a:gd name="connsiteY108" fmla="*/ 363700 h 367739"/>
              <a:gd name="connsiteX109" fmla="*/ 191556 w 914400"/>
              <a:gd name="connsiteY109" fmla="*/ 363700 h 367739"/>
              <a:gd name="connsiteX110" fmla="*/ 214691 w 914400"/>
              <a:gd name="connsiteY110" fmla="*/ 287091 h 367739"/>
              <a:gd name="connsiteX111" fmla="*/ 131361 w 914400"/>
              <a:gd name="connsiteY111" fmla="*/ 287091 h 367739"/>
              <a:gd name="connsiteX112" fmla="*/ 168228 w 914400"/>
              <a:gd name="connsiteY112" fmla="*/ 363700 h 367739"/>
              <a:gd name="connsiteX113" fmla="*/ 112814 w 914400"/>
              <a:gd name="connsiteY113" fmla="*/ 363700 h 367739"/>
              <a:gd name="connsiteX114" fmla="*/ 74978 w 914400"/>
              <a:gd name="connsiteY114" fmla="*/ 287091 h 367739"/>
              <a:gd name="connsiteX115" fmla="*/ 68516 w 914400"/>
              <a:gd name="connsiteY115" fmla="*/ 287091 h 367739"/>
              <a:gd name="connsiteX116" fmla="*/ 45607 w 914400"/>
              <a:gd name="connsiteY116" fmla="*/ 363700 h 367739"/>
              <a:gd name="connsiteX117" fmla="*/ 0 w 914400"/>
              <a:gd name="connsiteY117" fmla="*/ 363700 h 367739"/>
              <a:gd name="connsiteX118" fmla="*/ 0 w 914400"/>
              <a:gd name="connsiteY118" fmla="*/ 363540 h 367739"/>
              <a:gd name="connsiteX119" fmla="*/ 51908 w 914400"/>
              <a:gd name="connsiteY119" fmla="*/ 190707 h 36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914400" h="367739">
                <a:moveTo>
                  <a:pt x="718742" y="287058"/>
                </a:moveTo>
                <a:cubicBezTo>
                  <a:pt x="719129" y="316591"/>
                  <a:pt x="738096" y="329257"/>
                  <a:pt x="765334" y="329257"/>
                </a:cubicBezTo>
                <a:cubicBezTo>
                  <a:pt x="775997" y="329127"/>
                  <a:pt x="786627" y="328045"/>
                  <a:pt x="797096" y="326026"/>
                </a:cubicBezTo>
                <a:lnTo>
                  <a:pt x="806757" y="287058"/>
                </a:lnTo>
                <a:close/>
                <a:moveTo>
                  <a:pt x="597317" y="212258"/>
                </a:moveTo>
                <a:lnTo>
                  <a:pt x="554311" y="279918"/>
                </a:lnTo>
                <a:lnTo>
                  <a:pt x="582745" y="279918"/>
                </a:lnTo>
                <a:close/>
                <a:moveTo>
                  <a:pt x="457701" y="209318"/>
                </a:moveTo>
                <a:lnTo>
                  <a:pt x="437830" y="279918"/>
                </a:lnTo>
                <a:lnTo>
                  <a:pt x="458412" y="279918"/>
                </a:lnTo>
                <a:close/>
                <a:moveTo>
                  <a:pt x="290266" y="198365"/>
                </a:moveTo>
                <a:lnTo>
                  <a:pt x="283804" y="222404"/>
                </a:lnTo>
                <a:lnTo>
                  <a:pt x="281154" y="232679"/>
                </a:lnTo>
                <a:lnTo>
                  <a:pt x="275565" y="253326"/>
                </a:lnTo>
                <a:lnTo>
                  <a:pt x="287649" y="253326"/>
                </a:lnTo>
                <a:cubicBezTo>
                  <a:pt x="289684" y="253326"/>
                  <a:pt x="291849" y="253326"/>
                  <a:pt x="294596" y="253326"/>
                </a:cubicBezTo>
                <a:cubicBezTo>
                  <a:pt x="296696" y="253326"/>
                  <a:pt x="298538" y="253100"/>
                  <a:pt x="300379" y="253100"/>
                </a:cubicBezTo>
                <a:lnTo>
                  <a:pt x="300573" y="253196"/>
                </a:lnTo>
                <a:cubicBezTo>
                  <a:pt x="323772" y="251419"/>
                  <a:pt x="331010" y="242534"/>
                  <a:pt x="336697" y="225086"/>
                </a:cubicBezTo>
                <a:cubicBezTo>
                  <a:pt x="340025" y="214940"/>
                  <a:pt x="340380" y="208284"/>
                  <a:pt x="337569" y="204407"/>
                </a:cubicBezTo>
                <a:cubicBezTo>
                  <a:pt x="333886" y="199269"/>
                  <a:pt x="323966" y="198365"/>
                  <a:pt x="307811" y="198365"/>
                </a:cubicBezTo>
                <a:lnTo>
                  <a:pt x="298473" y="198365"/>
                </a:lnTo>
                <a:cubicBezTo>
                  <a:pt x="295824" y="198365"/>
                  <a:pt x="293077" y="198365"/>
                  <a:pt x="290266" y="198365"/>
                </a:cubicBezTo>
                <a:close/>
                <a:moveTo>
                  <a:pt x="499415" y="7180"/>
                </a:moveTo>
                <a:lnTo>
                  <a:pt x="499415" y="279982"/>
                </a:lnTo>
                <a:lnTo>
                  <a:pt x="504649" y="279982"/>
                </a:lnTo>
                <a:lnTo>
                  <a:pt x="576121" y="167314"/>
                </a:lnTo>
                <a:lnTo>
                  <a:pt x="655994" y="167314"/>
                </a:lnTo>
                <a:lnTo>
                  <a:pt x="632277" y="279918"/>
                </a:lnTo>
                <a:lnTo>
                  <a:pt x="660033" y="279918"/>
                </a:lnTo>
                <a:cubicBezTo>
                  <a:pt x="660604" y="274344"/>
                  <a:pt x="661609" y="268825"/>
                  <a:pt x="663038" y="263407"/>
                </a:cubicBezTo>
                <a:cubicBezTo>
                  <a:pt x="667894" y="243933"/>
                  <a:pt x="676437" y="225574"/>
                  <a:pt x="688208" y="209318"/>
                </a:cubicBezTo>
                <a:lnTo>
                  <a:pt x="688208" y="170222"/>
                </a:lnTo>
                <a:lnTo>
                  <a:pt x="688305" y="7180"/>
                </a:lnTo>
                <a:close/>
                <a:moveTo>
                  <a:pt x="279248" y="7180"/>
                </a:moveTo>
                <a:lnTo>
                  <a:pt x="279248" y="166991"/>
                </a:lnTo>
                <a:lnTo>
                  <a:pt x="316761" y="166991"/>
                </a:lnTo>
                <a:cubicBezTo>
                  <a:pt x="339411" y="166991"/>
                  <a:pt x="364937" y="165666"/>
                  <a:pt x="377667" y="180917"/>
                </a:cubicBezTo>
                <a:cubicBezTo>
                  <a:pt x="386197" y="191192"/>
                  <a:pt x="388071" y="204859"/>
                  <a:pt x="384129" y="225667"/>
                </a:cubicBezTo>
                <a:cubicBezTo>
                  <a:pt x="379315" y="252453"/>
                  <a:pt x="363773" y="270483"/>
                  <a:pt x="338248" y="279918"/>
                </a:cubicBezTo>
                <a:lnTo>
                  <a:pt x="388459" y="279918"/>
                </a:lnTo>
                <a:lnTo>
                  <a:pt x="420770" y="167055"/>
                </a:lnTo>
                <a:lnTo>
                  <a:pt x="468041" y="167055"/>
                </a:lnTo>
                <a:lnTo>
                  <a:pt x="467976" y="7180"/>
                </a:lnTo>
                <a:close/>
                <a:moveTo>
                  <a:pt x="59113" y="7180"/>
                </a:moveTo>
                <a:lnTo>
                  <a:pt x="59113" y="167314"/>
                </a:lnTo>
                <a:lnTo>
                  <a:pt x="104607" y="167314"/>
                </a:lnTo>
                <a:lnTo>
                  <a:pt x="80342" y="248091"/>
                </a:lnTo>
                <a:lnTo>
                  <a:pt x="155303" y="167314"/>
                </a:lnTo>
                <a:lnTo>
                  <a:pt x="216694" y="167314"/>
                </a:lnTo>
                <a:lnTo>
                  <a:pt x="120957" y="265249"/>
                </a:lnTo>
                <a:lnTo>
                  <a:pt x="127903" y="280015"/>
                </a:lnTo>
                <a:lnTo>
                  <a:pt x="217017" y="280015"/>
                </a:lnTo>
                <a:lnTo>
                  <a:pt x="218083" y="276784"/>
                </a:lnTo>
                <a:lnTo>
                  <a:pt x="245095" y="186862"/>
                </a:lnTo>
                <a:lnTo>
                  <a:pt x="248068" y="177169"/>
                </a:lnTo>
                <a:lnTo>
                  <a:pt x="247874" y="7180"/>
                </a:lnTo>
                <a:close/>
                <a:moveTo>
                  <a:pt x="719646" y="7083"/>
                </a:moveTo>
                <a:lnTo>
                  <a:pt x="719646" y="178332"/>
                </a:lnTo>
                <a:cubicBezTo>
                  <a:pt x="748015" y="159785"/>
                  <a:pt x="780876" y="156199"/>
                  <a:pt x="803332" y="156199"/>
                </a:cubicBezTo>
                <a:cubicBezTo>
                  <a:pt x="834932" y="156199"/>
                  <a:pt x="859262" y="162919"/>
                  <a:pt x="871379" y="179657"/>
                </a:cubicBezTo>
                <a:cubicBezTo>
                  <a:pt x="882073" y="195069"/>
                  <a:pt x="878325" y="211968"/>
                  <a:pt x="876096" y="221661"/>
                </a:cubicBezTo>
                <a:lnTo>
                  <a:pt x="819358" y="221661"/>
                </a:lnTo>
                <a:cubicBezTo>
                  <a:pt x="821426" y="200594"/>
                  <a:pt x="806272" y="194778"/>
                  <a:pt x="791054" y="194778"/>
                </a:cubicBezTo>
                <a:cubicBezTo>
                  <a:pt x="752507" y="194778"/>
                  <a:pt x="730244" y="228317"/>
                  <a:pt x="721843" y="262244"/>
                </a:cubicBezTo>
                <a:cubicBezTo>
                  <a:pt x="720971" y="266218"/>
                  <a:pt x="720357" y="269934"/>
                  <a:pt x="719646" y="273455"/>
                </a:cubicBezTo>
                <a:lnTo>
                  <a:pt x="719646" y="279918"/>
                </a:lnTo>
                <a:lnTo>
                  <a:pt x="765689" y="279918"/>
                </a:lnTo>
                <a:lnTo>
                  <a:pt x="773541" y="248479"/>
                </a:lnTo>
                <a:lnTo>
                  <a:pt x="868891" y="248479"/>
                </a:lnTo>
                <a:lnTo>
                  <a:pt x="861007" y="279918"/>
                </a:lnTo>
                <a:lnTo>
                  <a:pt x="908601" y="279918"/>
                </a:lnTo>
                <a:lnTo>
                  <a:pt x="908601" y="7083"/>
                </a:lnTo>
                <a:close/>
                <a:moveTo>
                  <a:pt x="51908" y="0"/>
                </a:moveTo>
                <a:lnTo>
                  <a:pt x="255209" y="0"/>
                </a:lnTo>
                <a:lnTo>
                  <a:pt x="255209" y="167314"/>
                </a:lnTo>
                <a:lnTo>
                  <a:pt x="272010" y="167314"/>
                </a:lnTo>
                <a:lnTo>
                  <a:pt x="272010" y="0"/>
                </a:lnTo>
                <a:lnTo>
                  <a:pt x="475375" y="0"/>
                </a:lnTo>
                <a:lnTo>
                  <a:pt x="475375" y="167055"/>
                </a:lnTo>
                <a:lnTo>
                  <a:pt x="492210" y="167055"/>
                </a:lnTo>
                <a:lnTo>
                  <a:pt x="492210" y="0"/>
                </a:lnTo>
                <a:lnTo>
                  <a:pt x="695510" y="0"/>
                </a:lnTo>
                <a:lnTo>
                  <a:pt x="695510" y="199786"/>
                </a:lnTo>
                <a:cubicBezTo>
                  <a:pt x="700641" y="193828"/>
                  <a:pt x="706318" y="188364"/>
                  <a:pt x="712473" y="183469"/>
                </a:cubicBezTo>
                <a:lnTo>
                  <a:pt x="712473" y="0"/>
                </a:lnTo>
                <a:lnTo>
                  <a:pt x="914400" y="0"/>
                </a:lnTo>
                <a:lnTo>
                  <a:pt x="914400" y="287091"/>
                </a:lnTo>
                <a:lnTo>
                  <a:pt x="859359" y="287091"/>
                </a:lnTo>
                <a:lnTo>
                  <a:pt x="842234" y="356463"/>
                </a:lnTo>
                <a:cubicBezTo>
                  <a:pt x="812088" y="363584"/>
                  <a:pt x="781250" y="367368"/>
                  <a:pt x="750277" y="367739"/>
                </a:cubicBezTo>
                <a:cubicBezTo>
                  <a:pt x="728499" y="367739"/>
                  <a:pt x="699032" y="364379"/>
                  <a:pt x="679839" y="346769"/>
                </a:cubicBezTo>
                <a:cubicBezTo>
                  <a:pt x="664136" y="332326"/>
                  <a:pt x="658094" y="310775"/>
                  <a:pt x="659225" y="287091"/>
                </a:cubicBezTo>
                <a:lnTo>
                  <a:pt x="630597" y="287091"/>
                </a:lnTo>
                <a:lnTo>
                  <a:pt x="614442" y="363474"/>
                </a:lnTo>
                <a:lnTo>
                  <a:pt x="565006" y="363474"/>
                </a:lnTo>
                <a:lnTo>
                  <a:pt x="581355" y="287091"/>
                </a:lnTo>
                <a:lnTo>
                  <a:pt x="549658" y="287091"/>
                </a:lnTo>
                <a:lnTo>
                  <a:pt x="501192" y="363474"/>
                </a:lnTo>
                <a:lnTo>
                  <a:pt x="459026" y="363474"/>
                </a:lnTo>
                <a:lnTo>
                  <a:pt x="458412" y="287091"/>
                </a:lnTo>
                <a:lnTo>
                  <a:pt x="435795" y="287091"/>
                </a:lnTo>
                <a:lnTo>
                  <a:pt x="414469" y="363474"/>
                </a:lnTo>
                <a:lnTo>
                  <a:pt x="364193" y="363474"/>
                </a:lnTo>
                <a:lnTo>
                  <a:pt x="386197" y="287091"/>
                </a:lnTo>
                <a:lnTo>
                  <a:pt x="275177" y="287091"/>
                </a:lnTo>
                <a:lnTo>
                  <a:pt x="275177" y="287317"/>
                </a:lnTo>
                <a:lnTo>
                  <a:pt x="264256" y="287317"/>
                </a:lnTo>
                <a:lnTo>
                  <a:pt x="241444" y="363700"/>
                </a:lnTo>
                <a:lnTo>
                  <a:pt x="191556" y="363700"/>
                </a:lnTo>
                <a:lnTo>
                  <a:pt x="214691" y="287091"/>
                </a:lnTo>
                <a:lnTo>
                  <a:pt x="131361" y="287091"/>
                </a:lnTo>
                <a:lnTo>
                  <a:pt x="168228" y="363700"/>
                </a:lnTo>
                <a:lnTo>
                  <a:pt x="112814" y="363700"/>
                </a:lnTo>
                <a:lnTo>
                  <a:pt x="74978" y="287091"/>
                </a:lnTo>
                <a:lnTo>
                  <a:pt x="68516" y="287091"/>
                </a:lnTo>
                <a:lnTo>
                  <a:pt x="45607" y="363700"/>
                </a:lnTo>
                <a:lnTo>
                  <a:pt x="0" y="363700"/>
                </a:lnTo>
                <a:lnTo>
                  <a:pt x="0" y="363540"/>
                </a:lnTo>
                <a:lnTo>
                  <a:pt x="51908" y="190707"/>
                </a:lnTo>
                <a:close/>
              </a:path>
            </a:pathLst>
          </a:custGeom>
          <a:solidFill>
            <a:schemeClr val="bg1"/>
          </a:solidFill>
        </p:spPr>
        <p:txBody>
          <a:bodyPr wrap="square">
            <a:noAutofit/>
          </a:bodyPr>
          <a:lstStyle>
            <a:lvl1pPr>
              <a:defRPr sz="800">
                <a:noFill/>
              </a:defRPr>
            </a:lvl1pPr>
          </a:lstStyle>
          <a:p>
            <a:pPr lvl="0"/>
            <a:r>
              <a:rPr lang="en-US"/>
              <a:t>Click to edit Master text styles</a:t>
            </a:r>
          </a:p>
        </p:txBody>
      </p:sp>
      <p:sp>
        <p:nvSpPr>
          <p:cNvPr id="10" name="Title 1">
            <a:extLst>
              <a:ext uri="{FF2B5EF4-FFF2-40B4-BE49-F238E27FC236}">
                <a16:creationId xmlns:a16="http://schemas.microsoft.com/office/drawing/2014/main" id="{0B30C48B-685A-4627-8230-DBBFCD3E6048}"/>
              </a:ext>
            </a:extLst>
          </p:cNvPr>
          <p:cNvSpPr>
            <a:spLocks noGrp="1"/>
          </p:cNvSpPr>
          <p:nvPr>
            <p:ph type="ctrTitle" hasCustomPrompt="1"/>
          </p:nvPr>
        </p:nvSpPr>
        <p:spPr>
          <a:xfrm>
            <a:off x="998476"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1" name="Text Placeholder 3">
            <a:extLst>
              <a:ext uri="{FF2B5EF4-FFF2-40B4-BE49-F238E27FC236}">
                <a16:creationId xmlns:a16="http://schemas.microsoft.com/office/drawing/2014/main" id="{883A02BE-49C7-41EC-A224-F228B39F3B56}"/>
              </a:ext>
            </a:extLst>
          </p:cNvPr>
          <p:cNvSpPr>
            <a:spLocks noGrp="1"/>
          </p:cNvSpPr>
          <p:nvPr>
            <p:ph type="body" sz="quarter" idx="11"/>
          </p:nvPr>
        </p:nvSpPr>
        <p:spPr>
          <a:xfrm>
            <a:off x="998476"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71553053"/>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Stepping Stone towards a Safe &amp; Sustainable Ocean Economy in India</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799C0-E4EA-4167-8261-F0024767CF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461982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998476" y="1470479"/>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p:ph type="body" sz="quarter" idx="11"/>
          </p:nvPr>
        </p:nvSpPr>
        <p:spPr>
          <a:xfrm>
            <a:off x="1274841"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F680A8EA-2B0E-411E-90AD-02F7AF4767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511362105"/>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998476" y="1470479"/>
            <a:ext cx="3053689"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2487266" cy="2900514"/>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userDrawn="1">
            <p:ph type="body" sz="quarter" idx="11"/>
          </p:nvPr>
        </p:nvSpPr>
        <p:spPr>
          <a:xfrm>
            <a:off x="1274841"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23840170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3405716" y="371311"/>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 name="Text Placeholder 3"/>
          <p:cNvSpPr>
            <a:spLocks noGrp="1"/>
          </p:cNvSpPr>
          <p:nvPr>
            <p:ph type="body" sz="quarter" idx="11"/>
          </p:nvPr>
        </p:nvSpPr>
        <p:spPr>
          <a:xfrm>
            <a:off x="3672180" y="4710484"/>
            <a:ext cx="7260639"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0" name="Title 9">
            <a:extLst>
              <a:ext uri="{FF2B5EF4-FFF2-40B4-BE49-F238E27FC236}">
                <a16:creationId xmlns:a16="http://schemas.microsoft.com/office/drawing/2014/main" id="{BA9E5DDB-2262-4657-AA4F-9CE87AA83B57}"/>
              </a:ext>
            </a:extLst>
          </p:cNvPr>
          <p:cNvSpPr>
            <a:spLocks noGrp="1"/>
          </p:cNvSpPr>
          <p:nvPr>
            <p:ph type="title" hasCustomPrompt="1"/>
          </p:nvPr>
        </p:nvSpPr>
        <p:spPr>
          <a:xfrm>
            <a:off x="3671123" y="636808"/>
            <a:ext cx="7260639" cy="3950972"/>
          </a:xfrm>
        </p:spPr>
        <p:txBody>
          <a:bodyPr/>
          <a:lstStyle>
            <a:lvl1pPr>
              <a:defRPr lang="en-GB" sz="6600" kern="1200" baseline="0" dirty="0">
                <a:solidFill>
                  <a:schemeClr val="bg1"/>
                </a:solidFill>
                <a:latin typeface="+mj-lt"/>
                <a:ea typeface="+mj-ea"/>
                <a:cs typeface="+mj-cs"/>
              </a:defRPr>
            </a:lvl1pPr>
          </a:lstStyle>
          <a:p>
            <a:r>
              <a:rPr lang="en-GB"/>
              <a:t>Title slide text only</a:t>
            </a:r>
          </a:p>
        </p:txBody>
      </p:sp>
      <p:pic>
        <p:nvPicPr>
          <p:cNvPr id="8" name="Graphic 7">
            <a:extLst>
              <a:ext uri="{FF2B5EF4-FFF2-40B4-BE49-F238E27FC236}">
                <a16:creationId xmlns:a16="http://schemas.microsoft.com/office/drawing/2014/main" id="{9F2B47DB-768D-47AE-9D19-E74198AD42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2272534675"/>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BC1A25C-9C23-47D0-BC86-BD2474043CD3}"/>
              </a:ext>
            </a:extLst>
          </p:cNvPr>
          <p:cNvGrpSpPr/>
          <p:nvPr userDrawn="1"/>
        </p:nvGrpSpPr>
        <p:grpSpPr>
          <a:xfrm>
            <a:off x="998476" y="0"/>
            <a:ext cx="911399" cy="1485244"/>
            <a:chOff x="1008000" y="0"/>
            <a:chExt cx="911399" cy="1485244"/>
          </a:xfrm>
          <a:solidFill>
            <a:schemeClr val="bg1">
              <a:alpha val="0"/>
            </a:schemeClr>
          </a:solidFill>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9">
              <a:extLst>
                <a:ext uri="{FF2B5EF4-FFF2-40B4-BE49-F238E27FC236}">
                  <a16:creationId xmlns:a16="http://schemas.microsoft.com/office/drawing/2014/main" id="{162D722E-1D64-4D54-98B6-8466501BFD3D}"/>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104" name="Rectangle 103">
            <a:extLst>
              <a:ext uri="{FF2B5EF4-FFF2-40B4-BE49-F238E27FC236}">
                <a16:creationId xmlns:a16="http://schemas.microsoft.com/office/drawing/2014/main" id="{6A6246C3-5BC1-4146-9E95-B8B3F1B77C22}"/>
              </a:ext>
            </a:extLst>
          </p:cNvPr>
          <p:cNvSpPr>
            <a:spLocks noChangeAspect="1"/>
          </p:cNvSpPr>
          <p:nvPr userDrawn="1"/>
        </p:nvSpPr>
        <p:spPr>
          <a:xfrm>
            <a:off x="7435789"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06" name="Text Placeholder 3">
            <a:extLst>
              <a:ext uri="{FF2B5EF4-FFF2-40B4-BE49-F238E27FC236}">
                <a16:creationId xmlns:a16="http://schemas.microsoft.com/office/drawing/2014/main" id="{E9A5689E-A0AC-4126-A5A7-5CD8528C6C2E}"/>
              </a:ext>
            </a:extLst>
          </p:cNvPr>
          <p:cNvSpPr>
            <a:spLocks noGrp="1"/>
          </p:cNvSpPr>
          <p:nvPr>
            <p:ph type="body" sz="quarter" idx="12"/>
          </p:nvPr>
        </p:nvSpPr>
        <p:spPr>
          <a:xfrm>
            <a:off x="7702252"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ctrTitle" hasCustomPrompt="1"/>
          </p:nvPr>
        </p:nvSpPr>
        <p:spPr>
          <a:xfrm>
            <a:off x="7702252" y="636808"/>
            <a:ext cx="3229510" cy="3950972"/>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pic>
        <p:nvPicPr>
          <p:cNvPr id="10" name="Graphic 9">
            <a:extLst>
              <a:ext uri="{FF2B5EF4-FFF2-40B4-BE49-F238E27FC236}">
                <a16:creationId xmlns:a16="http://schemas.microsoft.com/office/drawing/2014/main" id="{78DFFAD0-690D-40FA-92E3-26DD5F2CF7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7417684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00E6EA-7AA4-4C98-8E47-F5F83446E051}"/>
              </a:ext>
            </a:extLst>
          </p:cNvPr>
          <p:cNvSpPr>
            <a:spLocks noGrp="1" noChangeAspect="1"/>
          </p:cNvSpPr>
          <p:nvPr>
            <p:ph type="pic" sz="quarter" idx="12"/>
          </p:nvPr>
        </p:nvSpPr>
        <p:spPr>
          <a:xfrm>
            <a:off x="998477" y="1468380"/>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
        <p:nvSpPr>
          <p:cNvPr id="2" name="Title 1"/>
          <p:cNvSpPr>
            <a:spLocks noGrp="1"/>
          </p:cNvSpPr>
          <p:nvPr>
            <p:ph type="ctrTitle" hasCustomPrompt="1"/>
          </p:nvPr>
        </p:nvSpPr>
        <p:spPr>
          <a:xfrm>
            <a:off x="7642337" y="1468380"/>
            <a:ext cx="3551186" cy="3098109"/>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7648627"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7648627"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Text Placeholder 3"/>
          <p:cNvSpPr>
            <a:spLocks noGrp="1"/>
          </p:cNvSpPr>
          <p:nvPr userDrawn="1">
            <p:ph type="body" sz="quarter" idx="11"/>
          </p:nvPr>
        </p:nvSpPr>
        <p:spPr>
          <a:xfrm>
            <a:off x="7648628"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93430CE4-5B69-4517-8F25-A3A23061EE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7346" y="371311"/>
            <a:ext cx="914400" cy="368346"/>
          </a:xfrm>
          <a:prstGeom prst="rect">
            <a:avLst/>
          </a:prstGeom>
        </p:spPr>
      </p:pic>
    </p:spTree>
    <p:extLst>
      <p:ext uri="{BB962C8B-B14F-4D97-AF65-F5344CB8AC3E}">
        <p14:creationId xmlns:p14="http://schemas.microsoft.com/office/powerpoint/2010/main" val="4106384096"/>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445BA5F7-F13B-4C20-B0E0-112E55400EE4}"/>
              </a:ext>
            </a:extLst>
          </p:cNvPr>
          <p:cNvSpPr>
            <a:spLocks noGrp="1" noChangeAspect="1"/>
          </p:cNvSpPr>
          <p:nvPr>
            <p:ph type="pic" sz="quarter" idx="12"/>
          </p:nvPr>
        </p:nvSpPr>
        <p:spPr>
          <a:xfrm>
            <a:off x="998477" y="371311"/>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2" name="Title 1"/>
          <p:cNvSpPr>
            <a:spLocks noGrp="1"/>
          </p:cNvSpPr>
          <p:nvPr>
            <p:ph type="ctrTitle" hasCustomPrompt="1"/>
          </p:nvPr>
        </p:nvSpPr>
        <p:spPr>
          <a:xfrm>
            <a:off x="5489910" y="1453783"/>
            <a:ext cx="5301922" cy="344622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4729193"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Text Placeholder 3"/>
          <p:cNvSpPr>
            <a:spLocks noGrp="1"/>
          </p:cNvSpPr>
          <p:nvPr userDrawn="1">
            <p:ph type="body" sz="quarter" idx="11"/>
          </p:nvPr>
        </p:nvSpPr>
        <p:spPr>
          <a:xfrm>
            <a:off x="5489910"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7" name="Graphic 6">
            <a:extLst>
              <a:ext uri="{FF2B5EF4-FFF2-40B4-BE49-F238E27FC236}">
                <a16:creationId xmlns:a16="http://schemas.microsoft.com/office/drawing/2014/main" id="{3FEB65A9-A8F4-40C5-AC08-82132F1B1B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91560" y="371311"/>
            <a:ext cx="914400" cy="368346"/>
          </a:xfrm>
          <a:prstGeom prst="rect">
            <a:avLst/>
          </a:prstGeom>
        </p:spPr>
      </p:pic>
    </p:spTree>
    <p:extLst>
      <p:ext uri="{BB962C8B-B14F-4D97-AF65-F5344CB8AC3E}">
        <p14:creationId xmlns:p14="http://schemas.microsoft.com/office/powerpoint/2010/main" val="28661303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28" name="Picture Placeholder 3">
            <a:extLst>
              <a:ext uri="{FF2B5EF4-FFF2-40B4-BE49-F238E27FC236}">
                <a16:creationId xmlns:a16="http://schemas.microsoft.com/office/drawing/2014/main" id="{1D0B9D96-907F-4E37-B5A7-830AD095F223}"/>
              </a:ext>
            </a:extLst>
          </p:cNvPr>
          <p:cNvSpPr>
            <a:spLocks noGrp="1" noChangeAspect="1"/>
          </p:cNvSpPr>
          <p:nvPr>
            <p:ph type="pic" sz="quarter" idx="12"/>
          </p:nvPr>
        </p:nvSpPr>
        <p:spPr>
          <a:xfrm>
            <a:off x="4915965"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998478" y="1456388"/>
            <a:ext cx="3174866" cy="342774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323EE304-3FCA-4CF8-84B4-178F6B5C57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40990386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8478" y="1456388"/>
            <a:ext cx="5249471"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357588"/>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Text Placeholder 3"/>
          <p:cNvSpPr>
            <a:spLocks noGrp="1"/>
          </p:cNvSpPr>
          <p:nvPr userDrawn="1">
            <p:ph type="body" sz="quarter" idx="11"/>
          </p:nvPr>
        </p:nvSpPr>
        <p:spPr>
          <a:xfrm>
            <a:off x="998478" y="5007009"/>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13BD1F9C-C7CA-4162-BCD4-0E8701D30076}"/>
              </a:ext>
            </a:extLst>
          </p:cNvPr>
          <p:cNvSpPr>
            <a:spLocks noGrp="1" noChangeAspect="1"/>
          </p:cNvSpPr>
          <p:nvPr>
            <p:ph type="pic" sz="quarter" idx="12"/>
          </p:nvPr>
        </p:nvSpPr>
        <p:spPr>
          <a:xfrm>
            <a:off x="7428967" y="371311"/>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pic>
        <p:nvPicPr>
          <p:cNvPr id="9" name="Graphic 8">
            <a:extLst>
              <a:ext uri="{FF2B5EF4-FFF2-40B4-BE49-F238E27FC236}">
                <a16:creationId xmlns:a16="http://schemas.microsoft.com/office/drawing/2014/main" id="{AA9325F0-DADC-43A7-A4FF-97033BB220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2010662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mplat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E6C631F3-1CF5-2C2E-770E-FD967CE0C05B}"/>
              </a:ext>
            </a:extLst>
          </p:cNvPr>
          <p:cNvSpPr>
            <a:spLocks noGrp="1"/>
          </p:cNvSpPr>
          <p:nvPr>
            <p:ph type="title" hasCustomPrompt="1"/>
          </p:nvPr>
        </p:nvSpPr>
        <p:spPr>
          <a:xfrm>
            <a:off x="2017059" y="176357"/>
            <a:ext cx="8982635" cy="740660"/>
          </a:xfrm>
          <a:prstGeom prst="rect">
            <a:avLst/>
          </a:prstGeom>
        </p:spPr>
        <p:txBody>
          <a:bodyPr vert="horz" lIns="91440" tIns="45720" rIns="91440" bIns="45720" rtlCol="0" anchor="ctr">
            <a:normAutofit/>
          </a:bodyPr>
          <a:lstStyle>
            <a:lvl1pPr algn="ctr">
              <a:defRPr b="1">
                <a:solidFill>
                  <a:schemeClr val="accent1"/>
                </a:solidFill>
              </a:defRPr>
            </a:lvl1pPr>
          </a:lstStyle>
          <a:p>
            <a:r>
              <a:rPr lang="en-US"/>
              <a:t>Click to edit title</a:t>
            </a:r>
            <a:endParaRPr lang="en-IN"/>
          </a:p>
        </p:txBody>
      </p:sp>
      <p:sp>
        <p:nvSpPr>
          <p:cNvPr id="17" name="Footer Placeholder 16">
            <a:extLst>
              <a:ext uri="{FF2B5EF4-FFF2-40B4-BE49-F238E27FC236}">
                <a16:creationId xmlns:a16="http://schemas.microsoft.com/office/drawing/2014/main" id="{B3241BB4-F690-A8C1-6759-41CEC4D88D66}"/>
              </a:ext>
            </a:extLst>
          </p:cNvPr>
          <p:cNvSpPr>
            <a:spLocks noGrp="1"/>
          </p:cNvSpPr>
          <p:nvPr>
            <p:ph type="ftr" sz="quarter" idx="11"/>
          </p:nvPr>
        </p:nvSpPr>
        <p:spPr/>
        <p:txBody>
          <a:bodyPr/>
          <a:lstStyle>
            <a:lvl1pPr>
              <a:defRPr/>
            </a:lvl1pPr>
          </a:lstStyle>
          <a:p>
            <a:r>
              <a:rPr lang="en-US"/>
              <a:t>Stepping Stone towards a Safe &amp; Sustainable Ocean Economy in India</a:t>
            </a:r>
            <a:endParaRPr lang="en-IN" dirty="0"/>
          </a:p>
        </p:txBody>
      </p:sp>
      <p:sp>
        <p:nvSpPr>
          <p:cNvPr id="18" name="Slide Number Placeholder 17">
            <a:extLst>
              <a:ext uri="{FF2B5EF4-FFF2-40B4-BE49-F238E27FC236}">
                <a16:creationId xmlns:a16="http://schemas.microsoft.com/office/drawing/2014/main" id="{AB5AF714-D3C7-B1EA-B65C-B499FB80BFED}"/>
              </a:ext>
            </a:extLst>
          </p:cNvPr>
          <p:cNvSpPr>
            <a:spLocks noGrp="1"/>
          </p:cNvSpPr>
          <p:nvPr>
            <p:ph type="sldNum" sz="quarter" idx="12"/>
          </p:nvPr>
        </p:nvSpPr>
        <p:spPr/>
        <p:txBody>
          <a:bodyPr/>
          <a:lstStyle/>
          <a:p>
            <a:r>
              <a:rPr lang="en-IN" dirty="0"/>
              <a:t>Slide </a:t>
            </a:r>
            <a:fld id="{61F59DBB-61E3-46AB-854D-9BC0E6F19EAE}" type="slidenum">
              <a:rPr lang="en-IN" smtClean="0"/>
              <a:pPr/>
              <a:t>‹#›</a:t>
            </a:fld>
            <a:r>
              <a:rPr lang="en-IN" dirty="0"/>
              <a:t> of 31</a:t>
            </a:r>
          </a:p>
        </p:txBody>
      </p:sp>
      <p:pic>
        <p:nvPicPr>
          <p:cNvPr id="2" name="Picture 2" descr="Directorate General of Shipping - Exit Exam">
            <a:extLst>
              <a:ext uri="{FF2B5EF4-FFF2-40B4-BE49-F238E27FC236}">
                <a16:creationId xmlns:a16="http://schemas.microsoft.com/office/drawing/2014/main" id="{D7778C40-829B-AC9C-13D9-14AC556C0E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541FDD-6160-7837-F2C7-915308DACF38}"/>
              </a:ext>
            </a:extLst>
          </p:cNvPr>
          <p:cNvPicPr>
            <a:picLocks noChangeAspect="1"/>
          </p:cNvPicPr>
          <p:nvPr userDrawn="1"/>
        </p:nvPicPr>
        <p:blipFill>
          <a:blip r:embed="rId3">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
        <p:nvSpPr>
          <p:cNvPr id="4" name="Date Placeholder 4">
            <a:extLst>
              <a:ext uri="{FF2B5EF4-FFF2-40B4-BE49-F238E27FC236}">
                <a16:creationId xmlns:a16="http://schemas.microsoft.com/office/drawing/2014/main" id="{9A2D5409-BB0D-D47B-2DAC-B35A188F307A}"/>
              </a:ext>
            </a:extLst>
          </p:cNvPr>
          <p:cNvSpPr txBox="1">
            <a:spLocks/>
          </p:cNvSpPr>
          <p:nvPr userDrawn="1"/>
        </p:nvSpPr>
        <p:spPr>
          <a:xfrm>
            <a:off x="122274" y="638569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3</a:t>
            </a:r>
            <a:r>
              <a:rPr lang="en-US" b="0" baseline="30000" dirty="0"/>
              <a:t>rd</a:t>
            </a:r>
            <a:r>
              <a:rPr lang="en-US" b="0" dirty="0"/>
              <a:t>  November 2025</a:t>
            </a:r>
            <a:endParaRPr lang="en-IN" b="0" dirty="0"/>
          </a:p>
        </p:txBody>
      </p:sp>
    </p:spTree>
    <p:extLst>
      <p:ext uri="{BB962C8B-B14F-4D97-AF65-F5344CB8AC3E}">
        <p14:creationId xmlns:p14="http://schemas.microsoft.com/office/powerpoint/2010/main" val="1173534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3821-7F6E-47FF-89CD-D057DAFB6B1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369195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13800" y="6295536"/>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C06C60-BBAD-4B44-9D69-53684892203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Graphic 8">
            <a:extLst>
              <a:ext uri="{FF2B5EF4-FFF2-40B4-BE49-F238E27FC236}">
                <a16:creationId xmlns:a16="http://schemas.microsoft.com/office/drawing/2014/main" id="{147A601A-3AE8-4889-A026-9740E00CCFBB}"/>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13467487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5363" y="1330126"/>
            <a:ext cx="10198237"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7534463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4AFC733E-E364-489F-B7AF-D2002EE59732}"/>
              </a:ext>
            </a:extLst>
          </p:cNvPr>
          <p:cNvSpPr>
            <a:spLocks noGrp="1"/>
          </p:cNvSpPr>
          <p:nvPr>
            <p:ph type="title" hasCustomPrompt="1"/>
          </p:nvPr>
        </p:nvSpPr>
        <p:spPr/>
        <p:txBody>
          <a:bodyPr/>
          <a:lstStyle>
            <a:lvl1pPr>
              <a:defRPr/>
            </a:lvl1pPr>
          </a:lstStyle>
          <a:p>
            <a:r>
              <a:rPr lang="en-US"/>
              <a:t>Click to edit </a:t>
            </a:r>
            <a:br>
              <a:rPr lang="en-US"/>
            </a:br>
            <a:r>
              <a:rPr lang="en-US"/>
              <a:t>Master title style</a:t>
            </a:r>
            <a:endParaRPr lang="en-GB"/>
          </a:p>
        </p:txBody>
      </p:sp>
    </p:spTree>
    <p:extLst>
      <p:ext uri="{BB962C8B-B14F-4D97-AF65-F5344CB8AC3E}">
        <p14:creationId xmlns:p14="http://schemas.microsoft.com/office/powerpoint/2010/main" val="3084038976"/>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hape 8">
            <a:extLst>
              <a:ext uri="{FF2B5EF4-FFF2-40B4-BE49-F238E27FC236}">
                <a16:creationId xmlns:a16="http://schemas.microsoft.com/office/drawing/2014/main" id="{F4561A05-7671-4539-AB97-A9979F67EB4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6" name="TextBox 5">
            <a:extLst>
              <a:ext uri="{FF2B5EF4-FFF2-40B4-BE49-F238E27FC236}">
                <a16:creationId xmlns:a16="http://schemas.microsoft.com/office/drawing/2014/main" id="{EC919669-F96A-4239-990D-B48E0AE682F3}"/>
              </a:ext>
              <a:ext uri="{C183D7F6-B498-43B3-948B-1728B52AA6E4}">
                <adec:decorative xmlns:adec="http://schemas.microsoft.com/office/drawing/2017/decorative" val="1"/>
              </a:ext>
            </a:extLst>
          </p:cNvPr>
          <p:cNvSpPr txBox="1"/>
          <p:nvPr userDrawn="1">
            <p:custDataLst>
              <p:tags r:id="rId1"/>
            </p:custDataLst>
          </p:nvPr>
        </p:nvSpPr>
        <p:spPr>
          <a:xfrm>
            <a:off x="8820154" y="6295536"/>
            <a:ext cx="201384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8" name="TextBox 7">
            <a:extLst>
              <a:ext uri="{FF2B5EF4-FFF2-40B4-BE49-F238E27FC236}">
                <a16:creationId xmlns:a16="http://schemas.microsoft.com/office/drawing/2014/main" id="{1CBF1CF3-C473-4B59-9814-FFEC4D26E80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endParaRPr lang="en-GB" sz="600" kern="1200" noProof="0">
              <a:solidFill>
                <a:schemeClr val="bg1"/>
              </a:solidFill>
              <a:latin typeface="+mn-lt"/>
              <a:ea typeface="+mn-ea"/>
              <a:cs typeface="+mn-cs"/>
            </a:endParaRPr>
          </a:p>
        </p:txBody>
      </p:sp>
      <p:cxnSp>
        <p:nvCxnSpPr>
          <p:cNvPr id="9" name="Straight Connector 8">
            <a:extLst>
              <a:ext uri="{FF2B5EF4-FFF2-40B4-BE49-F238E27FC236}">
                <a16:creationId xmlns:a16="http://schemas.microsoft.com/office/drawing/2014/main" id="{89D5ED2D-F17F-4481-8AE6-4D9EA053514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3AAE32-05EB-420A-97AB-3254804D32FD}"/>
              </a:ext>
            </a:extLst>
          </p:cNvPr>
          <p:cNvSpPr>
            <a:spLocks noGrp="1"/>
          </p:cNvSpPr>
          <p:nvPr>
            <p:ph type="title" hasCustomPrompt="1"/>
          </p:nvPr>
        </p:nvSpPr>
        <p:spPr/>
        <p:txBody>
          <a:bodyPr/>
          <a:lstStyle>
            <a:lvl1pPr>
              <a:defRPr>
                <a:solidFill>
                  <a:schemeClr val="bg1"/>
                </a:solidFill>
              </a:defRPr>
            </a:lvl1pPr>
          </a:lstStyle>
          <a:p>
            <a:r>
              <a:rPr lang="en-US"/>
              <a:t>Click to edit </a:t>
            </a:r>
            <a:br>
              <a:rPr lang="en-US"/>
            </a:br>
            <a:r>
              <a:rPr lang="en-US"/>
              <a:t>Master title style</a:t>
            </a:r>
            <a:endParaRPr lang="en-GB"/>
          </a:p>
        </p:txBody>
      </p:sp>
      <p:sp>
        <p:nvSpPr>
          <p:cNvPr id="10" name="Graphic 8">
            <a:extLst>
              <a:ext uri="{FF2B5EF4-FFF2-40B4-BE49-F238E27FC236}">
                <a16:creationId xmlns:a16="http://schemas.microsoft.com/office/drawing/2014/main" id="{567897B5-3A96-440B-8018-FDD880280B2A}"/>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876332360"/>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96358" y="6295536"/>
            <a:ext cx="1937636"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Graphic 8">
            <a:extLst>
              <a:ext uri="{FF2B5EF4-FFF2-40B4-BE49-F238E27FC236}">
                <a16:creationId xmlns:a16="http://schemas.microsoft.com/office/drawing/2014/main" id="{48947F85-E5F1-445E-BD2C-8963D165668D}"/>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26504654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62208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DF69D30F-5094-425F-A158-0850AE27D36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666936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64606" y="6295536"/>
            <a:ext cx="1969388"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1"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1C918AE-52AC-4531-9640-0D2CA3A28F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0" name="Graphic 8">
            <a:extLst>
              <a:ext uri="{FF2B5EF4-FFF2-40B4-BE49-F238E27FC236}">
                <a16:creationId xmlns:a16="http://schemas.microsoft.com/office/drawing/2014/main" id="{79D6C947-06F1-4188-A558-E10C77FF12CE}"/>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26189699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D91C8742-D774-4F89-A78A-3FE2DD10535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026186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1360"/>
            <a:ext cx="10195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02D32ADA-D319-4A1F-BF43-8C0B259FADD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86298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998476" y="1470479"/>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p:ph type="body" sz="quarter" idx="11"/>
          </p:nvPr>
        </p:nvSpPr>
        <p:spPr>
          <a:xfrm>
            <a:off x="1274841"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F680A8EA-2B0E-411E-90AD-02F7AF4767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2113973834"/>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F443F486-864A-4617-9E68-0A1C3CD9BA8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7677569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 Column Chart &amp; Tex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a:p>
        </p:txBody>
      </p:sp>
      <p:sp>
        <p:nvSpPr>
          <p:cNvPr id="7" name="Text Placeholder 8"/>
          <p:cNvSpPr>
            <a:spLocks noGrp="1"/>
          </p:cNvSpPr>
          <p:nvPr>
            <p:ph type="body" sz="quarter" idx="10"/>
          </p:nvPr>
        </p:nvSpPr>
        <p:spPr>
          <a:xfrm>
            <a:off x="1003200"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a:p>
        </p:txBody>
      </p:sp>
      <p:sp>
        <p:nvSpPr>
          <p:cNvPr id="9" name="Text Placeholder 8"/>
          <p:cNvSpPr>
            <a:spLocks noGrp="1"/>
          </p:cNvSpPr>
          <p:nvPr>
            <p:ph type="body" sz="quarter" idx="14"/>
          </p:nvPr>
        </p:nvSpPr>
        <p:spPr>
          <a:xfrm>
            <a:off x="4507546"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p:cNvSpPr>
            <a:spLocks noGrp="1"/>
          </p:cNvSpPr>
          <p:nvPr>
            <p:ph type="body" sz="quarter" idx="15"/>
          </p:nvPr>
        </p:nvSpPr>
        <p:spPr>
          <a:xfrm>
            <a:off x="8011892"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1993B809-7A30-47BC-953E-AF9FE10FDFB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137374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rocess 5 Column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068984"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5134768"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7200552"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1" name="Text Placeholder 12"/>
          <p:cNvSpPr>
            <a:spLocks noGrp="1"/>
          </p:cNvSpPr>
          <p:nvPr>
            <p:ph type="body" sz="quarter" idx="18" hasCustomPrompt="1"/>
          </p:nvPr>
        </p:nvSpPr>
        <p:spPr>
          <a:xfrm>
            <a:off x="9266337"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2" name="Text Placeholder 8"/>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B6F9AD75-9C5D-491A-8EB6-1E4763A9BC3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028578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Text Placeholder 12">
            <a:extLst>
              <a:ext uri="{FF2B5EF4-FFF2-40B4-BE49-F238E27FC236}">
                <a16:creationId xmlns:a16="http://schemas.microsoft.com/office/drawing/2014/main" id="{D3A5B3AC-C2E0-40CF-9D31-036461F790D0}"/>
              </a:ext>
            </a:extLst>
          </p:cNvPr>
          <p:cNvSpPr>
            <a:spLocks noGrp="1"/>
          </p:cNvSpPr>
          <p:nvPr>
            <p:ph type="body" sz="quarter" idx="14" hasCustomPrompt="1"/>
          </p:nvPr>
        </p:nvSpPr>
        <p:spPr>
          <a:xfrm>
            <a:off x="1003200"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2" name="Text Placeholder 12">
            <a:extLst>
              <a:ext uri="{FF2B5EF4-FFF2-40B4-BE49-F238E27FC236}">
                <a16:creationId xmlns:a16="http://schemas.microsoft.com/office/drawing/2014/main" id="{969E3860-942E-40E2-A1C8-AF5DF29675F7}"/>
              </a:ext>
            </a:extLst>
          </p:cNvPr>
          <p:cNvSpPr>
            <a:spLocks noGrp="1"/>
          </p:cNvSpPr>
          <p:nvPr>
            <p:ph type="body" sz="quarter" idx="15" hasCustomPrompt="1"/>
          </p:nvPr>
        </p:nvSpPr>
        <p:spPr>
          <a:xfrm>
            <a:off x="3068984"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3" name="Text Placeholder 12">
            <a:extLst>
              <a:ext uri="{FF2B5EF4-FFF2-40B4-BE49-F238E27FC236}">
                <a16:creationId xmlns:a16="http://schemas.microsoft.com/office/drawing/2014/main" id="{8E580107-2025-4C04-9884-4A6DBB63DE03}"/>
              </a:ext>
            </a:extLst>
          </p:cNvPr>
          <p:cNvSpPr>
            <a:spLocks noGrp="1"/>
          </p:cNvSpPr>
          <p:nvPr>
            <p:ph type="body" sz="quarter" idx="16" hasCustomPrompt="1"/>
          </p:nvPr>
        </p:nvSpPr>
        <p:spPr>
          <a:xfrm>
            <a:off x="5134768"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4" name="Text Placeholder 12">
            <a:extLst>
              <a:ext uri="{FF2B5EF4-FFF2-40B4-BE49-F238E27FC236}">
                <a16:creationId xmlns:a16="http://schemas.microsoft.com/office/drawing/2014/main" id="{BC4D5128-392D-4FC9-A83F-FA43203A40D7}"/>
              </a:ext>
            </a:extLst>
          </p:cNvPr>
          <p:cNvSpPr>
            <a:spLocks noGrp="1"/>
          </p:cNvSpPr>
          <p:nvPr>
            <p:ph type="body" sz="quarter" idx="17" hasCustomPrompt="1"/>
          </p:nvPr>
        </p:nvSpPr>
        <p:spPr>
          <a:xfrm>
            <a:off x="7200552"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5" name="Text Placeholder 12">
            <a:extLst>
              <a:ext uri="{FF2B5EF4-FFF2-40B4-BE49-F238E27FC236}">
                <a16:creationId xmlns:a16="http://schemas.microsoft.com/office/drawing/2014/main" id="{A8EB5529-8601-4864-9983-FBB672B8B9FF}"/>
              </a:ext>
            </a:extLst>
          </p:cNvPr>
          <p:cNvSpPr>
            <a:spLocks noGrp="1"/>
          </p:cNvSpPr>
          <p:nvPr>
            <p:ph type="body" sz="quarter" idx="18" hasCustomPrompt="1"/>
          </p:nvPr>
        </p:nvSpPr>
        <p:spPr>
          <a:xfrm>
            <a:off x="9266337"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EB51C022-C0B7-4310-BC9F-D7C63034FE3A}"/>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29179824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err="1">
              <a:solidFill>
                <a:schemeClr val="bg1"/>
              </a:solidFill>
            </a:endParaRPr>
          </a:p>
        </p:txBody>
      </p:sp>
      <p:sp>
        <p:nvSpPr>
          <p:cNvPr id="9" name="Text Placeholder 8"/>
          <p:cNvSpPr>
            <a:spLocks noGrp="1"/>
          </p:cNvSpPr>
          <p:nvPr>
            <p:ph type="body" sz="quarter" idx="10"/>
          </p:nvPr>
        </p:nvSpPr>
        <p:spPr>
          <a:xfrm>
            <a:off x="1003200"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272059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4437994"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6155391"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p:cNvSpPr>
            <a:spLocks noGrp="1"/>
          </p:cNvSpPr>
          <p:nvPr>
            <p:ph type="body" sz="quarter" idx="19"/>
          </p:nvPr>
        </p:nvSpPr>
        <p:spPr>
          <a:xfrm>
            <a:off x="959018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p:nvPr>
        </p:nvSpPr>
        <p:spPr>
          <a:xfrm>
            <a:off x="7872788"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p:nvPr>
        </p:nvSpPr>
        <p:spPr>
          <a:xfrm>
            <a:off x="995363" y="1330325"/>
            <a:ext cx="10185400" cy="53860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7" name="Title 6">
            <a:extLst>
              <a:ext uri="{FF2B5EF4-FFF2-40B4-BE49-F238E27FC236}">
                <a16:creationId xmlns:a16="http://schemas.microsoft.com/office/drawing/2014/main" id="{59724627-195E-4BFD-9A60-FFD6EECF128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5771148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593775"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618435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8774926"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 name="Title 2">
            <a:extLst>
              <a:ext uri="{FF2B5EF4-FFF2-40B4-BE49-F238E27FC236}">
                <a16:creationId xmlns:a16="http://schemas.microsoft.com/office/drawing/2014/main" id="{DE70D7C0-6953-439A-A54E-CED56520F82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5451313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2">
            <a:extLst>
              <a:ext uri="{FF2B5EF4-FFF2-40B4-BE49-F238E27FC236}">
                <a16:creationId xmlns:a16="http://schemas.microsoft.com/office/drawing/2014/main" id="{3C84B130-9B9F-460C-87A1-4E3012ECEA7A}"/>
              </a:ext>
            </a:extLst>
          </p:cNvPr>
          <p:cNvSpPr>
            <a:spLocks noGrp="1"/>
          </p:cNvSpPr>
          <p:nvPr>
            <p:ph type="body" sz="quarter" idx="14" hasCustomPrompt="1"/>
          </p:nvPr>
        </p:nvSpPr>
        <p:spPr>
          <a:xfrm>
            <a:off x="100320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0" name="Text Placeholder 12">
            <a:extLst>
              <a:ext uri="{FF2B5EF4-FFF2-40B4-BE49-F238E27FC236}">
                <a16:creationId xmlns:a16="http://schemas.microsoft.com/office/drawing/2014/main" id="{FC076374-F8FA-413A-9C7F-81C823512353}"/>
              </a:ext>
            </a:extLst>
          </p:cNvPr>
          <p:cNvSpPr>
            <a:spLocks noGrp="1"/>
          </p:cNvSpPr>
          <p:nvPr>
            <p:ph type="body" sz="quarter" idx="15" hasCustomPrompt="1"/>
          </p:nvPr>
        </p:nvSpPr>
        <p:spPr>
          <a:xfrm>
            <a:off x="3593775"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1" name="Text Placeholder 12">
            <a:extLst>
              <a:ext uri="{FF2B5EF4-FFF2-40B4-BE49-F238E27FC236}">
                <a16:creationId xmlns:a16="http://schemas.microsoft.com/office/drawing/2014/main" id="{92DC24D7-E120-435A-8A2A-98E939AC4C9C}"/>
              </a:ext>
            </a:extLst>
          </p:cNvPr>
          <p:cNvSpPr>
            <a:spLocks noGrp="1"/>
          </p:cNvSpPr>
          <p:nvPr>
            <p:ph type="body" sz="quarter" idx="16" hasCustomPrompt="1"/>
          </p:nvPr>
        </p:nvSpPr>
        <p:spPr>
          <a:xfrm>
            <a:off x="618435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2" name="Text Placeholder 12">
            <a:extLst>
              <a:ext uri="{FF2B5EF4-FFF2-40B4-BE49-F238E27FC236}">
                <a16:creationId xmlns:a16="http://schemas.microsoft.com/office/drawing/2014/main" id="{41F15369-328E-43E6-894F-1F86414EB3F0}"/>
              </a:ext>
            </a:extLst>
          </p:cNvPr>
          <p:cNvSpPr>
            <a:spLocks noGrp="1"/>
          </p:cNvSpPr>
          <p:nvPr>
            <p:ph type="body" sz="quarter" idx="17" hasCustomPrompt="1"/>
          </p:nvPr>
        </p:nvSpPr>
        <p:spPr>
          <a:xfrm>
            <a:off x="8774926"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 name="Title 2">
            <a:extLst>
              <a:ext uri="{FF2B5EF4-FFF2-40B4-BE49-F238E27FC236}">
                <a16:creationId xmlns:a16="http://schemas.microsoft.com/office/drawing/2014/main" id="{9890D0D6-CEB9-47AA-B0BF-EB213FE3B803}"/>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10964179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p:nvPr>
        </p:nvSpPr>
        <p:spPr>
          <a:xfrm>
            <a:off x="6232260"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p:nvPr>
        </p:nvSpPr>
        <p:spPr>
          <a:xfrm>
            <a:off x="6232260"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0"/>
          <p:cNvSpPr>
            <a:spLocks noGrp="1"/>
          </p:cNvSpPr>
          <p:nvPr>
            <p:ph type="body" sz="quarter" idx="21"/>
          </p:nvPr>
        </p:nvSpPr>
        <p:spPr bwMode="gray">
          <a:xfrm>
            <a:off x="4571176" y="2546022"/>
            <a:ext cx="3049649" cy="2118398"/>
          </a:xfrm>
          <a:prstGeom prst="rect">
            <a:avLst/>
          </a:prstGeom>
          <a:solidFill>
            <a:schemeClr val="accent1"/>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
        <p:nvSpPr>
          <p:cNvPr id="3" name="Title 2">
            <a:extLst>
              <a:ext uri="{FF2B5EF4-FFF2-40B4-BE49-F238E27FC236}">
                <a16:creationId xmlns:a16="http://schemas.microsoft.com/office/drawing/2014/main" id="{01CCA206-C726-4930-8059-66751EC1483B}"/>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39788599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19" name="Text Placeholder 8"/>
          <p:cNvSpPr>
            <a:spLocks noGrp="1"/>
          </p:cNvSpPr>
          <p:nvPr>
            <p:ph type="body" sz="quarter" idx="19"/>
          </p:nvPr>
        </p:nvSpPr>
        <p:spPr>
          <a:xfrm>
            <a:off x="100320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623604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C76913D-77B2-43C9-9A9E-B86D68E16B7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47706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13" name="Text Placeholder 8"/>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8"/>
          <p:cNvSpPr>
            <a:spLocks noGrp="1"/>
          </p:cNvSpPr>
          <p:nvPr>
            <p:ph type="body" sz="quarter" idx="24"/>
          </p:nvPr>
        </p:nvSpPr>
        <p:spPr>
          <a:xfrm>
            <a:off x="100320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8"/>
          <p:cNvSpPr>
            <a:spLocks noGrp="1"/>
          </p:cNvSpPr>
          <p:nvPr>
            <p:ph type="body" sz="quarter" idx="26"/>
          </p:nvPr>
        </p:nvSpPr>
        <p:spPr>
          <a:xfrm>
            <a:off x="623604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EF8E881-FC4C-4F00-9389-FF3C71D7CB7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769696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998476" y="1470479"/>
            <a:ext cx="3053689"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2487266" cy="2900514"/>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userDrawn="1">
            <p:ph type="body" sz="quarter" idx="11"/>
          </p:nvPr>
        </p:nvSpPr>
        <p:spPr>
          <a:xfrm>
            <a:off x="1274841"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8813205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11" name="Shape 8">
            <a:extLst>
              <a:ext uri="{FF2B5EF4-FFF2-40B4-BE49-F238E27FC236}">
                <a16:creationId xmlns:a16="http://schemas.microsoft.com/office/drawing/2014/main" id="{1763B05F-830B-4267-AD78-15D92D15E48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2" name="TextBox 11">
            <a:extLst>
              <a:ext uri="{FF2B5EF4-FFF2-40B4-BE49-F238E27FC236}">
                <a16:creationId xmlns:a16="http://schemas.microsoft.com/office/drawing/2014/main" id="{2F13A210-92DD-4299-9F1D-B2FE60EC3160}"/>
              </a:ext>
              <a:ext uri="{C183D7F6-B498-43B3-948B-1728B52AA6E4}">
                <adec:decorative xmlns:adec="http://schemas.microsoft.com/office/drawing/2017/decorative" val="1"/>
              </a:ext>
            </a:extLst>
          </p:cNvPr>
          <p:cNvSpPr txBox="1"/>
          <p:nvPr userDrawn="1">
            <p:custDataLst>
              <p:tags r:id="rId1"/>
            </p:custDataLst>
          </p:nvPr>
        </p:nvSpPr>
        <p:spPr>
          <a:xfrm>
            <a:off x="8902702" y="6295536"/>
            <a:ext cx="1931292"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17" name="TextBox 16">
            <a:extLst>
              <a:ext uri="{FF2B5EF4-FFF2-40B4-BE49-F238E27FC236}">
                <a16:creationId xmlns:a16="http://schemas.microsoft.com/office/drawing/2014/main" id="{94359EB3-99CA-467E-9F82-D5B531A28A37}"/>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9" name="Straight Connector 18">
            <a:extLst>
              <a:ext uri="{FF2B5EF4-FFF2-40B4-BE49-F238E27FC236}">
                <a16:creationId xmlns:a16="http://schemas.microsoft.com/office/drawing/2014/main" id="{E4C51904-D930-45AA-AF92-A006847C8BF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p:nvPr>
        </p:nvSpPr>
        <p:spPr>
          <a:xfrm>
            <a:off x="100320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p:nvPr>
        </p:nvSpPr>
        <p:spPr>
          <a:xfrm>
            <a:off x="623604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p:nvPr>
        </p:nvSpPr>
        <p:spPr>
          <a:xfrm>
            <a:off x="100320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p:nvPr>
        </p:nvSpPr>
        <p:spPr>
          <a:xfrm>
            <a:off x="623604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39275135-3A5F-40EA-83D5-8A21BF9039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8" name="Graphic 8">
            <a:extLst>
              <a:ext uri="{FF2B5EF4-FFF2-40B4-BE49-F238E27FC236}">
                <a16:creationId xmlns:a16="http://schemas.microsoft.com/office/drawing/2014/main" id="{3FE807FD-1F53-40C0-958E-7B645C12F83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10111806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Tree>
    <p:extLst>
      <p:ext uri="{BB962C8B-B14F-4D97-AF65-F5344CB8AC3E}">
        <p14:creationId xmlns:p14="http://schemas.microsoft.com/office/powerpoint/2010/main" val="32335408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0">
              <a:schemeClr val="accent5"/>
            </a:gs>
            <a:gs pos="10000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noChangeAspect="1"/>
          </p:cNvSpPr>
          <p:nvPr userDrawn="1"/>
        </p:nvSpPr>
        <p:spPr>
          <a:xfrm>
            <a:off x="998476" y="971550"/>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Tree>
    <p:extLst>
      <p:ext uri="{BB962C8B-B14F-4D97-AF65-F5344CB8AC3E}">
        <p14:creationId xmlns:p14="http://schemas.microsoft.com/office/powerpoint/2010/main" val="19113594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noChangeAspect="1"/>
          </p:cNvSpPr>
          <p:nvPr userDrawn="1"/>
        </p:nvSpPr>
        <p:spPr>
          <a:xfrm>
            <a:off x="998476" y="971550"/>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Tree>
    <p:extLst>
      <p:ext uri="{BB962C8B-B14F-4D97-AF65-F5344CB8AC3E}">
        <p14:creationId xmlns:p14="http://schemas.microsoft.com/office/powerpoint/2010/main" val="16956085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100000">
              <a:schemeClr val="accent1"/>
            </a:gs>
            <a:gs pos="0">
              <a:schemeClr val="accent5"/>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bg1"/>
                </a:solidFill>
                <a:latin typeface="+mn-lt"/>
                <a:ea typeface="+mn-ea"/>
                <a:cs typeface="+mn-cs"/>
              </a:rPr>
              <a:t>Document Classification: KPMG Public</a:t>
            </a:r>
          </a:p>
        </p:txBody>
      </p:sp>
      <p:sp>
        <p:nvSpPr>
          <p:cNvPr id="3" name="Text Placeholder 2">
            <a:extLst>
              <a:ext uri="{FF2B5EF4-FFF2-40B4-BE49-F238E27FC236}">
                <a16:creationId xmlns:a16="http://schemas.microsoft.com/office/drawing/2014/main" id="{9771E9CC-2A2B-4C75-8522-60824F3AC7F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a:t>Click to edit Master text styles</a:t>
            </a:r>
          </a:p>
          <a:p>
            <a:pPr lvl="1"/>
            <a:r>
              <a:rPr lang="en-US"/>
              <a:t>Second level</a:t>
            </a:r>
          </a:p>
        </p:txBody>
      </p:sp>
      <p:sp>
        <p:nvSpPr>
          <p:cNvPr id="43" name="Text Placeholder 2">
            <a:extLst>
              <a:ext uri="{FF2B5EF4-FFF2-40B4-BE49-F238E27FC236}">
                <a16:creationId xmlns:a16="http://schemas.microsoft.com/office/drawing/2014/main" id="{8E01CBC1-FC71-43BD-845D-21EEEFA25661}"/>
              </a:ext>
            </a:extLst>
          </p:cNvPr>
          <p:cNvSpPr>
            <a:spLocks noGrp="1"/>
          </p:cNvSpPr>
          <p:nvPr>
            <p:ph type="body" sz="quarter" idx="14"/>
          </p:nvPr>
        </p:nvSpPr>
        <p:spPr>
          <a:xfrm>
            <a:off x="989012" y="3351965"/>
            <a:ext cx="2411738" cy="119064"/>
          </a:xfrm>
        </p:spPr>
        <p:txBody>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4" name="Group 3">
            <a:extLst>
              <a:ext uri="{FF2B5EF4-FFF2-40B4-BE49-F238E27FC236}">
                <a16:creationId xmlns:a16="http://schemas.microsoft.com/office/drawing/2014/main" id="{1C4D5492-D401-42A2-B377-EA27220983D3}"/>
              </a:ext>
            </a:extLst>
          </p:cNvPr>
          <p:cNvGrpSpPr/>
          <p:nvPr userDrawn="1"/>
        </p:nvGrpSpPr>
        <p:grpSpPr>
          <a:xfrm>
            <a:off x="998476" y="2881529"/>
            <a:ext cx="2023200" cy="367957"/>
            <a:chOff x="998476" y="2881529"/>
            <a:chExt cx="2023200" cy="367957"/>
          </a:xfrm>
        </p:grpSpPr>
        <p:sp>
          <p:nvSpPr>
            <p:cNvPr id="15" name="Rectangle 14">
              <a:extLst>
                <a:ext uri="{FF2B5EF4-FFF2-40B4-BE49-F238E27FC236}">
                  <a16:creationId xmlns:a16="http://schemas.microsoft.com/office/drawing/2014/main" id="{CF196AFE-0767-4ACF-9869-412F4845EABF}"/>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6" name="Rectangle 15">
              <a:extLst>
                <a:ext uri="{FF2B5EF4-FFF2-40B4-BE49-F238E27FC236}">
                  <a16:creationId xmlns:a16="http://schemas.microsoft.com/office/drawing/2014/main" id="{1E42C7C2-E55C-467A-A194-4BA78575F316}"/>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7" name="Rectangle 16">
              <a:extLst>
                <a:ext uri="{FF2B5EF4-FFF2-40B4-BE49-F238E27FC236}">
                  <a16:creationId xmlns:a16="http://schemas.microsoft.com/office/drawing/2014/main" id="{C45E1FE7-629E-4892-B2EB-2FDAB3326BE5}"/>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 name="Rectangle 1">
              <a:extLst>
                <a:ext uri="{FF2B5EF4-FFF2-40B4-BE49-F238E27FC236}">
                  <a16:creationId xmlns:a16="http://schemas.microsoft.com/office/drawing/2014/main" id="{07E3B322-EB53-4C7E-8968-4B7B3CE2432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9" name="Picture 8">
              <a:extLst>
                <a:ext uri="{FF2B5EF4-FFF2-40B4-BE49-F238E27FC236}">
                  <a16:creationId xmlns:a16="http://schemas.microsoft.com/office/drawing/2014/main" id="{3F3E6F56-5300-4CC2-8B6F-98341C903A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10" name="Picture 9" descr="Icon&#10;&#10;Description automatically generated">
              <a:extLst>
                <a:ext uri="{FF2B5EF4-FFF2-40B4-BE49-F238E27FC236}">
                  <a16:creationId xmlns:a16="http://schemas.microsoft.com/office/drawing/2014/main" id="{5688464F-C48A-4F62-97E1-E717A76F03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12" name="Picture 11" descr="Logo&#10;&#10;Description automatically generated">
              <a:extLst>
                <a:ext uri="{FF2B5EF4-FFF2-40B4-BE49-F238E27FC236}">
                  <a16:creationId xmlns:a16="http://schemas.microsoft.com/office/drawing/2014/main" id="{3DBC0AA5-6153-434E-A0C9-A5D940745C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13" name="Picture 12" descr="Logo&#10;&#10;Description automatically generated">
              <a:extLst>
                <a:ext uri="{FF2B5EF4-FFF2-40B4-BE49-F238E27FC236}">
                  <a16:creationId xmlns:a16="http://schemas.microsoft.com/office/drawing/2014/main" id="{809B7D2B-5280-4ED4-B112-B6C654C52EF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14" name="Picture 13" descr="Icon&#10;&#10;Description automatically generated">
              <a:extLst>
                <a:ext uri="{FF2B5EF4-FFF2-40B4-BE49-F238E27FC236}">
                  <a16:creationId xmlns:a16="http://schemas.microsoft.com/office/drawing/2014/main" id="{B338E268-56D8-4524-BB26-DA84FEEF86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8" name="Graphic 17">
            <a:extLst>
              <a:ext uri="{FF2B5EF4-FFF2-40B4-BE49-F238E27FC236}">
                <a16:creationId xmlns:a16="http://schemas.microsoft.com/office/drawing/2014/main" id="{935A1578-15A7-4FE7-8BC2-3ADC725AE7D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27851670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accent2"/>
                </a:solidFill>
                <a:latin typeface="+mn-lt"/>
                <a:ea typeface="+mn-ea"/>
                <a:cs typeface="+mn-cs"/>
              </a:rPr>
              <a:t>Document Classification: KPMG Public</a:t>
            </a:r>
          </a:p>
        </p:txBody>
      </p:sp>
      <p:sp>
        <p:nvSpPr>
          <p:cNvPr id="53" name="Text Placeholder 2">
            <a:extLst>
              <a:ext uri="{FF2B5EF4-FFF2-40B4-BE49-F238E27FC236}">
                <a16:creationId xmlns:a16="http://schemas.microsoft.com/office/drawing/2014/main" id="{A835BAAE-8387-4EE5-AB59-6FBE19144C8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accent2"/>
                </a:solidFill>
              </a:defRPr>
            </a:lvl1pPr>
            <a:lvl2pPr>
              <a:spcAft>
                <a:spcPts val="1000"/>
              </a:spcAft>
              <a:defRPr sz="900" b="0">
                <a:solidFill>
                  <a:schemeClr val="accent2"/>
                </a:solidFill>
              </a:defRPr>
            </a:lvl2pPr>
          </a:lstStyle>
          <a:p>
            <a:pPr lvl="0"/>
            <a:r>
              <a:rPr lang="en-US"/>
              <a:t>Click to edit Master text styles</a:t>
            </a:r>
          </a:p>
          <a:p>
            <a:pPr lvl="1"/>
            <a:r>
              <a:rPr lang="en-US"/>
              <a:t>Second level</a:t>
            </a:r>
          </a:p>
        </p:txBody>
      </p:sp>
      <p:sp>
        <p:nvSpPr>
          <p:cNvPr id="54" name="Text Placeholder 2">
            <a:extLst>
              <a:ext uri="{FF2B5EF4-FFF2-40B4-BE49-F238E27FC236}">
                <a16:creationId xmlns:a16="http://schemas.microsoft.com/office/drawing/2014/main" id="{93B40796-98D9-465A-9944-CCD9D00EE921}"/>
              </a:ext>
            </a:extLst>
          </p:cNvPr>
          <p:cNvSpPr>
            <a:spLocks noGrp="1"/>
          </p:cNvSpPr>
          <p:nvPr>
            <p:ph type="body" sz="quarter" idx="14"/>
          </p:nvPr>
        </p:nvSpPr>
        <p:spPr>
          <a:xfrm>
            <a:off x="989012" y="3351965"/>
            <a:ext cx="2411738" cy="119064"/>
          </a:xfrm>
        </p:spPr>
        <p:txBody>
          <a:bodyPr/>
          <a:lstStyle>
            <a:lvl1pPr>
              <a:buFontTx/>
              <a:buNone/>
              <a:defRPr sz="1200" b="1">
                <a:solidFill>
                  <a:schemeClr val="accent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18" name="Group 17">
            <a:extLst>
              <a:ext uri="{FF2B5EF4-FFF2-40B4-BE49-F238E27FC236}">
                <a16:creationId xmlns:a16="http://schemas.microsoft.com/office/drawing/2014/main" id="{3AD33E6D-5377-46E3-B1FF-E91C54D03F04}"/>
              </a:ext>
            </a:extLst>
          </p:cNvPr>
          <p:cNvGrpSpPr/>
          <p:nvPr userDrawn="1"/>
        </p:nvGrpSpPr>
        <p:grpSpPr>
          <a:xfrm>
            <a:off x="998476" y="2881529"/>
            <a:ext cx="2023200" cy="367957"/>
            <a:chOff x="998476" y="2881529"/>
            <a:chExt cx="2023200" cy="367957"/>
          </a:xfrm>
        </p:grpSpPr>
        <p:sp>
          <p:nvSpPr>
            <p:cNvPr id="19" name="Rectangle 18">
              <a:extLst>
                <a:ext uri="{FF2B5EF4-FFF2-40B4-BE49-F238E27FC236}">
                  <a16:creationId xmlns:a16="http://schemas.microsoft.com/office/drawing/2014/main" id="{7F4461B7-55B7-4469-ADF0-D4A2CB8F5710}"/>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0" name="Rectangle 19">
              <a:extLst>
                <a:ext uri="{FF2B5EF4-FFF2-40B4-BE49-F238E27FC236}">
                  <a16:creationId xmlns:a16="http://schemas.microsoft.com/office/drawing/2014/main" id="{36F734C6-FA66-47AA-9466-88AC05333E29}"/>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1" name="Rectangle 20">
              <a:extLst>
                <a:ext uri="{FF2B5EF4-FFF2-40B4-BE49-F238E27FC236}">
                  <a16:creationId xmlns:a16="http://schemas.microsoft.com/office/drawing/2014/main" id="{8B928039-DB0D-4F9F-A695-D6F65A328FCD}"/>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2" name="Rectangle 21">
              <a:extLst>
                <a:ext uri="{FF2B5EF4-FFF2-40B4-BE49-F238E27FC236}">
                  <a16:creationId xmlns:a16="http://schemas.microsoft.com/office/drawing/2014/main" id="{DE314CEC-778A-45F5-AF53-25973CFF2C6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23" name="Picture 22">
              <a:extLst>
                <a:ext uri="{FF2B5EF4-FFF2-40B4-BE49-F238E27FC236}">
                  <a16:creationId xmlns:a16="http://schemas.microsoft.com/office/drawing/2014/main" id="{7A5A09B0-ADE2-48D6-9500-156D9353A9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24" name="Picture 23" descr="Icon&#10;&#10;Description automatically generated">
              <a:extLst>
                <a:ext uri="{FF2B5EF4-FFF2-40B4-BE49-F238E27FC236}">
                  <a16:creationId xmlns:a16="http://schemas.microsoft.com/office/drawing/2014/main" id="{7D51E6DF-03C0-4528-A826-C16F599AB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25" name="Picture 24" descr="Logo&#10;&#10;Description automatically generated">
              <a:extLst>
                <a:ext uri="{FF2B5EF4-FFF2-40B4-BE49-F238E27FC236}">
                  <a16:creationId xmlns:a16="http://schemas.microsoft.com/office/drawing/2014/main" id="{B7A09755-6B8F-4E6B-95E4-A3F59CF5D0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26" name="Picture 25" descr="Logo&#10;&#10;Description automatically generated">
              <a:extLst>
                <a:ext uri="{FF2B5EF4-FFF2-40B4-BE49-F238E27FC236}">
                  <a16:creationId xmlns:a16="http://schemas.microsoft.com/office/drawing/2014/main" id="{FF482287-E023-4BA0-BEEC-A27AF495C2F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27" name="Picture 26" descr="Icon&#10;&#10;Description automatically generated">
              <a:extLst>
                <a:ext uri="{FF2B5EF4-FFF2-40B4-BE49-F238E27FC236}">
                  <a16:creationId xmlns:a16="http://schemas.microsoft.com/office/drawing/2014/main" id="{475EF34B-0D63-4B5C-BF0F-AA0D0D345D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7" name="Graphic 16">
            <a:extLst>
              <a:ext uri="{FF2B5EF4-FFF2-40B4-BE49-F238E27FC236}">
                <a16:creationId xmlns:a16="http://schemas.microsoft.com/office/drawing/2014/main" id="{A51C6BDD-4F02-45D2-886C-4899A473F7F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9128117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p:nvPr>
        </p:nvSpPr>
        <p:spPr>
          <a:solidFill>
            <a:schemeClr val="bg1"/>
          </a:solidFill>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12</a:t>
            </a:r>
          </a:p>
          <a:p>
            <a:pPr algn="ctr"/>
            <a:r>
              <a:rPr lang="en-GB" sz="800">
                <a:solidFill>
                  <a:schemeClr val="bg1"/>
                </a:solidFill>
              </a:rPr>
              <a:t>35</a:t>
            </a:r>
          </a:p>
          <a:p>
            <a:pPr algn="ctr"/>
            <a:r>
              <a:rPr lang="en-GB" sz="80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172</a:t>
            </a:r>
          </a:p>
          <a:p>
            <a:pPr algn="ctr"/>
            <a:r>
              <a:rPr lang="en-GB" sz="800">
                <a:solidFill>
                  <a:sysClr val="windowText" lastClr="000000"/>
                </a:solidFill>
              </a:rPr>
              <a:t>234</a:t>
            </a:r>
          </a:p>
          <a:p>
            <a:pPr algn="ctr"/>
            <a:r>
              <a:rPr lang="en-GB" sz="800">
                <a:solidFill>
                  <a:sysClr val="windowText" lastClr="000000"/>
                </a:solidFill>
              </a:rPr>
              <a:t>255</a:t>
            </a:r>
          </a:p>
        </p:txBody>
      </p:sp>
      <p:sp>
        <p:nvSpPr>
          <p:cNvPr id="8" name="Rectangle 7">
            <a:extLst>
              <a:ext uri="{FF2B5EF4-FFF2-40B4-BE49-F238E27FC236}">
                <a16:creationId xmlns:a16="http://schemas.microsoft.com/office/drawing/2014/main" id="{A2309040-9C95-48FE-AA99-4757E8328519}"/>
              </a:ext>
            </a:extLst>
          </p:cNvPr>
          <p:cNvSpPr/>
          <p:nvPr userDrawn="1"/>
        </p:nvSpPr>
        <p:spPr>
          <a:xfrm>
            <a:off x="2992848" y="1732478"/>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Primary Colors</a:t>
            </a:r>
          </a:p>
        </p:txBody>
      </p:sp>
      <p:sp>
        <p:nvSpPr>
          <p:cNvPr id="20" name="Rectangle 19">
            <a:extLst>
              <a:ext uri="{FF2B5EF4-FFF2-40B4-BE49-F238E27FC236}">
                <a16:creationId xmlns:a16="http://schemas.microsoft.com/office/drawing/2014/main" id="{6453D312-00EF-44B5-9D91-290BE0E19654}"/>
              </a:ext>
            </a:extLst>
          </p:cNvPr>
          <p:cNvSpPr/>
          <p:nvPr userDrawn="1"/>
        </p:nvSpPr>
        <p:spPr>
          <a:xfrm>
            <a:off x="998351" y="3786711"/>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301271"/>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4809439"/>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921682"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Dark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921682"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921682"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Light Blue</a:t>
            </a:r>
          </a:p>
        </p:txBody>
      </p:sp>
      <p:sp>
        <p:nvSpPr>
          <p:cNvPr id="36" name="TextBox 35">
            <a:extLst>
              <a:ext uri="{FF2B5EF4-FFF2-40B4-BE49-F238E27FC236}">
                <a16:creationId xmlns:a16="http://schemas.microsoft.com/office/drawing/2014/main" id="{0A430D78-5EDB-481E-BB6D-67D8689BCE11}"/>
              </a:ext>
            </a:extLst>
          </p:cNvPr>
          <p:cNvSpPr txBox="1"/>
          <p:nvPr userDrawn="1"/>
        </p:nvSpPr>
        <p:spPr>
          <a:xfrm>
            <a:off x="3916179" y="1817279"/>
            <a:ext cx="1253995" cy="237066"/>
          </a:xfrm>
          <a:prstGeom prst="rect">
            <a:avLst/>
          </a:prstGeom>
          <a:noFill/>
        </p:spPr>
        <p:txBody>
          <a:bodyPr wrap="square" lIns="54610" tIns="54610" rIns="54610" bIns="54610" rtlCol="0" anchor="ctr">
            <a:noAutofit/>
          </a:bodyPr>
          <a:lstStyle/>
          <a:p>
            <a:pPr algn="l">
              <a:spcAft>
                <a:spcPts val="600"/>
              </a:spcAft>
            </a:pPr>
            <a:r>
              <a:rPr lang="en-GB" sz="1000"/>
              <a:t>Blue</a:t>
            </a:r>
          </a:p>
        </p:txBody>
      </p:sp>
      <p:sp>
        <p:nvSpPr>
          <p:cNvPr id="39" name="TextBox 38">
            <a:extLst>
              <a:ext uri="{FF2B5EF4-FFF2-40B4-BE49-F238E27FC236}">
                <a16:creationId xmlns:a16="http://schemas.microsoft.com/office/drawing/2014/main" id="{E42EE987-0425-4CD8-B75D-E3E8F8C2096D}"/>
              </a:ext>
            </a:extLst>
          </p:cNvPr>
          <p:cNvSpPr txBox="1"/>
          <p:nvPr userDrawn="1"/>
        </p:nvSpPr>
        <p:spPr>
          <a:xfrm>
            <a:off x="1921682"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Cobalt Blue</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921682" y="3874401"/>
            <a:ext cx="1253995" cy="237066"/>
          </a:xfrm>
          <a:prstGeom prst="rect">
            <a:avLst/>
          </a:prstGeom>
          <a:noFill/>
        </p:spPr>
        <p:txBody>
          <a:bodyPr wrap="square" lIns="54610" tIns="54610" rIns="54610" bIns="54610" rtlCol="0" anchor="ctr">
            <a:noAutofit/>
          </a:bodyPr>
          <a:lstStyle/>
          <a:p>
            <a:pPr algn="l">
              <a:spcAft>
                <a:spcPts val="600"/>
              </a:spcAft>
            </a:pPr>
            <a:r>
              <a:rPr lang="en-GB" sz="100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921682" y="4385458"/>
            <a:ext cx="1253995" cy="237066"/>
          </a:xfrm>
          <a:prstGeom prst="rect">
            <a:avLst/>
          </a:prstGeom>
          <a:noFill/>
        </p:spPr>
        <p:txBody>
          <a:bodyPr wrap="square" lIns="54610" tIns="54610" rIns="54610" bIns="54610" rtlCol="0" anchor="ctr">
            <a:noAutofit/>
          </a:bodyPr>
          <a:lstStyle/>
          <a:p>
            <a:pPr algn="l">
              <a:spcAft>
                <a:spcPts val="600"/>
              </a:spcAft>
            </a:pPr>
            <a:r>
              <a:rPr lang="en-GB" sz="100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921682" y="4896518"/>
            <a:ext cx="1253995" cy="237066"/>
          </a:xfrm>
          <a:prstGeom prst="rect">
            <a:avLst/>
          </a:prstGeom>
          <a:noFill/>
        </p:spPr>
        <p:txBody>
          <a:bodyPr wrap="square" lIns="54610" tIns="54610" rIns="54610" bIns="54610" rtlCol="0" anchor="ctr">
            <a:noAutofit/>
          </a:bodyPr>
          <a:lstStyle/>
          <a:p>
            <a:pPr algn="l">
              <a:spcAft>
                <a:spcPts val="600"/>
              </a:spcAft>
            </a:pPr>
            <a:r>
              <a:rPr lang="en-GB" sz="1000"/>
              <a:t>Pink</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3028"/>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7590"/>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Accent Colors for Infographics and charts only</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72151"/>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6713"/>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255</a:t>
            </a:r>
          </a:p>
          <a:p>
            <a:pPr algn="ctr"/>
            <a:r>
              <a:rPr lang="en-GB" sz="800">
                <a:solidFill>
                  <a:sysClr val="windowText" lastClr="000000"/>
                </a:solidFill>
              </a:rPr>
              <a:t>163</a:t>
            </a:r>
          </a:p>
          <a:p>
            <a:pPr algn="ctr"/>
            <a:r>
              <a:rPr lang="en-GB" sz="80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301273"/>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9441"/>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4001"/>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accent3"/>
                </a:solidFill>
              </a:rPr>
              <a:t>99</a:t>
            </a:r>
          </a:p>
          <a:p>
            <a:pPr algn="ctr"/>
            <a:r>
              <a:rPr lang="en-GB" sz="800">
                <a:solidFill>
                  <a:schemeClr val="accent3"/>
                </a:solidFill>
              </a:rPr>
              <a:t>235</a:t>
            </a:r>
          </a:p>
          <a:p>
            <a:pPr algn="ctr"/>
            <a:r>
              <a:rPr lang="en-GB" sz="80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userDrawn="1"/>
        </p:nvGrpSpPr>
        <p:grpSpPr>
          <a:xfrm>
            <a:off x="3971416" y="2341846"/>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userDrawn="1"/>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51</a:t>
            </a:r>
          </a:p>
          <a:p>
            <a:pPr algn="ctr"/>
            <a:r>
              <a:rPr lang="en-GB" sz="800">
                <a:solidFill>
                  <a:schemeClr val="bg1"/>
                </a:solidFill>
              </a:rPr>
              <a:t>51</a:t>
            </a:r>
          </a:p>
          <a:p>
            <a:pPr algn="ctr"/>
            <a:r>
              <a:rPr lang="en-GB" sz="80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endParaRPr lang="en-GB" sz="80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152</a:t>
            </a:r>
          </a:p>
          <a:p>
            <a:pPr algn="ctr"/>
            <a:r>
              <a:rPr lang="en-GB" sz="800">
                <a:solidFill>
                  <a:schemeClr val="bg1"/>
                </a:solidFill>
              </a:rPr>
              <a:t>152</a:t>
            </a:r>
          </a:p>
          <a:p>
            <a:pPr algn="ctr"/>
            <a:r>
              <a:rPr lang="en-GB" sz="80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178</a:t>
            </a:r>
          </a:p>
          <a:p>
            <a:pPr algn="ctr"/>
            <a:r>
              <a:rPr lang="en-GB" sz="800">
                <a:solidFill>
                  <a:sysClr val="windowText" lastClr="000000"/>
                </a:solidFill>
              </a:rPr>
              <a:t>178</a:t>
            </a:r>
          </a:p>
          <a:p>
            <a:pPr algn="ctr"/>
            <a:r>
              <a:rPr lang="en-GB" sz="80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229</a:t>
            </a:r>
          </a:p>
          <a:p>
            <a:pPr algn="ctr"/>
            <a:r>
              <a:rPr lang="en-GB" sz="800">
                <a:solidFill>
                  <a:schemeClr val="tx1"/>
                </a:solidFill>
              </a:rPr>
              <a:t>229</a:t>
            </a:r>
          </a:p>
          <a:p>
            <a:pPr algn="ctr"/>
            <a:r>
              <a:rPr lang="en-GB" sz="80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userDrawn="1"/>
        </p:nvSpPr>
        <p:spPr>
          <a:xfrm>
            <a:off x="6203979"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203979"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203979"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203979" y="3875017"/>
            <a:ext cx="1253995" cy="237066"/>
          </a:xfrm>
          <a:prstGeom prst="rect">
            <a:avLst/>
          </a:prstGeom>
          <a:noFill/>
        </p:spPr>
        <p:txBody>
          <a:bodyPr wrap="square" lIns="54610" tIns="54610" rIns="54610" bIns="54610" rtlCol="0" anchor="ctr">
            <a:noAutofit/>
          </a:bodyPr>
          <a:lstStyle/>
          <a:p>
            <a:pPr algn="l">
              <a:spcAft>
                <a:spcPts val="600"/>
              </a:spcAft>
            </a:pPr>
            <a:r>
              <a:rPr lang="en-GB" sz="100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203979"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Grey 2</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56172"/>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56172"/>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43862"/>
            <a:ext cx="1568421" cy="237066"/>
          </a:xfrm>
          <a:prstGeom prst="rect">
            <a:avLst/>
          </a:prstGeom>
          <a:noFill/>
        </p:spPr>
        <p:txBody>
          <a:bodyPr wrap="square" lIns="54610" tIns="54610" rIns="54610" bIns="54610" rtlCol="0" anchor="ctr">
            <a:noAutofit/>
          </a:bodyPr>
          <a:lstStyle/>
          <a:p>
            <a:pPr algn="l">
              <a:spcAft>
                <a:spcPts val="600"/>
              </a:spcAft>
            </a:pPr>
            <a:r>
              <a:rPr lang="en-GB" sz="1000"/>
              <a:t>Purple/</a:t>
            </a:r>
            <a:br>
              <a:rPr lang="en-GB" sz="1000"/>
            </a:br>
            <a:r>
              <a:rPr lang="en-GB" sz="100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053992" y="2743862"/>
            <a:ext cx="1709098" cy="237066"/>
          </a:xfrm>
          <a:prstGeom prst="rect">
            <a:avLst/>
          </a:prstGeom>
          <a:noFill/>
        </p:spPr>
        <p:txBody>
          <a:bodyPr wrap="square" lIns="54610" tIns="54610" rIns="54610" bIns="54610" rtlCol="0" anchor="ctr">
            <a:noAutofit/>
          </a:bodyPr>
          <a:lstStyle/>
          <a:p>
            <a:pPr algn="l">
              <a:spcAft>
                <a:spcPts val="600"/>
              </a:spcAft>
            </a:pPr>
            <a:r>
              <a:rPr lang="en-GB" sz="1000"/>
              <a:t>Pacific/</a:t>
            </a:r>
            <a:br>
              <a:rPr lang="en-GB" sz="1000"/>
            </a:br>
            <a:r>
              <a:rPr lang="en-GB" sz="100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a:solidFill>
                  <a:sysClr val="windowText" lastClr="000000"/>
                </a:solidFill>
              </a:rPr>
              <a:t>Gradients</a:t>
            </a:r>
          </a:p>
          <a:p>
            <a:pPr marL="171450" indent="-171450" algn="l">
              <a:spcAft>
                <a:spcPts val="300"/>
              </a:spcAft>
              <a:buFont typeface="Arial" panose="020B0604020202020204" pitchFamily="34" charset="0"/>
              <a:buChar char="•"/>
            </a:pPr>
            <a:r>
              <a:rPr lang="en-GB" sz="1000" b="0">
                <a:solidFill>
                  <a:sysClr val="windowText" lastClr="000000"/>
                </a:solidFill>
              </a:rPr>
              <a:t>The </a:t>
            </a:r>
            <a:r>
              <a:rPr lang="en-GB" sz="1000" b="0" err="1">
                <a:solidFill>
                  <a:sysClr val="windowText" lastClr="000000"/>
                </a:solidFill>
              </a:rPr>
              <a:t>colors</a:t>
            </a:r>
            <a:r>
              <a:rPr lang="en-GB" sz="1000" b="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1000" b="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a:solidFill>
                  <a:sysClr val="windowText" lastClr="000000"/>
                </a:solidFill>
              </a:rPr>
              <a:t>Do not create new gradients; use only the gradients shown here</a:t>
            </a:r>
            <a:endParaRPr lang="en-US" sz="1000" b="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255</a:t>
            </a:r>
          </a:p>
          <a:p>
            <a:pPr algn="ctr"/>
            <a:r>
              <a:rPr lang="en-GB" sz="800">
                <a:solidFill>
                  <a:schemeClr val="tx1"/>
                </a:solidFill>
              </a:rPr>
              <a:t>255</a:t>
            </a:r>
          </a:p>
          <a:p>
            <a:pPr algn="ctr"/>
            <a:r>
              <a:rPr lang="en-GB" sz="80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97184" y="4389395"/>
            <a:ext cx="1253995" cy="237066"/>
          </a:xfrm>
          <a:prstGeom prst="rect">
            <a:avLst/>
          </a:prstGeom>
          <a:noFill/>
        </p:spPr>
        <p:txBody>
          <a:bodyPr wrap="square" lIns="54610" tIns="54610" rIns="54610" bIns="54610" rtlCol="0" anchor="ctr">
            <a:noAutofit/>
          </a:bodyPr>
          <a:lstStyle/>
          <a:p>
            <a:pPr algn="l">
              <a:spcAft>
                <a:spcPts val="600"/>
              </a:spcAft>
            </a:pPr>
            <a:r>
              <a:rPr lang="en-GB" sz="1000"/>
              <a:t>White</a:t>
            </a:r>
          </a:p>
        </p:txBody>
      </p:sp>
      <p:sp>
        <p:nvSpPr>
          <p:cNvPr id="73" name="TextBox 72">
            <a:extLst>
              <a:ext uri="{FF2B5EF4-FFF2-40B4-BE49-F238E27FC236}">
                <a16:creationId xmlns:a16="http://schemas.microsoft.com/office/drawing/2014/main" id="{66117D9B-6EF8-4B36-A112-FD6D19D0AE23}"/>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a:solidFill>
                  <a:sysClr val="windowText" lastClr="000000"/>
                </a:solidFill>
              </a:rPr>
              <a:t>Traffic Light Palette</a:t>
            </a:r>
            <a:endParaRPr lang="en-US" sz="1000" b="0">
              <a:solidFill>
                <a:sysClr val="windowText" lastClr="000000"/>
              </a:solidFill>
            </a:endParaRPr>
          </a:p>
        </p:txBody>
      </p:sp>
      <p:sp>
        <p:nvSpPr>
          <p:cNvPr id="101" name="Rectangle 100">
            <a:extLst>
              <a:ext uri="{FF2B5EF4-FFF2-40B4-BE49-F238E27FC236}">
                <a16:creationId xmlns:a16="http://schemas.microsoft.com/office/drawing/2014/main" id="{8629CA1F-9C19-4EBE-AACF-DD30D2A7CB9D}"/>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38</a:t>
            </a:r>
          </a:p>
          <a:p>
            <a:pPr algn="ctr"/>
            <a:r>
              <a:rPr lang="en-GB" sz="800">
                <a:solidFill>
                  <a:schemeClr val="bg1"/>
                </a:solidFill>
              </a:rPr>
              <a:t>153</a:t>
            </a:r>
          </a:p>
          <a:p>
            <a:pPr algn="ctr"/>
            <a:r>
              <a:rPr lang="en-GB" sz="800">
                <a:solidFill>
                  <a:schemeClr val="bg1"/>
                </a:solidFill>
              </a:rPr>
              <a:t>36</a:t>
            </a:r>
          </a:p>
        </p:txBody>
      </p:sp>
      <p:sp>
        <p:nvSpPr>
          <p:cNvPr id="102" name="Rectangle 101">
            <a:extLst>
              <a:ext uri="{FF2B5EF4-FFF2-40B4-BE49-F238E27FC236}">
                <a16:creationId xmlns:a16="http://schemas.microsoft.com/office/drawing/2014/main" id="{38F50825-9522-489D-AFE6-03DCC983AE45}"/>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241</a:t>
            </a:r>
          </a:p>
          <a:p>
            <a:pPr algn="ctr"/>
            <a:r>
              <a:rPr lang="en-GB" sz="800">
                <a:solidFill>
                  <a:schemeClr val="bg1"/>
                </a:solidFill>
              </a:rPr>
              <a:t>196</a:t>
            </a:r>
          </a:p>
          <a:p>
            <a:pPr algn="ctr"/>
            <a:r>
              <a:rPr lang="en-GB" sz="800">
                <a:solidFill>
                  <a:schemeClr val="bg1"/>
                </a:solidFill>
              </a:rPr>
              <a:t>77</a:t>
            </a:r>
          </a:p>
        </p:txBody>
      </p:sp>
      <p:sp>
        <p:nvSpPr>
          <p:cNvPr id="103" name="Rectangle 102">
            <a:extLst>
              <a:ext uri="{FF2B5EF4-FFF2-40B4-BE49-F238E27FC236}">
                <a16:creationId xmlns:a16="http://schemas.microsoft.com/office/drawing/2014/main" id="{920DF8B8-BB57-4FAB-8303-1EA0BDA6B7F5}"/>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237</a:t>
            </a:r>
          </a:p>
          <a:p>
            <a:pPr algn="ctr"/>
            <a:r>
              <a:rPr lang="en-GB" sz="800">
                <a:solidFill>
                  <a:schemeClr val="bg1"/>
                </a:solidFill>
              </a:rPr>
              <a:t>33</a:t>
            </a:r>
          </a:p>
          <a:p>
            <a:pPr algn="ctr"/>
            <a:r>
              <a:rPr lang="en-GB" sz="800">
                <a:solidFill>
                  <a:schemeClr val="bg1"/>
                </a:solidFill>
              </a:rPr>
              <a:t>36</a:t>
            </a:r>
          </a:p>
        </p:txBody>
      </p:sp>
      <p:sp>
        <p:nvSpPr>
          <p:cNvPr id="104" name="TextBox 103">
            <a:extLst>
              <a:ext uri="{FF2B5EF4-FFF2-40B4-BE49-F238E27FC236}">
                <a16:creationId xmlns:a16="http://schemas.microsoft.com/office/drawing/2014/main" id="{0E284CC6-D89E-4E2E-9C1A-D2D015D4CCE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1000" b="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a:solidFill>
                  <a:sysClr val="windowText" lastClr="000000"/>
                </a:solidFill>
              </a:rPr>
              <a:t>Mix light, mid and dark tones within data sets</a:t>
            </a:r>
          </a:p>
        </p:txBody>
      </p:sp>
      <p:cxnSp>
        <p:nvCxnSpPr>
          <p:cNvPr id="105" name="Straight Connector 104">
            <a:extLst>
              <a:ext uri="{FF2B5EF4-FFF2-40B4-BE49-F238E27FC236}">
                <a16:creationId xmlns:a16="http://schemas.microsoft.com/office/drawing/2014/main" id="{32E93FD9-5621-45B8-BDA7-4C88B41DB4D9}"/>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8F7303C-5EE8-4FA6-A437-87F2BF61E6C8}"/>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39C72177-73C5-408A-8C21-86379F35DFDA}"/>
              </a:ext>
            </a:extLst>
          </p:cNvPr>
          <p:cNvGrpSpPr/>
          <p:nvPr userDrawn="1"/>
        </p:nvGrpSpPr>
        <p:grpSpPr>
          <a:xfrm>
            <a:off x="7170486" y="5015319"/>
            <a:ext cx="4023114" cy="868052"/>
            <a:chOff x="6942744" y="5227726"/>
            <a:chExt cx="6397168" cy="1380293"/>
          </a:xfrm>
        </p:grpSpPr>
        <p:sp>
          <p:nvSpPr>
            <p:cNvPr id="108" name="Rectangle 107">
              <a:extLst>
                <a:ext uri="{FF2B5EF4-FFF2-40B4-BE49-F238E27FC236}">
                  <a16:creationId xmlns:a16="http://schemas.microsoft.com/office/drawing/2014/main" id="{09C4E567-3FDF-4915-8D1F-4D3869F8570F}"/>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109" name="Rectangle 108">
              <a:extLst>
                <a:ext uri="{FF2B5EF4-FFF2-40B4-BE49-F238E27FC236}">
                  <a16:creationId xmlns:a16="http://schemas.microsoft.com/office/drawing/2014/main" id="{2DA33985-45D0-4046-B44C-8DCBCFFD86AC}"/>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110" name="Rectangle 109">
              <a:extLst>
                <a:ext uri="{FF2B5EF4-FFF2-40B4-BE49-F238E27FC236}">
                  <a16:creationId xmlns:a16="http://schemas.microsoft.com/office/drawing/2014/main" id="{60024D76-5422-4C07-A547-F2C593130265}"/>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11" name="Rectangle 110">
              <a:extLst>
                <a:ext uri="{FF2B5EF4-FFF2-40B4-BE49-F238E27FC236}">
                  <a16:creationId xmlns:a16="http://schemas.microsoft.com/office/drawing/2014/main" id="{06E42AD4-4E53-43DB-966B-14EA0ED3E458}"/>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12" name="Rectangle 111">
              <a:extLst>
                <a:ext uri="{FF2B5EF4-FFF2-40B4-BE49-F238E27FC236}">
                  <a16:creationId xmlns:a16="http://schemas.microsoft.com/office/drawing/2014/main" id="{3123BFF0-C9BC-4A9F-8C1A-6677CDC1F631}"/>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113" name="Rectangle 112">
              <a:extLst>
                <a:ext uri="{FF2B5EF4-FFF2-40B4-BE49-F238E27FC236}">
                  <a16:creationId xmlns:a16="http://schemas.microsoft.com/office/drawing/2014/main" id="{2B91896C-FA19-4C29-A6A4-8285D7F3418C}"/>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114" name="Rectangle 113">
              <a:extLst>
                <a:ext uri="{FF2B5EF4-FFF2-40B4-BE49-F238E27FC236}">
                  <a16:creationId xmlns:a16="http://schemas.microsoft.com/office/drawing/2014/main" id="{48E4376B-58CB-4B0E-AB7F-3AF61E7659F9}"/>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255</a:t>
              </a:r>
            </a:p>
            <a:p>
              <a:pPr algn="ctr"/>
              <a:r>
                <a:rPr lang="en-GB" sz="800">
                  <a:solidFill>
                    <a:schemeClr val="bg1"/>
                  </a:solidFill>
                </a:rPr>
                <a:t>163</a:t>
              </a:r>
            </a:p>
            <a:p>
              <a:pPr algn="ctr"/>
              <a:r>
                <a:rPr lang="en-GB" sz="800">
                  <a:solidFill>
                    <a:schemeClr val="bg1"/>
                  </a:solidFill>
                </a:rPr>
                <a:t>218</a:t>
              </a:r>
            </a:p>
          </p:txBody>
        </p:sp>
        <p:sp>
          <p:nvSpPr>
            <p:cNvPr id="115" name="Rectangle 114">
              <a:extLst>
                <a:ext uri="{FF2B5EF4-FFF2-40B4-BE49-F238E27FC236}">
                  <a16:creationId xmlns:a16="http://schemas.microsoft.com/office/drawing/2014/main" id="{6CCBC42E-797C-4CB6-8C59-2D6FCDDB1F33}"/>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116" name="Rectangle 115">
              <a:extLst>
                <a:ext uri="{FF2B5EF4-FFF2-40B4-BE49-F238E27FC236}">
                  <a16:creationId xmlns:a16="http://schemas.microsoft.com/office/drawing/2014/main" id="{691DA2AF-1629-48DB-9571-C0A4059F3B38}"/>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99</a:t>
              </a:r>
            </a:p>
            <a:p>
              <a:pPr algn="ctr"/>
              <a:r>
                <a:rPr lang="en-GB" sz="800">
                  <a:solidFill>
                    <a:sysClr val="windowText" lastClr="000000"/>
                  </a:solidFill>
                </a:rPr>
                <a:t>235</a:t>
              </a:r>
            </a:p>
            <a:p>
              <a:pPr algn="ctr"/>
              <a:r>
                <a:rPr lang="en-GB" sz="800">
                  <a:solidFill>
                    <a:sysClr val="windowText" lastClr="000000"/>
                  </a:solidFill>
                </a:rPr>
                <a:t>218</a:t>
              </a:r>
            </a:p>
          </p:txBody>
        </p:sp>
        <p:sp>
          <p:nvSpPr>
            <p:cNvPr id="117" name="Rectangle 116">
              <a:extLst>
                <a:ext uri="{FF2B5EF4-FFF2-40B4-BE49-F238E27FC236}">
                  <a16:creationId xmlns:a16="http://schemas.microsoft.com/office/drawing/2014/main" id="{7004D9F3-522B-4798-8584-5DAEBCA82D69}"/>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118" name="Rectangle 117">
              <a:extLst>
                <a:ext uri="{FF2B5EF4-FFF2-40B4-BE49-F238E27FC236}">
                  <a16:creationId xmlns:a16="http://schemas.microsoft.com/office/drawing/2014/main" id="{DDFAE922-1756-4DBB-9867-8AF985CB3C58}"/>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19" name="Rectangle 118">
              <a:extLst>
                <a:ext uri="{FF2B5EF4-FFF2-40B4-BE49-F238E27FC236}">
                  <a16:creationId xmlns:a16="http://schemas.microsoft.com/office/drawing/2014/main" id="{88FF5845-C594-4FAB-AA8F-EA33A333B321}"/>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120" name="Rectangle 119">
              <a:extLst>
                <a:ext uri="{FF2B5EF4-FFF2-40B4-BE49-F238E27FC236}">
                  <a16:creationId xmlns:a16="http://schemas.microsoft.com/office/drawing/2014/main" id="{BDF8DBD9-3426-4B1A-A0E8-1F5F3DA02FE2}"/>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p:txBody>
        </p:sp>
        <p:sp>
          <p:nvSpPr>
            <p:cNvPr id="121" name="Rectangle 120">
              <a:extLst>
                <a:ext uri="{FF2B5EF4-FFF2-40B4-BE49-F238E27FC236}">
                  <a16:creationId xmlns:a16="http://schemas.microsoft.com/office/drawing/2014/main" id="{7F2702EE-4E6E-4980-B5D2-9FC76A136BA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grpSp>
    </p:spTree>
    <p:extLst>
      <p:ext uri="{BB962C8B-B14F-4D97-AF65-F5344CB8AC3E}">
        <p14:creationId xmlns:p14="http://schemas.microsoft.com/office/powerpoint/2010/main" val="13211994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cSld name="1_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FEC81A12-E9A6-4A7B-A0C5-1CE89B589BD0}"/>
              </a:ext>
            </a:extLst>
          </p:cNvPr>
          <p:cNvSpPr>
            <a:spLocks noGrp="1"/>
          </p:cNvSpPr>
          <p:nvPr>
            <p:ph type="pic" sz="quarter" idx="12" hasCustomPrompt="1"/>
          </p:nvPr>
        </p:nvSpPr>
        <p:spPr>
          <a:xfrm>
            <a:off x="0" y="0"/>
            <a:ext cx="12192000" cy="6858000"/>
          </a:xfrm>
          <a:solidFill>
            <a:schemeClr val="bg1">
              <a:lumMod val="75000"/>
            </a:schemeClr>
          </a:solidFill>
        </p:spPr>
        <p:txBody>
          <a:bodyPr/>
          <a:lstStyle>
            <a:lvl1pPr algn="ctr">
              <a:defRPr sz="1200"/>
            </a:lvl1pPr>
          </a:lstStyle>
          <a:p>
            <a:r>
              <a:rPr lang="en-US"/>
              <a:t>Click on frame and insert dark/light picture using the Insert tab, Pictures.</a:t>
            </a:r>
            <a:br>
              <a:rPr lang="en-US"/>
            </a:br>
            <a:r>
              <a:rPr lang="en-US"/>
              <a:t>Or via Templafy Images</a:t>
            </a:r>
          </a:p>
          <a:p>
            <a:endParaRPr lang="en-GB"/>
          </a:p>
        </p:txBody>
      </p:sp>
      <p:sp>
        <p:nvSpPr>
          <p:cNvPr id="7" name="Text Placeholder 7">
            <a:extLst>
              <a:ext uri="{FF2B5EF4-FFF2-40B4-BE49-F238E27FC236}">
                <a16:creationId xmlns:a16="http://schemas.microsoft.com/office/drawing/2014/main" id="{950708D3-44D6-48DA-B6FC-09F3947F8E94}"/>
              </a:ext>
            </a:extLst>
          </p:cNvPr>
          <p:cNvSpPr>
            <a:spLocks noGrp="1"/>
          </p:cNvSpPr>
          <p:nvPr>
            <p:ph type="body" sz="quarter" idx="13"/>
          </p:nvPr>
        </p:nvSpPr>
        <p:spPr>
          <a:xfrm>
            <a:off x="998476" y="371312"/>
            <a:ext cx="914400" cy="367739"/>
          </a:xfrm>
          <a:custGeom>
            <a:avLst/>
            <a:gdLst>
              <a:gd name="connsiteX0" fmla="*/ 718742 w 914400"/>
              <a:gd name="connsiteY0" fmla="*/ 287058 h 367739"/>
              <a:gd name="connsiteX1" fmla="*/ 765334 w 914400"/>
              <a:gd name="connsiteY1" fmla="*/ 329257 h 367739"/>
              <a:gd name="connsiteX2" fmla="*/ 797096 w 914400"/>
              <a:gd name="connsiteY2" fmla="*/ 326026 h 367739"/>
              <a:gd name="connsiteX3" fmla="*/ 806757 w 914400"/>
              <a:gd name="connsiteY3" fmla="*/ 287058 h 367739"/>
              <a:gd name="connsiteX4" fmla="*/ 597317 w 914400"/>
              <a:gd name="connsiteY4" fmla="*/ 212258 h 367739"/>
              <a:gd name="connsiteX5" fmla="*/ 554311 w 914400"/>
              <a:gd name="connsiteY5" fmla="*/ 279918 h 367739"/>
              <a:gd name="connsiteX6" fmla="*/ 582745 w 914400"/>
              <a:gd name="connsiteY6" fmla="*/ 279918 h 367739"/>
              <a:gd name="connsiteX7" fmla="*/ 457701 w 914400"/>
              <a:gd name="connsiteY7" fmla="*/ 209318 h 367739"/>
              <a:gd name="connsiteX8" fmla="*/ 437830 w 914400"/>
              <a:gd name="connsiteY8" fmla="*/ 279918 h 367739"/>
              <a:gd name="connsiteX9" fmla="*/ 458412 w 914400"/>
              <a:gd name="connsiteY9" fmla="*/ 279918 h 367739"/>
              <a:gd name="connsiteX10" fmla="*/ 290266 w 914400"/>
              <a:gd name="connsiteY10" fmla="*/ 198365 h 367739"/>
              <a:gd name="connsiteX11" fmla="*/ 283804 w 914400"/>
              <a:gd name="connsiteY11" fmla="*/ 222404 h 367739"/>
              <a:gd name="connsiteX12" fmla="*/ 281154 w 914400"/>
              <a:gd name="connsiteY12" fmla="*/ 232679 h 367739"/>
              <a:gd name="connsiteX13" fmla="*/ 275565 w 914400"/>
              <a:gd name="connsiteY13" fmla="*/ 253326 h 367739"/>
              <a:gd name="connsiteX14" fmla="*/ 287649 w 914400"/>
              <a:gd name="connsiteY14" fmla="*/ 253326 h 367739"/>
              <a:gd name="connsiteX15" fmla="*/ 294596 w 914400"/>
              <a:gd name="connsiteY15" fmla="*/ 253326 h 367739"/>
              <a:gd name="connsiteX16" fmla="*/ 300379 w 914400"/>
              <a:gd name="connsiteY16" fmla="*/ 253100 h 367739"/>
              <a:gd name="connsiteX17" fmla="*/ 300573 w 914400"/>
              <a:gd name="connsiteY17" fmla="*/ 253196 h 367739"/>
              <a:gd name="connsiteX18" fmla="*/ 336697 w 914400"/>
              <a:gd name="connsiteY18" fmla="*/ 225086 h 367739"/>
              <a:gd name="connsiteX19" fmla="*/ 337569 w 914400"/>
              <a:gd name="connsiteY19" fmla="*/ 204407 h 367739"/>
              <a:gd name="connsiteX20" fmla="*/ 307811 w 914400"/>
              <a:gd name="connsiteY20" fmla="*/ 198365 h 367739"/>
              <a:gd name="connsiteX21" fmla="*/ 298473 w 914400"/>
              <a:gd name="connsiteY21" fmla="*/ 198365 h 367739"/>
              <a:gd name="connsiteX22" fmla="*/ 290266 w 914400"/>
              <a:gd name="connsiteY22" fmla="*/ 198365 h 367739"/>
              <a:gd name="connsiteX23" fmla="*/ 499415 w 914400"/>
              <a:gd name="connsiteY23" fmla="*/ 7180 h 367739"/>
              <a:gd name="connsiteX24" fmla="*/ 499415 w 914400"/>
              <a:gd name="connsiteY24" fmla="*/ 279982 h 367739"/>
              <a:gd name="connsiteX25" fmla="*/ 504649 w 914400"/>
              <a:gd name="connsiteY25" fmla="*/ 279982 h 367739"/>
              <a:gd name="connsiteX26" fmla="*/ 576121 w 914400"/>
              <a:gd name="connsiteY26" fmla="*/ 167314 h 367739"/>
              <a:gd name="connsiteX27" fmla="*/ 655994 w 914400"/>
              <a:gd name="connsiteY27" fmla="*/ 167314 h 367739"/>
              <a:gd name="connsiteX28" fmla="*/ 632277 w 914400"/>
              <a:gd name="connsiteY28" fmla="*/ 279918 h 367739"/>
              <a:gd name="connsiteX29" fmla="*/ 660033 w 914400"/>
              <a:gd name="connsiteY29" fmla="*/ 279918 h 367739"/>
              <a:gd name="connsiteX30" fmla="*/ 663038 w 914400"/>
              <a:gd name="connsiteY30" fmla="*/ 263407 h 367739"/>
              <a:gd name="connsiteX31" fmla="*/ 688208 w 914400"/>
              <a:gd name="connsiteY31" fmla="*/ 209318 h 367739"/>
              <a:gd name="connsiteX32" fmla="*/ 688208 w 914400"/>
              <a:gd name="connsiteY32" fmla="*/ 170222 h 367739"/>
              <a:gd name="connsiteX33" fmla="*/ 688305 w 914400"/>
              <a:gd name="connsiteY33" fmla="*/ 7180 h 367739"/>
              <a:gd name="connsiteX34" fmla="*/ 279248 w 914400"/>
              <a:gd name="connsiteY34" fmla="*/ 7180 h 367739"/>
              <a:gd name="connsiteX35" fmla="*/ 279248 w 914400"/>
              <a:gd name="connsiteY35" fmla="*/ 166991 h 367739"/>
              <a:gd name="connsiteX36" fmla="*/ 316761 w 914400"/>
              <a:gd name="connsiteY36" fmla="*/ 166991 h 367739"/>
              <a:gd name="connsiteX37" fmla="*/ 377667 w 914400"/>
              <a:gd name="connsiteY37" fmla="*/ 180917 h 367739"/>
              <a:gd name="connsiteX38" fmla="*/ 384129 w 914400"/>
              <a:gd name="connsiteY38" fmla="*/ 225667 h 367739"/>
              <a:gd name="connsiteX39" fmla="*/ 338248 w 914400"/>
              <a:gd name="connsiteY39" fmla="*/ 279918 h 367739"/>
              <a:gd name="connsiteX40" fmla="*/ 388459 w 914400"/>
              <a:gd name="connsiteY40" fmla="*/ 279918 h 367739"/>
              <a:gd name="connsiteX41" fmla="*/ 420770 w 914400"/>
              <a:gd name="connsiteY41" fmla="*/ 167055 h 367739"/>
              <a:gd name="connsiteX42" fmla="*/ 468041 w 914400"/>
              <a:gd name="connsiteY42" fmla="*/ 167055 h 367739"/>
              <a:gd name="connsiteX43" fmla="*/ 467976 w 914400"/>
              <a:gd name="connsiteY43" fmla="*/ 7180 h 367739"/>
              <a:gd name="connsiteX44" fmla="*/ 59113 w 914400"/>
              <a:gd name="connsiteY44" fmla="*/ 7180 h 367739"/>
              <a:gd name="connsiteX45" fmla="*/ 59113 w 914400"/>
              <a:gd name="connsiteY45" fmla="*/ 167314 h 367739"/>
              <a:gd name="connsiteX46" fmla="*/ 104607 w 914400"/>
              <a:gd name="connsiteY46" fmla="*/ 167314 h 367739"/>
              <a:gd name="connsiteX47" fmla="*/ 80342 w 914400"/>
              <a:gd name="connsiteY47" fmla="*/ 248091 h 367739"/>
              <a:gd name="connsiteX48" fmla="*/ 155303 w 914400"/>
              <a:gd name="connsiteY48" fmla="*/ 167314 h 367739"/>
              <a:gd name="connsiteX49" fmla="*/ 216694 w 914400"/>
              <a:gd name="connsiteY49" fmla="*/ 167314 h 367739"/>
              <a:gd name="connsiteX50" fmla="*/ 120957 w 914400"/>
              <a:gd name="connsiteY50" fmla="*/ 265249 h 367739"/>
              <a:gd name="connsiteX51" fmla="*/ 127903 w 914400"/>
              <a:gd name="connsiteY51" fmla="*/ 280015 h 367739"/>
              <a:gd name="connsiteX52" fmla="*/ 217017 w 914400"/>
              <a:gd name="connsiteY52" fmla="*/ 280015 h 367739"/>
              <a:gd name="connsiteX53" fmla="*/ 218083 w 914400"/>
              <a:gd name="connsiteY53" fmla="*/ 276784 h 367739"/>
              <a:gd name="connsiteX54" fmla="*/ 245095 w 914400"/>
              <a:gd name="connsiteY54" fmla="*/ 186862 h 367739"/>
              <a:gd name="connsiteX55" fmla="*/ 248068 w 914400"/>
              <a:gd name="connsiteY55" fmla="*/ 177169 h 367739"/>
              <a:gd name="connsiteX56" fmla="*/ 247874 w 914400"/>
              <a:gd name="connsiteY56" fmla="*/ 7180 h 367739"/>
              <a:gd name="connsiteX57" fmla="*/ 719646 w 914400"/>
              <a:gd name="connsiteY57" fmla="*/ 7083 h 367739"/>
              <a:gd name="connsiteX58" fmla="*/ 719646 w 914400"/>
              <a:gd name="connsiteY58" fmla="*/ 178332 h 367739"/>
              <a:gd name="connsiteX59" fmla="*/ 803332 w 914400"/>
              <a:gd name="connsiteY59" fmla="*/ 156199 h 367739"/>
              <a:gd name="connsiteX60" fmla="*/ 871379 w 914400"/>
              <a:gd name="connsiteY60" fmla="*/ 179657 h 367739"/>
              <a:gd name="connsiteX61" fmla="*/ 876096 w 914400"/>
              <a:gd name="connsiteY61" fmla="*/ 221661 h 367739"/>
              <a:gd name="connsiteX62" fmla="*/ 819358 w 914400"/>
              <a:gd name="connsiteY62" fmla="*/ 221661 h 367739"/>
              <a:gd name="connsiteX63" fmla="*/ 791054 w 914400"/>
              <a:gd name="connsiteY63" fmla="*/ 194778 h 367739"/>
              <a:gd name="connsiteX64" fmla="*/ 721843 w 914400"/>
              <a:gd name="connsiteY64" fmla="*/ 262244 h 367739"/>
              <a:gd name="connsiteX65" fmla="*/ 719646 w 914400"/>
              <a:gd name="connsiteY65" fmla="*/ 273455 h 367739"/>
              <a:gd name="connsiteX66" fmla="*/ 719646 w 914400"/>
              <a:gd name="connsiteY66" fmla="*/ 279918 h 367739"/>
              <a:gd name="connsiteX67" fmla="*/ 765689 w 914400"/>
              <a:gd name="connsiteY67" fmla="*/ 279918 h 367739"/>
              <a:gd name="connsiteX68" fmla="*/ 773541 w 914400"/>
              <a:gd name="connsiteY68" fmla="*/ 248479 h 367739"/>
              <a:gd name="connsiteX69" fmla="*/ 868891 w 914400"/>
              <a:gd name="connsiteY69" fmla="*/ 248479 h 367739"/>
              <a:gd name="connsiteX70" fmla="*/ 861007 w 914400"/>
              <a:gd name="connsiteY70" fmla="*/ 279918 h 367739"/>
              <a:gd name="connsiteX71" fmla="*/ 908601 w 914400"/>
              <a:gd name="connsiteY71" fmla="*/ 279918 h 367739"/>
              <a:gd name="connsiteX72" fmla="*/ 908601 w 914400"/>
              <a:gd name="connsiteY72" fmla="*/ 7083 h 367739"/>
              <a:gd name="connsiteX73" fmla="*/ 51908 w 914400"/>
              <a:gd name="connsiteY73" fmla="*/ 0 h 367739"/>
              <a:gd name="connsiteX74" fmla="*/ 255209 w 914400"/>
              <a:gd name="connsiteY74" fmla="*/ 0 h 367739"/>
              <a:gd name="connsiteX75" fmla="*/ 255209 w 914400"/>
              <a:gd name="connsiteY75" fmla="*/ 167314 h 367739"/>
              <a:gd name="connsiteX76" fmla="*/ 272010 w 914400"/>
              <a:gd name="connsiteY76" fmla="*/ 167314 h 367739"/>
              <a:gd name="connsiteX77" fmla="*/ 272010 w 914400"/>
              <a:gd name="connsiteY77" fmla="*/ 0 h 367739"/>
              <a:gd name="connsiteX78" fmla="*/ 475375 w 914400"/>
              <a:gd name="connsiteY78" fmla="*/ 0 h 367739"/>
              <a:gd name="connsiteX79" fmla="*/ 475375 w 914400"/>
              <a:gd name="connsiteY79" fmla="*/ 167055 h 367739"/>
              <a:gd name="connsiteX80" fmla="*/ 492210 w 914400"/>
              <a:gd name="connsiteY80" fmla="*/ 167055 h 367739"/>
              <a:gd name="connsiteX81" fmla="*/ 492210 w 914400"/>
              <a:gd name="connsiteY81" fmla="*/ 0 h 367739"/>
              <a:gd name="connsiteX82" fmla="*/ 695510 w 914400"/>
              <a:gd name="connsiteY82" fmla="*/ 0 h 367739"/>
              <a:gd name="connsiteX83" fmla="*/ 695510 w 914400"/>
              <a:gd name="connsiteY83" fmla="*/ 199786 h 367739"/>
              <a:gd name="connsiteX84" fmla="*/ 712473 w 914400"/>
              <a:gd name="connsiteY84" fmla="*/ 183469 h 367739"/>
              <a:gd name="connsiteX85" fmla="*/ 712473 w 914400"/>
              <a:gd name="connsiteY85" fmla="*/ 0 h 367739"/>
              <a:gd name="connsiteX86" fmla="*/ 914400 w 914400"/>
              <a:gd name="connsiteY86" fmla="*/ 0 h 367739"/>
              <a:gd name="connsiteX87" fmla="*/ 914400 w 914400"/>
              <a:gd name="connsiteY87" fmla="*/ 287091 h 367739"/>
              <a:gd name="connsiteX88" fmla="*/ 859359 w 914400"/>
              <a:gd name="connsiteY88" fmla="*/ 287091 h 367739"/>
              <a:gd name="connsiteX89" fmla="*/ 842234 w 914400"/>
              <a:gd name="connsiteY89" fmla="*/ 356463 h 367739"/>
              <a:gd name="connsiteX90" fmla="*/ 750277 w 914400"/>
              <a:gd name="connsiteY90" fmla="*/ 367739 h 367739"/>
              <a:gd name="connsiteX91" fmla="*/ 679839 w 914400"/>
              <a:gd name="connsiteY91" fmla="*/ 346769 h 367739"/>
              <a:gd name="connsiteX92" fmla="*/ 659225 w 914400"/>
              <a:gd name="connsiteY92" fmla="*/ 287091 h 367739"/>
              <a:gd name="connsiteX93" fmla="*/ 630597 w 914400"/>
              <a:gd name="connsiteY93" fmla="*/ 287091 h 367739"/>
              <a:gd name="connsiteX94" fmla="*/ 614442 w 914400"/>
              <a:gd name="connsiteY94" fmla="*/ 363474 h 367739"/>
              <a:gd name="connsiteX95" fmla="*/ 565006 w 914400"/>
              <a:gd name="connsiteY95" fmla="*/ 363474 h 367739"/>
              <a:gd name="connsiteX96" fmla="*/ 581355 w 914400"/>
              <a:gd name="connsiteY96" fmla="*/ 287091 h 367739"/>
              <a:gd name="connsiteX97" fmla="*/ 549658 w 914400"/>
              <a:gd name="connsiteY97" fmla="*/ 287091 h 367739"/>
              <a:gd name="connsiteX98" fmla="*/ 501192 w 914400"/>
              <a:gd name="connsiteY98" fmla="*/ 363474 h 367739"/>
              <a:gd name="connsiteX99" fmla="*/ 459026 w 914400"/>
              <a:gd name="connsiteY99" fmla="*/ 363474 h 367739"/>
              <a:gd name="connsiteX100" fmla="*/ 458412 w 914400"/>
              <a:gd name="connsiteY100" fmla="*/ 287091 h 367739"/>
              <a:gd name="connsiteX101" fmla="*/ 435795 w 914400"/>
              <a:gd name="connsiteY101" fmla="*/ 287091 h 367739"/>
              <a:gd name="connsiteX102" fmla="*/ 414469 w 914400"/>
              <a:gd name="connsiteY102" fmla="*/ 363474 h 367739"/>
              <a:gd name="connsiteX103" fmla="*/ 364193 w 914400"/>
              <a:gd name="connsiteY103" fmla="*/ 363474 h 367739"/>
              <a:gd name="connsiteX104" fmla="*/ 386197 w 914400"/>
              <a:gd name="connsiteY104" fmla="*/ 287091 h 367739"/>
              <a:gd name="connsiteX105" fmla="*/ 275177 w 914400"/>
              <a:gd name="connsiteY105" fmla="*/ 287091 h 367739"/>
              <a:gd name="connsiteX106" fmla="*/ 275177 w 914400"/>
              <a:gd name="connsiteY106" fmla="*/ 287317 h 367739"/>
              <a:gd name="connsiteX107" fmla="*/ 264256 w 914400"/>
              <a:gd name="connsiteY107" fmla="*/ 287317 h 367739"/>
              <a:gd name="connsiteX108" fmla="*/ 241444 w 914400"/>
              <a:gd name="connsiteY108" fmla="*/ 363700 h 367739"/>
              <a:gd name="connsiteX109" fmla="*/ 191556 w 914400"/>
              <a:gd name="connsiteY109" fmla="*/ 363700 h 367739"/>
              <a:gd name="connsiteX110" fmla="*/ 214691 w 914400"/>
              <a:gd name="connsiteY110" fmla="*/ 287091 h 367739"/>
              <a:gd name="connsiteX111" fmla="*/ 131361 w 914400"/>
              <a:gd name="connsiteY111" fmla="*/ 287091 h 367739"/>
              <a:gd name="connsiteX112" fmla="*/ 168228 w 914400"/>
              <a:gd name="connsiteY112" fmla="*/ 363700 h 367739"/>
              <a:gd name="connsiteX113" fmla="*/ 112814 w 914400"/>
              <a:gd name="connsiteY113" fmla="*/ 363700 h 367739"/>
              <a:gd name="connsiteX114" fmla="*/ 74978 w 914400"/>
              <a:gd name="connsiteY114" fmla="*/ 287091 h 367739"/>
              <a:gd name="connsiteX115" fmla="*/ 68516 w 914400"/>
              <a:gd name="connsiteY115" fmla="*/ 287091 h 367739"/>
              <a:gd name="connsiteX116" fmla="*/ 45607 w 914400"/>
              <a:gd name="connsiteY116" fmla="*/ 363700 h 367739"/>
              <a:gd name="connsiteX117" fmla="*/ 0 w 914400"/>
              <a:gd name="connsiteY117" fmla="*/ 363700 h 367739"/>
              <a:gd name="connsiteX118" fmla="*/ 0 w 914400"/>
              <a:gd name="connsiteY118" fmla="*/ 363540 h 367739"/>
              <a:gd name="connsiteX119" fmla="*/ 51908 w 914400"/>
              <a:gd name="connsiteY119" fmla="*/ 190707 h 36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914400" h="367739">
                <a:moveTo>
                  <a:pt x="718742" y="287058"/>
                </a:moveTo>
                <a:cubicBezTo>
                  <a:pt x="719129" y="316591"/>
                  <a:pt x="738096" y="329257"/>
                  <a:pt x="765334" y="329257"/>
                </a:cubicBezTo>
                <a:cubicBezTo>
                  <a:pt x="775997" y="329127"/>
                  <a:pt x="786627" y="328045"/>
                  <a:pt x="797096" y="326026"/>
                </a:cubicBezTo>
                <a:lnTo>
                  <a:pt x="806757" y="287058"/>
                </a:lnTo>
                <a:close/>
                <a:moveTo>
                  <a:pt x="597317" y="212258"/>
                </a:moveTo>
                <a:lnTo>
                  <a:pt x="554311" y="279918"/>
                </a:lnTo>
                <a:lnTo>
                  <a:pt x="582745" y="279918"/>
                </a:lnTo>
                <a:close/>
                <a:moveTo>
                  <a:pt x="457701" y="209318"/>
                </a:moveTo>
                <a:lnTo>
                  <a:pt x="437830" y="279918"/>
                </a:lnTo>
                <a:lnTo>
                  <a:pt x="458412" y="279918"/>
                </a:lnTo>
                <a:close/>
                <a:moveTo>
                  <a:pt x="290266" y="198365"/>
                </a:moveTo>
                <a:lnTo>
                  <a:pt x="283804" y="222404"/>
                </a:lnTo>
                <a:lnTo>
                  <a:pt x="281154" y="232679"/>
                </a:lnTo>
                <a:lnTo>
                  <a:pt x="275565" y="253326"/>
                </a:lnTo>
                <a:lnTo>
                  <a:pt x="287649" y="253326"/>
                </a:lnTo>
                <a:cubicBezTo>
                  <a:pt x="289684" y="253326"/>
                  <a:pt x="291849" y="253326"/>
                  <a:pt x="294596" y="253326"/>
                </a:cubicBezTo>
                <a:cubicBezTo>
                  <a:pt x="296696" y="253326"/>
                  <a:pt x="298538" y="253100"/>
                  <a:pt x="300379" y="253100"/>
                </a:cubicBezTo>
                <a:lnTo>
                  <a:pt x="300573" y="253196"/>
                </a:lnTo>
                <a:cubicBezTo>
                  <a:pt x="323772" y="251419"/>
                  <a:pt x="331010" y="242534"/>
                  <a:pt x="336697" y="225086"/>
                </a:cubicBezTo>
                <a:cubicBezTo>
                  <a:pt x="340025" y="214940"/>
                  <a:pt x="340380" y="208284"/>
                  <a:pt x="337569" y="204407"/>
                </a:cubicBezTo>
                <a:cubicBezTo>
                  <a:pt x="333886" y="199269"/>
                  <a:pt x="323966" y="198365"/>
                  <a:pt x="307811" y="198365"/>
                </a:cubicBezTo>
                <a:lnTo>
                  <a:pt x="298473" y="198365"/>
                </a:lnTo>
                <a:cubicBezTo>
                  <a:pt x="295824" y="198365"/>
                  <a:pt x="293077" y="198365"/>
                  <a:pt x="290266" y="198365"/>
                </a:cubicBezTo>
                <a:close/>
                <a:moveTo>
                  <a:pt x="499415" y="7180"/>
                </a:moveTo>
                <a:lnTo>
                  <a:pt x="499415" y="279982"/>
                </a:lnTo>
                <a:lnTo>
                  <a:pt x="504649" y="279982"/>
                </a:lnTo>
                <a:lnTo>
                  <a:pt x="576121" y="167314"/>
                </a:lnTo>
                <a:lnTo>
                  <a:pt x="655994" y="167314"/>
                </a:lnTo>
                <a:lnTo>
                  <a:pt x="632277" y="279918"/>
                </a:lnTo>
                <a:lnTo>
                  <a:pt x="660033" y="279918"/>
                </a:lnTo>
                <a:cubicBezTo>
                  <a:pt x="660604" y="274344"/>
                  <a:pt x="661609" y="268825"/>
                  <a:pt x="663038" y="263407"/>
                </a:cubicBezTo>
                <a:cubicBezTo>
                  <a:pt x="667894" y="243933"/>
                  <a:pt x="676437" y="225574"/>
                  <a:pt x="688208" y="209318"/>
                </a:cubicBezTo>
                <a:lnTo>
                  <a:pt x="688208" y="170222"/>
                </a:lnTo>
                <a:lnTo>
                  <a:pt x="688305" y="7180"/>
                </a:lnTo>
                <a:close/>
                <a:moveTo>
                  <a:pt x="279248" y="7180"/>
                </a:moveTo>
                <a:lnTo>
                  <a:pt x="279248" y="166991"/>
                </a:lnTo>
                <a:lnTo>
                  <a:pt x="316761" y="166991"/>
                </a:lnTo>
                <a:cubicBezTo>
                  <a:pt x="339411" y="166991"/>
                  <a:pt x="364937" y="165666"/>
                  <a:pt x="377667" y="180917"/>
                </a:cubicBezTo>
                <a:cubicBezTo>
                  <a:pt x="386197" y="191192"/>
                  <a:pt x="388071" y="204859"/>
                  <a:pt x="384129" y="225667"/>
                </a:cubicBezTo>
                <a:cubicBezTo>
                  <a:pt x="379315" y="252453"/>
                  <a:pt x="363773" y="270483"/>
                  <a:pt x="338248" y="279918"/>
                </a:cubicBezTo>
                <a:lnTo>
                  <a:pt x="388459" y="279918"/>
                </a:lnTo>
                <a:lnTo>
                  <a:pt x="420770" y="167055"/>
                </a:lnTo>
                <a:lnTo>
                  <a:pt x="468041" y="167055"/>
                </a:lnTo>
                <a:lnTo>
                  <a:pt x="467976" y="7180"/>
                </a:lnTo>
                <a:close/>
                <a:moveTo>
                  <a:pt x="59113" y="7180"/>
                </a:moveTo>
                <a:lnTo>
                  <a:pt x="59113" y="167314"/>
                </a:lnTo>
                <a:lnTo>
                  <a:pt x="104607" y="167314"/>
                </a:lnTo>
                <a:lnTo>
                  <a:pt x="80342" y="248091"/>
                </a:lnTo>
                <a:lnTo>
                  <a:pt x="155303" y="167314"/>
                </a:lnTo>
                <a:lnTo>
                  <a:pt x="216694" y="167314"/>
                </a:lnTo>
                <a:lnTo>
                  <a:pt x="120957" y="265249"/>
                </a:lnTo>
                <a:lnTo>
                  <a:pt x="127903" y="280015"/>
                </a:lnTo>
                <a:lnTo>
                  <a:pt x="217017" y="280015"/>
                </a:lnTo>
                <a:lnTo>
                  <a:pt x="218083" y="276784"/>
                </a:lnTo>
                <a:lnTo>
                  <a:pt x="245095" y="186862"/>
                </a:lnTo>
                <a:lnTo>
                  <a:pt x="248068" y="177169"/>
                </a:lnTo>
                <a:lnTo>
                  <a:pt x="247874" y="7180"/>
                </a:lnTo>
                <a:close/>
                <a:moveTo>
                  <a:pt x="719646" y="7083"/>
                </a:moveTo>
                <a:lnTo>
                  <a:pt x="719646" y="178332"/>
                </a:lnTo>
                <a:cubicBezTo>
                  <a:pt x="748015" y="159785"/>
                  <a:pt x="780876" y="156199"/>
                  <a:pt x="803332" y="156199"/>
                </a:cubicBezTo>
                <a:cubicBezTo>
                  <a:pt x="834932" y="156199"/>
                  <a:pt x="859262" y="162919"/>
                  <a:pt x="871379" y="179657"/>
                </a:cubicBezTo>
                <a:cubicBezTo>
                  <a:pt x="882073" y="195069"/>
                  <a:pt x="878325" y="211968"/>
                  <a:pt x="876096" y="221661"/>
                </a:cubicBezTo>
                <a:lnTo>
                  <a:pt x="819358" y="221661"/>
                </a:lnTo>
                <a:cubicBezTo>
                  <a:pt x="821426" y="200594"/>
                  <a:pt x="806272" y="194778"/>
                  <a:pt x="791054" y="194778"/>
                </a:cubicBezTo>
                <a:cubicBezTo>
                  <a:pt x="752507" y="194778"/>
                  <a:pt x="730244" y="228317"/>
                  <a:pt x="721843" y="262244"/>
                </a:cubicBezTo>
                <a:cubicBezTo>
                  <a:pt x="720971" y="266218"/>
                  <a:pt x="720357" y="269934"/>
                  <a:pt x="719646" y="273455"/>
                </a:cubicBezTo>
                <a:lnTo>
                  <a:pt x="719646" y="279918"/>
                </a:lnTo>
                <a:lnTo>
                  <a:pt x="765689" y="279918"/>
                </a:lnTo>
                <a:lnTo>
                  <a:pt x="773541" y="248479"/>
                </a:lnTo>
                <a:lnTo>
                  <a:pt x="868891" y="248479"/>
                </a:lnTo>
                <a:lnTo>
                  <a:pt x="861007" y="279918"/>
                </a:lnTo>
                <a:lnTo>
                  <a:pt x="908601" y="279918"/>
                </a:lnTo>
                <a:lnTo>
                  <a:pt x="908601" y="7083"/>
                </a:lnTo>
                <a:close/>
                <a:moveTo>
                  <a:pt x="51908" y="0"/>
                </a:moveTo>
                <a:lnTo>
                  <a:pt x="255209" y="0"/>
                </a:lnTo>
                <a:lnTo>
                  <a:pt x="255209" y="167314"/>
                </a:lnTo>
                <a:lnTo>
                  <a:pt x="272010" y="167314"/>
                </a:lnTo>
                <a:lnTo>
                  <a:pt x="272010" y="0"/>
                </a:lnTo>
                <a:lnTo>
                  <a:pt x="475375" y="0"/>
                </a:lnTo>
                <a:lnTo>
                  <a:pt x="475375" y="167055"/>
                </a:lnTo>
                <a:lnTo>
                  <a:pt x="492210" y="167055"/>
                </a:lnTo>
                <a:lnTo>
                  <a:pt x="492210" y="0"/>
                </a:lnTo>
                <a:lnTo>
                  <a:pt x="695510" y="0"/>
                </a:lnTo>
                <a:lnTo>
                  <a:pt x="695510" y="199786"/>
                </a:lnTo>
                <a:cubicBezTo>
                  <a:pt x="700641" y="193828"/>
                  <a:pt x="706318" y="188364"/>
                  <a:pt x="712473" y="183469"/>
                </a:cubicBezTo>
                <a:lnTo>
                  <a:pt x="712473" y="0"/>
                </a:lnTo>
                <a:lnTo>
                  <a:pt x="914400" y="0"/>
                </a:lnTo>
                <a:lnTo>
                  <a:pt x="914400" y="287091"/>
                </a:lnTo>
                <a:lnTo>
                  <a:pt x="859359" y="287091"/>
                </a:lnTo>
                <a:lnTo>
                  <a:pt x="842234" y="356463"/>
                </a:lnTo>
                <a:cubicBezTo>
                  <a:pt x="812088" y="363584"/>
                  <a:pt x="781250" y="367368"/>
                  <a:pt x="750277" y="367739"/>
                </a:cubicBezTo>
                <a:cubicBezTo>
                  <a:pt x="728499" y="367739"/>
                  <a:pt x="699032" y="364379"/>
                  <a:pt x="679839" y="346769"/>
                </a:cubicBezTo>
                <a:cubicBezTo>
                  <a:pt x="664136" y="332326"/>
                  <a:pt x="658094" y="310775"/>
                  <a:pt x="659225" y="287091"/>
                </a:cubicBezTo>
                <a:lnTo>
                  <a:pt x="630597" y="287091"/>
                </a:lnTo>
                <a:lnTo>
                  <a:pt x="614442" y="363474"/>
                </a:lnTo>
                <a:lnTo>
                  <a:pt x="565006" y="363474"/>
                </a:lnTo>
                <a:lnTo>
                  <a:pt x="581355" y="287091"/>
                </a:lnTo>
                <a:lnTo>
                  <a:pt x="549658" y="287091"/>
                </a:lnTo>
                <a:lnTo>
                  <a:pt x="501192" y="363474"/>
                </a:lnTo>
                <a:lnTo>
                  <a:pt x="459026" y="363474"/>
                </a:lnTo>
                <a:lnTo>
                  <a:pt x="458412" y="287091"/>
                </a:lnTo>
                <a:lnTo>
                  <a:pt x="435795" y="287091"/>
                </a:lnTo>
                <a:lnTo>
                  <a:pt x="414469" y="363474"/>
                </a:lnTo>
                <a:lnTo>
                  <a:pt x="364193" y="363474"/>
                </a:lnTo>
                <a:lnTo>
                  <a:pt x="386197" y="287091"/>
                </a:lnTo>
                <a:lnTo>
                  <a:pt x="275177" y="287091"/>
                </a:lnTo>
                <a:lnTo>
                  <a:pt x="275177" y="287317"/>
                </a:lnTo>
                <a:lnTo>
                  <a:pt x="264256" y="287317"/>
                </a:lnTo>
                <a:lnTo>
                  <a:pt x="241444" y="363700"/>
                </a:lnTo>
                <a:lnTo>
                  <a:pt x="191556" y="363700"/>
                </a:lnTo>
                <a:lnTo>
                  <a:pt x="214691" y="287091"/>
                </a:lnTo>
                <a:lnTo>
                  <a:pt x="131361" y="287091"/>
                </a:lnTo>
                <a:lnTo>
                  <a:pt x="168228" y="363700"/>
                </a:lnTo>
                <a:lnTo>
                  <a:pt x="112814" y="363700"/>
                </a:lnTo>
                <a:lnTo>
                  <a:pt x="74978" y="287091"/>
                </a:lnTo>
                <a:lnTo>
                  <a:pt x="68516" y="287091"/>
                </a:lnTo>
                <a:lnTo>
                  <a:pt x="45607" y="363700"/>
                </a:lnTo>
                <a:lnTo>
                  <a:pt x="0" y="363700"/>
                </a:lnTo>
                <a:lnTo>
                  <a:pt x="0" y="363540"/>
                </a:lnTo>
                <a:lnTo>
                  <a:pt x="51908" y="190707"/>
                </a:lnTo>
                <a:close/>
              </a:path>
            </a:pathLst>
          </a:custGeom>
          <a:solidFill>
            <a:schemeClr val="bg1"/>
          </a:solidFill>
        </p:spPr>
        <p:txBody>
          <a:bodyPr wrap="square">
            <a:noAutofit/>
          </a:bodyPr>
          <a:lstStyle>
            <a:lvl1pPr>
              <a:defRPr sz="800">
                <a:noFill/>
              </a:defRPr>
            </a:lvl1pPr>
          </a:lstStyle>
          <a:p>
            <a:pPr lvl="0"/>
            <a:r>
              <a:rPr lang="en-US"/>
              <a:t>Click to edit Master text styles</a:t>
            </a:r>
          </a:p>
        </p:txBody>
      </p:sp>
      <p:sp>
        <p:nvSpPr>
          <p:cNvPr id="10" name="Title 1">
            <a:extLst>
              <a:ext uri="{FF2B5EF4-FFF2-40B4-BE49-F238E27FC236}">
                <a16:creationId xmlns:a16="http://schemas.microsoft.com/office/drawing/2014/main" id="{0B30C48B-685A-4627-8230-DBBFCD3E6048}"/>
              </a:ext>
            </a:extLst>
          </p:cNvPr>
          <p:cNvSpPr>
            <a:spLocks noGrp="1"/>
          </p:cNvSpPr>
          <p:nvPr>
            <p:ph type="ctrTitle" hasCustomPrompt="1"/>
          </p:nvPr>
        </p:nvSpPr>
        <p:spPr>
          <a:xfrm>
            <a:off x="998476"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1" name="Text Placeholder 3">
            <a:extLst>
              <a:ext uri="{FF2B5EF4-FFF2-40B4-BE49-F238E27FC236}">
                <a16:creationId xmlns:a16="http://schemas.microsoft.com/office/drawing/2014/main" id="{883A02BE-49C7-41EC-A224-F228B39F3B56}"/>
              </a:ext>
            </a:extLst>
          </p:cNvPr>
          <p:cNvSpPr>
            <a:spLocks noGrp="1"/>
          </p:cNvSpPr>
          <p:nvPr>
            <p:ph type="body" sz="quarter" idx="11"/>
          </p:nvPr>
        </p:nvSpPr>
        <p:spPr>
          <a:xfrm>
            <a:off x="998476"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52323909"/>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Stepping Stone towards a Safe &amp; Sustainable Ocean Economy in India</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799C0-E4EA-4167-8261-F0024767CF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28669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831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3405716" y="371311"/>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 name="Text Placeholder 3"/>
          <p:cNvSpPr>
            <a:spLocks noGrp="1"/>
          </p:cNvSpPr>
          <p:nvPr>
            <p:ph type="body" sz="quarter" idx="11"/>
          </p:nvPr>
        </p:nvSpPr>
        <p:spPr>
          <a:xfrm>
            <a:off x="3672180" y="4710484"/>
            <a:ext cx="7260639"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0" name="Title 9">
            <a:extLst>
              <a:ext uri="{FF2B5EF4-FFF2-40B4-BE49-F238E27FC236}">
                <a16:creationId xmlns:a16="http://schemas.microsoft.com/office/drawing/2014/main" id="{BA9E5DDB-2262-4657-AA4F-9CE87AA83B57}"/>
              </a:ext>
            </a:extLst>
          </p:cNvPr>
          <p:cNvSpPr>
            <a:spLocks noGrp="1"/>
          </p:cNvSpPr>
          <p:nvPr>
            <p:ph type="title" hasCustomPrompt="1"/>
          </p:nvPr>
        </p:nvSpPr>
        <p:spPr>
          <a:xfrm>
            <a:off x="3671123" y="636808"/>
            <a:ext cx="7260639" cy="3950972"/>
          </a:xfrm>
        </p:spPr>
        <p:txBody>
          <a:bodyPr/>
          <a:lstStyle>
            <a:lvl1pPr>
              <a:defRPr lang="en-GB" sz="6600" kern="1200" baseline="0" dirty="0">
                <a:solidFill>
                  <a:schemeClr val="bg1"/>
                </a:solidFill>
                <a:latin typeface="+mj-lt"/>
                <a:ea typeface="+mj-ea"/>
                <a:cs typeface="+mj-cs"/>
              </a:defRPr>
            </a:lvl1pPr>
          </a:lstStyle>
          <a:p>
            <a:r>
              <a:rPr lang="en-GB"/>
              <a:t>Title slide text only</a:t>
            </a:r>
          </a:p>
        </p:txBody>
      </p:sp>
      <p:pic>
        <p:nvPicPr>
          <p:cNvPr id="8" name="Graphic 7">
            <a:extLst>
              <a:ext uri="{FF2B5EF4-FFF2-40B4-BE49-F238E27FC236}">
                <a16:creationId xmlns:a16="http://schemas.microsoft.com/office/drawing/2014/main" id="{9F2B47DB-768D-47AE-9D19-E74198AD42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2953070236"/>
      </p:ext>
    </p:extLst>
  </p:cSld>
  <p:clrMapOvr>
    <a:masterClrMapping/>
  </p:clrMapOvr>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998476" y="1470479"/>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p:ph type="body" sz="quarter" idx="11"/>
          </p:nvPr>
        </p:nvSpPr>
        <p:spPr>
          <a:xfrm>
            <a:off x="1274841"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F680A8EA-2B0E-411E-90AD-02F7AF4767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4167460808"/>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998476" y="1470479"/>
            <a:ext cx="3053689"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2487266" cy="2900514"/>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userDrawn="1">
            <p:ph type="body" sz="quarter" idx="11"/>
          </p:nvPr>
        </p:nvSpPr>
        <p:spPr>
          <a:xfrm>
            <a:off x="1274841"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4926723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3405716" y="371311"/>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 name="Text Placeholder 3"/>
          <p:cNvSpPr>
            <a:spLocks noGrp="1"/>
          </p:cNvSpPr>
          <p:nvPr>
            <p:ph type="body" sz="quarter" idx="11"/>
          </p:nvPr>
        </p:nvSpPr>
        <p:spPr>
          <a:xfrm>
            <a:off x="3672180" y="4710484"/>
            <a:ext cx="7260639"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0" name="Title 9">
            <a:extLst>
              <a:ext uri="{FF2B5EF4-FFF2-40B4-BE49-F238E27FC236}">
                <a16:creationId xmlns:a16="http://schemas.microsoft.com/office/drawing/2014/main" id="{BA9E5DDB-2262-4657-AA4F-9CE87AA83B57}"/>
              </a:ext>
            </a:extLst>
          </p:cNvPr>
          <p:cNvSpPr>
            <a:spLocks noGrp="1"/>
          </p:cNvSpPr>
          <p:nvPr>
            <p:ph type="title" hasCustomPrompt="1"/>
          </p:nvPr>
        </p:nvSpPr>
        <p:spPr>
          <a:xfrm>
            <a:off x="3671123" y="636808"/>
            <a:ext cx="7260639" cy="3950972"/>
          </a:xfrm>
        </p:spPr>
        <p:txBody>
          <a:bodyPr/>
          <a:lstStyle>
            <a:lvl1pPr>
              <a:defRPr lang="en-GB" sz="6600" kern="1200" baseline="0" dirty="0">
                <a:solidFill>
                  <a:schemeClr val="bg1"/>
                </a:solidFill>
                <a:latin typeface="+mj-lt"/>
                <a:ea typeface="+mj-ea"/>
                <a:cs typeface="+mj-cs"/>
              </a:defRPr>
            </a:lvl1pPr>
          </a:lstStyle>
          <a:p>
            <a:r>
              <a:rPr lang="en-GB"/>
              <a:t>Title slide text only</a:t>
            </a:r>
          </a:p>
        </p:txBody>
      </p:sp>
      <p:pic>
        <p:nvPicPr>
          <p:cNvPr id="8" name="Graphic 7">
            <a:extLst>
              <a:ext uri="{FF2B5EF4-FFF2-40B4-BE49-F238E27FC236}">
                <a16:creationId xmlns:a16="http://schemas.microsoft.com/office/drawing/2014/main" id="{9F2B47DB-768D-47AE-9D19-E74198AD42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4264088704"/>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BC1A25C-9C23-47D0-BC86-BD2474043CD3}"/>
              </a:ext>
            </a:extLst>
          </p:cNvPr>
          <p:cNvGrpSpPr/>
          <p:nvPr userDrawn="1"/>
        </p:nvGrpSpPr>
        <p:grpSpPr>
          <a:xfrm>
            <a:off x="998476" y="0"/>
            <a:ext cx="911399" cy="1485244"/>
            <a:chOff x="1008000" y="0"/>
            <a:chExt cx="911399" cy="1485244"/>
          </a:xfrm>
          <a:solidFill>
            <a:schemeClr val="bg1">
              <a:alpha val="0"/>
            </a:schemeClr>
          </a:solidFill>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9">
              <a:extLst>
                <a:ext uri="{FF2B5EF4-FFF2-40B4-BE49-F238E27FC236}">
                  <a16:creationId xmlns:a16="http://schemas.microsoft.com/office/drawing/2014/main" id="{162D722E-1D64-4D54-98B6-8466501BFD3D}"/>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104" name="Rectangle 103">
            <a:extLst>
              <a:ext uri="{FF2B5EF4-FFF2-40B4-BE49-F238E27FC236}">
                <a16:creationId xmlns:a16="http://schemas.microsoft.com/office/drawing/2014/main" id="{6A6246C3-5BC1-4146-9E95-B8B3F1B77C22}"/>
              </a:ext>
            </a:extLst>
          </p:cNvPr>
          <p:cNvSpPr>
            <a:spLocks noChangeAspect="1"/>
          </p:cNvSpPr>
          <p:nvPr userDrawn="1"/>
        </p:nvSpPr>
        <p:spPr>
          <a:xfrm>
            <a:off x="7435789"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06" name="Text Placeholder 3">
            <a:extLst>
              <a:ext uri="{FF2B5EF4-FFF2-40B4-BE49-F238E27FC236}">
                <a16:creationId xmlns:a16="http://schemas.microsoft.com/office/drawing/2014/main" id="{E9A5689E-A0AC-4126-A5A7-5CD8528C6C2E}"/>
              </a:ext>
            </a:extLst>
          </p:cNvPr>
          <p:cNvSpPr>
            <a:spLocks noGrp="1"/>
          </p:cNvSpPr>
          <p:nvPr>
            <p:ph type="body" sz="quarter" idx="12"/>
          </p:nvPr>
        </p:nvSpPr>
        <p:spPr>
          <a:xfrm>
            <a:off x="7702252"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ctrTitle" hasCustomPrompt="1"/>
          </p:nvPr>
        </p:nvSpPr>
        <p:spPr>
          <a:xfrm>
            <a:off x="7702252" y="636808"/>
            <a:ext cx="3229510" cy="3950972"/>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pic>
        <p:nvPicPr>
          <p:cNvPr id="10" name="Graphic 9">
            <a:extLst>
              <a:ext uri="{FF2B5EF4-FFF2-40B4-BE49-F238E27FC236}">
                <a16:creationId xmlns:a16="http://schemas.microsoft.com/office/drawing/2014/main" id="{78DFFAD0-690D-40FA-92E3-26DD5F2CF7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38284494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00E6EA-7AA4-4C98-8E47-F5F83446E051}"/>
              </a:ext>
            </a:extLst>
          </p:cNvPr>
          <p:cNvSpPr>
            <a:spLocks noGrp="1" noChangeAspect="1"/>
          </p:cNvSpPr>
          <p:nvPr>
            <p:ph type="pic" sz="quarter" idx="12"/>
          </p:nvPr>
        </p:nvSpPr>
        <p:spPr>
          <a:xfrm>
            <a:off x="998477" y="1468380"/>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
        <p:nvSpPr>
          <p:cNvPr id="2" name="Title 1"/>
          <p:cNvSpPr>
            <a:spLocks noGrp="1"/>
          </p:cNvSpPr>
          <p:nvPr>
            <p:ph type="ctrTitle" hasCustomPrompt="1"/>
          </p:nvPr>
        </p:nvSpPr>
        <p:spPr>
          <a:xfrm>
            <a:off x="7642337" y="1468380"/>
            <a:ext cx="3551186" cy="3098109"/>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7648627"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7648627"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Text Placeholder 3"/>
          <p:cNvSpPr>
            <a:spLocks noGrp="1"/>
          </p:cNvSpPr>
          <p:nvPr userDrawn="1">
            <p:ph type="body" sz="quarter" idx="11"/>
          </p:nvPr>
        </p:nvSpPr>
        <p:spPr>
          <a:xfrm>
            <a:off x="7648628"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93430CE4-5B69-4517-8F25-A3A23061EE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7346" y="371311"/>
            <a:ext cx="914400" cy="368346"/>
          </a:xfrm>
          <a:prstGeom prst="rect">
            <a:avLst/>
          </a:prstGeom>
        </p:spPr>
      </p:pic>
    </p:spTree>
    <p:extLst>
      <p:ext uri="{BB962C8B-B14F-4D97-AF65-F5344CB8AC3E}">
        <p14:creationId xmlns:p14="http://schemas.microsoft.com/office/powerpoint/2010/main" val="3817604345"/>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445BA5F7-F13B-4C20-B0E0-112E55400EE4}"/>
              </a:ext>
            </a:extLst>
          </p:cNvPr>
          <p:cNvSpPr>
            <a:spLocks noGrp="1" noChangeAspect="1"/>
          </p:cNvSpPr>
          <p:nvPr>
            <p:ph type="pic" sz="quarter" idx="12"/>
          </p:nvPr>
        </p:nvSpPr>
        <p:spPr>
          <a:xfrm>
            <a:off x="998477" y="371311"/>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2" name="Title 1"/>
          <p:cNvSpPr>
            <a:spLocks noGrp="1"/>
          </p:cNvSpPr>
          <p:nvPr>
            <p:ph type="ctrTitle" hasCustomPrompt="1"/>
          </p:nvPr>
        </p:nvSpPr>
        <p:spPr>
          <a:xfrm>
            <a:off x="5489910" y="1453783"/>
            <a:ext cx="5301922" cy="344622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4729193"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Text Placeholder 3"/>
          <p:cNvSpPr>
            <a:spLocks noGrp="1"/>
          </p:cNvSpPr>
          <p:nvPr userDrawn="1">
            <p:ph type="body" sz="quarter" idx="11"/>
          </p:nvPr>
        </p:nvSpPr>
        <p:spPr>
          <a:xfrm>
            <a:off x="5489910"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7" name="Graphic 6">
            <a:extLst>
              <a:ext uri="{FF2B5EF4-FFF2-40B4-BE49-F238E27FC236}">
                <a16:creationId xmlns:a16="http://schemas.microsoft.com/office/drawing/2014/main" id="{3FEB65A9-A8F4-40C5-AC08-82132F1B1B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91560" y="371311"/>
            <a:ext cx="914400" cy="368346"/>
          </a:xfrm>
          <a:prstGeom prst="rect">
            <a:avLst/>
          </a:prstGeom>
        </p:spPr>
      </p:pic>
    </p:spTree>
    <p:extLst>
      <p:ext uri="{BB962C8B-B14F-4D97-AF65-F5344CB8AC3E}">
        <p14:creationId xmlns:p14="http://schemas.microsoft.com/office/powerpoint/2010/main" val="190698293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28" name="Picture Placeholder 3">
            <a:extLst>
              <a:ext uri="{FF2B5EF4-FFF2-40B4-BE49-F238E27FC236}">
                <a16:creationId xmlns:a16="http://schemas.microsoft.com/office/drawing/2014/main" id="{1D0B9D96-907F-4E37-B5A7-830AD095F223}"/>
              </a:ext>
            </a:extLst>
          </p:cNvPr>
          <p:cNvSpPr>
            <a:spLocks noGrp="1" noChangeAspect="1"/>
          </p:cNvSpPr>
          <p:nvPr>
            <p:ph type="pic" sz="quarter" idx="12"/>
          </p:nvPr>
        </p:nvSpPr>
        <p:spPr>
          <a:xfrm>
            <a:off x="4915965"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998478" y="1456388"/>
            <a:ext cx="3174866" cy="342774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323EE304-3FCA-4CF8-84B4-178F6B5C57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5943356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8478" y="1456388"/>
            <a:ext cx="5249471"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357588"/>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Text Placeholder 3"/>
          <p:cNvSpPr>
            <a:spLocks noGrp="1"/>
          </p:cNvSpPr>
          <p:nvPr userDrawn="1">
            <p:ph type="body" sz="quarter" idx="11"/>
          </p:nvPr>
        </p:nvSpPr>
        <p:spPr>
          <a:xfrm>
            <a:off x="998478" y="5007009"/>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13BD1F9C-C7CA-4162-BCD4-0E8701D30076}"/>
              </a:ext>
            </a:extLst>
          </p:cNvPr>
          <p:cNvSpPr>
            <a:spLocks noGrp="1" noChangeAspect="1"/>
          </p:cNvSpPr>
          <p:nvPr>
            <p:ph type="pic" sz="quarter" idx="12"/>
          </p:nvPr>
        </p:nvSpPr>
        <p:spPr>
          <a:xfrm>
            <a:off x="7428967" y="371311"/>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pic>
        <p:nvPicPr>
          <p:cNvPr id="9" name="Graphic 8">
            <a:extLst>
              <a:ext uri="{FF2B5EF4-FFF2-40B4-BE49-F238E27FC236}">
                <a16:creationId xmlns:a16="http://schemas.microsoft.com/office/drawing/2014/main" id="{AA9325F0-DADC-43A7-A4FF-97033BB220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1957639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3821-7F6E-47FF-89CD-D057DAFB6B1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420009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13800" y="6295536"/>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C06C60-BBAD-4B44-9D69-53684892203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Graphic 8">
            <a:extLst>
              <a:ext uri="{FF2B5EF4-FFF2-40B4-BE49-F238E27FC236}">
                <a16:creationId xmlns:a16="http://schemas.microsoft.com/office/drawing/2014/main" id="{147A601A-3AE8-4889-A026-9740E00CCFBB}"/>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1017498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BC1A25C-9C23-47D0-BC86-BD2474043CD3}"/>
              </a:ext>
            </a:extLst>
          </p:cNvPr>
          <p:cNvGrpSpPr/>
          <p:nvPr userDrawn="1"/>
        </p:nvGrpSpPr>
        <p:grpSpPr>
          <a:xfrm>
            <a:off x="998476" y="0"/>
            <a:ext cx="911399" cy="1485244"/>
            <a:chOff x="1008000" y="0"/>
            <a:chExt cx="911399" cy="1485244"/>
          </a:xfrm>
          <a:solidFill>
            <a:schemeClr val="bg1">
              <a:alpha val="0"/>
            </a:schemeClr>
          </a:solidFill>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9">
              <a:extLst>
                <a:ext uri="{FF2B5EF4-FFF2-40B4-BE49-F238E27FC236}">
                  <a16:creationId xmlns:a16="http://schemas.microsoft.com/office/drawing/2014/main" id="{162D722E-1D64-4D54-98B6-8466501BFD3D}"/>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104" name="Rectangle 103">
            <a:extLst>
              <a:ext uri="{FF2B5EF4-FFF2-40B4-BE49-F238E27FC236}">
                <a16:creationId xmlns:a16="http://schemas.microsoft.com/office/drawing/2014/main" id="{6A6246C3-5BC1-4146-9E95-B8B3F1B77C22}"/>
              </a:ext>
            </a:extLst>
          </p:cNvPr>
          <p:cNvSpPr>
            <a:spLocks noChangeAspect="1"/>
          </p:cNvSpPr>
          <p:nvPr userDrawn="1"/>
        </p:nvSpPr>
        <p:spPr>
          <a:xfrm>
            <a:off x="7435789"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06" name="Text Placeholder 3">
            <a:extLst>
              <a:ext uri="{FF2B5EF4-FFF2-40B4-BE49-F238E27FC236}">
                <a16:creationId xmlns:a16="http://schemas.microsoft.com/office/drawing/2014/main" id="{E9A5689E-A0AC-4126-A5A7-5CD8528C6C2E}"/>
              </a:ext>
            </a:extLst>
          </p:cNvPr>
          <p:cNvSpPr>
            <a:spLocks noGrp="1"/>
          </p:cNvSpPr>
          <p:nvPr>
            <p:ph type="body" sz="quarter" idx="12"/>
          </p:nvPr>
        </p:nvSpPr>
        <p:spPr>
          <a:xfrm>
            <a:off x="7702252"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ctrTitle" hasCustomPrompt="1"/>
          </p:nvPr>
        </p:nvSpPr>
        <p:spPr>
          <a:xfrm>
            <a:off x="7702252" y="636808"/>
            <a:ext cx="3229510" cy="3950972"/>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pic>
        <p:nvPicPr>
          <p:cNvPr id="10" name="Graphic 9">
            <a:extLst>
              <a:ext uri="{FF2B5EF4-FFF2-40B4-BE49-F238E27FC236}">
                <a16:creationId xmlns:a16="http://schemas.microsoft.com/office/drawing/2014/main" id="{78DFFAD0-690D-40FA-92E3-26DD5F2CF7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1632352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5363" y="1330126"/>
            <a:ext cx="10198237"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8549920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4AFC733E-E364-489F-B7AF-D2002EE59732}"/>
              </a:ext>
            </a:extLst>
          </p:cNvPr>
          <p:cNvSpPr>
            <a:spLocks noGrp="1"/>
          </p:cNvSpPr>
          <p:nvPr>
            <p:ph type="title" hasCustomPrompt="1"/>
          </p:nvPr>
        </p:nvSpPr>
        <p:spPr/>
        <p:txBody>
          <a:bodyPr/>
          <a:lstStyle>
            <a:lvl1pPr>
              <a:defRPr/>
            </a:lvl1pPr>
          </a:lstStyle>
          <a:p>
            <a:r>
              <a:rPr lang="en-US"/>
              <a:t>Click to edit </a:t>
            </a:r>
            <a:br>
              <a:rPr lang="en-US"/>
            </a:br>
            <a:r>
              <a:rPr lang="en-US"/>
              <a:t>Master title style</a:t>
            </a:r>
            <a:endParaRPr lang="en-GB"/>
          </a:p>
        </p:txBody>
      </p:sp>
    </p:spTree>
    <p:extLst>
      <p:ext uri="{BB962C8B-B14F-4D97-AF65-F5344CB8AC3E}">
        <p14:creationId xmlns:p14="http://schemas.microsoft.com/office/powerpoint/2010/main" val="745574327"/>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hape 8">
            <a:extLst>
              <a:ext uri="{FF2B5EF4-FFF2-40B4-BE49-F238E27FC236}">
                <a16:creationId xmlns:a16="http://schemas.microsoft.com/office/drawing/2014/main" id="{F4561A05-7671-4539-AB97-A9979F67EB4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6" name="TextBox 5">
            <a:extLst>
              <a:ext uri="{FF2B5EF4-FFF2-40B4-BE49-F238E27FC236}">
                <a16:creationId xmlns:a16="http://schemas.microsoft.com/office/drawing/2014/main" id="{EC919669-F96A-4239-990D-B48E0AE682F3}"/>
              </a:ext>
              <a:ext uri="{C183D7F6-B498-43B3-948B-1728B52AA6E4}">
                <adec:decorative xmlns:adec="http://schemas.microsoft.com/office/drawing/2017/decorative" val="1"/>
              </a:ext>
            </a:extLst>
          </p:cNvPr>
          <p:cNvSpPr txBox="1"/>
          <p:nvPr userDrawn="1">
            <p:custDataLst>
              <p:tags r:id="rId1"/>
            </p:custDataLst>
          </p:nvPr>
        </p:nvSpPr>
        <p:spPr>
          <a:xfrm>
            <a:off x="8820154" y="6295536"/>
            <a:ext cx="201384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8" name="TextBox 7">
            <a:extLst>
              <a:ext uri="{FF2B5EF4-FFF2-40B4-BE49-F238E27FC236}">
                <a16:creationId xmlns:a16="http://schemas.microsoft.com/office/drawing/2014/main" id="{1CBF1CF3-C473-4B59-9814-FFEC4D26E80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endParaRPr lang="en-GB" sz="600" kern="1200" noProof="0">
              <a:solidFill>
                <a:schemeClr val="bg1"/>
              </a:solidFill>
              <a:latin typeface="+mn-lt"/>
              <a:ea typeface="+mn-ea"/>
              <a:cs typeface="+mn-cs"/>
            </a:endParaRPr>
          </a:p>
        </p:txBody>
      </p:sp>
      <p:cxnSp>
        <p:nvCxnSpPr>
          <p:cNvPr id="9" name="Straight Connector 8">
            <a:extLst>
              <a:ext uri="{FF2B5EF4-FFF2-40B4-BE49-F238E27FC236}">
                <a16:creationId xmlns:a16="http://schemas.microsoft.com/office/drawing/2014/main" id="{89D5ED2D-F17F-4481-8AE6-4D9EA053514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3AAE32-05EB-420A-97AB-3254804D32FD}"/>
              </a:ext>
            </a:extLst>
          </p:cNvPr>
          <p:cNvSpPr>
            <a:spLocks noGrp="1"/>
          </p:cNvSpPr>
          <p:nvPr>
            <p:ph type="title" hasCustomPrompt="1"/>
          </p:nvPr>
        </p:nvSpPr>
        <p:spPr/>
        <p:txBody>
          <a:bodyPr/>
          <a:lstStyle>
            <a:lvl1pPr>
              <a:defRPr>
                <a:solidFill>
                  <a:schemeClr val="bg1"/>
                </a:solidFill>
              </a:defRPr>
            </a:lvl1pPr>
          </a:lstStyle>
          <a:p>
            <a:r>
              <a:rPr lang="en-US"/>
              <a:t>Click to edit </a:t>
            </a:r>
            <a:br>
              <a:rPr lang="en-US"/>
            </a:br>
            <a:r>
              <a:rPr lang="en-US"/>
              <a:t>Master title style</a:t>
            </a:r>
            <a:endParaRPr lang="en-GB"/>
          </a:p>
        </p:txBody>
      </p:sp>
      <p:sp>
        <p:nvSpPr>
          <p:cNvPr id="10" name="Graphic 8">
            <a:extLst>
              <a:ext uri="{FF2B5EF4-FFF2-40B4-BE49-F238E27FC236}">
                <a16:creationId xmlns:a16="http://schemas.microsoft.com/office/drawing/2014/main" id="{567897B5-3A96-440B-8018-FDD880280B2A}"/>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1756343156"/>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96358" y="6295536"/>
            <a:ext cx="1937636"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Graphic 8">
            <a:extLst>
              <a:ext uri="{FF2B5EF4-FFF2-40B4-BE49-F238E27FC236}">
                <a16:creationId xmlns:a16="http://schemas.microsoft.com/office/drawing/2014/main" id="{48947F85-E5F1-445E-BD2C-8963D165668D}"/>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5714534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62208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DF69D30F-5094-425F-A158-0850AE27D36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0851487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64606" y="6295536"/>
            <a:ext cx="1969388"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1"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1C918AE-52AC-4531-9640-0D2CA3A28F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0" name="Graphic 8">
            <a:extLst>
              <a:ext uri="{FF2B5EF4-FFF2-40B4-BE49-F238E27FC236}">
                <a16:creationId xmlns:a16="http://schemas.microsoft.com/office/drawing/2014/main" id="{79D6C947-06F1-4188-A558-E10C77FF12CE}"/>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1823270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D91C8742-D774-4F89-A78A-3FE2DD10535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533393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1360"/>
            <a:ext cx="10195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02D32ADA-D319-4A1F-BF43-8C0B259FADD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984831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F443F486-864A-4617-9E68-0A1C3CD9BA8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38265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 Column Chart &amp; Tex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a:p>
        </p:txBody>
      </p:sp>
      <p:sp>
        <p:nvSpPr>
          <p:cNvPr id="7" name="Text Placeholder 8"/>
          <p:cNvSpPr>
            <a:spLocks noGrp="1"/>
          </p:cNvSpPr>
          <p:nvPr>
            <p:ph type="body" sz="quarter" idx="10"/>
          </p:nvPr>
        </p:nvSpPr>
        <p:spPr>
          <a:xfrm>
            <a:off x="1003200"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a:p>
        </p:txBody>
      </p:sp>
      <p:sp>
        <p:nvSpPr>
          <p:cNvPr id="9" name="Text Placeholder 8"/>
          <p:cNvSpPr>
            <a:spLocks noGrp="1"/>
          </p:cNvSpPr>
          <p:nvPr>
            <p:ph type="body" sz="quarter" idx="14"/>
          </p:nvPr>
        </p:nvSpPr>
        <p:spPr>
          <a:xfrm>
            <a:off x="4507546"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p:cNvSpPr>
            <a:spLocks noGrp="1"/>
          </p:cNvSpPr>
          <p:nvPr>
            <p:ph type="body" sz="quarter" idx="15"/>
          </p:nvPr>
        </p:nvSpPr>
        <p:spPr>
          <a:xfrm>
            <a:off x="8011892"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1993B809-7A30-47BC-953E-AF9FE10FDFB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50970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00E6EA-7AA4-4C98-8E47-F5F83446E051}"/>
              </a:ext>
            </a:extLst>
          </p:cNvPr>
          <p:cNvSpPr>
            <a:spLocks noGrp="1" noChangeAspect="1"/>
          </p:cNvSpPr>
          <p:nvPr>
            <p:ph type="pic" sz="quarter" idx="12"/>
          </p:nvPr>
        </p:nvSpPr>
        <p:spPr>
          <a:xfrm>
            <a:off x="998477" y="1468380"/>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
        <p:nvSpPr>
          <p:cNvPr id="2" name="Title 1"/>
          <p:cNvSpPr>
            <a:spLocks noGrp="1"/>
          </p:cNvSpPr>
          <p:nvPr>
            <p:ph type="ctrTitle" hasCustomPrompt="1"/>
          </p:nvPr>
        </p:nvSpPr>
        <p:spPr>
          <a:xfrm>
            <a:off x="7642337" y="1468380"/>
            <a:ext cx="3551186" cy="3098109"/>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7648627"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7648627"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Text Placeholder 3"/>
          <p:cNvSpPr>
            <a:spLocks noGrp="1"/>
          </p:cNvSpPr>
          <p:nvPr userDrawn="1">
            <p:ph type="body" sz="quarter" idx="11"/>
          </p:nvPr>
        </p:nvSpPr>
        <p:spPr>
          <a:xfrm>
            <a:off x="7648628"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93430CE4-5B69-4517-8F25-A3A23061EE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7346" y="371311"/>
            <a:ext cx="914400" cy="368346"/>
          </a:xfrm>
          <a:prstGeom prst="rect">
            <a:avLst/>
          </a:prstGeom>
        </p:spPr>
      </p:pic>
    </p:spTree>
    <p:extLst>
      <p:ext uri="{BB962C8B-B14F-4D97-AF65-F5344CB8AC3E}">
        <p14:creationId xmlns:p14="http://schemas.microsoft.com/office/powerpoint/2010/main" val="3399833295"/>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rocess 5 Column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068984"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5134768"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7200552"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1" name="Text Placeholder 12"/>
          <p:cNvSpPr>
            <a:spLocks noGrp="1"/>
          </p:cNvSpPr>
          <p:nvPr>
            <p:ph type="body" sz="quarter" idx="18" hasCustomPrompt="1"/>
          </p:nvPr>
        </p:nvSpPr>
        <p:spPr>
          <a:xfrm>
            <a:off x="9266337"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2" name="Text Placeholder 8"/>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B6F9AD75-9C5D-491A-8EB6-1E4763A9BC3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32545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Text Placeholder 12">
            <a:extLst>
              <a:ext uri="{FF2B5EF4-FFF2-40B4-BE49-F238E27FC236}">
                <a16:creationId xmlns:a16="http://schemas.microsoft.com/office/drawing/2014/main" id="{D3A5B3AC-C2E0-40CF-9D31-036461F790D0}"/>
              </a:ext>
            </a:extLst>
          </p:cNvPr>
          <p:cNvSpPr>
            <a:spLocks noGrp="1"/>
          </p:cNvSpPr>
          <p:nvPr>
            <p:ph type="body" sz="quarter" idx="14" hasCustomPrompt="1"/>
          </p:nvPr>
        </p:nvSpPr>
        <p:spPr>
          <a:xfrm>
            <a:off x="1003200"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2" name="Text Placeholder 12">
            <a:extLst>
              <a:ext uri="{FF2B5EF4-FFF2-40B4-BE49-F238E27FC236}">
                <a16:creationId xmlns:a16="http://schemas.microsoft.com/office/drawing/2014/main" id="{969E3860-942E-40E2-A1C8-AF5DF29675F7}"/>
              </a:ext>
            </a:extLst>
          </p:cNvPr>
          <p:cNvSpPr>
            <a:spLocks noGrp="1"/>
          </p:cNvSpPr>
          <p:nvPr>
            <p:ph type="body" sz="quarter" idx="15" hasCustomPrompt="1"/>
          </p:nvPr>
        </p:nvSpPr>
        <p:spPr>
          <a:xfrm>
            <a:off x="3068984"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3" name="Text Placeholder 12">
            <a:extLst>
              <a:ext uri="{FF2B5EF4-FFF2-40B4-BE49-F238E27FC236}">
                <a16:creationId xmlns:a16="http://schemas.microsoft.com/office/drawing/2014/main" id="{8E580107-2025-4C04-9884-4A6DBB63DE03}"/>
              </a:ext>
            </a:extLst>
          </p:cNvPr>
          <p:cNvSpPr>
            <a:spLocks noGrp="1"/>
          </p:cNvSpPr>
          <p:nvPr>
            <p:ph type="body" sz="quarter" idx="16" hasCustomPrompt="1"/>
          </p:nvPr>
        </p:nvSpPr>
        <p:spPr>
          <a:xfrm>
            <a:off x="5134768"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4" name="Text Placeholder 12">
            <a:extLst>
              <a:ext uri="{FF2B5EF4-FFF2-40B4-BE49-F238E27FC236}">
                <a16:creationId xmlns:a16="http://schemas.microsoft.com/office/drawing/2014/main" id="{BC4D5128-392D-4FC9-A83F-FA43203A40D7}"/>
              </a:ext>
            </a:extLst>
          </p:cNvPr>
          <p:cNvSpPr>
            <a:spLocks noGrp="1"/>
          </p:cNvSpPr>
          <p:nvPr>
            <p:ph type="body" sz="quarter" idx="17" hasCustomPrompt="1"/>
          </p:nvPr>
        </p:nvSpPr>
        <p:spPr>
          <a:xfrm>
            <a:off x="7200552"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5" name="Text Placeholder 12">
            <a:extLst>
              <a:ext uri="{FF2B5EF4-FFF2-40B4-BE49-F238E27FC236}">
                <a16:creationId xmlns:a16="http://schemas.microsoft.com/office/drawing/2014/main" id="{A8EB5529-8601-4864-9983-FBB672B8B9FF}"/>
              </a:ext>
            </a:extLst>
          </p:cNvPr>
          <p:cNvSpPr>
            <a:spLocks noGrp="1"/>
          </p:cNvSpPr>
          <p:nvPr>
            <p:ph type="body" sz="quarter" idx="18" hasCustomPrompt="1"/>
          </p:nvPr>
        </p:nvSpPr>
        <p:spPr>
          <a:xfrm>
            <a:off x="9266337"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EB51C022-C0B7-4310-BC9F-D7C63034FE3A}"/>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36349018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err="1">
              <a:solidFill>
                <a:schemeClr val="bg1"/>
              </a:solidFill>
            </a:endParaRPr>
          </a:p>
        </p:txBody>
      </p:sp>
      <p:sp>
        <p:nvSpPr>
          <p:cNvPr id="9" name="Text Placeholder 8"/>
          <p:cNvSpPr>
            <a:spLocks noGrp="1"/>
          </p:cNvSpPr>
          <p:nvPr>
            <p:ph type="body" sz="quarter" idx="10"/>
          </p:nvPr>
        </p:nvSpPr>
        <p:spPr>
          <a:xfrm>
            <a:off x="1003200"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272059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4437994"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6155391"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p:cNvSpPr>
            <a:spLocks noGrp="1"/>
          </p:cNvSpPr>
          <p:nvPr>
            <p:ph type="body" sz="quarter" idx="19"/>
          </p:nvPr>
        </p:nvSpPr>
        <p:spPr>
          <a:xfrm>
            <a:off x="959018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p:nvPr>
        </p:nvSpPr>
        <p:spPr>
          <a:xfrm>
            <a:off x="7872788"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p:nvPr>
        </p:nvSpPr>
        <p:spPr>
          <a:xfrm>
            <a:off x="995363" y="1330325"/>
            <a:ext cx="10185400" cy="53860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7" name="Title 6">
            <a:extLst>
              <a:ext uri="{FF2B5EF4-FFF2-40B4-BE49-F238E27FC236}">
                <a16:creationId xmlns:a16="http://schemas.microsoft.com/office/drawing/2014/main" id="{59724627-195E-4BFD-9A60-FFD6EECF128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9001364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593775"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618435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8774926"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 name="Title 2">
            <a:extLst>
              <a:ext uri="{FF2B5EF4-FFF2-40B4-BE49-F238E27FC236}">
                <a16:creationId xmlns:a16="http://schemas.microsoft.com/office/drawing/2014/main" id="{DE70D7C0-6953-439A-A54E-CED56520F82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125507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2">
            <a:extLst>
              <a:ext uri="{FF2B5EF4-FFF2-40B4-BE49-F238E27FC236}">
                <a16:creationId xmlns:a16="http://schemas.microsoft.com/office/drawing/2014/main" id="{3C84B130-9B9F-460C-87A1-4E3012ECEA7A}"/>
              </a:ext>
            </a:extLst>
          </p:cNvPr>
          <p:cNvSpPr>
            <a:spLocks noGrp="1"/>
          </p:cNvSpPr>
          <p:nvPr>
            <p:ph type="body" sz="quarter" idx="14" hasCustomPrompt="1"/>
          </p:nvPr>
        </p:nvSpPr>
        <p:spPr>
          <a:xfrm>
            <a:off x="100320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0" name="Text Placeholder 12">
            <a:extLst>
              <a:ext uri="{FF2B5EF4-FFF2-40B4-BE49-F238E27FC236}">
                <a16:creationId xmlns:a16="http://schemas.microsoft.com/office/drawing/2014/main" id="{FC076374-F8FA-413A-9C7F-81C823512353}"/>
              </a:ext>
            </a:extLst>
          </p:cNvPr>
          <p:cNvSpPr>
            <a:spLocks noGrp="1"/>
          </p:cNvSpPr>
          <p:nvPr>
            <p:ph type="body" sz="quarter" idx="15" hasCustomPrompt="1"/>
          </p:nvPr>
        </p:nvSpPr>
        <p:spPr>
          <a:xfrm>
            <a:off x="3593775"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1" name="Text Placeholder 12">
            <a:extLst>
              <a:ext uri="{FF2B5EF4-FFF2-40B4-BE49-F238E27FC236}">
                <a16:creationId xmlns:a16="http://schemas.microsoft.com/office/drawing/2014/main" id="{92DC24D7-E120-435A-8A2A-98E939AC4C9C}"/>
              </a:ext>
            </a:extLst>
          </p:cNvPr>
          <p:cNvSpPr>
            <a:spLocks noGrp="1"/>
          </p:cNvSpPr>
          <p:nvPr>
            <p:ph type="body" sz="quarter" idx="16" hasCustomPrompt="1"/>
          </p:nvPr>
        </p:nvSpPr>
        <p:spPr>
          <a:xfrm>
            <a:off x="618435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2" name="Text Placeholder 12">
            <a:extLst>
              <a:ext uri="{FF2B5EF4-FFF2-40B4-BE49-F238E27FC236}">
                <a16:creationId xmlns:a16="http://schemas.microsoft.com/office/drawing/2014/main" id="{41F15369-328E-43E6-894F-1F86414EB3F0}"/>
              </a:ext>
            </a:extLst>
          </p:cNvPr>
          <p:cNvSpPr>
            <a:spLocks noGrp="1"/>
          </p:cNvSpPr>
          <p:nvPr>
            <p:ph type="body" sz="quarter" idx="17" hasCustomPrompt="1"/>
          </p:nvPr>
        </p:nvSpPr>
        <p:spPr>
          <a:xfrm>
            <a:off x="8774926"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 name="Title 2">
            <a:extLst>
              <a:ext uri="{FF2B5EF4-FFF2-40B4-BE49-F238E27FC236}">
                <a16:creationId xmlns:a16="http://schemas.microsoft.com/office/drawing/2014/main" id="{9890D0D6-CEB9-47AA-B0BF-EB213FE3B803}"/>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404306235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p:nvPr>
        </p:nvSpPr>
        <p:spPr>
          <a:xfrm>
            <a:off x="6232260"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p:nvPr>
        </p:nvSpPr>
        <p:spPr>
          <a:xfrm>
            <a:off x="6232260"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0"/>
          <p:cNvSpPr>
            <a:spLocks noGrp="1"/>
          </p:cNvSpPr>
          <p:nvPr>
            <p:ph type="body" sz="quarter" idx="21"/>
          </p:nvPr>
        </p:nvSpPr>
        <p:spPr bwMode="gray">
          <a:xfrm>
            <a:off x="4571176" y="2546022"/>
            <a:ext cx="3049649" cy="2118398"/>
          </a:xfrm>
          <a:prstGeom prst="rect">
            <a:avLst/>
          </a:prstGeom>
          <a:solidFill>
            <a:schemeClr val="accent1"/>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
        <p:nvSpPr>
          <p:cNvPr id="3" name="Title 2">
            <a:extLst>
              <a:ext uri="{FF2B5EF4-FFF2-40B4-BE49-F238E27FC236}">
                <a16:creationId xmlns:a16="http://schemas.microsoft.com/office/drawing/2014/main" id="{01CCA206-C726-4930-8059-66751EC1483B}"/>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3533528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19" name="Text Placeholder 8"/>
          <p:cNvSpPr>
            <a:spLocks noGrp="1"/>
          </p:cNvSpPr>
          <p:nvPr>
            <p:ph type="body" sz="quarter" idx="19"/>
          </p:nvPr>
        </p:nvSpPr>
        <p:spPr>
          <a:xfrm>
            <a:off x="100320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623604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C76913D-77B2-43C9-9A9E-B86D68E16B7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9554848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13" name="Text Placeholder 8"/>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8"/>
          <p:cNvSpPr>
            <a:spLocks noGrp="1"/>
          </p:cNvSpPr>
          <p:nvPr>
            <p:ph type="body" sz="quarter" idx="24"/>
          </p:nvPr>
        </p:nvSpPr>
        <p:spPr>
          <a:xfrm>
            <a:off x="100320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8"/>
          <p:cNvSpPr>
            <a:spLocks noGrp="1"/>
          </p:cNvSpPr>
          <p:nvPr>
            <p:ph type="body" sz="quarter" idx="26"/>
          </p:nvPr>
        </p:nvSpPr>
        <p:spPr>
          <a:xfrm>
            <a:off x="623604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EF8E881-FC4C-4F00-9389-FF3C71D7CB7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584089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11" name="Shape 8">
            <a:extLst>
              <a:ext uri="{FF2B5EF4-FFF2-40B4-BE49-F238E27FC236}">
                <a16:creationId xmlns:a16="http://schemas.microsoft.com/office/drawing/2014/main" id="{1763B05F-830B-4267-AD78-15D92D15E48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2" name="TextBox 11">
            <a:extLst>
              <a:ext uri="{FF2B5EF4-FFF2-40B4-BE49-F238E27FC236}">
                <a16:creationId xmlns:a16="http://schemas.microsoft.com/office/drawing/2014/main" id="{2F13A210-92DD-4299-9F1D-B2FE60EC3160}"/>
              </a:ext>
              <a:ext uri="{C183D7F6-B498-43B3-948B-1728B52AA6E4}">
                <adec:decorative xmlns:adec="http://schemas.microsoft.com/office/drawing/2017/decorative" val="1"/>
              </a:ext>
            </a:extLst>
          </p:cNvPr>
          <p:cNvSpPr txBox="1"/>
          <p:nvPr userDrawn="1">
            <p:custDataLst>
              <p:tags r:id="rId1"/>
            </p:custDataLst>
          </p:nvPr>
        </p:nvSpPr>
        <p:spPr>
          <a:xfrm>
            <a:off x="8902702" y="6295536"/>
            <a:ext cx="1931292"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17" name="TextBox 16">
            <a:extLst>
              <a:ext uri="{FF2B5EF4-FFF2-40B4-BE49-F238E27FC236}">
                <a16:creationId xmlns:a16="http://schemas.microsoft.com/office/drawing/2014/main" id="{94359EB3-99CA-467E-9F82-D5B531A28A37}"/>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9" name="Straight Connector 18">
            <a:extLst>
              <a:ext uri="{FF2B5EF4-FFF2-40B4-BE49-F238E27FC236}">
                <a16:creationId xmlns:a16="http://schemas.microsoft.com/office/drawing/2014/main" id="{E4C51904-D930-45AA-AF92-A006847C8BF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p:nvPr>
        </p:nvSpPr>
        <p:spPr>
          <a:xfrm>
            <a:off x="100320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p:nvPr>
        </p:nvSpPr>
        <p:spPr>
          <a:xfrm>
            <a:off x="623604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p:nvPr>
        </p:nvSpPr>
        <p:spPr>
          <a:xfrm>
            <a:off x="100320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p:nvPr>
        </p:nvSpPr>
        <p:spPr>
          <a:xfrm>
            <a:off x="623604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39275135-3A5F-40EA-83D5-8A21BF9039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8" name="Graphic 8">
            <a:extLst>
              <a:ext uri="{FF2B5EF4-FFF2-40B4-BE49-F238E27FC236}">
                <a16:creationId xmlns:a16="http://schemas.microsoft.com/office/drawing/2014/main" id="{3FE807FD-1F53-40C0-958E-7B645C12F83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9353148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Tree>
    <p:extLst>
      <p:ext uri="{BB962C8B-B14F-4D97-AF65-F5344CB8AC3E}">
        <p14:creationId xmlns:p14="http://schemas.microsoft.com/office/powerpoint/2010/main" val="12788944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445BA5F7-F13B-4C20-B0E0-112E55400EE4}"/>
              </a:ext>
            </a:extLst>
          </p:cNvPr>
          <p:cNvSpPr>
            <a:spLocks noGrp="1" noChangeAspect="1"/>
          </p:cNvSpPr>
          <p:nvPr>
            <p:ph type="pic" sz="quarter" idx="12"/>
          </p:nvPr>
        </p:nvSpPr>
        <p:spPr>
          <a:xfrm>
            <a:off x="998477" y="371311"/>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2" name="Title 1"/>
          <p:cNvSpPr>
            <a:spLocks noGrp="1"/>
          </p:cNvSpPr>
          <p:nvPr>
            <p:ph type="ctrTitle" hasCustomPrompt="1"/>
          </p:nvPr>
        </p:nvSpPr>
        <p:spPr>
          <a:xfrm>
            <a:off x="5489910" y="1453783"/>
            <a:ext cx="5301922" cy="344622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4729193"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Text Placeholder 3"/>
          <p:cNvSpPr>
            <a:spLocks noGrp="1"/>
          </p:cNvSpPr>
          <p:nvPr userDrawn="1">
            <p:ph type="body" sz="quarter" idx="11"/>
          </p:nvPr>
        </p:nvSpPr>
        <p:spPr>
          <a:xfrm>
            <a:off x="5489910"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7" name="Graphic 6">
            <a:extLst>
              <a:ext uri="{FF2B5EF4-FFF2-40B4-BE49-F238E27FC236}">
                <a16:creationId xmlns:a16="http://schemas.microsoft.com/office/drawing/2014/main" id="{3FEB65A9-A8F4-40C5-AC08-82132F1B1B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91560" y="371311"/>
            <a:ext cx="914400" cy="368346"/>
          </a:xfrm>
          <a:prstGeom prst="rect">
            <a:avLst/>
          </a:prstGeom>
        </p:spPr>
      </p:pic>
    </p:spTree>
    <p:extLst>
      <p:ext uri="{BB962C8B-B14F-4D97-AF65-F5344CB8AC3E}">
        <p14:creationId xmlns:p14="http://schemas.microsoft.com/office/powerpoint/2010/main" val="34086250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0">
              <a:schemeClr val="accent5"/>
            </a:gs>
            <a:gs pos="10000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noChangeAspect="1"/>
          </p:cNvSpPr>
          <p:nvPr userDrawn="1"/>
        </p:nvSpPr>
        <p:spPr>
          <a:xfrm>
            <a:off x="998476" y="971550"/>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Tree>
    <p:extLst>
      <p:ext uri="{BB962C8B-B14F-4D97-AF65-F5344CB8AC3E}">
        <p14:creationId xmlns:p14="http://schemas.microsoft.com/office/powerpoint/2010/main" val="3666769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noChangeAspect="1"/>
          </p:cNvSpPr>
          <p:nvPr userDrawn="1"/>
        </p:nvSpPr>
        <p:spPr>
          <a:xfrm>
            <a:off x="998476" y="971550"/>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Tree>
    <p:extLst>
      <p:ext uri="{BB962C8B-B14F-4D97-AF65-F5344CB8AC3E}">
        <p14:creationId xmlns:p14="http://schemas.microsoft.com/office/powerpoint/2010/main" val="36241286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100000">
              <a:schemeClr val="accent1"/>
            </a:gs>
            <a:gs pos="0">
              <a:schemeClr val="accent5"/>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bg1"/>
                </a:solidFill>
                <a:latin typeface="+mn-lt"/>
                <a:ea typeface="+mn-ea"/>
                <a:cs typeface="+mn-cs"/>
              </a:rPr>
              <a:t>Document Classification: KPMG Public</a:t>
            </a:r>
          </a:p>
        </p:txBody>
      </p:sp>
      <p:sp>
        <p:nvSpPr>
          <p:cNvPr id="3" name="Text Placeholder 2">
            <a:extLst>
              <a:ext uri="{FF2B5EF4-FFF2-40B4-BE49-F238E27FC236}">
                <a16:creationId xmlns:a16="http://schemas.microsoft.com/office/drawing/2014/main" id="{9771E9CC-2A2B-4C75-8522-60824F3AC7F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a:t>Click to edit Master text styles</a:t>
            </a:r>
          </a:p>
          <a:p>
            <a:pPr lvl="1"/>
            <a:r>
              <a:rPr lang="en-US"/>
              <a:t>Second level</a:t>
            </a:r>
          </a:p>
        </p:txBody>
      </p:sp>
      <p:sp>
        <p:nvSpPr>
          <p:cNvPr id="43" name="Text Placeholder 2">
            <a:extLst>
              <a:ext uri="{FF2B5EF4-FFF2-40B4-BE49-F238E27FC236}">
                <a16:creationId xmlns:a16="http://schemas.microsoft.com/office/drawing/2014/main" id="{8E01CBC1-FC71-43BD-845D-21EEEFA25661}"/>
              </a:ext>
            </a:extLst>
          </p:cNvPr>
          <p:cNvSpPr>
            <a:spLocks noGrp="1"/>
          </p:cNvSpPr>
          <p:nvPr>
            <p:ph type="body" sz="quarter" idx="14"/>
          </p:nvPr>
        </p:nvSpPr>
        <p:spPr>
          <a:xfrm>
            <a:off x="989012" y="3351965"/>
            <a:ext cx="2411738" cy="119064"/>
          </a:xfrm>
        </p:spPr>
        <p:txBody>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4" name="Group 3">
            <a:extLst>
              <a:ext uri="{FF2B5EF4-FFF2-40B4-BE49-F238E27FC236}">
                <a16:creationId xmlns:a16="http://schemas.microsoft.com/office/drawing/2014/main" id="{1C4D5492-D401-42A2-B377-EA27220983D3}"/>
              </a:ext>
            </a:extLst>
          </p:cNvPr>
          <p:cNvGrpSpPr/>
          <p:nvPr userDrawn="1"/>
        </p:nvGrpSpPr>
        <p:grpSpPr>
          <a:xfrm>
            <a:off x="998476" y="2881529"/>
            <a:ext cx="2023200" cy="367957"/>
            <a:chOff x="998476" y="2881529"/>
            <a:chExt cx="2023200" cy="367957"/>
          </a:xfrm>
        </p:grpSpPr>
        <p:sp>
          <p:nvSpPr>
            <p:cNvPr id="15" name="Rectangle 14">
              <a:extLst>
                <a:ext uri="{FF2B5EF4-FFF2-40B4-BE49-F238E27FC236}">
                  <a16:creationId xmlns:a16="http://schemas.microsoft.com/office/drawing/2014/main" id="{CF196AFE-0767-4ACF-9869-412F4845EABF}"/>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6" name="Rectangle 15">
              <a:extLst>
                <a:ext uri="{FF2B5EF4-FFF2-40B4-BE49-F238E27FC236}">
                  <a16:creationId xmlns:a16="http://schemas.microsoft.com/office/drawing/2014/main" id="{1E42C7C2-E55C-467A-A194-4BA78575F316}"/>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7" name="Rectangle 16">
              <a:extLst>
                <a:ext uri="{FF2B5EF4-FFF2-40B4-BE49-F238E27FC236}">
                  <a16:creationId xmlns:a16="http://schemas.microsoft.com/office/drawing/2014/main" id="{C45E1FE7-629E-4892-B2EB-2FDAB3326BE5}"/>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 name="Rectangle 1">
              <a:extLst>
                <a:ext uri="{FF2B5EF4-FFF2-40B4-BE49-F238E27FC236}">
                  <a16:creationId xmlns:a16="http://schemas.microsoft.com/office/drawing/2014/main" id="{07E3B322-EB53-4C7E-8968-4B7B3CE2432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9" name="Picture 8">
              <a:extLst>
                <a:ext uri="{FF2B5EF4-FFF2-40B4-BE49-F238E27FC236}">
                  <a16:creationId xmlns:a16="http://schemas.microsoft.com/office/drawing/2014/main" id="{3F3E6F56-5300-4CC2-8B6F-98341C903A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10" name="Picture 9" descr="Icon&#10;&#10;Description automatically generated">
              <a:extLst>
                <a:ext uri="{FF2B5EF4-FFF2-40B4-BE49-F238E27FC236}">
                  <a16:creationId xmlns:a16="http://schemas.microsoft.com/office/drawing/2014/main" id="{5688464F-C48A-4F62-97E1-E717A76F03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12" name="Picture 11" descr="Logo&#10;&#10;Description automatically generated">
              <a:extLst>
                <a:ext uri="{FF2B5EF4-FFF2-40B4-BE49-F238E27FC236}">
                  <a16:creationId xmlns:a16="http://schemas.microsoft.com/office/drawing/2014/main" id="{3DBC0AA5-6153-434E-A0C9-A5D940745C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13" name="Picture 12" descr="Logo&#10;&#10;Description automatically generated">
              <a:extLst>
                <a:ext uri="{FF2B5EF4-FFF2-40B4-BE49-F238E27FC236}">
                  <a16:creationId xmlns:a16="http://schemas.microsoft.com/office/drawing/2014/main" id="{809B7D2B-5280-4ED4-B112-B6C654C52EF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14" name="Picture 13" descr="Icon&#10;&#10;Description automatically generated">
              <a:extLst>
                <a:ext uri="{FF2B5EF4-FFF2-40B4-BE49-F238E27FC236}">
                  <a16:creationId xmlns:a16="http://schemas.microsoft.com/office/drawing/2014/main" id="{B338E268-56D8-4524-BB26-DA84FEEF86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8" name="Graphic 17">
            <a:extLst>
              <a:ext uri="{FF2B5EF4-FFF2-40B4-BE49-F238E27FC236}">
                <a16:creationId xmlns:a16="http://schemas.microsoft.com/office/drawing/2014/main" id="{935A1578-15A7-4FE7-8BC2-3ADC725AE7D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856340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accent2"/>
                </a:solidFill>
                <a:latin typeface="+mn-lt"/>
                <a:ea typeface="+mn-ea"/>
                <a:cs typeface="+mn-cs"/>
              </a:rPr>
              <a:t>Document Classification: KPMG Public</a:t>
            </a:r>
          </a:p>
        </p:txBody>
      </p:sp>
      <p:sp>
        <p:nvSpPr>
          <p:cNvPr id="53" name="Text Placeholder 2">
            <a:extLst>
              <a:ext uri="{FF2B5EF4-FFF2-40B4-BE49-F238E27FC236}">
                <a16:creationId xmlns:a16="http://schemas.microsoft.com/office/drawing/2014/main" id="{A835BAAE-8387-4EE5-AB59-6FBE19144C8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accent2"/>
                </a:solidFill>
              </a:defRPr>
            </a:lvl1pPr>
            <a:lvl2pPr>
              <a:spcAft>
                <a:spcPts val="1000"/>
              </a:spcAft>
              <a:defRPr sz="900" b="0">
                <a:solidFill>
                  <a:schemeClr val="accent2"/>
                </a:solidFill>
              </a:defRPr>
            </a:lvl2pPr>
          </a:lstStyle>
          <a:p>
            <a:pPr lvl="0"/>
            <a:r>
              <a:rPr lang="en-US"/>
              <a:t>Click to edit Master text styles</a:t>
            </a:r>
          </a:p>
          <a:p>
            <a:pPr lvl="1"/>
            <a:r>
              <a:rPr lang="en-US"/>
              <a:t>Second level</a:t>
            </a:r>
          </a:p>
        </p:txBody>
      </p:sp>
      <p:sp>
        <p:nvSpPr>
          <p:cNvPr id="54" name="Text Placeholder 2">
            <a:extLst>
              <a:ext uri="{FF2B5EF4-FFF2-40B4-BE49-F238E27FC236}">
                <a16:creationId xmlns:a16="http://schemas.microsoft.com/office/drawing/2014/main" id="{93B40796-98D9-465A-9944-CCD9D00EE921}"/>
              </a:ext>
            </a:extLst>
          </p:cNvPr>
          <p:cNvSpPr>
            <a:spLocks noGrp="1"/>
          </p:cNvSpPr>
          <p:nvPr>
            <p:ph type="body" sz="quarter" idx="14"/>
          </p:nvPr>
        </p:nvSpPr>
        <p:spPr>
          <a:xfrm>
            <a:off x="989012" y="3351965"/>
            <a:ext cx="2411738" cy="119064"/>
          </a:xfrm>
        </p:spPr>
        <p:txBody>
          <a:bodyPr/>
          <a:lstStyle>
            <a:lvl1pPr>
              <a:buFontTx/>
              <a:buNone/>
              <a:defRPr sz="1200" b="1">
                <a:solidFill>
                  <a:schemeClr val="accent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18" name="Group 17">
            <a:extLst>
              <a:ext uri="{FF2B5EF4-FFF2-40B4-BE49-F238E27FC236}">
                <a16:creationId xmlns:a16="http://schemas.microsoft.com/office/drawing/2014/main" id="{3AD33E6D-5377-46E3-B1FF-E91C54D03F04}"/>
              </a:ext>
            </a:extLst>
          </p:cNvPr>
          <p:cNvGrpSpPr/>
          <p:nvPr userDrawn="1"/>
        </p:nvGrpSpPr>
        <p:grpSpPr>
          <a:xfrm>
            <a:off x="998476" y="2881529"/>
            <a:ext cx="2023200" cy="367957"/>
            <a:chOff x="998476" y="2881529"/>
            <a:chExt cx="2023200" cy="367957"/>
          </a:xfrm>
        </p:grpSpPr>
        <p:sp>
          <p:nvSpPr>
            <p:cNvPr id="19" name="Rectangle 18">
              <a:extLst>
                <a:ext uri="{FF2B5EF4-FFF2-40B4-BE49-F238E27FC236}">
                  <a16:creationId xmlns:a16="http://schemas.microsoft.com/office/drawing/2014/main" id="{7F4461B7-55B7-4469-ADF0-D4A2CB8F5710}"/>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0" name="Rectangle 19">
              <a:extLst>
                <a:ext uri="{FF2B5EF4-FFF2-40B4-BE49-F238E27FC236}">
                  <a16:creationId xmlns:a16="http://schemas.microsoft.com/office/drawing/2014/main" id="{36F734C6-FA66-47AA-9466-88AC05333E29}"/>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1" name="Rectangle 20">
              <a:extLst>
                <a:ext uri="{FF2B5EF4-FFF2-40B4-BE49-F238E27FC236}">
                  <a16:creationId xmlns:a16="http://schemas.microsoft.com/office/drawing/2014/main" id="{8B928039-DB0D-4F9F-A695-D6F65A328FCD}"/>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2" name="Rectangle 21">
              <a:extLst>
                <a:ext uri="{FF2B5EF4-FFF2-40B4-BE49-F238E27FC236}">
                  <a16:creationId xmlns:a16="http://schemas.microsoft.com/office/drawing/2014/main" id="{DE314CEC-778A-45F5-AF53-25973CFF2C6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23" name="Picture 22">
              <a:extLst>
                <a:ext uri="{FF2B5EF4-FFF2-40B4-BE49-F238E27FC236}">
                  <a16:creationId xmlns:a16="http://schemas.microsoft.com/office/drawing/2014/main" id="{7A5A09B0-ADE2-48D6-9500-156D9353A9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24" name="Picture 23" descr="Icon&#10;&#10;Description automatically generated">
              <a:extLst>
                <a:ext uri="{FF2B5EF4-FFF2-40B4-BE49-F238E27FC236}">
                  <a16:creationId xmlns:a16="http://schemas.microsoft.com/office/drawing/2014/main" id="{7D51E6DF-03C0-4528-A826-C16F599AB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25" name="Picture 24" descr="Logo&#10;&#10;Description automatically generated">
              <a:extLst>
                <a:ext uri="{FF2B5EF4-FFF2-40B4-BE49-F238E27FC236}">
                  <a16:creationId xmlns:a16="http://schemas.microsoft.com/office/drawing/2014/main" id="{B7A09755-6B8F-4E6B-95E4-A3F59CF5D0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26" name="Picture 25" descr="Logo&#10;&#10;Description automatically generated">
              <a:extLst>
                <a:ext uri="{FF2B5EF4-FFF2-40B4-BE49-F238E27FC236}">
                  <a16:creationId xmlns:a16="http://schemas.microsoft.com/office/drawing/2014/main" id="{FF482287-E023-4BA0-BEEC-A27AF495C2F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27" name="Picture 26" descr="Icon&#10;&#10;Description automatically generated">
              <a:extLst>
                <a:ext uri="{FF2B5EF4-FFF2-40B4-BE49-F238E27FC236}">
                  <a16:creationId xmlns:a16="http://schemas.microsoft.com/office/drawing/2014/main" id="{475EF34B-0D63-4B5C-BF0F-AA0D0D345D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7" name="Graphic 16">
            <a:extLst>
              <a:ext uri="{FF2B5EF4-FFF2-40B4-BE49-F238E27FC236}">
                <a16:creationId xmlns:a16="http://schemas.microsoft.com/office/drawing/2014/main" id="{A51C6BDD-4F02-45D2-886C-4899A473F7F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8722947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p:nvPr>
        </p:nvSpPr>
        <p:spPr>
          <a:solidFill>
            <a:schemeClr val="bg1"/>
          </a:solidFill>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12</a:t>
            </a:r>
          </a:p>
          <a:p>
            <a:pPr algn="ctr"/>
            <a:r>
              <a:rPr lang="en-GB" sz="800">
                <a:solidFill>
                  <a:schemeClr val="bg1"/>
                </a:solidFill>
              </a:rPr>
              <a:t>35</a:t>
            </a:r>
          </a:p>
          <a:p>
            <a:pPr algn="ctr"/>
            <a:r>
              <a:rPr lang="en-GB" sz="80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172</a:t>
            </a:r>
          </a:p>
          <a:p>
            <a:pPr algn="ctr"/>
            <a:r>
              <a:rPr lang="en-GB" sz="800">
                <a:solidFill>
                  <a:sysClr val="windowText" lastClr="000000"/>
                </a:solidFill>
              </a:rPr>
              <a:t>234</a:t>
            </a:r>
          </a:p>
          <a:p>
            <a:pPr algn="ctr"/>
            <a:r>
              <a:rPr lang="en-GB" sz="800">
                <a:solidFill>
                  <a:sysClr val="windowText" lastClr="000000"/>
                </a:solidFill>
              </a:rPr>
              <a:t>255</a:t>
            </a:r>
          </a:p>
        </p:txBody>
      </p:sp>
      <p:sp>
        <p:nvSpPr>
          <p:cNvPr id="8" name="Rectangle 7">
            <a:extLst>
              <a:ext uri="{FF2B5EF4-FFF2-40B4-BE49-F238E27FC236}">
                <a16:creationId xmlns:a16="http://schemas.microsoft.com/office/drawing/2014/main" id="{A2309040-9C95-48FE-AA99-4757E8328519}"/>
              </a:ext>
            </a:extLst>
          </p:cNvPr>
          <p:cNvSpPr/>
          <p:nvPr userDrawn="1"/>
        </p:nvSpPr>
        <p:spPr>
          <a:xfrm>
            <a:off x="2992848" y="1732478"/>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Primary Colors</a:t>
            </a:r>
          </a:p>
        </p:txBody>
      </p:sp>
      <p:sp>
        <p:nvSpPr>
          <p:cNvPr id="20" name="Rectangle 19">
            <a:extLst>
              <a:ext uri="{FF2B5EF4-FFF2-40B4-BE49-F238E27FC236}">
                <a16:creationId xmlns:a16="http://schemas.microsoft.com/office/drawing/2014/main" id="{6453D312-00EF-44B5-9D91-290BE0E19654}"/>
              </a:ext>
            </a:extLst>
          </p:cNvPr>
          <p:cNvSpPr/>
          <p:nvPr userDrawn="1"/>
        </p:nvSpPr>
        <p:spPr>
          <a:xfrm>
            <a:off x="998351" y="3786711"/>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301271"/>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4809439"/>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921682"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Dark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921682"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921682"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Light Blue</a:t>
            </a:r>
          </a:p>
        </p:txBody>
      </p:sp>
      <p:sp>
        <p:nvSpPr>
          <p:cNvPr id="36" name="TextBox 35">
            <a:extLst>
              <a:ext uri="{FF2B5EF4-FFF2-40B4-BE49-F238E27FC236}">
                <a16:creationId xmlns:a16="http://schemas.microsoft.com/office/drawing/2014/main" id="{0A430D78-5EDB-481E-BB6D-67D8689BCE11}"/>
              </a:ext>
            </a:extLst>
          </p:cNvPr>
          <p:cNvSpPr txBox="1"/>
          <p:nvPr userDrawn="1"/>
        </p:nvSpPr>
        <p:spPr>
          <a:xfrm>
            <a:off x="3916179" y="1817279"/>
            <a:ext cx="1253995" cy="237066"/>
          </a:xfrm>
          <a:prstGeom prst="rect">
            <a:avLst/>
          </a:prstGeom>
          <a:noFill/>
        </p:spPr>
        <p:txBody>
          <a:bodyPr wrap="square" lIns="54610" tIns="54610" rIns="54610" bIns="54610" rtlCol="0" anchor="ctr">
            <a:noAutofit/>
          </a:bodyPr>
          <a:lstStyle/>
          <a:p>
            <a:pPr algn="l">
              <a:spcAft>
                <a:spcPts val="600"/>
              </a:spcAft>
            </a:pPr>
            <a:r>
              <a:rPr lang="en-GB" sz="1000"/>
              <a:t>Blue</a:t>
            </a:r>
          </a:p>
        </p:txBody>
      </p:sp>
      <p:sp>
        <p:nvSpPr>
          <p:cNvPr id="39" name="TextBox 38">
            <a:extLst>
              <a:ext uri="{FF2B5EF4-FFF2-40B4-BE49-F238E27FC236}">
                <a16:creationId xmlns:a16="http://schemas.microsoft.com/office/drawing/2014/main" id="{E42EE987-0425-4CD8-B75D-E3E8F8C2096D}"/>
              </a:ext>
            </a:extLst>
          </p:cNvPr>
          <p:cNvSpPr txBox="1"/>
          <p:nvPr userDrawn="1"/>
        </p:nvSpPr>
        <p:spPr>
          <a:xfrm>
            <a:off x="1921682"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Cobalt Blue</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921682" y="3874401"/>
            <a:ext cx="1253995" cy="237066"/>
          </a:xfrm>
          <a:prstGeom prst="rect">
            <a:avLst/>
          </a:prstGeom>
          <a:noFill/>
        </p:spPr>
        <p:txBody>
          <a:bodyPr wrap="square" lIns="54610" tIns="54610" rIns="54610" bIns="54610" rtlCol="0" anchor="ctr">
            <a:noAutofit/>
          </a:bodyPr>
          <a:lstStyle/>
          <a:p>
            <a:pPr algn="l">
              <a:spcAft>
                <a:spcPts val="600"/>
              </a:spcAft>
            </a:pPr>
            <a:r>
              <a:rPr lang="en-GB" sz="100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921682" y="4385458"/>
            <a:ext cx="1253995" cy="237066"/>
          </a:xfrm>
          <a:prstGeom prst="rect">
            <a:avLst/>
          </a:prstGeom>
          <a:noFill/>
        </p:spPr>
        <p:txBody>
          <a:bodyPr wrap="square" lIns="54610" tIns="54610" rIns="54610" bIns="54610" rtlCol="0" anchor="ctr">
            <a:noAutofit/>
          </a:bodyPr>
          <a:lstStyle/>
          <a:p>
            <a:pPr algn="l">
              <a:spcAft>
                <a:spcPts val="600"/>
              </a:spcAft>
            </a:pPr>
            <a:r>
              <a:rPr lang="en-GB" sz="100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921682" y="4896518"/>
            <a:ext cx="1253995" cy="237066"/>
          </a:xfrm>
          <a:prstGeom prst="rect">
            <a:avLst/>
          </a:prstGeom>
          <a:noFill/>
        </p:spPr>
        <p:txBody>
          <a:bodyPr wrap="square" lIns="54610" tIns="54610" rIns="54610" bIns="54610" rtlCol="0" anchor="ctr">
            <a:noAutofit/>
          </a:bodyPr>
          <a:lstStyle/>
          <a:p>
            <a:pPr algn="l">
              <a:spcAft>
                <a:spcPts val="600"/>
              </a:spcAft>
            </a:pPr>
            <a:r>
              <a:rPr lang="en-GB" sz="1000"/>
              <a:t>Pink</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3028"/>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7590"/>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Accent Colors for Infographics and charts only</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72151"/>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6713"/>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255</a:t>
            </a:r>
          </a:p>
          <a:p>
            <a:pPr algn="ctr"/>
            <a:r>
              <a:rPr lang="en-GB" sz="800">
                <a:solidFill>
                  <a:sysClr val="windowText" lastClr="000000"/>
                </a:solidFill>
              </a:rPr>
              <a:t>163</a:t>
            </a:r>
          </a:p>
          <a:p>
            <a:pPr algn="ctr"/>
            <a:r>
              <a:rPr lang="en-GB" sz="80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301273"/>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9441"/>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4001"/>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accent3"/>
                </a:solidFill>
              </a:rPr>
              <a:t>99</a:t>
            </a:r>
          </a:p>
          <a:p>
            <a:pPr algn="ctr"/>
            <a:r>
              <a:rPr lang="en-GB" sz="800">
                <a:solidFill>
                  <a:schemeClr val="accent3"/>
                </a:solidFill>
              </a:rPr>
              <a:t>235</a:t>
            </a:r>
          </a:p>
          <a:p>
            <a:pPr algn="ctr"/>
            <a:r>
              <a:rPr lang="en-GB" sz="80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userDrawn="1"/>
        </p:nvGrpSpPr>
        <p:grpSpPr>
          <a:xfrm>
            <a:off x="3971416" y="2341846"/>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userDrawn="1"/>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51</a:t>
            </a:r>
          </a:p>
          <a:p>
            <a:pPr algn="ctr"/>
            <a:r>
              <a:rPr lang="en-GB" sz="800">
                <a:solidFill>
                  <a:schemeClr val="bg1"/>
                </a:solidFill>
              </a:rPr>
              <a:t>51</a:t>
            </a:r>
          </a:p>
          <a:p>
            <a:pPr algn="ctr"/>
            <a:r>
              <a:rPr lang="en-GB" sz="80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endParaRPr lang="en-GB" sz="80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152</a:t>
            </a:r>
          </a:p>
          <a:p>
            <a:pPr algn="ctr"/>
            <a:r>
              <a:rPr lang="en-GB" sz="800">
                <a:solidFill>
                  <a:schemeClr val="bg1"/>
                </a:solidFill>
              </a:rPr>
              <a:t>152</a:t>
            </a:r>
          </a:p>
          <a:p>
            <a:pPr algn="ctr"/>
            <a:r>
              <a:rPr lang="en-GB" sz="80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178</a:t>
            </a:r>
          </a:p>
          <a:p>
            <a:pPr algn="ctr"/>
            <a:r>
              <a:rPr lang="en-GB" sz="800">
                <a:solidFill>
                  <a:sysClr val="windowText" lastClr="000000"/>
                </a:solidFill>
              </a:rPr>
              <a:t>178</a:t>
            </a:r>
          </a:p>
          <a:p>
            <a:pPr algn="ctr"/>
            <a:r>
              <a:rPr lang="en-GB" sz="80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229</a:t>
            </a:r>
          </a:p>
          <a:p>
            <a:pPr algn="ctr"/>
            <a:r>
              <a:rPr lang="en-GB" sz="800">
                <a:solidFill>
                  <a:schemeClr val="tx1"/>
                </a:solidFill>
              </a:rPr>
              <a:t>229</a:t>
            </a:r>
          </a:p>
          <a:p>
            <a:pPr algn="ctr"/>
            <a:r>
              <a:rPr lang="en-GB" sz="80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userDrawn="1"/>
        </p:nvSpPr>
        <p:spPr>
          <a:xfrm>
            <a:off x="6203979"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203979"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203979"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203979" y="3875017"/>
            <a:ext cx="1253995" cy="237066"/>
          </a:xfrm>
          <a:prstGeom prst="rect">
            <a:avLst/>
          </a:prstGeom>
          <a:noFill/>
        </p:spPr>
        <p:txBody>
          <a:bodyPr wrap="square" lIns="54610" tIns="54610" rIns="54610" bIns="54610" rtlCol="0" anchor="ctr">
            <a:noAutofit/>
          </a:bodyPr>
          <a:lstStyle/>
          <a:p>
            <a:pPr algn="l">
              <a:spcAft>
                <a:spcPts val="600"/>
              </a:spcAft>
            </a:pPr>
            <a:r>
              <a:rPr lang="en-GB" sz="100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203979"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Grey 2</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56172"/>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56172"/>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43862"/>
            <a:ext cx="1568421" cy="237066"/>
          </a:xfrm>
          <a:prstGeom prst="rect">
            <a:avLst/>
          </a:prstGeom>
          <a:noFill/>
        </p:spPr>
        <p:txBody>
          <a:bodyPr wrap="square" lIns="54610" tIns="54610" rIns="54610" bIns="54610" rtlCol="0" anchor="ctr">
            <a:noAutofit/>
          </a:bodyPr>
          <a:lstStyle/>
          <a:p>
            <a:pPr algn="l">
              <a:spcAft>
                <a:spcPts val="600"/>
              </a:spcAft>
            </a:pPr>
            <a:r>
              <a:rPr lang="en-GB" sz="1000"/>
              <a:t>Purple/</a:t>
            </a:r>
            <a:br>
              <a:rPr lang="en-GB" sz="1000"/>
            </a:br>
            <a:r>
              <a:rPr lang="en-GB" sz="100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053992" y="2743862"/>
            <a:ext cx="1709098" cy="237066"/>
          </a:xfrm>
          <a:prstGeom prst="rect">
            <a:avLst/>
          </a:prstGeom>
          <a:noFill/>
        </p:spPr>
        <p:txBody>
          <a:bodyPr wrap="square" lIns="54610" tIns="54610" rIns="54610" bIns="54610" rtlCol="0" anchor="ctr">
            <a:noAutofit/>
          </a:bodyPr>
          <a:lstStyle/>
          <a:p>
            <a:pPr algn="l">
              <a:spcAft>
                <a:spcPts val="600"/>
              </a:spcAft>
            </a:pPr>
            <a:r>
              <a:rPr lang="en-GB" sz="1000"/>
              <a:t>Pacific/</a:t>
            </a:r>
            <a:br>
              <a:rPr lang="en-GB" sz="1000"/>
            </a:br>
            <a:r>
              <a:rPr lang="en-GB" sz="100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a:solidFill>
                  <a:sysClr val="windowText" lastClr="000000"/>
                </a:solidFill>
              </a:rPr>
              <a:t>Gradients</a:t>
            </a:r>
          </a:p>
          <a:p>
            <a:pPr marL="171450" indent="-171450" algn="l">
              <a:spcAft>
                <a:spcPts val="300"/>
              </a:spcAft>
              <a:buFont typeface="Arial" panose="020B0604020202020204" pitchFamily="34" charset="0"/>
              <a:buChar char="•"/>
            </a:pPr>
            <a:r>
              <a:rPr lang="en-GB" sz="1000" b="0">
                <a:solidFill>
                  <a:sysClr val="windowText" lastClr="000000"/>
                </a:solidFill>
              </a:rPr>
              <a:t>The </a:t>
            </a:r>
            <a:r>
              <a:rPr lang="en-GB" sz="1000" b="0" err="1">
                <a:solidFill>
                  <a:sysClr val="windowText" lastClr="000000"/>
                </a:solidFill>
              </a:rPr>
              <a:t>colors</a:t>
            </a:r>
            <a:r>
              <a:rPr lang="en-GB" sz="1000" b="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1000" b="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a:solidFill>
                  <a:sysClr val="windowText" lastClr="000000"/>
                </a:solidFill>
              </a:rPr>
              <a:t>Do not create new gradients; use only the gradients shown here</a:t>
            </a:r>
            <a:endParaRPr lang="en-US" sz="1000" b="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255</a:t>
            </a:r>
          </a:p>
          <a:p>
            <a:pPr algn="ctr"/>
            <a:r>
              <a:rPr lang="en-GB" sz="800">
                <a:solidFill>
                  <a:schemeClr val="tx1"/>
                </a:solidFill>
              </a:rPr>
              <a:t>255</a:t>
            </a:r>
          </a:p>
          <a:p>
            <a:pPr algn="ctr"/>
            <a:r>
              <a:rPr lang="en-GB" sz="80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97184" y="4389395"/>
            <a:ext cx="1253995" cy="237066"/>
          </a:xfrm>
          <a:prstGeom prst="rect">
            <a:avLst/>
          </a:prstGeom>
          <a:noFill/>
        </p:spPr>
        <p:txBody>
          <a:bodyPr wrap="square" lIns="54610" tIns="54610" rIns="54610" bIns="54610" rtlCol="0" anchor="ctr">
            <a:noAutofit/>
          </a:bodyPr>
          <a:lstStyle/>
          <a:p>
            <a:pPr algn="l">
              <a:spcAft>
                <a:spcPts val="600"/>
              </a:spcAft>
            </a:pPr>
            <a:r>
              <a:rPr lang="en-GB" sz="1000"/>
              <a:t>White</a:t>
            </a:r>
          </a:p>
        </p:txBody>
      </p:sp>
      <p:sp>
        <p:nvSpPr>
          <p:cNvPr id="73" name="TextBox 72">
            <a:extLst>
              <a:ext uri="{FF2B5EF4-FFF2-40B4-BE49-F238E27FC236}">
                <a16:creationId xmlns:a16="http://schemas.microsoft.com/office/drawing/2014/main" id="{66117D9B-6EF8-4B36-A112-FD6D19D0AE23}"/>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a:solidFill>
                  <a:sysClr val="windowText" lastClr="000000"/>
                </a:solidFill>
              </a:rPr>
              <a:t>Traffic Light Palette</a:t>
            </a:r>
            <a:endParaRPr lang="en-US" sz="1000" b="0">
              <a:solidFill>
                <a:sysClr val="windowText" lastClr="000000"/>
              </a:solidFill>
            </a:endParaRPr>
          </a:p>
        </p:txBody>
      </p:sp>
      <p:sp>
        <p:nvSpPr>
          <p:cNvPr id="101" name="Rectangle 100">
            <a:extLst>
              <a:ext uri="{FF2B5EF4-FFF2-40B4-BE49-F238E27FC236}">
                <a16:creationId xmlns:a16="http://schemas.microsoft.com/office/drawing/2014/main" id="{8629CA1F-9C19-4EBE-AACF-DD30D2A7CB9D}"/>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38</a:t>
            </a:r>
          </a:p>
          <a:p>
            <a:pPr algn="ctr"/>
            <a:r>
              <a:rPr lang="en-GB" sz="800">
                <a:solidFill>
                  <a:schemeClr val="bg1"/>
                </a:solidFill>
              </a:rPr>
              <a:t>153</a:t>
            </a:r>
          </a:p>
          <a:p>
            <a:pPr algn="ctr"/>
            <a:r>
              <a:rPr lang="en-GB" sz="800">
                <a:solidFill>
                  <a:schemeClr val="bg1"/>
                </a:solidFill>
              </a:rPr>
              <a:t>36</a:t>
            </a:r>
          </a:p>
        </p:txBody>
      </p:sp>
      <p:sp>
        <p:nvSpPr>
          <p:cNvPr id="102" name="Rectangle 101">
            <a:extLst>
              <a:ext uri="{FF2B5EF4-FFF2-40B4-BE49-F238E27FC236}">
                <a16:creationId xmlns:a16="http://schemas.microsoft.com/office/drawing/2014/main" id="{38F50825-9522-489D-AFE6-03DCC983AE45}"/>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241</a:t>
            </a:r>
          </a:p>
          <a:p>
            <a:pPr algn="ctr"/>
            <a:r>
              <a:rPr lang="en-GB" sz="800">
                <a:solidFill>
                  <a:schemeClr val="bg1"/>
                </a:solidFill>
              </a:rPr>
              <a:t>196</a:t>
            </a:r>
          </a:p>
          <a:p>
            <a:pPr algn="ctr"/>
            <a:r>
              <a:rPr lang="en-GB" sz="800">
                <a:solidFill>
                  <a:schemeClr val="bg1"/>
                </a:solidFill>
              </a:rPr>
              <a:t>77</a:t>
            </a:r>
          </a:p>
        </p:txBody>
      </p:sp>
      <p:sp>
        <p:nvSpPr>
          <p:cNvPr id="103" name="Rectangle 102">
            <a:extLst>
              <a:ext uri="{FF2B5EF4-FFF2-40B4-BE49-F238E27FC236}">
                <a16:creationId xmlns:a16="http://schemas.microsoft.com/office/drawing/2014/main" id="{920DF8B8-BB57-4FAB-8303-1EA0BDA6B7F5}"/>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237</a:t>
            </a:r>
          </a:p>
          <a:p>
            <a:pPr algn="ctr"/>
            <a:r>
              <a:rPr lang="en-GB" sz="800">
                <a:solidFill>
                  <a:schemeClr val="bg1"/>
                </a:solidFill>
              </a:rPr>
              <a:t>33</a:t>
            </a:r>
          </a:p>
          <a:p>
            <a:pPr algn="ctr"/>
            <a:r>
              <a:rPr lang="en-GB" sz="800">
                <a:solidFill>
                  <a:schemeClr val="bg1"/>
                </a:solidFill>
              </a:rPr>
              <a:t>36</a:t>
            </a:r>
          </a:p>
        </p:txBody>
      </p:sp>
      <p:sp>
        <p:nvSpPr>
          <p:cNvPr id="104" name="TextBox 103">
            <a:extLst>
              <a:ext uri="{FF2B5EF4-FFF2-40B4-BE49-F238E27FC236}">
                <a16:creationId xmlns:a16="http://schemas.microsoft.com/office/drawing/2014/main" id="{0E284CC6-D89E-4E2E-9C1A-D2D015D4CCE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1000" b="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a:solidFill>
                  <a:sysClr val="windowText" lastClr="000000"/>
                </a:solidFill>
              </a:rPr>
              <a:t>Mix light, mid and dark tones within data sets</a:t>
            </a:r>
          </a:p>
        </p:txBody>
      </p:sp>
      <p:cxnSp>
        <p:nvCxnSpPr>
          <p:cNvPr id="105" name="Straight Connector 104">
            <a:extLst>
              <a:ext uri="{FF2B5EF4-FFF2-40B4-BE49-F238E27FC236}">
                <a16:creationId xmlns:a16="http://schemas.microsoft.com/office/drawing/2014/main" id="{32E93FD9-5621-45B8-BDA7-4C88B41DB4D9}"/>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8F7303C-5EE8-4FA6-A437-87F2BF61E6C8}"/>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39C72177-73C5-408A-8C21-86379F35DFDA}"/>
              </a:ext>
            </a:extLst>
          </p:cNvPr>
          <p:cNvGrpSpPr/>
          <p:nvPr userDrawn="1"/>
        </p:nvGrpSpPr>
        <p:grpSpPr>
          <a:xfrm>
            <a:off x="7170486" y="5015319"/>
            <a:ext cx="4023114" cy="868052"/>
            <a:chOff x="6942744" y="5227726"/>
            <a:chExt cx="6397168" cy="1380293"/>
          </a:xfrm>
        </p:grpSpPr>
        <p:sp>
          <p:nvSpPr>
            <p:cNvPr id="108" name="Rectangle 107">
              <a:extLst>
                <a:ext uri="{FF2B5EF4-FFF2-40B4-BE49-F238E27FC236}">
                  <a16:creationId xmlns:a16="http://schemas.microsoft.com/office/drawing/2014/main" id="{09C4E567-3FDF-4915-8D1F-4D3869F8570F}"/>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109" name="Rectangle 108">
              <a:extLst>
                <a:ext uri="{FF2B5EF4-FFF2-40B4-BE49-F238E27FC236}">
                  <a16:creationId xmlns:a16="http://schemas.microsoft.com/office/drawing/2014/main" id="{2DA33985-45D0-4046-B44C-8DCBCFFD86AC}"/>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110" name="Rectangle 109">
              <a:extLst>
                <a:ext uri="{FF2B5EF4-FFF2-40B4-BE49-F238E27FC236}">
                  <a16:creationId xmlns:a16="http://schemas.microsoft.com/office/drawing/2014/main" id="{60024D76-5422-4C07-A547-F2C593130265}"/>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11" name="Rectangle 110">
              <a:extLst>
                <a:ext uri="{FF2B5EF4-FFF2-40B4-BE49-F238E27FC236}">
                  <a16:creationId xmlns:a16="http://schemas.microsoft.com/office/drawing/2014/main" id="{06E42AD4-4E53-43DB-966B-14EA0ED3E458}"/>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12" name="Rectangle 111">
              <a:extLst>
                <a:ext uri="{FF2B5EF4-FFF2-40B4-BE49-F238E27FC236}">
                  <a16:creationId xmlns:a16="http://schemas.microsoft.com/office/drawing/2014/main" id="{3123BFF0-C9BC-4A9F-8C1A-6677CDC1F631}"/>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113" name="Rectangle 112">
              <a:extLst>
                <a:ext uri="{FF2B5EF4-FFF2-40B4-BE49-F238E27FC236}">
                  <a16:creationId xmlns:a16="http://schemas.microsoft.com/office/drawing/2014/main" id="{2B91896C-FA19-4C29-A6A4-8285D7F3418C}"/>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114" name="Rectangle 113">
              <a:extLst>
                <a:ext uri="{FF2B5EF4-FFF2-40B4-BE49-F238E27FC236}">
                  <a16:creationId xmlns:a16="http://schemas.microsoft.com/office/drawing/2014/main" id="{48E4376B-58CB-4B0E-AB7F-3AF61E7659F9}"/>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255</a:t>
              </a:r>
            </a:p>
            <a:p>
              <a:pPr algn="ctr"/>
              <a:r>
                <a:rPr lang="en-GB" sz="800">
                  <a:solidFill>
                    <a:schemeClr val="bg1"/>
                  </a:solidFill>
                </a:rPr>
                <a:t>163</a:t>
              </a:r>
            </a:p>
            <a:p>
              <a:pPr algn="ctr"/>
              <a:r>
                <a:rPr lang="en-GB" sz="800">
                  <a:solidFill>
                    <a:schemeClr val="bg1"/>
                  </a:solidFill>
                </a:rPr>
                <a:t>218</a:t>
              </a:r>
            </a:p>
          </p:txBody>
        </p:sp>
        <p:sp>
          <p:nvSpPr>
            <p:cNvPr id="115" name="Rectangle 114">
              <a:extLst>
                <a:ext uri="{FF2B5EF4-FFF2-40B4-BE49-F238E27FC236}">
                  <a16:creationId xmlns:a16="http://schemas.microsoft.com/office/drawing/2014/main" id="{6CCBC42E-797C-4CB6-8C59-2D6FCDDB1F33}"/>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116" name="Rectangle 115">
              <a:extLst>
                <a:ext uri="{FF2B5EF4-FFF2-40B4-BE49-F238E27FC236}">
                  <a16:creationId xmlns:a16="http://schemas.microsoft.com/office/drawing/2014/main" id="{691DA2AF-1629-48DB-9571-C0A4059F3B38}"/>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99</a:t>
              </a:r>
            </a:p>
            <a:p>
              <a:pPr algn="ctr"/>
              <a:r>
                <a:rPr lang="en-GB" sz="800">
                  <a:solidFill>
                    <a:sysClr val="windowText" lastClr="000000"/>
                  </a:solidFill>
                </a:rPr>
                <a:t>235</a:t>
              </a:r>
            </a:p>
            <a:p>
              <a:pPr algn="ctr"/>
              <a:r>
                <a:rPr lang="en-GB" sz="800">
                  <a:solidFill>
                    <a:sysClr val="windowText" lastClr="000000"/>
                  </a:solidFill>
                </a:rPr>
                <a:t>218</a:t>
              </a:r>
            </a:p>
          </p:txBody>
        </p:sp>
        <p:sp>
          <p:nvSpPr>
            <p:cNvPr id="117" name="Rectangle 116">
              <a:extLst>
                <a:ext uri="{FF2B5EF4-FFF2-40B4-BE49-F238E27FC236}">
                  <a16:creationId xmlns:a16="http://schemas.microsoft.com/office/drawing/2014/main" id="{7004D9F3-522B-4798-8584-5DAEBCA82D69}"/>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118" name="Rectangle 117">
              <a:extLst>
                <a:ext uri="{FF2B5EF4-FFF2-40B4-BE49-F238E27FC236}">
                  <a16:creationId xmlns:a16="http://schemas.microsoft.com/office/drawing/2014/main" id="{DDFAE922-1756-4DBB-9867-8AF985CB3C58}"/>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19" name="Rectangle 118">
              <a:extLst>
                <a:ext uri="{FF2B5EF4-FFF2-40B4-BE49-F238E27FC236}">
                  <a16:creationId xmlns:a16="http://schemas.microsoft.com/office/drawing/2014/main" id="{88FF5845-C594-4FAB-AA8F-EA33A333B321}"/>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120" name="Rectangle 119">
              <a:extLst>
                <a:ext uri="{FF2B5EF4-FFF2-40B4-BE49-F238E27FC236}">
                  <a16:creationId xmlns:a16="http://schemas.microsoft.com/office/drawing/2014/main" id="{BDF8DBD9-3426-4B1A-A0E8-1F5F3DA02FE2}"/>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p:txBody>
        </p:sp>
        <p:sp>
          <p:nvSpPr>
            <p:cNvPr id="121" name="Rectangle 120">
              <a:extLst>
                <a:ext uri="{FF2B5EF4-FFF2-40B4-BE49-F238E27FC236}">
                  <a16:creationId xmlns:a16="http://schemas.microsoft.com/office/drawing/2014/main" id="{7F2702EE-4E6E-4980-B5D2-9FC76A136BA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grpSp>
    </p:spTree>
    <p:extLst>
      <p:ext uri="{BB962C8B-B14F-4D97-AF65-F5344CB8AC3E}">
        <p14:creationId xmlns:p14="http://schemas.microsoft.com/office/powerpoint/2010/main" val="32279880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cSld name="1_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FEC81A12-E9A6-4A7B-A0C5-1CE89B589BD0}"/>
              </a:ext>
            </a:extLst>
          </p:cNvPr>
          <p:cNvSpPr>
            <a:spLocks noGrp="1"/>
          </p:cNvSpPr>
          <p:nvPr>
            <p:ph type="pic" sz="quarter" idx="12" hasCustomPrompt="1"/>
          </p:nvPr>
        </p:nvSpPr>
        <p:spPr>
          <a:xfrm>
            <a:off x="0" y="0"/>
            <a:ext cx="12192000" cy="6858000"/>
          </a:xfrm>
          <a:solidFill>
            <a:schemeClr val="bg1">
              <a:lumMod val="75000"/>
            </a:schemeClr>
          </a:solidFill>
        </p:spPr>
        <p:txBody>
          <a:bodyPr/>
          <a:lstStyle>
            <a:lvl1pPr algn="ctr">
              <a:defRPr sz="1200"/>
            </a:lvl1pPr>
          </a:lstStyle>
          <a:p>
            <a:r>
              <a:rPr lang="en-US"/>
              <a:t>Click on frame and insert dark/light picture using the Insert tab, Pictures.</a:t>
            </a:r>
            <a:br>
              <a:rPr lang="en-US"/>
            </a:br>
            <a:r>
              <a:rPr lang="en-US"/>
              <a:t>Or via Templafy Images</a:t>
            </a:r>
          </a:p>
          <a:p>
            <a:endParaRPr lang="en-GB"/>
          </a:p>
        </p:txBody>
      </p:sp>
      <p:sp>
        <p:nvSpPr>
          <p:cNvPr id="7" name="Text Placeholder 7">
            <a:extLst>
              <a:ext uri="{FF2B5EF4-FFF2-40B4-BE49-F238E27FC236}">
                <a16:creationId xmlns:a16="http://schemas.microsoft.com/office/drawing/2014/main" id="{950708D3-44D6-48DA-B6FC-09F3947F8E94}"/>
              </a:ext>
            </a:extLst>
          </p:cNvPr>
          <p:cNvSpPr>
            <a:spLocks noGrp="1"/>
          </p:cNvSpPr>
          <p:nvPr>
            <p:ph type="body" sz="quarter" idx="13"/>
          </p:nvPr>
        </p:nvSpPr>
        <p:spPr>
          <a:xfrm>
            <a:off x="998476" y="371312"/>
            <a:ext cx="914400" cy="367739"/>
          </a:xfrm>
          <a:custGeom>
            <a:avLst/>
            <a:gdLst>
              <a:gd name="connsiteX0" fmla="*/ 718742 w 914400"/>
              <a:gd name="connsiteY0" fmla="*/ 287058 h 367739"/>
              <a:gd name="connsiteX1" fmla="*/ 765334 w 914400"/>
              <a:gd name="connsiteY1" fmla="*/ 329257 h 367739"/>
              <a:gd name="connsiteX2" fmla="*/ 797096 w 914400"/>
              <a:gd name="connsiteY2" fmla="*/ 326026 h 367739"/>
              <a:gd name="connsiteX3" fmla="*/ 806757 w 914400"/>
              <a:gd name="connsiteY3" fmla="*/ 287058 h 367739"/>
              <a:gd name="connsiteX4" fmla="*/ 597317 w 914400"/>
              <a:gd name="connsiteY4" fmla="*/ 212258 h 367739"/>
              <a:gd name="connsiteX5" fmla="*/ 554311 w 914400"/>
              <a:gd name="connsiteY5" fmla="*/ 279918 h 367739"/>
              <a:gd name="connsiteX6" fmla="*/ 582745 w 914400"/>
              <a:gd name="connsiteY6" fmla="*/ 279918 h 367739"/>
              <a:gd name="connsiteX7" fmla="*/ 457701 w 914400"/>
              <a:gd name="connsiteY7" fmla="*/ 209318 h 367739"/>
              <a:gd name="connsiteX8" fmla="*/ 437830 w 914400"/>
              <a:gd name="connsiteY8" fmla="*/ 279918 h 367739"/>
              <a:gd name="connsiteX9" fmla="*/ 458412 w 914400"/>
              <a:gd name="connsiteY9" fmla="*/ 279918 h 367739"/>
              <a:gd name="connsiteX10" fmla="*/ 290266 w 914400"/>
              <a:gd name="connsiteY10" fmla="*/ 198365 h 367739"/>
              <a:gd name="connsiteX11" fmla="*/ 283804 w 914400"/>
              <a:gd name="connsiteY11" fmla="*/ 222404 h 367739"/>
              <a:gd name="connsiteX12" fmla="*/ 281154 w 914400"/>
              <a:gd name="connsiteY12" fmla="*/ 232679 h 367739"/>
              <a:gd name="connsiteX13" fmla="*/ 275565 w 914400"/>
              <a:gd name="connsiteY13" fmla="*/ 253326 h 367739"/>
              <a:gd name="connsiteX14" fmla="*/ 287649 w 914400"/>
              <a:gd name="connsiteY14" fmla="*/ 253326 h 367739"/>
              <a:gd name="connsiteX15" fmla="*/ 294596 w 914400"/>
              <a:gd name="connsiteY15" fmla="*/ 253326 h 367739"/>
              <a:gd name="connsiteX16" fmla="*/ 300379 w 914400"/>
              <a:gd name="connsiteY16" fmla="*/ 253100 h 367739"/>
              <a:gd name="connsiteX17" fmla="*/ 300573 w 914400"/>
              <a:gd name="connsiteY17" fmla="*/ 253196 h 367739"/>
              <a:gd name="connsiteX18" fmla="*/ 336697 w 914400"/>
              <a:gd name="connsiteY18" fmla="*/ 225086 h 367739"/>
              <a:gd name="connsiteX19" fmla="*/ 337569 w 914400"/>
              <a:gd name="connsiteY19" fmla="*/ 204407 h 367739"/>
              <a:gd name="connsiteX20" fmla="*/ 307811 w 914400"/>
              <a:gd name="connsiteY20" fmla="*/ 198365 h 367739"/>
              <a:gd name="connsiteX21" fmla="*/ 298473 w 914400"/>
              <a:gd name="connsiteY21" fmla="*/ 198365 h 367739"/>
              <a:gd name="connsiteX22" fmla="*/ 290266 w 914400"/>
              <a:gd name="connsiteY22" fmla="*/ 198365 h 367739"/>
              <a:gd name="connsiteX23" fmla="*/ 499415 w 914400"/>
              <a:gd name="connsiteY23" fmla="*/ 7180 h 367739"/>
              <a:gd name="connsiteX24" fmla="*/ 499415 w 914400"/>
              <a:gd name="connsiteY24" fmla="*/ 279982 h 367739"/>
              <a:gd name="connsiteX25" fmla="*/ 504649 w 914400"/>
              <a:gd name="connsiteY25" fmla="*/ 279982 h 367739"/>
              <a:gd name="connsiteX26" fmla="*/ 576121 w 914400"/>
              <a:gd name="connsiteY26" fmla="*/ 167314 h 367739"/>
              <a:gd name="connsiteX27" fmla="*/ 655994 w 914400"/>
              <a:gd name="connsiteY27" fmla="*/ 167314 h 367739"/>
              <a:gd name="connsiteX28" fmla="*/ 632277 w 914400"/>
              <a:gd name="connsiteY28" fmla="*/ 279918 h 367739"/>
              <a:gd name="connsiteX29" fmla="*/ 660033 w 914400"/>
              <a:gd name="connsiteY29" fmla="*/ 279918 h 367739"/>
              <a:gd name="connsiteX30" fmla="*/ 663038 w 914400"/>
              <a:gd name="connsiteY30" fmla="*/ 263407 h 367739"/>
              <a:gd name="connsiteX31" fmla="*/ 688208 w 914400"/>
              <a:gd name="connsiteY31" fmla="*/ 209318 h 367739"/>
              <a:gd name="connsiteX32" fmla="*/ 688208 w 914400"/>
              <a:gd name="connsiteY32" fmla="*/ 170222 h 367739"/>
              <a:gd name="connsiteX33" fmla="*/ 688305 w 914400"/>
              <a:gd name="connsiteY33" fmla="*/ 7180 h 367739"/>
              <a:gd name="connsiteX34" fmla="*/ 279248 w 914400"/>
              <a:gd name="connsiteY34" fmla="*/ 7180 h 367739"/>
              <a:gd name="connsiteX35" fmla="*/ 279248 w 914400"/>
              <a:gd name="connsiteY35" fmla="*/ 166991 h 367739"/>
              <a:gd name="connsiteX36" fmla="*/ 316761 w 914400"/>
              <a:gd name="connsiteY36" fmla="*/ 166991 h 367739"/>
              <a:gd name="connsiteX37" fmla="*/ 377667 w 914400"/>
              <a:gd name="connsiteY37" fmla="*/ 180917 h 367739"/>
              <a:gd name="connsiteX38" fmla="*/ 384129 w 914400"/>
              <a:gd name="connsiteY38" fmla="*/ 225667 h 367739"/>
              <a:gd name="connsiteX39" fmla="*/ 338248 w 914400"/>
              <a:gd name="connsiteY39" fmla="*/ 279918 h 367739"/>
              <a:gd name="connsiteX40" fmla="*/ 388459 w 914400"/>
              <a:gd name="connsiteY40" fmla="*/ 279918 h 367739"/>
              <a:gd name="connsiteX41" fmla="*/ 420770 w 914400"/>
              <a:gd name="connsiteY41" fmla="*/ 167055 h 367739"/>
              <a:gd name="connsiteX42" fmla="*/ 468041 w 914400"/>
              <a:gd name="connsiteY42" fmla="*/ 167055 h 367739"/>
              <a:gd name="connsiteX43" fmla="*/ 467976 w 914400"/>
              <a:gd name="connsiteY43" fmla="*/ 7180 h 367739"/>
              <a:gd name="connsiteX44" fmla="*/ 59113 w 914400"/>
              <a:gd name="connsiteY44" fmla="*/ 7180 h 367739"/>
              <a:gd name="connsiteX45" fmla="*/ 59113 w 914400"/>
              <a:gd name="connsiteY45" fmla="*/ 167314 h 367739"/>
              <a:gd name="connsiteX46" fmla="*/ 104607 w 914400"/>
              <a:gd name="connsiteY46" fmla="*/ 167314 h 367739"/>
              <a:gd name="connsiteX47" fmla="*/ 80342 w 914400"/>
              <a:gd name="connsiteY47" fmla="*/ 248091 h 367739"/>
              <a:gd name="connsiteX48" fmla="*/ 155303 w 914400"/>
              <a:gd name="connsiteY48" fmla="*/ 167314 h 367739"/>
              <a:gd name="connsiteX49" fmla="*/ 216694 w 914400"/>
              <a:gd name="connsiteY49" fmla="*/ 167314 h 367739"/>
              <a:gd name="connsiteX50" fmla="*/ 120957 w 914400"/>
              <a:gd name="connsiteY50" fmla="*/ 265249 h 367739"/>
              <a:gd name="connsiteX51" fmla="*/ 127903 w 914400"/>
              <a:gd name="connsiteY51" fmla="*/ 280015 h 367739"/>
              <a:gd name="connsiteX52" fmla="*/ 217017 w 914400"/>
              <a:gd name="connsiteY52" fmla="*/ 280015 h 367739"/>
              <a:gd name="connsiteX53" fmla="*/ 218083 w 914400"/>
              <a:gd name="connsiteY53" fmla="*/ 276784 h 367739"/>
              <a:gd name="connsiteX54" fmla="*/ 245095 w 914400"/>
              <a:gd name="connsiteY54" fmla="*/ 186862 h 367739"/>
              <a:gd name="connsiteX55" fmla="*/ 248068 w 914400"/>
              <a:gd name="connsiteY55" fmla="*/ 177169 h 367739"/>
              <a:gd name="connsiteX56" fmla="*/ 247874 w 914400"/>
              <a:gd name="connsiteY56" fmla="*/ 7180 h 367739"/>
              <a:gd name="connsiteX57" fmla="*/ 719646 w 914400"/>
              <a:gd name="connsiteY57" fmla="*/ 7083 h 367739"/>
              <a:gd name="connsiteX58" fmla="*/ 719646 w 914400"/>
              <a:gd name="connsiteY58" fmla="*/ 178332 h 367739"/>
              <a:gd name="connsiteX59" fmla="*/ 803332 w 914400"/>
              <a:gd name="connsiteY59" fmla="*/ 156199 h 367739"/>
              <a:gd name="connsiteX60" fmla="*/ 871379 w 914400"/>
              <a:gd name="connsiteY60" fmla="*/ 179657 h 367739"/>
              <a:gd name="connsiteX61" fmla="*/ 876096 w 914400"/>
              <a:gd name="connsiteY61" fmla="*/ 221661 h 367739"/>
              <a:gd name="connsiteX62" fmla="*/ 819358 w 914400"/>
              <a:gd name="connsiteY62" fmla="*/ 221661 h 367739"/>
              <a:gd name="connsiteX63" fmla="*/ 791054 w 914400"/>
              <a:gd name="connsiteY63" fmla="*/ 194778 h 367739"/>
              <a:gd name="connsiteX64" fmla="*/ 721843 w 914400"/>
              <a:gd name="connsiteY64" fmla="*/ 262244 h 367739"/>
              <a:gd name="connsiteX65" fmla="*/ 719646 w 914400"/>
              <a:gd name="connsiteY65" fmla="*/ 273455 h 367739"/>
              <a:gd name="connsiteX66" fmla="*/ 719646 w 914400"/>
              <a:gd name="connsiteY66" fmla="*/ 279918 h 367739"/>
              <a:gd name="connsiteX67" fmla="*/ 765689 w 914400"/>
              <a:gd name="connsiteY67" fmla="*/ 279918 h 367739"/>
              <a:gd name="connsiteX68" fmla="*/ 773541 w 914400"/>
              <a:gd name="connsiteY68" fmla="*/ 248479 h 367739"/>
              <a:gd name="connsiteX69" fmla="*/ 868891 w 914400"/>
              <a:gd name="connsiteY69" fmla="*/ 248479 h 367739"/>
              <a:gd name="connsiteX70" fmla="*/ 861007 w 914400"/>
              <a:gd name="connsiteY70" fmla="*/ 279918 h 367739"/>
              <a:gd name="connsiteX71" fmla="*/ 908601 w 914400"/>
              <a:gd name="connsiteY71" fmla="*/ 279918 h 367739"/>
              <a:gd name="connsiteX72" fmla="*/ 908601 w 914400"/>
              <a:gd name="connsiteY72" fmla="*/ 7083 h 367739"/>
              <a:gd name="connsiteX73" fmla="*/ 51908 w 914400"/>
              <a:gd name="connsiteY73" fmla="*/ 0 h 367739"/>
              <a:gd name="connsiteX74" fmla="*/ 255209 w 914400"/>
              <a:gd name="connsiteY74" fmla="*/ 0 h 367739"/>
              <a:gd name="connsiteX75" fmla="*/ 255209 w 914400"/>
              <a:gd name="connsiteY75" fmla="*/ 167314 h 367739"/>
              <a:gd name="connsiteX76" fmla="*/ 272010 w 914400"/>
              <a:gd name="connsiteY76" fmla="*/ 167314 h 367739"/>
              <a:gd name="connsiteX77" fmla="*/ 272010 w 914400"/>
              <a:gd name="connsiteY77" fmla="*/ 0 h 367739"/>
              <a:gd name="connsiteX78" fmla="*/ 475375 w 914400"/>
              <a:gd name="connsiteY78" fmla="*/ 0 h 367739"/>
              <a:gd name="connsiteX79" fmla="*/ 475375 w 914400"/>
              <a:gd name="connsiteY79" fmla="*/ 167055 h 367739"/>
              <a:gd name="connsiteX80" fmla="*/ 492210 w 914400"/>
              <a:gd name="connsiteY80" fmla="*/ 167055 h 367739"/>
              <a:gd name="connsiteX81" fmla="*/ 492210 w 914400"/>
              <a:gd name="connsiteY81" fmla="*/ 0 h 367739"/>
              <a:gd name="connsiteX82" fmla="*/ 695510 w 914400"/>
              <a:gd name="connsiteY82" fmla="*/ 0 h 367739"/>
              <a:gd name="connsiteX83" fmla="*/ 695510 w 914400"/>
              <a:gd name="connsiteY83" fmla="*/ 199786 h 367739"/>
              <a:gd name="connsiteX84" fmla="*/ 712473 w 914400"/>
              <a:gd name="connsiteY84" fmla="*/ 183469 h 367739"/>
              <a:gd name="connsiteX85" fmla="*/ 712473 w 914400"/>
              <a:gd name="connsiteY85" fmla="*/ 0 h 367739"/>
              <a:gd name="connsiteX86" fmla="*/ 914400 w 914400"/>
              <a:gd name="connsiteY86" fmla="*/ 0 h 367739"/>
              <a:gd name="connsiteX87" fmla="*/ 914400 w 914400"/>
              <a:gd name="connsiteY87" fmla="*/ 287091 h 367739"/>
              <a:gd name="connsiteX88" fmla="*/ 859359 w 914400"/>
              <a:gd name="connsiteY88" fmla="*/ 287091 h 367739"/>
              <a:gd name="connsiteX89" fmla="*/ 842234 w 914400"/>
              <a:gd name="connsiteY89" fmla="*/ 356463 h 367739"/>
              <a:gd name="connsiteX90" fmla="*/ 750277 w 914400"/>
              <a:gd name="connsiteY90" fmla="*/ 367739 h 367739"/>
              <a:gd name="connsiteX91" fmla="*/ 679839 w 914400"/>
              <a:gd name="connsiteY91" fmla="*/ 346769 h 367739"/>
              <a:gd name="connsiteX92" fmla="*/ 659225 w 914400"/>
              <a:gd name="connsiteY92" fmla="*/ 287091 h 367739"/>
              <a:gd name="connsiteX93" fmla="*/ 630597 w 914400"/>
              <a:gd name="connsiteY93" fmla="*/ 287091 h 367739"/>
              <a:gd name="connsiteX94" fmla="*/ 614442 w 914400"/>
              <a:gd name="connsiteY94" fmla="*/ 363474 h 367739"/>
              <a:gd name="connsiteX95" fmla="*/ 565006 w 914400"/>
              <a:gd name="connsiteY95" fmla="*/ 363474 h 367739"/>
              <a:gd name="connsiteX96" fmla="*/ 581355 w 914400"/>
              <a:gd name="connsiteY96" fmla="*/ 287091 h 367739"/>
              <a:gd name="connsiteX97" fmla="*/ 549658 w 914400"/>
              <a:gd name="connsiteY97" fmla="*/ 287091 h 367739"/>
              <a:gd name="connsiteX98" fmla="*/ 501192 w 914400"/>
              <a:gd name="connsiteY98" fmla="*/ 363474 h 367739"/>
              <a:gd name="connsiteX99" fmla="*/ 459026 w 914400"/>
              <a:gd name="connsiteY99" fmla="*/ 363474 h 367739"/>
              <a:gd name="connsiteX100" fmla="*/ 458412 w 914400"/>
              <a:gd name="connsiteY100" fmla="*/ 287091 h 367739"/>
              <a:gd name="connsiteX101" fmla="*/ 435795 w 914400"/>
              <a:gd name="connsiteY101" fmla="*/ 287091 h 367739"/>
              <a:gd name="connsiteX102" fmla="*/ 414469 w 914400"/>
              <a:gd name="connsiteY102" fmla="*/ 363474 h 367739"/>
              <a:gd name="connsiteX103" fmla="*/ 364193 w 914400"/>
              <a:gd name="connsiteY103" fmla="*/ 363474 h 367739"/>
              <a:gd name="connsiteX104" fmla="*/ 386197 w 914400"/>
              <a:gd name="connsiteY104" fmla="*/ 287091 h 367739"/>
              <a:gd name="connsiteX105" fmla="*/ 275177 w 914400"/>
              <a:gd name="connsiteY105" fmla="*/ 287091 h 367739"/>
              <a:gd name="connsiteX106" fmla="*/ 275177 w 914400"/>
              <a:gd name="connsiteY106" fmla="*/ 287317 h 367739"/>
              <a:gd name="connsiteX107" fmla="*/ 264256 w 914400"/>
              <a:gd name="connsiteY107" fmla="*/ 287317 h 367739"/>
              <a:gd name="connsiteX108" fmla="*/ 241444 w 914400"/>
              <a:gd name="connsiteY108" fmla="*/ 363700 h 367739"/>
              <a:gd name="connsiteX109" fmla="*/ 191556 w 914400"/>
              <a:gd name="connsiteY109" fmla="*/ 363700 h 367739"/>
              <a:gd name="connsiteX110" fmla="*/ 214691 w 914400"/>
              <a:gd name="connsiteY110" fmla="*/ 287091 h 367739"/>
              <a:gd name="connsiteX111" fmla="*/ 131361 w 914400"/>
              <a:gd name="connsiteY111" fmla="*/ 287091 h 367739"/>
              <a:gd name="connsiteX112" fmla="*/ 168228 w 914400"/>
              <a:gd name="connsiteY112" fmla="*/ 363700 h 367739"/>
              <a:gd name="connsiteX113" fmla="*/ 112814 w 914400"/>
              <a:gd name="connsiteY113" fmla="*/ 363700 h 367739"/>
              <a:gd name="connsiteX114" fmla="*/ 74978 w 914400"/>
              <a:gd name="connsiteY114" fmla="*/ 287091 h 367739"/>
              <a:gd name="connsiteX115" fmla="*/ 68516 w 914400"/>
              <a:gd name="connsiteY115" fmla="*/ 287091 h 367739"/>
              <a:gd name="connsiteX116" fmla="*/ 45607 w 914400"/>
              <a:gd name="connsiteY116" fmla="*/ 363700 h 367739"/>
              <a:gd name="connsiteX117" fmla="*/ 0 w 914400"/>
              <a:gd name="connsiteY117" fmla="*/ 363700 h 367739"/>
              <a:gd name="connsiteX118" fmla="*/ 0 w 914400"/>
              <a:gd name="connsiteY118" fmla="*/ 363540 h 367739"/>
              <a:gd name="connsiteX119" fmla="*/ 51908 w 914400"/>
              <a:gd name="connsiteY119" fmla="*/ 190707 h 36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914400" h="367739">
                <a:moveTo>
                  <a:pt x="718742" y="287058"/>
                </a:moveTo>
                <a:cubicBezTo>
                  <a:pt x="719129" y="316591"/>
                  <a:pt x="738096" y="329257"/>
                  <a:pt x="765334" y="329257"/>
                </a:cubicBezTo>
                <a:cubicBezTo>
                  <a:pt x="775997" y="329127"/>
                  <a:pt x="786627" y="328045"/>
                  <a:pt x="797096" y="326026"/>
                </a:cubicBezTo>
                <a:lnTo>
                  <a:pt x="806757" y="287058"/>
                </a:lnTo>
                <a:close/>
                <a:moveTo>
                  <a:pt x="597317" y="212258"/>
                </a:moveTo>
                <a:lnTo>
                  <a:pt x="554311" y="279918"/>
                </a:lnTo>
                <a:lnTo>
                  <a:pt x="582745" y="279918"/>
                </a:lnTo>
                <a:close/>
                <a:moveTo>
                  <a:pt x="457701" y="209318"/>
                </a:moveTo>
                <a:lnTo>
                  <a:pt x="437830" y="279918"/>
                </a:lnTo>
                <a:lnTo>
                  <a:pt x="458412" y="279918"/>
                </a:lnTo>
                <a:close/>
                <a:moveTo>
                  <a:pt x="290266" y="198365"/>
                </a:moveTo>
                <a:lnTo>
                  <a:pt x="283804" y="222404"/>
                </a:lnTo>
                <a:lnTo>
                  <a:pt x="281154" y="232679"/>
                </a:lnTo>
                <a:lnTo>
                  <a:pt x="275565" y="253326"/>
                </a:lnTo>
                <a:lnTo>
                  <a:pt x="287649" y="253326"/>
                </a:lnTo>
                <a:cubicBezTo>
                  <a:pt x="289684" y="253326"/>
                  <a:pt x="291849" y="253326"/>
                  <a:pt x="294596" y="253326"/>
                </a:cubicBezTo>
                <a:cubicBezTo>
                  <a:pt x="296696" y="253326"/>
                  <a:pt x="298538" y="253100"/>
                  <a:pt x="300379" y="253100"/>
                </a:cubicBezTo>
                <a:lnTo>
                  <a:pt x="300573" y="253196"/>
                </a:lnTo>
                <a:cubicBezTo>
                  <a:pt x="323772" y="251419"/>
                  <a:pt x="331010" y="242534"/>
                  <a:pt x="336697" y="225086"/>
                </a:cubicBezTo>
                <a:cubicBezTo>
                  <a:pt x="340025" y="214940"/>
                  <a:pt x="340380" y="208284"/>
                  <a:pt x="337569" y="204407"/>
                </a:cubicBezTo>
                <a:cubicBezTo>
                  <a:pt x="333886" y="199269"/>
                  <a:pt x="323966" y="198365"/>
                  <a:pt x="307811" y="198365"/>
                </a:cubicBezTo>
                <a:lnTo>
                  <a:pt x="298473" y="198365"/>
                </a:lnTo>
                <a:cubicBezTo>
                  <a:pt x="295824" y="198365"/>
                  <a:pt x="293077" y="198365"/>
                  <a:pt x="290266" y="198365"/>
                </a:cubicBezTo>
                <a:close/>
                <a:moveTo>
                  <a:pt x="499415" y="7180"/>
                </a:moveTo>
                <a:lnTo>
                  <a:pt x="499415" y="279982"/>
                </a:lnTo>
                <a:lnTo>
                  <a:pt x="504649" y="279982"/>
                </a:lnTo>
                <a:lnTo>
                  <a:pt x="576121" y="167314"/>
                </a:lnTo>
                <a:lnTo>
                  <a:pt x="655994" y="167314"/>
                </a:lnTo>
                <a:lnTo>
                  <a:pt x="632277" y="279918"/>
                </a:lnTo>
                <a:lnTo>
                  <a:pt x="660033" y="279918"/>
                </a:lnTo>
                <a:cubicBezTo>
                  <a:pt x="660604" y="274344"/>
                  <a:pt x="661609" y="268825"/>
                  <a:pt x="663038" y="263407"/>
                </a:cubicBezTo>
                <a:cubicBezTo>
                  <a:pt x="667894" y="243933"/>
                  <a:pt x="676437" y="225574"/>
                  <a:pt x="688208" y="209318"/>
                </a:cubicBezTo>
                <a:lnTo>
                  <a:pt x="688208" y="170222"/>
                </a:lnTo>
                <a:lnTo>
                  <a:pt x="688305" y="7180"/>
                </a:lnTo>
                <a:close/>
                <a:moveTo>
                  <a:pt x="279248" y="7180"/>
                </a:moveTo>
                <a:lnTo>
                  <a:pt x="279248" y="166991"/>
                </a:lnTo>
                <a:lnTo>
                  <a:pt x="316761" y="166991"/>
                </a:lnTo>
                <a:cubicBezTo>
                  <a:pt x="339411" y="166991"/>
                  <a:pt x="364937" y="165666"/>
                  <a:pt x="377667" y="180917"/>
                </a:cubicBezTo>
                <a:cubicBezTo>
                  <a:pt x="386197" y="191192"/>
                  <a:pt x="388071" y="204859"/>
                  <a:pt x="384129" y="225667"/>
                </a:cubicBezTo>
                <a:cubicBezTo>
                  <a:pt x="379315" y="252453"/>
                  <a:pt x="363773" y="270483"/>
                  <a:pt x="338248" y="279918"/>
                </a:cubicBezTo>
                <a:lnTo>
                  <a:pt x="388459" y="279918"/>
                </a:lnTo>
                <a:lnTo>
                  <a:pt x="420770" y="167055"/>
                </a:lnTo>
                <a:lnTo>
                  <a:pt x="468041" y="167055"/>
                </a:lnTo>
                <a:lnTo>
                  <a:pt x="467976" y="7180"/>
                </a:lnTo>
                <a:close/>
                <a:moveTo>
                  <a:pt x="59113" y="7180"/>
                </a:moveTo>
                <a:lnTo>
                  <a:pt x="59113" y="167314"/>
                </a:lnTo>
                <a:lnTo>
                  <a:pt x="104607" y="167314"/>
                </a:lnTo>
                <a:lnTo>
                  <a:pt x="80342" y="248091"/>
                </a:lnTo>
                <a:lnTo>
                  <a:pt x="155303" y="167314"/>
                </a:lnTo>
                <a:lnTo>
                  <a:pt x="216694" y="167314"/>
                </a:lnTo>
                <a:lnTo>
                  <a:pt x="120957" y="265249"/>
                </a:lnTo>
                <a:lnTo>
                  <a:pt x="127903" y="280015"/>
                </a:lnTo>
                <a:lnTo>
                  <a:pt x="217017" y="280015"/>
                </a:lnTo>
                <a:lnTo>
                  <a:pt x="218083" y="276784"/>
                </a:lnTo>
                <a:lnTo>
                  <a:pt x="245095" y="186862"/>
                </a:lnTo>
                <a:lnTo>
                  <a:pt x="248068" y="177169"/>
                </a:lnTo>
                <a:lnTo>
                  <a:pt x="247874" y="7180"/>
                </a:lnTo>
                <a:close/>
                <a:moveTo>
                  <a:pt x="719646" y="7083"/>
                </a:moveTo>
                <a:lnTo>
                  <a:pt x="719646" y="178332"/>
                </a:lnTo>
                <a:cubicBezTo>
                  <a:pt x="748015" y="159785"/>
                  <a:pt x="780876" y="156199"/>
                  <a:pt x="803332" y="156199"/>
                </a:cubicBezTo>
                <a:cubicBezTo>
                  <a:pt x="834932" y="156199"/>
                  <a:pt x="859262" y="162919"/>
                  <a:pt x="871379" y="179657"/>
                </a:cubicBezTo>
                <a:cubicBezTo>
                  <a:pt x="882073" y="195069"/>
                  <a:pt x="878325" y="211968"/>
                  <a:pt x="876096" y="221661"/>
                </a:cubicBezTo>
                <a:lnTo>
                  <a:pt x="819358" y="221661"/>
                </a:lnTo>
                <a:cubicBezTo>
                  <a:pt x="821426" y="200594"/>
                  <a:pt x="806272" y="194778"/>
                  <a:pt x="791054" y="194778"/>
                </a:cubicBezTo>
                <a:cubicBezTo>
                  <a:pt x="752507" y="194778"/>
                  <a:pt x="730244" y="228317"/>
                  <a:pt x="721843" y="262244"/>
                </a:cubicBezTo>
                <a:cubicBezTo>
                  <a:pt x="720971" y="266218"/>
                  <a:pt x="720357" y="269934"/>
                  <a:pt x="719646" y="273455"/>
                </a:cubicBezTo>
                <a:lnTo>
                  <a:pt x="719646" y="279918"/>
                </a:lnTo>
                <a:lnTo>
                  <a:pt x="765689" y="279918"/>
                </a:lnTo>
                <a:lnTo>
                  <a:pt x="773541" y="248479"/>
                </a:lnTo>
                <a:lnTo>
                  <a:pt x="868891" y="248479"/>
                </a:lnTo>
                <a:lnTo>
                  <a:pt x="861007" y="279918"/>
                </a:lnTo>
                <a:lnTo>
                  <a:pt x="908601" y="279918"/>
                </a:lnTo>
                <a:lnTo>
                  <a:pt x="908601" y="7083"/>
                </a:lnTo>
                <a:close/>
                <a:moveTo>
                  <a:pt x="51908" y="0"/>
                </a:moveTo>
                <a:lnTo>
                  <a:pt x="255209" y="0"/>
                </a:lnTo>
                <a:lnTo>
                  <a:pt x="255209" y="167314"/>
                </a:lnTo>
                <a:lnTo>
                  <a:pt x="272010" y="167314"/>
                </a:lnTo>
                <a:lnTo>
                  <a:pt x="272010" y="0"/>
                </a:lnTo>
                <a:lnTo>
                  <a:pt x="475375" y="0"/>
                </a:lnTo>
                <a:lnTo>
                  <a:pt x="475375" y="167055"/>
                </a:lnTo>
                <a:lnTo>
                  <a:pt x="492210" y="167055"/>
                </a:lnTo>
                <a:lnTo>
                  <a:pt x="492210" y="0"/>
                </a:lnTo>
                <a:lnTo>
                  <a:pt x="695510" y="0"/>
                </a:lnTo>
                <a:lnTo>
                  <a:pt x="695510" y="199786"/>
                </a:lnTo>
                <a:cubicBezTo>
                  <a:pt x="700641" y="193828"/>
                  <a:pt x="706318" y="188364"/>
                  <a:pt x="712473" y="183469"/>
                </a:cubicBezTo>
                <a:lnTo>
                  <a:pt x="712473" y="0"/>
                </a:lnTo>
                <a:lnTo>
                  <a:pt x="914400" y="0"/>
                </a:lnTo>
                <a:lnTo>
                  <a:pt x="914400" y="287091"/>
                </a:lnTo>
                <a:lnTo>
                  <a:pt x="859359" y="287091"/>
                </a:lnTo>
                <a:lnTo>
                  <a:pt x="842234" y="356463"/>
                </a:lnTo>
                <a:cubicBezTo>
                  <a:pt x="812088" y="363584"/>
                  <a:pt x="781250" y="367368"/>
                  <a:pt x="750277" y="367739"/>
                </a:cubicBezTo>
                <a:cubicBezTo>
                  <a:pt x="728499" y="367739"/>
                  <a:pt x="699032" y="364379"/>
                  <a:pt x="679839" y="346769"/>
                </a:cubicBezTo>
                <a:cubicBezTo>
                  <a:pt x="664136" y="332326"/>
                  <a:pt x="658094" y="310775"/>
                  <a:pt x="659225" y="287091"/>
                </a:cubicBezTo>
                <a:lnTo>
                  <a:pt x="630597" y="287091"/>
                </a:lnTo>
                <a:lnTo>
                  <a:pt x="614442" y="363474"/>
                </a:lnTo>
                <a:lnTo>
                  <a:pt x="565006" y="363474"/>
                </a:lnTo>
                <a:lnTo>
                  <a:pt x="581355" y="287091"/>
                </a:lnTo>
                <a:lnTo>
                  <a:pt x="549658" y="287091"/>
                </a:lnTo>
                <a:lnTo>
                  <a:pt x="501192" y="363474"/>
                </a:lnTo>
                <a:lnTo>
                  <a:pt x="459026" y="363474"/>
                </a:lnTo>
                <a:lnTo>
                  <a:pt x="458412" y="287091"/>
                </a:lnTo>
                <a:lnTo>
                  <a:pt x="435795" y="287091"/>
                </a:lnTo>
                <a:lnTo>
                  <a:pt x="414469" y="363474"/>
                </a:lnTo>
                <a:lnTo>
                  <a:pt x="364193" y="363474"/>
                </a:lnTo>
                <a:lnTo>
                  <a:pt x="386197" y="287091"/>
                </a:lnTo>
                <a:lnTo>
                  <a:pt x="275177" y="287091"/>
                </a:lnTo>
                <a:lnTo>
                  <a:pt x="275177" y="287317"/>
                </a:lnTo>
                <a:lnTo>
                  <a:pt x="264256" y="287317"/>
                </a:lnTo>
                <a:lnTo>
                  <a:pt x="241444" y="363700"/>
                </a:lnTo>
                <a:lnTo>
                  <a:pt x="191556" y="363700"/>
                </a:lnTo>
                <a:lnTo>
                  <a:pt x="214691" y="287091"/>
                </a:lnTo>
                <a:lnTo>
                  <a:pt x="131361" y="287091"/>
                </a:lnTo>
                <a:lnTo>
                  <a:pt x="168228" y="363700"/>
                </a:lnTo>
                <a:lnTo>
                  <a:pt x="112814" y="363700"/>
                </a:lnTo>
                <a:lnTo>
                  <a:pt x="74978" y="287091"/>
                </a:lnTo>
                <a:lnTo>
                  <a:pt x="68516" y="287091"/>
                </a:lnTo>
                <a:lnTo>
                  <a:pt x="45607" y="363700"/>
                </a:lnTo>
                <a:lnTo>
                  <a:pt x="0" y="363700"/>
                </a:lnTo>
                <a:lnTo>
                  <a:pt x="0" y="363540"/>
                </a:lnTo>
                <a:lnTo>
                  <a:pt x="51908" y="190707"/>
                </a:lnTo>
                <a:close/>
              </a:path>
            </a:pathLst>
          </a:custGeom>
          <a:solidFill>
            <a:schemeClr val="bg1"/>
          </a:solidFill>
        </p:spPr>
        <p:txBody>
          <a:bodyPr wrap="square">
            <a:noAutofit/>
          </a:bodyPr>
          <a:lstStyle>
            <a:lvl1pPr>
              <a:defRPr sz="800">
                <a:noFill/>
              </a:defRPr>
            </a:lvl1pPr>
          </a:lstStyle>
          <a:p>
            <a:pPr lvl="0"/>
            <a:r>
              <a:rPr lang="en-US"/>
              <a:t>Click to edit Master text styles</a:t>
            </a:r>
          </a:p>
        </p:txBody>
      </p:sp>
      <p:sp>
        <p:nvSpPr>
          <p:cNvPr id="10" name="Title 1">
            <a:extLst>
              <a:ext uri="{FF2B5EF4-FFF2-40B4-BE49-F238E27FC236}">
                <a16:creationId xmlns:a16="http://schemas.microsoft.com/office/drawing/2014/main" id="{0B30C48B-685A-4627-8230-DBBFCD3E6048}"/>
              </a:ext>
            </a:extLst>
          </p:cNvPr>
          <p:cNvSpPr>
            <a:spLocks noGrp="1"/>
          </p:cNvSpPr>
          <p:nvPr>
            <p:ph type="ctrTitle" hasCustomPrompt="1"/>
          </p:nvPr>
        </p:nvSpPr>
        <p:spPr>
          <a:xfrm>
            <a:off x="998476"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1" name="Text Placeholder 3">
            <a:extLst>
              <a:ext uri="{FF2B5EF4-FFF2-40B4-BE49-F238E27FC236}">
                <a16:creationId xmlns:a16="http://schemas.microsoft.com/office/drawing/2014/main" id="{883A02BE-49C7-41EC-A224-F228B39F3B56}"/>
              </a:ext>
            </a:extLst>
          </p:cNvPr>
          <p:cNvSpPr>
            <a:spLocks noGrp="1"/>
          </p:cNvSpPr>
          <p:nvPr>
            <p:ph type="body" sz="quarter" idx="11"/>
          </p:nvPr>
        </p:nvSpPr>
        <p:spPr>
          <a:xfrm>
            <a:off x="998476"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0974271"/>
      </p:ext>
    </p:extLst>
  </p:cSld>
  <p:clrMapOvr>
    <a:masterClrMapping/>
  </p:clrMapOvr>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Stepping Stone towards a Safe &amp; Sustainable Ocean Economy in India</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799C0-E4EA-4167-8261-F0024767CF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528869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998476" y="1470479"/>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p:ph type="body" sz="quarter" idx="11"/>
          </p:nvPr>
        </p:nvSpPr>
        <p:spPr>
          <a:xfrm>
            <a:off x="1274841"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F680A8EA-2B0E-411E-90AD-02F7AF4767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2102370366"/>
      </p:ext>
    </p:extLst>
  </p:cSld>
  <p:clrMapOvr>
    <a:masterClrMapping/>
  </p:clrMapOvr>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998476" y="1470479"/>
            <a:ext cx="3053689"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2487266" cy="2900514"/>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userDrawn="1">
            <p:ph type="body" sz="quarter" idx="11"/>
          </p:nvPr>
        </p:nvSpPr>
        <p:spPr>
          <a:xfrm>
            <a:off x="1274841"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6742482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3405716" y="371311"/>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 name="Text Placeholder 3"/>
          <p:cNvSpPr>
            <a:spLocks noGrp="1"/>
          </p:cNvSpPr>
          <p:nvPr>
            <p:ph type="body" sz="quarter" idx="11"/>
          </p:nvPr>
        </p:nvSpPr>
        <p:spPr>
          <a:xfrm>
            <a:off x="3672180" y="4710484"/>
            <a:ext cx="7260639"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0" name="Title 9">
            <a:extLst>
              <a:ext uri="{FF2B5EF4-FFF2-40B4-BE49-F238E27FC236}">
                <a16:creationId xmlns:a16="http://schemas.microsoft.com/office/drawing/2014/main" id="{BA9E5DDB-2262-4657-AA4F-9CE87AA83B57}"/>
              </a:ext>
            </a:extLst>
          </p:cNvPr>
          <p:cNvSpPr>
            <a:spLocks noGrp="1"/>
          </p:cNvSpPr>
          <p:nvPr>
            <p:ph type="title" hasCustomPrompt="1"/>
          </p:nvPr>
        </p:nvSpPr>
        <p:spPr>
          <a:xfrm>
            <a:off x="3671123" y="636808"/>
            <a:ext cx="7260639" cy="3950972"/>
          </a:xfrm>
        </p:spPr>
        <p:txBody>
          <a:bodyPr/>
          <a:lstStyle>
            <a:lvl1pPr>
              <a:defRPr lang="en-GB" sz="6600" kern="1200" baseline="0" dirty="0">
                <a:solidFill>
                  <a:schemeClr val="bg1"/>
                </a:solidFill>
                <a:latin typeface="+mj-lt"/>
                <a:ea typeface="+mj-ea"/>
                <a:cs typeface="+mj-cs"/>
              </a:defRPr>
            </a:lvl1pPr>
          </a:lstStyle>
          <a:p>
            <a:r>
              <a:rPr lang="en-GB"/>
              <a:t>Title slide text only</a:t>
            </a:r>
          </a:p>
        </p:txBody>
      </p:sp>
      <p:pic>
        <p:nvPicPr>
          <p:cNvPr id="8" name="Graphic 7">
            <a:extLst>
              <a:ext uri="{FF2B5EF4-FFF2-40B4-BE49-F238E27FC236}">
                <a16:creationId xmlns:a16="http://schemas.microsoft.com/office/drawing/2014/main" id="{9F2B47DB-768D-47AE-9D19-E74198AD42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90247865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28" name="Picture Placeholder 3">
            <a:extLst>
              <a:ext uri="{FF2B5EF4-FFF2-40B4-BE49-F238E27FC236}">
                <a16:creationId xmlns:a16="http://schemas.microsoft.com/office/drawing/2014/main" id="{1D0B9D96-907F-4E37-B5A7-830AD095F223}"/>
              </a:ext>
            </a:extLst>
          </p:cNvPr>
          <p:cNvSpPr>
            <a:spLocks noGrp="1" noChangeAspect="1"/>
          </p:cNvSpPr>
          <p:nvPr>
            <p:ph type="pic" sz="quarter" idx="12"/>
          </p:nvPr>
        </p:nvSpPr>
        <p:spPr>
          <a:xfrm>
            <a:off x="4915965"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998478" y="1456388"/>
            <a:ext cx="3174866" cy="342774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323EE304-3FCA-4CF8-84B4-178F6B5C57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12213115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BC1A25C-9C23-47D0-BC86-BD2474043CD3}"/>
              </a:ext>
            </a:extLst>
          </p:cNvPr>
          <p:cNvGrpSpPr/>
          <p:nvPr userDrawn="1"/>
        </p:nvGrpSpPr>
        <p:grpSpPr>
          <a:xfrm>
            <a:off x="998476" y="0"/>
            <a:ext cx="911399" cy="1485244"/>
            <a:chOff x="1008000" y="0"/>
            <a:chExt cx="911399" cy="1485244"/>
          </a:xfrm>
          <a:solidFill>
            <a:schemeClr val="bg1">
              <a:alpha val="0"/>
            </a:schemeClr>
          </a:solidFill>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9">
              <a:extLst>
                <a:ext uri="{FF2B5EF4-FFF2-40B4-BE49-F238E27FC236}">
                  <a16:creationId xmlns:a16="http://schemas.microsoft.com/office/drawing/2014/main" id="{162D722E-1D64-4D54-98B6-8466501BFD3D}"/>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104" name="Rectangle 103">
            <a:extLst>
              <a:ext uri="{FF2B5EF4-FFF2-40B4-BE49-F238E27FC236}">
                <a16:creationId xmlns:a16="http://schemas.microsoft.com/office/drawing/2014/main" id="{6A6246C3-5BC1-4146-9E95-B8B3F1B77C22}"/>
              </a:ext>
            </a:extLst>
          </p:cNvPr>
          <p:cNvSpPr>
            <a:spLocks noChangeAspect="1"/>
          </p:cNvSpPr>
          <p:nvPr userDrawn="1"/>
        </p:nvSpPr>
        <p:spPr>
          <a:xfrm>
            <a:off x="7435789"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06" name="Text Placeholder 3">
            <a:extLst>
              <a:ext uri="{FF2B5EF4-FFF2-40B4-BE49-F238E27FC236}">
                <a16:creationId xmlns:a16="http://schemas.microsoft.com/office/drawing/2014/main" id="{E9A5689E-A0AC-4126-A5A7-5CD8528C6C2E}"/>
              </a:ext>
            </a:extLst>
          </p:cNvPr>
          <p:cNvSpPr>
            <a:spLocks noGrp="1"/>
          </p:cNvSpPr>
          <p:nvPr>
            <p:ph type="body" sz="quarter" idx="12"/>
          </p:nvPr>
        </p:nvSpPr>
        <p:spPr>
          <a:xfrm>
            <a:off x="7702252"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ctrTitle" hasCustomPrompt="1"/>
          </p:nvPr>
        </p:nvSpPr>
        <p:spPr>
          <a:xfrm>
            <a:off x="7702252" y="636808"/>
            <a:ext cx="3229510" cy="3950972"/>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pic>
        <p:nvPicPr>
          <p:cNvPr id="10" name="Graphic 9">
            <a:extLst>
              <a:ext uri="{FF2B5EF4-FFF2-40B4-BE49-F238E27FC236}">
                <a16:creationId xmlns:a16="http://schemas.microsoft.com/office/drawing/2014/main" id="{78DFFAD0-690D-40FA-92E3-26DD5F2CF7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6202878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00E6EA-7AA4-4C98-8E47-F5F83446E051}"/>
              </a:ext>
            </a:extLst>
          </p:cNvPr>
          <p:cNvSpPr>
            <a:spLocks noGrp="1" noChangeAspect="1"/>
          </p:cNvSpPr>
          <p:nvPr>
            <p:ph type="pic" sz="quarter" idx="12"/>
          </p:nvPr>
        </p:nvSpPr>
        <p:spPr>
          <a:xfrm>
            <a:off x="998477" y="1468380"/>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
        <p:nvSpPr>
          <p:cNvPr id="2" name="Title 1"/>
          <p:cNvSpPr>
            <a:spLocks noGrp="1"/>
          </p:cNvSpPr>
          <p:nvPr>
            <p:ph type="ctrTitle" hasCustomPrompt="1"/>
          </p:nvPr>
        </p:nvSpPr>
        <p:spPr>
          <a:xfrm>
            <a:off x="7642337" y="1468380"/>
            <a:ext cx="3551186" cy="3098109"/>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7648627"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7648627"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Text Placeholder 3"/>
          <p:cNvSpPr>
            <a:spLocks noGrp="1"/>
          </p:cNvSpPr>
          <p:nvPr userDrawn="1">
            <p:ph type="body" sz="quarter" idx="11"/>
          </p:nvPr>
        </p:nvSpPr>
        <p:spPr>
          <a:xfrm>
            <a:off x="7648628"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93430CE4-5B69-4517-8F25-A3A23061EE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7346" y="371311"/>
            <a:ext cx="914400" cy="368346"/>
          </a:xfrm>
          <a:prstGeom prst="rect">
            <a:avLst/>
          </a:prstGeom>
        </p:spPr>
      </p:pic>
    </p:spTree>
    <p:extLst>
      <p:ext uri="{BB962C8B-B14F-4D97-AF65-F5344CB8AC3E}">
        <p14:creationId xmlns:p14="http://schemas.microsoft.com/office/powerpoint/2010/main" val="3468639032"/>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445BA5F7-F13B-4C20-B0E0-112E55400EE4}"/>
              </a:ext>
            </a:extLst>
          </p:cNvPr>
          <p:cNvSpPr>
            <a:spLocks noGrp="1" noChangeAspect="1"/>
          </p:cNvSpPr>
          <p:nvPr>
            <p:ph type="pic" sz="quarter" idx="12"/>
          </p:nvPr>
        </p:nvSpPr>
        <p:spPr>
          <a:xfrm>
            <a:off x="998477" y="371311"/>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2" name="Title 1"/>
          <p:cNvSpPr>
            <a:spLocks noGrp="1"/>
          </p:cNvSpPr>
          <p:nvPr>
            <p:ph type="ctrTitle" hasCustomPrompt="1"/>
          </p:nvPr>
        </p:nvSpPr>
        <p:spPr>
          <a:xfrm>
            <a:off x="5489910" y="1453783"/>
            <a:ext cx="5301922" cy="344622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4729193"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Text Placeholder 3"/>
          <p:cNvSpPr>
            <a:spLocks noGrp="1"/>
          </p:cNvSpPr>
          <p:nvPr userDrawn="1">
            <p:ph type="body" sz="quarter" idx="11"/>
          </p:nvPr>
        </p:nvSpPr>
        <p:spPr>
          <a:xfrm>
            <a:off x="5489910"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7" name="Graphic 6">
            <a:extLst>
              <a:ext uri="{FF2B5EF4-FFF2-40B4-BE49-F238E27FC236}">
                <a16:creationId xmlns:a16="http://schemas.microsoft.com/office/drawing/2014/main" id="{3FEB65A9-A8F4-40C5-AC08-82132F1B1B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91560" y="371311"/>
            <a:ext cx="914400" cy="368346"/>
          </a:xfrm>
          <a:prstGeom prst="rect">
            <a:avLst/>
          </a:prstGeom>
        </p:spPr>
      </p:pic>
    </p:spTree>
    <p:extLst>
      <p:ext uri="{BB962C8B-B14F-4D97-AF65-F5344CB8AC3E}">
        <p14:creationId xmlns:p14="http://schemas.microsoft.com/office/powerpoint/2010/main" val="15180877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28" name="Picture Placeholder 3">
            <a:extLst>
              <a:ext uri="{FF2B5EF4-FFF2-40B4-BE49-F238E27FC236}">
                <a16:creationId xmlns:a16="http://schemas.microsoft.com/office/drawing/2014/main" id="{1D0B9D96-907F-4E37-B5A7-830AD095F223}"/>
              </a:ext>
            </a:extLst>
          </p:cNvPr>
          <p:cNvSpPr>
            <a:spLocks noGrp="1" noChangeAspect="1"/>
          </p:cNvSpPr>
          <p:nvPr>
            <p:ph type="pic" sz="quarter" idx="12"/>
          </p:nvPr>
        </p:nvSpPr>
        <p:spPr>
          <a:xfrm>
            <a:off x="4915965"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998478" y="1456388"/>
            <a:ext cx="3174866" cy="342774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323EE304-3FCA-4CF8-84B4-178F6B5C57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2267176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8478" y="1456388"/>
            <a:ext cx="5249471"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357588"/>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Text Placeholder 3"/>
          <p:cNvSpPr>
            <a:spLocks noGrp="1"/>
          </p:cNvSpPr>
          <p:nvPr userDrawn="1">
            <p:ph type="body" sz="quarter" idx="11"/>
          </p:nvPr>
        </p:nvSpPr>
        <p:spPr>
          <a:xfrm>
            <a:off x="998478" y="5007009"/>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13BD1F9C-C7CA-4162-BCD4-0E8701D30076}"/>
              </a:ext>
            </a:extLst>
          </p:cNvPr>
          <p:cNvSpPr>
            <a:spLocks noGrp="1" noChangeAspect="1"/>
          </p:cNvSpPr>
          <p:nvPr>
            <p:ph type="pic" sz="quarter" idx="12"/>
          </p:nvPr>
        </p:nvSpPr>
        <p:spPr>
          <a:xfrm>
            <a:off x="7428967" y="371311"/>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pic>
        <p:nvPicPr>
          <p:cNvPr id="9" name="Graphic 8">
            <a:extLst>
              <a:ext uri="{FF2B5EF4-FFF2-40B4-BE49-F238E27FC236}">
                <a16:creationId xmlns:a16="http://schemas.microsoft.com/office/drawing/2014/main" id="{AA9325F0-DADC-43A7-A4FF-97033BB220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89547511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3821-7F6E-47FF-89CD-D057DAFB6B1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769283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13800" y="6295536"/>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C06C60-BBAD-4B44-9D69-53684892203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Graphic 8">
            <a:extLst>
              <a:ext uri="{FF2B5EF4-FFF2-40B4-BE49-F238E27FC236}">
                <a16:creationId xmlns:a16="http://schemas.microsoft.com/office/drawing/2014/main" id="{147A601A-3AE8-4889-A026-9740E00CCFBB}"/>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40772283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5363" y="1330126"/>
            <a:ext cx="10198237"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69237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4AFC733E-E364-489F-B7AF-D2002EE59732}"/>
              </a:ext>
            </a:extLst>
          </p:cNvPr>
          <p:cNvSpPr>
            <a:spLocks noGrp="1"/>
          </p:cNvSpPr>
          <p:nvPr>
            <p:ph type="title" hasCustomPrompt="1"/>
          </p:nvPr>
        </p:nvSpPr>
        <p:spPr/>
        <p:txBody>
          <a:bodyPr/>
          <a:lstStyle>
            <a:lvl1pPr>
              <a:defRPr/>
            </a:lvl1pPr>
          </a:lstStyle>
          <a:p>
            <a:r>
              <a:rPr lang="en-US"/>
              <a:t>Click to edit </a:t>
            </a:r>
            <a:br>
              <a:rPr lang="en-US"/>
            </a:br>
            <a:r>
              <a:rPr lang="en-US"/>
              <a:t>Master title style</a:t>
            </a:r>
            <a:endParaRPr lang="en-GB"/>
          </a:p>
        </p:txBody>
      </p:sp>
    </p:spTree>
    <p:extLst>
      <p:ext uri="{BB962C8B-B14F-4D97-AF65-F5344CB8AC3E}">
        <p14:creationId xmlns:p14="http://schemas.microsoft.com/office/powerpoint/2010/main" val="1900146369"/>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hape 8">
            <a:extLst>
              <a:ext uri="{FF2B5EF4-FFF2-40B4-BE49-F238E27FC236}">
                <a16:creationId xmlns:a16="http://schemas.microsoft.com/office/drawing/2014/main" id="{F4561A05-7671-4539-AB97-A9979F67EB4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6" name="TextBox 5">
            <a:extLst>
              <a:ext uri="{FF2B5EF4-FFF2-40B4-BE49-F238E27FC236}">
                <a16:creationId xmlns:a16="http://schemas.microsoft.com/office/drawing/2014/main" id="{EC919669-F96A-4239-990D-B48E0AE682F3}"/>
              </a:ext>
              <a:ext uri="{C183D7F6-B498-43B3-948B-1728B52AA6E4}">
                <adec:decorative xmlns:adec="http://schemas.microsoft.com/office/drawing/2017/decorative" val="1"/>
              </a:ext>
            </a:extLst>
          </p:cNvPr>
          <p:cNvSpPr txBox="1"/>
          <p:nvPr userDrawn="1">
            <p:custDataLst>
              <p:tags r:id="rId1"/>
            </p:custDataLst>
          </p:nvPr>
        </p:nvSpPr>
        <p:spPr>
          <a:xfrm>
            <a:off x="8820154" y="6295536"/>
            <a:ext cx="201384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8" name="TextBox 7">
            <a:extLst>
              <a:ext uri="{FF2B5EF4-FFF2-40B4-BE49-F238E27FC236}">
                <a16:creationId xmlns:a16="http://schemas.microsoft.com/office/drawing/2014/main" id="{1CBF1CF3-C473-4B59-9814-FFEC4D26E80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endParaRPr lang="en-GB" sz="600" kern="1200" noProof="0">
              <a:solidFill>
                <a:schemeClr val="bg1"/>
              </a:solidFill>
              <a:latin typeface="+mn-lt"/>
              <a:ea typeface="+mn-ea"/>
              <a:cs typeface="+mn-cs"/>
            </a:endParaRPr>
          </a:p>
        </p:txBody>
      </p:sp>
      <p:cxnSp>
        <p:nvCxnSpPr>
          <p:cNvPr id="9" name="Straight Connector 8">
            <a:extLst>
              <a:ext uri="{FF2B5EF4-FFF2-40B4-BE49-F238E27FC236}">
                <a16:creationId xmlns:a16="http://schemas.microsoft.com/office/drawing/2014/main" id="{89D5ED2D-F17F-4481-8AE6-4D9EA053514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3AAE32-05EB-420A-97AB-3254804D32FD}"/>
              </a:ext>
            </a:extLst>
          </p:cNvPr>
          <p:cNvSpPr>
            <a:spLocks noGrp="1"/>
          </p:cNvSpPr>
          <p:nvPr>
            <p:ph type="title" hasCustomPrompt="1"/>
          </p:nvPr>
        </p:nvSpPr>
        <p:spPr/>
        <p:txBody>
          <a:bodyPr/>
          <a:lstStyle>
            <a:lvl1pPr>
              <a:defRPr>
                <a:solidFill>
                  <a:schemeClr val="bg1"/>
                </a:solidFill>
              </a:defRPr>
            </a:lvl1pPr>
          </a:lstStyle>
          <a:p>
            <a:r>
              <a:rPr lang="en-US"/>
              <a:t>Click to edit </a:t>
            </a:r>
            <a:br>
              <a:rPr lang="en-US"/>
            </a:br>
            <a:r>
              <a:rPr lang="en-US"/>
              <a:t>Master title style</a:t>
            </a:r>
            <a:endParaRPr lang="en-GB"/>
          </a:p>
        </p:txBody>
      </p:sp>
      <p:sp>
        <p:nvSpPr>
          <p:cNvPr id="10" name="Graphic 8">
            <a:extLst>
              <a:ext uri="{FF2B5EF4-FFF2-40B4-BE49-F238E27FC236}">
                <a16:creationId xmlns:a16="http://schemas.microsoft.com/office/drawing/2014/main" id="{567897B5-3A96-440B-8018-FDD880280B2A}"/>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643641451"/>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72945-2B68-1B54-D7D5-2F64D4EBEB3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CB119B1-DD47-E4C0-F613-3D3F2243C6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E3D03D9-21F8-1B30-73B5-48A49B439379}"/>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A00E32F4-254F-0D29-DC7C-7660C1FFCB92}"/>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CF856BDB-30CC-9622-0E44-E85BED11A05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561078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8478" y="1456388"/>
            <a:ext cx="5249471"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357588"/>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Text Placeholder 3"/>
          <p:cNvSpPr>
            <a:spLocks noGrp="1"/>
          </p:cNvSpPr>
          <p:nvPr userDrawn="1">
            <p:ph type="body" sz="quarter" idx="11"/>
          </p:nvPr>
        </p:nvSpPr>
        <p:spPr>
          <a:xfrm>
            <a:off x="998478" y="5007009"/>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13BD1F9C-C7CA-4162-BCD4-0E8701D30076}"/>
              </a:ext>
            </a:extLst>
          </p:cNvPr>
          <p:cNvSpPr>
            <a:spLocks noGrp="1" noChangeAspect="1"/>
          </p:cNvSpPr>
          <p:nvPr>
            <p:ph type="pic" sz="quarter" idx="12"/>
          </p:nvPr>
        </p:nvSpPr>
        <p:spPr>
          <a:xfrm>
            <a:off x="7428967" y="371311"/>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pic>
        <p:nvPicPr>
          <p:cNvPr id="9" name="Graphic 8">
            <a:extLst>
              <a:ext uri="{FF2B5EF4-FFF2-40B4-BE49-F238E27FC236}">
                <a16:creationId xmlns:a16="http://schemas.microsoft.com/office/drawing/2014/main" id="{AA9325F0-DADC-43A7-A4FF-97033BB220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616531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96358" y="6295536"/>
            <a:ext cx="1937636"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Graphic 8">
            <a:extLst>
              <a:ext uri="{FF2B5EF4-FFF2-40B4-BE49-F238E27FC236}">
                <a16:creationId xmlns:a16="http://schemas.microsoft.com/office/drawing/2014/main" id="{48947F85-E5F1-445E-BD2C-8963D165668D}"/>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23607712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62208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DF69D30F-5094-425F-A158-0850AE27D36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255871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64606" y="6295536"/>
            <a:ext cx="1969388"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1"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1C918AE-52AC-4531-9640-0D2CA3A28F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0" name="Graphic 8">
            <a:extLst>
              <a:ext uri="{FF2B5EF4-FFF2-40B4-BE49-F238E27FC236}">
                <a16:creationId xmlns:a16="http://schemas.microsoft.com/office/drawing/2014/main" id="{79D6C947-06F1-4188-A558-E10C77FF12CE}"/>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11340044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D91C8742-D774-4F89-A78A-3FE2DD10535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8100562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1360"/>
            <a:ext cx="10195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02D32ADA-D319-4A1F-BF43-8C0B259FADD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3572260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F443F486-864A-4617-9E68-0A1C3CD9BA8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6931945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 Column Chart &amp; Tex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a:p>
        </p:txBody>
      </p:sp>
      <p:sp>
        <p:nvSpPr>
          <p:cNvPr id="7" name="Text Placeholder 8"/>
          <p:cNvSpPr>
            <a:spLocks noGrp="1"/>
          </p:cNvSpPr>
          <p:nvPr>
            <p:ph type="body" sz="quarter" idx="10"/>
          </p:nvPr>
        </p:nvSpPr>
        <p:spPr>
          <a:xfrm>
            <a:off x="1003200"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a:p>
        </p:txBody>
      </p:sp>
      <p:sp>
        <p:nvSpPr>
          <p:cNvPr id="9" name="Text Placeholder 8"/>
          <p:cNvSpPr>
            <a:spLocks noGrp="1"/>
          </p:cNvSpPr>
          <p:nvPr>
            <p:ph type="body" sz="quarter" idx="14"/>
          </p:nvPr>
        </p:nvSpPr>
        <p:spPr>
          <a:xfrm>
            <a:off x="4507546"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p:cNvSpPr>
            <a:spLocks noGrp="1"/>
          </p:cNvSpPr>
          <p:nvPr>
            <p:ph type="body" sz="quarter" idx="15"/>
          </p:nvPr>
        </p:nvSpPr>
        <p:spPr>
          <a:xfrm>
            <a:off x="8011892"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1993B809-7A30-47BC-953E-AF9FE10FDFB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4073996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Process 5 Column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068984"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5134768"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7200552"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1" name="Text Placeholder 12"/>
          <p:cNvSpPr>
            <a:spLocks noGrp="1"/>
          </p:cNvSpPr>
          <p:nvPr>
            <p:ph type="body" sz="quarter" idx="18" hasCustomPrompt="1"/>
          </p:nvPr>
        </p:nvSpPr>
        <p:spPr>
          <a:xfrm>
            <a:off x="9266337"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2" name="Text Placeholder 8"/>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B6F9AD75-9C5D-491A-8EB6-1E4763A9BC3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2779984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Text Placeholder 12">
            <a:extLst>
              <a:ext uri="{FF2B5EF4-FFF2-40B4-BE49-F238E27FC236}">
                <a16:creationId xmlns:a16="http://schemas.microsoft.com/office/drawing/2014/main" id="{D3A5B3AC-C2E0-40CF-9D31-036461F790D0}"/>
              </a:ext>
            </a:extLst>
          </p:cNvPr>
          <p:cNvSpPr>
            <a:spLocks noGrp="1"/>
          </p:cNvSpPr>
          <p:nvPr>
            <p:ph type="body" sz="quarter" idx="14" hasCustomPrompt="1"/>
          </p:nvPr>
        </p:nvSpPr>
        <p:spPr>
          <a:xfrm>
            <a:off x="1003200"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2" name="Text Placeholder 12">
            <a:extLst>
              <a:ext uri="{FF2B5EF4-FFF2-40B4-BE49-F238E27FC236}">
                <a16:creationId xmlns:a16="http://schemas.microsoft.com/office/drawing/2014/main" id="{969E3860-942E-40E2-A1C8-AF5DF29675F7}"/>
              </a:ext>
            </a:extLst>
          </p:cNvPr>
          <p:cNvSpPr>
            <a:spLocks noGrp="1"/>
          </p:cNvSpPr>
          <p:nvPr>
            <p:ph type="body" sz="quarter" idx="15" hasCustomPrompt="1"/>
          </p:nvPr>
        </p:nvSpPr>
        <p:spPr>
          <a:xfrm>
            <a:off x="3068984"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3" name="Text Placeholder 12">
            <a:extLst>
              <a:ext uri="{FF2B5EF4-FFF2-40B4-BE49-F238E27FC236}">
                <a16:creationId xmlns:a16="http://schemas.microsoft.com/office/drawing/2014/main" id="{8E580107-2025-4C04-9884-4A6DBB63DE03}"/>
              </a:ext>
            </a:extLst>
          </p:cNvPr>
          <p:cNvSpPr>
            <a:spLocks noGrp="1"/>
          </p:cNvSpPr>
          <p:nvPr>
            <p:ph type="body" sz="quarter" idx="16" hasCustomPrompt="1"/>
          </p:nvPr>
        </p:nvSpPr>
        <p:spPr>
          <a:xfrm>
            <a:off x="5134768"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4" name="Text Placeholder 12">
            <a:extLst>
              <a:ext uri="{FF2B5EF4-FFF2-40B4-BE49-F238E27FC236}">
                <a16:creationId xmlns:a16="http://schemas.microsoft.com/office/drawing/2014/main" id="{BC4D5128-392D-4FC9-A83F-FA43203A40D7}"/>
              </a:ext>
            </a:extLst>
          </p:cNvPr>
          <p:cNvSpPr>
            <a:spLocks noGrp="1"/>
          </p:cNvSpPr>
          <p:nvPr>
            <p:ph type="body" sz="quarter" idx="17" hasCustomPrompt="1"/>
          </p:nvPr>
        </p:nvSpPr>
        <p:spPr>
          <a:xfrm>
            <a:off x="7200552"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5" name="Text Placeholder 12">
            <a:extLst>
              <a:ext uri="{FF2B5EF4-FFF2-40B4-BE49-F238E27FC236}">
                <a16:creationId xmlns:a16="http://schemas.microsoft.com/office/drawing/2014/main" id="{A8EB5529-8601-4864-9983-FBB672B8B9FF}"/>
              </a:ext>
            </a:extLst>
          </p:cNvPr>
          <p:cNvSpPr>
            <a:spLocks noGrp="1"/>
          </p:cNvSpPr>
          <p:nvPr>
            <p:ph type="body" sz="quarter" idx="18" hasCustomPrompt="1"/>
          </p:nvPr>
        </p:nvSpPr>
        <p:spPr>
          <a:xfrm>
            <a:off x="9266337"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EB51C022-C0B7-4310-BC9F-D7C63034FE3A}"/>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33067849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err="1">
              <a:solidFill>
                <a:schemeClr val="bg1"/>
              </a:solidFill>
            </a:endParaRPr>
          </a:p>
        </p:txBody>
      </p:sp>
      <p:sp>
        <p:nvSpPr>
          <p:cNvPr id="9" name="Text Placeholder 8"/>
          <p:cNvSpPr>
            <a:spLocks noGrp="1"/>
          </p:cNvSpPr>
          <p:nvPr>
            <p:ph type="body" sz="quarter" idx="10"/>
          </p:nvPr>
        </p:nvSpPr>
        <p:spPr>
          <a:xfrm>
            <a:off x="1003200"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272059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4437994"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6155391"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p:cNvSpPr>
            <a:spLocks noGrp="1"/>
          </p:cNvSpPr>
          <p:nvPr>
            <p:ph type="body" sz="quarter" idx="19"/>
          </p:nvPr>
        </p:nvSpPr>
        <p:spPr>
          <a:xfrm>
            <a:off x="959018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p:nvPr>
        </p:nvSpPr>
        <p:spPr>
          <a:xfrm>
            <a:off x="7872788"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p:nvPr>
        </p:nvSpPr>
        <p:spPr>
          <a:xfrm>
            <a:off x="995363" y="1330325"/>
            <a:ext cx="10185400" cy="53860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7" name="Title 6">
            <a:extLst>
              <a:ext uri="{FF2B5EF4-FFF2-40B4-BE49-F238E27FC236}">
                <a16:creationId xmlns:a16="http://schemas.microsoft.com/office/drawing/2014/main" id="{59724627-195E-4BFD-9A60-FFD6EECF128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8443119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3821-7F6E-47FF-89CD-D057DAFB6B1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376983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593775"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618435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8774926"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 name="Title 2">
            <a:extLst>
              <a:ext uri="{FF2B5EF4-FFF2-40B4-BE49-F238E27FC236}">
                <a16:creationId xmlns:a16="http://schemas.microsoft.com/office/drawing/2014/main" id="{DE70D7C0-6953-439A-A54E-CED56520F82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8006438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2">
            <a:extLst>
              <a:ext uri="{FF2B5EF4-FFF2-40B4-BE49-F238E27FC236}">
                <a16:creationId xmlns:a16="http://schemas.microsoft.com/office/drawing/2014/main" id="{3C84B130-9B9F-460C-87A1-4E3012ECEA7A}"/>
              </a:ext>
            </a:extLst>
          </p:cNvPr>
          <p:cNvSpPr>
            <a:spLocks noGrp="1"/>
          </p:cNvSpPr>
          <p:nvPr>
            <p:ph type="body" sz="quarter" idx="14" hasCustomPrompt="1"/>
          </p:nvPr>
        </p:nvSpPr>
        <p:spPr>
          <a:xfrm>
            <a:off x="100320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0" name="Text Placeholder 12">
            <a:extLst>
              <a:ext uri="{FF2B5EF4-FFF2-40B4-BE49-F238E27FC236}">
                <a16:creationId xmlns:a16="http://schemas.microsoft.com/office/drawing/2014/main" id="{FC076374-F8FA-413A-9C7F-81C823512353}"/>
              </a:ext>
            </a:extLst>
          </p:cNvPr>
          <p:cNvSpPr>
            <a:spLocks noGrp="1"/>
          </p:cNvSpPr>
          <p:nvPr>
            <p:ph type="body" sz="quarter" idx="15" hasCustomPrompt="1"/>
          </p:nvPr>
        </p:nvSpPr>
        <p:spPr>
          <a:xfrm>
            <a:off x="3593775"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1" name="Text Placeholder 12">
            <a:extLst>
              <a:ext uri="{FF2B5EF4-FFF2-40B4-BE49-F238E27FC236}">
                <a16:creationId xmlns:a16="http://schemas.microsoft.com/office/drawing/2014/main" id="{92DC24D7-E120-435A-8A2A-98E939AC4C9C}"/>
              </a:ext>
            </a:extLst>
          </p:cNvPr>
          <p:cNvSpPr>
            <a:spLocks noGrp="1"/>
          </p:cNvSpPr>
          <p:nvPr>
            <p:ph type="body" sz="quarter" idx="16" hasCustomPrompt="1"/>
          </p:nvPr>
        </p:nvSpPr>
        <p:spPr>
          <a:xfrm>
            <a:off x="618435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2" name="Text Placeholder 12">
            <a:extLst>
              <a:ext uri="{FF2B5EF4-FFF2-40B4-BE49-F238E27FC236}">
                <a16:creationId xmlns:a16="http://schemas.microsoft.com/office/drawing/2014/main" id="{41F15369-328E-43E6-894F-1F86414EB3F0}"/>
              </a:ext>
            </a:extLst>
          </p:cNvPr>
          <p:cNvSpPr>
            <a:spLocks noGrp="1"/>
          </p:cNvSpPr>
          <p:nvPr>
            <p:ph type="body" sz="quarter" idx="17" hasCustomPrompt="1"/>
          </p:nvPr>
        </p:nvSpPr>
        <p:spPr>
          <a:xfrm>
            <a:off x="8774926"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 name="Title 2">
            <a:extLst>
              <a:ext uri="{FF2B5EF4-FFF2-40B4-BE49-F238E27FC236}">
                <a16:creationId xmlns:a16="http://schemas.microsoft.com/office/drawing/2014/main" id="{9890D0D6-CEB9-47AA-B0BF-EB213FE3B803}"/>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51600994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p:nvPr>
        </p:nvSpPr>
        <p:spPr>
          <a:xfrm>
            <a:off x="6232260"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p:nvPr>
        </p:nvSpPr>
        <p:spPr>
          <a:xfrm>
            <a:off x="6232260"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0"/>
          <p:cNvSpPr>
            <a:spLocks noGrp="1"/>
          </p:cNvSpPr>
          <p:nvPr>
            <p:ph type="body" sz="quarter" idx="21"/>
          </p:nvPr>
        </p:nvSpPr>
        <p:spPr bwMode="gray">
          <a:xfrm>
            <a:off x="4571176" y="2546022"/>
            <a:ext cx="3049649" cy="2118398"/>
          </a:xfrm>
          <a:prstGeom prst="rect">
            <a:avLst/>
          </a:prstGeom>
          <a:solidFill>
            <a:schemeClr val="accent1"/>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
        <p:nvSpPr>
          <p:cNvPr id="3" name="Title 2">
            <a:extLst>
              <a:ext uri="{FF2B5EF4-FFF2-40B4-BE49-F238E27FC236}">
                <a16:creationId xmlns:a16="http://schemas.microsoft.com/office/drawing/2014/main" id="{01CCA206-C726-4930-8059-66751EC1483B}"/>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292299404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19" name="Text Placeholder 8"/>
          <p:cNvSpPr>
            <a:spLocks noGrp="1"/>
          </p:cNvSpPr>
          <p:nvPr>
            <p:ph type="body" sz="quarter" idx="19"/>
          </p:nvPr>
        </p:nvSpPr>
        <p:spPr>
          <a:xfrm>
            <a:off x="100320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623604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C76913D-77B2-43C9-9A9E-B86D68E16B7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589311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13" name="Text Placeholder 8"/>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8"/>
          <p:cNvSpPr>
            <a:spLocks noGrp="1"/>
          </p:cNvSpPr>
          <p:nvPr>
            <p:ph type="body" sz="quarter" idx="24"/>
          </p:nvPr>
        </p:nvSpPr>
        <p:spPr>
          <a:xfrm>
            <a:off x="100320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8"/>
          <p:cNvSpPr>
            <a:spLocks noGrp="1"/>
          </p:cNvSpPr>
          <p:nvPr>
            <p:ph type="body" sz="quarter" idx="26"/>
          </p:nvPr>
        </p:nvSpPr>
        <p:spPr>
          <a:xfrm>
            <a:off x="623604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EF8E881-FC4C-4F00-9389-FF3C71D7CB7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286830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11" name="Shape 8">
            <a:extLst>
              <a:ext uri="{FF2B5EF4-FFF2-40B4-BE49-F238E27FC236}">
                <a16:creationId xmlns:a16="http://schemas.microsoft.com/office/drawing/2014/main" id="{1763B05F-830B-4267-AD78-15D92D15E48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2" name="TextBox 11">
            <a:extLst>
              <a:ext uri="{FF2B5EF4-FFF2-40B4-BE49-F238E27FC236}">
                <a16:creationId xmlns:a16="http://schemas.microsoft.com/office/drawing/2014/main" id="{2F13A210-92DD-4299-9F1D-B2FE60EC3160}"/>
              </a:ext>
              <a:ext uri="{C183D7F6-B498-43B3-948B-1728B52AA6E4}">
                <adec:decorative xmlns:adec="http://schemas.microsoft.com/office/drawing/2017/decorative" val="1"/>
              </a:ext>
            </a:extLst>
          </p:cNvPr>
          <p:cNvSpPr txBox="1"/>
          <p:nvPr userDrawn="1">
            <p:custDataLst>
              <p:tags r:id="rId1"/>
            </p:custDataLst>
          </p:nvPr>
        </p:nvSpPr>
        <p:spPr>
          <a:xfrm>
            <a:off x="8902702" y="6295536"/>
            <a:ext cx="1931292"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17" name="TextBox 16">
            <a:extLst>
              <a:ext uri="{FF2B5EF4-FFF2-40B4-BE49-F238E27FC236}">
                <a16:creationId xmlns:a16="http://schemas.microsoft.com/office/drawing/2014/main" id="{94359EB3-99CA-467E-9F82-D5B531A28A37}"/>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9" name="Straight Connector 18">
            <a:extLst>
              <a:ext uri="{FF2B5EF4-FFF2-40B4-BE49-F238E27FC236}">
                <a16:creationId xmlns:a16="http://schemas.microsoft.com/office/drawing/2014/main" id="{E4C51904-D930-45AA-AF92-A006847C8BF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p:nvPr>
        </p:nvSpPr>
        <p:spPr>
          <a:xfrm>
            <a:off x="100320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p:nvPr>
        </p:nvSpPr>
        <p:spPr>
          <a:xfrm>
            <a:off x="623604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p:nvPr>
        </p:nvSpPr>
        <p:spPr>
          <a:xfrm>
            <a:off x="100320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p:nvPr>
        </p:nvSpPr>
        <p:spPr>
          <a:xfrm>
            <a:off x="623604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39275135-3A5F-40EA-83D5-8A21BF9039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8" name="Graphic 8">
            <a:extLst>
              <a:ext uri="{FF2B5EF4-FFF2-40B4-BE49-F238E27FC236}">
                <a16:creationId xmlns:a16="http://schemas.microsoft.com/office/drawing/2014/main" id="{3FE807FD-1F53-40C0-958E-7B645C12F83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14875902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Tree>
    <p:extLst>
      <p:ext uri="{BB962C8B-B14F-4D97-AF65-F5344CB8AC3E}">
        <p14:creationId xmlns:p14="http://schemas.microsoft.com/office/powerpoint/2010/main" val="19677346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0">
              <a:schemeClr val="accent5"/>
            </a:gs>
            <a:gs pos="10000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noChangeAspect="1"/>
          </p:cNvSpPr>
          <p:nvPr userDrawn="1"/>
        </p:nvSpPr>
        <p:spPr>
          <a:xfrm>
            <a:off x="998476" y="971550"/>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Tree>
    <p:extLst>
      <p:ext uri="{BB962C8B-B14F-4D97-AF65-F5344CB8AC3E}">
        <p14:creationId xmlns:p14="http://schemas.microsoft.com/office/powerpoint/2010/main" val="41089112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noChangeAspect="1"/>
          </p:cNvSpPr>
          <p:nvPr userDrawn="1"/>
        </p:nvSpPr>
        <p:spPr>
          <a:xfrm>
            <a:off x="998476" y="971550"/>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Tree>
    <p:extLst>
      <p:ext uri="{BB962C8B-B14F-4D97-AF65-F5344CB8AC3E}">
        <p14:creationId xmlns:p14="http://schemas.microsoft.com/office/powerpoint/2010/main" val="10064020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100000">
              <a:schemeClr val="accent1"/>
            </a:gs>
            <a:gs pos="0">
              <a:schemeClr val="accent5"/>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bg1"/>
                </a:solidFill>
                <a:latin typeface="+mn-lt"/>
                <a:ea typeface="+mn-ea"/>
                <a:cs typeface="+mn-cs"/>
              </a:rPr>
              <a:t>Document Classification: KPMG Public</a:t>
            </a:r>
          </a:p>
        </p:txBody>
      </p:sp>
      <p:sp>
        <p:nvSpPr>
          <p:cNvPr id="3" name="Text Placeholder 2">
            <a:extLst>
              <a:ext uri="{FF2B5EF4-FFF2-40B4-BE49-F238E27FC236}">
                <a16:creationId xmlns:a16="http://schemas.microsoft.com/office/drawing/2014/main" id="{9771E9CC-2A2B-4C75-8522-60824F3AC7F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a:t>Click to edit Master text styles</a:t>
            </a:r>
          </a:p>
          <a:p>
            <a:pPr lvl="1"/>
            <a:r>
              <a:rPr lang="en-US"/>
              <a:t>Second level</a:t>
            </a:r>
          </a:p>
        </p:txBody>
      </p:sp>
      <p:sp>
        <p:nvSpPr>
          <p:cNvPr id="43" name="Text Placeholder 2">
            <a:extLst>
              <a:ext uri="{FF2B5EF4-FFF2-40B4-BE49-F238E27FC236}">
                <a16:creationId xmlns:a16="http://schemas.microsoft.com/office/drawing/2014/main" id="{8E01CBC1-FC71-43BD-845D-21EEEFA25661}"/>
              </a:ext>
            </a:extLst>
          </p:cNvPr>
          <p:cNvSpPr>
            <a:spLocks noGrp="1"/>
          </p:cNvSpPr>
          <p:nvPr>
            <p:ph type="body" sz="quarter" idx="14"/>
          </p:nvPr>
        </p:nvSpPr>
        <p:spPr>
          <a:xfrm>
            <a:off x="989012" y="3351965"/>
            <a:ext cx="2411738" cy="119064"/>
          </a:xfrm>
        </p:spPr>
        <p:txBody>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4" name="Group 3">
            <a:extLst>
              <a:ext uri="{FF2B5EF4-FFF2-40B4-BE49-F238E27FC236}">
                <a16:creationId xmlns:a16="http://schemas.microsoft.com/office/drawing/2014/main" id="{1C4D5492-D401-42A2-B377-EA27220983D3}"/>
              </a:ext>
            </a:extLst>
          </p:cNvPr>
          <p:cNvGrpSpPr/>
          <p:nvPr userDrawn="1"/>
        </p:nvGrpSpPr>
        <p:grpSpPr>
          <a:xfrm>
            <a:off x="998476" y="2881529"/>
            <a:ext cx="2023200" cy="367957"/>
            <a:chOff x="998476" y="2881529"/>
            <a:chExt cx="2023200" cy="367957"/>
          </a:xfrm>
        </p:grpSpPr>
        <p:sp>
          <p:nvSpPr>
            <p:cNvPr id="15" name="Rectangle 14">
              <a:extLst>
                <a:ext uri="{FF2B5EF4-FFF2-40B4-BE49-F238E27FC236}">
                  <a16:creationId xmlns:a16="http://schemas.microsoft.com/office/drawing/2014/main" id="{CF196AFE-0767-4ACF-9869-412F4845EABF}"/>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6" name="Rectangle 15">
              <a:extLst>
                <a:ext uri="{FF2B5EF4-FFF2-40B4-BE49-F238E27FC236}">
                  <a16:creationId xmlns:a16="http://schemas.microsoft.com/office/drawing/2014/main" id="{1E42C7C2-E55C-467A-A194-4BA78575F316}"/>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7" name="Rectangle 16">
              <a:extLst>
                <a:ext uri="{FF2B5EF4-FFF2-40B4-BE49-F238E27FC236}">
                  <a16:creationId xmlns:a16="http://schemas.microsoft.com/office/drawing/2014/main" id="{C45E1FE7-629E-4892-B2EB-2FDAB3326BE5}"/>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 name="Rectangle 1">
              <a:extLst>
                <a:ext uri="{FF2B5EF4-FFF2-40B4-BE49-F238E27FC236}">
                  <a16:creationId xmlns:a16="http://schemas.microsoft.com/office/drawing/2014/main" id="{07E3B322-EB53-4C7E-8968-4B7B3CE2432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9" name="Picture 8">
              <a:extLst>
                <a:ext uri="{FF2B5EF4-FFF2-40B4-BE49-F238E27FC236}">
                  <a16:creationId xmlns:a16="http://schemas.microsoft.com/office/drawing/2014/main" id="{3F3E6F56-5300-4CC2-8B6F-98341C903A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10" name="Picture 9" descr="Icon&#10;&#10;Description automatically generated">
              <a:extLst>
                <a:ext uri="{FF2B5EF4-FFF2-40B4-BE49-F238E27FC236}">
                  <a16:creationId xmlns:a16="http://schemas.microsoft.com/office/drawing/2014/main" id="{5688464F-C48A-4F62-97E1-E717A76F03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12" name="Picture 11" descr="Logo&#10;&#10;Description automatically generated">
              <a:extLst>
                <a:ext uri="{FF2B5EF4-FFF2-40B4-BE49-F238E27FC236}">
                  <a16:creationId xmlns:a16="http://schemas.microsoft.com/office/drawing/2014/main" id="{3DBC0AA5-6153-434E-A0C9-A5D940745C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13" name="Picture 12" descr="Logo&#10;&#10;Description automatically generated">
              <a:extLst>
                <a:ext uri="{FF2B5EF4-FFF2-40B4-BE49-F238E27FC236}">
                  <a16:creationId xmlns:a16="http://schemas.microsoft.com/office/drawing/2014/main" id="{809B7D2B-5280-4ED4-B112-B6C654C52EF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14" name="Picture 13" descr="Icon&#10;&#10;Description automatically generated">
              <a:extLst>
                <a:ext uri="{FF2B5EF4-FFF2-40B4-BE49-F238E27FC236}">
                  <a16:creationId xmlns:a16="http://schemas.microsoft.com/office/drawing/2014/main" id="{B338E268-56D8-4524-BB26-DA84FEEF86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8" name="Graphic 17">
            <a:extLst>
              <a:ext uri="{FF2B5EF4-FFF2-40B4-BE49-F238E27FC236}">
                <a16:creationId xmlns:a16="http://schemas.microsoft.com/office/drawing/2014/main" id="{935A1578-15A7-4FE7-8BC2-3ADC725AE7D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13895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13800" y="6295536"/>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C06C60-BBAD-4B44-9D69-53684892203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Graphic 8">
            <a:extLst>
              <a:ext uri="{FF2B5EF4-FFF2-40B4-BE49-F238E27FC236}">
                <a16:creationId xmlns:a16="http://schemas.microsoft.com/office/drawing/2014/main" id="{147A601A-3AE8-4889-A026-9740E00CCFBB}"/>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24369533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accent2"/>
                </a:solidFill>
                <a:latin typeface="+mn-lt"/>
                <a:ea typeface="+mn-ea"/>
                <a:cs typeface="+mn-cs"/>
              </a:rPr>
              <a:t>Document Classification: KPMG Public</a:t>
            </a:r>
          </a:p>
        </p:txBody>
      </p:sp>
      <p:sp>
        <p:nvSpPr>
          <p:cNvPr id="53" name="Text Placeholder 2">
            <a:extLst>
              <a:ext uri="{FF2B5EF4-FFF2-40B4-BE49-F238E27FC236}">
                <a16:creationId xmlns:a16="http://schemas.microsoft.com/office/drawing/2014/main" id="{A835BAAE-8387-4EE5-AB59-6FBE19144C8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accent2"/>
                </a:solidFill>
              </a:defRPr>
            </a:lvl1pPr>
            <a:lvl2pPr>
              <a:spcAft>
                <a:spcPts val="1000"/>
              </a:spcAft>
              <a:defRPr sz="900" b="0">
                <a:solidFill>
                  <a:schemeClr val="accent2"/>
                </a:solidFill>
              </a:defRPr>
            </a:lvl2pPr>
          </a:lstStyle>
          <a:p>
            <a:pPr lvl="0"/>
            <a:r>
              <a:rPr lang="en-US"/>
              <a:t>Click to edit Master text styles</a:t>
            </a:r>
          </a:p>
          <a:p>
            <a:pPr lvl="1"/>
            <a:r>
              <a:rPr lang="en-US"/>
              <a:t>Second level</a:t>
            </a:r>
          </a:p>
        </p:txBody>
      </p:sp>
      <p:sp>
        <p:nvSpPr>
          <p:cNvPr id="54" name="Text Placeholder 2">
            <a:extLst>
              <a:ext uri="{FF2B5EF4-FFF2-40B4-BE49-F238E27FC236}">
                <a16:creationId xmlns:a16="http://schemas.microsoft.com/office/drawing/2014/main" id="{93B40796-98D9-465A-9944-CCD9D00EE921}"/>
              </a:ext>
            </a:extLst>
          </p:cNvPr>
          <p:cNvSpPr>
            <a:spLocks noGrp="1"/>
          </p:cNvSpPr>
          <p:nvPr>
            <p:ph type="body" sz="quarter" idx="14"/>
          </p:nvPr>
        </p:nvSpPr>
        <p:spPr>
          <a:xfrm>
            <a:off x="989012" y="3351965"/>
            <a:ext cx="2411738" cy="119064"/>
          </a:xfrm>
        </p:spPr>
        <p:txBody>
          <a:bodyPr/>
          <a:lstStyle>
            <a:lvl1pPr>
              <a:buFontTx/>
              <a:buNone/>
              <a:defRPr sz="1200" b="1">
                <a:solidFill>
                  <a:schemeClr val="accent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18" name="Group 17">
            <a:extLst>
              <a:ext uri="{FF2B5EF4-FFF2-40B4-BE49-F238E27FC236}">
                <a16:creationId xmlns:a16="http://schemas.microsoft.com/office/drawing/2014/main" id="{3AD33E6D-5377-46E3-B1FF-E91C54D03F04}"/>
              </a:ext>
            </a:extLst>
          </p:cNvPr>
          <p:cNvGrpSpPr/>
          <p:nvPr userDrawn="1"/>
        </p:nvGrpSpPr>
        <p:grpSpPr>
          <a:xfrm>
            <a:off x="998476" y="2881529"/>
            <a:ext cx="2023200" cy="367957"/>
            <a:chOff x="998476" y="2881529"/>
            <a:chExt cx="2023200" cy="367957"/>
          </a:xfrm>
        </p:grpSpPr>
        <p:sp>
          <p:nvSpPr>
            <p:cNvPr id="19" name="Rectangle 18">
              <a:extLst>
                <a:ext uri="{FF2B5EF4-FFF2-40B4-BE49-F238E27FC236}">
                  <a16:creationId xmlns:a16="http://schemas.microsoft.com/office/drawing/2014/main" id="{7F4461B7-55B7-4469-ADF0-D4A2CB8F5710}"/>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0" name="Rectangle 19">
              <a:extLst>
                <a:ext uri="{FF2B5EF4-FFF2-40B4-BE49-F238E27FC236}">
                  <a16:creationId xmlns:a16="http://schemas.microsoft.com/office/drawing/2014/main" id="{36F734C6-FA66-47AA-9466-88AC05333E29}"/>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1" name="Rectangle 20">
              <a:extLst>
                <a:ext uri="{FF2B5EF4-FFF2-40B4-BE49-F238E27FC236}">
                  <a16:creationId xmlns:a16="http://schemas.microsoft.com/office/drawing/2014/main" id="{8B928039-DB0D-4F9F-A695-D6F65A328FCD}"/>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2" name="Rectangle 21">
              <a:extLst>
                <a:ext uri="{FF2B5EF4-FFF2-40B4-BE49-F238E27FC236}">
                  <a16:creationId xmlns:a16="http://schemas.microsoft.com/office/drawing/2014/main" id="{DE314CEC-778A-45F5-AF53-25973CFF2C6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23" name="Picture 22">
              <a:extLst>
                <a:ext uri="{FF2B5EF4-FFF2-40B4-BE49-F238E27FC236}">
                  <a16:creationId xmlns:a16="http://schemas.microsoft.com/office/drawing/2014/main" id="{7A5A09B0-ADE2-48D6-9500-156D9353A9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24" name="Picture 23" descr="Icon&#10;&#10;Description automatically generated">
              <a:extLst>
                <a:ext uri="{FF2B5EF4-FFF2-40B4-BE49-F238E27FC236}">
                  <a16:creationId xmlns:a16="http://schemas.microsoft.com/office/drawing/2014/main" id="{7D51E6DF-03C0-4528-A826-C16F599AB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25" name="Picture 24" descr="Logo&#10;&#10;Description automatically generated">
              <a:extLst>
                <a:ext uri="{FF2B5EF4-FFF2-40B4-BE49-F238E27FC236}">
                  <a16:creationId xmlns:a16="http://schemas.microsoft.com/office/drawing/2014/main" id="{B7A09755-6B8F-4E6B-95E4-A3F59CF5D0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26" name="Picture 25" descr="Logo&#10;&#10;Description automatically generated">
              <a:extLst>
                <a:ext uri="{FF2B5EF4-FFF2-40B4-BE49-F238E27FC236}">
                  <a16:creationId xmlns:a16="http://schemas.microsoft.com/office/drawing/2014/main" id="{FF482287-E023-4BA0-BEEC-A27AF495C2F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27" name="Picture 26" descr="Icon&#10;&#10;Description automatically generated">
              <a:extLst>
                <a:ext uri="{FF2B5EF4-FFF2-40B4-BE49-F238E27FC236}">
                  <a16:creationId xmlns:a16="http://schemas.microsoft.com/office/drawing/2014/main" id="{475EF34B-0D63-4B5C-BF0F-AA0D0D345D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7" name="Graphic 16">
            <a:extLst>
              <a:ext uri="{FF2B5EF4-FFF2-40B4-BE49-F238E27FC236}">
                <a16:creationId xmlns:a16="http://schemas.microsoft.com/office/drawing/2014/main" id="{A51C6BDD-4F02-45D2-886C-4899A473F7F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80228943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p:nvPr>
        </p:nvSpPr>
        <p:spPr>
          <a:solidFill>
            <a:schemeClr val="bg1"/>
          </a:solidFill>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12</a:t>
            </a:r>
          </a:p>
          <a:p>
            <a:pPr algn="ctr"/>
            <a:r>
              <a:rPr lang="en-GB" sz="800">
                <a:solidFill>
                  <a:schemeClr val="bg1"/>
                </a:solidFill>
              </a:rPr>
              <a:t>35</a:t>
            </a:r>
          </a:p>
          <a:p>
            <a:pPr algn="ctr"/>
            <a:r>
              <a:rPr lang="en-GB" sz="80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172</a:t>
            </a:r>
          </a:p>
          <a:p>
            <a:pPr algn="ctr"/>
            <a:r>
              <a:rPr lang="en-GB" sz="800">
                <a:solidFill>
                  <a:sysClr val="windowText" lastClr="000000"/>
                </a:solidFill>
              </a:rPr>
              <a:t>234</a:t>
            </a:r>
          </a:p>
          <a:p>
            <a:pPr algn="ctr"/>
            <a:r>
              <a:rPr lang="en-GB" sz="800">
                <a:solidFill>
                  <a:sysClr val="windowText" lastClr="000000"/>
                </a:solidFill>
              </a:rPr>
              <a:t>255</a:t>
            </a:r>
          </a:p>
        </p:txBody>
      </p:sp>
      <p:sp>
        <p:nvSpPr>
          <p:cNvPr id="8" name="Rectangle 7">
            <a:extLst>
              <a:ext uri="{FF2B5EF4-FFF2-40B4-BE49-F238E27FC236}">
                <a16:creationId xmlns:a16="http://schemas.microsoft.com/office/drawing/2014/main" id="{A2309040-9C95-48FE-AA99-4757E8328519}"/>
              </a:ext>
            </a:extLst>
          </p:cNvPr>
          <p:cNvSpPr/>
          <p:nvPr userDrawn="1"/>
        </p:nvSpPr>
        <p:spPr>
          <a:xfrm>
            <a:off x="2992848" y="1732478"/>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Primary Colors</a:t>
            </a:r>
          </a:p>
        </p:txBody>
      </p:sp>
      <p:sp>
        <p:nvSpPr>
          <p:cNvPr id="20" name="Rectangle 19">
            <a:extLst>
              <a:ext uri="{FF2B5EF4-FFF2-40B4-BE49-F238E27FC236}">
                <a16:creationId xmlns:a16="http://schemas.microsoft.com/office/drawing/2014/main" id="{6453D312-00EF-44B5-9D91-290BE0E19654}"/>
              </a:ext>
            </a:extLst>
          </p:cNvPr>
          <p:cNvSpPr/>
          <p:nvPr userDrawn="1"/>
        </p:nvSpPr>
        <p:spPr>
          <a:xfrm>
            <a:off x="998351" y="3786711"/>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301271"/>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4809439"/>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921682"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Dark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921682"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921682"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Light Blue</a:t>
            </a:r>
          </a:p>
        </p:txBody>
      </p:sp>
      <p:sp>
        <p:nvSpPr>
          <p:cNvPr id="36" name="TextBox 35">
            <a:extLst>
              <a:ext uri="{FF2B5EF4-FFF2-40B4-BE49-F238E27FC236}">
                <a16:creationId xmlns:a16="http://schemas.microsoft.com/office/drawing/2014/main" id="{0A430D78-5EDB-481E-BB6D-67D8689BCE11}"/>
              </a:ext>
            </a:extLst>
          </p:cNvPr>
          <p:cNvSpPr txBox="1"/>
          <p:nvPr userDrawn="1"/>
        </p:nvSpPr>
        <p:spPr>
          <a:xfrm>
            <a:off x="3916179" y="1817279"/>
            <a:ext cx="1253995" cy="237066"/>
          </a:xfrm>
          <a:prstGeom prst="rect">
            <a:avLst/>
          </a:prstGeom>
          <a:noFill/>
        </p:spPr>
        <p:txBody>
          <a:bodyPr wrap="square" lIns="54610" tIns="54610" rIns="54610" bIns="54610" rtlCol="0" anchor="ctr">
            <a:noAutofit/>
          </a:bodyPr>
          <a:lstStyle/>
          <a:p>
            <a:pPr algn="l">
              <a:spcAft>
                <a:spcPts val="600"/>
              </a:spcAft>
            </a:pPr>
            <a:r>
              <a:rPr lang="en-GB" sz="1000"/>
              <a:t>Blue</a:t>
            </a:r>
          </a:p>
        </p:txBody>
      </p:sp>
      <p:sp>
        <p:nvSpPr>
          <p:cNvPr id="39" name="TextBox 38">
            <a:extLst>
              <a:ext uri="{FF2B5EF4-FFF2-40B4-BE49-F238E27FC236}">
                <a16:creationId xmlns:a16="http://schemas.microsoft.com/office/drawing/2014/main" id="{E42EE987-0425-4CD8-B75D-E3E8F8C2096D}"/>
              </a:ext>
            </a:extLst>
          </p:cNvPr>
          <p:cNvSpPr txBox="1"/>
          <p:nvPr userDrawn="1"/>
        </p:nvSpPr>
        <p:spPr>
          <a:xfrm>
            <a:off x="1921682"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Cobalt Blue</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921682" y="3874401"/>
            <a:ext cx="1253995" cy="237066"/>
          </a:xfrm>
          <a:prstGeom prst="rect">
            <a:avLst/>
          </a:prstGeom>
          <a:noFill/>
        </p:spPr>
        <p:txBody>
          <a:bodyPr wrap="square" lIns="54610" tIns="54610" rIns="54610" bIns="54610" rtlCol="0" anchor="ctr">
            <a:noAutofit/>
          </a:bodyPr>
          <a:lstStyle/>
          <a:p>
            <a:pPr algn="l">
              <a:spcAft>
                <a:spcPts val="600"/>
              </a:spcAft>
            </a:pPr>
            <a:r>
              <a:rPr lang="en-GB" sz="100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921682" y="4385458"/>
            <a:ext cx="1253995" cy="237066"/>
          </a:xfrm>
          <a:prstGeom prst="rect">
            <a:avLst/>
          </a:prstGeom>
          <a:noFill/>
        </p:spPr>
        <p:txBody>
          <a:bodyPr wrap="square" lIns="54610" tIns="54610" rIns="54610" bIns="54610" rtlCol="0" anchor="ctr">
            <a:noAutofit/>
          </a:bodyPr>
          <a:lstStyle/>
          <a:p>
            <a:pPr algn="l">
              <a:spcAft>
                <a:spcPts val="600"/>
              </a:spcAft>
            </a:pPr>
            <a:r>
              <a:rPr lang="en-GB" sz="100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921682" y="4896518"/>
            <a:ext cx="1253995" cy="237066"/>
          </a:xfrm>
          <a:prstGeom prst="rect">
            <a:avLst/>
          </a:prstGeom>
          <a:noFill/>
        </p:spPr>
        <p:txBody>
          <a:bodyPr wrap="square" lIns="54610" tIns="54610" rIns="54610" bIns="54610" rtlCol="0" anchor="ctr">
            <a:noAutofit/>
          </a:bodyPr>
          <a:lstStyle/>
          <a:p>
            <a:pPr algn="l">
              <a:spcAft>
                <a:spcPts val="600"/>
              </a:spcAft>
            </a:pPr>
            <a:r>
              <a:rPr lang="en-GB" sz="1000"/>
              <a:t>Pink</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3028"/>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7590"/>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Accent Colors for Infographics and charts only</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72151"/>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6713"/>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255</a:t>
            </a:r>
          </a:p>
          <a:p>
            <a:pPr algn="ctr"/>
            <a:r>
              <a:rPr lang="en-GB" sz="800">
                <a:solidFill>
                  <a:sysClr val="windowText" lastClr="000000"/>
                </a:solidFill>
              </a:rPr>
              <a:t>163</a:t>
            </a:r>
          </a:p>
          <a:p>
            <a:pPr algn="ctr"/>
            <a:r>
              <a:rPr lang="en-GB" sz="80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301273"/>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9441"/>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4001"/>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accent3"/>
                </a:solidFill>
              </a:rPr>
              <a:t>99</a:t>
            </a:r>
          </a:p>
          <a:p>
            <a:pPr algn="ctr"/>
            <a:r>
              <a:rPr lang="en-GB" sz="800">
                <a:solidFill>
                  <a:schemeClr val="accent3"/>
                </a:solidFill>
              </a:rPr>
              <a:t>235</a:t>
            </a:r>
          </a:p>
          <a:p>
            <a:pPr algn="ctr"/>
            <a:r>
              <a:rPr lang="en-GB" sz="80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userDrawn="1"/>
        </p:nvGrpSpPr>
        <p:grpSpPr>
          <a:xfrm>
            <a:off x="3971416" y="2341846"/>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userDrawn="1"/>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51</a:t>
            </a:r>
          </a:p>
          <a:p>
            <a:pPr algn="ctr"/>
            <a:r>
              <a:rPr lang="en-GB" sz="800">
                <a:solidFill>
                  <a:schemeClr val="bg1"/>
                </a:solidFill>
              </a:rPr>
              <a:t>51</a:t>
            </a:r>
          </a:p>
          <a:p>
            <a:pPr algn="ctr"/>
            <a:r>
              <a:rPr lang="en-GB" sz="80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endParaRPr lang="en-GB" sz="80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152</a:t>
            </a:r>
          </a:p>
          <a:p>
            <a:pPr algn="ctr"/>
            <a:r>
              <a:rPr lang="en-GB" sz="800">
                <a:solidFill>
                  <a:schemeClr val="bg1"/>
                </a:solidFill>
              </a:rPr>
              <a:t>152</a:t>
            </a:r>
          </a:p>
          <a:p>
            <a:pPr algn="ctr"/>
            <a:r>
              <a:rPr lang="en-GB" sz="80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178</a:t>
            </a:r>
          </a:p>
          <a:p>
            <a:pPr algn="ctr"/>
            <a:r>
              <a:rPr lang="en-GB" sz="800">
                <a:solidFill>
                  <a:sysClr val="windowText" lastClr="000000"/>
                </a:solidFill>
              </a:rPr>
              <a:t>178</a:t>
            </a:r>
          </a:p>
          <a:p>
            <a:pPr algn="ctr"/>
            <a:r>
              <a:rPr lang="en-GB" sz="80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229</a:t>
            </a:r>
          </a:p>
          <a:p>
            <a:pPr algn="ctr"/>
            <a:r>
              <a:rPr lang="en-GB" sz="800">
                <a:solidFill>
                  <a:schemeClr val="tx1"/>
                </a:solidFill>
              </a:rPr>
              <a:t>229</a:t>
            </a:r>
          </a:p>
          <a:p>
            <a:pPr algn="ctr"/>
            <a:r>
              <a:rPr lang="en-GB" sz="80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userDrawn="1"/>
        </p:nvSpPr>
        <p:spPr>
          <a:xfrm>
            <a:off x="6203979"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203979"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203979"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203979" y="3875017"/>
            <a:ext cx="1253995" cy="237066"/>
          </a:xfrm>
          <a:prstGeom prst="rect">
            <a:avLst/>
          </a:prstGeom>
          <a:noFill/>
        </p:spPr>
        <p:txBody>
          <a:bodyPr wrap="square" lIns="54610" tIns="54610" rIns="54610" bIns="54610" rtlCol="0" anchor="ctr">
            <a:noAutofit/>
          </a:bodyPr>
          <a:lstStyle/>
          <a:p>
            <a:pPr algn="l">
              <a:spcAft>
                <a:spcPts val="600"/>
              </a:spcAft>
            </a:pPr>
            <a:r>
              <a:rPr lang="en-GB" sz="100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203979"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Grey 2</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56172"/>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56172"/>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43862"/>
            <a:ext cx="1568421" cy="237066"/>
          </a:xfrm>
          <a:prstGeom prst="rect">
            <a:avLst/>
          </a:prstGeom>
          <a:noFill/>
        </p:spPr>
        <p:txBody>
          <a:bodyPr wrap="square" lIns="54610" tIns="54610" rIns="54610" bIns="54610" rtlCol="0" anchor="ctr">
            <a:noAutofit/>
          </a:bodyPr>
          <a:lstStyle/>
          <a:p>
            <a:pPr algn="l">
              <a:spcAft>
                <a:spcPts val="600"/>
              </a:spcAft>
            </a:pPr>
            <a:r>
              <a:rPr lang="en-GB" sz="1000"/>
              <a:t>Purple/</a:t>
            </a:r>
            <a:br>
              <a:rPr lang="en-GB" sz="1000"/>
            </a:br>
            <a:r>
              <a:rPr lang="en-GB" sz="100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053992" y="2743862"/>
            <a:ext cx="1709098" cy="237066"/>
          </a:xfrm>
          <a:prstGeom prst="rect">
            <a:avLst/>
          </a:prstGeom>
          <a:noFill/>
        </p:spPr>
        <p:txBody>
          <a:bodyPr wrap="square" lIns="54610" tIns="54610" rIns="54610" bIns="54610" rtlCol="0" anchor="ctr">
            <a:noAutofit/>
          </a:bodyPr>
          <a:lstStyle/>
          <a:p>
            <a:pPr algn="l">
              <a:spcAft>
                <a:spcPts val="600"/>
              </a:spcAft>
            </a:pPr>
            <a:r>
              <a:rPr lang="en-GB" sz="1000"/>
              <a:t>Pacific/</a:t>
            </a:r>
            <a:br>
              <a:rPr lang="en-GB" sz="1000"/>
            </a:br>
            <a:r>
              <a:rPr lang="en-GB" sz="100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a:solidFill>
                  <a:sysClr val="windowText" lastClr="000000"/>
                </a:solidFill>
              </a:rPr>
              <a:t>Gradients</a:t>
            </a:r>
          </a:p>
          <a:p>
            <a:pPr marL="171450" indent="-171450" algn="l">
              <a:spcAft>
                <a:spcPts val="300"/>
              </a:spcAft>
              <a:buFont typeface="Arial" panose="020B0604020202020204" pitchFamily="34" charset="0"/>
              <a:buChar char="•"/>
            </a:pPr>
            <a:r>
              <a:rPr lang="en-GB" sz="1000" b="0">
                <a:solidFill>
                  <a:sysClr val="windowText" lastClr="000000"/>
                </a:solidFill>
              </a:rPr>
              <a:t>The </a:t>
            </a:r>
            <a:r>
              <a:rPr lang="en-GB" sz="1000" b="0" err="1">
                <a:solidFill>
                  <a:sysClr val="windowText" lastClr="000000"/>
                </a:solidFill>
              </a:rPr>
              <a:t>colors</a:t>
            </a:r>
            <a:r>
              <a:rPr lang="en-GB" sz="1000" b="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1000" b="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a:solidFill>
                  <a:sysClr val="windowText" lastClr="000000"/>
                </a:solidFill>
              </a:rPr>
              <a:t>Do not create new gradients; use only the gradients shown here</a:t>
            </a:r>
            <a:endParaRPr lang="en-US" sz="1000" b="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255</a:t>
            </a:r>
          </a:p>
          <a:p>
            <a:pPr algn="ctr"/>
            <a:r>
              <a:rPr lang="en-GB" sz="800">
                <a:solidFill>
                  <a:schemeClr val="tx1"/>
                </a:solidFill>
              </a:rPr>
              <a:t>255</a:t>
            </a:r>
          </a:p>
          <a:p>
            <a:pPr algn="ctr"/>
            <a:r>
              <a:rPr lang="en-GB" sz="80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97184" y="4389395"/>
            <a:ext cx="1253995" cy="237066"/>
          </a:xfrm>
          <a:prstGeom prst="rect">
            <a:avLst/>
          </a:prstGeom>
          <a:noFill/>
        </p:spPr>
        <p:txBody>
          <a:bodyPr wrap="square" lIns="54610" tIns="54610" rIns="54610" bIns="54610" rtlCol="0" anchor="ctr">
            <a:noAutofit/>
          </a:bodyPr>
          <a:lstStyle/>
          <a:p>
            <a:pPr algn="l">
              <a:spcAft>
                <a:spcPts val="600"/>
              </a:spcAft>
            </a:pPr>
            <a:r>
              <a:rPr lang="en-GB" sz="1000"/>
              <a:t>White</a:t>
            </a:r>
          </a:p>
        </p:txBody>
      </p:sp>
      <p:sp>
        <p:nvSpPr>
          <p:cNvPr id="73" name="TextBox 72">
            <a:extLst>
              <a:ext uri="{FF2B5EF4-FFF2-40B4-BE49-F238E27FC236}">
                <a16:creationId xmlns:a16="http://schemas.microsoft.com/office/drawing/2014/main" id="{66117D9B-6EF8-4B36-A112-FD6D19D0AE23}"/>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a:solidFill>
                  <a:sysClr val="windowText" lastClr="000000"/>
                </a:solidFill>
              </a:rPr>
              <a:t>Traffic Light Palette</a:t>
            </a:r>
            <a:endParaRPr lang="en-US" sz="1000" b="0">
              <a:solidFill>
                <a:sysClr val="windowText" lastClr="000000"/>
              </a:solidFill>
            </a:endParaRPr>
          </a:p>
        </p:txBody>
      </p:sp>
      <p:sp>
        <p:nvSpPr>
          <p:cNvPr id="101" name="Rectangle 100">
            <a:extLst>
              <a:ext uri="{FF2B5EF4-FFF2-40B4-BE49-F238E27FC236}">
                <a16:creationId xmlns:a16="http://schemas.microsoft.com/office/drawing/2014/main" id="{8629CA1F-9C19-4EBE-AACF-DD30D2A7CB9D}"/>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38</a:t>
            </a:r>
          </a:p>
          <a:p>
            <a:pPr algn="ctr"/>
            <a:r>
              <a:rPr lang="en-GB" sz="800">
                <a:solidFill>
                  <a:schemeClr val="bg1"/>
                </a:solidFill>
              </a:rPr>
              <a:t>153</a:t>
            </a:r>
          </a:p>
          <a:p>
            <a:pPr algn="ctr"/>
            <a:r>
              <a:rPr lang="en-GB" sz="800">
                <a:solidFill>
                  <a:schemeClr val="bg1"/>
                </a:solidFill>
              </a:rPr>
              <a:t>36</a:t>
            </a:r>
          </a:p>
        </p:txBody>
      </p:sp>
      <p:sp>
        <p:nvSpPr>
          <p:cNvPr id="102" name="Rectangle 101">
            <a:extLst>
              <a:ext uri="{FF2B5EF4-FFF2-40B4-BE49-F238E27FC236}">
                <a16:creationId xmlns:a16="http://schemas.microsoft.com/office/drawing/2014/main" id="{38F50825-9522-489D-AFE6-03DCC983AE45}"/>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241</a:t>
            </a:r>
          </a:p>
          <a:p>
            <a:pPr algn="ctr"/>
            <a:r>
              <a:rPr lang="en-GB" sz="800">
                <a:solidFill>
                  <a:schemeClr val="bg1"/>
                </a:solidFill>
              </a:rPr>
              <a:t>196</a:t>
            </a:r>
          </a:p>
          <a:p>
            <a:pPr algn="ctr"/>
            <a:r>
              <a:rPr lang="en-GB" sz="800">
                <a:solidFill>
                  <a:schemeClr val="bg1"/>
                </a:solidFill>
              </a:rPr>
              <a:t>77</a:t>
            </a:r>
          </a:p>
        </p:txBody>
      </p:sp>
      <p:sp>
        <p:nvSpPr>
          <p:cNvPr id="103" name="Rectangle 102">
            <a:extLst>
              <a:ext uri="{FF2B5EF4-FFF2-40B4-BE49-F238E27FC236}">
                <a16:creationId xmlns:a16="http://schemas.microsoft.com/office/drawing/2014/main" id="{920DF8B8-BB57-4FAB-8303-1EA0BDA6B7F5}"/>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237</a:t>
            </a:r>
          </a:p>
          <a:p>
            <a:pPr algn="ctr"/>
            <a:r>
              <a:rPr lang="en-GB" sz="800">
                <a:solidFill>
                  <a:schemeClr val="bg1"/>
                </a:solidFill>
              </a:rPr>
              <a:t>33</a:t>
            </a:r>
          </a:p>
          <a:p>
            <a:pPr algn="ctr"/>
            <a:r>
              <a:rPr lang="en-GB" sz="800">
                <a:solidFill>
                  <a:schemeClr val="bg1"/>
                </a:solidFill>
              </a:rPr>
              <a:t>36</a:t>
            </a:r>
          </a:p>
        </p:txBody>
      </p:sp>
      <p:sp>
        <p:nvSpPr>
          <p:cNvPr id="104" name="TextBox 103">
            <a:extLst>
              <a:ext uri="{FF2B5EF4-FFF2-40B4-BE49-F238E27FC236}">
                <a16:creationId xmlns:a16="http://schemas.microsoft.com/office/drawing/2014/main" id="{0E284CC6-D89E-4E2E-9C1A-D2D015D4CCE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1000" b="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a:solidFill>
                  <a:sysClr val="windowText" lastClr="000000"/>
                </a:solidFill>
              </a:rPr>
              <a:t>Mix light, mid and dark tones within data sets</a:t>
            </a:r>
          </a:p>
        </p:txBody>
      </p:sp>
      <p:cxnSp>
        <p:nvCxnSpPr>
          <p:cNvPr id="105" name="Straight Connector 104">
            <a:extLst>
              <a:ext uri="{FF2B5EF4-FFF2-40B4-BE49-F238E27FC236}">
                <a16:creationId xmlns:a16="http://schemas.microsoft.com/office/drawing/2014/main" id="{32E93FD9-5621-45B8-BDA7-4C88B41DB4D9}"/>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8F7303C-5EE8-4FA6-A437-87F2BF61E6C8}"/>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39C72177-73C5-408A-8C21-86379F35DFDA}"/>
              </a:ext>
            </a:extLst>
          </p:cNvPr>
          <p:cNvGrpSpPr/>
          <p:nvPr userDrawn="1"/>
        </p:nvGrpSpPr>
        <p:grpSpPr>
          <a:xfrm>
            <a:off x="7170486" y="5015319"/>
            <a:ext cx="4023114" cy="868052"/>
            <a:chOff x="6942744" y="5227726"/>
            <a:chExt cx="6397168" cy="1380293"/>
          </a:xfrm>
        </p:grpSpPr>
        <p:sp>
          <p:nvSpPr>
            <p:cNvPr id="108" name="Rectangle 107">
              <a:extLst>
                <a:ext uri="{FF2B5EF4-FFF2-40B4-BE49-F238E27FC236}">
                  <a16:creationId xmlns:a16="http://schemas.microsoft.com/office/drawing/2014/main" id="{09C4E567-3FDF-4915-8D1F-4D3869F8570F}"/>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109" name="Rectangle 108">
              <a:extLst>
                <a:ext uri="{FF2B5EF4-FFF2-40B4-BE49-F238E27FC236}">
                  <a16:creationId xmlns:a16="http://schemas.microsoft.com/office/drawing/2014/main" id="{2DA33985-45D0-4046-B44C-8DCBCFFD86AC}"/>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110" name="Rectangle 109">
              <a:extLst>
                <a:ext uri="{FF2B5EF4-FFF2-40B4-BE49-F238E27FC236}">
                  <a16:creationId xmlns:a16="http://schemas.microsoft.com/office/drawing/2014/main" id="{60024D76-5422-4C07-A547-F2C593130265}"/>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11" name="Rectangle 110">
              <a:extLst>
                <a:ext uri="{FF2B5EF4-FFF2-40B4-BE49-F238E27FC236}">
                  <a16:creationId xmlns:a16="http://schemas.microsoft.com/office/drawing/2014/main" id="{06E42AD4-4E53-43DB-966B-14EA0ED3E458}"/>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12" name="Rectangle 111">
              <a:extLst>
                <a:ext uri="{FF2B5EF4-FFF2-40B4-BE49-F238E27FC236}">
                  <a16:creationId xmlns:a16="http://schemas.microsoft.com/office/drawing/2014/main" id="{3123BFF0-C9BC-4A9F-8C1A-6677CDC1F631}"/>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113" name="Rectangle 112">
              <a:extLst>
                <a:ext uri="{FF2B5EF4-FFF2-40B4-BE49-F238E27FC236}">
                  <a16:creationId xmlns:a16="http://schemas.microsoft.com/office/drawing/2014/main" id="{2B91896C-FA19-4C29-A6A4-8285D7F3418C}"/>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114" name="Rectangle 113">
              <a:extLst>
                <a:ext uri="{FF2B5EF4-FFF2-40B4-BE49-F238E27FC236}">
                  <a16:creationId xmlns:a16="http://schemas.microsoft.com/office/drawing/2014/main" id="{48E4376B-58CB-4B0E-AB7F-3AF61E7659F9}"/>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255</a:t>
              </a:r>
            </a:p>
            <a:p>
              <a:pPr algn="ctr"/>
              <a:r>
                <a:rPr lang="en-GB" sz="800">
                  <a:solidFill>
                    <a:schemeClr val="bg1"/>
                  </a:solidFill>
                </a:rPr>
                <a:t>163</a:t>
              </a:r>
            </a:p>
            <a:p>
              <a:pPr algn="ctr"/>
              <a:r>
                <a:rPr lang="en-GB" sz="800">
                  <a:solidFill>
                    <a:schemeClr val="bg1"/>
                  </a:solidFill>
                </a:rPr>
                <a:t>218</a:t>
              </a:r>
            </a:p>
          </p:txBody>
        </p:sp>
        <p:sp>
          <p:nvSpPr>
            <p:cNvPr id="115" name="Rectangle 114">
              <a:extLst>
                <a:ext uri="{FF2B5EF4-FFF2-40B4-BE49-F238E27FC236}">
                  <a16:creationId xmlns:a16="http://schemas.microsoft.com/office/drawing/2014/main" id="{6CCBC42E-797C-4CB6-8C59-2D6FCDDB1F33}"/>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116" name="Rectangle 115">
              <a:extLst>
                <a:ext uri="{FF2B5EF4-FFF2-40B4-BE49-F238E27FC236}">
                  <a16:creationId xmlns:a16="http://schemas.microsoft.com/office/drawing/2014/main" id="{691DA2AF-1629-48DB-9571-C0A4059F3B38}"/>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99</a:t>
              </a:r>
            </a:p>
            <a:p>
              <a:pPr algn="ctr"/>
              <a:r>
                <a:rPr lang="en-GB" sz="800">
                  <a:solidFill>
                    <a:sysClr val="windowText" lastClr="000000"/>
                  </a:solidFill>
                </a:rPr>
                <a:t>235</a:t>
              </a:r>
            </a:p>
            <a:p>
              <a:pPr algn="ctr"/>
              <a:r>
                <a:rPr lang="en-GB" sz="800">
                  <a:solidFill>
                    <a:sysClr val="windowText" lastClr="000000"/>
                  </a:solidFill>
                </a:rPr>
                <a:t>218</a:t>
              </a:r>
            </a:p>
          </p:txBody>
        </p:sp>
        <p:sp>
          <p:nvSpPr>
            <p:cNvPr id="117" name="Rectangle 116">
              <a:extLst>
                <a:ext uri="{FF2B5EF4-FFF2-40B4-BE49-F238E27FC236}">
                  <a16:creationId xmlns:a16="http://schemas.microsoft.com/office/drawing/2014/main" id="{7004D9F3-522B-4798-8584-5DAEBCA82D69}"/>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118" name="Rectangle 117">
              <a:extLst>
                <a:ext uri="{FF2B5EF4-FFF2-40B4-BE49-F238E27FC236}">
                  <a16:creationId xmlns:a16="http://schemas.microsoft.com/office/drawing/2014/main" id="{DDFAE922-1756-4DBB-9867-8AF985CB3C58}"/>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19" name="Rectangle 118">
              <a:extLst>
                <a:ext uri="{FF2B5EF4-FFF2-40B4-BE49-F238E27FC236}">
                  <a16:creationId xmlns:a16="http://schemas.microsoft.com/office/drawing/2014/main" id="{88FF5845-C594-4FAB-AA8F-EA33A333B321}"/>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120" name="Rectangle 119">
              <a:extLst>
                <a:ext uri="{FF2B5EF4-FFF2-40B4-BE49-F238E27FC236}">
                  <a16:creationId xmlns:a16="http://schemas.microsoft.com/office/drawing/2014/main" id="{BDF8DBD9-3426-4B1A-A0E8-1F5F3DA02FE2}"/>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p:txBody>
        </p:sp>
        <p:sp>
          <p:nvSpPr>
            <p:cNvPr id="121" name="Rectangle 120">
              <a:extLst>
                <a:ext uri="{FF2B5EF4-FFF2-40B4-BE49-F238E27FC236}">
                  <a16:creationId xmlns:a16="http://schemas.microsoft.com/office/drawing/2014/main" id="{7F2702EE-4E6E-4980-B5D2-9FC76A136BA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grpSp>
    </p:spTree>
    <p:extLst>
      <p:ext uri="{BB962C8B-B14F-4D97-AF65-F5344CB8AC3E}">
        <p14:creationId xmlns:p14="http://schemas.microsoft.com/office/powerpoint/2010/main" val="258012083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cSld name="1_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FEC81A12-E9A6-4A7B-A0C5-1CE89B589BD0}"/>
              </a:ext>
            </a:extLst>
          </p:cNvPr>
          <p:cNvSpPr>
            <a:spLocks noGrp="1"/>
          </p:cNvSpPr>
          <p:nvPr>
            <p:ph type="pic" sz="quarter" idx="12" hasCustomPrompt="1"/>
          </p:nvPr>
        </p:nvSpPr>
        <p:spPr>
          <a:xfrm>
            <a:off x="0" y="0"/>
            <a:ext cx="12192000" cy="6858000"/>
          </a:xfrm>
          <a:solidFill>
            <a:schemeClr val="bg1">
              <a:lumMod val="75000"/>
            </a:schemeClr>
          </a:solidFill>
        </p:spPr>
        <p:txBody>
          <a:bodyPr/>
          <a:lstStyle>
            <a:lvl1pPr algn="ctr">
              <a:defRPr sz="1200"/>
            </a:lvl1pPr>
          </a:lstStyle>
          <a:p>
            <a:r>
              <a:rPr lang="en-US"/>
              <a:t>Click on frame and insert dark/light picture using the Insert tab, Pictures.</a:t>
            </a:r>
            <a:br>
              <a:rPr lang="en-US"/>
            </a:br>
            <a:r>
              <a:rPr lang="en-US"/>
              <a:t>Or via Templafy Images</a:t>
            </a:r>
          </a:p>
          <a:p>
            <a:endParaRPr lang="en-GB"/>
          </a:p>
        </p:txBody>
      </p:sp>
      <p:sp>
        <p:nvSpPr>
          <p:cNvPr id="7" name="Text Placeholder 7">
            <a:extLst>
              <a:ext uri="{FF2B5EF4-FFF2-40B4-BE49-F238E27FC236}">
                <a16:creationId xmlns:a16="http://schemas.microsoft.com/office/drawing/2014/main" id="{950708D3-44D6-48DA-B6FC-09F3947F8E94}"/>
              </a:ext>
            </a:extLst>
          </p:cNvPr>
          <p:cNvSpPr>
            <a:spLocks noGrp="1"/>
          </p:cNvSpPr>
          <p:nvPr>
            <p:ph type="body" sz="quarter" idx="13"/>
          </p:nvPr>
        </p:nvSpPr>
        <p:spPr>
          <a:xfrm>
            <a:off x="998476" y="371312"/>
            <a:ext cx="914400" cy="367739"/>
          </a:xfrm>
          <a:custGeom>
            <a:avLst/>
            <a:gdLst>
              <a:gd name="connsiteX0" fmla="*/ 718742 w 914400"/>
              <a:gd name="connsiteY0" fmla="*/ 287058 h 367739"/>
              <a:gd name="connsiteX1" fmla="*/ 765334 w 914400"/>
              <a:gd name="connsiteY1" fmla="*/ 329257 h 367739"/>
              <a:gd name="connsiteX2" fmla="*/ 797096 w 914400"/>
              <a:gd name="connsiteY2" fmla="*/ 326026 h 367739"/>
              <a:gd name="connsiteX3" fmla="*/ 806757 w 914400"/>
              <a:gd name="connsiteY3" fmla="*/ 287058 h 367739"/>
              <a:gd name="connsiteX4" fmla="*/ 597317 w 914400"/>
              <a:gd name="connsiteY4" fmla="*/ 212258 h 367739"/>
              <a:gd name="connsiteX5" fmla="*/ 554311 w 914400"/>
              <a:gd name="connsiteY5" fmla="*/ 279918 h 367739"/>
              <a:gd name="connsiteX6" fmla="*/ 582745 w 914400"/>
              <a:gd name="connsiteY6" fmla="*/ 279918 h 367739"/>
              <a:gd name="connsiteX7" fmla="*/ 457701 w 914400"/>
              <a:gd name="connsiteY7" fmla="*/ 209318 h 367739"/>
              <a:gd name="connsiteX8" fmla="*/ 437830 w 914400"/>
              <a:gd name="connsiteY8" fmla="*/ 279918 h 367739"/>
              <a:gd name="connsiteX9" fmla="*/ 458412 w 914400"/>
              <a:gd name="connsiteY9" fmla="*/ 279918 h 367739"/>
              <a:gd name="connsiteX10" fmla="*/ 290266 w 914400"/>
              <a:gd name="connsiteY10" fmla="*/ 198365 h 367739"/>
              <a:gd name="connsiteX11" fmla="*/ 283804 w 914400"/>
              <a:gd name="connsiteY11" fmla="*/ 222404 h 367739"/>
              <a:gd name="connsiteX12" fmla="*/ 281154 w 914400"/>
              <a:gd name="connsiteY12" fmla="*/ 232679 h 367739"/>
              <a:gd name="connsiteX13" fmla="*/ 275565 w 914400"/>
              <a:gd name="connsiteY13" fmla="*/ 253326 h 367739"/>
              <a:gd name="connsiteX14" fmla="*/ 287649 w 914400"/>
              <a:gd name="connsiteY14" fmla="*/ 253326 h 367739"/>
              <a:gd name="connsiteX15" fmla="*/ 294596 w 914400"/>
              <a:gd name="connsiteY15" fmla="*/ 253326 h 367739"/>
              <a:gd name="connsiteX16" fmla="*/ 300379 w 914400"/>
              <a:gd name="connsiteY16" fmla="*/ 253100 h 367739"/>
              <a:gd name="connsiteX17" fmla="*/ 300573 w 914400"/>
              <a:gd name="connsiteY17" fmla="*/ 253196 h 367739"/>
              <a:gd name="connsiteX18" fmla="*/ 336697 w 914400"/>
              <a:gd name="connsiteY18" fmla="*/ 225086 h 367739"/>
              <a:gd name="connsiteX19" fmla="*/ 337569 w 914400"/>
              <a:gd name="connsiteY19" fmla="*/ 204407 h 367739"/>
              <a:gd name="connsiteX20" fmla="*/ 307811 w 914400"/>
              <a:gd name="connsiteY20" fmla="*/ 198365 h 367739"/>
              <a:gd name="connsiteX21" fmla="*/ 298473 w 914400"/>
              <a:gd name="connsiteY21" fmla="*/ 198365 h 367739"/>
              <a:gd name="connsiteX22" fmla="*/ 290266 w 914400"/>
              <a:gd name="connsiteY22" fmla="*/ 198365 h 367739"/>
              <a:gd name="connsiteX23" fmla="*/ 499415 w 914400"/>
              <a:gd name="connsiteY23" fmla="*/ 7180 h 367739"/>
              <a:gd name="connsiteX24" fmla="*/ 499415 w 914400"/>
              <a:gd name="connsiteY24" fmla="*/ 279982 h 367739"/>
              <a:gd name="connsiteX25" fmla="*/ 504649 w 914400"/>
              <a:gd name="connsiteY25" fmla="*/ 279982 h 367739"/>
              <a:gd name="connsiteX26" fmla="*/ 576121 w 914400"/>
              <a:gd name="connsiteY26" fmla="*/ 167314 h 367739"/>
              <a:gd name="connsiteX27" fmla="*/ 655994 w 914400"/>
              <a:gd name="connsiteY27" fmla="*/ 167314 h 367739"/>
              <a:gd name="connsiteX28" fmla="*/ 632277 w 914400"/>
              <a:gd name="connsiteY28" fmla="*/ 279918 h 367739"/>
              <a:gd name="connsiteX29" fmla="*/ 660033 w 914400"/>
              <a:gd name="connsiteY29" fmla="*/ 279918 h 367739"/>
              <a:gd name="connsiteX30" fmla="*/ 663038 w 914400"/>
              <a:gd name="connsiteY30" fmla="*/ 263407 h 367739"/>
              <a:gd name="connsiteX31" fmla="*/ 688208 w 914400"/>
              <a:gd name="connsiteY31" fmla="*/ 209318 h 367739"/>
              <a:gd name="connsiteX32" fmla="*/ 688208 w 914400"/>
              <a:gd name="connsiteY32" fmla="*/ 170222 h 367739"/>
              <a:gd name="connsiteX33" fmla="*/ 688305 w 914400"/>
              <a:gd name="connsiteY33" fmla="*/ 7180 h 367739"/>
              <a:gd name="connsiteX34" fmla="*/ 279248 w 914400"/>
              <a:gd name="connsiteY34" fmla="*/ 7180 h 367739"/>
              <a:gd name="connsiteX35" fmla="*/ 279248 w 914400"/>
              <a:gd name="connsiteY35" fmla="*/ 166991 h 367739"/>
              <a:gd name="connsiteX36" fmla="*/ 316761 w 914400"/>
              <a:gd name="connsiteY36" fmla="*/ 166991 h 367739"/>
              <a:gd name="connsiteX37" fmla="*/ 377667 w 914400"/>
              <a:gd name="connsiteY37" fmla="*/ 180917 h 367739"/>
              <a:gd name="connsiteX38" fmla="*/ 384129 w 914400"/>
              <a:gd name="connsiteY38" fmla="*/ 225667 h 367739"/>
              <a:gd name="connsiteX39" fmla="*/ 338248 w 914400"/>
              <a:gd name="connsiteY39" fmla="*/ 279918 h 367739"/>
              <a:gd name="connsiteX40" fmla="*/ 388459 w 914400"/>
              <a:gd name="connsiteY40" fmla="*/ 279918 h 367739"/>
              <a:gd name="connsiteX41" fmla="*/ 420770 w 914400"/>
              <a:gd name="connsiteY41" fmla="*/ 167055 h 367739"/>
              <a:gd name="connsiteX42" fmla="*/ 468041 w 914400"/>
              <a:gd name="connsiteY42" fmla="*/ 167055 h 367739"/>
              <a:gd name="connsiteX43" fmla="*/ 467976 w 914400"/>
              <a:gd name="connsiteY43" fmla="*/ 7180 h 367739"/>
              <a:gd name="connsiteX44" fmla="*/ 59113 w 914400"/>
              <a:gd name="connsiteY44" fmla="*/ 7180 h 367739"/>
              <a:gd name="connsiteX45" fmla="*/ 59113 w 914400"/>
              <a:gd name="connsiteY45" fmla="*/ 167314 h 367739"/>
              <a:gd name="connsiteX46" fmla="*/ 104607 w 914400"/>
              <a:gd name="connsiteY46" fmla="*/ 167314 h 367739"/>
              <a:gd name="connsiteX47" fmla="*/ 80342 w 914400"/>
              <a:gd name="connsiteY47" fmla="*/ 248091 h 367739"/>
              <a:gd name="connsiteX48" fmla="*/ 155303 w 914400"/>
              <a:gd name="connsiteY48" fmla="*/ 167314 h 367739"/>
              <a:gd name="connsiteX49" fmla="*/ 216694 w 914400"/>
              <a:gd name="connsiteY49" fmla="*/ 167314 h 367739"/>
              <a:gd name="connsiteX50" fmla="*/ 120957 w 914400"/>
              <a:gd name="connsiteY50" fmla="*/ 265249 h 367739"/>
              <a:gd name="connsiteX51" fmla="*/ 127903 w 914400"/>
              <a:gd name="connsiteY51" fmla="*/ 280015 h 367739"/>
              <a:gd name="connsiteX52" fmla="*/ 217017 w 914400"/>
              <a:gd name="connsiteY52" fmla="*/ 280015 h 367739"/>
              <a:gd name="connsiteX53" fmla="*/ 218083 w 914400"/>
              <a:gd name="connsiteY53" fmla="*/ 276784 h 367739"/>
              <a:gd name="connsiteX54" fmla="*/ 245095 w 914400"/>
              <a:gd name="connsiteY54" fmla="*/ 186862 h 367739"/>
              <a:gd name="connsiteX55" fmla="*/ 248068 w 914400"/>
              <a:gd name="connsiteY55" fmla="*/ 177169 h 367739"/>
              <a:gd name="connsiteX56" fmla="*/ 247874 w 914400"/>
              <a:gd name="connsiteY56" fmla="*/ 7180 h 367739"/>
              <a:gd name="connsiteX57" fmla="*/ 719646 w 914400"/>
              <a:gd name="connsiteY57" fmla="*/ 7083 h 367739"/>
              <a:gd name="connsiteX58" fmla="*/ 719646 w 914400"/>
              <a:gd name="connsiteY58" fmla="*/ 178332 h 367739"/>
              <a:gd name="connsiteX59" fmla="*/ 803332 w 914400"/>
              <a:gd name="connsiteY59" fmla="*/ 156199 h 367739"/>
              <a:gd name="connsiteX60" fmla="*/ 871379 w 914400"/>
              <a:gd name="connsiteY60" fmla="*/ 179657 h 367739"/>
              <a:gd name="connsiteX61" fmla="*/ 876096 w 914400"/>
              <a:gd name="connsiteY61" fmla="*/ 221661 h 367739"/>
              <a:gd name="connsiteX62" fmla="*/ 819358 w 914400"/>
              <a:gd name="connsiteY62" fmla="*/ 221661 h 367739"/>
              <a:gd name="connsiteX63" fmla="*/ 791054 w 914400"/>
              <a:gd name="connsiteY63" fmla="*/ 194778 h 367739"/>
              <a:gd name="connsiteX64" fmla="*/ 721843 w 914400"/>
              <a:gd name="connsiteY64" fmla="*/ 262244 h 367739"/>
              <a:gd name="connsiteX65" fmla="*/ 719646 w 914400"/>
              <a:gd name="connsiteY65" fmla="*/ 273455 h 367739"/>
              <a:gd name="connsiteX66" fmla="*/ 719646 w 914400"/>
              <a:gd name="connsiteY66" fmla="*/ 279918 h 367739"/>
              <a:gd name="connsiteX67" fmla="*/ 765689 w 914400"/>
              <a:gd name="connsiteY67" fmla="*/ 279918 h 367739"/>
              <a:gd name="connsiteX68" fmla="*/ 773541 w 914400"/>
              <a:gd name="connsiteY68" fmla="*/ 248479 h 367739"/>
              <a:gd name="connsiteX69" fmla="*/ 868891 w 914400"/>
              <a:gd name="connsiteY69" fmla="*/ 248479 h 367739"/>
              <a:gd name="connsiteX70" fmla="*/ 861007 w 914400"/>
              <a:gd name="connsiteY70" fmla="*/ 279918 h 367739"/>
              <a:gd name="connsiteX71" fmla="*/ 908601 w 914400"/>
              <a:gd name="connsiteY71" fmla="*/ 279918 h 367739"/>
              <a:gd name="connsiteX72" fmla="*/ 908601 w 914400"/>
              <a:gd name="connsiteY72" fmla="*/ 7083 h 367739"/>
              <a:gd name="connsiteX73" fmla="*/ 51908 w 914400"/>
              <a:gd name="connsiteY73" fmla="*/ 0 h 367739"/>
              <a:gd name="connsiteX74" fmla="*/ 255209 w 914400"/>
              <a:gd name="connsiteY74" fmla="*/ 0 h 367739"/>
              <a:gd name="connsiteX75" fmla="*/ 255209 w 914400"/>
              <a:gd name="connsiteY75" fmla="*/ 167314 h 367739"/>
              <a:gd name="connsiteX76" fmla="*/ 272010 w 914400"/>
              <a:gd name="connsiteY76" fmla="*/ 167314 h 367739"/>
              <a:gd name="connsiteX77" fmla="*/ 272010 w 914400"/>
              <a:gd name="connsiteY77" fmla="*/ 0 h 367739"/>
              <a:gd name="connsiteX78" fmla="*/ 475375 w 914400"/>
              <a:gd name="connsiteY78" fmla="*/ 0 h 367739"/>
              <a:gd name="connsiteX79" fmla="*/ 475375 w 914400"/>
              <a:gd name="connsiteY79" fmla="*/ 167055 h 367739"/>
              <a:gd name="connsiteX80" fmla="*/ 492210 w 914400"/>
              <a:gd name="connsiteY80" fmla="*/ 167055 h 367739"/>
              <a:gd name="connsiteX81" fmla="*/ 492210 w 914400"/>
              <a:gd name="connsiteY81" fmla="*/ 0 h 367739"/>
              <a:gd name="connsiteX82" fmla="*/ 695510 w 914400"/>
              <a:gd name="connsiteY82" fmla="*/ 0 h 367739"/>
              <a:gd name="connsiteX83" fmla="*/ 695510 w 914400"/>
              <a:gd name="connsiteY83" fmla="*/ 199786 h 367739"/>
              <a:gd name="connsiteX84" fmla="*/ 712473 w 914400"/>
              <a:gd name="connsiteY84" fmla="*/ 183469 h 367739"/>
              <a:gd name="connsiteX85" fmla="*/ 712473 w 914400"/>
              <a:gd name="connsiteY85" fmla="*/ 0 h 367739"/>
              <a:gd name="connsiteX86" fmla="*/ 914400 w 914400"/>
              <a:gd name="connsiteY86" fmla="*/ 0 h 367739"/>
              <a:gd name="connsiteX87" fmla="*/ 914400 w 914400"/>
              <a:gd name="connsiteY87" fmla="*/ 287091 h 367739"/>
              <a:gd name="connsiteX88" fmla="*/ 859359 w 914400"/>
              <a:gd name="connsiteY88" fmla="*/ 287091 h 367739"/>
              <a:gd name="connsiteX89" fmla="*/ 842234 w 914400"/>
              <a:gd name="connsiteY89" fmla="*/ 356463 h 367739"/>
              <a:gd name="connsiteX90" fmla="*/ 750277 w 914400"/>
              <a:gd name="connsiteY90" fmla="*/ 367739 h 367739"/>
              <a:gd name="connsiteX91" fmla="*/ 679839 w 914400"/>
              <a:gd name="connsiteY91" fmla="*/ 346769 h 367739"/>
              <a:gd name="connsiteX92" fmla="*/ 659225 w 914400"/>
              <a:gd name="connsiteY92" fmla="*/ 287091 h 367739"/>
              <a:gd name="connsiteX93" fmla="*/ 630597 w 914400"/>
              <a:gd name="connsiteY93" fmla="*/ 287091 h 367739"/>
              <a:gd name="connsiteX94" fmla="*/ 614442 w 914400"/>
              <a:gd name="connsiteY94" fmla="*/ 363474 h 367739"/>
              <a:gd name="connsiteX95" fmla="*/ 565006 w 914400"/>
              <a:gd name="connsiteY95" fmla="*/ 363474 h 367739"/>
              <a:gd name="connsiteX96" fmla="*/ 581355 w 914400"/>
              <a:gd name="connsiteY96" fmla="*/ 287091 h 367739"/>
              <a:gd name="connsiteX97" fmla="*/ 549658 w 914400"/>
              <a:gd name="connsiteY97" fmla="*/ 287091 h 367739"/>
              <a:gd name="connsiteX98" fmla="*/ 501192 w 914400"/>
              <a:gd name="connsiteY98" fmla="*/ 363474 h 367739"/>
              <a:gd name="connsiteX99" fmla="*/ 459026 w 914400"/>
              <a:gd name="connsiteY99" fmla="*/ 363474 h 367739"/>
              <a:gd name="connsiteX100" fmla="*/ 458412 w 914400"/>
              <a:gd name="connsiteY100" fmla="*/ 287091 h 367739"/>
              <a:gd name="connsiteX101" fmla="*/ 435795 w 914400"/>
              <a:gd name="connsiteY101" fmla="*/ 287091 h 367739"/>
              <a:gd name="connsiteX102" fmla="*/ 414469 w 914400"/>
              <a:gd name="connsiteY102" fmla="*/ 363474 h 367739"/>
              <a:gd name="connsiteX103" fmla="*/ 364193 w 914400"/>
              <a:gd name="connsiteY103" fmla="*/ 363474 h 367739"/>
              <a:gd name="connsiteX104" fmla="*/ 386197 w 914400"/>
              <a:gd name="connsiteY104" fmla="*/ 287091 h 367739"/>
              <a:gd name="connsiteX105" fmla="*/ 275177 w 914400"/>
              <a:gd name="connsiteY105" fmla="*/ 287091 h 367739"/>
              <a:gd name="connsiteX106" fmla="*/ 275177 w 914400"/>
              <a:gd name="connsiteY106" fmla="*/ 287317 h 367739"/>
              <a:gd name="connsiteX107" fmla="*/ 264256 w 914400"/>
              <a:gd name="connsiteY107" fmla="*/ 287317 h 367739"/>
              <a:gd name="connsiteX108" fmla="*/ 241444 w 914400"/>
              <a:gd name="connsiteY108" fmla="*/ 363700 h 367739"/>
              <a:gd name="connsiteX109" fmla="*/ 191556 w 914400"/>
              <a:gd name="connsiteY109" fmla="*/ 363700 h 367739"/>
              <a:gd name="connsiteX110" fmla="*/ 214691 w 914400"/>
              <a:gd name="connsiteY110" fmla="*/ 287091 h 367739"/>
              <a:gd name="connsiteX111" fmla="*/ 131361 w 914400"/>
              <a:gd name="connsiteY111" fmla="*/ 287091 h 367739"/>
              <a:gd name="connsiteX112" fmla="*/ 168228 w 914400"/>
              <a:gd name="connsiteY112" fmla="*/ 363700 h 367739"/>
              <a:gd name="connsiteX113" fmla="*/ 112814 w 914400"/>
              <a:gd name="connsiteY113" fmla="*/ 363700 h 367739"/>
              <a:gd name="connsiteX114" fmla="*/ 74978 w 914400"/>
              <a:gd name="connsiteY114" fmla="*/ 287091 h 367739"/>
              <a:gd name="connsiteX115" fmla="*/ 68516 w 914400"/>
              <a:gd name="connsiteY115" fmla="*/ 287091 h 367739"/>
              <a:gd name="connsiteX116" fmla="*/ 45607 w 914400"/>
              <a:gd name="connsiteY116" fmla="*/ 363700 h 367739"/>
              <a:gd name="connsiteX117" fmla="*/ 0 w 914400"/>
              <a:gd name="connsiteY117" fmla="*/ 363700 h 367739"/>
              <a:gd name="connsiteX118" fmla="*/ 0 w 914400"/>
              <a:gd name="connsiteY118" fmla="*/ 363540 h 367739"/>
              <a:gd name="connsiteX119" fmla="*/ 51908 w 914400"/>
              <a:gd name="connsiteY119" fmla="*/ 190707 h 36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914400" h="367739">
                <a:moveTo>
                  <a:pt x="718742" y="287058"/>
                </a:moveTo>
                <a:cubicBezTo>
                  <a:pt x="719129" y="316591"/>
                  <a:pt x="738096" y="329257"/>
                  <a:pt x="765334" y="329257"/>
                </a:cubicBezTo>
                <a:cubicBezTo>
                  <a:pt x="775997" y="329127"/>
                  <a:pt x="786627" y="328045"/>
                  <a:pt x="797096" y="326026"/>
                </a:cubicBezTo>
                <a:lnTo>
                  <a:pt x="806757" y="287058"/>
                </a:lnTo>
                <a:close/>
                <a:moveTo>
                  <a:pt x="597317" y="212258"/>
                </a:moveTo>
                <a:lnTo>
                  <a:pt x="554311" y="279918"/>
                </a:lnTo>
                <a:lnTo>
                  <a:pt x="582745" y="279918"/>
                </a:lnTo>
                <a:close/>
                <a:moveTo>
                  <a:pt x="457701" y="209318"/>
                </a:moveTo>
                <a:lnTo>
                  <a:pt x="437830" y="279918"/>
                </a:lnTo>
                <a:lnTo>
                  <a:pt x="458412" y="279918"/>
                </a:lnTo>
                <a:close/>
                <a:moveTo>
                  <a:pt x="290266" y="198365"/>
                </a:moveTo>
                <a:lnTo>
                  <a:pt x="283804" y="222404"/>
                </a:lnTo>
                <a:lnTo>
                  <a:pt x="281154" y="232679"/>
                </a:lnTo>
                <a:lnTo>
                  <a:pt x="275565" y="253326"/>
                </a:lnTo>
                <a:lnTo>
                  <a:pt x="287649" y="253326"/>
                </a:lnTo>
                <a:cubicBezTo>
                  <a:pt x="289684" y="253326"/>
                  <a:pt x="291849" y="253326"/>
                  <a:pt x="294596" y="253326"/>
                </a:cubicBezTo>
                <a:cubicBezTo>
                  <a:pt x="296696" y="253326"/>
                  <a:pt x="298538" y="253100"/>
                  <a:pt x="300379" y="253100"/>
                </a:cubicBezTo>
                <a:lnTo>
                  <a:pt x="300573" y="253196"/>
                </a:lnTo>
                <a:cubicBezTo>
                  <a:pt x="323772" y="251419"/>
                  <a:pt x="331010" y="242534"/>
                  <a:pt x="336697" y="225086"/>
                </a:cubicBezTo>
                <a:cubicBezTo>
                  <a:pt x="340025" y="214940"/>
                  <a:pt x="340380" y="208284"/>
                  <a:pt x="337569" y="204407"/>
                </a:cubicBezTo>
                <a:cubicBezTo>
                  <a:pt x="333886" y="199269"/>
                  <a:pt x="323966" y="198365"/>
                  <a:pt x="307811" y="198365"/>
                </a:cubicBezTo>
                <a:lnTo>
                  <a:pt x="298473" y="198365"/>
                </a:lnTo>
                <a:cubicBezTo>
                  <a:pt x="295824" y="198365"/>
                  <a:pt x="293077" y="198365"/>
                  <a:pt x="290266" y="198365"/>
                </a:cubicBezTo>
                <a:close/>
                <a:moveTo>
                  <a:pt x="499415" y="7180"/>
                </a:moveTo>
                <a:lnTo>
                  <a:pt x="499415" y="279982"/>
                </a:lnTo>
                <a:lnTo>
                  <a:pt x="504649" y="279982"/>
                </a:lnTo>
                <a:lnTo>
                  <a:pt x="576121" y="167314"/>
                </a:lnTo>
                <a:lnTo>
                  <a:pt x="655994" y="167314"/>
                </a:lnTo>
                <a:lnTo>
                  <a:pt x="632277" y="279918"/>
                </a:lnTo>
                <a:lnTo>
                  <a:pt x="660033" y="279918"/>
                </a:lnTo>
                <a:cubicBezTo>
                  <a:pt x="660604" y="274344"/>
                  <a:pt x="661609" y="268825"/>
                  <a:pt x="663038" y="263407"/>
                </a:cubicBezTo>
                <a:cubicBezTo>
                  <a:pt x="667894" y="243933"/>
                  <a:pt x="676437" y="225574"/>
                  <a:pt x="688208" y="209318"/>
                </a:cubicBezTo>
                <a:lnTo>
                  <a:pt x="688208" y="170222"/>
                </a:lnTo>
                <a:lnTo>
                  <a:pt x="688305" y="7180"/>
                </a:lnTo>
                <a:close/>
                <a:moveTo>
                  <a:pt x="279248" y="7180"/>
                </a:moveTo>
                <a:lnTo>
                  <a:pt x="279248" y="166991"/>
                </a:lnTo>
                <a:lnTo>
                  <a:pt x="316761" y="166991"/>
                </a:lnTo>
                <a:cubicBezTo>
                  <a:pt x="339411" y="166991"/>
                  <a:pt x="364937" y="165666"/>
                  <a:pt x="377667" y="180917"/>
                </a:cubicBezTo>
                <a:cubicBezTo>
                  <a:pt x="386197" y="191192"/>
                  <a:pt x="388071" y="204859"/>
                  <a:pt x="384129" y="225667"/>
                </a:cubicBezTo>
                <a:cubicBezTo>
                  <a:pt x="379315" y="252453"/>
                  <a:pt x="363773" y="270483"/>
                  <a:pt x="338248" y="279918"/>
                </a:cubicBezTo>
                <a:lnTo>
                  <a:pt x="388459" y="279918"/>
                </a:lnTo>
                <a:lnTo>
                  <a:pt x="420770" y="167055"/>
                </a:lnTo>
                <a:lnTo>
                  <a:pt x="468041" y="167055"/>
                </a:lnTo>
                <a:lnTo>
                  <a:pt x="467976" y="7180"/>
                </a:lnTo>
                <a:close/>
                <a:moveTo>
                  <a:pt x="59113" y="7180"/>
                </a:moveTo>
                <a:lnTo>
                  <a:pt x="59113" y="167314"/>
                </a:lnTo>
                <a:lnTo>
                  <a:pt x="104607" y="167314"/>
                </a:lnTo>
                <a:lnTo>
                  <a:pt x="80342" y="248091"/>
                </a:lnTo>
                <a:lnTo>
                  <a:pt x="155303" y="167314"/>
                </a:lnTo>
                <a:lnTo>
                  <a:pt x="216694" y="167314"/>
                </a:lnTo>
                <a:lnTo>
                  <a:pt x="120957" y="265249"/>
                </a:lnTo>
                <a:lnTo>
                  <a:pt x="127903" y="280015"/>
                </a:lnTo>
                <a:lnTo>
                  <a:pt x="217017" y="280015"/>
                </a:lnTo>
                <a:lnTo>
                  <a:pt x="218083" y="276784"/>
                </a:lnTo>
                <a:lnTo>
                  <a:pt x="245095" y="186862"/>
                </a:lnTo>
                <a:lnTo>
                  <a:pt x="248068" y="177169"/>
                </a:lnTo>
                <a:lnTo>
                  <a:pt x="247874" y="7180"/>
                </a:lnTo>
                <a:close/>
                <a:moveTo>
                  <a:pt x="719646" y="7083"/>
                </a:moveTo>
                <a:lnTo>
                  <a:pt x="719646" y="178332"/>
                </a:lnTo>
                <a:cubicBezTo>
                  <a:pt x="748015" y="159785"/>
                  <a:pt x="780876" y="156199"/>
                  <a:pt x="803332" y="156199"/>
                </a:cubicBezTo>
                <a:cubicBezTo>
                  <a:pt x="834932" y="156199"/>
                  <a:pt x="859262" y="162919"/>
                  <a:pt x="871379" y="179657"/>
                </a:cubicBezTo>
                <a:cubicBezTo>
                  <a:pt x="882073" y="195069"/>
                  <a:pt x="878325" y="211968"/>
                  <a:pt x="876096" y="221661"/>
                </a:cubicBezTo>
                <a:lnTo>
                  <a:pt x="819358" y="221661"/>
                </a:lnTo>
                <a:cubicBezTo>
                  <a:pt x="821426" y="200594"/>
                  <a:pt x="806272" y="194778"/>
                  <a:pt x="791054" y="194778"/>
                </a:cubicBezTo>
                <a:cubicBezTo>
                  <a:pt x="752507" y="194778"/>
                  <a:pt x="730244" y="228317"/>
                  <a:pt x="721843" y="262244"/>
                </a:cubicBezTo>
                <a:cubicBezTo>
                  <a:pt x="720971" y="266218"/>
                  <a:pt x="720357" y="269934"/>
                  <a:pt x="719646" y="273455"/>
                </a:cubicBezTo>
                <a:lnTo>
                  <a:pt x="719646" y="279918"/>
                </a:lnTo>
                <a:lnTo>
                  <a:pt x="765689" y="279918"/>
                </a:lnTo>
                <a:lnTo>
                  <a:pt x="773541" y="248479"/>
                </a:lnTo>
                <a:lnTo>
                  <a:pt x="868891" y="248479"/>
                </a:lnTo>
                <a:lnTo>
                  <a:pt x="861007" y="279918"/>
                </a:lnTo>
                <a:lnTo>
                  <a:pt x="908601" y="279918"/>
                </a:lnTo>
                <a:lnTo>
                  <a:pt x="908601" y="7083"/>
                </a:lnTo>
                <a:close/>
                <a:moveTo>
                  <a:pt x="51908" y="0"/>
                </a:moveTo>
                <a:lnTo>
                  <a:pt x="255209" y="0"/>
                </a:lnTo>
                <a:lnTo>
                  <a:pt x="255209" y="167314"/>
                </a:lnTo>
                <a:lnTo>
                  <a:pt x="272010" y="167314"/>
                </a:lnTo>
                <a:lnTo>
                  <a:pt x="272010" y="0"/>
                </a:lnTo>
                <a:lnTo>
                  <a:pt x="475375" y="0"/>
                </a:lnTo>
                <a:lnTo>
                  <a:pt x="475375" y="167055"/>
                </a:lnTo>
                <a:lnTo>
                  <a:pt x="492210" y="167055"/>
                </a:lnTo>
                <a:lnTo>
                  <a:pt x="492210" y="0"/>
                </a:lnTo>
                <a:lnTo>
                  <a:pt x="695510" y="0"/>
                </a:lnTo>
                <a:lnTo>
                  <a:pt x="695510" y="199786"/>
                </a:lnTo>
                <a:cubicBezTo>
                  <a:pt x="700641" y="193828"/>
                  <a:pt x="706318" y="188364"/>
                  <a:pt x="712473" y="183469"/>
                </a:cubicBezTo>
                <a:lnTo>
                  <a:pt x="712473" y="0"/>
                </a:lnTo>
                <a:lnTo>
                  <a:pt x="914400" y="0"/>
                </a:lnTo>
                <a:lnTo>
                  <a:pt x="914400" y="287091"/>
                </a:lnTo>
                <a:lnTo>
                  <a:pt x="859359" y="287091"/>
                </a:lnTo>
                <a:lnTo>
                  <a:pt x="842234" y="356463"/>
                </a:lnTo>
                <a:cubicBezTo>
                  <a:pt x="812088" y="363584"/>
                  <a:pt x="781250" y="367368"/>
                  <a:pt x="750277" y="367739"/>
                </a:cubicBezTo>
                <a:cubicBezTo>
                  <a:pt x="728499" y="367739"/>
                  <a:pt x="699032" y="364379"/>
                  <a:pt x="679839" y="346769"/>
                </a:cubicBezTo>
                <a:cubicBezTo>
                  <a:pt x="664136" y="332326"/>
                  <a:pt x="658094" y="310775"/>
                  <a:pt x="659225" y="287091"/>
                </a:cubicBezTo>
                <a:lnTo>
                  <a:pt x="630597" y="287091"/>
                </a:lnTo>
                <a:lnTo>
                  <a:pt x="614442" y="363474"/>
                </a:lnTo>
                <a:lnTo>
                  <a:pt x="565006" y="363474"/>
                </a:lnTo>
                <a:lnTo>
                  <a:pt x="581355" y="287091"/>
                </a:lnTo>
                <a:lnTo>
                  <a:pt x="549658" y="287091"/>
                </a:lnTo>
                <a:lnTo>
                  <a:pt x="501192" y="363474"/>
                </a:lnTo>
                <a:lnTo>
                  <a:pt x="459026" y="363474"/>
                </a:lnTo>
                <a:lnTo>
                  <a:pt x="458412" y="287091"/>
                </a:lnTo>
                <a:lnTo>
                  <a:pt x="435795" y="287091"/>
                </a:lnTo>
                <a:lnTo>
                  <a:pt x="414469" y="363474"/>
                </a:lnTo>
                <a:lnTo>
                  <a:pt x="364193" y="363474"/>
                </a:lnTo>
                <a:lnTo>
                  <a:pt x="386197" y="287091"/>
                </a:lnTo>
                <a:lnTo>
                  <a:pt x="275177" y="287091"/>
                </a:lnTo>
                <a:lnTo>
                  <a:pt x="275177" y="287317"/>
                </a:lnTo>
                <a:lnTo>
                  <a:pt x="264256" y="287317"/>
                </a:lnTo>
                <a:lnTo>
                  <a:pt x="241444" y="363700"/>
                </a:lnTo>
                <a:lnTo>
                  <a:pt x="191556" y="363700"/>
                </a:lnTo>
                <a:lnTo>
                  <a:pt x="214691" y="287091"/>
                </a:lnTo>
                <a:lnTo>
                  <a:pt x="131361" y="287091"/>
                </a:lnTo>
                <a:lnTo>
                  <a:pt x="168228" y="363700"/>
                </a:lnTo>
                <a:lnTo>
                  <a:pt x="112814" y="363700"/>
                </a:lnTo>
                <a:lnTo>
                  <a:pt x="74978" y="287091"/>
                </a:lnTo>
                <a:lnTo>
                  <a:pt x="68516" y="287091"/>
                </a:lnTo>
                <a:lnTo>
                  <a:pt x="45607" y="363700"/>
                </a:lnTo>
                <a:lnTo>
                  <a:pt x="0" y="363700"/>
                </a:lnTo>
                <a:lnTo>
                  <a:pt x="0" y="363540"/>
                </a:lnTo>
                <a:lnTo>
                  <a:pt x="51908" y="190707"/>
                </a:lnTo>
                <a:close/>
              </a:path>
            </a:pathLst>
          </a:custGeom>
          <a:solidFill>
            <a:schemeClr val="bg1"/>
          </a:solidFill>
        </p:spPr>
        <p:txBody>
          <a:bodyPr wrap="square">
            <a:noAutofit/>
          </a:bodyPr>
          <a:lstStyle>
            <a:lvl1pPr>
              <a:defRPr sz="800">
                <a:noFill/>
              </a:defRPr>
            </a:lvl1pPr>
          </a:lstStyle>
          <a:p>
            <a:pPr lvl="0"/>
            <a:r>
              <a:rPr lang="en-US"/>
              <a:t>Click to edit Master text styles</a:t>
            </a:r>
          </a:p>
        </p:txBody>
      </p:sp>
      <p:sp>
        <p:nvSpPr>
          <p:cNvPr id="10" name="Title 1">
            <a:extLst>
              <a:ext uri="{FF2B5EF4-FFF2-40B4-BE49-F238E27FC236}">
                <a16:creationId xmlns:a16="http://schemas.microsoft.com/office/drawing/2014/main" id="{0B30C48B-685A-4627-8230-DBBFCD3E6048}"/>
              </a:ext>
            </a:extLst>
          </p:cNvPr>
          <p:cNvSpPr>
            <a:spLocks noGrp="1"/>
          </p:cNvSpPr>
          <p:nvPr>
            <p:ph type="ctrTitle" hasCustomPrompt="1"/>
          </p:nvPr>
        </p:nvSpPr>
        <p:spPr>
          <a:xfrm>
            <a:off x="998476"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1" name="Text Placeholder 3">
            <a:extLst>
              <a:ext uri="{FF2B5EF4-FFF2-40B4-BE49-F238E27FC236}">
                <a16:creationId xmlns:a16="http://schemas.microsoft.com/office/drawing/2014/main" id="{883A02BE-49C7-41EC-A224-F228B39F3B56}"/>
              </a:ext>
            </a:extLst>
          </p:cNvPr>
          <p:cNvSpPr>
            <a:spLocks noGrp="1"/>
          </p:cNvSpPr>
          <p:nvPr>
            <p:ph type="body" sz="quarter" idx="11"/>
          </p:nvPr>
        </p:nvSpPr>
        <p:spPr>
          <a:xfrm>
            <a:off x="998476"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47284124"/>
      </p:ext>
    </p:extLst>
  </p:cSld>
  <p:clrMapOvr>
    <a:masterClrMapping/>
  </p:clrMapOvr>
  <p:extLst>
    <p:ext uri="{DCECCB84-F9BA-43D5-87BE-67443E8EF086}">
      <p15:sldGuideLst xmlns:p15="http://schemas.microsoft.com/office/powerpoint/2012/main"/>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1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Stepping Stone towards a Safe &amp; Sustainable Ocean Economy in India</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6799C0-E4EA-4167-8261-F0024767CFE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889470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41796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1FF2-60D5-A3C6-A30C-2287E02A03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C339084-17B6-7EF3-23A9-4CEEFC0482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56D0EC1-8B29-6E73-8749-E61A5CCAB1D8}"/>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C686A520-9759-61CB-B55E-D114AEBC59E9}"/>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0B13E3AA-AE30-132E-F811-CB68E67BAE27}"/>
              </a:ext>
            </a:extLst>
          </p:cNvPr>
          <p:cNvSpPr>
            <a:spLocks noGrp="1"/>
          </p:cNvSpPr>
          <p:nvPr>
            <p:ph type="sldNum" sz="quarter" idx="12"/>
          </p:nvPr>
        </p:nvSpPr>
        <p:spPr/>
        <p:txBody>
          <a:bodyPr/>
          <a:lstStyle/>
          <a:p>
            <a:fld id="{DC0D5409-E61F-475A-BB70-46AB6E5F9B1A}" type="slidenum">
              <a:rPr lang="en-IN" smtClean="0"/>
              <a:t>‹#›</a:t>
            </a:fld>
            <a:endParaRPr lang="en-IN"/>
          </a:p>
        </p:txBody>
      </p:sp>
    </p:spTree>
    <p:extLst>
      <p:ext uri="{BB962C8B-B14F-4D97-AF65-F5344CB8AC3E}">
        <p14:creationId xmlns:p14="http://schemas.microsoft.com/office/powerpoint/2010/main" val="36543956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BAED-D85B-5D9E-D7FE-A503E40EC30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A75B2C4-B0FF-CC5F-5E75-978EE863EC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FBCA199-F9E9-0A4B-6AE0-042E397810A2}"/>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026AF828-5EC9-FAC6-FC8D-7FE8978F875B}"/>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D0F6CBB5-E6D7-9E99-FFFC-79DC7B211C27}"/>
              </a:ext>
            </a:extLst>
          </p:cNvPr>
          <p:cNvSpPr>
            <a:spLocks noGrp="1"/>
          </p:cNvSpPr>
          <p:nvPr>
            <p:ph type="sldNum" sz="quarter" idx="12"/>
          </p:nvPr>
        </p:nvSpPr>
        <p:spPr/>
        <p:txBody>
          <a:bodyPr/>
          <a:lstStyle/>
          <a:p>
            <a:fld id="{DC0D5409-E61F-475A-BB70-46AB6E5F9B1A}" type="slidenum">
              <a:rPr lang="en-IN" smtClean="0"/>
              <a:t>‹#›</a:t>
            </a:fld>
            <a:endParaRPr lang="en-IN"/>
          </a:p>
        </p:txBody>
      </p:sp>
    </p:spTree>
    <p:extLst>
      <p:ext uri="{BB962C8B-B14F-4D97-AF65-F5344CB8AC3E}">
        <p14:creationId xmlns:p14="http://schemas.microsoft.com/office/powerpoint/2010/main" val="254000458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6A03A-7D09-9B4A-8E97-F78F7D8F14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83B0276-79C4-922E-BDDE-3C0C8A47A6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560441-051B-006A-7EDB-088D5B01CF9E}"/>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F4496D49-32D6-EFA6-6E10-EBBCDC3350CD}"/>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5E38918D-F528-EDF9-7991-1919115879C9}"/>
              </a:ext>
            </a:extLst>
          </p:cNvPr>
          <p:cNvSpPr>
            <a:spLocks noGrp="1"/>
          </p:cNvSpPr>
          <p:nvPr>
            <p:ph type="sldNum" sz="quarter" idx="12"/>
          </p:nvPr>
        </p:nvSpPr>
        <p:spPr/>
        <p:txBody>
          <a:bodyPr/>
          <a:lstStyle/>
          <a:p>
            <a:fld id="{DC0D5409-E61F-475A-BB70-46AB6E5F9B1A}" type="slidenum">
              <a:rPr lang="en-IN" smtClean="0"/>
              <a:t>‹#›</a:t>
            </a:fld>
            <a:endParaRPr lang="en-IN"/>
          </a:p>
        </p:txBody>
      </p:sp>
    </p:spTree>
    <p:extLst>
      <p:ext uri="{BB962C8B-B14F-4D97-AF65-F5344CB8AC3E}">
        <p14:creationId xmlns:p14="http://schemas.microsoft.com/office/powerpoint/2010/main" val="220573977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94F41-7350-F726-33E3-E34EADBAA2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FF855AA-3BB4-0E2F-B44B-A51938BE5D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595DEE3-B790-ADE2-8A5C-A70E98DABB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4021C089-1646-E0B4-1336-1277E8637F6E}"/>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85FE63A5-E57D-18EB-1668-6CA58BCAA344}"/>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7" name="Slide Number Placeholder 6">
            <a:extLst>
              <a:ext uri="{FF2B5EF4-FFF2-40B4-BE49-F238E27FC236}">
                <a16:creationId xmlns:a16="http://schemas.microsoft.com/office/drawing/2014/main" id="{D6E30082-AC52-44DB-C260-24DB7DC0AF02}"/>
              </a:ext>
            </a:extLst>
          </p:cNvPr>
          <p:cNvSpPr>
            <a:spLocks noGrp="1"/>
          </p:cNvSpPr>
          <p:nvPr>
            <p:ph type="sldNum" sz="quarter" idx="12"/>
          </p:nvPr>
        </p:nvSpPr>
        <p:spPr/>
        <p:txBody>
          <a:bodyPr/>
          <a:lstStyle/>
          <a:p>
            <a:fld id="{DC0D5409-E61F-475A-BB70-46AB6E5F9B1A}" type="slidenum">
              <a:rPr lang="en-IN" smtClean="0"/>
              <a:t>‹#›</a:t>
            </a:fld>
            <a:endParaRPr lang="en-IN"/>
          </a:p>
        </p:txBody>
      </p:sp>
    </p:spTree>
    <p:extLst>
      <p:ext uri="{BB962C8B-B14F-4D97-AF65-F5344CB8AC3E}">
        <p14:creationId xmlns:p14="http://schemas.microsoft.com/office/powerpoint/2010/main" val="44274621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137B1-1E45-5285-88A7-F167B9D8D0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17626F0-0BAE-E476-E1F0-CB60E9BC68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8908B-E99E-4328-EECF-652EC27130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7C813EF-CD55-D483-8A24-01E02833FC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92F3CF-B519-FF23-1A16-DB0A90D5E2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F5B0BBD2-DF18-66C0-E533-D0B83A391559}"/>
              </a:ext>
            </a:extLst>
          </p:cNvPr>
          <p:cNvSpPr>
            <a:spLocks noGrp="1"/>
          </p:cNvSpPr>
          <p:nvPr>
            <p:ph type="dt" sz="half" idx="10"/>
          </p:nvPr>
        </p:nvSpPr>
        <p:spPr/>
        <p:txBody>
          <a:bodyPr/>
          <a:lstStyle/>
          <a:p>
            <a:endParaRPr lang="en-IN"/>
          </a:p>
        </p:txBody>
      </p:sp>
      <p:sp>
        <p:nvSpPr>
          <p:cNvPr id="8" name="Footer Placeholder 7">
            <a:extLst>
              <a:ext uri="{FF2B5EF4-FFF2-40B4-BE49-F238E27FC236}">
                <a16:creationId xmlns:a16="http://schemas.microsoft.com/office/drawing/2014/main" id="{92ADA9BE-6AE7-E40B-A39C-DC12F7628DF9}"/>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9" name="Slide Number Placeholder 8">
            <a:extLst>
              <a:ext uri="{FF2B5EF4-FFF2-40B4-BE49-F238E27FC236}">
                <a16:creationId xmlns:a16="http://schemas.microsoft.com/office/drawing/2014/main" id="{B801DBFF-C1E3-7A84-4179-70E5D9ED962A}"/>
              </a:ext>
            </a:extLst>
          </p:cNvPr>
          <p:cNvSpPr>
            <a:spLocks noGrp="1"/>
          </p:cNvSpPr>
          <p:nvPr>
            <p:ph type="sldNum" sz="quarter" idx="12"/>
          </p:nvPr>
        </p:nvSpPr>
        <p:spPr/>
        <p:txBody>
          <a:bodyPr/>
          <a:lstStyle/>
          <a:p>
            <a:fld id="{DC0D5409-E61F-475A-BB70-46AB6E5F9B1A}" type="slidenum">
              <a:rPr lang="en-IN" smtClean="0"/>
              <a:t>‹#›</a:t>
            </a:fld>
            <a:endParaRPr lang="en-IN"/>
          </a:p>
        </p:txBody>
      </p:sp>
    </p:spTree>
    <p:extLst>
      <p:ext uri="{BB962C8B-B14F-4D97-AF65-F5344CB8AC3E}">
        <p14:creationId xmlns:p14="http://schemas.microsoft.com/office/powerpoint/2010/main" val="20385106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5363" y="1330126"/>
            <a:ext cx="10198237"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7541455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9C085-0E86-32E1-111F-721CA48B6AD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998F1A0E-93CF-22B6-EE02-7A583A80CE2C}"/>
              </a:ext>
            </a:extLst>
          </p:cNvPr>
          <p:cNvSpPr>
            <a:spLocks noGrp="1"/>
          </p:cNvSpPr>
          <p:nvPr>
            <p:ph type="dt" sz="half" idx="10"/>
          </p:nvPr>
        </p:nvSpPr>
        <p:spPr/>
        <p:txBody>
          <a:bodyPr/>
          <a:lstStyle/>
          <a:p>
            <a:endParaRPr lang="en-IN"/>
          </a:p>
        </p:txBody>
      </p:sp>
      <p:sp>
        <p:nvSpPr>
          <p:cNvPr id="4" name="Footer Placeholder 3">
            <a:extLst>
              <a:ext uri="{FF2B5EF4-FFF2-40B4-BE49-F238E27FC236}">
                <a16:creationId xmlns:a16="http://schemas.microsoft.com/office/drawing/2014/main" id="{1E387497-61BE-9EDB-0119-CB8B71FC6633}"/>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5" name="Slide Number Placeholder 4">
            <a:extLst>
              <a:ext uri="{FF2B5EF4-FFF2-40B4-BE49-F238E27FC236}">
                <a16:creationId xmlns:a16="http://schemas.microsoft.com/office/drawing/2014/main" id="{2E763C3C-6A16-D7B6-25CF-EE2EF8099C0C}"/>
              </a:ext>
            </a:extLst>
          </p:cNvPr>
          <p:cNvSpPr>
            <a:spLocks noGrp="1"/>
          </p:cNvSpPr>
          <p:nvPr>
            <p:ph type="sldNum" sz="quarter" idx="12"/>
          </p:nvPr>
        </p:nvSpPr>
        <p:spPr/>
        <p:txBody>
          <a:bodyPr/>
          <a:lstStyle/>
          <a:p>
            <a:fld id="{DC0D5409-E61F-475A-BB70-46AB6E5F9B1A}" type="slidenum">
              <a:rPr lang="en-IN" smtClean="0"/>
              <a:t>‹#›</a:t>
            </a:fld>
            <a:endParaRPr lang="en-IN"/>
          </a:p>
        </p:txBody>
      </p:sp>
    </p:spTree>
    <p:extLst>
      <p:ext uri="{BB962C8B-B14F-4D97-AF65-F5344CB8AC3E}">
        <p14:creationId xmlns:p14="http://schemas.microsoft.com/office/powerpoint/2010/main" val="283158837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3EBAA4-839D-2DB4-E171-95DA6AA24B32}"/>
              </a:ext>
            </a:extLst>
          </p:cNvPr>
          <p:cNvSpPr>
            <a:spLocks noGrp="1"/>
          </p:cNvSpPr>
          <p:nvPr>
            <p:ph type="dt" sz="half" idx="10"/>
          </p:nvPr>
        </p:nvSpPr>
        <p:spPr/>
        <p:txBody>
          <a:bodyPr/>
          <a:lstStyle/>
          <a:p>
            <a:endParaRPr lang="en-IN"/>
          </a:p>
        </p:txBody>
      </p:sp>
      <p:sp>
        <p:nvSpPr>
          <p:cNvPr id="3" name="Footer Placeholder 2">
            <a:extLst>
              <a:ext uri="{FF2B5EF4-FFF2-40B4-BE49-F238E27FC236}">
                <a16:creationId xmlns:a16="http://schemas.microsoft.com/office/drawing/2014/main" id="{4E060A2A-62E0-F473-1648-4F390F9164B8}"/>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4" name="Slide Number Placeholder 3">
            <a:extLst>
              <a:ext uri="{FF2B5EF4-FFF2-40B4-BE49-F238E27FC236}">
                <a16:creationId xmlns:a16="http://schemas.microsoft.com/office/drawing/2014/main" id="{C45B29B3-85AB-3911-795B-CCFF0DD10855}"/>
              </a:ext>
            </a:extLst>
          </p:cNvPr>
          <p:cNvSpPr>
            <a:spLocks noGrp="1"/>
          </p:cNvSpPr>
          <p:nvPr>
            <p:ph type="sldNum" sz="quarter" idx="12"/>
          </p:nvPr>
        </p:nvSpPr>
        <p:spPr/>
        <p:txBody>
          <a:bodyPr/>
          <a:lstStyle/>
          <a:p>
            <a:fld id="{DC0D5409-E61F-475A-BB70-46AB6E5F9B1A}" type="slidenum">
              <a:rPr lang="en-IN" smtClean="0"/>
              <a:t>‹#›</a:t>
            </a:fld>
            <a:endParaRPr lang="en-IN"/>
          </a:p>
        </p:txBody>
      </p:sp>
    </p:spTree>
    <p:extLst>
      <p:ext uri="{BB962C8B-B14F-4D97-AF65-F5344CB8AC3E}">
        <p14:creationId xmlns:p14="http://schemas.microsoft.com/office/powerpoint/2010/main" val="5475647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81FA5-1A7D-E274-4C30-A14E4D62D8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7827F50E-EEF0-A9B3-1211-B9CE8C7F89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AA795A93-26D6-B616-EB00-2B7D25A373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B82B4-DD40-6BB8-D479-8F0C9E9D7109}"/>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19A46D7A-CEAE-28F1-9334-7E5A4EFDDECC}"/>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7" name="Slide Number Placeholder 6">
            <a:extLst>
              <a:ext uri="{FF2B5EF4-FFF2-40B4-BE49-F238E27FC236}">
                <a16:creationId xmlns:a16="http://schemas.microsoft.com/office/drawing/2014/main" id="{A521FC2C-9CDB-634F-D7BD-738D51D074D0}"/>
              </a:ext>
            </a:extLst>
          </p:cNvPr>
          <p:cNvSpPr>
            <a:spLocks noGrp="1"/>
          </p:cNvSpPr>
          <p:nvPr>
            <p:ph type="sldNum" sz="quarter" idx="12"/>
          </p:nvPr>
        </p:nvSpPr>
        <p:spPr/>
        <p:txBody>
          <a:bodyPr/>
          <a:lstStyle/>
          <a:p>
            <a:fld id="{DC0D5409-E61F-475A-BB70-46AB6E5F9B1A}" type="slidenum">
              <a:rPr lang="en-IN" smtClean="0"/>
              <a:t>‹#›</a:t>
            </a:fld>
            <a:endParaRPr lang="en-IN"/>
          </a:p>
        </p:txBody>
      </p:sp>
    </p:spTree>
    <p:extLst>
      <p:ext uri="{BB962C8B-B14F-4D97-AF65-F5344CB8AC3E}">
        <p14:creationId xmlns:p14="http://schemas.microsoft.com/office/powerpoint/2010/main" val="18140789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4447A-BFC1-4E87-7739-90D154D656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4F74663-D974-3219-E302-C1F0C441B0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D5312DAE-714A-6912-799F-6192FB3CF2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607F01-445E-C1C0-2CF7-3EA49663653B}"/>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511FCD22-EA5D-0B79-431D-EABE9482272C}"/>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7" name="Slide Number Placeholder 6">
            <a:extLst>
              <a:ext uri="{FF2B5EF4-FFF2-40B4-BE49-F238E27FC236}">
                <a16:creationId xmlns:a16="http://schemas.microsoft.com/office/drawing/2014/main" id="{E92BB487-79C4-3503-D58C-3960D6AF9345}"/>
              </a:ext>
            </a:extLst>
          </p:cNvPr>
          <p:cNvSpPr>
            <a:spLocks noGrp="1"/>
          </p:cNvSpPr>
          <p:nvPr>
            <p:ph type="sldNum" sz="quarter" idx="12"/>
          </p:nvPr>
        </p:nvSpPr>
        <p:spPr/>
        <p:txBody>
          <a:bodyPr/>
          <a:lstStyle/>
          <a:p>
            <a:fld id="{DC0D5409-E61F-475A-BB70-46AB6E5F9B1A}" type="slidenum">
              <a:rPr lang="en-IN" smtClean="0"/>
              <a:t>‹#›</a:t>
            </a:fld>
            <a:endParaRPr lang="en-IN"/>
          </a:p>
        </p:txBody>
      </p:sp>
    </p:spTree>
    <p:extLst>
      <p:ext uri="{BB962C8B-B14F-4D97-AF65-F5344CB8AC3E}">
        <p14:creationId xmlns:p14="http://schemas.microsoft.com/office/powerpoint/2010/main" val="288460321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8B0C5-2E0B-8BE9-3AB2-52D69B0B495A}"/>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DEB1D43-CEF9-C7E3-FB4A-4D63313937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4E2AAD1-FF3F-B090-0675-EF81B09B0080}"/>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EDA41EC2-1321-FFC1-3ABB-A947C4606808}"/>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CF52B942-8BA1-D07B-4462-B049BA2EE4CC}"/>
              </a:ext>
            </a:extLst>
          </p:cNvPr>
          <p:cNvSpPr>
            <a:spLocks noGrp="1"/>
          </p:cNvSpPr>
          <p:nvPr>
            <p:ph type="sldNum" sz="quarter" idx="12"/>
          </p:nvPr>
        </p:nvSpPr>
        <p:spPr/>
        <p:txBody>
          <a:bodyPr/>
          <a:lstStyle/>
          <a:p>
            <a:fld id="{DC0D5409-E61F-475A-BB70-46AB6E5F9B1A}" type="slidenum">
              <a:rPr lang="en-IN" smtClean="0"/>
              <a:t>‹#›</a:t>
            </a:fld>
            <a:endParaRPr lang="en-IN"/>
          </a:p>
        </p:txBody>
      </p:sp>
    </p:spTree>
    <p:extLst>
      <p:ext uri="{BB962C8B-B14F-4D97-AF65-F5344CB8AC3E}">
        <p14:creationId xmlns:p14="http://schemas.microsoft.com/office/powerpoint/2010/main" val="325260783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A41261-2562-5255-12FE-6B30EC197B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80B8D66-83ED-A92E-C2DA-80672AB442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FD6FA9D-F9FE-368B-D78B-9846AAF9A328}"/>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C4EE14AC-B3B5-B39F-C114-D6EF98830924}"/>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7C7F3442-3CD0-C744-502C-59AC4E37C8A0}"/>
              </a:ext>
            </a:extLst>
          </p:cNvPr>
          <p:cNvSpPr>
            <a:spLocks noGrp="1"/>
          </p:cNvSpPr>
          <p:nvPr>
            <p:ph type="sldNum" sz="quarter" idx="12"/>
          </p:nvPr>
        </p:nvSpPr>
        <p:spPr/>
        <p:txBody>
          <a:bodyPr/>
          <a:lstStyle/>
          <a:p>
            <a:fld id="{DC0D5409-E61F-475A-BB70-46AB6E5F9B1A}" type="slidenum">
              <a:rPr lang="en-IN" smtClean="0"/>
              <a:t>‹#›</a:t>
            </a:fld>
            <a:endParaRPr lang="en-IN"/>
          </a:p>
        </p:txBody>
      </p:sp>
    </p:spTree>
    <p:extLst>
      <p:ext uri="{BB962C8B-B14F-4D97-AF65-F5344CB8AC3E}">
        <p14:creationId xmlns:p14="http://schemas.microsoft.com/office/powerpoint/2010/main" val="224974966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Templat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E6C631F3-1CF5-2C2E-770E-FD967CE0C05B}"/>
              </a:ext>
            </a:extLst>
          </p:cNvPr>
          <p:cNvSpPr>
            <a:spLocks noGrp="1"/>
          </p:cNvSpPr>
          <p:nvPr>
            <p:ph type="title" hasCustomPrompt="1"/>
          </p:nvPr>
        </p:nvSpPr>
        <p:spPr>
          <a:xfrm>
            <a:off x="1604682" y="176357"/>
            <a:ext cx="8982635" cy="740660"/>
          </a:xfrm>
          <a:prstGeom prst="rect">
            <a:avLst/>
          </a:prstGeom>
        </p:spPr>
        <p:txBody>
          <a:bodyPr vert="horz" lIns="91440" tIns="45720" rIns="91440" bIns="45720" rtlCol="0" anchor="ctr">
            <a:normAutofit/>
          </a:bodyPr>
          <a:lstStyle>
            <a:lvl1pPr algn="ctr">
              <a:defRPr b="1">
                <a:solidFill>
                  <a:schemeClr val="accent1"/>
                </a:solidFill>
              </a:defRPr>
            </a:lvl1pPr>
          </a:lstStyle>
          <a:p>
            <a:r>
              <a:rPr lang="en-US"/>
              <a:t>Click to edit title</a:t>
            </a:r>
            <a:endParaRPr lang="en-IN"/>
          </a:p>
        </p:txBody>
      </p:sp>
      <p:cxnSp>
        <p:nvCxnSpPr>
          <p:cNvPr id="10" name="Straight Connector 9">
            <a:extLst>
              <a:ext uri="{FF2B5EF4-FFF2-40B4-BE49-F238E27FC236}">
                <a16:creationId xmlns:a16="http://schemas.microsoft.com/office/drawing/2014/main" id="{6101D35B-A147-AE46-5F07-B697119AE141}"/>
              </a:ext>
            </a:extLst>
          </p:cNvPr>
          <p:cNvCxnSpPr>
            <a:cxnSpLocks/>
          </p:cNvCxnSpPr>
          <p:nvPr userDrawn="1"/>
        </p:nvCxnSpPr>
        <p:spPr>
          <a:xfrm>
            <a:off x="1604682" y="872193"/>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18" name="Slide Number Placeholder 17">
            <a:extLst>
              <a:ext uri="{FF2B5EF4-FFF2-40B4-BE49-F238E27FC236}">
                <a16:creationId xmlns:a16="http://schemas.microsoft.com/office/drawing/2014/main" id="{AB5AF714-D3C7-B1EA-B65C-B499FB80BFED}"/>
              </a:ext>
            </a:extLst>
          </p:cNvPr>
          <p:cNvSpPr>
            <a:spLocks noGrp="1"/>
          </p:cNvSpPr>
          <p:nvPr>
            <p:ph type="sldNum" sz="quarter" idx="12"/>
          </p:nvPr>
        </p:nvSpPr>
        <p:spPr>
          <a:xfrm>
            <a:off x="8822266" y="6356350"/>
            <a:ext cx="2531533" cy="365125"/>
          </a:xfrm>
        </p:spPr>
        <p:txBody>
          <a:bodyPr/>
          <a:lstStyle/>
          <a:p>
            <a:r>
              <a:rPr lang="en-IN"/>
              <a:t>Slide </a:t>
            </a:r>
            <a:fld id="{61F59DBB-61E3-46AB-854D-9BC0E6F19EAE}" type="slidenum">
              <a:rPr lang="en-IN" smtClean="0"/>
              <a:pPr/>
              <a:t>‹#›</a:t>
            </a:fld>
            <a:r>
              <a:rPr lang="en-IN"/>
              <a:t> of 36</a:t>
            </a:r>
          </a:p>
        </p:txBody>
      </p:sp>
      <p:pic>
        <p:nvPicPr>
          <p:cNvPr id="2" name="Picture 2" descr="Directorate General of Shipping - Exit Exam">
            <a:extLst>
              <a:ext uri="{FF2B5EF4-FFF2-40B4-BE49-F238E27FC236}">
                <a16:creationId xmlns:a16="http://schemas.microsoft.com/office/drawing/2014/main" id="{FBA2012E-26ED-EE26-E7CA-4F3D22A9D6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9ED11B5-1A32-DB23-0155-A6205F4A31DA}"/>
              </a:ext>
            </a:extLst>
          </p:cNvPr>
          <p:cNvPicPr>
            <a:picLocks noChangeAspect="1"/>
          </p:cNvPicPr>
          <p:nvPr userDrawn="1"/>
        </p:nvPicPr>
        <p:blipFill>
          <a:blip r:embed="rId3">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
        <p:nvSpPr>
          <p:cNvPr id="4" name="Date Placeholder 4">
            <a:extLst>
              <a:ext uri="{FF2B5EF4-FFF2-40B4-BE49-F238E27FC236}">
                <a16:creationId xmlns:a16="http://schemas.microsoft.com/office/drawing/2014/main" id="{E6B60AE5-5DB2-EFA6-5703-12A2D1E84E01}"/>
              </a:ext>
            </a:extLst>
          </p:cNvPr>
          <p:cNvSpPr txBox="1">
            <a:spLocks/>
          </p:cNvSpPr>
          <p:nvPr userDrawn="1"/>
        </p:nvSpPr>
        <p:spPr>
          <a:xfrm>
            <a:off x="122274" y="638569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3</a:t>
            </a:r>
            <a:r>
              <a:rPr lang="en-US" b="0" baseline="30000" dirty="0"/>
              <a:t>rd</a:t>
            </a:r>
            <a:r>
              <a:rPr lang="en-US" b="0" dirty="0"/>
              <a:t>  November 2025</a:t>
            </a:r>
            <a:endParaRPr lang="en-IN" b="0" dirty="0"/>
          </a:p>
        </p:txBody>
      </p:sp>
    </p:spTree>
    <p:extLst>
      <p:ext uri="{BB962C8B-B14F-4D97-AF65-F5344CB8AC3E}">
        <p14:creationId xmlns:p14="http://schemas.microsoft.com/office/powerpoint/2010/main" val="3358373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C5EB-61BD-C7D0-C199-DAFE2F0725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658394E-7CD8-EE17-CF38-215622BF97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5" name="Footer Placeholder 4">
            <a:extLst>
              <a:ext uri="{FF2B5EF4-FFF2-40B4-BE49-F238E27FC236}">
                <a16:creationId xmlns:a16="http://schemas.microsoft.com/office/drawing/2014/main" id="{7DF2077C-AB62-6E93-4A9C-F6187249E5BF}"/>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A6EB368B-6B72-EC12-DDFA-53879070A6B3}"/>
              </a:ext>
            </a:extLst>
          </p:cNvPr>
          <p:cNvSpPr>
            <a:spLocks noGrp="1"/>
          </p:cNvSpPr>
          <p:nvPr>
            <p:ph type="sldNum" sz="quarter" idx="12"/>
          </p:nvPr>
        </p:nvSpPr>
        <p:spPr/>
        <p:txBody>
          <a:bodyPr/>
          <a:lstStyle/>
          <a:p>
            <a:fld id="{887FB3E9-D005-4AC2-9474-885CF7811261}" type="slidenum">
              <a:rPr lang="en-IN" smtClean="0"/>
              <a:t>‹#›</a:t>
            </a:fld>
            <a:endParaRPr lang="en-IN"/>
          </a:p>
        </p:txBody>
      </p:sp>
      <p:sp>
        <p:nvSpPr>
          <p:cNvPr id="4" name="Date Placeholder 4">
            <a:extLst>
              <a:ext uri="{FF2B5EF4-FFF2-40B4-BE49-F238E27FC236}">
                <a16:creationId xmlns:a16="http://schemas.microsoft.com/office/drawing/2014/main" id="{A2F6256C-67D9-89D2-3469-F4AC1B424BE6}"/>
              </a:ext>
            </a:extLst>
          </p:cNvPr>
          <p:cNvSpPr txBox="1">
            <a:spLocks/>
          </p:cNvSpPr>
          <p:nvPr userDrawn="1"/>
        </p:nvSpPr>
        <p:spPr>
          <a:xfrm>
            <a:off x="122274" y="638569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17</a:t>
            </a:r>
            <a:r>
              <a:rPr lang="en-US" b="0" baseline="30000" dirty="0"/>
              <a:t>th</a:t>
            </a:r>
            <a:r>
              <a:rPr lang="en-US" b="0" dirty="0"/>
              <a:t>  October 2025</a:t>
            </a:r>
            <a:endParaRPr lang="en-IN" b="0" dirty="0"/>
          </a:p>
        </p:txBody>
      </p:sp>
    </p:spTree>
    <p:extLst>
      <p:ext uri="{BB962C8B-B14F-4D97-AF65-F5344CB8AC3E}">
        <p14:creationId xmlns:p14="http://schemas.microsoft.com/office/powerpoint/2010/main" val="100827017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72945-2B68-1B54-D7D5-2F64D4EBEB3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CB119B1-DD47-E4C0-F613-3D3F2243C6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E3D03D9-21F8-1B30-73B5-48A49B439379}"/>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A00E32F4-254F-0D29-DC7C-7660C1FFCB92}"/>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CF856BDB-30CC-9622-0E44-E85BED11A05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7470091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CED82-6B6B-697C-D27C-0EDB3CA33A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8DF712E-D3D1-D2A9-43F5-88E7BFBB64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69DEEE-3497-E99B-A96C-0CF620FD766A}"/>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67146595-5D55-0C5E-2B4E-9220085D1731}"/>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E8559714-F3AF-F49D-F35B-1DE8E4D86069}"/>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238962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4AFC733E-E364-489F-B7AF-D2002EE59732}"/>
              </a:ext>
            </a:extLst>
          </p:cNvPr>
          <p:cNvSpPr>
            <a:spLocks noGrp="1"/>
          </p:cNvSpPr>
          <p:nvPr>
            <p:ph type="title" hasCustomPrompt="1"/>
          </p:nvPr>
        </p:nvSpPr>
        <p:spPr/>
        <p:txBody>
          <a:bodyPr/>
          <a:lstStyle>
            <a:lvl1pPr>
              <a:defRPr/>
            </a:lvl1pPr>
          </a:lstStyle>
          <a:p>
            <a:r>
              <a:rPr lang="en-US"/>
              <a:t>Click to edit </a:t>
            </a:r>
            <a:br>
              <a:rPr lang="en-US"/>
            </a:br>
            <a:r>
              <a:rPr lang="en-US"/>
              <a:t>Master title style</a:t>
            </a:r>
            <a:endParaRPr lang="en-GB"/>
          </a:p>
        </p:txBody>
      </p:sp>
    </p:spTree>
    <p:extLst>
      <p:ext uri="{BB962C8B-B14F-4D97-AF65-F5344CB8AC3E}">
        <p14:creationId xmlns:p14="http://schemas.microsoft.com/office/powerpoint/2010/main" val="2448730164"/>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29A56-7B5A-F34D-F8AB-4DE265593AA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97C7DA9-9FDA-51D4-1802-FF700D0E9E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FBBA93A-598B-456A-1269-2BD2481CAC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F03CE6D-CD3C-FCD7-7AD4-0C25B88E2DDC}"/>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FDFE98BC-F3DA-0D7C-0B24-2088E9F304DA}"/>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7" name="Slide Number Placeholder 6">
            <a:extLst>
              <a:ext uri="{FF2B5EF4-FFF2-40B4-BE49-F238E27FC236}">
                <a16:creationId xmlns:a16="http://schemas.microsoft.com/office/drawing/2014/main" id="{EC284F02-EABE-FD38-D545-BB42EAC87D9C}"/>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46877272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6CF3-F7D5-6889-97A8-852EE2FE18B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AF990AD-448C-1285-1DFB-798265F843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1C4DF5-4228-8A7C-EE48-096565A266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5DD129A-EC0A-BAED-48F8-D7C63A690E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29BBA9-21F2-6A70-2338-EDA158EFDE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E7BBAAA-E512-4465-0C70-F6021AE61CD9}"/>
              </a:ext>
            </a:extLst>
          </p:cNvPr>
          <p:cNvSpPr>
            <a:spLocks noGrp="1"/>
          </p:cNvSpPr>
          <p:nvPr>
            <p:ph type="dt" sz="half" idx="10"/>
          </p:nvPr>
        </p:nvSpPr>
        <p:spPr/>
        <p:txBody>
          <a:bodyPr/>
          <a:lstStyle/>
          <a:p>
            <a:endParaRPr lang="en-IN"/>
          </a:p>
        </p:txBody>
      </p:sp>
      <p:sp>
        <p:nvSpPr>
          <p:cNvPr id="8" name="Footer Placeholder 7">
            <a:extLst>
              <a:ext uri="{FF2B5EF4-FFF2-40B4-BE49-F238E27FC236}">
                <a16:creationId xmlns:a16="http://schemas.microsoft.com/office/drawing/2014/main" id="{7AC9B37D-06D3-0D6F-E2E5-AA246CD81465}"/>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9" name="Slide Number Placeholder 8">
            <a:extLst>
              <a:ext uri="{FF2B5EF4-FFF2-40B4-BE49-F238E27FC236}">
                <a16:creationId xmlns:a16="http://schemas.microsoft.com/office/drawing/2014/main" id="{E344E4BC-FBA1-C9F9-18EF-14A97D9AD937}"/>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264975687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B46E4-2D89-DC00-E15F-60086030E55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EBD7CEE9-93D7-402E-ABFF-33C66EF63B66}"/>
              </a:ext>
            </a:extLst>
          </p:cNvPr>
          <p:cNvSpPr>
            <a:spLocks noGrp="1"/>
          </p:cNvSpPr>
          <p:nvPr>
            <p:ph type="dt" sz="half" idx="10"/>
          </p:nvPr>
        </p:nvSpPr>
        <p:spPr/>
        <p:txBody>
          <a:bodyPr/>
          <a:lstStyle/>
          <a:p>
            <a:endParaRPr lang="en-IN"/>
          </a:p>
        </p:txBody>
      </p:sp>
      <p:sp>
        <p:nvSpPr>
          <p:cNvPr id="4" name="Footer Placeholder 3">
            <a:extLst>
              <a:ext uri="{FF2B5EF4-FFF2-40B4-BE49-F238E27FC236}">
                <a16:creationId xmlns:a16="http://schemas.microsoft.com/office/drawing/2014/main" id="{4D2592BE-55BC-52C8-EF2D-4E2C799D7287}"/>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5" name="Slide Number Placeholder 4">
            <a:extLst>
              <a:ext uri="{FF2B5EF4-FFF2-40B4-BE49-F238E27FC236}">
                <a16:creationId xmlns:a16="http://schemas.microsoft.com/office/drawing/2014/main" id="{B92A2F5A-37B4-E3F8-29F4-B1F2272C9D33}"/>
              </a:ext>
            </a:extLst>
          </p:cNvPr>
          <p:cNvSpPr>
            <a:spLocks noGrp="1"/>
          </p:cNvSpPr>
          <p:nvPr>
            <p:ph type="sldNum" sz="quarter" idx="12"/>
          </p:nvPr>
        </p:nvSpPr>
        <p:spPr/>
        <p:txBody>
          <a:bodyPr/>
          <a:lstStyle/>
          <a:p>
            <a:fld id="{887FB3E9-D005-4AC2-9474-885CF7811261}" type="slidenum">
              <a:rPr lang="en-IN" smtClean="0"/>
              <a:t>‹#›</a:t>
            </a:fld>
            <a:endParaRPr lang="en-IN"/>
          </a:p>
        </p:txBody>
      </p:sp>
      <p:pic>
        <p:nvPicPr>
          <p:cNvPr id="6" name="Picture 2" descr="Directorate General of Shipping - Exit Exam">
            <a:extLst>
              <a:ext uri="{FF2B5EF4-FFF2-40B4-BE49-F238E27FC236}">
                <a16:creationId xmlns:a16="http://schemas.microsoft.com/office/drawing/2014/main" id="{DF34CB72-32E8-42E1-D9F2-A4C33BF231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496167F-602E-F8BC-8FB0-E36FA8396698}"/>
              </a:ext>
            </a:extLst>
          </p:cNvPr>
          <p:cNvPicPr>
            <a:picLocks noChangeAspect="1"/>
          </p:cNvPicPr>
          <p:nvPr userDrawn="1"/>
        </p:nvPicPr>
        <p:blipFill>
          <a:blip r:embed="rId3">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
        <p:nvSpPr>
          <p:cNvPr id="9" name="Date Placeholder 4">
            <a:extLst>
              <a:ext uri="{FF2B5EF4-FFF2-40B4-BE49-F238E27FC236}">
                <a16:creationId xmlns:a16="http://schemas.microsoft.com/office/drawing/2014/main" id="{3CEB81DD-6FDF-6CCD-102A-F11FFDBCE2DA}"/>
              </a:ext>
            </a:extLst>
          </p:cNvPr>
          <p:cNvSpPr txBox="1">
            <a:spLocks/>
          </p:cNvSpPr>
          <p:nvPr userDrawn="1"/>
        </p:nvSpPr>
        <p:spPr>
          <a:xfrm>
            <a:off x="122274" y="638569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3</a:t>
            </a:r>
            <a:r>
              <a:rPr lang="en-US" b="0" baseline="30000" dirty="0"/>
              <a:t>rd</a:t>
            </a:r>
            <a:r>
              <a:rPr lang="en-US" b="0" dirty="0"/>
              <a:t>  November 2025</a:t>
            </a:r>
            <a:endParaRPr lang="en-IN" b="0" dirty="0"/>
          </a:p>
        </p:txBody>
      </p:sp>
    </p:spTree>
    <p:extLst>
      <p:ext uri="{BB962C8B-B14F-4D97-AF65-F5344CB8AC3E}">
        <p14:creationId xmlns:p14="http://schemas.microsoft.com/office/powerpoint/2010/main" val="34774947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E5AB-9591-25B7-CDB5-E60ED83162F6}"/>
              </a:ext>
            </a:extLst>
          </p:cNvPr>
          <p:cNvSpPr>
            <a:spLocks noGrp="1"/>
          </p:cNvSpPr>
          <p:nvPr>
            <p:ph type="dt" sz="half" idx="10"/>
          </p:nvPr>
        </p:nvSpPr>
        <p:spPr/>
        <p:txBody>
          <a:bodyPr/>
          <a:lstStyle/>
          <a:p>
            <a:endParaRPr lang="en-IN"/>
          </a:p>
        </p:txBody>
      </p:sp>
      <p:sp>
        <p:nvSpPr>
          <p:cNvPr id="3" name="Footer Placeholder 2">
            <a:extLst>
              <a:ext uri="{FF2B5EF4-FFF2-40B4-BE49-F238E27FC236}">
                <a16:creationId xmlns:a16="http://schemas.microsoft.com/office/drawing/2014/main" id="{EE0451CD-895C-1852-2822-D0EC227A6145}"/>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4" name="Slide Number Placeholder 3">
            <a:extLst>
              <a:ext uri="{FF2B5EF4-FFF2-40B4-BE49-F238E27FC236}">
                <a16:creationId xmlns:a16="http://schemas.microsoft.com/office/drawing/2014/main" id="{E0A5B44F-82BB-BFE8-CACF-8E812C4EEE0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239992268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6240B-24D8-E479-94A1-4F576C73E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6E28935-5917-4755-388A-7FD2F83914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27DC790-CC23-830D-30D8-B254592B3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A53288-CFD8-9DFD-6627-E3357E478A8E}"/>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657F8812-28A3-1EE1-1403-8D59D013E0F5}"/>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7" name="Slide Number Placeholder 6">
            <a:extLst>
              <a:ext uri="{FF2B5EF4-FFF2-40B4-BE49-F238E27FC236}">
                <a16:creationId xmlns:a16="http://schemas.microsoft.com/office/drawing/2014/main" id="{A8A21202-87CF-EF5F-D874-56F2D4134234}"/>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234450088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FEEE9-0A5C-8908-3BB3-E29B81916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D2344C8E-82BA-2514-4FF5-75ACEA42CF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09892E2-B0D8-884C-474D-ACC99DFF1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D5C083-40DD-0CC1-870A-7516255E5A97}"/>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A9D6351D-EF66-F69E-EB75-C44623998524}"/>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7" name="Slide Number Placeholder 6">
            <a:extLst>
              <a:ext uri="{FF2B5EF4-FFF2-40B4-BE49-F238E27FC236}">
                <a16:creationId xmlns:a16="http://schemas.microsoft.com/office/drawing/2014/main" id="{E508702F-6D82-149A-C382-15D6587638C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8582657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30DEE-5DA6-FAAD-04F2-DE4937F2C93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6B2ABF7-CF76-5847-82D3-E20A8E5AB2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381F01-3387-1F0F-F773-7CE8215B1C42}"/>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30B12371-8A50-3A61-AADB-555766CB3E48}"/>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758078FF-9266-88D5-5DE2-55E91F5DEB41}"/>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27616322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7DBB8-B4B8-241D-C303-09CA52657E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014105F-7770-CB46-D38D-18CED3DF80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53CB237-66FF-6271-7AC3-27C01DFEB38F}"/>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B0B5E811-5210-EF9E-EFB7-106A5AABD4AC}"/>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321C9069-9E48-F3DA-8E1C-23BF7FE16DFB}"/>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26781191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Templat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E6C631F3-1CF5-2C2E-770E-FD967CE0C05B}"/>
              </a:ext>
            </a:extLst>
          </p:cNvPr>
          <p:cNvSpPr>
            <a:spLocks noGrp="1"/>
          </p:cNvSpPr>
          <p:nvPr>
            <p:ph type="title" hasCustomPrompt="1"/>
          </p:nvPr>
        </p:nvSpPr>
        <p:spPr>
          <a:xfrm>
            <a:off x="2017059" y="176357"/>
            <a:ext cx="8982635" cy="740660"/>
          </a:xfrm>
          <a:prstGeom prst="rect">
            <a:avLst/>
          </a:prstGeom>
        </p:spPr>
        <p:txBody>
          <a:bodyPr vert="horz" lIns="91440" tIns="45720" rIns="91440" bIns="45720" rtlCol="0" anchor="ctr">
            <a:normAutofit/>
          </a:bodyPr>
          <a:lstStyle>
            <a:lvl1pPr algn="ctr">
              <a:defRPr b="1">
                <a:solidFill>
                  <a:schemeClr val="accent1"/>
                </a:solidFill>
              </a:defRPr>
            </a:lvl1pPr>
          </a:lstStyle>
          <a:p>
            <a:r>
              <a:rPr lang="en-US"/>
              <a:t>Click to edit title</a:t>
            </a:r>
            <a:endParaRPr lang="en-IN"/>
          </a:p>
        </p:txBody>
      </p:sp>
      <p:sp>
        <p:nvSpPr>
          <p:cNvPr id="17" name="Footer Placeholder 16">
            <a:extLst>
              <a:ext uri="{FF2B5EF4-FFF2-40B4-BE49-F238E27FC236}">
                <a16:creationId xmlns:a16="http://schemas.microsoft.com/office/drawing/2014/main" id="{B3241BB4-F690-A8C1-6759-41CEC4D88D66}"/>
              </a:ext>
            </a:extLst>
          </p:cNvPr>
          <p:cNvSpPr>
            <a:spLocks noGrp="1"/>
          </p:cNvSpPr>
          <p:nvPr>
            <p:ph type="ftr" sz="quarter" idx="11"/>
          </p:nvPr>
        </p:nvSpPr>
        <p:spPr/>
        <p:txBody>
          <a:bodyPr/>
          <a:lstStyle>
            <a:lvl1pPr>
              <a:defRPr/>
            </a:lvl1pPr>
          </a:lstStyle>
          <a:p>
            <a:r>
              <a:rPr lang="en-US"/>
              <a:t>Stepping Stone towards a Safe &amp; Sustainable Ocean Economy in India</a:t>
            </a:r>
            <a:endParaRPr lang="en-IN" dirty="0"/>
          </a:p>
        </p:txBody>
      </p:sp>
      <p:sp>
        <p:nvSpPr>
          <p:cNvPr id="18" name="Slide Number Placeholder 17">
            <a:extLst>
              <a:ext uri="{FF2B5EF4-FFF2-40B4-BE49-F238E27FC236}">
                <a16:creationId xmlns:a16="http://schemas.microsoft.com/office/drawing/2014/main" id="{AB5AF714-D3C7-B1EA-B65C-B499FB80BFED}"/>
              </a:ext>
            </a:extLst>
          </p:cNvPr>
          <p:cNvSpPr>
            <a:spLocks noGrp="1"/>
          </p:cNvSpPr>
          <p:nvPr>
            <p:ph type="sldNum" sz="quarter" idx="12"/>
          </p:nvPr>
        </p:nvSpPr>
        <p:spPr/>
        <p:txBody>
          <a:bodyPr/>
          <a:lstStyle/>
          <a:p>
            <a:r>
              <a:rPr lang="en-IN" dirty="0"/>
              <a:t>Slide </a:t>
            </a:r>
            <a:fld id="{61F59DBB-61E3-46AB-854D-9BC0E6F19EAE}" type="slidenum">
              <a:rPr lang="en-IN" smtClean="0"/>
              <a:pPr/>
              <a:t>‹#›</a:t>
            </a:fld>
            <a:r>
              <a:rPr lang="en-IN" dirty="0"/>
              <a:t> of 31</a:t>
            </a:r>
          </a:p>
        </p:txBody>
      </p:sp>
      <p:pic>
        <p:nvPicPr>
          <p:cNvPr id="2" name="Picture 2" descr="Directorate General of Shipping - Exit Exam">
            <a:extLst>
              <a:ext uri="{FF2B5EF4-FFF2-40B4-BE49-F238E27FC236}">
                <a16:creationId xmlns:a16="http://schemas.microsoft.com/office/drawing/2014/main" id="{D7778C40-829B-AC9C-13D9-14AC556C0E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541FDD-6160-7837-F2C7-915308DACF38}"/>
              </a:ext>
            </a:extLst>
          </p:cNvPr>
          <p:cNvPicPr>
            <a:picLocks noChangeAspect="1"/>
          </p:cNvPicPr>
          <p:nvPr userDrawn="1"/>
        </p:nvPicPr>
        <p:blipFill>
          <a:blip r:embed="rId3">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
        <p:nvSpPr>
          <p:cNvPr id="4" name="Date Placeholder 4">
            <a:extLst>
              <a:ext uri="{FF2B5EF4-FFF2-40B4-BE49-F238E27FC236}">
                <a16:creationId xmlns:a16="http://schemas.microsoft.com/office/drawing/2014/main" id="{9A2D5409-BB0D-D47B-2DAC-B35A188F307A}"/>
              </a:ext>
            </a:extLst>
          </p:cNvPr>
          <p:cNvSpPr txBox="1">
            <a:spLocks/>
          </p:cNvSpPr>
          <p:nvPr userDrawn="1"/>
        </p:nvSpPr>
        <p:spPr>
          <a:xfrm>
            <a:off x="122274" y="638569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3</a:t>
            </a:r>
            <a:r>
              <a:rPr lang="en-US" b="0" baseline="30000" dirty="0"/>
              <a:t>rd</a:t>
            </a:r>
            <a:r>
              <a:rPr lang="en-US" b="0" dirty="0"/>
              <a:t>  November 2025</a:t>
            </a:r>
            <a:endParaRPr lang="en-IN" b="0" dirty="0"/>
          </a:p>
        </p:txBody>
      </p:sp>
    </p:spTree>
    <p:extLst>
      <p:ext uri="{BB962C8B-B14F-4D97-AF65-F5344CB8AC3E}">
        <p14:creationId xmlns:p14="http://schemas.microsoft.com/office/powerpoint/2010/main" val="28931873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C5EB-61BD-C7D0-C199-DAFE2F0725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658394E-7CD8-EE17-CF38-215622BF97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5" name="Footer Placeholder 4">
            <a:extLst>
              <a:ext uri="{FF2B5EF4-FFF2-40B4-BE49-F238E27FC236}">
                <a16:creationId xmlns:a16="http://schemas.microsoft.com/office/drawing/2014/main" id="{7DF2077C-AB62-6E93-4A9C-F6187249E5BF}"/>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A6EB368B-6B72-EC12-DDFA-53879070A6B3}"/>
              </a:ext>
            </a:extLst>
          </p:cNvPr>
          <p:cNvSpPr>
            <a:spLocks noGrp="1"/>
          </p:cNvSpPr>
          <p:nvPr>
            <p:ph type="sldNum" sz="quarter" idx="12"/>
          </p:nvPr>
        </p:nvSpPr>
        <p:spPr/>
        <p:txBody>
          <a:bodyPr/>
          <a:lstStyle/>
          <a:p>
            <a:fld id="{887FB3E9-D005-4AC2-9474-885CF7811261}" type="slidenum">
              <a:rPr lang="en-IN" smtClean="0"/>
              <a:t>‹#›</a:t>
            </a:fld>
            <a:endParaRPr lang="en-IN"/>
          </a:p>
        </p:txBody>
      </p:sp>
      <p:sp>
        <p:nvSpPr>
          <p:cNvPr id="4" name="Date Placeholder 4">
            <a:extLst>
              <a:ext uri="{FF2B5EF4-FFF2-40B4-BE49-F238E27FC236}">
                <a16:creationId xmlns:a16="http://schemas.microsoft.com/office/drawing/2014/main" id="{A2F6256C-67D9-89D2-3469-F4AC1B424BE6}"/>
              </a:ext>
            </a:extLst>
          </p:cNvPr>
          <p:cNvSpPr txBox="1">
            <a:spLocks/>
          </p:cNvSpPr>
          <p:nvPr userDrawn="1"/>
        </p:nvSpPr>
        <p:spPr>
          <a:xfrm>
            <a:off x="122274" y="638569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27</a:t>
            </a:r>
            <a:r>
              <a:rPr lang="en-US" b="0" baseline="30000" dirty="0"/>
              <a:t>th</a:t>
            </a:r>
            <a:r>
              <a:rPr lang="en-US" b="0" dirty="0"/>
              <a:t>  October 2025</a:t>
            </a:r>
            <a:endParaRPr lang="en-IN" b="0" dirty="0"/>
          </a:p>
        </p:txBody>
      </p:sp>
    </p:spTree>
    <p:extLst>
      <p:ext uri="{BB962C8B-B14F-4D97-AF65-F5344CB8AC3E}">
        <p14:creationId xmlns:p14="http://schemas.microsoft.com/office/powerpoint/2010/main" val="781847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hape 8">
            <a:extLst>
              <a:ext uri="{FF2B5EF4-FFF2-40B4-BE49-F238E27FC236}">
                <a16:creationId xmlns:a16="http://schemas.microsoft.com/office/drawing/2014/main" id="{F4561A05-7671-4539-AB97-A9979F67EB4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6" name="TextBox 5">
            <a:extLst>
              <a:ext uri="{FF2B5EF4-FFF2-40B4-BE49-F238E27FC236}">
                <a16:creationId xmlns:a16="http://schemas.microsoft.com/office/drawing/2014/main" id="{EC919669-F96A-4239-990D-B48E0AE682F3}"/>
              </a:ext>
              <a:ext uri="{C183D7F6-B498-43B3-948B-1728B52AA6E4}">
                <adec:decorative xmlns:adec="http://schemas.microsoft.com/office/drawing/2017/decorative" val="1"/>
              </a:ext>
            </a:extLst>
          </p:cNvPr>
          <p:cNvSpPr txBox="1"/>
          <p:nvPr userDrawn="1">
            <p:custDataLst>
              <p:tags r:id="rId1"/>
            </p:custDataLst>
          </p:nvPr>
        </p:nvSpPr>
        <p:spPr>
          <a:xfrm>
            <a:off x="8820154" y="6295536"/>
            <a:ext cx="201384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8" name="TextBox 7">
            <a:extLst>
              <a:ext uri="{FF2B5EF4-FFF2-40B4-BE49-F238E27FC236}">
                <a16:creationId xmlns:a16="http://schemas.microsoft.com/office/drawing/2014/main" id="{1CBF1CF3-C473-4B59-9814-FFEC4D26E80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endParaRPr lang="en-GB" sz="600" kern="1200" noProof="0">
              <a:solidFill>
                <a:schemeClr val="bg1"/>
              </a:solidFill>
              <a:latin typeface="+mn-lt"/>
              <a:ea typeface="+mn-ea"/>
              <a:cs typeface="+mn-cs"/>
            </a:endParaRPr>
          </a:p>
        </p:txBody>
      </p:sp>
      <p:cxnSp>
        <p:nvCxnSpPr>
          <p:cNvPr id="9" name="Straight Connector 8">
            <a:extLst>
              <a:ext uri="{FF2B5EF4-FFF2-40B4-BE49-F238E27FC236}">
                <a16:creationId xmlns:a16="http://schemas.microsoft.com/office/drawing/2014/main" id="{89D5ED2D-F17F-4481-8AE6-4D9EA053514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3AAE32-05EB-420A-97AB-3254804D32FD}"/>
              </a:ext>
            </a:extLst>
          </p:cNvPr>
          <p:cNvSpPr>
            <a:spLocks noGrp="1"/>
          </p:cNvSpPr>
          <p:nvPr>
            <p:ph type="title" hasCustomPrompt="1"/>
          </p:nvPr>
        </p:nvSpPr>
        <p:spPr/>
        <p:txBody>
          <a:bodyPr/>
          <a:lstStyle>
            <a:lvl1pPr>
              <a:defRPr>
                <a:solidFill>
                  <a:schemeClr val="bg1"/>
                </a:solidFill>
              </a:defRPr>
            </a:lvl1pPr>
          </a:lstStyle>
          <a:p>
            <a:r>
              <a:rPr lang="en-US"/>
              <a:t>Click to edit </a:t>
            </a:r>
            <a:br>
              <a:rPr lang="en-US"/>
            </a:br>
            <a:r>
              <a:rPr lang="en-US"/>
              <a:t>Master title style</a:t>
            </a:r>
            <a:endParaRPr lang="en-GB"/>
          </a:p>
        </p:txBody>
      </p:sp>
      <p:sp>
        <p:nvSpPr>
          <p:cNvPr id="10" name="Graphic 8">
            <a:extLst>
              <a:ext uri="{FF2B5EF4-FFF2-40B4-BE49-F238E27FC236}">
                <a16:creationId xmlns:a16="http://schemas.microsoft.com/office/drawing/2014/main" id="{567897B5-3A96-440B-8018-FDD880280B2A}"/>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639164331"/>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72945-2B68-1B54-D7D5-2F64D4EBEB3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CB119B1-DD47-E4C0-F613-3D3F2243C6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E3D03D9-21F8-1B30-73B5-48A49B439379}"/>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A00E32F4-254F-0D29-DC7C-7660C1FFCB92}"/>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CF856BDB-30CC-9622-0E44-E85BED11A05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75483888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CED82-6B6B-697C-D27C-0EDB3CA33A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8DF712E-D3D1-D2A9-43F5-88E7BFBB64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69DEEE-3497-E99B-A96C-0CF620FD766A}"/>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67146595-5D55-0C5E-2B4E-9220085D1731}"/>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E8559714-F3AF-F49D-F35B-1DE8E4D86069}"/>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90483664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29A56-7B5A-F34D-F8AB-4DE265593AA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97C7DA9-9FDA-51D4-1802-FF700D0E9E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FBBA93A-598B-456A-1269-2BD2481CAC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F03CE6D-CD3C-FCD7-7AD4-0C25B88E2DDC}"/>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FDFE98BC-F3DA-0D7C-0B24-2088E9F304DA}"/>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7" name="Slide Number Placeholder 6">
            <a:extLst>
              <a:ext uri="{FF2B5EF4-FFF2-40B4-BE49-F238E27FC236}">
                <a16:creationId xmlns:a16="http://schemas.microsoft.com/office/drawing/2014/main" id="{EC284F02-EABE-FD38-D545-BB42EAC87D9C}"/>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9940852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6CF3-F7D5-6889-97A8-852EE2FE18B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AF990AD-448C-1285-1DFB-798265F843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1C4DF5-4228-8A7C-EE48-096565A266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5DD129A-EC0A-BAED-48F8-D7C63A690E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29BBA9-21F2-6A70-2338-EDA158EFDE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E7BBAAA-E512-4465-0C70-F6021AE61CD9}"/>
              </a:ext>
            </a:extLst>
          </p:cNvPr>
          <p:cNvSpPr>
            <a:spLocks noGrp="1"/>
          </p:cNvSpPr>
          <p:nvPr>
            <p:ph type="dt" sz="half" idx="10"/>
          </p:nvPr>
        </p:nvSpPr>
        <p:spPr/>
        <p:txBody>
          <a:bodyPr/>
          <a:lstStyle/>
          <a:p>
            <a:endParaRPr lang="en-IN"/>
          </a:p>
        </p:txBody>
      </p:sp>
      <p:sp>
        <p:nvSpPr>
          <p:cNvPr id="8" name="Footer Placeholder 7">
            <a:extLst>
              <a:ext uri="{FF2B5EF4-FFF2-40B4-BE49-F238E27FC236}">
                <a16:creationId xmlns:a16="http://schemas.microsoft.com/office/drawing/2014/main" id="{7AC9B37D-06D3-0D6F-E2E5-AA246CD81465}"/>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9" name="Slide Number Placeholder 8">
            <a:extLst>
              <a:ext uri="{FF2B5EF4-FFF2-40B4-BE49-F238E27FC236}">
                <a16:creationId xmlns:a16="http://schemas.microsoft.com/office/drawing/2014/main" id="{E344E4BC-FBA1-C9F9-18EF-14A97D9AD937}"/>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394958996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B46E4-2D89-DC00-E15F-60086030E55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EBD7CEE9-93D7-402E-ABFF-33C66EF63B66}"/>
              </a:ext>
            </a:extLst>
          </p:cNvPr>
          <p:cNvSpPr>
            <a:spLocks noGrp="1"/>
          </p:cNvSpPr>
          <p:nvPr>
            <p:ph type="dt" sz="half" idx="10"/>
          </p:nvPr>
        </p:nvSpPr>
        <p:spPr/>
        <p:txBody>
          <a:bodyPr/>
          <a:lstStyle/>
          <a:p>
            <a:endParaRPr lang="en-IN"/>
          </a:p>
        </p:txBody>
      </p:sp>
      <p:sp>
        <p:nvSpPr>
          <p:cNvPr id="4" name="Footer Placeholder 3">
            <a:extLst>
              <a:ext uri="{FF2B5EF4-FFF2-40B4-BE49-F238E27FC236}">
                <a16:creationId xmlns:a16="http://schemas.microsoft.com/office/drawing/2014/main" id="{4D2592BE-55BC-52C8-EF2D-4E2C799D7287}"/>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5" name="Slide Number Placeholder 4">
            <a:extLst>
              <a:ext uri="{FF2B5EF4-FFF2-40B4-BE49-F238E27FC236}">
                <a16:creationId xmlns:a16="http://schemas.microsoft.com/office/drawing/2014/main" id="{B92A2F5A-37B4-E3F8-29F4-B1F2272C9D33}"/>
              </a:ext>
            </a:extLst>
          </p:cNvPr>
          <p:cNvSpPr>
            <a:spLocks noGrp="1"/>
          </p:cNvSpPr>
          <p:nvPr>
            <p:ph type="sldNum" sz="quarter" idx="12"/>
          </p:nvPr>
        </p:nvSpPr>
        <p:spPr/>
        <p:txBody>
          <a:bodyPr/>
          <a:lstStyle/>
          <a:p>
            <a:fld id="{887FB3E9-D005-4AC2-9474-885CF7811261}" type="slidenum">
              <a:rPr lang="en-IN" smtClean="0"/>
              <a:t>‹#›</a:t>
            </a:fld>
            <a:endParaRPr lang="en-IN"/>
          </a:p>
        </p:txBody>
      </p:sp>
      <p:pic>
        <p:nvPicPr>
          <p:cNvPr id="6" name="Picture 2" descr="Directorate General of Shipping - Exit Exam">
            <a:extLst>
              <a:ext uri="{FF2B5EF4-FFF2-40B4-BE49-F238E27FC236}">
                <a16:creationId xmlns:a16="http://schemas.microsoft.com/office/drawing/2014/main" id="{DF34CB72-32E8-42E1-D9F2-A4C33BF231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496167F-602E-F8BC-8FB0-E36FA8396698}"/>
              </a:ext>
            </a:extLst>
          </p:cNvPr>
          <p:cNvPicPr>
            <a:picLocks noChangeAspect="1"/>
          </p:cNvPicPr>
          <p:nvPr userDrawn="1"/>
        </p:nvPicPr>
        <p:blipFill>
          <a:blip r:embed="rId3">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
        <p:nvSpPr>
          <p:cNvPr id="9" name="Date Placeholder 4">
            <a:extLst>
              <a:ext uri="{FF2B5EF4-FFF2-40B4-BE49-F238E27FC236}">
                <a16:creationId xmlns:a16="http://schemas.microsoft.com/office/drawing/2014/main" id="{3CEB81DD-6FDF-6CCD-102A-F11FFDBCE2DA}"/>
              </a:ext>
            </a:extLst>
          </p:cNvPr>
          <p:cNvSpPr txBox="1">
            <a:spLocks/>
          </p:cNvSpPr>
          <p:nvPr userDrawn="1"/>
        </p:nvSpPr>
        <p:spPr>
          <a:xfrm>
            <a:off x="122274" y="638569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3</a:t>
            </a:r>
            <a:r>
              <a:rPr lang="en-US" b="0" baseline="30000" dirty="0"/>
              <a:t>rd</a:t>
            </a:r>
            <a:r>
              <a:rPr lang="en-US" b="0" dirty="0"/>
              <a:t>  November 2025</a:t>
            </a:r>
            <a:endParaRPr lang="en-IN" b="0" dirty="0"/>
          </a:p>
        </p:txBody>
      </p:sp>
    </p:spTree>
    <p:extLst>
      <p:ext uri="{BB962C8B-B14F-4D97-AF65-F5344CB8AC3E}">
        <p14:creationId xmlns:p14="http://schemas.microsoft.com/office/powerpoint/2010/main" val="72214931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E5AB-9591-25B7-CDB5-E60ED83162F6}"/>
              </a:ext>
            </a:extLst>
          </p:cNvPr>
          <p:cNvSpPr>
            <a:spLocks noGrp="1"/>
          </p:cNvSpPr>
          <p:nvPr>
            <p:ph type="dt" sz="half" idx="10"/>
          </p:nvPr>
        </p:nvSpPr>
        <p:spPr/>
        <p:txBody>
          <a:bodyPr/>
          <a:lstStyle/>
          <a:p>
            <a:endParaRPr lang="en-IN"/>
          </a:p>
        </p:txBody>
      </p:sp>
      <p:sp>
        <p:nvSpPr>
          <p:cNvPr id="3" name="Footer Placeholder 2">
            <a:extLst>
              <a:ext uri="{FF2B5EF4-FFF2-40B4-BE49-F238E27FC236}">
                <a16:creationId xmlns:a16="http://schemas.microsoft.com/office/drawing/2014/main" id="{EE0451CD-895C-1852-2822-D0EC227A6145}"/>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4" name="Slide Number Placeholder 3">
            <a:extLst>
              <a:ext uri="{FF2B5EF4-FFF2-40B4-BE49-F238E27FC236}">
                <a16:creationId xmlns:a16="http://schemas.microsoft.com/office/drawing/2014/main" id="{E0A5B44F-82BB-BFE8-CACF-8E812C4EEE0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8346589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6240B-24D8-E479-94A1-4F576C73E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6E28935-5917-4755-388A-7FD2F83914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27DC790-CC23-830D-30D8-B254592B3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A53288-CFD8-9DFD-6627-E3357E478A8E}"/>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657F8812-28A3-1EE1-1403-8D59D013E0F5}"/>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7" name="Slide Number Placeholder 6">
            <a:extLst>
              <a:ext uri="{FF2B5EF4-FFF2-40B4-BE49-F238E27FC236}">
                <a16:creationId xmlns:a16="http://schemas.microsoft.com/office/drawing/2014/main" id="{A8A21202-87CF-EF5F-D874-56F2D4134234}"/>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288422445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FEEE9-0A5C-8908-3BB3-E29B81916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D2344C8E-82BA-2514-4FF5-75ACEA42CF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09892E2-B0D8-884C-474D-ACC99DFF1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D5C083-40DD-0CC1-870A-7516255E5A97}"/>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A9D6351D-EF66-F69E-EB75-C44623998524}"/>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7" name="Slide Number Placeholder 6">
            <a:extLst>
              <a:ext uri="{FF2B5EF4-FFF2-40B4-BE49-F238E27FC236}">
                <a16:creationId xmlns:a16="http://schemas.microsoft.com/office/drawing/2014/main" id="{E508702F-6D82-149A-C382-15D6587638C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243432013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30DEE-5DA6-FAAD-04F2-DE4937F2C93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6B2ABF7-CF76-5847-82D3-E20A8E5AB2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381F01-3387-1F0F-F773-7CE8215B1C42}"/>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30B12371-8A50-3A61-AADB-555766CB3E48}"/>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758078FF-9266-88D5-5DE2-55E91F5DEB41}"/>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340303156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7DBB8-B4B8-241D-C303-09CA52657E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014105F-7770-CB46-D38D-18CED3DF80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53CB237-66FF-6271-7AC3-27C01DFEB38F}"/>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B0B5E811-5210-EF9E-EFB7-106A5AABD4AC}"/>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321C9069-9E48-F3DA-8E1C-23BF7FE16DFB}"/>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935978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96358" y="6295536"/>
            <a:ext cx="1937636"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Graphic 8">
            <a:extLst>
              <a:ext uri="{FF2B5EF4-FFF2-40B4-BE49-F238E27FC236}">
                <a16:creationId xmlns:a16="http://schemas.microsoft.com/office/drawing/2014/main" id="{48947F85-E5F1-445E-BD2C-8963D165668D}"/>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204911537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Templat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E6C631F3-1CF5-2C2E-770E-FD967CE0C05B}"/>
              </a:ext>
            </a:extLst>
          </p:cNvPr>
          <p:cNvSpPr>
            <a:spLocks noGrp="1"/>
          </p:cNvSpPr>
          <p:nvPr>
            <p:ph type="title" hasCustomPrompt="1"/>
          </p:nvPr>
        </p:nvSpPr>
        <p:spPr>
          <a:xfrm>
            <a:off x="2017059" y="176357"/>
            <a:ext cx="8982635" cy="740660"/>
          </a:xfrm>
          <a:prstGeom prst="rect">
            <a:avLst/>
          </a:prstGeom>
        </p:spPr>
        <p:txBody>
          <a:bodyPr vert="horz" lIns="91440" tIns="45720" rIns="91440" bIns="45720" rtlCol="0" anchor="ctr">
            <a:normAutofit/>
          </a:bodyPr>
          <a:lstStyle>
            <a:lvl1pPr algn="ctr">
              <a:defRPr b="1">
                <a:solidFill>
                  <a:schemeClr val="accent1"/>
                </a:solidFill>
              </a:defRPr>
            </a:lvl1pPr>
          </a:lstStyle>
          <a:p>
            <a:r>
              <a:rPr lang="en-US"/>
              <a:t>Click to edit title</a:t>
            </a:r>
            <a:endParaRPr lang="en-IN"/>
          </a:p>
        </p:txBody>
      </p:sp>
      <p:sp>
        <p:nvSpPr>
          <p:cNvPr id="17" name="Footer Placeholder 16">
            <a:extLst>
              <a:ext uri="{FF2B5EF4-FFF2-40B4-BE49-F238E27FC236}">
                <a16:creationId xmlns:a16="http://schemas.microsoft.com/office/drawing/2014/main" id="{B3241BB4-F690-A8C1-6759-41CEC4D88D66}"/>
              </a:ext>
            </a:extLst>
          </p:cNvPr>
          <p:cNvSpPr>
            <a:spLocks noGrp="1"/>
          </p:cNvSpPr>
          <p:nvPr>
            <p:ph type="ftr" sz="quarter" idx="11"/>
          </p:nvPr>
        </p:nvSpPr>
        <p:spPr/>
        <p:txBody>
          <a:bodyPr/>
          <a:lstStyle>
            <a:lvl1pPr>
              <a:defRPr/>
            </a:lvl1pPr>
          </a:lstStyle>
          <a:p>
            <a:r>
              <a:rPr lang="en-US"/>
              <a:t>Stepping Stone towards a Safe &amp; Sustainable Ocean Economy in India</a:t>
            </a:r>
            <a:endParaRPr lang="en-IN" dirty="0"/>
          </a:p>
        </p:txBody>
      </p:sp>
      <p:sp>
        <p:nvSpPr>
          <p:cNvPr id="18" name="Slide Number Placeholder 17">
            <a:extLst>
              <a:ext uri="{FF2B5EF4-FFF2-40B4-BE49-F238E27FC236}">
                <a16:creationId xmlns:a16="http://schemas.microsoft.com/office/drawing/2014/main" id="{AB5AF714-D3C7-B1EA-B65C-B499FB80BFED}"/>
              </a:ext>
            </a:extLst>
          </p:cNvPr>
          <p:cNvSpPr>
            <a:spLocks noGrp="1"/>
          </p:cNvSpPr>
          <p:nvPr>
            <p:ph type="sldNum" sz="quarter" idx="12"/>
          </p:nvPr>
        </p:nvSpPr>
        <p:spPr/>
        <p:txBody>
          <a:bodyPr/>
          <a:lstStyle/>
          <a:p>
            <a:r>
              <a:rPr lang="en-IN" dirty="0"/>
              <a:t>Slide </a:t>
            </a:r>
            <a:fld id="{61F59DBB-61E3-46AB-854D-9BC0E6F19EAE}" type="slidenum">
              <a:rPr lang="en-IN" smtClean="0"/>
              <a:pPr/>
              <a:t>‹#›</a:t>
            </a:fld>
            <a:r>
              <a:rPr lang="en-IN" dirty="0"/>
              <a:t> of 31</a:t>
            </a:r>
          </a:p>
        </p:txBody>
      </p:sp>
      <p:pic>
        <p:nvPicPr>
          <p:cNvPr id="2" name="Picture 2" descr="Directorate General of Shipping - Exit Exam">
            <a:extLst>
              <a:ext uri="{FF2B5EF4-FFF2-40B4-BE49-F238E27FC236}">
                <a16:creationId xmlns:a16="http://schemas.microsoft.com/office/drawing/2014/main" id="{D7778C40-829B-AC9C-13D9-14AC556C0E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541FDD-6160-7837-F2C7-915308DACF38}"/>
              </a:ext>
            </a:extLst>
          </p:cNvPr>
          <p:cNvPicPr>
            <a:picLocks noChangeAspect="1"/>
          </p:cNvPicPr>
          <p:nvPr userDrawn="1"/>
        </p:nvPicPr>
        <p:blipFill>
          <a:blip r:embed="rId3">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
        <p:nvSpPr>
          <p:cNvPr id="4" name="Date Placeholder 4">
            <a:extLst>
              <a:ext uri="{FF2B5EF4-FFF2-40B4-BE49-F238E27FC236}">
                <a16:creationId xmlns:a16="http://schemas.microsoft.com/office/drawing/2014/main" id="{9A2D5409-BB0D-D47B-2DAC-B35A188F307A}"/>
              </a:ext>
            </a:extLst>
          </p:cNvPr>
          <p:cNvSpPr txBox="1">
            <a:spLocks/>
          </p:cNvSpPr>
          <p:nvPr userDrawn="1"/>
        </p:nvSpPr>
        <p:spPr>
          <a:xfrm>
            <a:off x="122274" y="638569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27</a:t>
            </a:r>
            <a:r>
              <a:rPr lang="en-US" b="0" baseline="30000" dirty="0"/>
              <a:t>th</a:t>
            </a:r>
            <a:r>
              <a:rPr lang="en-US" b="0" dirty="0"/>
              <a:t>  October 2025</a:t>
            </a:r>
            <a:endParaRPr lang="en-IN" b="0" dirty="0"/>
          </a:p>
        </p:txBody>
      </p:sp>
    </p:spTree>
    <p:extLst>
      <p:ext uri="{BB962C8B-B14F-4D97-AF65-F5344CB8AC3E}">
        <p14:creationId xmlns:p14="http://schemas.microsoft.com/office/powerpoint/2010/main" val="1588166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62208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DF69D30F-5094-425F-A158-0850AE27D36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213761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64606" y="6295536"/>
            <a:ext cx="1969388"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1"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1C918AE-52AC-4531-9640-0D2CA3A28F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0" name="Graphic 8">
            <a:extLst>
              <a:ext uri="{FF2B5EF4-FFF2-40B4-BE49-F238E27FC236}">
                <a16:creationId xmlns:a16="http://schemas.microsoft.com/office/drawing/2014/main" id="{79D6C947-06F1-4188-A558-E10C77FF12CE}"/>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275258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D91C8742-D774-4F89-A78A-3FE2DD10535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80601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CED82-6B6B-697C-D27C-0EDB3CA33A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8DF712E-D3D1-D2A9-43F5-88E7BFBB64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69DEEE-3497-E99B-A96C-0CF620FD766A}"/>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67146595-5D55-0C5E-2B4E-9220085D1731}"/>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E8559714-F3AF-F49D-F35B-1DE8E4D86069}"/>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3057274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1360"/>
            <a:ext cx="10195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02D32ADA-D319-4A1F-BF43-8C0B259FADD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66157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F443F486-864A-4617-9E68-0A1C3CD9BA8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7702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umn Chart &amp; Tex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a:p>
        </p:txBody>
      </p:sp>
      <p:sp>
        <p:nvSpPr>
          <p:cNvPr id="7" name="Text Placeholder 8"/>
          <p:cNvSpPr>
            <a:spLocks noGrp="1"/>
          </p:cNvSpPr>
          <p:nvPr>
            <p:ph type="body" sz="quarter" idx="10"/>
          </p:nvPr>
        </p:nvSpPr>
        <p:spPr>
          <a:xfrm>
            <a:off x="1003200"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a:p>
        </p:txBody>
      </p:sp>
      <p:sp>
        <p:nvSpPr>
          <p:cNvPr id="9" name="Text Placeholder 8"/>
          <p:cNvSpPr>
            <a:spLocks noGrp="1"/>
          </p:cNvSpPr>
          <p:nvPr>
            <p:ph type="body" sz="quarter" idx="14"/>
          </p:nvPr>
        </p:nvSpPr>
        <p:spPr>
          <a:xfrm>
            <a:off x="4507546"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p:cNvSpPr>
            <a:spLocks noGrp="1"/>
          </p:cNvSpPr>
          <p:nvPr>
            <p:ph type="body" sz="quarter" idx="15"/>
          </p:nvPr>
        </p:nvSpPr>
        <p:spPr>
          <a:xfrm>
            <a:off x="8011892"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1993B809-7A30-47BC-953E-AF9FE10FDFB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259798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cess 5 Column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068984"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5134768"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7200552"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1" name="Text Placeholder 12"/>
          <p:cNvSpPr>
            <a:spLocks noGrp="1"/>
          </p:cNvSpPr>
          <p:nvPr>
            <p:ph type="body" sz="quarter" idx="18" hasCustomPrompt="1"/>
          </p:nvPr>
        </p:nvSpPr>
        <p:spPr>
          <a:xfrm>
            <a:off x="9266337"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2" name="Text Placeholder 8"/>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B6F9AD75-9C5D-491A-8EB6-1E4763A9BC3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902260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Text Placeholder 12">
            <a:extLst>
              <a:ext uri="{FF2B5EF4-FFF2-40B4-BE49-F238E27FC236}">
                <a16:creationId xmlns:a16="http://schemas.microsoft.com/office/drawing/2014/main" id="{D3A5B3AC-C2E0-40CF-9D31-036461F790D0}"/>
              </a:ext>
            </a:extLst>
          </p:cNvPr>
          <p:cNvSpPr>
            <a:spLocks noGrp="1"/>
          </p:cNvSpPr>
          <p:nvPr>
            <p:ph type="body" sz="quarter" idx="14" hasCustomPrompt="1"/>
          </p:nvPr>
        </p:nvSpPr>
        <p:spPr>
          <a:xfrm>
            <a:off x="1003200"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2" name="Text Placeholder 12">
            <a:extLst>
              <a:ext uri="{FF2B5EF4-FFF2-40B4-BE49-F238E27FC236}">
                <a16:creationId xmlns:a16="http://schemas.microsoft.com/office/drawing/2014/main" id="{969E3860-942E-40E2-A1C8-AF5DF29675F7}"/>
              </a:ext>
            </a:extLst>
          </p:cNvPr>
          <p:cNvSpPr>
            <a:spLocks noGrp="1"/>
          </p:cNvSpPr>
          <p:nvPr>
            <p:ph type="body" sz="quarter" idx="15" hasCustomPrompt="1"/>
          </p:nvPr>
        </p:nvSpPr>
        <p:spPr>
          <a:xfrm>
            <a:off x="3068984"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3" name="Text Placeholder 12">
            <a:extLst>
              <a:ext uri="{FF2B5EF4-FFF2-40B4-BE49-F238E27FC236}">
                <a16:creationId xmlns:a16="http://schemas.microsoft.com/office/drawing/2014/main" id="{8E580107-2025-4C04-9884-4A6DBB63DE03}"/>
              </a:ext>
            </a:extLst>
          </p:cNvPr>
          <p:cNvSpPr>
            <a:spLocks noGrp="1"/>
          </p:cNvSpPr>
          <p:nvPr>
            <p:ph type="body" sz="quarter" idx="16" hasCustomPrompt="1"/>
          </p:nvPr>
        </p:nvSpPr>
        <p:spPr>
          <a:xfrm>
            <a:off x="5134768"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4" name="Text Placeholder 12">
            <a:extLst>
              <a:ext uri="{FF2B5EF4-FFF2-40B4-BE49-F238E27FC236}">
                <a16:creationId xmlns:a16="http://schemas.microsoft.com/office/drawing/2014/main" id="{BC4D5128-392D-4FC9-A83F-FA43203A40D7}"/>
              </a:ext>
            </a:extLst>
          </p:cNvPr>
          <p:cNvSpPr>
            <a:spLocks noGrp="1"/>
          </p:cNvSpPr>
          <p:nvPr>
            <p:ph type="body" sz="quarter" idx="17" hasCustomPrompt="1"/>
          </p:nvPr>
        </p:nvSpPr>
        <p:spPr>
          <a:xfrm>
            <a:off x="7200552"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5" name="Text Placeholder 12">
            <a:extLst>
              <a:ext uri="{FF2B5EF4-FFF2-40B4-BE49-F238E27FC236}">
                <a16:creationId xmlns:a16="http://schemas.microsoft.com/office/drawing/2014/main" id="{A8EB5529-8601-4864-9983-FBB672B8B9FF}"/>
              </a:ext>
            </a:extLst>
          </p:cNvPr>
          <p:cNvSpPr>
            <a:spLocks noGrp="1"/>
          </p:cNvSpPr>
          <p:nvPr>
            <p:ph type="body" sz="quarter" idx="18" hasCustomPrompt="1"/>
          </p:nvPr>
        </p:nvSpPr>
        <p:spPr>
          <a:xfrm>
            <a:off x="9266337"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EB51C022-C0B7-4310-BC9F-D7C63034FE3A}"/>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1525809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err="1">
              <a:solidFill>
                <a:schemeClr val="bg1"/>
              </a:solidFill>
            </a:endParaRPr>
          </a:p>
        </p:txBody>
      </p:sp>
      <p:sp>
        <p:nvSpPr>
          <p:cNvPr id="9" name="Text Placeholder 8"/>
          <p:cNvSpPr>
            <a:spLocks noGrp="1"/>
          </p:cNvSpPr>
          <p:nvPr>
            <p:ph type="body" sz="quarter" idx="10"/>
          </p:nvPr>
        </p:nvSpPr>
        <p:spPr>
          <a:xfrm>
            <a:off x="1003200"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272059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4437994"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6155391"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p:cNvSpPr>
            <a:spLocks noGrp="1"/>
          </p:cNvSpPr>
          <p:nvPr>
            <p:ph type="body" sz="quarter" idx="19"/>
          </p:nvPr>
        </p:nvSpPr>
        <p:spPr>
          <a:xfrm>
            <a:off x="959018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p:nvPr>
        </p:nvSpPr>
        <p:spPr>
          <a:xfrm>
            <a:off x="7872788"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p:nvPr>
        </p:nvSpPr>
        <p:spPr>
          <a:xfrm>
            <a:off x="995363" y="1330325"/>
            <a:ext cx="10185400" cy="53860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7" name="Title 6">
            <a:extLst>
              <a:ext uri="{FF2B5EF4-FFF2-40B4-BE49-F238E27FC236}">
                <a16:creationId xmlns:a16="http://schemas.microsoft.com/office/drawing/2014/main" id="{59724627-195E-4BFD-9A60-FFD6EECF128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408920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593775"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618435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8774926"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 name="Title 2">
            <a:extLst>
              <a:ext uri="{FF2B5EF4-FFF2-40B4-BE49-F238E27FC236}">
                <a16:creationId xmlns:a16="http://schemas.microsoft.com/office/drawing/2014/main" id="{DE70D7C0-6953-439A-A54E-CED56520F82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325907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2">
            <a:extLst>
              <a:ext uri="{FF2B5EF4-FFF2-40B4-BE49-F238E27FC236}">
                <a16:creationId xmlns:a16="http://schemas.microsoft.com/office/drawing/2014/main" id="{3C84B130-9B9F-460C-87A1-4E3012ECEA7A}"/>
              </a:ext>
            </a:extLst>
          </p:cNvPr>
          <p:cNvSpPr>
            <a:spLocks noGrp="1"/>
          </p:cNvSpPr>
          <p:nvPr>
            <p:ph type="body" sz="quarter" idx="14" hasCustomPrompt="1"/>
          </p:nvPr>
        </p:nvSpPr>
        <p:spPr>
          <a:xfrm>
            <a:off x="100320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0" name="Text Placeholder 12">
            <a:extLst>
              <a:ext uri="{FF2B5EF4-FFF2-40B4-BE49-F238E27FC236}">
                <a16:creationId xmlns:a16="http://schemas.microsoft.com/office/drawing/2014/main" id="{FC076374-F8FA-413A-9C7F-81C823512353}"/>
              </a:ext>
            </a:extLst>
          </p:cNvPr>
          <p:cNvSpPr>
            <a:spLocks noGrp="1"/>
          </p:cNvSpPr>
          <p:nvPr>
            <p:ph type="body" sz="quarter" idx="15" hasCustomPrompt="1"/>
          </p:nvPr>
        </p:nvSpPr>
        <p:spPr>
          <a:xfrm>
            <a:off x="3593775"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1" name="Text Placeholder 12">
            <a:extLst>
              <a:ext uri="{FF2B5EF4-FFF2-40B4-BE49-F238E27FC236}">
                <a16:creationId xmlns:a16="http://schemas.microsoft.com/office/drawing/2014/main" id="{92DC24D7-E120-435A-8A2A-98E939AC4C9C}"/>
              </a:ext>
            </a:extLst>
          </p:cNvPr>
          <p:cNvSpPr>
            <a:spLocks noGrp="1"/>
          </p:cNvSpPr>
          <p:nvPr>
            <p:ph type="body" sz="quarter" idx="16" hasCustomPrompt="1"/>
          </p:nvPr>
        </p:nvSpPr>
        <p:spPr>
          <a:xfrm>
            <a:off x="618435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2" name="Text Placeholder 12">
            <a:extLst>
              <a:ext uri="{FF2B5EF4-FFF2-40B4-BE49-F238E27FC236}">
                <a16:creationId xmlns:a16="http://schemas.microsoft.com/office/drawing/2014/main" id="{41F15369-328E-43E6-894F-1F86414EB3F0}"/>
              </a:ext>
            </a:extLst>
          </p:cNvPr>
          <p:cNvSpPr>
            <a:spLocks noGrp="1"/>
          </p:cNvSpPr>
          <p:nvPr>
            <p:ph type="body" sz="quarter" idx="17" hasCustomPrompt="1"/>
          </p:nvPr>
        </p:nvSpPr>
        <p:spPr>
          <a:xfrm>
            <a:off x="8774926"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 name="Title 2">
            <a:extLst>
              <a:ext uri="{FF2B5EF4-FFF2-40B4-BE49-F238E27FC236}">
                <a16:creationId xmlns:a16="http://schemas.microsoft.com/office/drawing/2014/main" id="{9890D0D6-CEB9-47AA-B0BF-EB213FE3B803}"/>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3935836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ad Box with Icon and Center Text Box">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19862B5-E58D-4F98-8070-F04E6659AC38}"/>
              </a:ext>
            </a:extLst>
          </p:cNvPr>
          <p:cNvSpPr>
            <a:spLocks noGrp="1"/>
          </p:cNvSpPr>
          <p:nvPr>
            <p:ph type="body" sz="quarter" idx="53"/>
          </p:nvPr>
        </p:nvSpPr>
        <p:spPr>
          <a:xfrm>
            <a:off x="1003346" y="1330325"/>
            <a:ext cx="4967685" cy="2132614"/>
          </a:xfrm>
          <a:custGeom>
            <a:avLst/>
            <a:gdLst>
              <a:gd name="connsiteX0" fmla="*/ 0 w 4967685"/>
              <a:gd name="connsiteY0" fmla="*/ 0 h 2132614"/>
              <a:gd name="connsiteX1" fmla="*/ 4967685 w 4967685"/>
              <a:gd name="connsiteY1" fmla="*/ 0 h 2132614"/>
              <a:gd name="connsiteX2" fmla="*/ 4967685 w 4967685"/>
              <a:gd name="connsiteY2" fmla="*/ 1013538 h 2132614"/>
              <a:gd name="connsiteX3" fmla="*/ 3364916 w 4967685"/>
              <a:gd name="connsiteY3" fmla="*/ 1013538 h 2132614"/>
              <a:gd name="connsiteX4" fmla="*/ 3364916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4967685" y="0"/>
                </a:lnTo>
                <a:lnTo>
                  <a:pt x="4967685" y="1013538"/>
                </a:lnTo>
                <a:lnTo>
                  <a:pt x="3364916" y="1013538"/>
                </a:lnTo>
                <a:lnTo>
                  <a:pt x="3364916"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7">
            <a:extLst>
              <a:ext uri="{FF2B5EF4-FFF2-40B4-BE49-F238E27FC236}">
                <a16:creationId xmlns:a16="http://schemas.microsoft.com/office/drawing/2014/main" id="{AEEBDCDC-F212-4ED4-8D32-7B1BC919EF2D}"/>
              </a:ext>
            </a:extLst>
          </p:cNvPr>
          <p:cNvSpPr>
            <a:spLocks noGrp="1"/>
          </p:cNvSpPr>
          <p:nvPr>
            <p:ph type="body" sz="quarter" idx="55"/>
          </p:nvPr>
        </p:nvSpPr>
        <p:spPr>
          <a:xfrm>
            <a:off x="6232260" y="1330325"/>
            <a:ext cx="4970724" cy="2132614"/>
          </a:xfrm>
          <a:custGeom>
            <a:avLst/>
            <a:gdLst>
              <a:gd name="connsiteX0" fmla="*/ 0 w 4970724"/>
              <a:gd name="connsiteY0" fmla="*/ 0 h 2132614"/>
              <a:gd name="connsiteX1" fmla="*/ 4970724 w 4970724"/>
              <a:gd name="connsiteY1" fmla="*/ 0 h 2132614"/>
              <a:gd name="connsiteX2" fmla="*/ 4970724 w 4970724"/>
              <a:gd name="connsiteY2" fmla="*/ 2132614 h 2132614"/>
              <a:gd name="connsiteX3" fmla="*/ 1602767 w 4970724"/>
              <a:gd name="connsiteY3" fmla="*/ 2132614 h 2132614"/>
              <a:gd name="connsiteX4" fmla="*/ 1602767 w 4970724"/>
              <a:gd name="connsiteY4" fmla="*/ 1013538 h 2132614"/>
              <a:gd name="connsiteX5" fmla="*/ 0 w 4970724"/>
              <a:gd name="connsiteY5" fmla="*/ 1013538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0" y="0"/>
                </a:moveTo>
                <a:lnTo>
                  <a:pt x="4970724" y="0"/>
                </a:lnTo>
                <a:lnTo>
                  <a:pt x="4970724" y="2132614"/>
                </a:lnTo>
                <a:lnTo>
                  <a:pt x="1602767" y="2132614"/>
                </a:lnTo>
                <a:lnTo>
                  <a:pt x="1602767" y="1013538"/>
                </a:lnTo>
                <a:lnTo>
                  <a:pt x="0" y="1013538"/>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9">
            <a:extLst>
              <a:ext uri="{FF2B5EF4-FFF2-40B4-BE49-F238E27FC236}">
                <a16:creationId xmlns:a16="http://schemas.microsoft.com/office/drawing/2014/main" id="{BE0E984E-3A85-42BD-A2C6-26D3EB300D8B}"/>
              </a:ext>
            </a:extLst>
          </p:cNvPr>
          <p:cNvSpPr>
            <a:spLocks noGrp="1"/>
          </p:cNvSpPr>
          <p:nvPr>
            <p:ph type="body" sz="quarter" idx="54"/>
          </p:nvPr>
        </p:nvSpPr>
        <p:spPr>
          <a:xfrm>
            <a:off x="1003346" y="3747502"/>
            <a:ext cx="4967685" cy="2132614"/>
          </a:xfrm>
          <a:custGeom>
            <a:avLst/>
            <a:gdLst>
              <a:gd name="connsiteX0" fmla="*/ 0 w 4967685"/>
              <a:gd name="connsiteY0" fmla="*/ 0 h 2132614"/>
              <a:gd name="connsiteX1" fmla="*/ 3364916 w 4967685"/>
              <a:gd name="connsiteY1" fmla="*/ 0 h 2132614"/>
              <a:gd name="connsiteX2" fmla="*/ 3364916 w 4967685"/>
              <a:gd name="connsiteY2" fmla="*/ 1119077 h 2132614"/>
              <a:gd name="connsiteX3" fmla="*/ 4967685 w 4967685"/>
              <a:gd name="connsiteY3" fmla="*/ 1119077 h 2132614"/>
              <a:gd name="connsiteX4" fmla="*/ 4967685 w 4967685"/>
              <a:gd name="connsiteY4" fmla="*/ 2132614 h 2132614"/>
              <a:gd name="connsiteX5" fmla="*/ 0 w 4967685"/>
              <a:gd name="connsiteY5" fmla="*/ 2132614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685" h="2132614">
                <a:moveTo>
                  <a:pt x="0" y="0"/>
                </a:moveTo>
                <a:lnTo>
                  <a:pt x="3364916" y="0"/>
                </a:lnTo>
                <a:lnTo>
                  <a:pt x="3364916" y="1119077"/>
                </a:lnTo>
                <a:lnTo>
                  <a:pt x="4967685" y="1119077"/>
                </a:lnTo>
                <a:lnTo>
                  <a:pt x="4967685" y="2132614"/>
                </a:lnTo>
                <a:lnTo>
                  <a:pt x="0" y="2132614"/>
                </a:lnTo>
                <a:close/>
              </a:path>
            </a:pathLst>
          </a:custGeom>
          <a:solidFill>
            <a:schemeClr val="accent1">
              <a:lumMod val="20000"/>
              <a:lumOff val="80000"/>
            </a:schemeClr>
          </a:solidFill>
          <a:ln w="12700">
            <a:noFill/>
          </a:ln>
        </p:spPr>
        <p:txBody>
          <a:bodyPr wrap="square" lIns="108000" tIns="108000" rIns="1872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8">
            <a:extLst>
              <a:ext uri="{FF2B5EF4-FFF2-40B4-BE49-F238E27FC236}">
                <a16:creationId xmlns:a16="http://schemas.microsoft.com/office/drawing/2014/main" id="{4DB6DB5B-6EBB-4E77-8ECE-2DE4424BD660}"/>
              </a:ext>
            </a:extLst>
          </p:cNvPr>
          <p:cNvSpPr>
            <a:spLocks noGrp="1"/>
          </p:cNvSpPr>
          <p:nvPr>
            <p:ph type="body" sz="quarter" idx="56"/>
          </p:nvPr>
        </p:nvSpPr>
        <p:spPr>
          <a:xfrm>
            <a:off x="6232260" y="3747502"/>
            <a:ext cx="4970724" cy="2132614"/>
          </a:xfrm>
          <a:custGeom>
            <a:avLst/>
            <a:gdLst>
              <a:gd name="connsiteX0" fmla="*/ 1602767 w 4970724"/>
              <a:gd name="connsiteY0" fmla="*/ 0 h 2132614"/>
              <a:gd name="connsiteX1" fmla="*/ 4970724 w 4970724"/>
              <a:gd name="connsiteY1" fmla="*/ 0 h 2132614"/>
              <a:gd name="connsiteX2" fmla="*/ 4970724 w 4970724"/>
              <a:gd name="connsiteY2" fmla="*/ 2132614 h 2132614"/>
              <a:gd name="connsiteX3" fmla="*/ 0 w 4970724"/>
              <a:gd name="connsiteY3" fmla="*/ 2132614 h 2132614"/>
              <a:gd name="connsiteX4" fmla="*/ 0 w 4970724"/>
              <a:gd name="connsiteY4" fmla="*/ 1119077 h 2132614"/>
              <a:gd name="connsiteX5" fmla="*/ 1602767 w 4970724"/>
              <a:gd name="connsiteY5" fmla="*/ 1119077 h 213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0724" h="2132614">
                <a:moveTo>
                  <a:pt x="1602767" y="0"/>
                </a:moveTo>
                <a:lnTo>
                  <a:pt x="4970724" y="0"/>
                </a:lnTo>
                <a:lnTo>
                  <a:pt x="4970724" y="2132614"/>
                </a:lnTo>
                <a:lnTo>
                  <a:pt x="0" y="2132614"/>
                </a:lnTo>
                <a:lnTo>
                  <a:pt x="0" y="1119077"/>
                </a:lnTo>
                <a:lnTo>
                  <a:pt x="1602767" y="1119077"/>
                </a:lnTo>
                <a:close/>
              </a:path>
            </a:pathLst>
          </a:custGeom>
          <a:solidFill>
            <a:schemeClr val="accent1">
              <a:lumMod val="20000"/>
              <a:lumOff val="80000"/>
            </a:schemeClr>
          </a:solidFill>
          <a:ln w="12700">
            <a:noFill/>
          </a:ln>
        </p:spPr>
        <p:txBody>
          <a:bodyPr wrap="square" lIns="1872000" tIns="108000" rIns="108000" bIns="108000">
            <a:noAutofit/>
          </a:bodyPr>
          <a:lstStyle>
            <a:lvl1pPr>
              <a:defRPr sz="16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0"/>
          <p:cNvSpPr>
            <a:spLocks noGrp="1"/>
          </p:cNvSpPr>
          <p:nvPr>
            <p:ph type="body" sz="quarter" idx="21"/>
          </p:nvPr>
        </p:nvSpPr>
        <p:spPr bwMode="gray">
          <a:xfrm>
            <a:off x="4571176" y="2546022"/>
            <a:ext cx="3049649" cy="2118398"/>
          </a:xfrm>
          <a:prstGeom prst="rect">
            <a:avLst/>
          </a:prstGeom>
          <a:solidFill>
            <a:schemeClr val="accent1"/>
          </a:solidFill>
          <a:ln>
            <a:noFill/>
          </a:ln>
        </p:spPr>
        <p:txBody>
          <a:bodyPr lIns="108000" tIns="108000" rIns="108000" bIns="108000" anchor="ctr" anchorCtr="1">
            <a:noAutofit/>
          </a:bodyPr>
          <a:lstStyle>
            <a:lvl1pPr algn="ctr">
              <a:defRPr sz="1400">
                <a:solidFill>
                  <a:schemeClr val="bg1"/>
                </a:solidFill>
                <a:latin typeface="+mn-lt"/>
                <a:cs typeface="Arial" panose="020B0604020202020204" pitchFamily="34" charset="0"/>
              </a:defRPr>
            </a:lvl1pPr>
          </a:lstStyle>
          <a:p>
            <a:pPr lvl="0"/>
            <a:r>
              <a:rPr lang="en-US"/>
              <a:t>Click to edit Master text styles</a:t>
            </a:r>
          </a:p>
        </p:txBody>
      </p:sp>
      <p:sp>
        <p:nvSpPr>
          <p:cNvPr id="3" name="Title 2">
            <a:extLst>
              <a:ext uri="{FF2B5EF4-FFF2-40B4-BE49-F238E27FC236}">
                <a16:creationId xmlns:a16="http://schemas.microsoft.com/office/drawing/2014/main" id="{01CCA206-C726-4930-8059-66751EC1483B}"/>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Tree>
    <p:extLst>
      <p:ext uri="{BB962C8B-B14F-4D97-AF65-F5344CB8AC3E}">
        <p14:creationId xmlns:p14="http://schemas.microsoft.com/office/powerpoint/2010/main" val="68509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 Blue Heading">
    <p:spTree>
      <p:nvGrpSpPr>
        <p:cNvPr id="1" name=""/>
        <p:cNvGrpSpPr/>
        <p:nvPr/>
      </p:nvGrpSpPr>
      <p:grpSpPr>
        <a:xfrm>
          <a:off x="0" y="0"/>
          <a:ext cx="0" cy="0"/>
          <a:chOff x="0" y="0"/>
          <a:chExt cx="0" cy="0"/>
        </a:xfrm>
      </p:grpSpPr>
      <p:sp>
        <p:nvSpPr>
          <p:cNvPr id="19" name="Text Placeholder 8"/>
          <p:cNvSpPr>
            <a:spLocks noGrp="1"/>
          </p:cNvSpPr>
          <p:nvPr>
            <p:ph type="body" sz="quarter" idx="19"/>
          </p:nvPr>
        </p:nvSpPr>
        <p:spPr>
          <a:xfrm>
            <a:off x="100320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6" name="Text Placeholder 8"/>
          <p:cNvSpPr>
            <a:spLocks noGrp="1"/>
          </p:cNvSpPr>
          <p:nvPr>
            <p:ph type="body" sz="quarter" idx="21"/>
          </p:nvPr>
        </p:nvSpPr>
        <p:spPr>
          <a:xfrm>
            <a:off x="6236040" y="1720713"/>
            <a:ext cx="4968000" cy="4156211"/>
          </a:xfrm>
          <a:solidFill>
            <a:schemeClr val="accent1">
              <a:lumMod val="20000"/>
              <a:lumOff val="80000"/>
            </a:schemeClr>
          </a:solidFill>
          <a:ln w="12700">
            <a:noFill/>
          </a:ln>
        </p:spPr>
        <p:txBody>
          <a:bodyPr lIns="108000" tIns="108000" rIns="108000" bIns="10800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C76913D-77B2-43C9-9A9E-B86D68E16B7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5814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29A56-7B5A-F34D-F8AB-4DE265593AA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97C7DA9-9FDA-51D4-1802-FF700D0E9E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FBBA93A-598B-456A-1269-2BD2481CAC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F03CE6D-CD3C-FCD7-7AD4-0C25B88E2DDC}"/>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FDFE98BC-F3DA-0D7C-0B24-2088E9F304DA}"/>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7" name="Slide Number Placeholder 6">
            <a:extLst>
              <a:ext uri="{FF2B5EF4-FFF2-40B4-BE49-F238E27FC236}">
                <a16:creationId xmlns:a16="http://schemas.microsoft.com/office/drawing/2014/main" id="{EC284F02-EABE-FD38-D545-BB42EAC87D9C}"/>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293044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Quad Boxes">
    <p:spTree>
      <p:nvGrpSpPr>
        <p:cNvPr id="1" name=""/>
        <p:cNvGrpSpPr/>
        <p:nvPr/>
      </p:nvGrpSpPr>
      <p:grpSpPr>
        <a:xfrm>
          <a:off x="0" y="0"/>
          <a:ext cx="0" cy="0"/>
          <a:chOff x="0" y="0"/>
          <a:chExt cx="0" cy="0"/>
        </a:xfrm>
      </p:grpSpPr>
      <p:sp>
        <p:nvSpPr>
          <p:cNvPr id="13" name="Text Placeholder 8"/>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p:cNvSpPr>
            <a:spLocks noGrp="1"/>
          </p:cNvSpPr>
          <p:nvPr>
            <p:ph type="body" sz="quarter" idx="20"/>
          </p:nvPr>
        </p:nvSpPr>
        <p:spPr>
          <a:xfrm>
            <a:off x="100320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15" name="Text Placeholder 8"/>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p:cNvSpPr>
            <a:spLocks noGrp="1"/>
          </p:cNvSpPr>
          <p:nvPr>
            <p:ph type="body" sz="quarter" idx="22"/>
          </p:nvPr>
        </p:nvSpPr>
        <p:spPr>
          <a:xfrm>
            <a:off x="6236040" y="1331913"/>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1" name="Text Placeholder 8"/>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 Placeholder 8"/>
          <p:cNvSpPr>
            <a:spLocks noGrp="1"/>
          </p:cNvSpPr>
          <p:nvPr>
            <p:ph type="body" sz="quarter" idx="24"/>
          </p:nvPr>
        </p:nvSpPr>
        <p:spPr>
          <a:xfrm>
            <a:off x="100320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23" name="Text Placeholder 8"/>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ext Placeholder 8"/>
          <p:cNvSpPr>
            <a:spLocks noGrp="1"/>
          </p:cNvSpPr>
          <p:nvPr>
            <p:ph type="body" sz="quarter" idx="26"/>
          </p:nvPr>
        </p:nvSpPr>
        <p:spPr>
          <a:xfrm>
            <a:off x="6236040" y="3741920"/>
            <a:ext cx="4968000" cy="388800"/>
          </a:xfrm>
          <a:solidFill>
            <a:schemeClr val="accent2"/>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AEF8E881-FC4C-4F00-9389-FF3C71D7CB7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82663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our Quad Boxes BG Dark Colour">
    <p:bg>
      <p:bgPr>
        <a:solidFill>
          <a:schemeClr val="accent2"/>
        </a:solidFill>
        <a:effectLst/>
      </p:bgPr>
    </p:bg>
    <p:spTree>
      <p:nvGrpSpPr>
        <p:cNvPr id="1" name=""/>
        <p:cNvGrpSpPr/>
        <p:nvPr/>
      </p:nvGrpSpPr>
      <p:grpSpPr>
        <a:xfrm>
          <a:off x="0" y="0"/>
          <a:ext cx="0" cy="0"/>
          <a:chOff x="0" y="0"/>
          <a:chExt cx="0" cy="0"/>
        </a:xfrm>
      </p:grpSpPr>
      <p:sp>
        <p:nvSpPr>
          <p:cNvPr id="11" name="Shape 8">
            <a:extLst>
              <a:ext uri="{FF2B5EF4-FFF2-40B4-BE49-F238E27FC236}">
                <a16:creationId xmlns:a16="http://schemas.microsoft.com/office/drawing/2014/main" id="{1763B05F-830B-4267-AD78-15D92D15E48D}"/>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12" name="TextBox 11">
            <a:extLst>
              <a:ext uri="{FF2B5EF4-FFF2-40B4-BE49-F238E27FC236}">
                <a16:creationId xmlns:a16="http://schemas.microsoft.com/office/drawing/2014/main" id="{2F13A210-92DD-4299-9F1D-B2FE60EC3160}"/>
              </a:ext>
              <a:ext uri="{C183D7F6-B498-43B3-948B-1728B52AA6E4}">
                <adec:decorative xmlns:adec="http://schemas.microsoft.com/office/drawing/2017/decorative" val="1"/>
              </a:ext>
            </a:extLst>
          </p:cNvPr>
          <p:cNvSpPr txBox="1"/>
          <p:nvPr userDrawn="1">
            <p:custDataLst>
              <p:tags r:id="rId1"/>
            </p:custDataLst>
          </p:nvPr>
        </p:nvSpPr>
        <p:spPr>
          <a:xfrm>
            <a:off x="8902702" y="6295536"/>
            <a:ext cx="1931292"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17" name="TextBox 16">
            <a:extLst>
              <a:ext uri="{FF2B5EF4-FFF2-40B4-BE49-F238E27FC236}">
                <a16:creationId xmlns:a16="http://schemas.microsoft.com/office/drawing/2014/main" id="{94359EB3-99CA-467E-9F82-D5B531A28A37}"/>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19" name="Straight Connector 18">
            <a:extLst>
              <a:ext uri="{FF2B5EF4-FFF2-40B4-BE49-F238E27FC236}">
                <a16:creationId xmlns:a16="http://schemas.microsoft.com/office/drawing/2014/main" id="{E4C51904-D930-45AA-AF92-A006847C8BF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ext Placeholder 8">
            <a:extLst>
              <a:ext uri="{FF2B5EF4-FFF2-40B4-BE49-F238E27FC236}">
                <a16:creationId xmlns:a16="http://schemas.microsoft.com/office/drawing/2014/main" id="{2086F202-0162-4310-A956-FCCC9474338A}"/>
              </a:ext>
            </a:extLst>
          </p:cNvPr>
          <p:cNvSpPr>
            <a:spLocks noGrp="1"/>
          </p:cNvSpPr>
          <p:nvPr>
            <p:ph type="body" sz="quarter" idx="19"/>
          </p:nvPr>
        </p:nvSpPr>
        <p:spPr>
          <a:xfrm>
            <a:off x="100320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0" name="Text Placeholder 8">
            <a:extLst>
              <a:ext uri="{FF2B5EF4-FFF2-40B4-BE49-F238E27FC236}">
                <a16:creationId xmlns:a16="http://schemas.microsoft.com/office/drawing/2014/main" id="{E8B6691E-17EA-480D-B598-F314E1A68EB3}"/>
              </a:ext>
            </a:extLst>
          </p:cNvPr>
          <p:cNvSpPr>
            <a:spLocks noGrp="1"/>
          </p:cNvSpPr>
          <p:nvPr>
            <p:ph type="body" sz="quarter" idx="20"/>
          </p:nvPr>
        </p:nvSpPr>
        <p:spPr>
          <a:xfrm>
            <a:off x="100320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1" name="Text Placeholder 8">
            <a:extLst>
              <a:ext uri="{FF2B5EF4-FFF2-40B4-BE49-F238E27FC236}">
                <a16:creationId xmlns:a16="http://schemas.microsoft.com/office/drawing/2014/main" id="{59F2358C-C167-462D-9F76-6D66B9B409BE}"/>
              </a:ext>
            </a:extLst>
          </p:cNvPr>
          <p:cNvSpPr>
            <a:spLocks noGrp="1"/>
          </p:cNvSpPr>
          <p:nvPr>
            <p:ph type="body" sz="quarter" idx="21"/>
          </p:nvPr>
        </p:nvSpPr>
        <p:spPr>
          <a:xfrm>
            <a:off x="6236040" y="1720714"/>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2" name="Text Placeholder 8">
            <a:extLst>
              <a:ext uri="{FF2B5EF4-FFF2-40B4-BE49-F238E27FC236}">
                <a16:creationId xmlns:a16="http://schemas.microsoft.com/office/drawing/2014/main" id="{B2FCC9C9-35DE-4F3C-A352-30EE65DD5B86}"/>
              </a:ext>
            </a:extLst>
          </p:cNvPr>
          <p:cNvSpPr>
            <a:spLocks noGrp="1"/>
          </p:cNvSpPr>
          <p:nvPr>
            <p:ph type="body" sz="quarter" idx="22"/>
          </p:nvPr>
        </p:nvSpPr>
        <p:spPr>
          <a:xfrm>
            <a:off x="6236040" y="1331913"/>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3" name="Text Placeholder 8">
            <a:extLst>
              <a:ext uri="{FF2B5EF4-FFF2-40B4-BE49-F238E27FC236}">
                <a16:creationId xmlns:a16="http://schemas.microsoft.com/office/drawing/2014/main" id="{EA017BC0-9170-4186-94F7-40E80F981A05}"/>
              </a:ext>
            </a:extLst>
          </p:cNvPr>
          <p:cNvSpPr>
            <a:spLocks noGrp="1"/>
          </p:cNvSpPr>
          <p:nvPr>
            <p:ph type="body" sz="quarter" idx="23"/>
          </p:nvPr>
        </p:nvSpPr>
        <p:spPr>
          <a:xfrm>
            <a:off x="100320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4" name="Text Placeholder 8">
            <a:extLst>
              <a:ext uri="{FF2B5EF4-FFF2-40B4-BE49-F238E27FC236}">
                <a16:creationId xmlns:a16="http://schemas.microsoft.com/office/drawing/2014/main" id="{0383342E-84C2-404C-8D37-45747A191605}"/>
              </a:ext>
            </a:extLst>
          </p:cNvPr>
          <p:cNvSpPr>
            <a:spLocks noGrp="1"/>
          </p:cNvSpPr>
          <p:nvPr>
            <p:ph type="body" sz="quarter" idx="24"/>
          </p:nvPr>
        </p:nvSpPr>
        <p:spPr>
          <a:xfrm>
            <a:off x="100320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75" name="Text Placeholder 8">
            <a:extLst>
              <a:ext uri="{FF2B5EF4-FFF2-40B4-BE49-F238E27FC236}">
                <a16:creationId xmlns:a16="http://schemas.microsoft.com/office/drawing/2014/main" id="{BE27B3E2-E887-473C-8464-38B061F67EA7}"/>
              </a:ext>
            </a:extLst>
          </p:cNvPr>
          <p:cNvSpPr>
            <a:spLocks noGrp="1"/>
          </p:cNvSpPr>
          <p:nvPr>
            <p:ph type="body" sz="quarter" idx="25"/>
          </p:nvPr>
        </p:nvSpPr>
        <p:spPr>
          <a:xfrm>
            <a:off x="6236040" y="4130720"/>
            <a:ext cx="4968000" cy="1746205"/>
          </a:xfrm>
          <a:solidFill>
            <a:schemeClr val="accent1">
              <a:lumMod val="20000"/>
              <a:lumOff val="80000"/>
            </a:schemeClr>
          </a:solidFill>
          <a:ln w="12700">
            <a:noFill/>
          </a:ln>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6" name="Text Placeholder 8">
            <a:extLst>
              <a:ext uri="{FF2B5EF4-FFF2-40B4-BE49-F238E27FC236}">
                <a16:creationId xmlns:a16="http://schemas.microsoft.com/office/drawing/2014/main" id="{4C0C9B8C-19B0-44D7-9F0F-975D45D4007F}"/>
              </a:ext>
            </a:extLst>
          </p:cNvPr>
          <p:cNvSpPr>
            <a:spLocks noGrp="1"/>
          </p:cNvSpPr>
          <p:nvPr>
            <p:ph type="body" sz="quarter" idx="26"/>
          </p:nvPr>
        </p:nvSpPr>
        <p:spPr>
          <a:xfrm>
            <a:off x="6236040" y="3741920"/>
            <a:ext cx="4968000" cy="388800"/>
          </a:xfrm>
          <a:solidFill>
            <a:schemeClr val="accent1"/>
          </a:solidFill>
          <a:ln w="12700">
            <a:noFill/>
          </a:ln>
        </p:spPr>
        <p:txBody>
          <a:bodyPr lIns="108000" tIns="108000" rIns="108000" bIns="108000" anchor="ctr"/>
          <a:lstStyle>
            <a:lvl1pPr>
              <a:defRPr sz="16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
        <p:nvSpPr>
          <p:cNvPr id="3" name="Title 2">
            <a:extLst>
              <a:ext uri="{FF2B5EF4-FFF2-40B4-BE49-F238E27FC236}">
                <a16:creationId xmlns:a16="http://schemas.microsoft.com/office/drawing/2014/main" id="{39275135-3A5F-40EA-83D5-8A21BF9039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8" name="Graphic 8">
            <a:extLst>
              <a:ext uri="{FF2B5EF4-FFF2-40B4-BE49-F238E27FC236}">
                <a16:creationId xmlns:a16="http://schemas.microsoft.com/office/drawing/2014/main" id="{3FE807FD-1F53-40C0-958E-7B645C12F831}"/>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885307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9D65585-570B-4F7D-B4BC-0F7CFAF52BAF}"/>
              </a:ext>
            </a:extLst>
          </p:cNvPr>
          <p:cNvSpPr>
            <a:spLocks noChangeAspect="1"/>
          </p:cNvSpPr>
          <p:nvPr userDrawn="1"/>
        </p:nvSpPr>
        <p:spPr>
          <a:xfrm>
            <a:off x="998476" y="971550"/>
            <a:ext cx="7061787" cy="490537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9BE67C5C-769B-4AEA-A1B7-EFD4A3AA2397}"/>
              </a:ext>
            </a:extLst>
          </p:cNvPr>
          <p:cNvSpPr>
            <a:spLocks noGrp="1"/>
          </p:cNvSpPr>
          <p:nvPr>
            <p:ph type="body" sz="quarter" idx="11"/>
          </p:nvPr>
        </p:nvSpPr>
        <p:spPr>
          <a:xfrm>
            <a:off x="1289860" y="5046651"/>
            <a:ext cx="5252400" cy="507831"/>
          </a:xfrm>
        </p:spPr>
        <p:txBody>
          <a:bodyPr wrap="square" anchor="b">
            <a:sp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4" name="Text Placeholder 3">
            <a:extLst>
              <a:ext uri="{FF2B5EF4-FFF2-40B4-BE49-F238E27FC236}">
                <a16:creationId xmlns:a16="http://schemas.microsoft.com/office/drawing/2014/main" id="{B5E8B0BD-68A6-4AD8-A640-99B893F06320}"/>
              </a:ext>
            </a:extLst>
          </p:cNvPr>
          <p:cNvSpPr>
            <a:spLocks noGrp="1"/>
          </p:cNvSpPr>
          <p:nvPr>
            <p:ph type="body" sz="quarter" idx="12" hasCustomPrompt="1"/>
          </p:nvPr>
        </p:nvSpPr>
        <p:spPr>
          <a:xfrm>
            <a:off x="1289860" y="1140069"/>
            <a:ext cx="1082675" cy="812530"/>
          </a:xfrm>
        </p:spPr>
        <p:txBody>
          <a:bodyPr>
            <a:spAutoFit/>
          </a:bodyPr>
          <a:lstStyle>
            <a:lvl1pPr>
              <a:lnSpc>
                <a:spcPct val="80000"/>
              </a:lnSpc>
              <a:defRPr lang="en-US" sz="6600" kern="1200" baseline="0" dirty="0" smtClean="0">
                <a:solidFill>
                  <a:schemeClr val="bg1"/>
                </a:solidFill>
                <a:latin typeface="+mj-lt"/>
                <a:ea typeface="+mj-ea"/>
                <a:cs typeface="+mj-cs"/>
              </a:defRPr>
            </a:lvl1pPr>
          </a:lstStyle>
          <a:p>
            <a:pPr lvl="0"/>
            <a:r>
              <a:rPr lang="en-US"/>
              <a:t>00</a:t>
            </a:r>
          </a:p>
        </p:txBody>
      </p:sp>
    </p:spTree>
    <p:extLst>
      <p:ext uri="{BB962C8B-B14F-4D97-AF65-F5344CB8AC3E}">
        <p14:creationId xmlns:p14="http://schemas.microsoft.com/office/powerpoint/2010/main" val="9860207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gradFill flip="none" rotWithShape="1">
          <a:gsLst>
            <a:gs pos="0">
              <a:schemeClr val="accent5"/>
            </a:gs>
            <a:gs pos="100000">
              <a:schemeClr val="accent1"/>
            </a:gs>
          </a:gsLst>
          <a:lin ang="0" scaled="0"/>
          <a:tileRect/>
        </a:gra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AF31653-DA95-4567-9106-71E1E49BA627}"/>
              </a:ext>
            </a:extLst>
          </p:cNvPr>
          <p:cNvSpPr>
            <a:spLocks noChangeAspect="1"/>
          </p:cNvSpPr>
          <p:nvPr userDrawn="1"/>
        </p:nvSpPr>
        <p:spPr>
          <a:xfrm>
            <a:off x="998476" y="971550"/>
            <a:ext cx="7061787" cy="4905375"/>
          </a:xfrm>
          <a:prstGeom prst="rect">
            <a:avLst/>
          </a:prstGeom>
          <a:gradFill>
            <a:gsLst>
              <a:gs pos="100000">
                <a:srgbClr val="ACEAFF"/>
              </a:gs>
              <a:gs pos="0">
                <a:schemeClr val="accent4"/>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0" name="Text Placeholder 3">
            <a:extLst>
              <a:ext uri="{FF2B5EF4-FFF2-40B4-BE49-F238E27FC236}">
                <a16:creationId xmlns:a16="http://schemas.microsoft.com/office/drawing/2014/main" id="{2925CE2F-8945-49DE-BCC2-8BCACF480E4F}"/>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C346F2F1-AF73-4284-8702-745152AF5399}"/>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Tree>
    <p:extLst>
      <p:ext uri="{BB962C8B-B14F-4D97-AF65-F5344CB8AC3E}">
        <p14:creationId xmlns:p14="http://schemas.microsoft.com/office/powerpoint/2010/main" val="2809030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A87A788-0BF5-4419-BCFC-809F6D2E93AA}"/>
              </a:ext>
            </a:extLst>
          </p:cNvPr>
          <p:cNvSpPr>
            <a:spLocks noChangeAspect="1"/>
          </p:cNvSpPr>
          <p:nvPr userDrawn="1"/>
        </p:nvSpPr>
        <p:spPr>
          <a:xfrm>
            <a:off x="998476" y="971550"/>
            <a:ext cx="7061787" cy="4905375"/>
          </a:xfrm>
          <a:prstGeom prst="rect">
            <a:avLst/>
          </a:prstGeom>
          <a:gradFill>
            <a:gsLst>
              <a:gs pos="0">
                <a:schemeClr val="accent4"/>
              </a:gs>
              <a:gs pos="100000">
                <a:srgbClr val="ACEAFF"/>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1" name="Title 1">
            <a:extLst>
              <a:ext uri="{FF2B5EF4-FFF2-40B4-BE49-F238E27FC236}">
                <a16:creationId xmlns:a16="http://schemas.microsoft.com/office/drawing/2014/main" id="{D07C0B89-7E09-423B-A068-1AF6A41E8CE4}"/>
              </a:ext>
            </a:extLst>
          </p:cNvPr>
          <p:cNvSpPr>
            <a:spLocks noGrp="1"/>
          </p:cNvSpPr>
          <p:nvPr>
            <p:ph type="ctrTitle"/>
          </p:nvPr>
        </p:nvSpPr>
        <p:spPr>
          <a:xfrm>
            <a:off x="1289860" y="2398601"/>
            <a:ext cx="5252400" cy="2367199"/>
          </a:xfrm>
          <a:noFill/>
        </p:spPr>
        <p:txBody>
          <a:bodyPr lIns="0" tIns="0" rIns="0" bIns="0" anchor="t" anchorCtr="0"/>
          <a:lstStyle>
            <a:lvl1pPr algn="l">
              <a:defRPr sz="8000" baseline="0">
                <a:solidFill>
                  <a:schemeClr val="accent2"/>
                </a:solidFill>
              </a:defRPr>
            </a:lvl1pPr>
          </a:lstStyle>
          <a:p>
            <a:r>
              <a:rPr lang="en-US"/>
              <a:t>Click to edit Master title style</a:t>
            </a:r>
          </a:p>
        </p:txBody>
      </p:sp>
      <p:sp>
        <p:nvSpPr>
          <p:cNvPr id="60" name="Text Placeholder 3">
            <a:extLst>
              <a:ext uri="{FF2B5EF4-FFF2-40B4-BE49-F238E27FC236}">
                <a16:creationId xmlns:a16="http://schemas.microsoft.com/office/drawing/2014/main" id="{5F7723F4-8321-43A3-962F-3DEEE5C6DEAE}"/>
              </a:ext>
            </a:extLst>
          </p:cNvPr>
          <p:cNvSpPr>
            <a:spLocks noGrp="1"/>
          </p:cNvSpPr>
          <p:nvPr>
            <p:ph type="body" sz="quarter" idx="13"/>
          </p:nvPr>
        </p:nvSpPr>
        <p:spPr>
          <a:xfrm>
            <a:off x="1289860" y="5046651"/>
            <a:ext cx="5252400" cy="507831"/>
          </a:xfrm>
        </p:spPr>
        <p:txBody>
          <a:bodyPr wrap="square" anchor="b">
            <a:spAutoFit/>
          </a:bodyPr>
          <a:lstStyle>
            <a:lvl1pPr>
              <a:defRPr sz="1400">
                <a:solidFill>
                  <a:schemeClr val="accent2"/>
                </a:solidFill>
              </a:defRPr>
            </a:lvl1pPr>
            <a:lvl2pPr>
              <a:defRPr sz="1400">
                <a:solidFill>
                  <a:schemeClr val="accent2"/>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61" name="Text Placeholder 3">
            <a:extLst>
              <a:ext uri="{FF2B5EF4-FFF2-40B4-BE49-F238E27FC236}">
                <a16:creationId xmlns:a16="http://schemas.microsoft.com/office/drawing/2014/main" id="{17B18B8B-EB09-48D8-AC31-3A9DFAC0B74C}"/>
              </a:ext>
            </a:extLst>
          </p:cNvPr>
          <p:cNvSpPr>
            <a:spLocks noGrp="1"/>
          </p:cNvSpPr>
          <p:nvPr>
            <p:ph type="body" sz="quarter" idx="14" hasCustomPrompt="1"/>
          </p:nvPr>
        </p:nvSpPr>
        <p:spPr>
          <a:xfrm>
            <a:off x="1289860" y="1140069"/>
            <a:ext cx="1082675" cy="812530"/>
          </a:xfrm>
        </p:spPr>
        <p:txBody>
          <a:bodyPr>
            <a:spAutoFit/>
          </a:bodyPr>
          <a:lstStyle>
            <a:lvl1pPr>
              <a:lnSpc>
                <a:spcPct val="80000"/>
              </a:lnSpc>
              <a:defRPr lang="en-US" sz="6600" kern="1200" baseline="0" dirty="0" smtClean="0">
                <a:solidFill>
                  <a:schemeClr val="accent2"/>
                </a:solidFill>
                <a:latin typeface="+mj-lt"/>
                <a:ea typeface="+mj-ea"/>
                <a:cs typeface="+mj-cs"/>
              </a:defRPr>
            </a:lvl1pPr>
          </a:lstStyle>
          <a:p>
            <a:pPr lvl="0"/>
            <a:r>
              <a:rPr lang="en-US"/>
              <a:t>00</a:t>
            </a:r>
          </a:p>
        </p:txBody>
      </p:sp>
    </p:spTree>
    <p:extLst>
      <p:ext uri="{BB962C8B-B14F-4D97-AF65-F5344CB8AC3E}">
        <p14:creationId xmlns:p14="http://schemas.microsoft.com/office/powerpoint/2010/main" val="2593874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ack Cover dark Gradient">
    <p:bg>
      <p:bgPr>
        <a:gradFill>
          <a:gsLst>
            <a:gs pos="100000">
              <a:schemeClr val="accent1"/>
            </a:gs>
            <a:gs pos="0">
              <a:schemeClr val="accent5"/>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bg1"/>
                </a:solidFill>
                <a:latin typeface="+mn-lt"/>
                <a:ea typeface="+mn-ea"/>
                <a:cs typeface="+mn-cs"/>
              </a:rPr>
              <a:t>Document Classification: KPMG Public</a:t>
            </a:r>
          </a:p>
        </p:txBody>
      </p:sp>
      <p:sp>
        <p:nvSpPr>
          <p:cNvPr id="3" name="Text Placeholder 2">
            <a:extLst>
              <a:ext uri="{FF2B5EF4-FFF2-40B4-BE49-F238E27FC236}">
                <a16:creationId xmlns:a16="http://schemas.microsoft.com/office/drawing/2014/main" id="{9771E9CC-2A2B-4C75-8522-60824F3AC7F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bg1"/>
                </a:solidFill>
              </a:defRPr>
            </a:lvl1pPr>
            <a:lvl2pPr>
              <a:spcAft>
                <a:spcPts val="1000"/>
              </a:spcAft>
              <a:defRPr sz="900" b="0">
                <a:solidFill>
                  <a:schemeClr val="bg1"/>
                </a:solidFill>
              </a:defRPr>
            </a:lvl2pPr>
          </a:lstStyle>
          <a:p>
            <a:pPr lvl="0"/>
            <a:r>
              <a:rPr lang="en-US"/>
              <a:t>Click to edit Master text styles</a:t>
            </a:r>
          </a:p>
          <a:p>
            <a:pPr lvl="1"/>
            <a:r>
              <a:rPr lang="en-US"/>
              <a:t>Second level</a:t>
            </a:r>
          </a:p>
        </p:txBody>
      </p:sp>
      <p:sp>
        <p:nvSpPr>
          <p:cNvPr id="43" name="Text Placeholder 2">
            <a:extLst>
              <a:ext uri="{FF2B5EF4-FFF2-40B4-BE49-F238E27FC236}">
                <a16:creationId xmlns:a16="http://schemas.microsoft.com/office/drawing/2014/main" id="{8E01CBC1-FC71-43BD-845D-21EEEFA25661}"/>
              </a:ext>
            </a:extLst>
          </p:cNvPr>
          <p:cNvSpPr>
            <a:spLocks noGrp="1"/>
          </p:cNvSpPr>
          <p:nvPr>
            <p:ph type="body" sz="quarter" idx="14"/>
          </p:nvPr>
        </p:nvSpPr>
        <p:spPr>
          <a:xfrm>
            <a:off x="989012" y="3351965"/>
            <a:ext cx="2411738" cy="119064"/>
          </a:xfrm>
        </p:spPr>
        <p:txBody>
          <a:bodyPr/>
          <a:lstStyle>
            <a:lvl1pPr>
              <a:buFontTx/>
              <a:buNone/>
              <a:defRPr sz="1200" b="1">
                <a:solidFill>
                  <a:schemeClr val="bg1"/>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4" name="Group 3">
            <a:extLst>
              <a:ext uri="{FF2B5EF4-FFF2-40B4-BE49-F238E27FC236}">
                <a16:creationId xmlns:a16="http://schemas.microsoft.com/office/drawing/2014/main" id="{1C4D5492-D401-42A2-B377-EA27220983D3}"/>
              </a:ext>
            </a:extLst>
          </p:cNvPr>
          <p:cNvGrpSpPr/>
          <p:nvPr userDrawn="1"/>
        </p:nvGrpSpPr>
        <p:grpSpPr>
          <a:xfrm>
            <a:off x="998476" y="2881529"/>
            <a:ext cx="2023200" cy="367957"/>
            <a:chOff x="998476" y="2881529"/>
            <a:chExt cx="2023200" cy="367957"/>
          </a:xfrm>
        </p:grpSpPr>
        <p:sp>
          <p:nvSpPr>
            <p:cNvPr id="15" name="Rectangle 14">
              <a:extLst>
                <a:ext uri="{FF2B5EF4-FFF2-40B4-BE49-F238E27FC236}">
                  <a16:creationId xmlns:a16="http://schemas.microsoft.com/office/drawing/2014/main" id="{CF196AFE-0767-4ACF-9869-412F4845EABF}"/>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6" name="Rectangle 15">
              <a:extLst>
                <a:ext uri="{FF2B5EF4-FFF2-40B4-BE49-F238E27FC236}">
                  <a16:creationId xmlns:a16="http://schemas.microsoft.com/office/drawing/2014/main" id="{1E42C7C2-E55C-467A-A194-4BA78575F316}"/>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17" name="Rectangle 16">
              <a:extLst>
                <a:ext uri="{FF2B5EF4-FFF2-40B4-BE49-F238E27FC236}">
                  <a16:creationId xmlns:a16="http://schemas.microsoft.com/office/drawing/2014/main" id="{C45E1FE7-629E-4892-B2EB-2FDAB3326BE5}"/>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 name="Rectangle 1">
              <a:extLst>
                <a:ext uri="{FF2B5EF4-FFF2-40B4-BE49-F238E27FC236}">
                  <a16:creationId xmlns:a16="http://schemas.microsoft.com/office/drawing/2014/main" id="{07E3B322-EB53-4C7E-8968-4B7B3CE2432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9" name="Picture 8">
              <a:extLst>
                <a:ext uri="{FF2B5EF4-FFF2-40B4-BE49-F238E27FC236}">
                  <a16:creationId xmlns:a16="http://schemas.microsoft.com/office/drawing/2014/main" id="{3F3E6F56-5300-4CC2-8B6F-98341C903AA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10" name="Picture 9" descr="Icon&#10;&#10;Description automatically generated">
              <a:extLst>
                <a:ext uri="{FF2B5EF4-FFF2-40B4-BE49-F238E27FC236}">
                  <a16:creationId xmlns:a16="http://schemas.microsoft.com/office/drawing/2014/main" id="{5688464F-C48A-4F62-97E1-E717A76F030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12" name="Picture 11" descr="Logo&#10;&#10;Description automatically generated">
              <a:extLst>
                <a:ext uri="{FF2B5EF4-FFF2-40B4-BE49-F238E27FC236}">
                  <a16:creationId xmlns:a16="http://schemas.microsoft.com/office/drawing/2014/main" id="{3DBC0AA5-6153-434E-A0C9-A5D940745C9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13" name="Picture 12" descr="Logo&#10;&#10;Description automatically generated">
              <a:extLst>
                <a:ext uri="{FF2B5EF4-FFF2-40B4-BE49-F238E27FC236}">
                  <a16:creationId xmlns:a16="http://schemas.microsoft.com/office/drawing/2014/main" id="{809B7D2B-5280-4ED4-B112-B6C654C52EF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14" name="Picture 13" descr="Icon&#10;&#10;Description automatically generated">
              <a:extLst>
                <a:ext uri="{FF2B5EF4-FFF2-40B4-BE49-F238E27FC236}">
                  <a16:creationId xmlns:a16="http://schemas.microsoft.com/office/drawing/2014/main" id="{B338E268-56D8-4524-BB26-DA84FEEF86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8" name="Graphic 17">
            <a:extLst>
              <a:ext uri="{FF2B5EF4-FFF2-40B4-BE49-F238E27FC236}">
                <a16:creationId xmlns:a16="http://schemas.microsoft.com/office/drawing/2014/main" id="{935A1578-15A7-4FE7-8BC2-3ADC725AE7D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098529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ack Cover light gradient">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11" name="TextBox 10"/>
          <p:cNvSpPr txBox="1"/>
          <p:nvPr userDrawn="1">
            <p:custDataLst>
              <p:tags r:id="rId1"/>
            </p:custDataLst>
          </p:nvPr>
        </p:nvSpPr>
        <p:spPr>
          <a:xfrm>
            <a:off x="989263" y="5750095"/>
            <a:ext cx="2141612" cy="1384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chemeClr val="accent2"/>
                </a:solidFill>
                <a:latin typeface="+mn-lt"/>
                <a:ea typeface="+mn-ea"/>
                <a:cs typeface="+mn-cs"/>
              </a:rPr>
              <a:t>Document Classification: KPMG Public</a:t>
            </a:r>
          </a:p>
        </p:txBody>
      </p:sp>
      <p:sp>
        <p:nvSpPr>
          <p:cNvPr id="53" name="Text Placeholder 2">
            <a:extLst>
              <a:ext uri="{FF2B5EF4-FFF2-40B4-BE49-F238E27FC236}">
                <a16:creationId xmlns:a16="http://schemas.microsoft.com/office/drawing/2014/main" id="{A835BAAE-8387-4EE5-AB59-6FBE19144C88}"/>
              </a:ext>
            </a:extLst>
          </p:cNvPr>
          <p:cNvSpPr>
            <a:spLocks noGrp="1"/>
          </p:cNvSpPr>
          <p:nvPr>
            <p:ph type="body" sz="quarter" idx="10"/>
          </p:nvPr>
        </p:nvSpPr>
        <p:spPr>
          <a:xfrm>
            <a:off x="989012" y="3702050"/>
            <a:ext cx="6660000" cy="1843088"/>
          </a:xfrm>
        </p:spPr>
        <p:txBody>
          <a:bodyPr anchor="b"/>
          <a:lstStyle>
            <a:lvl1pPr>
              <a:spcAft>
                <a:spcPts val="1000"/>
              </a:spcAft>
              <a:defRPr sz="900" b="0">
                <a:solidFill>
                  <a:schemeClr val="accent2"/>
                </a:solidFill>
              </a:defRPr>
            </a:lvl1pPr>
            <a:lvl2pPr>
              <a:spcAft>
                <a:spcPts val="1000"/>
              </a:spcAft>
              <a:defRPr sz="900" b="0">
                <a:solidFill>
                  <a:schemeClr val="accent2"/>
                </a:solidFill>
              </a:defRPr>
            </a:lvl2pPr>
          </a:lstStyle>
          <a:p>
            <a:pPr lvl="0"/>
            <a:r>
              <a:rPr lang="en-US"/>
              <a:t>Click to edit Master text styles</a:t>
            </a:r>
          </a:p>
          <a:p>
            <a:pPr lvl="1"/>
            <a:r>
              <a:rPr lang="en-US"/>
              <a:t>Second level</a:t>
            </a:r>
          </a:p>
        </p:txBody>
      </p:sp>
      <p:sp>
        <p:nvSpPr>
          <p:cNvPr id="54" name="Text Placeholder 2">
            <a:extLst>
              <a:ext uri="{FF2B5EF4-FFF2-40B4-BE49-F238E27FC236}">
                <a16:creationId xmlns:a16="http://schemas.microsoft.com/office/drawing/2014/main" id="{93B40796-98D9-465A-9944-CCD9D00EE921}"/>
              </a:ext>
            </a:extLst>
          </p:cNvPr>
          <p:cNvSpPr>
            <a:spLocks noGrp="1"/>
          </p:cNvSpPr>
          <p:nvPr>
            <p:ph type="body" sz="quarter" idx="14"/>
          </p:nvPr>
        </p:nvSpPr>
        <p:spPr>
          <a:xfrm>
            <a:off x="989012" y="3351965"/>
            <a:ext cx="2411738" cy="119064"/>
          </a:xfrm>
        </p:spPr>
        <p:txBody>
          <a:bodyPr/>
          <a:lstStyle>
            <a:lvl1pPr>
              <a:buFontTx/>
              <a:buNone/>
              <a:defRPr sz="1200" b="1">
                <a:solidFill>
                  <a:schemeClr val="accent2"/>
                </a:solidFill>
              </a:defRPr>
            </a:lvl1pPr>
            <a:lvl2pPr>
              <a:buFontTx/>
              <a:buNone/>
              <a:defRPr sz="900" b="0">
                <a:solidFill>
                  <a:schemeClr val="bg1">
                    <a:lumMod val="65000"/>
                  </a:schemeClr>
                </a:solidFill>
              </a:defRPr>
            </a:lvl2pPr>
            <a:lvl3pPr marL="0" indent="0">
              <a:buFontTx/>
              <a:buNone/>
              <a:defRPr sz="900" b="0">
                <a:solidFill>
                  <a:schemeClr val="bg1">
                    <a:lumMod val="65000"/>
                  </a:schemeClr>
                </a:solidFill>
              </a:defRPr>
            </a:lvl3pPr>
            <a:lvl4pPr marL="345600" indent="0">
              <a:buFontTx/>
              <a:buNone/>
              <a:defRPr sz="900" b="0">
                <a:solidFill>
                  <a:schemeClr val="bg1">
                    <a:lumMod val="65000"/>
                  </a:schemeClr>
                </a:solidFill>
              </a:defRPr>
            </a:lvl4pPr>
            <a:lvl5pPr marL="540000" indent="0">
              <a:buFontTx/>
              <a:buNone/>
              <a:defRPr sz="900" b="0">
                <a:solidFill>
                  <a:schemeClr val="bg1">
                    <a:lumMod val="65000"/>
                  </a:schemeClr>
                </a:solidFill>
              </a:defRPr>
            </a:lvl5pPr>
          </a:lstStyle>
          <a:p>
            <a:pPr lvl="0"/>
            <a:r>
              <a:rPr lang="en-US"/>
              <a:t>Click to edit Master text styles</a:t>
            </a:r>
          </a:p>
        </p:txBody>
      </p:sp>
      <p:grpSp>
        <p:nvGrpSpPr>
          <p:cNvPr id="18" name="Group 17">
            <a:extLst>
              <a:ext uri="{FF2B5EF4-FFF2-40B4-BE49-F238E27FC236}">
                <a16:creationId xmlns:a16="http://schemas.microsoft.com/office/drawing/2014/main" id="{3AD33E6D-5377-46E3-B1FF-E91C54D03F04}"/>
              </a:ext>
            </a:extLst>
          </p:cNvPr>
          <p:cNvGrpSpPr/>
          <p:nvPr userDrawn="1"/>
        </p:nvGrpSpPr>
        <p:grpSpPr>
          <a:xfrm>
            <a:off x="998476" y="2881529"/>
            <a:ext cx="2023200" cy="367957"/>
            <a:chOff x="998476" y="2881529"/>
            <a:chExt cx="2023200" cy="367957"/>
          </a:xfrm>
        </p:grpSpPr>
        <p:sp>
          <p:nvSpPr>
            <p:cNvPr id="19" name="Rectangle 18">
              <a:extLst>
                <a:ext uri="{FF2B5EF4-FFF2-40B4-BE49-F238E27FC236}">
                  <a16:creationId xmlns:a16="http://schemas.microsoft.com/office/drawing/2014/main" id="{7F4461B7-55B7-4469-ADF0-D4A2CB8F5710}"/>
                </a:ext>
              </a:extLst>
            </p:cNvPr>
            <p:cNvSpPr/>
            <p:nvPr userDrawn="1"/>
          </p:nvSpPr>
          <p:spPr>
            <a:xfrm>
              <a:off x="1441950" y="2918577"/>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0" name="Rectangle 19">
              <a:extLst>
                <a:ext uri="{FF2B5EF4-FFF2-40B4-BE49-F238E27FC236}">
                  <a16:creationId xmlns:a16="http://schemas.microsoft.com/office/drawing/2014/main" id="{36F734C6-FA66-47AA-9466-88AC05333E29}"/>
                </a:ext>
              </a:extLst>
            </p:cNvPr>
            <p:cNvSpPr/>
            <p:nvPr userDrawn="1"/>
          </p:nvSpPr>
          <p:spPr>
            <a:xfrm>
              <a:off x="1877844" y="2918577"/>
              <a:ext cx="281156" cy="322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1" name="Rectangle 20">
              <a:extLst>
                <a:ext uri="{FF2B5EF4-FFF2-40B4-BE49-F238E27FC236}">
                  <a16:creationId xmlns:a16="http://schemas.microsoft.com/office/drawing/2014/main" id="{8B928039-DB0D-4F9F-A695-D6F65A328FCD}"/>
                </a:ext>
              </a:extLst>
            </p:cNvPr>
            <p:cNvSpPr/>
            <p:nvPr userDrawn="1"/>
          </p:nvSpPr>
          <p:spPr>
            <a:xfrm>
              <a:off x="2689276" y="2924173"/>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sp>
          <p:nvSpPr>
            <p:cNvPr id="22" name="Rectangle 21">
              <a:extLst>
                <a:ext uri="{FF2B5EF4-FFF2-40B4-BE49-F238E27FC236}">
                  <a16:creationId xmlns:a16="http://schemas.microsoft.com/office/drawing/2014/main" id="{DE314CEC-778A-45F5-AF53-25973CFF2C6E}"/>
                </a:ext>
              </a:extLst>
            </p:cNvPr>
            <p:cNvSpPr/>
            <p:nvPr userDrawn="1"/>
          </p:nvSpPr>
          <p:spPr>
            <a:xfrm>
              <a:off x="1025526" y="2924174"/>
              <a:ext cx="304800"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GB" sz="1500" err="1">
                <a:solidFill>
                  <a:schemeClr val="bg1"/>
                </a:solidFill>
              </a:endParaRPr>
            </a:p>
          </p:txBody>
        </p:sp>
        <p:pic>
          <p:nvPicPr>
            <p:cNvPr id="23" name="Picture 22">
              <a:extLst>
                <a:ext uri="{FF2B5EF4-FFF2-40B4-BE49-F238E27FC236}">
                  <a16:creationId xmlns:a16="http://schemas.microsoft.com/office/drawing/2014/main" id="{7A5A09B0-ADE2-48D6-9500-156D9353A9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2950" y="2881529"/>
              <a:ext cx="360000" cy="360000"/>
            </a:xfrm>
            <a:prstGeom prst="rect">
              <a:avLst/>
            </a:prstGeom>
          </p:spPr>
        </p:pic>
        <p:pic>
          <p:nvPicPr>
            <p:cNvPr id="24" name="Picture 23" descr="Icon&#10;&#10;Description automatically generated">
              <a:extLst>
                <a:ext uri="{FF2B5EF4-FFF2-40B4-BE49-F238E27FC236}">
                  <a16:creationId xmlns:a16="http://schemas.microsoft.com/office/drawing/2014/main" id="{7D51E6DF-03C0-4528-A826-C16F599AB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42336" y="2881529"/>
              <a:ext cx="359648" cy="360000"/>
            </a:xfrm>
            <a:prstGeom prst="rect">
              <a:avLst/>
            </a:prstGeom>
          </p:spPr>
        </p:pic>
        <p:pic>
          <p:nvPicPr>
            <p:cNvPr id="25" name="Picture 24" descr="Logo&#10;&#10;Description automatically generated">
              <a:extLst>
                <a:ext uri="{FF2B5EF4-FFF2-40B4-BE49-F238E27FC236}">
                  <a16:creationId xmlns:a16="http://schemas.microsoft.com/office/drawing/2014/main" id="{B7A09755-6B8F-4E6B-95E4-A3F59CF5D0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14350" y="2889486"/>
              <a:ext cx="360000" cy="360000"/>
            </a:xfrm>
            <a:prstGeom prst="rect">
              <a:avLst/>
            </a:prstGeom>
          </p:spPr>
        </p:pic>
        <p:pic>
          <p:nvPicPr>
            <p:cNvPr id="26" name="Picture 25" descr="Logo&#10;&#10;Description automatically generated">
              <a:extLst>
                <a:ext uri="{FF2B5EF4-FFF2-40B4-BE49-F238E27FC236}">
                  <a16:creationId xmlns:a16="http://schemas.microsoft.com/office/drawing/2014/main" id="{FF482287-E023-4BA0-BEEC-A27AF495C2F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8476" y="2884275"/>
              <a:ext cx="360000" cy="360000"/>
            </a:xfrm>
            <a:prstGeom prst="rect">
              <a:avLst/>
            </a:prstGeom>
          </p:spPr>
        </p:pic>
        <p:pic>
          <p:nvPicPr>
            <p:cNvPr id="27" name="Picture 26" descr="Icon&#10;&#10;Description automatically generated">
              <a:extLst>
                <a:ext uri="{FF2B5EF4-FFF2-40B4-BE49-F238E27FC236}">
                  <a16:creationId xmlns:a16="http://schemas.microsoft.com/office/drawing/2014/main" id="{475EF34B-0D63-4B5C-BF0F-AA0D0D345D1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661676" y="2881529"/>
              <a:ext cx="360000" cy="360000"/>
            </a:xfrm>
            <a:prstGeom prst="rect">
              <a:avLst/>
            </a:prstGeom>
          </p:spPr>
        </p:pic>
      </p:grpSp>
      <p:pic>
        <p:nvPicPr>
          <p:cNvPr id="17" name="Graphic 16">
            <a:extLst>
              <a:ext uri="{FF2B5EF4-FFF2-40B4-BE49-F238E27FC236}">
                <a16:creationId xmlns:a16="http://schemas.microsoft.com/office/drawing/2014/main" id="{A51C6BDD-4F02-45D2-886C-4899A473F7F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233869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F5724-C137-47F3-B441-6C1B9714F578}"/>
              </a:ext>
            </a:extLst>
          </p:cNvPr>
          <p:cNvSpPr>
            <a:spLocks noGrp="1"/>
          </p:cNvSpPr>
          <p:nvPr>
            <p:ph type="title"/>
          </p:nvPr>
        </p:nvSpPr>
        <p:spPr>
          <a:solidFill>
            <a:schemeClr val="bg1"/>
          </a:solidFill>
        </p:spPr>
        <p:txBody>
          <a:bodyPr/>
          <a:lstStyle/>
          <a:p>
            <a:r>
              <a:rPr lang="en-US"/>
              <a:t>Click to edit Master title style</a:t>
            </a:r>
            <a:endParaRPr lang="en-GB"/>
          </a:p>
        </p:txBody>
      </p:sp>
      <p:sp>
        <p:nvSpPr>
          <p:cNvPr id="4" name="Rectangle 3">
            <a:extLst>
              <a:ext uri="{FF2B5EF4-FFF2-40B4-BE49-F238E27FC236}">
                <a16:creationId xmlns:a16="http://schemas.microsoft.com/office/drawing/2014/main" id="{1ACC0FFF-EDF5-49D0-8C1F-A5D5BA3335B9}"/>
              </a:ext>
            </a:extLst>
          </p:cNvPr>
          <p:cNvSpPr/>
          <p:nvPr userDrawn="1"/>
        </p:nvSpPr>
        <p:spPr>
          <a:xfrm>
            <a:off x="998351" y="2246533"/>
            <a:ext cx="839614" cy="411225"/>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5" name="Rectangle 4">
            <a:extLst>
              <a:ext uri="{FF2B5EF4-FFF2-40B4-BE49-F238E27FC236}">
                <a16:creationId xmlns:a16="http://schemas.microsoft.com/office/drawing/2014/main" id="{081F4118-D01B-40DD-940F-068338DB15A5}"/>
              </a:ext>
            </a:extLst>
          </p:cNvPr>
          <p:cNvSpPr/>
          <p:nvPr userDrawn="1"/>
        </p:nvSpPr>
        <p:spPr>
          <a:xfrm>
            <a:off x="998351" y="1731971"/>
            <a:ext cx="839614" cy="41122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6" name="Rectangle 5">
            <a:extLst>
              <a:ext uri="{FF2B5EF4-FFF2-40B4-BE49-F238E27FC236}">
                <a16:creationId xmlns:a16="http://schemas.microsoft.com/office/drawing/2014/main" id="{4A97C791-7BB0-4AC9-BDE9-68939F34221B}"/>
              </a:ext>
            </a:extLst>
          </p:cNvPr>
          <p:cNvSpPr/>
          <p:nvPr userDrawn="1"/>
        </p:nvSpPr>
        <p:spPr>
          <a:xfrm>
            <a:off x="998351" y="2761094"/>
            <a:ext cx="839614" cy="411225"/>
          </a:xfrm>
          <a:prstGeom prst="rect">
            <a:avLst/>
          </a:prstGeom>
          <a:solidFill>
            <a:srgbClr val="0C233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12</a:t>
            </a:r>
          </a:p>
          <a:p>
            <a:pPr algn="ctr"/>
            <a:r>
              <a:rPr lang="en-GB" sz="800">
                <a:solidFill>
                  <a:schemeClr val="bg1"/>
                </a:solidFill>
              </a:rPr>
              <a:t>35</a:t>
            </a:r>
          </a:p>
          <a:p>
            <a:pPr algn="ctr"/>
            <a:r>
              <a:rPr lang="en-GB" sz="800">
                <a:solidFill>
                  <a:schemeClr val="bg1"/>
                </a:solidFill>
              </a:rPr>
              <a:t>60</a:t>
            </a:r>
          </a:p>
        </p:txBody>
      </p:sp>
      <p:sp>
        <p:nvSpPr>
          <p:cNvPr id="7" name="Rectangle 6">
            <a:extLst>
              <a:ext uri="{FF2B5EF4-FFF2-40B4-BE49-F238E27FC236}">
                <a16:creationId xmlns:a16="http://schemas.microsoft.com/office/drawing/2014/main" id="{C8693543-F502-48B0-9E65-053408E60BF0}"/>
              </a:ext>
            </a:extLst>
          </p:cNvPr>
          <p:cNvSpPr/>
          <p:nvPr userDrawn="1"/>
        </p:nvSpPr>
        <p:spPr>
          <a:xfrm>
            <a:off x="998351" y="3275656"/>
            <a:ext cx="839614" cy="411225"/>
          </a:xfrm>
          <a:prstGeom prst="rect">
            <a:avLst/>
          </a:prstGeom>
          <a:solidFill>
            <a:srgbClr val="ACEA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172</a:t>
            </a:r>
          </a:p>
          <a:p>
            <a:pPr algn="ctr"/>
            <a:r>
              <a:rPr lang="en-GB" sz="800">
                <a:solidFill>
                  <a:sysClr val="windowText" lastClr="000000"/>
                </a:solidFill>
              </a:rPr>
              <a:t>234</a:t>
            </a:r>
          </a:p>
          <a:p>
            <a:pPr algn="ctr"/>
            <a:r>
              <a:rPr lang="en-GB" sz="800">
                <a:solidFill>
                  <a:sysClr val="windowText" lastClr="000000"/>
                </a:solidFill>
              </a:rPr>
              <a:t>255</a:t>
            </a:r>
          </a:p>
        </p:txBody>
      </p:sp>
      <p:sp>
        <p:nvSpPr>
          <p:cNvPr id="8" name="Rectangle 7">
            <a:extLst>
              <a:ext uri="{FF2B5EF4-FFF2-40B4-BE49-F238E27FC236}">
                <a16:creationId xmlns:a16="http://schemas.microsoft.com/office/drawing/2014/main" id="{A2309040-9C95-48FE-AA99-4757E8328519}"/>
              </a:ext>
            </a:extLst>
          </p:cNvPr>
          <p:cNvSpPr/>
          <p:nvPr userDrawn="1"/>
        </p:nvSpPr>
        <p:spPr>
          <a:xfrm>
            <a:off x="2992848" y="1732478"/>
            <a:ext cx="839614" cy="411225"/>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1" name="TextBox 10">
            <a:extLst>
              <a:ext uri="{FF2B5EF4-FFF2-40B4-BE49-F238E27FC236}">
                <a16:creationId xmlns:a16="http://schemas.microsoft.com/office/drawing/2014/main" id="{A4897B22-3CA8-4621-8A3B-B9D2E3D07988}"/>
              </a:ext>
            </a:extLst>
          </p:cNvPr>
          <p:cNvSpPr txBox="1"/>
          <p:nvPr userDrawn="1"/>
        </p:nvSpPr>
        <p:spPr>
          <a:xfrm>
            <a:off x="983882" y="1330325"/>
            <a:ext cx="1364046" cy="153888"/>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Primary Colors</a:t>
            </a:r>
          </a:p>
        </p:txBody>
      </p:sp>
      <p:sp>
        <p:nvSpPr>
          <p:cNvPr id="20" name="Rectangle 19">
            <a:extLst>
              <a:ext uri="{FF2B5EF4-FFF2-40B4-BE49-F238E27FC236}">
                <a16:creationId xmlns:a16="http://schemas.microsoft.com/office/drawing/2014/main" id="{6453D312-00EF-44B5-9D91-290BE0E19654}"/>
              </a:ext>
            </a:extLst>
          </p:cNvPr>
          <p:cNvSpPr/>
          <p:nvPr userDrawn="1"/>
        </p:nvSpPr>
        <p:spPr>
          <a:xfrm>
            <a:off x="998351" y="3786711"/>
            <a:ext cx="839614" cy="411225"/>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21" name="Rectangle 20">
            <a:extLst>
              <a:ext uri="{FF2B5EF4-FFF2-40B4-BE49-F238E27FC236}">
                <a16:creationId xmlns:a16="http://schemas.microsoft.com/office/drawing/2014/main" id="{58D98991-520C-4FD6-8B23-8732995E56B1}"/>
              </a:ext>
            </a:extLst>
          </p:cNvPr>
          <p:cNvSpPr/>
          <p:nvPr userDrawn="1"/>
        </p:nvSpPr>
        <p:spPr>
          <a:xfrm>
            <a:off x="998351" y="4301271"/>
            <a:ext cx="839614" cy="411225"/>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22" name="Rectangle 21">
            <a:extLst>
              <a:ext uri="{FF2B5EF4-FFF2-40B4-BE49-F238E27FC236}">
                <a16:creationId xmlns:a16="http://schemas.microsoft.com/office/drawing/2014/main" id="{2FA38B4C-5B80-413E-B283-1F1ADBFD09CD}"/>
              </a:ext>
            </a:extLst>
          </p:cNvPr>
          <p:cNvSpPr/>
          <p:nvPr userDrawn="1"/>
        </p:nvSpPr>
        <p:spPr>
          <a:xfrm>
            <a:off x="998351" y="4809439"/>
            <a:ext cx="839614" cy="411225"/>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25" name="TextBox 24">
            <a:extLst>
              <a:ext uri="{FF2B5EF4-FFF2-40B4-BE49-F238E27FC236}">
                <a16:creationId xmlns:a16="http://schemas.microsoft.com/office/drawing/2014/main" id="{6A07E492-5EF0-4085-AA14-90D280B1DF69}"/>
              </a:ext>
            </a:extLst>
          </p:cNvPr>
          <p:cNvSpPr txBox="1"/>
          <p:nvPr userDrawn="1"/>
        </p:nvSpPr>
        <p:spPr>
          <a:xfrm>
            <a:off x="1921682"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Dark Blue</a:t>
            </a:r>
          </a:p>
        </p:txBody>
      </p:sp>
      <p:sp>
        <p:nvSpPr>
          <p:cNvPr id="30" name="TextBox 29">
            <a:extLst>
              <a:ext uri="{FF2B5EF4-FFF2-40B4-BE49-F238E27FC236}">
                <a16:creationId xmlns:a16="http://schemas.microsoft.com/office/drawing/2014/main" id="{B28A2D81-3A9C-47D3-8174-874F601607DC}"/>
              </a:ext>
            </a:extLst>
          </p:cNvPr>
          <p:cNvSpPr txBox="1"/>
          <p:nvPr userDrawn="1"/>
        </p:nvSpPr>
        <p:spPr>
          <a:xfrm>
            <a:off x="1921682"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KPMG blue</a:t>
            </a:r>
          </a:p>
        </p:txBody>
      </p:sp>
      <p:sp>
        <p:nvSpPr>
          <p:cNvPr id="33" name="TextBox 32">
            <a:extLst>
              <a:ext uri="{FF2B5EF4-FFF2-40B4-BE49-F238E27FC236}">
                <a16:creationId xmlns:a16="http://schemas.microsoft.com/office/drawing/2014/main" id="{2C791116-D184-4C43-9C1C-30181CDF0E84}"/>
              </a:ext>
            </a:extLst>
          </p:cNvPr>
          <p:cNvSpPr txBox="1"/>
          <p:nvPr userDrawn="1"/>
        </p:nvSpPr>
        <p:spPr>
          <a:xfrm>
            <a:off x="1921682"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Light Blue</a:t>
            </a:r>
          </a:p>
        </p:txBody>
      </p:sp>
      <p:sp>
        <p:nvSpPr>
          <p:cNvPr id="36" name="TextBox 35">
            <a:extLst>
              <a:ext uri="{FF2B5EF4-FFF2-40B4-BE49-F238E27FC236}">
                <a16:creationId xmlns:a16="http://schemas.microsoft.com/office/drawing/2014/main" id="{0A430D78-5EDB-481E-BB6D-67D8689BCE11}"/>
              </a:ext>
            </a:extLst>
          </p:cNvPr>
          <p:cNvSpPr txBox="1"/>
          <p:nvPr userDrawn="1"/>
        </p:nvSpPr>
        <p:spPr>
          <a:xfrm>
            <a:off x="3916179" y="1817279"/>
            <a:ext cx="1253995" cy="237066"/>
          </a:xfrm>
          <a:prstGeom prst="rect">
            <a:avLst/>
          </a:prstGeom>
          <a:noFill/>
        </p:spPr>
        <p:txBody>
          <a:bodyPr wrap="square" lIns="54610" tIns="54610" rIns="54610" bIns="54610" rtlCol="0" anchor="ctr">
            <a:noAutofit/>
          </a:bodyPr>
          <a:lstStyle/>
          <a:p>
            <a:pPr algn="l">
              <a:spcAft>
                <a:spcPts val="600"/>
              </a:spcAft>
            </a:pPr>
            <a:r>
              <a:rPr lang="en-GB" sz="1000"/>
              <a:t>Blue</a:t>
            </a:r>
          </a:p>
        </p:txBody>
      </p:sp>
      <p:sp>
        <p:nvSpPr>
          <p:cNvPr id="39" name="TextBox 38">
            <a:extLst>
              <a:ext uri="{FF2B5EF4-FFF2-40B4-BE49-F238E27FC236}">
                <a16:creationId xmlns:a16="http://schemas.microsoft.com/office/drawing/2014/main" id="{E42EE987-0425-4CD8-B75D-E3E8F8C2096D}"/>
              </a:ext>
            </a:extLst>
          </p:cNvPr>
          <p:cNvSpPr txBox="1"/>
          <p:nvPr userDrawn="1"/>
        </p:nvSpPr>
        <p:spPr>
          <a:xfrm>
            <a:off x="1921682"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Cobalt Blue</a:t>
            </a:r>
          </a:p>
        </p:txBody>
      </p:sp>
      <p:sp>
        <p:nvSpPr>
          <p:cNvPr id="45" name="TextBox 44">
            <a:extLst>
              <a:ext uri="{FF2B5EF4-FFF2-40B4-BE49-F238E27FC236}">
                <a16:creationId xmlns:a16="http://schemas.microsoft.com/office/drawing/2014/main" id="{1B01B4DF-404A-4544-B313-2720FCBDD0B4}"/>
              </a:ext>
            </a:extLst>
          </p:cNvPr>
          <p:cNvSpPr txBox="1"/>
          <p:nvPr userDrawn="1"/>
        </p:nvSpPr>
        <p:spPr>
          <a:xfrm>
            <a:off x="1921682" y="3874401"/>
            <a:ext cx="1253995" cy="237066"/>
          </a:xfrm>
          <a:prstGeom prst="rect">
            <a:avLst/>
          </a:prstGeom>
          <a:noFill/>
        </p:spPr>
        <p:txBody>
          <a:bodyPr wrap="square" lIns="54610" tIns="54610" rIns="54610" bIns="54610" rtlCol="0" anchor="ctr">
            <a:noAutofit/>
          </a:bodyPr>
          <a:lstStyle/>
          <a:p>
            <a:pPr algn="l">
              <a:spcAft>
                <a:spcPts val="600"/>
              </a:spcAft>
            </a:pPr>
            <a:r>
              <a:rPr lang="en-GB" sz="1000"/>
              <a:t>Pacific Blue</a:t>
            </a:r>
          </a:p>
        </p:txBody>
      </p:sp>
      <p:sp>
        <p:nvSpPr>
          <p:cNvPr id="48" name="TextBox 47">
            <a:extLst>
              <a:ext uri="{FF2B5EF4-FFF2-40B4-BE49-F238E27FC236}">
                <a16:creationId xmlns:a16="http://schemas.microsoft.com/office/drawing/2014/main" id="{96DFA940-4699-43CF-A21A-AE4227704697}"/>
              </a:ext>
            </a:extLst>
          </p:cNvPr>
          <p:cNvSpPr txBox="1"/>
          <p:nvPr userDrawn="1"/>
        </p:nvSpPr>
        <p:spPr>
          <a:xfrm>
            <a:off x="1921682" y="4385458"/>
            <a:ext cx="1253995" cy="237066"/>
          </a:xfrm>
          <a:prstGeom prst="rect">
            <a:avLst/>
          </a:prstGeom>
          <a:noFill/>
        </p:spPr>
        <p:txBody>
          <a:bodyPr wrap="square" lIns="54610" tIns="54610" rIns="54610" bIns="54610" rtlCol="0" anchor="ctr">
            <a:noAutofit/>
          </a:bodyPr>
          <a:lstStyle/>
          <a:p>
            <a:pPr algn="l">
              <a:spcAft>
                <a:spcPts val="600"/>
              </a:spcAft>
            </a:pPr>
            <a:r>
              <a:rPr lang="en-GB" sz="1000"/>
              <a:t>Purple</a:t>
            </a:r>
          </a:p>
        </p:txBody>
      </p:sp>
      <p:sp>
        <p:nvSpPr>
          <p:cNvPr id="51" name="TextBox 50">
            <a:extLst>
              <a:ext uri="{FF2B5EF4-FFF2-40B4-BE49-F238E27FC236}">
                <a16:creationId xmlns:a16="http://schemas.microsoft.com/office/drawing/2014/main" id="{49A40265-6498-4E16-877D-6BC9A8CE7DCA}"/>
              </a:ext>
            </a:extLst>
          </p:cNvPr>
          <p:cNvSpPr txBox="1"/>
          <p:nvPr userDrawn="1"/>
        </p:nvSpPr>
        <p:spPr>
          <a:xfrm>
            <a:off x="1921682" y="4896518"/>
            <a:ext cx="1253995" cy="237066"/>
          </a:xfrm>
          <a:prstGeom prst="rect">
            <a:avLst/>
          </a:prstGeom>
          <a:noFill/>
        </p:spPr>
        <p:txBody>
          <a:bodyPr wrap="square" lIns="54610" tIns="54610" rIns="54610" bIns="54610" rtlCol="0" anchor="ctr">
            <a:noAutofit/>
          </a:bodyPr>
          <a:lstStyle/>
          <a:p>
            <a:pPr algn="l">
              <a:spcAft>
                <a:spcPts val="600"/>
              </a:spcAft>
            </a:pPr>
            <a:r>
              <a:rPr lang="en-GB" sz="1000"/>
              <a:t>Pink</a:t>
            </a:r>
          </a:p>
        </p:txBody>
      </p:sp>
      <p:sp>
        <p:nvSpPr>
          <p:cNvPr id="9" name="Rectangle 8">
            <a:extLst>
              <a:ext uri="{FF2B5EF4-FFF2-40B4-BE49-F238E27FC236}">
                <a16:creationId xmlns:a16="http://schemas.microsoft.com/office/drawing/2014/main" id="{A4B6D9AD-8E94-4A62-B92C-C973F5486E37}"/>
              </a:ext>
            </a:extLst>
          </p:cNvPr>
          <p:cNvSpPr/>
          <p:nvPr userDrawn="1"/>
        </p:nvSpPr>
        <p:spPr>
          <a:xfrm>
            <a:off x="2999643" y="2243028"/>
            <a:ext cx="839614" cy="411225"/>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0" name="Rectangle 9">
            <a:extLst>
              <a:ext uri="{FF2B5EF4-FFF2-40B4-BE49-F238E27FC236}">
                <a16:creationId xmlns:a16="http://schemas.microsoft.com/office/drawing/2014/main" id="{5D377AFC-4BDC-44AC-80A6-06A9503B868A}"/>
              </a:ext>
            </a:extLst>
          </p:cNvPr>
          <p:cNvSpPr/>
          <p:nvPr userDrawn="1"/>
        </p:nvSpPr>
        <p:spPr>
          <a:xfrm>
            <a:off x="2999643" y="2757590"/>
            <a:ext cx="839614" cy="411225"/>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2" name="TextBox 11">
            <a:extLst>
              <a:ext uri="{FF2B5EF4-FFF2-40B4-BE49-F238E27FC236}">
                <a16:creationId xmlns:a16="http://schemas.microsoft.com/office/drawing/2014/main" id="{8B231EB6-12A0-47AA-88B0-D248845383EA}"/>
              </a:ext>
            </a:extLst>
          </p:cNvPr>
          <p:cNvSpPr txBox="1"/>
          <p:nvPr userDrawn="1"/>
        </p:nvSpPr>
        <p:spPr>
          <a:xfrm>
            <a:off x="2992848" y="1330325"/>
            <a:ext cx="1946348"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Accent Colors for Infographics and charts only</a:t>
            </a:r>
          </a:p>
        </p:txBody>
      </p:sp>
      <p:sp>
        <p:nvSpPr>
          <p:cNvPr id="59" name="Rectangle 58">
            <a:extLst>
              <a:ext uri="{FF2B5EF4-FFF2-40B4-BE49-F238E27FC236}">
                <a16:creationId xmlns:a16="http://schemas.microsoft.com/office/drawing/2014/main" id="{8B8F1FC7-CA8A-485A-9440-4EA69DF44F1B}"/>
              </a:ext>
            </a:extLst>
          </p:cNvPr>
          <p:cNvSpPr/>
          <p:nvPr userDrawn="1"/>
        </p:nvSpPr>
        <p:spPr>
          <a:xfrm>
            <a:off x="2999643" y="3272151"/>
            <a:ext cx="839614" cy="411225"/>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sp>
        <p:nvSpPr>
          <p:cNvPr id="60" name="Rectangle 59">
            <a:extLst>
              <a:ext uri="{FF2B5EF4-FFF2-40B4-BE49-F238E27FC236}">
                <a16:creationId xmlns:a16="http://schemas.microsoft.com/office/drawing/2014/main" id="{FF4DC1F0-F2DB-41DC-B843-C645575C978D}"/>
              </a:ext>
            </a:extLst>
          </p:cNvPr>
          <p:cNvSpPr/>
          <p:nvPr userDrawn="1"/>
        </p:nvSpPr>
        <p:spPr>
          <a:xfrm>
            <a:off x="2999643" y="3786713"/>
            <a:ext cx="839614" cy="411225"/>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255</a:t>
            </a:r>
          </a:p>
          <a:p>
            <a:pPr algn="ctr"/>
            <a:r>
              <a:rPr lang="en-GB" sz="800">
                <a:solidFill>
                  <a:sysClr val="windowText" lastClr="000000"/>
                </a:solidFill>
              </a:rPr>
              <a:t>163</a:t>
            </a:r>
          </a:p>
          <a:p>
            <a:pPr algn="ctr"/>
            <a:r>
              <a:rPr lang="en-GB" sz="800">
                <a:solidFill>
                  <a:sysClr val="windowText" lastClr="000000"/>
                </a:solidFill>
              </a:rPr>
              <a:t>218</a:t>
            </a:r>
          </a:p>
        </p:txBody>
      </p:sp>
      <p:sp>
        <p:nvSpPr>
          <p:cNvPr id="61" name="Rectangle 60">
            <a:extLst>
              <a:ext uri="{FF2B5EF4-FFF2-40B4-BE49-F238E27FC236}">
                <a16:creationId xmlns:a16="http://schemas.microsoft.com/office/drawing/2014/main" id="{1FDCCC15-7DDA-4C27-A66A-86FEF3CE0FDB}"/>
              </a:ext>
            </a:extLst>
          </p:cNvPr>
          <p:cNvSpPr/>
          <p:nvPr userDrawn="1"/>
        </p:nvSpPr>
        <p:spPr>
          <a:xfrm>
            <a:off x="2999643" y="4301273"/>
            <a:ext cx="839614" cy="411225"/>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62" name="Rectangle 61">
            <a:extLst>
              <a:ext uri="{FF2B5EF4-FFF2-40B4-BE49-F238E27FC236}">
                <a16:creationId xmlns:a16="http://schemas.microsoft.com/office/drawing/2014/main" id="{E6A7B705-A81A-45EE-B7F8-A08C39775723}"/>
              </a:ext>
            </a:extLst>
          </p:cNvPr>
          <p:cNvSpPr/>
          <p:nvPr userDrawn="1"/>
        </p:nvSpPr>
        <p:spPr>
          <a:xfrm>
            <a:off x="2999643" y="4809441"/>
            <a:ext cx="839614" cy="411225"/>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63" name="Rectangle 62">
            <a:extLst>
              <a:ext uri="{FF2B5EF4-FFF2-40B4-BE49-F238E27FC236}">
                <a16:creationId xmlns:a16="http://schemas.microsoft.com/office/drawing/2014/main" id="{70C56EF7-AC83-449B-8CC3-F1D314081B92}"/>
              </a:ext>
            </a:extLst>
          </p:cNvPr>
          <p:cNvSpPr/>
          <p:nvPr userDrawn="1"/>
        </p:nvSpPr>
        <p:spPr>
          <a:xfrm>
            <a:off x="2999643" y="5324001"/>
            <a:ext cx="839614" cy="411225"/>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accent3"/>
                </a:solidFill>
              </a:rPr>
              <a:t>99</a:t>
            </a:r>
          </a:p>
          <a:p>
            <a:pPr algn="ctr"/>
            <a:r>
              <a:rPr lang="en-GB" sz="800">
                <a:solidFill>
                  <a:schemeClr val="accent3"/>
                </a:solidFill>
              </a:rPr>
              <a:t>235</a:t>
            </a:r>
          </a:p>
          <a:p>
            <a:pPr algn="ctr"/>
            <a:r>
              <a:rPr lang="en-GB" sz="800">
                <a:solidFill>
                  <a:schemeClr val="accent3"/>
                </a:solidFill>
              </a:rPr>
              <a:t>218</a:t>
            </a:r>
          </a:p>
        </p:txBody>
      </p:sp>
      <p:grpSp>
        <p:nvGrpSpPr>
          <p:cNvPr id="65" name="Group 64">
            <a:extLst>
              <a:ext uri="{FF2B5EF4-FFF2-40B4-BE49-F238E27FC236}">
                <a16:creationId xmlns:a16="http://schemas.microsoft.com/office/drawing/2014/main" id="{34556660-1591-47B1-B18E-F2FCE5FDCA50}"/>
              </a:ext>
            </a:extLst>
          </p:cNvPr>
          <p:cNvGrpSpPr/>
          <p:nvPr userDrawn="1"/>
        </p:nvGrpSpPr>
        <p:grpSpPr>
          <a:xfrm>
            <a:off x="3971416" y="2341846"/>
            <a:ext cx="1253995" cy="3303408"/>
            <a:chOff x="2169429" y="1756308"/>
            <a:chExt cx="2286000" cy="3303408"/>
          </a:xfrm>
        </p:grpSpPr>
        <p:sp>
          <p:nvSpPr>
            <p:cNvPr id="66" name="TextBox 65">
              <a:extLst>
                <a:ext uri="{FF2B5EF4-FFF2-40B4-BE49-F238E27FC236}">
                  <a16:creationId xmlns:a16="http://schemas.microsoft.com/office/drawing/2014/main" id="{C1242448-F6EA-445E-86F6-56F1F6B8DCA0}"/>
                </a:ext>
              </a:extLst>
            </p:cNvPr>
            <p:cNvSpPr txBox="1"/>
            <p:nvPr userDrawn="1"/>
          </p:nvSpPr>
          <p:spPr>
            <a:xfrm>
              <a:off x="2169429" y="2778422"/>
              <a:ext cx="2286000" cy="237066"/>
            </a:xfrm>
            <a:prstGeom prst="rect">
              <a:avLst/>
            </a:prstGeom>
            <a:noFill/>
          </p:spPr>
          <p:txBody>
            <a:bodyPr wrap="square" lIns="54610" tIns="54610" rIns="54610" bIns="54610" rtlCol="0" anchor="ctr">
              <a:noAutofit/>
            </a:bodyPr>
            <a:lstStyle/>
            <a:p>
              <a:pPr algn="l">
                <a:spcAft>
                  <a:spcPts val="600"/>
                </a:spcAft>
              </a:pPr>
              <a:r>
                <a:rPr lang="en-GB" sz="1000"/>
                <a:t>Dark Pink</a:t>
              </a:r>
            </a:p>
          </p:txBody>
        </p:sp>
        <p:sp>
          <p:nvSpPr>
            <p:cNvPr id="67" name="TextBox 66">
              <a:extLst>
                <a:ext uri="{FF2B5EF4-FFF2-40B4-BE49-F238E27FC236}">
                  <a16:creationId xmlns:a16="http://schemas.microsoft.com/office/drawing/2014/main" id="{F9F2D96E-0391-44D3-9D85-C49CD2682224}"/>
                </a:ext>
              </a:extLst>
            </p:cNvPr>
            <p:cNvSpPr txBox="1"/>
            <p:nvPr userDrawn="1"/>
          </p:nvSpPr>
          <p:spPr>
            <a:xfrm>
              <a:off x="2169429" y="1756308"/>
              <a:ext cx="2286000" cy="237066"/>
            </a:xfrm>
            <a:prstGeom prst="rect">
              <a:avLst/>
            </a:prstGeom>
            <a:noFill/>
          </p:spPr>
          <p:txBody>
            <a:bodyPr wrap="square" lIns="54610" tIns="54610" rIns="54610" bIns="54610" rtlCol="0" anchor="ctr">
              <a:noAutofit/>
            </a:bodyPr>
            <a:lstStyle/>
            <a:p>
              <a:pPr algn="l">
                <a:spcAft>
                  <a:spcPts val="600"/>
                </a:spcAft>
              </a:pPr>
              <a:r>
                <a:rPr lang="en-GB" sz="1000"/>
                <a:t>Dark Purple</a:t>
              </a:r>
            </a:p>
          </p:txBody>
        </p:sp>
        <p:sp>
          <p:nvSpPr>
            <p:cNvPr id="68" name="TextBox 67">
              <a:extLst>
                <a:ext uri="{FF2B5EF4-FFF2-40B4-BE49-F238E27FC236}">
                  <a16:creationId xmlns:a16="http://schemas.microsoft.com/office/drawing/2014/main" id="{712A9094-C141-4137-91C8-07CDF0270449}"/>
                </a:ext>
              </a:extLst>
            </p:cNvPr>
            <p:cNvSpPr txBox="1"/>
            <p:nvPr userDrawn="1"/>
          </p:nvSpPr>
          <p:spPr>
            <a:xfrm>
              <a:off x="2169429" y="3289479"/>
              <a:ext cx="2286000" cy="237066"/>
            </a:xfrm>
            <a:prstGeom prst="rect">
              <a:avLst/>
            </a:prstGeom>
            <a:noFill/>
          </p:spPr>
          <p:txBody>
            <a:bodyPr wrap="square" lIns="54610" tIns="54610" rIns="54610" bIns="54610" rtlCol="0" anchor="ctr">
              <a:noAutofit/>
            </a:bodyPr>
            <a:lstStyle/>
            <a:p>
              <a:pPr algn="l">
                <a:spcAft>
                  <a:spcPts val="600"/>
                </a:spcAft>
              </a:pPr>
              <a:r>
                <a:rPr lang="en-GB" sz="1000"/>
                <a:t>Light Pink</a:t>
              </a:r>
            </a:p>
          </p:txBody>
        </p:sp>
        <p:sp>
          <p:nvSpPr>
            <p:cNvPr id="69" name="TextBox 68">
              <a:extLst>
                <a:ext uri="{FF2B5EF4-FFF2-40B4-BE49-F238E27FC236}">
                  <a16:creationId xmlns:a16="http://schemas.microsoft.com/office/drawing/2014/main" id="{A455B7B5-73DE-46AF-B400-88997B50AD80}"/>
                </a:ext>
              </a:extLst>
            </p:cNvPr>
            <p:cNvSpPr txBox="1"/>
            <p:nvPr userDrawn="1"/>
          </p:nvSpPr>
          <p:spPr>
            <a:xfrm>
              <a:off x="2169429" y="3800536"/>
              <a:ext cx="2286000" cy="237066"/>
            </a:xfrm>
            <a:prstGeom prst="rect">
              <a:avLst/>
            </a:prstGeom>
            <a:noFill/>
          </p:spPr>
          <p:txBody>
            <a:bodyPr wrap="square" lIns="54610" tIns="54610" rIns="54610" bIns="54610" rtlCol="0" anchor="ctr">
              <a:noAutofit/>
            </a:bodyPr>
            <a:lstStyle/>
            <a:p>
              <a:pPr algn="l">
                <a:spcAft>
                  <a:spcPts val="600"/>
                </a:spcAft>
              </a:pPr>
              <a:r>
                <a:rPr lang="en-GB" sz="1000"/>
                <a:t>Dark Green</a:t>
              </a:r>
            </a:p>
          </p:txBody>
        </p:sp>
        <p:sp>
          <p:nvSpPr>
            <p:cNvPr id="70" name="TextBox 69">
              <a:extLst>
                <a:ext uri="{FF2B5EF4-FFF2-40B4-BE49-F238E27FC236}">
                  <a16:creationId xmlns:a16="http://schemas.microsoft.com/office/drawing/2014/main" id="{2B4C4881-6213-41A5-AC03-CCE78498A9AE}"/>
                </a:ext>
              </a:extLst>
            </p:cNvPr>
            <p:cNvSpPr txBox="1"/>
            <p:nvPr userDrawn="1"/>
          </p:nvSpPr>
          <p:spPr>
            <a:xfrm>
              <a:off x="2169429" y="2267365"/>
              <a:ext cx="2286000" cy="237066"/>
            </a:xfrm>
            <a:prstGeom prst="rect">
              <a:avLst/>
            </a:prstGeom>
            <a:noFill/>
          </p:spPr>
          <p:txBody>
            <a:bodyPr wrap="square" lIns="54610" tIns="54610" rIns="54610" bIns="54610" rtlCol="0" anchor="ctr">
              <a:noAutofit/>
            </a:bodyPr>
            <a:lstStyle/>
            <a:p>
              <a:pPr algn="l">
                <a:spcAft>
                  <a:spcPts val="600"/>
                </a:spcAft>
              </a:pPr>
              <a:r>
                <a:rPr lang="en-GB" sz="1000"/>
                <a:t>Light Purple</a:t>
              </a:r>
            </a:p>
          </p:txBody>
        </p:sp>
        <p:sp>
          <p:nvSpPr>
            <p:cNvPr id="71" name="TextBox 70">
              <a:extLst>
                <a:ext uri="{FF2B5EF4-FFF2-40B4-BE49-F238E27FC236}">
                  <a16:creationId xmlns:a16="http://schemas.microsoft.com/office/drawing/2014/main" id="{940387EA-5FDE-4F6F-BAF2-604549CCD0F0}"/>
                </a:ext>
              </a:extLst>
            </p:cNvPr>
            <p:cNvSpPr txBox="1"/>
            <p:nvPr userDrawn="1"/>
          </p:nvSpPr>
          <p:spPr>
            <a:xfrm>
              <a:off x="2169429" y="4311593"/>
              <a:ext cx="2286000" cy="237066"/>
            </a:xfrm>
            <a:prstGeom prst="rect">
              <a:avLst/>
            </a:prstGeom>
            <a:noFill/>
          </p:spPr>
          <p:txBody>
            <a:bodyPr wrap="square" lIns="54610" tIns="54610" rIns="54610" bIns="54610" rtlCol="0" anchor="ctr">
              <a:noAutofit/>
            </a:bodyPr>
            <a:lstStyle/>
            <a:p>
              <a:pPr algn="l">
                <a:spcAft>
                  <a:spcPts val="600"/>
                </a:spcAft>
              </a:pPr>
              <a:r>
                <a:rPr lang="en-GB" sz="1000"/>
                <a:t>Green</a:t>
              </a:r>
            </a:p>
          </p:txBody>
        </p:sp>
        <p:sp>
          <p:nvSpPr>
            <p:cNvPr id="72" name="TextBox 71">
              <a:extLst>
                <a:ext uri="{FF2B5EF4-FFF2-40B4-BE49-F238E27FC236}">
                  <a16:creationId xmlns:a16="http://schemas.microsoft.com/office/drawing/2014/main" id="{A92671DE-F6BD-48CB-B11C-208DD1F1CCB3}"/>
                </a:ext>
              </a:extLst>
            </p:cNvPr>
            <p:cNvSpPr txBox="1"/>
            <p:nvPr userDrawn="1"/>
          </p:nvSpPr>
          <p:spPr>
            <a:xfrm>
              <a:off x="2169429" y="4822650"/>
              <a:ext cx="2286000" cy="237066"/>
            </a:xfrm>
            <a:prstGeom prst="rect">
              <a:avLst/>
            </a:prstGeom>
            <a:noFill/>
          </p:spPr>
          <p:txBody>
            <a:bodyPr wrap="square" lIns="54610" tIns="54610" rIns="54610" bIns="54610" rtlCol="0" anchor="ctr">
              <a:noAutofit/>
            </a:bodyPr>
            <a:lstStyle/>
            <a:p>
              <a:pPr algn="l">
                <a:spcAft>
                  <a:spcPts val="600"/>
                </a:spcAft>
              </a:pPr>
              <a:r>
                <a:rPr lang="en-GB" sz="1000"/>
                <a:t>Light Green</a:t>
              </a:r>
            </a:p>
          </p:txBody>
        </p:sp>
      </p:grpSp>
      <p:sp>
        <p:nvSpPr>
          <p:cNvPr id="74" name="Rectangle 73">
            <a:extLst>
              <a:ext uri="{FF2B5EF4-FFF2-40B4-BE49-F238E27FC236}">
                <a16:creationId xmlns:a16="http://schemas.microsoft.com/office/drawing/2014/main" id="{35C7B945-9627-4D94-B008-C987FEA96972}"/>
              </a:ext>
            </a:extLst>
          </p:cNvPr>
          <p:cNvSpPr/>
          <p:nvPr userDrawn="1"/>
        </p:nvSpPr>
        <p:spPr>
          <a:xfrm>
            <a:off x="5232206" y="1731971"/>
            <a:ext cx="839614" cy="411225"/>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51</a:t>
            </a:r>
          </a:p>
          <a:p>
            <a:pPr algn="ctr"/>
            <a:r>
              <a:rPr lang="en-GB" sz="800">
                <a:solidFill>
                  <a:schemeClr val="bg1"/>
                </a:solidFill>
              </a:rPr>
              <a:t>51</a:t>
            </a:r>
          </a:p>
          <a:p>
            <a:pPr algn="ctr"/>
            <a:r>
              <a:rPr lang="en-GB" sz="800">
                <a:solidFill>
                  <a:schemeClr val="bg1"/>
                </a:solidFill>
              </a:rPr>
              <a:t>51</a:t>
            </a:r>
          </a:p>
        </p:txBody>
      </p:sp>
      <p:sp>
        <p:nvSpPr>
          <p:cNvPr id="75" name="Rectangle 74">
            <a:extLst>
              <a:ext uri="{FF2B5EF4-FFF2-40B4-BE49-F238E27FC236}">
                <a16:creationId xmlns:a16="http://schemas.microsoft.com/office/drawing/2014/main" id="{AEB1F170-4966-4AAF-ABAA-3D2A0369F7FA}"/>
              </a:ext>
            </a:extLst>
          </p:cNvPr>
          <p:cNvSpPr/>
          <p:nvPr userDrawn="1"/>
        </p:nvSpPr>
        <p:spPr>
          <a:xfrm>
            <a:off x="5232206" y="2246533"/>
            <a:ext cx="839614" cy="411225"/>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a:p>
            <a:pPr algn="ctr"/>
            <a:endParaRPr lang="en-GB" sz="800">
              <a:solidFill>
                <a:schemeClr val="bg1"/>
              </a:solidFill>
            </a:endParaRPr>
          </a:p>
        </p:txBody>
      </p:sp>
      <p:sp>
        <p:nvSpPr>
          <p:cNvPr id="76" name="TextBox 75">
            <a:extLst>
              <a:ext uri="{FF2B5EF4-FFF2-40B4-BE49-F238E27FC236}">
                <a16:creationId xmlns:a16="http://schemas.microsoft.com/office/drawing/2014/main" id="{7033C2B2-E4D1-4420-8509-EC1E2C80321F}"/>
              </a:ext>
            </a:extLst>
          </p:cNvPr>
          <p:cNvSpPr txBox="1"/>
          <p:nvPr userDrawn="1"/>
        </p:nvSpPr>
        <p:spPr>
          <a:xfrm>
            <a:off x="5225411" y="1330325"/>
            <a:ext cx="1545229" cy="307777"/>
          </a:xfrm>
          <a:prstGeom prst="rect">
            <a:avLst/>
          </a:prstGeom>
          <a:noFill/>
        </p:spPr>
        <p:txBody>
          <a:bodyPr wrap="square" lIns="0" tIns="0" rIns="0" bIns="0" rtlCol="0">
            <a:spAutoFit/>
          </a:bodyPr>
          <a:lstStyle/>
          <a:p>
            <a:pPr algn="l">
              <a:spcAft>
                <a:spcPts val="600"/>
              </a:spcAft>
            </a:pPr>
            <a:r>
              <a:rPr lang="en-US" sz="1000" b="1">
                <a:solidFill>
                  <a:sysClr val="windowText" lastClr="000000"/>
                </a:solidFill>
              </a:rPr>
              <a:t>Neutrals for Infographics and charts only </a:t>
            </a:r>
          </a:p>
        </p:txBody>
      </p:sp>
      <p:sp>
        <p:nvSpPr>
          <p:cNvPr id="77" name="Rectangle 76">
            <a:extLst>
              <a:ext uri="{FF2B5EF4-FFF2-40B4-BE49-F238E27FC236}">
                <a16:creationId xmlns:a16="http://schemas.microsoft.com/office/drawing/2014/main" id="{9BFC6FF0-9D30-4829-A667-26B9E6467077}"/>
              </a:ext>
            </a:extLst>
          </p:cNvPr>
          <p:cNvSpPr/>
          <p:nvPr userDrawn="1"/>
        </p:nvSpPr>
        <p:spPr>
          <a:xfrm>
            <a:off x="5232206" y="2761094"/>
            <a:ext cx="839614" cy="4112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152</a:t>
            </a:r>
          </a:p>
          <a:p>
            <a:pPr algn="ctr"/>
            <a:r>
              <a:rPr lang="en-GB" sz="800">
                <a:solidFill>
                  <a:schemeClr val="bg1"/>
                </a:solidFill>
              </a:rPr>
              <a:t>152</a:t>
            </a:r>
          </a:p>
          <a:p>
            <a:pPr algn="ctr"/>
            <a:r>
              <a:rPr lang="en-GB" sz="800">
                <a:solidFill>
                  <a:schemeClr val="bg1"/>
                </a:solidFill>
              </a:rPr>
              <a:t>152</a:t>
            </a:r>
          </a:p>
        </p:txBody>
      </p:sp>
      <p:sp>
        <p:nvSpPr>
          <p:cNvPr id="78" name="Rectangle 77">
            <a:extLst>
              <a:ext uri="{FF2B5EF4-FFF2-40B4-BE49-F238E27FC236}">
                <a16:creationId xmlns:a16="http://schemas.microsoft.com/office/drawing/2014/main" id="{AF40F7A4-A491-46D0-AC78-F38FB368D987}"/>
              </a:ext>
            </a:extLst>
          </p:cNvPr>
          <p:cNvSpPr/>
          <p:nvPr userDrawn="1"/>
        </p:nvSpPr>
        <p:spPr>
          <a:xfrm>
            <a:off x="5232206" y="3275656"/>
            <a:ext cx="839614" cy="411225"/>
          </a:xfrm>
          <a:prstGeom prst="rect">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178</a:t>
            </a:r>
          </a:p>
          <a:p>
            <a:pPr algn="ctr"/>
            <a:r>
              <a:rPr lang="en-GB" sz="800">
                <a:solidFill>
                  <a:sysClr val="windowText" lastClr="000000"/>
                </a:solidFill>
              </a:rPr>
              <a:t>178</a:t>
            </a:r>
          </a:p>
          <a:p>
            <a:pPr algn="ctr"/>
            <a:r>
              <a:rPr lang="en-GB" sz="800">
                <a:solidFill>
                  <a:sysClr val="windowText" lastClr="000000"/>
                </a:solidFill>
              </a:rPr>
              <a:t>178</a:t>
            </a:r>
          </a:p>
        </p:txBody>
      </p:sp>
      <p:sp>
        <p:nvSpPr>
          <p:cNvPr id="79" name="Rectangle 78">
            <a:extLst>
              <a:ext uri="{FF2B5EF4-FFF2-40B4-BE49-F238E27FC236}">
                <a16:creationId xmlns:a16="http://schemas.microsoft.com/office/drawing/2014/main" id="{E22CE48C-CD62-438B-AF1B-E80398CE41CF}"/>
              </a:ext>
            </a:extLst>
          </p:cNvPr>
          <p:cNvSpPr/>
          <p:nvPr userDrawn="1"/>
        </p:nvSpPr>
        <p:spPr>
          <a:xfrm>
            <a:off x="5232206" y="3790216"/>
            <a:ext cx="839614" cy="411225"/>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229</a:t>
            </a:r>
          </a:p>
          <a:p>
            <a:pPr algn="ctr"/>
            <a:r>
              <a:rPr lang="en-GB" sz="800">
                <a:solidFill>
                  <a:schemeClr val="tx1"/>
                </a:solidFill>
              </a:rPr>
              <a:t>229</a:t>
            </a:r>
          </a:p>
          <a:p>
            <a:pPr algn="ctr"/>
            <a:r>
              <a:rPr lang="en-GB" sz="800">
                <a:solidFill>
                  <a:schemeClr val="tx1"/>
                </a:solidFill>
              </a:rPr>
              <a:t>229</a:t>
            </a:r>
          </a:p>
        </p:txBody>
      </p:sp>
      <p:sp>
        <p:nvSpPr>
          <p:cNvPr id="83" name="TextBox 82">
            <a:extLst>
              <a:ext uri="{FF2B5EF4-FFF2-40B4-BE49-F238E27FC236}">
                <a16:creationId xmlns:a16="http://schemas.microsoft.com/office/drawing/2014/main" id="{BFA814C9-BD96-4348-B664-2AD4A5DAAB12}"/>
              </a:ext>
            </a:extLst>
          </p:cNvPr>
          <p:cNvSpPr txBox="1"/>
          <p:nvPr userDrawn="1"/>
        </p:nvSpPr>
        <p:spPr>
          <a:xfrm>
            <a:off x="6203979" y="2852903"/>
            <a:ext cx="1253995" cy="237066"/>
          </a:xfrm>
          <a:prstGeom prst="rect">
            <a:avLst/>
          </a:prstGeom>
          <a:noFill/>
        </p:spPr>
        <p:txBody>
          <a:bodyPr wrap="square" lIns="54610" tIns="54610" rIns="54610" bIns="54610" rtlCol="0" anchor="ctr">
            <a:noAutofit/>
          </a:bodyPr>
          <a:lstStyle/>
          <a:p>
            <a:pPr algn="l">
              <a:spcAft>
                <a:spcPts val="600"/>
              </a:spcAft>
            </a:pPr>
            <a:r>
              <a:rPr lang="en-GB" sz="1000"/>
              <a:t>Grey 3</a:t>
            </a:r>
          </a:p>
        </p:txBody>
      </p:sp>
      <p:sp>
        <p:nvSpPr>
          <p:cNvPr id="84" name="TextBox 83">
            <a:extLst>
              <a:ext uri="{FF2B5EF4-FFF2-40B4-BE49-F238E27FC236}">
                <a16:creationId xmlns:a16="http://schemas.microsoft.com/office/drawing/2014/main" id="{B38E8C09-0782-4E70-887B-080A8FC240A9}"/>
              </a:ext>
            </a:extLst>
          </p:cNvPr>
          <p:cNvSpPr txBox="1"/>
          <p:nvPr userDrawn="1"/>
        </p:nvSpPr>
        <p:spPr>
          <a:xfrm>
            <a:off x="6203979" y="1830789"/>
            <a:ext cx="1253995" cy="237066"/>
          </a:xfrm>
          <a:prstGeom prst="rect">
            <a:avLst/>
          </a:prstGeom>
          <a:noFill/>
        </p:spPr>
        <p:txBody>
          <a:bodyPr wrap="square" lIns="54610" tIns="54610" rIns="54610" bIns="54610" rtlCol="0" anchor="ctr">
            <a:noAutofit/>
          </a:bodyPr>
          <a:lstStyle/>
          <a:p>
            <a:pPr algn="l">
              <a:spcAft>
                <a:spcPts val="600"/>
              </a:spcAft>
            </a:pPr>
            <a:r>
              <a:rPr lang="en-GB" sz="1000"/>
              <a:t>Grey 1</a:t>
            </a:r>
          </a:p>
        </p:txBody>
      </p:sp>
      <p:sp>
        <p:nvSpPr>
          <p:cNvPr id="85" name="TextBox 84">
            <a:extLst>
              <a:ext uri="{FF2B5EF4-FFF2-40B4-BE49-F238E27FC236}">
                <a16:creationId xmlns:a16="http://schemas.microsoft.com/office/drawing/2014/main" id="{7C3E17E9-EAB5-401D-99B5-E01BBCBAAE59}"/>
              </a:ext>
            </a:extLst>
          </p:cNvPr>
          <p:cNvSpPr txBox="1"/>
          <p:nvPr userDrawn="1"/>
        </p:nvSpPr>
        <p:spPr>
          <a:xfrm>
            <a:off x="6203979" y="3363960"/>
            <a:ext cx="1253995" cy="237066"/>
          </a:xfrm>
          <a:prstGeom prst="rect">
            <a:avLst/>
          </a:prstGeom>
          <a:noFill/>
        </p:spPr>
        <p:txBody>
          <a:bodyPr wrap="square" lIns="54610" tIns="54610" rIns="54610" bIns="54610" rtlCol="0" anchor="ctr">
            <a:noAutofit/>
          </a:bodyPr>
          <a:lstStyle/>
          <a:p>
            <a:pPr algn="l">
              <a:spcAft>
                <a:spcPts val="600"/>
              </a:spcAft>
            </a:pPr>
            <a:r>
              <a:rPr lang="en-GB" sz="1000"/>
              <a:t>Grey 4</a:t>
            </a:r>
          </a:p>
        </p:txBody>
      </p:sp>
      <p:sp>
        <p:nvSpPr>
          <p:cNvPr id="86" name="TextBox 85">
            <a:extLst>
              <a:ext uri="{FF2B5EF4-FFF2-40B4-BE49-F238E27FC236}">
                <a16:creationId xmlns:a16="http://schemas.microsoft.com/office/drawing/2014/main" id="{DA95C41B-9591-4042-8AC0-03DBDA91FD18}"/>
              </a:ext>
            </a:extLst>
          </p:cNvPr>
          <p:cNvSpPr txBox="1"/>
          <p:nvPr userDrawn="1"/>
        </p:nvSpPr>
        <p:spPr>
          <a:xfrm>
            <a:off x="6203979" y="3875017"/>
            <a:ext cx="1253995" cy="237066"/>
          </a:xfrm>
          <a:prstGeom prst="rect">
            <a:avLst/>
          </a:prstGeom>
          <a:noFill/>
        </p:spPr>
        <p:txBody>
          <a:bodyPr wrap="square" lIns="54610" tIns="54610" rIns="54610" bIns="54610" rtlCol="0" anchor="ctr">
            <a:noAutofit/>
          </a:bodyPr>
          <a:lstStyle/>
          <a:p>
            <a:pPr algn="l">
              <a:spcAft>
                <a:spcPts val="600"/>
              </a:spcAft>
            </a:pPr>
            <a:r>
              <a:rPr lang="en-GB" sz="1000"/>
              <a:t>Grey 5</a:t>
            </a:r>
          </a:p>
        </p:txBody>
      </p:sp>
      <p:sp>
        <p:nvSpPr>
          <p:cNvPr id="87" name="TextBox 86">
            <a:extLst>
              <a:ext uri="{FF2B5EF4-FFF2-40B4-BE49-F238E27FC236}">
                <a16:creationId xmlns:a16="http://schemas.microsoft.com/office/drawing/2014/main" id="{C924189F-5F86-46B9-810F-1AF60243011B}"/>
              </a:ext>
            </a:extLst>
          </p:cNvPr>
          <p:cNvSpPr txBox="1"/>
          <p:nvPr userDrawn="1"/>
        </p:nvSpPr>
        <p:spPr>
          <a:xfrm>
            <a:off x="6203979" y="2341846"/>
            <a:ext cx="1253995" cy="237066"/>
          </a:xfrm>
          <a:prstGeom prst="rect">
            <a:avLst/>
          </a:prstGeom>
          <a:noFill/>
        </p:spPr>
        <p:txBody>
          <a:bodyPr wrap="square" lIns="54610" tIns="54610" rIns="54610" bIns="54610" rtlCol="0" anchor="ctr">
            <a:noAutofit/>
          </a:bodyPr>
          <a:lstStyle/>
          <a:p>
            <a:pPr algn="l">
              <a:spcAft>
                <a:spcPts val="600"/>
              </a:spcAft>
            </a:pPr>
            <a:r>
              <a:rPr lang="en-GB" sz="1000"/>
              <a:t>Grey 2</a:t>
            </a:r>
          </a:p>
        </p:txBody>
      </p:sp>
      <p:sp>
        <p:nvSpPr>
          <p:cNvPr id="52" name="Rectangle 51">
            <a:extLst>
              <a:ext uri="{FF2B5EF4-FFF2-40B4-BE49-F238E27FC236}">
                <a16:creationId xmlns:a16="http://schemas.microsoft.com/office/drawing/2014/main" id="{4ACB48A6-B340-401D-8994-A0E53291AC9B}"/>
              </a:ext>
            </a:extLst>
          </p:cNvPr>
          <p:cNvSpPr/>
          <p:nvPr userDrawn="1"/>
        </p:nvSpPr>
        <p:spPr>
          <a:xfrm>
            <a:off x="7170486" y="2656172"/>
            <a:ext cx="839614" cy="411225"/>
          </a:xfrm>
          <a:prstGeom prst="rect">
            <a:avLst/>
          </a:prstGeom>
          <a:gradFill>
            <a:gsLst>
              <a:gs pos="100000">
                <a:schemeClr val="accent1"/>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3" name="Rectangle 52">
            <a:extLst>
              <a:ext uri="{FF2B5EF4-FFF2-40B4-BE49-F238E27FC236}">
                <a16:creationId xmlns:a16="http://schemas.microsoft.com/office/drawing/2014/main" id="{26F71474-A782-4BB1-8B9F-8DCCEAF88E0C}"/>
              </a:ext>
            </a:extLst>
          </p:cNvPr>
          <p:cNvSpPr/>
          <p:nvPr userDrawn="1"/>
        </p:nvSpPr>
        <p:spPr>
          <a:xfrm>
            <a:off x="9170077" y="2656172"/>
            <a:ext cx="839614" cy="411225"/>
          </a:xfrm>
          <a:prstGeom prst="rect">
            <a:avLst/>
          </a:prstGeom>
          <a:gradFill>
            <a:gsLst>
              <a:gs pos="100000">
                <a:srgbClr val="ACEAFF"/>
              </a:gs>
              <a:gs pos="0">
                <a:schemeClr val="accent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endParaRPr lang="en-GB" sz="800">
              <a:solidFill>
                <a:schemeClr val="bg1"/>
              </a:solidFill>
            </a:endParaRPr>
          </a:p>
        </p:txBody>
      </p:sp>
      <p:sp>
        <p:nvSpPr>
          <p:cNvPr id="54" name="TextBox 53">
            <a:extLst>
              <a:ext uri="{FF2B5EF4-FFF2-40B4-BE49-F238E27FC236}">
                <a16:creationId xmlns:a16="http://schemas.microsoft.com/office/drawing/2014/main" id="{2102BFCC-8EF9-4273-ADB0-A655CD827F66}"/>
              </a:ext>
            </a:extLst>
          </p:cNvPr>
          <p:cNvSpPr txBox="1"/>
          <p:nvPr userDrawn="1"/>
        </p:nvSpPr>
        <p:spPr>
          <a:xfrm>
            <a:off x="8028290" y="2743862"/>
            <a:ext cx="1568421" cy="237066"/>
          </a:xfrm>
          <a:prstGeom prst="rect">
            <a:avLst/>
          </a:prstGeom>
          <a:noFill/>
        </p:spPr>
        <p:txBody>
          <a:bodyPr wrap="square" lIns="54610" tIns="54610" rIns="54610" bIns="54610" rtlCol="0" anchor="ctr">
            <a:noAutofit/>
          </a:bodyPr>
          <a:lstStyle/>
          <a:p>
            <a:pPr algn="l">
              <a:spcAft>
                <a:spcPts val="600"/>
              </a:spcAft>
            </a:pPr>
            <a:r>
              <a:rPr lang="en-GB" sz="1000"/>
              <a:t>Purple/</a:t>
            </a:r>
            <a:br>
              <a:rPr lang="en-GB" sz="1000"/>
            </a:br>
            <a:r>
              <a:rPr lang="en-GB" sz="1000"/>
              <a:t>Cobalt gradient</a:t>
            </a:r>
          </a:p>
        </p:txBody>
      </p:sp>
      <p:sp>
        <p:nvSpPr>
          <p:cNvPr id="55" name="TextBox 54">
            <a:extLst>
              <a:ext uri="{FF2B5EF4-FFF2-40B4-BE49-F238E27FC236}">
                <a16:creationId xmlns:a16="http://schemas.microsoft.com/office/drawing/2014/main" id="{02D8D802-07C6-434C-B36C-582D2F2FAF7C}"/>
              </a:ext>
            </a:extLst>
          </p:cNvPr>
          <p:cNvSpPr txBox="1"/>
          <p:nvPr userDrawn="1"/>
        </p:nvSpPr>
        <p:spPr>
          <a:xfrm>
            <a:off x="10053992" y="2743862"/>
            <a:ext cx="1709098" cy="237066"/>
          </a:xfrm>
          <a:prstGeom prst="rect">
            <a:avLst/>
          </a:prstGeom>
          <a:noFill/>
        </p:spPr>
        <p:txBody>
          <a:bodyPr wrap="square" lIns="54610" tIns="54610" rIns="54610" bIns="54610" rtlCol="0" anchor="ctr">
            <a:noAutofit/>
          </a:bodyPr>
          <a:lstStyle/>
          <a:p>
            <a:pPr algn="l">
              <a:spcAft>
                <a:spcPts val="600"/>
              </a:spcAft>
            </a:pPr>
            <a:r>
              <a:rPr lang="en-GB" sz="1000"/>
              <a:t>Pacific/</a:t>
            </a:r>
            <a:br>
              <a:rPr lang="en-GB" sz="1000"/>
            </a:br>
            <a:r>
              <a:rPr lang="en-GB" sz="1000"/>
              <a:t>Light Blue gradient</a:t>
            </a:r>
          </a:p>
        </p:txBody>
      </p:sp>
      <p:sp>
        <p:nvSpPr>
          <p:cNvPr id="56" name="TextBox 55">
            <a:extLst>
              <a:ext uri="{FF2B5EF4-FFF2-40B4-BE49-F238E27FC236}">
                <a16:creationId xmlns:a16="http://schemas.microsoft.com/office/drawing/2014/main" id="{F56630A0-1CC3-4558-99F3-72A9846C3FA4}"/>
              </a:ext>
            </a:extLst>
          </p:cNvPr>
          <p:cNvSpPr txBox="1"/>
          <p:nvPr userDrawn="1"/>
        </p:nvSpPr>
        <p:spPr>
          <a:xfrm>
            <a:off x="7146554" y="1298952"/>
            <a:ext cx="4047046" cy="1269578"/>
          </a:xfrm>
          <a:prstGeom prst="rect">
            <a:avLst/>
          </a:prstGeom>
          <a:noFill/>
        </p:spPr>
        <p:txBody>
          <a:bodyPr wrap="square" lIns="0" tIns="0" rIns="0" bIns="0" rtlCol="0">
            <a:spAutoFit/>
          </a:bodyPr>
          <a:lstStyle/>
          <a:p>
            <a:pPr algn="l">
              <a:spcAft>
                <a:spcPts val="300"/>
              </a:spcAft>
            </a:pPr>
            <a:r>
              <a:rPr lang="en-US" sz="1000" b="1">
                <a:solidFill>
                  <a:sysClr val="windowText" lastClr="000000"/>
                </a:solidFill>
              </a:rPr>
              <a:t>Gradients</a:t>
            </a:r>
          </a:p>
          <a:p>
            <a:pPr marL="171450" indent="-171450" algn="l">
              <a:spcAft>
                <a:spcPts val="300"/>
              </a:spcAft>
              <a:buFont typeface="Arial" panose="020B0604020202020204" pitchFamily="34" charset="0"/>
              <a:buChar char="•"/>
            </a:pPr>
            <a:r>
              <a:rPr lang="en-GB" sz="1000" b="0">
                <a:solidFill>
                  <a:sysClr val="windowText" lastClr="000000"/>
                </a:solidFill>
              </a:rPr>
              <a:t>The </a:t>
            </a:r>
            <a:r>
              <a:rPr lang="en-GB" sz="1000" b="0" err="1">
                <a:solidFill>
                  <a:sysClr val="windowText" lastClr="000000"/>
                </a:solidFill>
              </a:rPr>
              <a:t>colors</a:t>
            </a:r>
            <a:r>
              <a:rPr lang="en-GB" sz="1000" b="0">
                <a:solidFill>
                  <a:sysClr val="windowText" lastClr="000000"/>
                </a:solidFill>
              </a:rPr>
              <a:t> are applied at both ends of the gradient, at 0% and 100% locations</a:t>
            </a:r>
          </a:p>
          <a:p>
            <a:pPr marL="171450" indent="-171450" algn="l">
              <a:spcAft>
                <a:spcPts val="300"/>
              </a:spcAft>
              <a:buFont typeface="Arial" panose="020B0604020202020204" pitchFamily="34" charset="0"/>
              <a:buChar char="•"/>
            </a:pPr>
            <a:r>
              <a:rPr lang="en-GB" sz="1000" b="0">
                <a:solidFill>
                  <a:sysClr val="windowText" lastClr="000000"/>
                </a:solidFill>
              </a:rPr>
              <a:t>The mid-point is at 50%</a:t>
            </a:r>
          </a:p>
          <a:p>
            <a:pPr marL="171450" indent="-171450" algn="l">
              <a:spcAft>
                <a:spcPts val="300"/>
              </a:spcAft>
              <a:buFont typeface="Arial" panose="020B0604020202020204" pitchFamily="34" charset="0"/>
              <a:buChar char="•"/>
            </a:pPr>
            <a:r>
              <a:rPr lang="en-GB" sz="1000" b="0">
                <a:solidFill>
                  <a:sysClr val="windowText" lastClr="000000"/>
                </a:solidFill>
              </a:rPr>
              <a:t>The gradients are used at a 0º angle</a:t>
            </a:r>
          </a:p>
          <a:p>
            <a:pPr marL="171450" indent="-171450" algn="l">
              <a:spcAft>
                <a:spcPts val="300"/>
              </a:spcAft>
              <a:buFont typeface="Arial" panose="020B0604020202020204" pitchFamily="34" charset="0"/>
              <a:buChar char="•"/>
            </a:pPr>
            <a:r>
              <a:rPr lang="en-GB" sz="1000" b="0">
                <a:solidFill>
                  <a:sysClr val="windowText" lastClr="000000"/>
                </a:solidFill>
              </a:rPr>
              <a:t>Use the linear gradient, never radial</a:t>
            </a:r>
          </a:p>
          <a:p>
            <a:pPr marL="171450" indent="-171450" algn="l">
              <a:spcAft>
                <a:spcPts val="300"/>
              </a:spcAft>
              <a:buFont typeface="Arial" panose="020B0604020202020204" pitchFamily="34" charset="0"/>
              <a:buChar char="•"/>
            </a:pPr>
            <a:r>
              <a:rPr lang="en-GB" sz="1000" b="0">
                <a:solidFill>
                  <a:sysClr val="windowText" lastClr="000000"/>
                </a:solidFill>
              </a:rPr>
              <a:t>Do not create new gradients; use only the gradients shown here</a:t>
            </a:r>
            <a:endParaRPr lang="en-US" sz="1000" b="0">
              <a:solidFill>
                <a:sysClr val="windowText" lastClr="000000"/>
              </a:solidFill>
            </a:endParaRPr>
          </a:p>
        </p:txBody>
      </p:sp>
      <p:sp>
        <p:nvSpPr>
          <p:cNvPr id="57" name="Rectangle 56">
            <a:extLst>
              <a:ext uri="{FF2B5EF4-FFF2-40B4-BE49-F238E27FC236}">
                <a16:creationId xmlns:a16="http://schemas.microsoft.com/office/drawing/2014/main" id="{9D5AAA1F-BD76-48F7-8C50-6E5979B9537B}"/>
              </a:ext>
            </a:extLst>
          </p:cNvPr>
          <p:cNvSpPr/>
          <p:nvPr userDrawn="1"/>
        </p:nvSpPr>
        <p:spPr>
          <a:xfrm>
            <a:off x="5225411" y="4304594"/>
            <a:ext cx="839614" cy="4112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tx1"/>
                </a:solidFill>
              </a:rPr>
              <a:t>255</a:t>
            </a:r>
          </a:p>
          <a:p>
            <a:pPr algn="ctr"/>
            <a:r>
              <a:rPr lang="en-GB" sz="800">
                <a:solidFill>
                  <a:schemeClr val="tx1"/>
                </a:solidFill>
              </a:rPr>
              <a:t>255</a:t>
            </a:r>
          </a:p>
          <a:p>
            <a:pPr algn="ctr"/>
            <a:r>
              <a:rPr lang="en-GB" sz="800">
                <a:solidFill>
                  <a:schemeClr val="tx1"/>
                </a:solidFill>
              </a:rPr>
              <a:t>255</a:t>
            </a:r>
          </a:p>
        </p:txBody>
      </p:sp>
      <p:sp>
        <p:nvSpPr>
          <p:cNvPr id="58" name="TextBox 57">
            <a:extLst>
              <a:ext uri="{FF2B5EF4-FFF2-40B4-BE49-F238E27FC236}">
                <a16:creationId xmlns:a16="http://schemas.microsoft.com/office/drawing/2014/main" id="{3485E89C-C25F-4DDF-BA6F-8600323267FE}"/>
              </a:ext>
            </a:extLst>
          </p:cNvPr>
          <p:cNvSpPr txBox="1"/>
          <p:nvPr userDrawn="1"/>
        </p:nvSpPr>
        <p:spPr>
          <a:xfrm>
            <a:off x="6197184" y="4389395"/>
            <a:ext cx="1253995" cy="237066"/>
          </a:xfrm>
          <a:prstGeom prst="rect">
            <a:avLst/>
          </a:prstGeom>
          <a:noFill/>
        </p:spPr>
        <p:txBody>
          <a:bodyPr wrap="square" lIns="54610" tIns="54610" rIns="54610" bIns="54610" rtlCol="0" anchor="ctr">
            <a:noAutofit/>
          </a:bodyPr>
          <a:lstStyle/>
          <a:p>
            <a:pPr algn="l">
              <a:spcAft>
                <a:spcPts val="600"/>
              </a:spcAft>
            </a:pPr>
            <a:r>
              <a:rPr lang="en-GB" sz="1000"/>
              <a:t>White</a:t>
            </a:r>
          </a:p>
        </p:txBody>
      </p:sp>
      <p:sp>
        <p:nvSpPr>
          <p:cNvPr id="73" name="TextBox 72">
            <a:extLst>
              <a:ext uri="{FF2B5EF4-FFF2-40B4-BE49-F238E27FC236}">
                <a16:creationId xmlns:a16="http://schemas.microsoft.com/office/drawing/2014/main" id="{66117D9B-6EF8-4B36-A112-FD6D19D0AE23}"/>
              </a:ext>
            </a:extLst>
          </p:cNvPr>
          <p:cNvSpPr txBox="1"/>
          <p:nvPr userDrawn="1"/>
        </p:nvSpPr>
        <p:spPr>
          <a:xfrm>
            <a:off x="7146554" y="3336981"/>
            <a:ext cx="1194238" cy="153888"/>
          </a:xfrm>
          <a:prstGeom prst="rect">
            <a:avLst/>
          </a:prstGeom>
          <a:noFill/>
        </p:spPr>
        <p:txBody>
          <a:bodyPr wrap="none" lIns="0" tIns="0" rIns="0" bIns="0" rtlCol="0">
            <a:noAutofit/>
          </a:bodyPr>
          <a:lstStyle/>
          <a:p>
            <a:pPr algn="l">
              <a:spcAft>
                <a:spcPts val="600"/>
              </a:spcAft>
            </a:pPr>
            <a:r>
              <a:rPr lang="en-US" sz="1000" b="1">
                <a:solidFill>
                  <a:sysClr val="windowText" lastClr="000000"/>
                </a:solidFill>
              </a:rPr>
              <a:t>Traffic Light Palette</a:t>
            </a:r>
            <a:endParaRPr lang="en-US" sz="1000" b="0">
              <a:solidFill>
                <a:sysClr val="windowText" lastClr="000000"/>
              </a:solidFill>
            </a:endParaRPr>
          </a:p>
        </p:txBody>
      </p:sp>
      <p:sp>
        <p:nvSpPr>
          <p:cNvPr id="101" name="Rectangle 100">
            <a:extLst>
              <a:ext uri="{FF2B5EF4-FFF2-40B4-BE49-F238E27FC236}">
                <a16:creationId xmlns:a16="http://schemas.microsoft.com/office/drawing/2014/main" id="{8629CA1F-9C19-4EBE-AACF-DD30D2A7CB9D}"/>
              </a:ext>
            </a:extLst>
          </p:cNvPr>
          <p:cNvSpPr>
            <a:spLocks/>
          </p:cNvSpPr>
          <p:nvPr userDrawn="1"/>
        </p:nvSpPr>
        <p:spPr>
          <a:xfrm>
            <a:off x="9353776" y="3589581"/>
            <a:ext cx="839614" cy="411225"/>
          </a:xfrm>
          <a:prstGeom prst="rect">
            <a:avLst/>
          </a:prstGeom>
          <a:solidFill>
            <a:srgbClr val="2699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38</a:t>
            </a:r>
          </a:p>
          <a:p>
            <a:pPr algn="ctr"/>
            <a:r>
              <a:rPr lang="en-GB" sz="800">
                <a:solidFill>
                  <a:schemeClr val="bg1"/>
                </a:solidFill>
              </a:rPr>
              <a:t>153</a:t>
            </a:r>
          </a:p>
          <a:p>
            <a:pPr algn="ctr"/>
            <a:r>
              <a:rPr lang="en-GB" sz="800">
                <a:solidFill>
                  <a:schemeClr val="bg1"/>
                </a:solidFill>
              </a:rPr>
              <a:t>36</a:t>
            </a:r>
          </a:p>
        </p:txBody>
      </p:sp>
      <p:sp>
        <p:nvSpPr>
          <p:cNvPr id="102" name="Rectangle 101">
            <a:extLst>
              <a:ext uri="{FF2B5EF4-FFF2-40B4-BE49-F238E27FC236}">
                <a16:creationId xmlns:a16="http://schemas.microsoft.com/office/drawing/2014/main" id="{38F50825-9522-489D-AFE6-03DCC983AE45}"/>
              </a:ext>
            </a:extLst>
          </p:cNvPr>
          <p:cNvSpPr>
            <a:spLocks/>
          </p:cNvSpPr>
          <p:nvPr userDrawn="1"/>
        </p:nvSpPr>
        <p:spPr>
          <a:xfrm>
            <a:off x="8262131" y="3589581"/>
            <a:ext cx="839614" cy="411225"/>
          </a:xfrm>
          <a:prstGeom prst="rect">
            <a:avLst/>
          </a:prstGeom>
          <a:solidFill>
            <a:srgbClr val="F1C44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241</a:t>
            </a:r>
          </a:p>
          <a:p>
            <a:pPr algn="ctr"/>
            <a:r>
              <a:rPr lang="en-GB" sz="800">
                <a:solidFill>
                  <a:schemeClr val="bg1"/>
                </a:solidFill>
              </a:rPr>
              <a:t>196</a:t>
            </a:r>
          </a:p>
          <a:p>
            <a:pPr algn="ctr"/>
            <a:r>
              <a:rPr lang="en-GB" sz="800">
                <a:solidFill>
                  <a:schemeClr val="bg1"/>
                </a:solidFill>
              </a:rPr>
              <a:t>77</a:t>
            </a:r>
          </a:p>
        </p:txBody>
      </p:sp>
      <p:sp>
        <p:nvSpPr>
          <p:cNvPr id="103" name="Rectangle 102">
            <a:extLst>
              <a:ext uri="{FF2B5EF4-FFF2-40B4-BE49-F238E27FC236}">
                <a16:creationId xmlns:a16="http://schemas.microsoft.com/office/drawing/2014/main" id="{920DF8B8-BB57-4FAB-8303-1EA0BDA6B7F5}"/>
              </a:ext>
            </a:extLst>
          </p:cNvPr>
          <p:cNvSpPr>
            <a:spLocks/>
          </p:cNvSpPr>
          <p:nvPr userDrawn="1"/>
        </p:nvSpPr>
        <p:spPr>
          <a:xfrm>
            <a:off x="7170486" y="3589581"/>
            <a:ext cx="839614" cy="411225"/>
          </a:xfrm>
          <a:prstGeom prst="rect">
            <a:avLst/>
          </a:prstGeom>
          <a:solidFill>
            <a:srgbClr val="ED212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237</a:t>
            </a:r>
          </a:p>
          <a:p>
            <a:pPr algn="ctr"/>
            <a:r>
              <a:rPr lang="en-GB" sz="800">
                <a:solidFill>
                  <a:schemeClr val="bg1"/>
                </a:solidFill>
              </a:rPr>
              <a:t>33</a:t>
            </a:r>
          </a:p>
          <a:p>
            <a:pPr algn="ctr"/>
            <a:r>
              <a:rPr lang="en-GB" sz="800">
                <a:solidFill>
                  <a:schemeClr val="bg1"/>
                </a:solidFill>
              </a:rPr>
              <a:t>36</a:t>
            </a:r>
          </a:p>
        </p:txBody>
      </p:sp>
      <p:sp>
        <p:nvSpPr>
          <p:cNvPr id="104" name="TextBox 103">
            <a:extLst>
              <a:ext uri="{FF2B5EF4-FFF2-40B4-BE49-F238E27FC236}">
                <a16:creationId xmlns:a16="http://schemas.microsoft.com/office/drawing/2014/main" id="{0E284CC6-D89E-4E2E-9C1A-D2D015D4CCE1}"/>
              </a:ext>
            </a:extLst>
          </p:cNvPr>
          <p:cNvSpPr txBox="1"/>
          <p:nvPr userDrawn="1"/>
        </p:nvSpPr>
        <p:spPr>
          <a:xfrm>
            <a:off x="7146553" y="4285684"/>
            <a:ext cx="4159622" cy="626317"/>
          </a:xfrm>
          <a:prstGeom prst="rect">
            <a:avLst/>
          </a:prstGeom>
          <a:noFill/>
        </p:spPr>
        <p:txBody>
          <a:bodyPr wrap="square" lIns="0" tIns="0" rIns="0" bIns="0" rtlCol="0">
            <a:noAutofit/>
          </a:bodyPr>
          <a:lstStyle/>
          <a:p>
            <a:pPr algn="l">
              <a:spcAft>
                <a:spcPts val="600"/>
              </a:spcAft>
            </a:pPr>
            <a:r>
              <a:rPr lang="en-US" sz="1000" b="1">
                <a:solidFill>
                  <a:sysClr val="windowText" lastClr="000000"/>
                </a:solidFill>
              </a:rPr>
              <a:t>Potential chart color order</a:t>
            </a:r>
          </a:p>
          <a:p>
            <a:pPr marL="171450" indent="-171450" algn="l">
              <a:spcAft>
                <a:spcPts val="300"/>
              </a:spcAft>
              <a:buFont typeface="Arial" panose="020B0604020202020204" pitchFamily="34" charset="0"/>
              <a:buChar char="•"/>
            </a:pPr>
            <a:r>
              <a:rPr lang="en-US" sz="1000" b="0">
                <a:solidFill>
                  <a:sysClr val="windowText" lastClr="000000"/>
                </a:solidFill>
              </a:rPr>
              <a:t>Prioritize our blues, but they don’t have to be used all at once</a:t>
            </a:r>
          </a:p>
          <a:p>
            <a:pPr marL="171450" indent="-171450" algn="l">
              <a:spcAft>
                <a:spcPts val="300"/>
              </a:spcAft>
              <a:buFont typeface="Arial" panose="020B0604020202020204" pitchFamily="34" charset="0"/>
              <a:buChar char="•"/>
            </a:pPr>
            <a:r>
              <a:rPr lang="en-US" sz="1000" b="0">
                <a:solidFill>
                  <a:sysClr val="windowText" lastClr="000000"/>
                </a:solidFill>
              </a:rPr>
              <a:t>Mix light, mid and dark tones within data sets</a:t>
            </a:r>
          </a:p>
        </p:txBody>
      </p:sp>
      <p:cxnSp>
        <p:nvCxnSpPr>
          <p:cNvPr id="105" name="Straight Connector 104">
            <a:extLst>
              <a:ext uri="{FF2B5EF4-FFF2-40B4-BE49-F238E27FC236}">
                <a16:creationId xmlns:a16="http://schemas.microsoft.com/office/drawing/2014/main" id="{32E93FD9-5621-45B8-BDA7-4C88B41DB4D9}"/>
              </a:ext>
            </a:extLst>
          </p:cNvPr>
          <p:cNvCxnSpPr/>
          <p:nvPr userDrawn="1"/>
        </p:nvCxnSpPr>
        <p:spPr>
          <a:xfrm>
            <a:off x="7170486" y="324260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8F7303C-5EE8-4FA6-A437-87F2BF61E6C8}"/>
              </a:ext>
            </a:extLst>
          </p:cNvPr>
          <p:cNvCxnSpPr/>
          <p:nvPr userDrawn="1"/>
        </p:nvCxnSpPr>
        <p:spPr>
          <a:xfrm>
            <a:off x="7170486" y="4176642"/>
            <a:ext cx="4023114"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39C72177-73C5-408A-8C21-86379F35DFDA}"/>
              </a:ext>
            </a:extLst>
          </p:cNvPr>
          <p:cNvGrpSpPr/>
          <p:nvPr userDrawn="1"/>
        </p:nvGrpSpPr>
        <p:grpSpPr>
          <a:xfrm>
            <a:off x="7170486" y="5015319"/>
            <a:ext cx="4023114" cy="868052"/>
            <a:chOff x="6942744" y="5227726"/>
            <a:chExt cx="6397168" cy="1380293"/>
          </a:xfrm>
        </p:grpSpPr>
        <p:sp>
          <p:nvSpPr>
            <p:cNvPr id="108" name="Rectangle 107">
              <a:extLst>
                <a:ext uri="{FF2B5EF4-FFF2-40B4-BE49-F238E27FC236}">
                  <a16:creationId xmlns:a16="http://schemas.microsoft.com/office/drawing/2014/main" id="{09C4E567-3FDF-4915-8D1F-4D3869F8570F}"/>
                </a:ext>
              </a:extLst>
            </p:cNvPr>
            <p:cNvSpPr/>
            <p:nvPr userDrawn="1"/>
          </p:nvSpPr>
          <p:spPr>
            <a:xfrm>
              <a:off x="8821942" y="5227726"/>
              <a:ext cx="759576" cy="592341"/>
            </a:xfrm>
            <a:prstGeom prst="rect">
              <a:avLst/>
            </a:prstGeom>
            <a:solidFill>
              <a:srgbClr val="1E49E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30</a:t>
              </a:r>
            </a:p>
            <a:p>
              <a:pPr algn="ctr"/>
              <a:r>
                <a:rPr lang="en-GB" sz="800">
                  <a:solidFill>
                    <a:schemeClr val="bg1"/>
                  </a:solidFill>
                </a:rPr>
                <a:t>73</a:t>
              </a:r>
            </a:p>
            <a:p>
              <a:pPr algn="ctr"/>
              <a:r>
                <a:rPr lang="en-GB" sz="800">
                  <a:solidFill>
                    <a:schemeClr val="bg1"/>
                  </a:solidFill>
                </a:rPr>
                <a:t>226</a:t>
              </a:r>
            </a:p>
          </p:txBody>
        </p:sp>
        <p:sp>
          <p:nvSpPr>
            <p:cNvPr id="109" name="Rectangle 108">
              <a:extLst>
                <a:ext uri="{FF2B5EF4-FFF2-40B4-BE49-F238E27FC236}">
                  <a16:creationId xmlns:a16="http://schemas.microsoft.com/office/drawing/2014/main" id="{2DA33985-45D0-4046-B44C-8DCBCFFD86AC}"/>
                </a:ext>
              </a:extLst>
            </p:cNvPr>
            <p:cNvSpPr/>
            <p:nvPr userDrawn="1"/>
          </p:nvSpPr>
          <p:spPr>
            <a:xfrm>
              <a:off x="6942744" y="5227726"/>
              <a:ext cx="759576" cy="592341"/>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51</a:t>
              </a:r>
            </a:p>
            <a:p>
              <a:pPr algn="ctr"/>
              <a:r>
                <a:rPr lang="en-GB" sz="800">
                  <a:solidFill>
                    <a:schemeClr val="bg1"/>
                  </a:solidFill>
                </a:rPr>
                <a:t>141</a:t>
              </a:r>
            </a:p>
          </p:txBody>
        </p:sp>
        <p:sp>
          <p:nvSpPr>
            <p:cNvPr id="110" name="Rectangle 109">
              <a:extLst>
                <a:ext uri="{FF2B5EF4-FFF2-40B4-BE49-F238E27FC236}">
                  <a16:creationId xmlns:a16="http://schemas.microsoft.com/office/drawing/2014/main" id="{60024D76-5422-4C07-A547-F2C593130265}"/>
                </a:ext>
              </a:extLst>
            </p:cNvPr>
            <p:cNvSpPr/>
            <p:nvPr userDrawn="1"/>
          </p:nvSpPr>
          <p:spPr>
            <a:xfrm>
              <a:off x="9761541" y="5227726"/>
              <a:ext cx="759576" cy="592341"/>
            </a:xfrm>
            <a:prstGeom prst="rect">
              <a:avLst/>
            </a:prstGeom>
            <a:solidFill>
              <a:srgbClr val="76D2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118</a:t>
              </a:r>
            </a:p>
            <a:p>
              <a:pPr algn="ctr"/>
              <a:r>
                <a:rPr lang="en-GB" sz="800">
                  <a:solidFill>
                    <a:sysClr val="windowText" lastClr="000000"/>
                  </a:solidFill>
                </a:rPr>
                <a:t>210</a:t>
              </a:r>
            </a:p>
            <a:p>
              <a:pPr algn="ctr"/>
              <a:r>
                <a:rPr lang="en-GB" sz="800">
                  <a:solidFill>
                    <a:sysClr val="windowText" lastClr="000000"/>
                  </a:solidFill>
                </a:rPr>
                <a:t>255</a:t>
              </a:r>
            </a:p>
          </p:txBody>
        </p:sp>
        <p:sp>
          <p:nvSpPr>
            <p:cNvPr id="111" name="Rectangle 110">
              <a:extLst>
                <a:ext uri="{FF2B5EF4-FFF2-40B4-BE49-F238E27FC236}">
                  <a16:creationId xmlns:a16="http://schemas.microsoft.com/office/drawing/2014/main" id="{06E42AD4-4E53-43DB-966B-14EA0ED3E458}"/>
                </a:ext>
              </a:extLst>
            </p:cNvPr>
            <p:cNvSpPr/>
            <p:nvPr userDrawn="1"/>
          </p:nvSpPr>
          <p:spPr>
            <a:xfrm>
              <a:off x="11640737" y="5227726"/>
              <a:ext cx="759576" cy="592341"/>
            </a:xfrm>
            <a:prstGeom prst="rect">
              <a:avLst/>
            </a:prstGeom>
            <a:solidFill>
              <a:srgbClr val="B497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180</a:t>
              </a:r>
            </a:p>
            <a:p>
              <a:pPr algn="ctr"/>
              <a:r>
                <a:rPr lang="en-GB" sz="800">
                  <a:solidFill>
                    <a:schemeClr val="bg1"/>
                  </a:solidFill>
                </a:rPr>
                <a:t>151</a:t>
              </a:r>
            </a:p>
            <a:p>
              <a:pPr algn="ctr"/>
              <a:r>
                <a:rPr lang="en-GB" sz="800">
                  <a:solidFill>
                    <a:schemeClr val="bg1"/>
                  </a:solidFill>
                </a:rPr>
                <a:t>255</a:t>
              </a:r>
            </a:p>
          </p:txBody>
        </p:sp>
        <p:sp>
          <p:nvSpPr>
            <p:cNvPr id="112" name="Rectangle 111">
              <a:extLst>
                <a:ext uri="{FF2B5EF4-FFF2-40B4-BE49-F238E27FC236}">
                  <a16:creationId xmlns:a16="http://schemas.microsoft.com/office/drawing/2014/main" id="{3123BFF0-C9BC-4A9F-8C1A-6677CDC1F631}"/>
                </a:ext>
              </a:extLst>
            </p:cNvPr>
            <p:cNvSpPr/>
            <p:nvPr userDrawn="1"/>
          </p:nvSpPr>
          <p:spPr>
            <a:xfrm>
              <a:off x="8821942" y="6015678"/>
              <a:ext cx="759576" cy="592341"/>
            </a:xfrm>
            <a:prstGeom prst="rect">
              <a:avLst/>
            </a:prstGeom>
            <a:solidFill>
              <a:srgbClr val="FD349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253</a:t>
              </a:r>
            </a:p>
            <a:p>
              <a:pPr algn="ctr"/>
              <a:r>
                <a:rPr lang="en-GB" sz="800">
                  <a:solidFill>
                    <a:schemeClr val="bg1"/>
                  </a:solidFill>
                </a:rPr>
                <a:t>52</a:t>
              </a:r>
            </a:p>
            <a:p>
              <a:pPr algn="ctr"/>
              <a:r>
                <a:rPr lang="en-GB" sz="800">
                  <a:solidFill>
                    <a:schemeClr val="bg1"/>
                  </a:solidFill>
                </a:rPr>
                <a:t>156</a:t>
              </a:r>
            </a:p>
          </p:txBody>
        </p:sp>
        <p:sp>
          <p:nvSpPr>
            <p:cNvPr id="113" name="Rectangle 112">
              <a:extLst>
                <a:ext uri="{FF2B5EF4-FFF2-40B4-BE49-F238E27FC236}">
                  <a16:creationId xmlns:a16="http://schemas.microsoft.com/office/drawing/2014/main" id="{2B91896C-FA19-4C29-A6A4-8285D7F3418C}"/>
                </a:ext>
              </a:extLst>
            </p:cNvPr>
            <p:cNvSpPr/>
            <p:nvPr userDrawn="1"/>
          </p:nvSpPr>
          <p:spPr>
            <a:xfrm>
              <a:off x="10701139" y="5227726"/>
              <a:ext cx="759576" cy="592341"/>
            </a:xfrm>
            <a:prstGeom prst="rect">
              <a:avLst/>
            </a:prstGeom>
            <a:solidFill>
              <a:srgbClr val="7213E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114</a:t>
              </a:r>
            </a:p>
            <a:p>
              <a:pPr algn="ctr"/>
              <a:r>
                <a:rPr lang="en-GB" sz="800">
                  <a:solidFill>
                    <a:schemeClr val="bg1"/>
                  </a:solidFill>
                </a:rPr>
                <a:t>19</a:t>
              </a:r>
            </a:p>
            <a:p>
              <a:pPr algn="ctr"/>
              <a:r>
                <a:rPr lang="en-GB" sz="800">
                  <a:solidFill>
                    <a:schemeClr val="bg1"/>
                  </a:solidFill>
                </a:rPr>
                <a:t>234</a:t>
              </a:r>
            </a:p>
          </p:txBody>
        </p:sp>
        <p:sp>
          <p:nvSpPr>
            <p:cNvPr id="114" name="Rectangle 113">
              <a:extLst>
                <a:ext uri="{FF2B5EF4-FFF2-40B4-BE49-F238E27FC236}">
                  <a16:creationId xmlns:a16="http://schemas.microsoft.com/office/drawing/2014/main" id="{48E4376B-58CB-4B0E-AB7F-3AF61E7659F9}"/>
                </a:ext>
              </a:extLst>
            </p:cNvPr>
            <p:cNvSpPr/>
            <p:nvPr userDrawn="1"/>
          </p:nvSpPr>
          <p:spPr>
            <a:xfrm>
              <a:off x="9761541" y="6015678"/>
              <a:ext cx="759576" cy="592341"/>
            </a:xfrm>
            <a:prstGeom prst="rect">
              <a:avLst/>
            </a:prstGeom>
            <a:solidFill>
              <a:srgbClr val="FFA3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255</a:t>
              </a:r>
            </a:p>
            <a:p>
              <a:pPr algn="ctr"/>
              <a:r>
                <a:rPr lang="en-GB" sz="800">
                  <a:solidFill>
                    <a:schemeClr val="bg1"/>
                  </a:solidFill>
                </a:rPr>
                <a:t>163</a:t>
              </a:r>
            </a:p>
            <a:p>
              <a:pPr algn="ctr"/>
              <a:r>
                <a:rPr lang="en-GB" sz="800">
                  <a:solidFill>
                    <a:schemeClr val="bg1"/>
                  </a:solidFill>
                </a:rPr>
                <a:t>218</a:t>
              </a:r>
            </a:p>
          </p:txBody>
        </p:sp>
        <p:sp>
          <p:nvSpPr>
            <p:cNvPr id="115" name="Rectangle 114">
              <a:extLst>
                <a:ext uri="{FF2B5EF4-FFF2-40B4-BE49-F238E27FC236}">
                  <a16:creationId xmlns:a16="http://schemas.microsoft.com/office/drawing/2014/main" id="{6CCBC42E-797C-4CB6-8C59-2D6FCDDB1F33}"/>
                </a:ext>
              </a:extLst>
            </p:cNvPr>
            <p:cNvSpPr/>
            <p:nvPr userDrawn="1"/>
          </p:nvSpPr>
          <p:spPr>
            <a:xfrm>
              <a:off x="6942744" y="6015678"/>
              <a:ext cx="759576" cy="592341"/>
            </a:xfrm>
            <a:prstGeom prst="rect">
              <a:avLst/>
            </a:prstGeom>
            <a:solidFill>
              <a:srgbClr val="00C0A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192</a:t>
              </a:r>
            </a:p>
            <a:p>
              <a:pPr algn="ctr"/>
              <a:r>
                <a:rPr lang="en-GB" sz="800">
                  <a:solidFill>
                    <a:schemeClr val="bg1"/>
                  </a:solidFill>
                </a:rPr>
                <a:t>174</a:t>
              </a:r>
            </a:p>
          </p:txBody>
        </p:sp>
        <p:sp>
          <p:nvSpPr>
            <p:cNvPr id="116" name="Rectangle 115">
              <a:extLst>
                <a:ext uri="{FF2B5EF4-FFF2-40B4-BE49-F238E27FC236}">
                  <a16:creationId xmlns:a16="http://schemas.microsoft.com/office/drawing/2014/main" id="{691DA2AF-1629-48DB-9571-C0A4059F3B38}"/>
                </a:ext>
              </a:extLst>
            </p:cNvPr>
            <p:cNvSpPr/>
            <p:nvPr userDrawn="1"/>
          </p:nvSpPr>
          <p:spPr>
            <a:xfrm>
              <a:off x="12580336" y="6015678"/>
              <a:ext cx="759576" cy="592341"/>
            </a:xfrm>
            <a:prstGeom prst="rect">
              <a:avLst/>
            </a:prstGeom>
            <a:solidFill>
              <a:srgbClr val="63EBD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ysClr val="windowText" lastClr="000000"/>
                  </a:solidFill>
                </a:rPr>
                <a:t>99</a:t>
              </a:r>
            </a:p>
            <a:p>
              <a:pPr algn="ctr"/>
              <a:r>
                <a:rPr lang="en-GB" sz="800">
                  <a:solidFill>
                    <a:sysClr val="windowText" lastClr="000000"/>
                  </a:solidFill>
                </a:rPr>
                <a:t>235</a:t>
              </a:r>
            </a:p>
            <a:p>
              <a:pPr algn="ctr"/>
              <a:r>
                <a:rPr lang="en-GB" sz="800">
                  <a:solidFill>
                    <a:sysClr val="windowText" lastClr="000000"/>
                  </a:solidFill>
                </a:rPr>
                <a:t>218</a:t>
              </a:r>
            </a:p>
          </p:txBody>
        </p:sp>
        <p:sp>
          <p:nvSpPr>
            <p:cNvPr id="117" name="Rectangle 116">
              <a:extLst>
                <a:ext uri="{FF2B5EF4-FFF2-40B4-BE49-F238E27FC236}">
                  <a16:creationId xmlns:a16="http://schemas.microsoft.com/office/drawing/2014/main" id="{7004D9F3-522B-4798-8584-5DAEBCA82D69}"/>
                </a:ext>
              </a:extLst>
            </p:cNvPr>
            <p:cNvSpPr/>
            <p:nvPr userDrawn="1"/>
          </p:nvSpPr>
          <p:spPr>
            <a:xfrm>
              <a:off x="7882343" y="5227726"/>
              <a:ext cx="759576" cy="592341"/>
            </a:xfrm>
            <a:prstGeom prst="rect">
              <a:avLst/>
            </a:prstGeom>
            <a:solidFill>
              <a:srgbClr val="00B8F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0</a:t>
              </a:r>
            </a:p>
            <a:p>
              <a:pPr algn="ctr"/>
              <a:r>
                <a:rPr lang="en-GB" sz="800">
                  <a:solidFill>
                    <a:schemeClr val="bg1"/>
                  </a:solidFill>
                </a:rPr>
                <a:t>184</a:t>
              </a:r>
            </a:p>
            <a:p>
              <a:pPr algn="ctr"/>
              <a:r>
                <a:rPr lang="en-GB" sz="800">
                  <a:solidFill>
                    <a:schemeClr val="bg1"/>
                  </a:solidFill>
                </a:rPr>
                <a:t>245</a:t>
              </a:r>
            </a:p>
          </p:txBody>
        </p:sp>
        <p:sp>
          <p:nvSpPr>
            <p:cNvPr id="118" name="Rectangle 117">
              <a:extLst>
                <a:ext uri="{FF2B5EF4-FFF2-40B4-BE49-F238E27FC236}">
                  <a16:creationId xmlns:a16="http://schemas.microsoft.com/office/drawing/2014/main" id="{DDFAE922-1756-4DBB-9867-8AF985CB3C58}"/>
                </a:ext>
              </a:extLst>
            </p:cNvPr>
            <p:cNvSpPr/>
            <p:nvPr userDrawn="1"/>
          </p:nvSpPr>
          <p:spPr>
            <a:xfrm>
              <a:off x="11640737" y="6015678"/>
              <a:ext cx="759576" cy="592341"/>
            </a:xfrm>
            <a:prstGeom prst="rect">
              <a:avLst/>
            </a:prstGeom>
            <a:solidFill>
              <a:srgbClr val="510DB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81</a:t>
              </a:r>
            </a:p>
            <a:p>
              <a:pPr algn="ctr"/>
              <a:r>
                <a:rPr lang="en-GB" sz="800">
                  <a:solidFill>
                    <a:schemeClr val="bg1"/>
                  </a:solidFill>
                </a:rPr>
                <a:t>13</a:t>
              </a:r>
            </a:p>
            <a:p>
              <a:pPr algn="ctr"/>
              <a:r>
                <a:rPr lang="en-GB" sz="800">
                  <a:solidFill>
                    <a:schemeClr val="bg1"/>
                  </a:solidFill>
                </a:rPr>
                <a:t>188</a:t>
              </a:r>
            </a:p>
          </p:txBody>
        </p:sp>
        <p:sp>
          <p:nvSpPr>
            <p:cNvPr id="119" name="Rectangle 118">
              <a:extLst>
                <a:ext uri="{FF2B5EF4-FFF2-40B4-BE49-F238E27FC236}">
                  <a16:creationId xmlns:a16="http://schemas.microsoft.com/office/drawing/2014/main" id="{88FF5845-C594-4FAB-AA8F-EA33A333B321}"/>
                </a:ext>
              </a:extLst>
            </p:cNvPr>
            <p:cNvSpPr/>
            <p:nvPr userDrawn="1"/>
          </p:nvSpPr>
          <p:spPr>
            <a:xfrm>
              <a:off x="12580336" y="5227726"/>
              <a:ext cx="759576" cy="592341"/>
            </a:xfrm>
            <a:prstGeom prst="rect">
              <a:avLst/>
            </a:prstGeom>
            <a:solidFill>
              <a:srgbClr val="098E7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9</a:t>
              </a:r>
            </a:p>
            <a:p>
              <a:pPr algn="ctr"/>
              <a:r>
                <a:rPr lang="en-GB" sz="800">
                  <a:solidFill>
                    <a:schemeClr val="bg1"/>
                  </a:solidFill>
                </a:rPr>
                <a:t>142</a:t>
              </a:r>
            </a:p>
            <a:p>
              <a:pPr algn="ctr"/>
              <a:r>
                <a:rPr lang="en-GB" sz="800">
                  <a:solidFill>
                    <a:schemeClr val="bg1"/>
                  </a:solidFill>
                </a:rPr>
                <a:t>126</a:t>
              </a:r>
            </a:p>
          </p:txBody>
        </p:sp>
        <p:sp>
          <p:nvSpPr>
            <p:cNvPr id="120" name="Rectangle 119">
              <a:extLst>
                <a:ext uri="{FF2B5EF4-FFF2-40B4-BE49-F238E27FC236}">
                  <a16:creationId xmlns:a16="http://schemas.microsoft.com/office/drawing/2014/main" id="{BDF8DBD9-3426-4B1A-A0E8-1F5F3DA02FE2}"/>
                </a:ext>
              </a:extLst>
            </p:cNvPr>
            <p:cNvSpPr/>
            <p:nvPr userDrawn="1"/>
          </p:nvSpPr>
          <p:spPr>
            <a:xfrm>
              <a:off x="10701139" y="6015678"/>
              <a:ext cx="759576" cy="592341"/>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102</a:t>
              </a:r>
            </a:p>
            <a:p>
              <a:pPr algn="ctr"/>
              <a:r>
                <a:rPr lang="en-GB" sz="800">
                  <a:solidFill>
                    <a:schemeClr val="bg1"/>
                  </a:solidFill>
                </a:rPr>
                <a:t>102</a:t>
              </a:r>
            </a:p>
            <a:p>
              <a:pPr algn="ctr"/>
              <a:r>
                <a:rPr lang="en-GB" sz="800">
                  <a:solidFill>
                    <a:schemeClr val="bg1"/>
                  </a:solidFill>
                </a:rPr>
                <a:t>102</a:t>
              </a:r>
            </a:p>
          </p:txBody>
        </p:sp>
        <p:sp>
          <p:nvSpPr>
            <p:cNvPr id="121" name="Rectangle 120">
              <a:extLst>
                <a:ext uri="{FF2B5EF4-FFF2-40B4-BE49-F238E27FC236}">
                  <a16:creationId xmlns:a16="http://schemas.microsoft.com/office/drawing/2014/main" id="{7F2702EE-4E6E-4980-B5D2-9FC76A136BA8}"/>
                </a:ext>
              </a:extLst>
            </p:cNvPr>
            <p:cNvSpPr/>
            <p:nvPr userDrawn="1"/>
          </p:nvSpPr>
          <p:spPr>
            <a:xfrm>
              <a:off x="7882343" y="6015678"/>
              <a:ext cx="759576" cy="592341"/>
            </a:xfrm>
            <a:prstGeom prst="rect">
              <a:avLst/>
            </a:prstGeom>
            <a:solidFill>
              <a:srgbClr val="AB0D8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610" tIns="54610" rIns="54610" bIns="54610" rtlCol="0" anchor="ctr"/>
            <a:lstStyle/>
            <a:p>
              <a:pPr algn="ctr"/>
              <a:r>
                <a:rPr lang="en-GB" sz="800">
                  <a:solidFill>
                    <a:schemeClr val="bg1"/>
                  </a:solidFill>
                </a:rPr>
                <a:t>171</a:t>
              </a:r>
            </a:p>
            <a:p>
              <a:pPr algn="ctr"/>
              <a:r>
                <a:rPr lang="en-GB" sz="800">
                  <a:solidFill>
                    <a:schemeClr val="bg1"/>
                  </a:solidFill>
                </a:rPr>
                <a:t>13</a:t>
              </a:r>
            </a:p>
            <a:p>
              <a:pPr algn="ctr"/>
              <a:r>
                <a:rPr lang="en-GB" sz="800">
                  <a:solidFill>
                    <a:schemeClr val="bg1"/>
                  </a:solidFill>
                </a:rPr>
                <a:t>130</a:t>
              </a:r>
            </a:p>
          </p:txBody>
        </p:sp>
      </p:grpSp>
    </p:spTree>
    <p:extLst>
      <p:ext uri="{BB962C8B-B14F-4D97-AF65-F5344CB8AC3E}">
        <p14:creationId xmlns:p14="http://schemas.microsoft.com/office/powerpoint/2010/main" val="28693040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cSld name="1_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FEC81A12-E9A6-4A7B-A0C5-1CE89B589BD0}"/>
              </a:ext>
            </a:extLst>
          </p:cNvPr>
          <p:cNvSpPr>
            <a:spLocks noGrp="1"/>
          </p:cNvSpPr>
          <p:nvPr>
            <p:ph type="pic" sz="quarter" idx="12" hasCustomPrompt="1"/>
          </p:nvPr>
        </p:nvSpPr>
        <p:spPr>
          <a:xfrm>
            <a:off x="0" y="0"/>
            <a:ext cx="12192000" cy="6858000"/>
          </a:xfrm>
          <a:solidFill>
            <a:schemeClr val="bg1">
              <a:lumMod val="75000"/>
            </a:schemeClr>
          </a:solidFill>
        </p:spPr>
        <p:txBody>
          <a:bodyPr/>
          <a:lstStyle>
            <a:lvl1pPr algn="ctr">
              <a:defRPr sz="1200"/>
            </a:lvl1pPr>
          </a:lstStyle>
          <a:p>
            <a:r>
              <a:rPr lang="en-US"/>
              <a:t>Click on frame and insert dark/light picture using the Insert tab, Pictures.</a:t>
            </a:r>
            <a:br>
              <a:rPr lang="en-US"/>
            </a:br>
            <a:r>
              <a:rPr lang="en-US"/>
              <a:t>Or via Templafy Images</a:t>
            </a:r>
          </a:p>
          <a:p>
            <a:endParaRPr lang="en-GB"/>
          </a:p>
        </p:txBody>
      </p:sp>
      <p:sp>
        <p:nvSpPr>
          <p:cNvPr id="7" name="Text Placeholder 7">
            <a:extLst>
              <a:ext uri="{FF2B5EF4-FFF2-40B4-BE49-F238E27FC236}">
                <a16:creationId xmlns:a16="http://schemas.microsoft.com/office/drawing/2014/main" id="{950708D3-44D6-48DA-B6FC-09F3947F8E94}"/>
              </a:ext>
            </a:extLst>
          </p:cNvPr>
          <p:cNvSpPr>
            <a:spLocks noGrp="1"/>
          </p:cNvSpPr>
          <p:nvPr>
            <p:ph type="body" sz="quarter" idx="13"/>
          </p:nvPr>
        </p:nvSpPr>
        <p:spPr>
          <a:xfrm>
            <a:off x="998476" y="371312"/>
            <a:ext cx="914400" cy="367739"/>
          </a:xfrm>
          <a:custGeom>
            <a:avLst/>
            <a:gdLst>
              <a:gd name="connsiteX0" fmla="*/ 718742 w 914400"/>
              <a:gd name="connsiteY0" fmla="*/ 287058 h 367739"/>
              <a:gd name="connsiteX1" fmla="*/ 765334 w 914400"/>
              <a:gd name="connsiteY1" fmla="*/ 329257 h 367739"/>
              <a:gd name="connsiteX2" fmla="*/ 797096 w 914400"/>
              <a:gd name="connsiteY2" fmla="*/ 326026 h 367739"/>
              <a:gd name="connsiteX3" fmla="*/ 806757 w 914400"/>
              <a:gd name="connsiteY3" fmla="*/ 287058 h 367739"/>
              <a:gd name="connsiteX4" fmla="*/ 597317 w 914400"/>
              <a:gd name="connsiteY4" fmla="*/ 212258 h 367739"/>
              <a:gd name="connsiteX5" fmla="*/ 554311 w 914400"/>
              <a:gd name="connsiteY5" fmla="*/ 279918 h 367739"/>
              <a:gd name="connsiteX6" fmla="*/ 582745 w 914400"/>
              <a:gd name="connsiteY6" fmla="*/ 279918 h 367739"/>
              <a:gd name="connsiteX7" fmla="*/ 457701 w 914400"/>
              <a:gd name="connsiteY7" fmla="*/ 209318 h 367739"/>
              <a:gd name="connsiteX8" fmla="*/ 437830 w 914400"/>
              <a:gd name="connsiteY8" fmla="*/ 279918 h 367739"/>
              <a:gd name="connsiteX9" fmla="*/ 458412 w 914400"/>
              <a:gd name="connsiteY9" fmla="*/ 279918 h 367739"/>
              <a:gd name="connsiteX10" fmla="*/ 290266 w 914400"/>
              <a:gd name="connsiteY10" fmla="*/ 198365 h 367739"/>
              <a:gd name="connsiteX11" fmla="*/ 283804 w 914400"/>
              <a:gd name="connsiteY11" fmla="*/ 222404 h 367739"/>
              <a:gd name="connsiteX12" fmla="*/ 281154 w 914400"/>
              <a:gd name="connsiteY12" fmla="*/ 232679 h 367739"/>
              <a:gd name="connsiteX13" fmla="*/ 275565 w 914400"/>
              <a:gd name="connsiteY13" fmla="*/ 253326 h 367739"/>
              <a:gd name="connsiteX14" fmla="*/ 287649 w 914400"/>
              <a:gd name="connsiteY14" fmla="*/ 253326 h 367739"/>
              <a:gd name="connsiteX15" fmla="*/ 294596 w 914400"/>
              <a:gd name="connsiteY15" fmla="*/ 253326 h 367739"/>
              <a:gd name="connsiteX16" fmla="*/ 300379 w 914400"/>
              <a:gd name="connsiteY16" fmla="*/ 253100 h 367739"/>
              <a:gd name="connsiteX17" fmla="*/ 300573 w 914400"/>
              <a:gd name="connsiteY17" fmla="*/ 253196 h 367739"/>
              <a:gd name="connsiteX18" fmla="*/ 336697 w 914400"/>
              <a:gd name="connsiteY18" fmla="*/ 225086 h 367739"/>
              <a:gd name="connsiteX19" fmla="*/ 337569 w 914400"/>
              <a:gd name="connsiteY19" fmla="*/ 204407 h 367739"/>
              <a:gd name="connsiteX20" fmla="*/ 307811 w 914400"/>
              <a:gd name="connsiteY20" fmla="*/ 198365 h 367739"/>
              <a:gd name="connsiteX21" fmla="*/ 298473 w 914400"/>
              <a:gd name="connsiteY21" fmla="*/ 198365 h 367739"/>
              <a:gd name="connsiteX22" fmla="*/ 290266 w 914400"/>
              <a:gd name="connsiteY22" fmla="*/ 198365 h 367739"/>
              <a:gd name="connsiteX23" fmla="*/ 499415 w 914400"/>
              <a:gd name="connsiteY23" fmla="*/ 7180 h 367739"/>
              <a:gd name="connsiteX24" fmla="*/ 499415 w 914400"/>
              <a:gd name="connsiteY24" fmla="*/ 279982 h 367739"/>
              <a:gd name="connsiteX25" fmla="*/ 504649 w 914400"/>
              <a:gd name="connsiteY25" fmla="*/ 279982 h 367739"/>
              <a:gd name="connsiteX26" fmla="*/ 576121 w 914400"/>
              <a:gd name="connsiteY26" fmla="*/ 167314 h 367739"/>
              <a:gd name="connsiteX27" fmla="*/ 655994 w 914400"/>
              <a:gd name="connsiteY27" fmla="*/ 167314 h 367739"/>
              <a:gd name="connsiteX28" fmla="*/ 632277 w 914400"/>
              <a:gd name="connsiteY28" fmla="*/ 279918 h 367739"/>
              <a:gd name="connsiteX29" fmla="*/ 660033 w 914400"/>
              <a:gd name="connsiteY29" fmla="*/ 279918 h 367739"/>
              <a:gd name="connsiteX30" fmla="*/ 663038 w 914400"/>
              <a:gd name="connsiteY30" fmla="*/ 263407 h 367739"/>
              <a:gd name="connsiteX31" fmla="*/ 688208 w 914400"/>
              <a:gd name="connsiteY31" fmla="*/ 209318 h 367739"/>
              <a:gd name="connsiteX32" fmla="*/ 688208 w 914400"/>
              <a:gd name="connsiteY32" fmla="*/ 170222 h 367739"/>
              <a:gd name="connsiteX33" fmla="*/ 688305 w 914400"/>
              <a:gd name="connsiteY33" fmla="*/ 7180 h 367739"/>
              <a:gd name="connsiteX34" fmla="*/ 279248 w 914400"/>
              <a:gd name="connsiteY34" fmla="*/ 7180 h 367739"/>
              <a:gd name="connsiteX35" fmla="*/ 279248 w 914400"/>
              <a:gd name="connsiteY35" fmla="*/ 166991 h 367739"/>
              <a:gd name="connsiteX36" fmla="*/ 316761 w 914400"/>
              <a:gd name="connsiteY36" fmla="*/ 166991 h 367739"/>
              <a:gd name="connsiteX37" fmla="*/ 377667 w 914400"/>
              <a:gd name="connsiteY37" fmla="*/ 180917 h 367739"/>
              <a:gd name="connsiteX38" fmla="*/ 384129 w 914400"/>
              <a:gd name="connsiteY38" fmla="*/ 225667 h 367739"/>
              <a:gd name="connsiteX39" fmla="*/ 338248 w 914400"/>
              <a:gd name="connsiteY39" fmla="*/ 279918 h 367739"/>
              <a:gd name="connsiteX40" fmla="*/ 388459 w 914400"/>
              <a:gd name="connsiteY40" fmla="*/ 279918 h 367739"/>
              <a:gd name="connsiteX41" fmla="*/ 420770 w 914400"/>
              <a:gd name="connsiteY41" fmla="*/ 167055 h 367739"/>
              <a:gd name="connsiteX42" fmla="*/ 468041 w 914400"/>
              <a:gd name="connsiteY42" fmla="*/ 167055 h 367739"/>
              <a:gd name="connsiteX43" fmla="*/ 467976 w 914400"/>
              <a:gd name="connsiteY43" fmla="*/ 7180 h 367739"/>
              <a:gd name="connsiteX44" fmla="*/ 59113 w 914400"/>
              <a:gd name="connsiteY44" fmla="*/ 7180 h 367739"/>
              <a:gd name="connsiteX45" fmla="*/ 59113 w 914400"/>
              <a:gd name="connsiteY45" fmla="*/ 167314 h 367739"/>
              <a:gd name="connsiteX46" fmla="*/ 104607 w 914400"/>
              <a:gd name="connsiteY46" fmla="*/ 167314 h 367739"/>
              <a:gd name="connsiteX47" fmla="*/ 80342 w 914400"/>
              <a:gd name="connsiteY47" fmla="*/ 248091 h 367739"/>
              <a:gd name="connsiteX48" fmla="*/ 155303 w 914400"/>
              <a:gd name="connsiteY48" fmla="*/ 167314 h 367739"/>
              <a:gd name="connsiteX49" fmla="*/ 216694 w 914400"/>
              <a:gd name="connsiteY49" fmla="*/ 167314 h 367739"/>
              <a:gd name="connsiteX50" fmla="*/ 120957 w 914400"/>
              <a:gd name="connsiteY50" fmla="*/ 265249 h 367739"/>
              <a:gd name="connsiteX51" fmla="*/ 127903 w 914400"/>
              <a:gd name="connsiteY51" fmla="*/ 280015 h 367739"/>
              <a:gd name="connsiteX52" fmla="*/ 217017 w 914400"/>
              <a:gd name="connsiteY52" fmla="*/ 280015 h 367739"/>
              <a:gd name="connsiteX53" fmla="*/ 218083 w 914400"/>
              <a:gd name="connsiteY53" fmla="*/ 276784 h 367739"/>
              <a:gd name="connsiteX54" fmla="*/ 245095 w 914400"/>
              <a:gd name="connsiteY54" fmla="*/ 186862 h 367739"/>
              <a:gd name="connsiteX55" fmla="*/ 248068 w 914400"/>
              <a:gd name="connsiteY55" fmla="*/ 177169 h 367739"/>
              <a:gd name="connsiteX56" fmla="*/ 247874 w 914400"/>
              <a:gd name="connsiteY56" fmla="*/ 7180 h 367739"/>
              <a:gd name="connsiteX57" fmla="*/ 719646 w 914400"/>
              <a:gd name="connsiteY57" fmla="*/ 7083 h 367739"/>
              <a:gd name="connsiteX58" fmla="*/ 719646 w 914400"/>
              <a:gd name="connsiteY58" fmla="*/ 178332 h 367739"/>
              <a:gd name="connsiteX59" fmla="*/ 803332 w 914400"/>
              <a:gd name="connsiteY59" fmla="*/ 156199 h 367739"/>
              <a:gd name="connsiteX60" fmla="*/ 871379 w 914400"/>
              <a:gd name="connsiteY60" fmla="*/ 179657 h 367739"/>
              <a:gd name="connsiteX61" fmla="*/ 876096 w 914400"/>
              <a:gd name="connsiteY61" fmla="*/ 221661 h 367739"/>
              <a:gd name="connsiteX62" fmla="*/ 819358 w 914400"/>
              <a:gd name="connsiteY62" fmla="*/ 221661 h 367739"/>
              <a:gd name="connsiteX63" fmla="*/ 791054 w 914400"/>
              <a:gd name="connsiteY63" fmla="*/ 194778 h 367739"/>
              <a:gd name="connsiteX64" fmla="*/ 721843 w 914400"/>
              <a:gd name="connsiteY64" fmla="*/ 262244 h 367739"/>
              <a:gd name="connsiteX65" fmla="*/ 719646 w 914400"/>
              <a:gd name="connsiteY65" fmla="*/ 273455 h 367739"/>
              <a:gd name="connsiteX66" fmla="*/ 719646 w 914400"/>
              <a:gd name="connsiteY66" fmla="*/ 279918 h 367739"/>
              <a:gd name="connsiteX67" fmla="*/ 765689 w 914400"/>
              <a:gd name="connsiteY67" fmla="*/ 279918 h 367739"/>
              <a:gd name="connsiteX68" fmla="*/ 773541 w 914400"/>
              <a:gd name="connsiteY68" fmla="*/ 248479 h 367739"/>
              <a:gd name="connsiteX69" fmla="*/ 868891 w 914400"/>
              <a:gd name="connsiteY69" fmla="*/ 248479 h 367739"/>
              <a:gd name="connsiteX70" fmla="*/ 861007 w 914400"/>
              <a:gd name="connsiteY70" fmla="*/ 279918 h 367739"/>
              <a:gd name="connsiteX71" fmla="*/ 908601 w 914400"/>
              <a:gd name="connsiteY71" fmla="*/ 279918 h 367739"/>
              <a:gd name="connsiteX72" fmla="*/ 908601 w 914400"/>
              <a:gd name="connsiteY72" fmla="*/ 7083 h 367739"/>
              <a:gd name="connsiteX73" fmla="*/ 51908 w 914400"/>
              <a:gd name="connsiteY73" fmla="*/ 0 h 367739"/>
              <a:gd name="connsiteX74" fmla="*/ 255209 w 914400"/>
              <a:gd name="connsiteY74" fmla="*/ 0 h 367739"/>
              <a:gd name="connsiteX75" fmla="*/ 255209 w 914400"/>
              <a:gd name="connsiteY75" fmla="*/ 167314 h 367739"/>
              <a:gd name="connsiteX76" fmla="*/ 272010 w 914400"/>
              <a:gd name="connsiteY76" fmla="*/ 167314 h 367739"/>
              <a:gd name="connsiteX77" fmla="*/ 272010 w 914400"/>
              <a:gd name="connsiteY77" fmla="*/ 0 h 367739"/>
              <a:gd name="connsiteX78" fmla="*/ 475375 w 914400"/>
              <a:gd name="connsiteY78" fmla="*/ 0 h 367739"/>
              <a:gd name="connsiteX79" fmla="*/ 475375 w 914400"/>
              <a:gd name="connsiteY79" fmla="*/ 167055 h 367739"/>
              <a:gd name="connsiteX80" fmla="*/ 492210 w 914400"/>
              <a:gd name="connsiteY80" fmla="*/ 167055 h 367739"/>
              <a:gd name="connsiteX81" fmla="*/ 492210 w 914400"/>
              <a:gd name="connsiteY81" fmla="*/ 0 h 367739"/>
              <a:gd name="connsiteX82" fmla="*/ 695510 w 914400"/>
              <a:gd name="connsiteY82" fmla="*/ 0 h 367739"/>
              <a:gd name="connsiteX83" fmla="*/ 695510 w 914400"/>
              <a:gd name="connsiteY83" fmla="*/ 199786 h 367739"/>
              <a:gd name="connsiteX84" fmla="*/ 712473 w 914400"/>
              <a:gd name="connsiteY84" fmla="*/ 183469 h 367739"/>
              <a:gd name="connsiteX85" fmla="*/ 712473 w 914400"/>
              <a:gd name="connsiteY85" fmla="*/ 0 h 367739"/>
              <a:gd name="connsiteX86" fmla="*/ 914400 w 914400"/>
              <a:gd name="connsiteY86" fmla="*/ 0 h 367739"/>
              <a:gd name="connsiteX87" fmla="*/ 914400 w 914400"/>
              <a:gd name="connsiteY87" fmla="*/ 287091 h 367739"/>
              <a:gd name="connsiteX88" fmla="*/ 859359 w 914400"/>
              <a:gd name="connsiteY88" fmla="*/ 287091 h 367739"/>
              <a:gd name="connsiteX89" fmla="*/ 842234 w 914400"/>
              <a:gd name="connsiteY89" fmla="*/ 356463 h 367739"/>
              <a:gd name="connsiteX90" fmla="*/ 750277 w 914400"/>
              <a:gd name="connsiteY90" fmla="*/ 367739 h 367739"/>
              <a:gd name="connsiteX91" fmla="*/ 679839 w 914400"/>
              <a:gd name="connsiteY91" fmla="*/ 346769 h 367739"/>
              <a:gd name="connsiteX92" fmla="*/ 659225 w 914400"/>
              <a:gd name="connsiteY92" fmla="*/ 287091 h 367739"/>
              <a:gd name="connsiteX93" fmla="*/ 630597 w 914400"/>
              <a:gd name="connsiteY93" fmla="*/ 287091 h 367739"/>
              <a:gd name="connsiteX94" fmla="*/ 614442 w 914400"/>
              <a:gd name="connsiteY94" fmla="*/ 363474 h 367739"/>
              <a:gd name="connsiteX95" fmla="*/ 565006 w 914400"/>
              <a:gd name="connsiteY95" fmla="*/ 363474 h 367739"/>
              <a:gd name="connsiteX96" fmla="*/ 581355 w 914400"/>
              <a:gd name="connsiteY96" fmla="*/ 287091 h 367739"/>
              <a:gd name="connsiteX97" fmla="*/ 549658 w 914400"/>
              <a:gd name="connsiteY97" fmla="*/ 287091 h 367739"/>
              <a:gd name="connsiteX98" fmla="*/ 501192 w 914400"/>
              <a:gd name="connsiteY98" fmla="*/ 363474 h 367739"/>
              <a:gd name="connsiteX99" fmla="*/ 459026 w 914400"/>
              <a:gd name="connsiteY99" fmla="*/ 363474 h 367739"/>
              <a:gd name="connsiteX100" fmla="*/ 458412 w 914400"/>
              <a:gd name="connsiteY100" fmla="*/ 287091 h 367739"/>
              <a:gd name="connsiteX101" fmla="*/ 435795 w 914400"/>
              <a:gd name="connsiteY101" fmla="*/ 287091 h 367739"/>
              <a:gd name="connsiteX102" fmla="*/ 414469 w 914400"/>
              <a:gd name="connsiteY102" fmla="*/ 363474 h 367739"/>
              <a:gd name="connsiteX103" fmla="*/ 364193 w 914400"/>
              <a:gd name="connsiteY103" fmla="*/ 363474 h 367739"/>
              <a:gd name="connsiteX104" fmla="*/ 386197 w 914400"/>
              <a:gd name="connsiteY104" fmla="*/ 287091 h 367739"/>
              <a:gd name="connsiteX105" fmla="*/ 275177 w 914400"/>
              <a:gd name="connsiteY105" fmla="*/ 287091 h 367739"/>
              <a:gd name="connsiteX106" fmla="*/ 275177 w 914400"/>
              <a:gd name="connsiteY106" fmla="*/ 287317 h 367739"/>
              <a:gd name="connsiteX107" fmla="*/ 264256 w 914400"/>
              <a:gd name="connsiteY107" fmla="*/ 287317 h 367739"/>
              <a:gd name="connsiteX108" fmla="*/ 241444 w 914400"/>
              <a:gd name="connsiteY108" fmla="*/ 363700 h 367739"/>
              <a:gd name="connsiteX109" fmla="*/ 191556 w 914400"/>
              <a:gd name="connsiteY109" fmla="*/ 363700 h 367739"/>
              <a:gd name="connsiteX110" fmla="*/ 214691 w 914400"/>
              <a:gd name="connsiteY110" fmla="*/ 287091 h 367739"/>
              <a:gd name="connsiteX111" fmla="*/ 131361 w 914400"/>
              <a:gd name="connsiteY111" fmla="*/ 287091 h 367739"/>
              <a:gd name="connsiteX112" fmla="*/ 168228 w 914400"/>
              <a:gd name="connsiteY112" fmla="*/ 363700 h 367739"/>
              <a:gd name="connsiteX113" fmla="*/ 112814 w 914400"/>
              <a:gd name="connsiteY113" fmla="*/ 363700 h 367739"/>
              <a:gd name="connsiteX114" fmla="*/ 74978 w 914400"/>
              <a:gd name="connsiteY114" fmla="*/ 287091 h 367739"/>
              <a:gd name="connsiteX115" fmla="*/ 68516 w 914400"/>
              <a:gd name="connsiteY115" fmla="*/ 287091 h 367739"/>
              <a:gd name="connsiteX116" fmla="*/ 45607 w 914400"/>
              <a:gd name="connsiteY116" fmla="*/ 363700 h 367739"/>
              <a:gd name="connsiteX117" fmla="*/ 0 w 914400"/>
              <a:gd name="connsiteY117" fmla="*/ 363700 h 367739"/>
              <a:gd name="connsiteX118" fmla="*/ 0 w 914400"/>
              <a:gd name="connsiteY118" fmla="*/ 363540 h 367739"/>
              <a:gd name="connsiteX119" fmla="*/ 51908 w 914400"/>
              <a:gd name="connsiteY119" fmla="*/ 190707 h 367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914400" h="367739">
                <a:moveTo>
                  <a:pt x="718742" y="287058"/>
                </a:moveTo>
                <a:cubicBezTo>
                  <a:pt x="719129" y="316591"/>
                  <a:pt x="738096" y="329257"/>
                  <a:pt x="765334" y="329257"/>
                </a:cubicBezTo>
                <a:cubicBezTo>
                  <a:pt x="775997" y="329127"/>
                  <a:pt x="786627" y="328045"/>
                  <a:pt x="797096" y="326026"/>
                </a:cubicBezTo>
                <a:lnTo>
                  <a:pt x="806757" y="287058"/>
                </a:lnTo>
                <a:close/>
                <a:moveTo>
                  <a:pt x="597317" y="212258"/>
                </a:moveTo>
                <a:lnTo>
                  <a:pt x="554311" y="279918"/>
                </a:lnTo>
                <a:lnTo>
                  <a:pt x="582745" y="279918"/>
                </a:lnTo>
                <a:close/>
                <a:moveTo>
                  <a:pt x="457701" y="209318"/>
                </a:moveTo>
                <a:lnTo>
                  <a:pt x="437830" y="279918"/>
                </a:lnTo>
                <a:lnTo>
                  <a:pt x="458412" y="279918"/>
                </a:lnTo>
                <a:close/>
                <a:moveTo>
                  <a:pt x="290266" y="198365"/>
                </a:moveTo>
                <a:lnTo>
                  <a:pt x="283804" y="222404"/>
                </a:lnTo>
                <a:lnTo>
                  <a:pt x="281154" y="232679"/>
                </a:lnTo>
                <a:lnTo>
                  <a:pt x="275565" y="253326"/>
                </a:lnTo>
                <a:lnTo>
                  <a:pt x="287649" y="253326"/>
                </a:lnTo>
                <a:cubicBezTo>
                  <a:pt x="289684" y="253326"/>
                  <a:pt x="291849" y="253326"/>
                  <a:pt x="294596" y="253326"/>
                </a:cubicBezTo>
                <a:cubicBezTo>
                  <a:pt x="296696" y="253326"/>
                  <a:pt x="298538" y="253100"/>
                  <a:pt x="300379" y="253100"/>
                </a:cubicBezTo>
                <a:lnTo>
                  <a:pt x="300573" y="253196"/>
                </a:lnTo>
                <a:cubicBezTo>
                  <a:pt x="323772" y="251419"/>
                  <a:pt x="331010" y="242534"/>
                  <a:pt x="336697" y="225086"/>
                </a:cubicBezTo>
                <a:cubicBezTo>
                  <a:pt x="340025" y="214940"/>
                  <a:pt x="340380" y="208284"/>
                  <a:pt x="337569" y="204407"/>
                </a:cubicBezTo>
                <a:cubicBezTo>
                  <a:pt x="333886" y="199269"/>
                  <a:pt x="323966" y="198365"/>
                  <a:pt x="307811" y="198365"/>
                </a:cubicBezTo>
                <a:lnTo>
                  <a:pt x="298473" y="198365"/>
                </a:lnTo>
                <a:cubicBezTo>
                  <a:pt x="295824" y="198365"/>
                  <a:pt x="293077" y="198365"/>
                  <a:pt x="290266" y="198365"/>
                </a:cubicBezTo>
                <a:close/>
                <a:moveTo>
                  <a:pt x="499415" y="7180"/>
                </a:moveTo>
                <a:lnTo>
                  <a:pt x="499415" y="279982"/>
                </a:lnTo>
                <a:lnTo>
                  <a:pt x="504649" y="279982"/>
                </a:lnTo>
                <a:lnTo>
                  <a:pt x="576121" y="167314"/>
                </a:lnTo>
                <a:lnTo>
                  <a:pt x="655994" y="167314"/>
                </a:lnTo>
                <a:lnTo>
                  <a:pt x="632277" y="279918"/>
                </a:lnTo>
                <a:lnTo>
                  <a:pt x="660033" y="279918"/>
                </a:lnTo>
                <a:cubicBezTo>
                  <a:pt x="660604" y="274344"/>
                  <a:pt x="661609" y="268825"/>
                  <a:pt x="663038" y="263407"/>
                </a:cubicBezTo>
                <a:cubicBezTo>
                  <a:pt x="667894" y="243933"/>
                  <a:pt x="676437" y="225574"/>
                  <a:pt x="688208" y="209318"/>
                </a:cubicBezTo>
                <a:lnTo>
                  <a:pt x="688208" y="170222"/>
                </a:lnTo>
                <a:lnTo>
                  <a:pt x="688305" y="7180"/>
                </a:lnTo>
                <a:close/>
                <a:moveTo>
                  <a:pt x="279248" y="7180"/>
                </a:moveTo>
                <a:lnTo>
                  <a:pt x="279248" y="166991"/>
                </a:lnTo>
                <a:lnTo>
                  <a:pt x="316761" y="166991"/>
                </a:lnTo>
                <a:cubicBezTo>
                  <a:pt x="339411" y="166991"/>
                  <a:pt x="364937" y="165666"/>
                  <a:pt x="377667" y="180917"/>
                </a:cubicBezTo>
                <a:cubicBezTo>
                  <a:pt x="386197" y="191192"/>
                  <a:pt x="388071" y="204859"/>
                  <a:pt x="384129" y="225667"/>
                </a:cubicBezTo>
                <a:cubicBezTo>
                  <a:pt x="379315" y="252453"/>
                  <a:pt x="363773" y="270483"/>
                  <a:pt x="338248" y="279918"/>
                </a:cubicBezTo>
                <a:lnTo>
                  <a:pt x="388459" y="279918"/>
                </a:lnTo>
                <a:lnTo>
                  <a:pt x="420770" y="167055"/>
                </a:lnTo>
                <a:lnTo>
                  <a:pt x="468041" y="167055"/>
                </a:lnTo>
                <a:lnTo>
                  <a:pt x="467976" y="7180"/>
                </a:lnTo>
                <a:close/>
                <a:moveTo>
                  <a:pt x="59113" y="7180"/>
                </a:moveTo>
                <a:lnTo>
                  <a:pt x="59113" y="167314"/>
                </a:lnTo>
                <a:lnTo>
                  <a:pt x="104607" y="167314"/>
                </a:lnTo>
                <a:lnTo>
                  <a:pt x="80342" y="248091"/>
                </a:lnTo>
                <a:lnTo>
                  <a:pt x="155303" y="167314"/>
                </a:lnTo>
                <a:lnTo>
                  <a:pt x="216694" y="167314"/>
                </a:lnTo>
                <a:lnTo>
                  <a:pt x="120957" y="265249"/>
                </a:lnTo>
                <a:lnTo>
                  <a:pt x="127903" y="280015"/>
                </a:lnTo>
                <a:lnTo>
                  <a:pt x="217017" y="280015"/>
                </a:lnTo>
                <a:lnTo>
                  <a:pt x="218083" y="276784"/>
                </a:lnTo>
                <a:lnTo>
                  <a:pt x="245095" y="186862"/>
                </a:lnTo>
                <a:lnTo>
                  <a:pt x="248068" y="177169"/>
                </a:lnTo>
                <a:lnTo>
                  <a:pt x="247874" y="7180"/>
                </a:lnTo>
                <a:close/>
                <a:moveTo>
                  <a:pt x="719646" y="7083"/>
                </a:moveTo>
                <a:lnTo>
                  <a:pt x="719646" y="178332"/>
                </a:lnTo>
                <a:cubicBezTo>
                  <a:pt x="748015" y="159785"/>
                  <a:pt x="780876" y="156199"/>
                  <a:pt x="803332" y="156199"/>
                </a:cubicBezTo>
                <a:cubicBezTo>
                  <a:pt x="834932" y="156199"/>
                  <a:pt x="859262" y="162919"/>
                  <a:pt x="871379" y="179657"/>
                </a:cubicBezTo>
                <a:cubicBezTo>
                  <a:pt x="882073" y="195069"/>
                  <a:pt x="878325" y="211968"/>
                  <a:pt x="876096" y="221661"/>
                </a:cubicBezTo>
                <a:lnTo>
                  <a:pt x="819358" y="221661"/>
                </a:lnTo>
                <a:cubicBezTo>
                  <a:pt x="821426" y="200594"/>
                  <a:pt x="806272" y="194778"/>
                  <a:pt x="791054" y="194778"/>
                </a:cubicBezTo>
                <a:cubicBezTo>
                  <a:pt x="752507" y="194778"/>
                  <a:pt x="730244" y="228317"/>
                  <a:pt x="721843" y="262244"/>
                </a:cubicBezTo>
                <a:cubicBezTo>
                  <a:pt x="720971" y="266218"/>
                  <a:pt x="720357" y="269934"/>
                  <a:pt x="719646" y="273455"/>
                </a:cubicBezTo>
                <a:lnTo>
                  <a:pt x="719646" y="279918"/>
                </a:lnTo>
                <a:lnTo>
                  <a:pt x="765689" y="279918"/>
                </a:lnTo>
                <a:lnTo>
                  <a:pt x="773541" y="248479"/>
                </a:lnTo>
                <a:lnTo>
                  <a:pt x="868891" y="248479"/>
                </a:lnTo>
                <a:lnTo>
                  <a:pt x="861007" y="279918"/>
                </a:lnTo>
                <a:lnTo>
                  <a:pt x="908601" y="279918"/>
                </a:lnTo>
                <a:lnTo>
                  <a:pt x="908601" y="7083"/>
                </a:lnTo>
                <a:close/>
                <a:moveTo>
                  <a:pt x="51908" y="0"/>
                </a:moveTo>
                <a:lnTo>
                  <a:pt x="255209" y="0"/>
                </a:lnTo>
                <a:lnTo>
                  <a:pt x="255209" y="167314"/>
                </a:lnTo>
                <a:lnTo>
                  <a:pt x="272010" y="167314"/>
                </a:lnTo>
                <a:lnTo>
                  <a:pt x="272010" y="0"/>
                </a:lnTo>
                <a:lnTo>
                  <a:pt x="475375" y="0"/>
                </a:lnTo>
                <a:lnTo>
                  <a:pt x="475375" y="167055"/>
                </a:lnTo>
                <a:lnTo>
                  <a:pt x="492210" y="167055"/>
                </a:lnTo>
                <a:lnTo>
                  <a:pt x="492210" y="0"/>
                </a:lnTo>
                <a:lnTo>
                  <a:pt x="695510" y="0"/>
                </a:lnTo>
                <a:lnTo>
                  <a:pt x="695510" y="199786"/>
                </a:lnTo>
                <a:cubicBezTo>
                  <a:pt x="700641" y="193828"/>
                  <a:pt x="706318" y="188364"/>
                  <a:pt x="712473" y="183469"/>
                </a:cubicBezTo>
                <a:lnTo>
                  <a:pt x="712473" y="0"/>
                </a:lnTo>
                <a:lnTo>
                  <a:pt x="914400" y="0"/>
                </a:lnTo>
                <a:lnTo>
                  <a:pt x="914400" y="287091"/>
                </a:lnTo>
                <a:lnTo>
                  <a:pt x="859359" y="287091"/>
                </a:lnTo>
                <a:lnTo>
                  <a:pt x="842234" y="356463"/>
                </a:lnTo>
                <a:cubicBezTo>
                  <a:pt x="812088" y="363584"/>
                  <a:pt x="781250" y="367368"/>
                  <a:pt x="750277" y="367739"/>
                </a:cubicBezTo>
                <a:cubicBezTo>
                  <a:pt x="728499" y="367739"/>
                  <a:pt x="699032" y="364379"/>
                  <a:pt x="679839" y="346769"/>
                </a:cubicBezTo>
                <a:cubicBezTo>
                  <a:pt x="664136" y="332326"/>
                  <a:pt x="658094" y="310775"/>
                  <a:pt x="659225" y="287091"/>
                </a:cubicBezTo>
                <a:lnTo>
                  <a:pt x="630597" y="287091"/>
                </a:lnTo>
                <a:lnTo>
                  <a:pt x="614442" y="363474"/>
                </a:lnTo>
                <a:lnTo>
                  <a:pt x="565006" y="363474"/>
                </a:lnTo>
                <a:lnTo>
                  <a:pt x="581355" y="287091"/>
                </a:lnTo>
                <a:lnTo>
                  <a:pt x="549658" y="287091"/>
                </a:lnTo>
                <a:lnTo>
                  <a:pt x="501192" y="363474"/>
                </a:lnTo>
                <a:lnTo>
                  <a:pt x="459026" y="363474"/>
                </a:lnTo>
                <a:lnTo>
                  <a:pt x="458412" y="287091"/>
                </a:lnTo>
                <a:lnTo>
                  <a:pt x="435795" y="287091"/>
                </a:lnTo>
                <a:lnTo>
                  <a:pt x="414469" y="363474"/>
                </a:lnTo>
                <a:lnTo>
                  <a:pt x="364193" y="363474"/>
                </a:lnTo>
                <a:lnTo>
                  <a:pt x="386197" y="287091"/>
                </a:lnTo>
                <a:lnTo>
                  <a:pt x="275177" y="287091"/>
                </a:lnTo>
                <a:lnTo>
                  <a:pt x="275177" y="287317"/>
                </a:lnTo>
                <a:lnTo>
                  <a:pt x="264256" y="287317"/>
                </a:lnTo>
                <a:lnTo>
                  <a:pt x="241444" y="363700"/>
                </a:lnTo>
                <a:lnTo>
                  <a:pt x="191556" y="363700"/>
                </a:lnTo>
                <a:lnTo>
                  <a:pt x="214691" y="287091"/>
                </a:lnTo>
                <a:lnTo>
                  <a:pt x="131361" y="287091"/>
                </a:lnTo>
                <a:lnTo>
                  <a:pt x="168228" y="363700"/>
                </a:lnTo>
                <a:lnTo>
                  <a:pt x="112814" y="363700"/>
                </a:lnTo>
                <a:lnTo>
                  <a:pt x="74978" y="287091"/>
                </a:lnTo>
                <a:lnTo>
                  <a:pt x="68516" y="287091"/>
                </a:lnTo>
                <a:lnTo>
                  <a:pt x="45607" y="363700"/>
                </a:lnTo>
                <a:lnTo>
                  <a:pt x="0" y="363700"/>
                </a:lnTo>
                <a:lnTo>
                  <a:pt x="0" y="363540"/>
                </a:lnTo>
                <a:lnTo>
                  <a:pt x="51908" y="190707"/>
                </a:lnTo>
                <a:close/>
              </a:path>
            </a:pathLst>
          </a:custGeom>
          <a:solidFill>
            <a:schemeClr val="bg1"/>
          </a:solidFill>
        </p:spPr>
        <p:txBody>
          <a:bodyPr wrap="square">
            <a:noAutofit/>
          </a:bodyPr>
          <a:lstStyle>
            <a:lvl1pPr>
              <a:defRPr sz="800">
                <a:noFill/>
              </a:defRPr>
            </a:lvl1pPr>
          </a:lstStyle>
          <a:p>
            <a:pPr lvl="0"/>
            <a:r>
              <a:rPr lang="en-US"/>
              <a:t>Click to edit Master text styles</a:t>
            </a:r>
          </a:p>
        </p:txBody>
      </p:sp>
      <p:sp>
        <p:nvSpPr>
          <p:cNvPr id="10" name="Title 1">
            <a:extLst>
              <a:ext uri="{FF2B5EF4-FFF2-40B4-BE49-F238E27FC236}">
                <a16:creationId xmlns:a16="http://schemas.microsoft.com/office/drawing/2014/main" id="{0B30C48B-685A-4627-8230-DBBFCD3E6048}"/>
              </a:ext>
            </a:extLst>
          </p:cNvPr>
          <p:cNvSpPr>
            <a:spLocks noGrp="1"/>
          </p:cNvSpPr>
          <p:nvPr>
            <p:ph type="ctrTitle" hasCustomPrompt="1"/>
          </p:nvPr>
        </p:nvSpPr>
        <p:spPr>
          <a:xfrm>
            <a:off x="998476"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11" name="Text Placeholder 3">
            <a:extLst>
              <a:ext uri="{FF2B5EF4-FFF2-40B4-BE49-F238E27FC236}">
                <a16:creationId xmlns:a16="http://schemas.microsoft.com/office/drawing/2014/main" id="{883A02BE-49C7-41EC-A224-F228B39F3B56}"/>
              </a:ext>
            </a:extLst>
          </p:cNvPr>
          <p:cNvSpPr>
            <a:spLocks noGrp="1"/>
          </p:cNvSpPr>
          <p:nvPr>
            <p:ph type="body" sz="quarter" idx="11"/>
          </p:nvPr>
        </p:nvSpPr>
        <p:spPr>
          <a:xfrm>
            <a:off x="998476"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25195354"/>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1F2DE"/>
          </a:solidFill>
          <a:ln/>
        </p:spPr>
      </p:sp>
      <p:sp>
        <p:nvSpPr>
          <p:cNvPr id="3" name="Shape 1"/>
          <p:cNvSpPr/>
          <p:nvPr/>
        </p:nvSpPr>
        <p:spPr>
          <a:xfrm>
            <a:off x="0" y="0"/>
            <a:ext cx="12192000" cy="6858000"/>
          </a:xfrm>
          <a:prstGeom prst="rect">
            <a:avLst/>
          </a:prstGeom>
          <a:solidFill>
            <a:srgbClr val="FCFBF8"/>
          </a:solidFill>
          <a:ln/>
        </p:spPr>
      </p:sp>
    </p:spTree>
    <p:extLst>
      <p:ext uri="{BB962C8B-B14F-4D97-AF65-F5344CB8AC3E}">
        <p14:creationId xmlns:p14="http://schemas.microsoft.com/office/powerpoint/2010/main" val="1878822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6CF3-F7D5-6889-97A8-852EE2FE18B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AF990AD-448C-1285-1DFB-798265F843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1C4DF5-4228-8A7C-EE48-096565A266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5DD129A-EC0A-BAED-48F8-D7C63A690E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29BBA9-21F2-6A70-2338-EDA158EFDE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E7BBAAA-E512-4465-0C70-F6021AE61CD9}"/>
              </a:ext>
            </a:extLst>
          </p:cNvPr>
          <p:cNvSpPr>
            <a:spLocks noGrp="1"/>
          </p:cNvSpPr>
          <p:nvPr>
            <p:ph type="dt" sz="half" idx="10"/>
          </p:nvPr>
        </p:nvSpPr>
        <p:spPr/>
        <p:txBody>
          <a:bodyPr/>
          <a:lstStyle/>
          <a:p>
            <a:endParaRPr lang="en-IN"/>
          </a:p>
        </p:txBody>
      </p:sp>
      <p:sp>
        <p:nvSpPr>
          <p:cNvPr id="8" name="Footer Placeholder 7">
            <a:extLst>
              <a:ext uri="{FF2B5EF4-FFF2-40B4-BE49-F238E27FC236}">
                <a16:creationId xmlns:a16="http://schemas.microsoft.com/office/drawing/2014/main" id="{7AC9B37D-06D3-0D6F-E2E5-AA246CD81465}"/>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9" name="Slide Number Placeholder 8">
            <a:extLst>
              <a:ext uri="{FF2B5EF4-FFF2-40B4-BE49-F238E27FC236}">
                <a16:creationId xmlns:a16="http://schemas.microsoft.com/office/drawing/2014/main" id="{E344E4BC-FBA1-C9F9-18EF-14A97D9AD937}"/>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39464185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F1F2DE"/>
          </a:solidFill>
          <a:ln/>
        </p:spPr>
      </p:sp>
      <p:sp>
        <p:nvSpPr>
          <p:cNvPr id="3" name="Shape 1"/>
          <p:cNvSpPr/>
          <p:nvPr/>
        </p:nvSpPr>
        <p:spPr>
          <a:xfrm>
            <a:off x="0" y="0"/>
            <a:ext cx="12192000" cy="6858000"/>
          </a:xfrm>
          <a:prstGeom prst="rect">
            <a:avLst/>
          </a:prstGeom>
          <a:solidFill>
            <a:srgbClr val="FCFBF8"/>
          </a:solidFill>
          <a:ln/>
        </p:spPr>
      </p:sp>
    </p:spTree>
    <p:extLst>
      <p:ext uri="{BB962C8B-B14F-4D97-AF65-F5344CB8AC3E}">
        <p14:creationId xmlns:p14="http://schemas.microsoft.com/office/powerpoint/2010/main" val="27753571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C5EB-61BD-C7D0-C199-DAFE2F0725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658394E-7CD8-EE17-CF38-215622BF97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5" name="Footer Placeholder 4">
            <a:extLst>
              <a:ext uri="{FF2B5EF4-FFF2-40B4-BE49-F238E27FC236}">
                <a16:creationId xmlns:a16="http://schemas.microsoft.com/office/drawing/2014/main" id="{7DF2077C-AB62-6E93-4A9C-F6187249E5BF}"/>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A6EB368B-6B72-EC12-DDFA-53879070A6B3}"/>
              </a:ext>
            </a:extLst>
          </p:cNvPr>
          <p:cNvSpPr>
            <a:spLocks noGrp="1"/>
          </p:cNvSpPr>
          <p:nvPr>
            <p:ph type="sldNum" sz="quarter" idx="12"/>
          </p:nvPr>
        </p:nvSpPr>
        <p:spPr/>
        <p:txBody>
          <a:bodyPr/>
          <a:lstStyle/>
          <a:p>
            <a:fld id="{887FB3E9-D005-4AC2-9474-885CF7811261}" type="slidenum">
              <a:rPr lang="en-IN" smtClean="0"/>
              <a:t>‹#›</a:t>
            </a:fld>
            <a:endParaRPr lang="en-IN"/>
          </a:p>
        </p:txBody>
      </p:sp>
      <p:sp>
        <p:nvSpPr>
          <p:cNvPr id="8" name="Date Placeholder 4">
            <a:extLst>
              <a:ext uri="{FF2B5EF4-FFF2-40B4-BE49-F238E27FC236}">
                <a16:creationId xmlns:a16="http://schemas.microsoft.com/office/drawing/2014/main" id="{371E96FF-91D7-90E8-D7A3-4C6E929AF8D0}"/>
              </a:ext>
            </a:extLst>
          </p:cNvPr>
          <p:cNvSpPr txBox="1">
            <a:spLocks/>
          </p:cNvSpPr>
          <p:nvPr userDrawn="1"/>
        </p:nvSpPr>
        <p:spPr>
          <a:xfrm>
            <a:off x="122274" y="638080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29</a:t>
            </a:r>
            <a:r>
              <a:rPr lang="en-US" b="0" baseline="30000" dirty="0"/>
              <a:t>th</a:t>
            </a:r>
            <a:r>
              <a:rPr lang="en-US" b="0" dirty="0"/>
              <a:t>  September 2025</a:t>
            </a:r>
            <a:endParaRPr lang="en-IN" b="0" dirty="0"/>
          </a:p>
        </p:txBody>
      </p:sp>
    </p:spTree>
    <p:extLst>
      <p:ext uri="{BB962C8B-B14F-4D97-AF65-F5344CB8AC3E}">
        <p14:creationId xmlns:p14="http://schemas.microsoft.com/office/powerpoint/2010/main" val="15775819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72945-2B68-1B54-D7D5-2F64D4EBEB3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CB119B1-DD47-E4C0-F613-3D3F2243C6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E3D03D9-21F8-1B30-73B5-48A49B439379}"/>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A00E32F4-254F-0D29-DC7C-7660C1FFCB92}"/>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CF856BDB-30CC-9622-0E44-E85BED11A05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11187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CED82-6B6B-697C-D27C-0EDB3CA33A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8DF712E-D3D1-D2A9-43F5-88E7BFBB64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69DEEE-3497-E99B-A96C-0CF620FD766A}"/>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67146595-5D55-0C5E-2B4E-9220085D1731}"/>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E8559714-F3AF-F49D-F35B-1DE8E4D86069}"/>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22843057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29A56-7B5A-F34D-F8AB-4DE265593AA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97C7DA9-9FDA-51D4-1802-FF700D0E9E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FBBA93A-598B-456A-1269-2BD2481CAC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F03CE6D-CD3C-FCD7-7AD4-0C25B88E2DDC}"/>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FDFE98BC-F3DA-0D7C-0B24-2088E9F304DA}"/>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7" name="Slide Number Placeholder 6">
            <a:extLst>
              <a:ext uri="{FF2B5EF4-FFF2-40B4-BE49-F238E27FC236}">
                <a16:creationId xmlns:a16="http://schemas.microsoft.com/office/drawing/2014/main" id="{EC284F02-EABE-FD38-D545-BB42EAC87D9C}"/>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35647689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6CF3-F7D5-6889-97A8-852EE2FE18B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AF990AD-448C-1285-1DFB-798265F843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1C4DF5-4228-8A7C-EE48-096565A266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5DD129A-EC0A-BAED-48F8-D7C63A690E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29BBA9-21F2-6A70-2338-EDA158EFDE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E7BBAAA-E512-4465-0C70-F6021AE61CD9}"/>
              </a:ext>
            </a:extLst>
          </p:cNvPr>
          <p:cNvSpPr>
            <a:spLocks noGrp="1"/>
          </p:cNvSpPr>
          <p:nvPr>
            <p:ph type="dt" sz="half" idx="10"/>
          </p:nvPr>
        </p:nvSpPr>
        <p:spPr/>
        <p:txBody>
          <a:bodyPr/>
          <a:lstStyle/>
          <a:p>
            <a:endParaRPr lang="en-IN"/>
          </a:p>
        </p:txBody>
      </p:sp>
      <p:sp>
        <p:nvSpPr>
          <p:cNvPr id="8" name="Footer Placeholder 7">
            <a:extLst>
              <a:ext uri="{FF2B5EF4-FFF2-40B4-BE49-F238E27FC236}">
                <a16:creationId xmlns:a16="http://schemas.microsoft.com/office/drawing/2014/main" id="{7AC9B37D-06D3-0D6F-E2E5-AA246CD81465}"/>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9" name="Slide Number Placeholder 8">
            <a:extLst>
              <a:ext uri="{FF2B5EF4-FFF2-40B4-BE49-F238E27FC236}">
                <a16:creationId xmlns:a16="http://schemas.microsoft.com/office/drawing/2014/main" id="{E344E4BC-FBA1-C9F9-18EF-14A97D9AD937}"/>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21174805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B46E4-2D89-DC00-E15F-60086030E55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EBD7CEE9-93D7-402E-ABFF-33C66EF63B66}"/>
              </a:ext>
            </a:extLst>
          </p:cNvPr>
          <p:cNvSpPr>
            <a:spLocks noGrp="1"/>
          </p:cNvSpPr>
          <p:nvPr>
            <p:ph type="dt" sz="half" idx="10"/>
          </p:nvPr>
        </p:nvSpPr>
        <p:spPr/>
        <p:txBody>
          <a:bodyPr/>
          <a:lstStyle/>
          <a:p>
            <a:endParaRPr lang="en-IN"/>
          </a:p>
        </p:txBody>
      </p:sp>
      <p:sp>
        <p:nvSpPr>
          <p:cNvPr id="4" name="Footer Placeholder 3">
            <a:extLst>
              <a:ext uri="{FF2B5EF4-FFF2-40B4-BE49-F238E27FC236}">
                <a16:creationId xmlns:a16="http://schemas.microsoft.com/office/drawing/2014/main" id="{4D2592BE-55BC-52C8-EF2D-4E2C799D7287}"/>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5" name="Slide Number Placeholder 4">
            <a:extLst>
              <a:ext uri="{FF2B5EF4-FFF2-40B4-BE49-F238E27FC236}">
                <a16:creationId xmlns:a16="http://schemas.microsoft.com/office/drawing/2014/main" id="{B92A2F5A-37B4-E3F8-29F4-B1F2272C9D33}"/>
              </a:ext>
            </a:extLst>
          </p:cNvPr>
          <p:cNvSpPr>
            <a:spLocks noGrp="1"/>
          </p:cNvSpPr>
          <p:nvPr>
            <p:ph type="sldNum" sz="quarter" idx="12"/>
          </p:nvPr>
        </p:nvSpPr>
        <p:spPr/>
        <p:txBody>
          <a:bodyPr/>
          <a:lstStyle/>
          <a:p>
            <a:fld id="{887FB3E9-D005-4AC2-9474-885CF7811261}" type="slidenum">
              <a:rPr lang="en-IN" smtClean="0"/>
              <a:t>‹#›</a:t>
            </a:fld>
            <a:endParaRPr lang="en-IN"/>
          </a:p>
        </p:txBody>
      </p:sp>
      <p:pic>
        <p:nvPicPr>
          <p:cNvPr id="6" name="Picture 2" descr="Directorate General of Shipping - Exit Exam">
            <a:extLst>
              <a:ext uri="{FF2B5EF4-FFF2-40B4-BE49-F238E27FC236}">
                <a16:creationId xmlns:a16="http://schemas.microsoft.com/office/drawing/2014/main" id="{DF34CB72-32E8-42E1-D9F2-A4C33BF231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496167F-602E-F8BC-8FB0-E36FA8396698}"/>
              </a:ext>
            </a:extLst>
          </p:cNvPr>
          <p:cNvPicPr>
            <a:picLocks noChangeAspect="1"/>
          </p:cNvPicPr>
          <p:nvPr userDrawn="1"/>
        </p:nvPicPr>
        <p:blipFill>
          <a:blip r:embed="rId3">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
        <p:nvSpPr>
          <p:cNvPr id="8" name="Date Placeholder 4">
            <a:extLst>
              <a:ext uri="{FF2B5EF4-FFF2-40B4-BE49-F238E27FC236}">
                <a16:creationId xmlns:a16="http://schemas.microsoft.com/office/drawing/2014/main" id="{3F1C8EE1-8B54-863B-706D-3480BDD89343}"/>
              </a:ext>
            </a:extLst>
          </p:cNvPr>
          <p:cNvSpPr txBox="1">
            <a:spLocks/>
          </p:cNvSpPr>
          <p:nvPr userDrawn="1"/>
        </p:nvSpPr>
        <p:spPr>
          <a:xfrm>
            <a:off x="122274" y="641014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29</a:t>
            </a:r>
            <a:r>
              <a:rPr lang="en-US" b="0" baseline="30000" dirty="0"/>
              <a:t>th</a:t>
            </a:r>
            <a:r>
              <a:rPr lang="en-US" b="0" dirty="0"/>
              <a:t>  September 2025</a:t>
            </a:r>
            <a:endParaRPr lang="en-IN" b="0" dirty="0"/>
          </a:p>
        </p:txBody>
      </p:sp>
    </p:spTree>
    <p:extLst>
      <p:ext uri="{BB962C8B-B14F-4D97-AF65-F5344CB8AC3E}">
        <p14:creationId xmlns:p14="http://schemas.microsoft.com/office/powerpoint/2010/main" val="25479407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E5AB-9591-25B7-CDB5-E60ED83162F6}"/>
              </a:ext>
            </a:extLst>
          </p:cNvPr>
          <p:cNvSpPr>
            <a:spLocks noGrp="1"/>
          </p:cNvSpPr>
          <p:nvPr>
            <p:ph type="dt" sz="half" idx="10"/>
          </p:nvPr>
        </p:nvSpPr>
        <p:spPr/>
        <p:txBody>
          <a:bodyPr/>
          <a:lstStyle/>
          <a:p>
            <a:endParaRPr lang="en-IN"/>
          </a:p>
        </p:txBody>
      </p:sp>
      <p:sp>
        <p:nvSpPr>
          <p:cNvPr id="3" name="Footer Placeholder 2">
            <a:extLst>
              <a:ext uri="{FF2B5EF4-FFF2-40B4-BE49-F238E27FC236}">
                <a16:creationId xmlns:a16="http://schemas.microsoft.com/office/drawing/2014/main" id="{EE0451CD-895C-1852-2822-D0EC227A6145}"/>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4" name="Slide Number Placeholder 3">
            <a:extLst>
              <a:ext uri="{FF2B5EF4-FFF2-40B4-BE49-F238E27FC236}">
                <a16:creationId xmlns:a16="http://schemas.microsoft.com/office/drawing/2014/main" id="{E0A5B44F-82BB-BFE8-CACF-8E812C4EEE0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490523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6240B-24D8-E479-94A1-4F576C73E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6E28935-5917-4755-388A-7FD2F83914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27DC790-CC23-830D-30D8-B254592B3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A53288-CFD8-9DFD-6627-E3357E478A8E}"/>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657F8812-28A3-1EE1-1403-8D59D013E0F5}"/>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7" name="Slide Number Placeholder 6">
            <a:extLst>
              <a:ext uri="{FF2B5EF4-FFF2-40B4-BE49-F238E27FC236}">
                <a16:creationId xmlns:a16="http://schemas.microsoft.com/office/drawing/2014/main" id="{A8A21202-87CF-EF5F-D874-56F2D4134234}"/>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2449592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FEEE9-0A5C-8908-3BB3-E29B81916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D2344C8E-82BA-2514-4FF5-75ACEA42CF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09892E2-B0D8-884C-474D-ACC99DFF1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D5C083-40DD-0CC1-870A-7516255E5A97}"/>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A9D6351D-EF66-F69E-EB75-C44623998524}"/>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7" name="Slide Number Placeholder 6">
            <a:extLst>
              <a:ext uri="{FF2B5EF4-FFF2-40B4-BE49-F238E27FC236}">
                <a16:creationId xmlns:a16="http://schemas.microsoft.com/office/drawing/2014/main" id="{E508702F-6D82-149A-C382-15D6587638C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775934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B46E4-2D89-DC00-E15F-60086030E55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EBD7CEE9-93D7-402E-ABFF-33C66EF63B66}"/>
              </a:ext>
            </a:extLst>
          </p:cNvPr>
          <p:cNvSpPr>
            <a:spLocks noGrp="1"/>
          </p:cNvSpPr>
          <p:nvPr>
            <p:ph type="dt" sz="half" idx="10"/>
          </p:nvPr>
        </p:nvSpPr>
        <p:spPr/>
        <p:txBody>
          <a:bodyPr/>
          <a:lstStyle/>
          <a:p>
            <a:endParaRPr lang="en-IN"/>
          </a:p>
        </p:txBody>
      </p:sp>
      <p:sp>
        <p:nvSpPr>
          <p:cNvPr id="4" name="Footer Placeholder 3">
            <a:extLst>
              <a:ext uri="{FF2B5EF4-FFF2-40B4-BE49-F238E27FC236}">
                <a16:creationId xmlns:a16="http://schemas.microsoft.com/office/drawing/2014/main" id="{4D2592BE-55BC-52C8-EF2D-4E2C799D7287}"/>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5" name="Slide Number Placeholder 4">
            <a:extLst>
              <a:ext uri="{FF2B5EF4-FFF2-40B4-BE49-F238E27FC236}">
                <a16:creationId xmlns:a16="http://schemas.microsoft.com/office/drawing/2014/main" id="{B92A2F5A-37B4-E3F8-29F4-B1F2272C9D33}"/>
              </a:ext>
            </a:extLst>
          </p:cNvPr>
          <p:cNvSpPr>
            <a:spLocks noGrp="1"/>
          </p:cNvSpPr>
          <p:nvPr>
            <p:ph type="sldNum" sz="quarter" idx="12"/>
          </p:nvPr>
        </p:nvSpPr>
        <p:spPr/>
        <p:txBody>
          <a:bodyPr/>
          <a:lstStyle/>
          <a:p>
            <a:fld id="{887FB3E9-D005-4AC2-9474-885CF7811261}" type="slidenum">
              <a:rPr lang="en-IN" smtClean="0"/>
              <a:t>‹#›</a:t>
            </a:fld>
            <a:endParaRPr lang="en-IN"/>
          </a:p>
        </p:txBody>
      </p:sp>
      <p:pic>
        <p:nvPicPr>
          <p:cNvPr id="6" name="Picture 2" descr="Directorate General of Shipping - Exit Exam">
            <a:extLst>
              <a:ext uri="{FF2B5EF4-FFF2-40B4-BE49-F238E27FC236}">
                <a16:creationId xmlns:a16="http://schemas.microsoft.com/office/drawing/2014/main" id="{DF34CB72-32E8-42E1-D9F2-A4C33BF231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496167F-602E-F8BC-8FB0-E36FA8396698}"/>
              </a:ext>
            </a:extLst>
          </p:cNvPr>
          <p:cNvPicPr>
            <a:picLocks noChangeAspect="1"/>
          </p:cNvPicPr>
          <p:nvPr userDrawn="1"/>
        </p:nvPicPr>
        <p:blipFill>
          <a:blip r:embed="rId3">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
        <p:nvSpPr>
          <p:cNvPr id="9" name="Date Placeholder 4">
            <a:extLst>
              <a:ext uri="{FF2B5EF4-FFF2-40B4-BE49-F238E27FC236}">
                <a16:creationId xmlns:a16="http://schemas.microsoft.com/office/drawing/2014/main" id="{3CEB81DD-6FDF-6CCD-102A-F11FFDBCE2DA}"/>
              </a:ext>
            </a:extLst>
          </p:cNvPr>
          <p:cNvSpPr txBox="1">
            <a:spLocks/>
          </p:cNvSpPr>
          <p:nvPr userDrawn="1"/>
        </p:nvSpPr>
        <p:spPr>
          <a:xfrm>
            <a:off x="122274" y="638569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3</a:t>
            </a:r>
            <a:r>
              <a:rPr lang="en-US" b="0" baseline="30000" dirty="0"/>
              <a:t>rd</a:t>
            </a:r>
            <a:r>
              <a:rPr lang="en-US" b="0" dirty="0"/>
              <a:t>  November 2025</a:t>
            </a:r>
            <a:endParaRPr lang="en-IN" b="0" dirty="0"/>
          </a:p>
        </p:txBody>
      </p:sp>
    </p:spTree>
    <p:extLst>
      <p:ext uri="{BB962C8B-B14F-4D97-AF65-F5344CB8AC3E}">
        <p14:creationId xmlns:p14="http://schemas.microsoft.com/office/powerpoint/2010/main" val="4194783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30DEE-5DA6-FAAD-04F2-DE4937F2C93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6B2ABF7-CF76-5847-82D3-E20A8E5AB2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381F01-3387-1F0F-F773-7CE8215B1C42}"/>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30B12371-8A50-3A61-AADB-555766CB3E48}"/>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758078FF-9266-88D5-5DE2-55E91F5DEB41}"/>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7072870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7DBB8-B4B8-241D-C303-09CA52657E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014105F-7770-CB46-D38D-18CED3DF80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53CB237-66FF-6271-7AC3-27C01DFEB38F}"/>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B0B5E811-5210-EF9E-EFB7-106A5AABD4AC}"/>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321C9069-9E48-F3DA-8E1C-23BF7FE16DFB}"/>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8575260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emplat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E6C631F3-1CF5-2C2E-770E-FD967CE0C05B}"/>
              </a:ext>
            </a:extLst>
          </p:cNvPr>
          <p:cNvSpPr>
            <a:spLocks noGrp="1"/>
          </p:cNvSpPr>
          <p:nvPr>
            <p:ph type="title" hasCustomPrompt="1"/>
          </p:nvPr>
        </p:nvSpPr>
        <p:spPr>
          <a:xfrm>
            <a:off x="2017059" y="176357"/>
            <a:ext cx="8982635" cy="740660"/>
          </a:xfrm>
          <a:prstGeom prst="rect">
            <a:avLst/>
          </a:prstGeom>
        </p:spPr>
        <p:txBody>
          <a:bodyPr vert="horz" lIns="91440" tIns="45720" rIns="91440" bIns="45720" rtlCol="0" anchor="ctr">
            <a:normAutofit/>
          </a:bodyPr>
          <a:lstStyle>
            <a:lvl1pPr algn="ctr">
              <a:defRPr b="1">
                <a:solidFill>
                  <a:schemeClr val="accent1"/>
                </a:solidFill>
              </a:defRPr>
            </a:lvl1pPr>
          </a:lstStyle>
          <a:p>
            <a:r>
              <a:rPr lang="en-US"/>
              <a:t>Click to edit title</a:t>
            </a:r>
            <a:endParaRPr lang="en-IN"/>
          </a:p>
        </p:txBody>
      </p:sp>
      <p:sp>
        <p:nvSpPr>
          <p:cNvPr id="17" name="Footer Placeholder 16">
            <a:extLst>
              <a:ext uri="{FF2B5EF4-FFF2-40B4-BE49-F238E27FC236}">
                <a16:creationId xmlns:a16="http://schemas.microsoft.com/office/drawing/2014/main" id="{B3241BB4-F690-A8C1-6759-41CEC4D88D66}"/>
              </a:ext>
            </a:extLst>
          </p:cNvPr>
          <p:cNvSpPr>
            <a:spLocks noGrp="1"/>
          </p:cNvSpPr>
          <p:nvPr>
            <p:ph type="ftr" sz="quarter" idx="11"/>
          </p:nvPr>
        </p:nvSpPr>
        <p:spPr/>
        <p:txBody>
          <a:bodyPr/>
          <a:lstStyle/>
          <a:p>
            <a:r>
              <a:rPr lang="en-US"/>
              <a:t>Stepping Stone towards a Safe &amp; Sustainable Ocean Economy in India</a:t>
            </a:r>
            <a:endParaRPr lang="en-IN" b="0"/>
          </a:p>
        </p:txBody>
      </p:sp>
      <p:sp>
        <p:nvSpPr>
          <p:cNvPr id="18" name="Slide Number Placeholder 17">
            <a:extLst>
              <a:ext uri="{FF2B5EF4-FFF2-40B4-BE49-F238E27FC236}">
                <a16:creationId xmlns:a16="http://schemas.microsoft.com/office/drawing/2014/main" id="{AB5AF714-D3C7-B1EA-B65C-B499FB80BFED}"/>
              </a:ext>
            </a:extLst>
          </p:cNvPr>
          <p:cNvSpPr>
            <a:spLocks noGrp="1"/>
          </p:cNvSpPr>
          <p:nvPr>
            <p:ph type="sldNum" sz="quarter" idx="12"/>
          </p:nvPr>
        </p:nvSpPr>
        <p:spPr/>
        <p:txBody>
          <a:bodyPr/>
          <a:lstStyle/>
          <a:p>
            <a:r>
              <a:rPr lang="en-IN"/>
              <a:t>Slide </a:t>
            </a:r>
            <a:fld id="{61F59DBB-61E3-46AB-854D-9BC0E6F19EAE}" type="slidenum">
              <a:rPr lang="en-IN" smtClean="0"/>
              <a:pPr/>
              <a:t>‹#›</a:t>
            </a:fld>
            <a:r>
              <a:rPr lang="en-IN"/>
              <a:t> of 27</a:t>
            </a:r>
          </a:p>
        </p:txBody>
      </p:sp>
      <p:pic>
        <p:nvPicPr>
          <p:cNvPr id="2" name="Picture 2" descr="Directorate General of Shipping - Exit Exam">
            <a:extLst>
              <a:ext uri="{FF2B5EF4-FFF2-40B4-BE49-F238E27FC236}">
                <a16:creationId xmlns:a16="http://schemas.microsoft.com/office/drawing/2014/main" id="{D7778C40-829B-AC9C-13D9-14AC556C0E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541FDD-6160-7837-F2C7-915308DACF38}"/>
              </a:ext>
            </a:extLst>
          </p:cNvPr>
          <p:cNvPicPr>
            <a:picLocks noChangeAspect="1"/>
          </p:cNvPicPr>
          <p:nvPr userDrawn="1"/>
        </p:nvPicPr>
        <p:blipFill>
          <a:blip r:embed="rId3">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
        <p:nvSpPr>
          <p:cNvPr id="4" name="Date Placeholder 4">
            <a:extLst>
              <a:ext uri="{FF2B5EF4-FFF2-40B4-BE49-F238E27FC236}">
                <a16:creationId xmlns:a16="http://schemas.microsoft.com/office/drawing/2014/main" id="{9A2D5409-BB0D-D47B-2DAC-B35A188F307A}"/>
              </a:ext>
            </a:extLst>
          </p:cNvPr>
          <p:cNvSpPr txBox="1">
            <a:spLocks/>
          </p:cNvSpPr>
          <p:nvPr userDrawn="1"/>
        </p:nvSpPr>
        <p:spPr>
          <a:xfrm>
            <a:off x="122274" y="638569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29</a:t>
            </a:r>
            <a:r>
              <a:rPr lang="en-US" b="0" baseline="30000" dirty="0"/>
              <a:t>th</a:t>
            </a:r>
            <a:r>
              <a:rPr lang="en-US" b="0" dirty="0"/>
              <a:t>  September 2025</a:t>
            </a:r>
            <a:endParaRPr lang="en-IN" b="0" dirty="0"/>
          </a:p>
        </p:txBody>
      </p:sp>
    </p:spTree>
    <p:extLst>
      <p:ext uri="{BB962C8B-B14F-4D97-AF65-F5344CB8AC3E}">
        <p14:creationId xmlns:p14="http://schemas.microsoft.com/office/powerpoint/2010/main" val="11169722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C5EB-61BD-C7D0-C199-DAFE2F0725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9658394E-7CD8-EE17-CF38-215622BF97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5" name="Footer Placeholder 4">
            <a:extLst>
              <a:ext uri="{FF2B5EF4-FFF2-40B4-BE49-F238E27FC236}">
                <a16:creationId xmlns:a16="http://schemas.microsoft.com/office/drawing/2014/main" id="{7DF2077C-AB62-6E93-4A9C-F6187249E5BF}"/>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A6EB368B-6B72-EC12-DDFA-53879070A6B3}"/>
              </a:ext>
            </a:extLst>
          </p:cNvPr>
          <p:cNvSpPr>
            <a:spLocks noGrp="1"/>
          </p:cNvSpPr>
          <p:nvPr>
            <p:ph type="sldNum" sz="quarter" idx="12"/>
          </p:nvPr>
        </p:nvSpPr>
        <p:spPr/>
        <p:txBody>
          <a:bodyPr/>
          <a:lstStyle/>
          <a:p>
            <a:fld id="{887FB3E9-D005-4AC2-9474-885CF7811261}" type="slidenum">
              <a:rPr lang="en-IN" smtClean="0"/>
              <a:t>‹#›</a:t>
            </a:fld>
            <a:endParaRPr lang="en-IN"/>
          </a:p>
        </p:txBody>
      </p:sp>
      <p:sp>
        <p:nvSpPr>
          <p:cNvPr id="4" name="Date Placeholder 4">
            <a:extLst>
              <a:ext uri="{FF2B5EF4-FFF2-40B4-BE49-F238E27FC236}">
                <a16:creationId xmlns:a16="http://schemas.microsoft.com/office/drawing/2014/main" id="{A2F6256C-67D9-89D2-3469-F4AC1B424BE6}"/>
              </a:ext>
            </a:extLst>
          </p:cNvPr>
          <p:cNvSpPr txBox="1">
            <a:spLocks/>
          </p:cNvSpPr>
          <p:nvPr userDrawn="1"/>
        </p:nvSpPr>
        <p:spPr>
          <a:xfrm>
            <a:off x="122274" y="638569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29</a:t>
            </a:r>
            <a:r>
              <a:rPr lang="en-US" b="0" baseline="30000" dirty="0"/>
              <a:t>th</a:t>
            </a:r>
            <a:r>
              <a:rPr lang="en-US" b="0" dirty="0"/>
              <a:t>  October 2025</a:t>
            </a:r>
            <a:endParaRPr lang="en-IN" b="0" dirty="0"/>
          </a:p>
        </p:txBody>
      </p:sp>
    </p:spTree>
    <p:extLst>
      <p:ext uri="{BB962C8B-B14F-4D97-AF65-F5344CB8AC3E}">
        <p14:creationId xmlns:p14="http://schemas.microsoft.com/office/powerpoint/2010/main" val="10596878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72945-2B68-1B54-D7D5-2F64D4EBEB3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CB119B1-DD47-E4C0-F613-3D3F2243C6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E3D03D9-21F8-1B30-73B5-48A49B439379}"/>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A00E32F4-254F-0D29-DC7C-7660C1FFCB92}"/>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CF856BDB-30CC-9622-0E44-E85BED11A05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31675693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CED82-6B6B-697C-D27C-0EDB3CA33A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8DF712E-D3D1-D2A9-43F5-88E7BFBB64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69DEEE-3497-E99B-A96C-0CF620FD766A}"/>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67146595-5D55-0C5E-2B4E-9220085D1731}"/>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E8559714-F3AF-F49D-F35B-1DE8E4D86069}"/>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6066272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29A56-7B5A-F34D-F8AB-4DE265593AA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97C7DA9-9FDA-51D4-1802-FF700D0E9E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FBBA93A-598B-456A-1269-2BD2481CAC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F03CE6D-CD3C-FCD7-7AD4-0C25B88E2DDC}"/>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FDFE98BC-F3DA-0D7C-0B24-2088E9F304DA}"/>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7" name="Slide Number Placeholder 6">
            <a:extLst>
              <a:ext uri="{FF2B5EF4-FFF2-40B4-BE49-F238E27FC236}">
                <a16:creationId xmlns:a16="http://schemas.microsoft.com/office/drawing/2014/main" id="{EC284F02-EABE-FD38-D545-BB42EAC87D9C}"/>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35443197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36CF3-F7D5-6889-97A8-852EE2FE18B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AF990AD-448C-1285-1DFB-798265F843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1C4DF5-4228-8A7C-EE48-096565A266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5DD129A-EC0A-BAED-48F8-D7C63A690E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29BBA9-21F2-6A70-2338-EDA158EFDE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4E7BBAAA-E512-4465-0C70-F6021AE61CD9}"/>
              </a:ext>
            </a:extLst>
          </p:cNvPr>
          <p:cNvSpPr>
            <a:spLocks noGrp="1"/>
          </p:cNvSpPr>
          <p:nvPr>
            <p:ph type="dt" sz="half" idx="10"/>
          </p:nvPr>
        </p:nvSpPr>
        <p:spPr/>
        <p:txBody>
          <a:bodyPr/>
          <a:lstStyle/>
          <a:p>
            <a:endParaRPr lang="en-IN"/>
          </a:p>
        </p:txBody>
      </p:sp>
      <p:sp>
        <p:nvSpPr>
          <p:cNvPr id="8" name="Footer Placeholder 7">
            <a:extLst>
              <a:ext uri="{FF2B5EF4-FFF2-40B4-BE49-F238E27FC236}">
                <a16:creationId xmlns:a16="http://schemas.microsoft.com/office/drawing/2014/main" id="{7AC9B37D-06D3-0D6F-E2E5-AA246CD81465}"/>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9" name="Slide Number Placeholder 8">
            <a:extLst>
              <a:ext uri="{FF2B5EF4-FFF2-40B4-BE49-F238E27FC236}">
                <a16:creationId xmlns:a16="http://schemas.microsoft.com/office/drawing/2014/main" id="{E344E4BC-FBA1-C9F9-18EF-14A97D9AD937}"/>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7143994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B46E4-2D89-DC00-E15F-60086030E55E}"/>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EBD7CEE9-93D7-402E-ABFF-33C66EF63B66}"/>
              </a:ext>
            </a:extLst>
          </p:cNvPr>
          <p:cNvSpPr>
            <a:spLocks noGrp="1"/>
          </p:cNvSpPr>
          <p:nvPr>
            <p:ph type="dt" sz="half" idx="10"/>
          </p:nvPr>
        </p:nvSpPr>
        <p:spPr/>
        <p:txBody>
          <a:bodyPr/>
          <a:lstStyle/>
          <a:p>
            <a:endParaRPr lang="en-IN"/>
          </a:p>
        </p:txBody>
      </p:sp>
      <p:sp>
        <p:nvSpPr>
          <p:cNvPr id="4" name="Footer Placeholder 3">
            <a:extLst>
              <a:ext uri="{FF2B5EF4-FFF2-40B4-BE49-F238E27FC236}">
                <a16:creationId xmlns:a16="http://schemas.microsoft.com/office/drawing/2014/main" id="{4D2592BE-55BC-52C8-EF2D-4E2C799D7287}"/>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5" name="Slide Number Placeholder 4">
            <a:extLst>
              <a:ext uri="{FF2B5EF4-FFF2-40B4-BE49-F238E27FC236}">
                <a16:creationId xmlns:a16="http://schemas.microsoft.com/office/drawing/2014/main" id="{B92A2F5A-37B4-E3F8-29F4-B1F2272C9D33}"/>
              </a:ext>
            </a:extLst>
          </p:cNvPr>
          <p:cNvSpPr>
            <a:spLocks noGrp="1"/>
          </p:cNvSpPr>
          <p:nvPr>
            <p:ph type="sldNum" sz="quarter" idx="12"/>
          </p:nvPr>
        </p:nvSpPr>
        <p:spPr/>
        <p:txBody>
          <a:bodyPr/>
          <a:lstStyle/>
          <a:p>
            <a:fld id="{887FB3E9-D005-4AC2-9474-885CF7811261}" type="slidenum">
              <a:rPr lang="en-IN" smtClean="0"/>
              <a:t>‹#›</a:t>
            </a:fld>
            <a:endParaRPr lang="en-IN"/>
          </a:p>
        </p:txBody>
      </p:sp>
      <p:pic>
        <p:nvPicPr>
          <p:cNvPr id="6" name="Picture 2" descr="Directorate General of Shipping - Exit Exam">
            <a:extLst>
              <a:ext uri="{FF2B5EF4-FFF2-40B4-BE49-F238E27FC236}">
                <a16:creationId xmlns:a16="http://schemas.microsoft.com/office/drawing/2014/main" id="{DF34CB72-32E8-42E1-D9F2-A4C33BF231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496167F-602E-F8BC-8FB0-E36FA8396698}"/>
              </a:ext>
            </a:extLst>
          </p:cNvPr>
          <p:cNvPicPr>
            <a:picLocks noChangeAspect="1"/>
          </p:cNvPicPr>
          <p:nvPr userDrawn="1"/>
        </p:nvPicPr>
        <p:blipFill>
          <a:blip r:embed="rId3">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
        <p:nvSpPr>
          <p:cNvPr id="9" name="Date Placeholder 4">
            <a:extLst>
              <a:ext uri="{FF2B5EF4-FFF2-40B4-BE49-F238E27FC236}">
                <a16:creationId xmlns:a16="http://schemas.microsoft.com/office/drawing/2014/main" id="{3CEB81DD-6FDF-6CCD-102A-F11FFDBCE2DA}"/>
              </a:ext>
            </a:extLst>
          </p:cNvPr>
          <p:cNvSpPr txBox="1">
            <a:spLocks/>
          </p:cNvSpPr>
          <p:nvPr userDrawn="1"/>
        </p:nvSpPr>
        <p:spPr>
          <a:xfrm>
            <a:off x="122274" y="638569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3</a:t>
            </a:r>
            <a:r>
              <a:rPr lang="en-US" b="0" baseline="30000" dirty="0"/>
              <a:t>rd</a:t>
            </a:r>
            <a:r>
              <a:rPr lang="en-US" b="0" dirty="0"/>
              <a:t>  November 2025</a:t>
            </a:r>
            <a:endParaRPr lang="en-IN" b="0" dirty="0"/>
          </a:p>
        </p:txBody>
      </p:sp>
    </p:spTree>
    <p:extLst>
      <p:ext uri="{BB962C8B-B14F-4D97-AF65-F5344CB8AC3E}">
        <p14:creationId xmlns:p14="http://schemas.microsoft.com/office/powerpoint/2010/main" val="488878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E5AB-9591-25B7-CDB5-E60ED83162F6}"/>
              </a:ext>
            </a:extLst>
          </p:cNvPr>
          <p:cNvSpPr>
            <a:spLocks noGrp="1"/>
          </p:cNvSpPr>
          <p:nvPr>
            <p:ph type="dt" sz="half" idx="10"/>
          </p:nvPr>
        </p:nvSpPr>
        <p:spPr/>
        <p:txBody>
          <a:bodyPr/>
          <a:lstStyle/>
          <a:p>
            <a:endParaRPr lang="en-IN"/>
          </a:p>
        </p:txBody>
      </p:sp>
      <p:sp>
        <p:nvSpPr>
          <p:cNvPr id="3" name="Footer Placeholder 2">
            <a:extLst>
              <a:ext uri="{FF2B5EF4-FFF2-40B4-BE49-F238E27FC236}">
                <a16:creationId xmlns:a16="http://schemas.microsoft.com/office/drawing/2014/main" id="{EE0451CD-895C-1852-2822-D0EC227A6145}"/>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4" name="Slide Number Placeholder 3">
            <a:extLst>
              <a:ext uri="{FF2B5EF4-FFF2-40B4-BE49-F238E27FC236}">
                <a16:creationId xmlns:a16="http://schemas.microsoft.com/office/drawing/2014/main" id="{E0A5B44F-82BB-BFE8-CACF-8E812C4EEE0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945100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E5AB-9591-25B7-CDB5-E60ED83162F6}"/>
              </a:ext>
            </a:extLst>
          </p:cNvPr>
          <p:cNvSpPr>
            <a:spLocks noGrp="1"/>
          </p:cNvSpPr>
          <p:nvPr>
            <p:ph type="dt" sz="half" idx="10"/>
          </p:nvPr>
        </p:nvSpPr>
        <p:spPr/>
        <p:txBody>
          <a:bodyPr/>
          <a:lstStyle/>
          <a:p>
            <a:endParaRPr lang="en-IN"/>
          </a:p>
        </p:txBody>
      </p:sp>
      <p:sp>
        <p:nvSpPr>
          <p:cNvPr id="3" name="Footer Placeholder 2">
            <a:extLst>
              <a:ext uri="{FF2B5EF4-FFF2-40B4-BE49-F238E27FC236}">
                <a16:creationId xmlns:a16="http://schemas.microsoft.com/office/drawing/2014/main" id="{EE0451CD-895C-1852-2822-D0EC227A6145}"/>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4" name="Slide Number Placeholder 3">
            <a:extLst>
              <a:ext uri="{FF2B5EF4-FFF2-40B4-BE49-F238E27FC236}">
                <a16:creationId xmlns:a16="http://schemas.microsoft.com/office/drawing/2014/main" id="{E0A5B44F-82BB-BFE8-CACF-8E812C4EEE0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39687137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6240B-24D8-E479-94A1-4F576C73E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6E28935-5917-4755-388A-7FD2F83914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27DC790-CC23-830D-30D8-B254592B3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A53288-CFD8-9DFD-6627-E3357E478A8E}"/>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657F8812-28A3-1EE1-1403-8D59D013E0F5}"/>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7" name="Slide Number Placeholder 6">
            <a:extLst>
              <a:ext uri="{FF2B5EF4-FFF2-40B4-BE49-F238E27FC236}">
                <a16:creationId xmlns:a16="http://schemas.microsoft.com/office/drawing/2014/main" id="{A8A21202-87CF-EF5F-D874-56F2D4134234}"/>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27911331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FEEE9-0A5C-8908-3BB3-E29B81916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D2344C8E-82BA-2514-4FF5-75ACEA42CF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09892E2-B0D8-884C-474D-ACC99DFF1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D5C083-40DD-0CC1-870A-7516255E5A97}"/>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A9D6351D-EF66-F69E-EB75-C44623998524}"/>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7" name="Slide Number Placeholder 6">
            <a:extLst>
              <a:ext uri="{FF2B5EF4-FFF2-40B4-BE49-F238E27FC236}">
                <a16:creationId xmlns:a16="http://schemas.microsoft.com/office/drawing/2014/main" id="{E508702F-6D82-149A-C382-15D6587638C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31319574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30DEE-5DA6-FAAD-04F2-DE4937F2C930}"/>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6B2ABF7-CF76-5847-82D3-E20A8E5AB2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381F01-3387-1F0F-F773-7CE8215B1C42}"/>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30B12371-8A50-3A61-AADB-555766CB3E48}"/>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758078FF-9266-88D5-5DE2-55E91F5DEB41}"/>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4896679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7DBB8-B4B8-241D-C303-09CA52657E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014105F-7770-CB46-D38D-18CED3DF80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53CB237-66FF-6271-7AC3-27C01DFEB38F}"/>
              </a:ext>
            </a:extLst>
          </p:cNvPr>
          <p:cNvSpPr>
            <a:spLocks noGrp="1"/>
          </p:cNvSpPr>
          <p:nvPr>
            <p:ph type="dt" sz="half" idx="10"/>
          </p:nvPr>
        </p:nvSpPr>
        <p:spPr/>
        <p:txBody>
          <a:bodyPr/>
          <a:lstStyle/>
          <a:p>
            <a:endParaRPr lang="en-IN"/>
          </a:p>
        </p:txBody>
      </p:sp>
      <p:sp>
        <p:nvSpPr>
          <p:cNvPr id="5" name="Footer Placeholder 4">
            <a:extLst>
              <a:ext uri="{FF2B5EF4-FFF2-40B4-BE49-F238E27FC236}">
                <a16:creationId xmlns:a16="http://schemas.microsoft.com/office/drawing/2014/main" id="{B0B5E811-5210-EF9E-EFB7-106A5AABD4AC}"/>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321C9069-9E48-F3DA-8E1C-23BF7FE16DFB}"/>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7782091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emplat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E6C631F3-1CF5-2C2E-770E-FD967CE0C05B}"/>
              </a:ext>
            </a:extLst>
          </p:cNvPr>
          <p:cNvSpPr>
            <a:spLocks noGrp="1"/>
          </p:cNvSpPr>
          <p:nvPr>
            <p:ph type="title" hasCustomPrompt="1"/>
          </p:nvPr>
        </p:nvSpPr>
        <p:spPr>
          <a:xfrm>
            <a:off x="2017059" y="176357"/>
            <a:ext cx="8982635" cy="740660"/>
          </a:xfrm>
          <a:prstGeom prst="rect">
            <a:avLst/>
          </a:prstGeom>
        </p:spPr>
        <p:txBody>
          <a:bodyPr vert="horz" lIns="91440" tIns="45720" rIns="91440" bIns="45720" rtlCol="0" anchor="ctr">
            <a:normAutofit/>
          </a:bodyPr>
          <a:lstStyle>
            <a:lvl1pPr algn="ctr">
              <a:defRPr b="1">
                <a:solidFill>
                  <a:schemeClr val="accent1"/>
                </a:solidFill>
              </a:defRPr>
            </a:lvl1pPr>
          </a:lstStyle>
          <a:p>
            <a:r>
              <a:rPr lang="en-US"/>
              <a:t>Click to edit title</a:t>
            </a:r>
            <a:endParaRPr lang="en-IN"/>
          </a:p>
        </p:txBody>
      </p:sp>
      <p:sp>
        <p:nvSpPr>
          <p:cNvPr id="17" name="Footer Placeholder 16">
            <a:extLst>
              <a:ext uri="{FF2B5EF4-FFF2-40B4-BE49-F238E27FC236}">
                <a16:creationId xmlns:a16="http://schemas.microsoft.com/office/drawing/2014/main" id="{B3241BB4-F690-A8C1-6759-41CEC4D88D66}"/>
              </a:ext>
            </a:extLst>
          </p:cNvPr>
          <p:cNvSpPr>
            <a:spLocks noGrp="1"/>
          </p:cNvSpPr>
          <p:nvPr>
            <p:ph type="ftr" sz="quarter" idx="11"/>
          </p:nvPr>
        </p:nvSpPr>
        <p:spPr/>
        <p:txBody>
          <a:bodyPr/>
          <a:lstStyle>
            <a:lvl1pPr>
              <a:defRPr/>
            </a:lvl1pPr>
          </a:lstStyle>
          <a:p>
            <a:pPr>
              <a:defRPr/>
            </a:pPr>
            <a:r>
              <a:rPr lang="en-US" i="1"/>
              <a:t>Stepping Stone towards a Safe &amp; Sustainable Ocean Economy in India</a:t>
            </a:r>
            <a:endParaRPr lang="en-IN" i="1" dirty="0"/>
          </a:p>
        </p:txBody>
      </p:sp>
      <p:sp>
        <p:nvSpPr>
          <p:cNvPr id="18" name="Slide Number Placeholder 17">
            <a:extLst>
              <a:ext uri="{FF2B5EF4-FFF2-40B4-BE49-F238E27FC236}">
                <a16:creationId xmlns:a16="http://schemas.microsoft.com/office/drawing/2014/main" id="{AB5AF714-D3C7-B1EA-B65C-B499FB80BFED}"/>
              </a:ext>
            </a:extLst>
          </p:cNvPr>
          <p:cNvSpPr>
            <a:spLocks noGrp="1"/>
          </p:cNvSpPr>
          <p:nvPr>
            <p:ph type="sldNum" sz="quarter" idx="12"/>
          </p:nvPr>
        </p:nvSpPr>
        <p:spPr/>
        <p:txBody>
          <a:bodyPr/>
          <a:lstStyle/>
          <a:p>
            <a:r>
              <a:rPr lang="en-IN" dirty="0"/>
              <a:t>Slide </a:t>
            </a:r>
            <a:fld id="{61F59DBB-61E3-46AB-854D-9BC0E6F19EAE}" type="slidenum">
              <a:rPr lang="en-IN" smtClean="0"/>
              <a:pPr/>
              <a:t>‹#›</a:t>
            </a:fld>
            <a:r>
              <a:rPr lang="en-IN" dirty="0"/>
              <a:t> of 31</a:t>
            </a:r>
          </a:p>
        </p:txBody>
      </p:sp>
      <p:pic>
        <p:nvPicPr>
          <p:cNvPr id="2" name="Picture 2" descr="Directorate General of Shipping - Exit Exam">
            <a:extLst>
              <a:ext uri="{FF2B5EF4-FFF2-40B4-BE49-F238E27FC236}">
                <a16:creationId xmlns:a16="http://schemas.microsoft.com/office/drawing/2014/main" id="{D7778C40-829B-AC9C-13D9-14AC556C0E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6541FDD-6160-7837-F2C7-915308DACF38}"/>
              </a:ext>
            </a:extLst>
          </p:cNvPr>
          <p:cNvPicPr>
            <a:picLocks noChangeAspect="1"/>
          </p:cNvPicPr>
          <p:nvPr userDrawn="1"/>
        </p:nvPicPr>
        <p:blipFill>
          <a:blip r:embed="rId3">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
        <p:nvSpPr>
          <p:cNvPr id="4" name="Date Placeholder 4">
            <a:extLst>
              <a:ext uri="{FF2B5EF4-FFF2-40B4-BE49-F238E27FC236}">
                <a16:creationId xmlns:a16="http://schemas.microsoft.com/office/drawing/2014/main" id="{9A2D5409-BB0D-D47B-2DAC-B35A188F307A}"/>
              </a:ext>
            </a:extLst>
          </p:cNvPr>
          <p:cNvSpPr txBox="1">
            <a:spLocks/>
          </p:cNvSpPr>
          <p:nvPr userDrawn="1"/>
        </p:nvSpPr>
        <p:spPr>
          <a:xfrm>
            <a:off x="122274" y="638569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a:t>3</a:t>
            </a:r>
            <a:r>
              <a:rPr lang="en-US" b="0" baseline="30000" dirty="0"/>
              <a:t>rd</a:t>
            </a:r>
            <a:r>
              <a:rPr lang="en-US" b="0" dirty="0"/>
              <a:t>  November 2025</a:t>
            </a:r>
            <a:endParaRPr lang="en-IN" b="0" dirty="0"/>
          </a:p>
        </p:txBody>
      </p:sp>
    </p:spTree>
    <p:extLst>
      <p:ext uri="{BB962C8B-B14F-4D97-AF65-F5344CB8AC3E}">
        <p14:creationId xmlns:p14="http://schemas.microsoft.com/office/powerpoint/2010/main" val="2700717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_KPMG Blue">
    <p:bg>
      <p:bgPr>
        <a:solidFill>
          <a:schemeClr val="accent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998476" y="1470479"/>
            <a:ext cx="6350010"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5765982" cy="2903488"/>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p:ph type="body" sz="quarter" idx="11"/>
          </p:nvPr>
        </p:nvSpPr>
        <p:spPr>
          <a:xfrm>
            <a:off x="1274841" y="4752153"/>
            <a:ext cx="5765982" cy="816606"/>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F680A8EA-2B0E-411E-90AD-02F7AF4767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1849505829"/>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_KPMG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73FA8F-86B4-4B38-9318-B211F1BBAFEB}"/>
              </a:ext>
            </a:extLst>
          </p:cNvPr>
          <p:cNvSpPr>
            <a:spLocks noChangeAspect="1"/>
          </p:cNvSpPr>
          <p:nvPr userDrawn="1"/>
        </p:nvSpPr>
        <p:spPr>
          <a:xfrm>
            <a:off x="998476" y="1470479"/>
            <a:ext cx="3053689" cy="4410949"/>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2" name="Title 1"/>
          <p:cNvSpPr>
            <a:spLocks noGrp="1"/>
          </p:cNvSpPr>
          <p:nvPr>
            <p:ph type="ctrTitle" hasCustomPrompt="1"/>
          </p:nvPr>
        </p:nvSpPr>
        <p:spPr>
          <a:xfrm>
            <a:off x="1274841" y="1759937"/>
            <a:ext cx="2487266" cy="2900514"/>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6" name="Text Placeholder 3"/>
          <p:cNvSpPr>
            <a:spLocks noGrp="1"/>
          </p:cNvSpPr>
          <p:nvPr userDrawn="1">
            <p:ph type="body" sz="quarter" idx="11"/>
          </p:nvPr>
        </p:nvSpPr>
        <p:spPr>
          <a:xfrm>
            <a:off x="1274841" y="4752153"/>
            <a:ext cx="2487267" cy="81577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8" name="Graphic 7">
            <a:extLst>
              <a:ext uri="{FF2B5EF4-FFF2-40B4-BE49-F238E27FC236}">
                <a16:creationId xmlns:a16="http://schemas.microsoft.com/office/drawing/2014/main" id="{ACB44795-849A-41CE-8B25-0DE9EB09F9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27222308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96C774-8B31-4EC8-BF6C-ACF71C2F0C15}"/>
              </a:ext>
            </a:extLst>
          </p:cNvPr>
          <p:cNvSpPr>
            <a:spLocks noChangeAspect="1"/>
          </p:cNvSpPr>
          <p:nvPr userDrawn="1"/>
        </p:nvSpPr>
        <p:spPr>
          <a:xfrm>
            <a:off x="3405716" y="371311"/>
            <a:ext cx="7794097" cy="5414065"/>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6" name="Text Placeholder 3"/>
          <p:cNvSpPr>
            <a:spLocks noGrp="1"/>
          </p:cNvSpPr>
          <p:nvPr>
            <p:ph type="body" sz="quarter" idx="11"/>
          </p:nvPr>
        </p:nvSpPr>
        <p:spPr>
          <a:xfrm>
            <a:off x="3672180" y="4710484"/>
            <a:ext cx="7260639"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10" name="Title 9">
            <a:extLst>
              <a:ext uri="{FF2B5EF4-FFF2-40B4-BE49-F238E27FC236}">
                <a16:creationId xmlns:a16="http://schemas.microsoft.com/office/drawing/2014/main" id="{BA9E5DDB-2262-4657-AA4F-9CE87AA83B57}"/>
              </a:ext>
            </a:extLst>
          </p:cNvPr>
          <p:cNvSpPr>
            <a:spLocks noGrp="1"/>
          </p:cNvSpPr>
          <p:nvPr>
            <p:ph type="title" hasCustomPrompt="1"/>
          </p:nvPr>
        </p:nvSpPr>
        <p:spPr>
          <a:xfrm>
            <a:off x="3671123" y="636808"/>
            <a:ext cx="7260639" cy="3950972"/>
          </a:xfrm>
        </p:spPr>
        <p:txBody>
          <a:bodyPr/>
          <a:lstStyle>
            <a:lvl1pPr>
              <a:defRPr lang="en-GB" sz="6600" kern="1200" baseline="0" dirty="0">
                <a:solidFill>
                  <a:schemeClr val="bg1"/>
                </a:solidFill>
                <a:latin typeface="+mj-lt"/>
                <a:ea typeface="+mj-ea"/>
                <a:cs typeface="+mj-cs"/>
              </a:defRPr>
            </a:lvl1pPr>
          </a:lstStyle>
          <a:p>
            <a:r>
              <a:rPr lang="en-GB"/>
              <a:t>Title slide text only</a:t>
            </a:r>
          </a:p>
        </p:txBody>
      </p:sp>
      <p:pic>
        <p:nvPicPr>
          <p:cNvPr id="8" name="Graphic 7">
            <a:extLst>
              <a:ext uri="{FF2B5EF4-FFF2-40B4-BE49-F238E27FC236}">
                <a16:creationId xmlns:a16="http://schemas.microsoft.com/office/drawing/2014/main" id="{9F2B47DB-768D-47AE-9D19-E74198AD42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994560673"/>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_Pacific Blue">
    <p:bg>
      <p:bgPr>
        <a:gradFill>
          <a:gsLst>
            <a:gs pos="100000">
              <a:srgbClr val="ACEAFF"/>
            </a:gs>
            <a:gs pos="0">
              <a:schemeClr val="accent4"/>
            </a:gs>
          </a:gsLst>
          <a:lin ang="0" scaled="0"/>
        </a:gra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BC1A25C-9C23-47D0-BC86-BD2474043CD3}"/>
              </a:ext>
            </a:extLst>
          </p:cNvPr>
          <p:cNvGrpSpPr/>
          <p:nvPr userDrawn="1"/>
        </p:nvGrpSpPr>
        <p:grpSpPr>
          <a:xfrm>
            <a:off x="998476" y="0"/>
            <a:ext cx="911399" cy="1485244"/>
            <a:chOff x="1008000" y="0"/>
            <a:chExt cx="911399" cy="1485244"/>
          </a:xfrm>
          <a:solidFill>
            <a:schemeClr val="bg1">
              <a:alpha val="0"/>
            </a:schemeClr>
          </a:solidFill>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1008000" y="0"/>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1008000" y="742622"/>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9">
              <a:extLst>
                <a:ext uri="{FF2B5EF4-FFF2-40B4-BE49-F238E27FC236}">
                  <a16:creationId xmlns:a16="http://schemas.microsoft.com/office/drawing/2014/main" id="{162D722E-1D64-4D54-98B6-8466501BFD3D}"/>
                </a:ext>
              </a:extLst>
            </p:cNvPr>
            <p:cNvSpPr>
              <a:spLocks noChangeAspect="1" noEditPoints="1"/>
            </p:cNvSpPr>
            <p:nvPr userDrawn="1"/>
          </p:nvSpPr>
          <p:spPr bwMode="auto">
            <a:xfrm>
              <a:off x="1008000" y="1113933"/>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104" name="Rectangle 103">
            <a:extLst>
              <a:ext uri="{FF2B5EF4-FFF2-40B4-BE49-F238E27FC236}">
                <a16:creationId xmlns:a16="http://schemas.microsoft.com/office/drawing/2014/main" id="{6A6246C3-5BC1-4146-9E95-B8B3F1B77C22}"/>
              </a:ext>
            </a:extLst>
          </p:cNvPr>
          <p:cNvSpPr>
            <a:spLocks noChangeAspect="1"/>
          </p:cNvSpPr>
          <p:nvPr userDrawn="1"/>
        </p:nvSpPr>
        <p:spPr>
          <a:xfrm>
            <a:off x="7435789" y="371311"/>
            <a:ext cx="3764024" cy="5415923"/>
          </a:xfrm>
          <a:prstGeom prst="rect">
            <a:avLst/>
          </a:prstGeom>
          <a:gradFill>
            <a:gsLst>
              <a:gs pos="100000">
                <a:schemeClr val="accent1"/>
              </a:gs>
              <a:gs pos="0">
                <a:schemeClr val="accent5"/>
              </a:gs>
            </a:gsLst>
            <a:lin ang="0" scaled="0"/>
          </a:gradFill>
        </p:spPr>
        <p:txBody>
          <a:bodyPr vert="horz" lIns="180000" tIns="180000" rIns="180000" bIns="180000" rtlCol="0" anchor="t" anchorCtr="0">
            <a:noAutofit/>
          </a:bodyPr>
          <a:lstStyle/>
          <a:p>
            <a:pPr lvl="0">
              <a:lnSpc>
                <a:spcPct val="70000"/>
              </a:lnSpc>
              <a:spcBef>
                <a:spcPct val="0"/>
              </a:spcBef>
              <a:buNone/>
            </a:pPr>
            <a:endParaRPr lang="en-US" sz="8800" baseline="0" err="1">
              <a:solidFill>
                <a:schemeClr val="bg1"/>
              </a:solidFill>
              <a:latin typeface="KPMG Bold" panose="020B0803030202040204" pitchFamily="34" charset="0"/>
              <a:ea typeface="+mj-ea"/>
              <a:cs typeface="+mj-cs"/>
            </a:endParaRPr>
          </a:p>
        </p:txBody>
      </p:sp>
      <p:sp>
        <p:nvSpPr>
          <p:cNvPr id="106" name="Text Placeholder 3">
            <a:extLst>
              <a:ext uri="{FF2B5EF4-FFF2-40B4-BE49-F238E27FC236}">
                <a16:creationId xmlns:a16="http://schemas.microsoft.com/office/drawing/2014/main" id="{E9A5689E-A0AC-4126-A5A7-5CD8528C6C2E}"/>
              </a:ext>
            </a:extLst>
          </p:cNvPr>
          <p:cNvSpPr>
            <a:spLocks noGrp="1"/>
          </p:cNvSpPr>
          <p:nvPr>
            <p:ph type="body" sz="quarter" idx="12"/>
          </p:nvPr>
        </p:nvSpPr>
        <p:spPr>
          <a:xfrm>
            <a:off x="7702252" y="4710484"/>
            <a:ext cx="3229510"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 name="Title 1"/>
          <p:cNvSpPr>
            <a:spLocks noGrp="1"/>
          </p:cNvSpPr>
          <p:nvPr>
            <p:ph type="ctrTitle" hasCustomPrompt="1"/>
          </p:nvPr>
        </p:nvSpPr>
        <p:spPr>
          <a:xfrm>
            <a:off x="7702252" y="636808"/>
            <a:ext cx="3229510" cy="3950972"/>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pic>
        <p:nvPicPr>
          <p:cNvPr id="10" name="Graphic 9">
            <a:extLst>
              <a:ext uri="{FF2B5EF4-FFF2-40B4-BE49-F238E27FC236}">
                <a16:creationId xmlns:a16="http://schemas.microsoft.com/office/drawing/2014/main" id="{78DFFAD0-690D-40FA-92E3-26DD5F2CF7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8124308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Left Horizontal Window Image_KPMG Blue">
    <p:bg>
      <p:bgPr>
        <a:solidFill>
          <a:schemeClr val="accent2"/>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200E6EA-7AA4-4C98-8E47-F5F83446E051}"/>
              </a:ext>
            </a:extLst>
          </p:cNvPr>
          <p:cNvSpPr>
            <a:spLocks noGrp="1" noChangeAspect="1"/>
          </p:cNvSpPr>
          <p:nvPr>
            <p:ph type="pic" sz="quarter" idx="12"/>
          </p:nvPr>
        </p:nvSpPr>
        <p:spPr>
          <a:xfrm>
            <a:off x="998477" y="1468380"/>
            <a:ext cx="5885053" cy="4087973"/>
          </a:xfrm>
          <a:solidFill>
            <a:schemeClr val="accent1"/>
          </a:solidFill>
        </p:spPr>
        <p:txBody>
          <a:bodyPr anchor="ctr"/>
          <a:lstStyle>
            <a:lvl1pPr algn="ctr">
              <a:defRPr sz="1000" b="0">
                <a:solidFill>
                  <a:schemeClr val="bg1"/>
                </a:solidFill>
              </a:defRPr>
            </a:lvl1pPr>
          </a:lstStyle>
          <a:p>
            <a:r>
              <a:rPr lang="en-US"/>
              <a:t>Click icon to add picture</a:t>
            </a:r>
            <a:endParaRPr lang="en-GB"/>
          </a:p>
        </p:txBody>
      </p:sp>
      <p:sp>
        <p:nvSpPr>
          <p:cNvPr id="2" name="Title 1"/>
          <p:cNvSpPr>
            <a:spLocks noGrp="1"/>
          </p:cNvSpPr>
          <p:nvPr>
            <p:ph type="ctrTitle" hasCustomPrompt="1"/>
          </p:nvPr>
        </p:nvSpPr>
        <p:spPr>
          <a:xfrm>
            <a:off x="7642337" y="1468380"/>
            <a:ext cx="3551186" cy="3098109"/>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7648627"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7648627"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Text Placeholder 3"/>
          <p:cNvSpPr>
            <a:spLocks noGrp="1"/>
          </p:cNvSpPr>
          <p:nvPr userDrawn="1">
            <p:ph type="body" sz="quarter" idx="11"/>
          </p:nvPr>
        </p:nvSpPr>
        <p:spPr>
          <a:xfrm>
            <a:off x="7648628" y="4746353"/>
            <a:ext cx="355118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93430CE4-5B69-4517-8F25-A3A23061EE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7346" y="371311"/>
            <a:ext cx="914400" cy="368346"/>
          </a:xfrm>
          <a:prstGeom prst="rect">
            <a:avLst/>
          </a:prstGeom>
        </p:spPr>
      </p:pic>
    </p:spTree>
    <p:extLst>
      <p:ext uri="{BB962C8B-B14F-4D97-AF65-F5344CB8AC3E}">
        <p14:creationId xmlns:p14="http://schemas.microsoft.com/office/powerpoint/2010/main" val="2656100864"/>
      </p:ext>
    </p:extLst>
  </p:cSld>
  <p:clrMapOvr>
    <a:masterClrMapping/>
  </p:clrMapOvr>
  <p:extLst>
    <p:ext uri="{DCECCB84-F9BA-43D5-87BE-67443E8EF086}">
      <p15:sldGuideLst xmlns:p15="http://schemas.microsoft.com/office/powerpoint/2012/main">
        <p15:guide id="1" orient="horz" pos="349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6240B-24D8-E479-94A1-4F576C73E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6E28935-5917-4755-388A-7FD2F83914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627DC790-CC23-830D-30D8-B254592B3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A53288-CFD8-9DFD-6627-E3357E478A8E}"/>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657F8812-28A3-1EE1-1403-8D59D013E0F5}"/>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7" name="Slide Number Placeholder 6">
            <a:extLst>
              <a:ext uri="{FF2B5EF4-FFF2-40B4-BE49-F238E27FC236}">
                <a16:creationId xmlns:a16="http://schemas.microsoft.com/office/drawing/2014/main" id="{A8A21202-87CF-EF5F-D874-56F2D4134234}"/>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19988826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Left Vertical Window Image_KPMG Blue">
    <p:bg>
      <p:bgPr>
        <a:solidFill>
          <a:schemeClr val="accent2"/>
        </a:solidFill>
        <a:effectLst/>
      </p:bgPr>
    </p:bg>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445BA5F7-F13B-4C20-B0E0-112E55400EE4}"/>
              </a:ext>
            </a:extLst>
          </p:cNvPr>
          <p:cNvSpPr>
            <a:spLocks noGrp="1" noChangeAspect="1"/>
          </p:cNvSpPr>
          <p:nvPr>
            <p:ph type="pic" sz="quarter" idx="12"/>
          </p:nvPr>
        </p:nvSpPr>
        <p:spPr>
          <a:xfrm>
            <a:off x="998477" y="371311"/>
            <a:ext cx="3727618" cy="5392264"/>
          </a:xfrm>
          <a:solidFill>
            <a:schemeClr val="accent1"/>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2" name="Title 1"/>
          <p:cNvSpPr>
            <a:spLocks noGrp="1"/>
          </p:cNvSpPr>
          <p:nvPr>
            <p:ph type="ctrTitle" hasCustomPrompt="1"/>
          </p:nvPr>
        </p:nvSpPr>
        <p:spPr>
          <a:xfrm>
            <a:off x="5489910" y="1453783"/>
            <a:ext cx="5301922" cy="344622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4729193"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6" name="Text Placeholder 3"/>
          <p:cNvSpPr>
            <a:spLocks noGrp="1"/>
          </p:cNvSpPr>
          <p:nvPr userDrawn="1">
            <p:ph type="body" sz="quarter" idx="11"/>
          </p:nvPr>
        </p:nvSpPr>
        <p:spPr>
          <a:xfrm>
            <a:off x="5489910" y="4953575"/>
            <a:ext cx="5301922"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7" name="Graphic 6">
            <a:extLst>
              <a:ext uri="{FF2B5EF4-FFF2-40B4-BE49-F238E27FC236}">
                <a16:creationId xmlns:a16="http://schemas.microsoft.com/office/drawing/2014/main" id="{3FEB65A9-A8F4-40C5-AC08-82132F1B1B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91560" y="371311"/>
            <a:ext cx="914400" cy="368346"/>
          </a:xfrm>
          <a:prstGeom prst="rect">
            <a:avLst/>
          </a:prstGeom>
        </p:spPr>
      </p:pic>
    </p:spTree>
    <p:extLst>
      <p:ext uri="{BB962C8B-B14F-4D97-AF65-F5344CB8AC3E}">
        <p14:creationId xmlns:p14="http://schemas.microsoft.com/office/powerpoint/2010/main" val="31791359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Right Horizontal Window Image_Cobalt Blue">
    <p:bg>
      <p:bgPr>
        <a:solidFill>
          <a:schemeClr val="accent1"/>
        </a:solidFill>
        <a:effectLst/>
      </p:bgPr>
    </p:bg>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1129527"/>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872149"/>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endParaRPr lang="en-GB"/>
          </a:p>
        </p:txBody>
      </p:sp>
      <p:sp>
        <p:nvSpPr>
          <p:cNvPr id="28" name="Picture Placeholder 3">
            <a:extLst>
              <a:ext uri="{FF2B5EF4-FFF2-40B4-BE49-F238E27FC236}">
                <a16:creationId xmlns:a16="http://schemas.microsoft.com/office/drawing/2014/main" id="{1D0B9D96-907F-4E37-B5A7-830AD095F223}"/>
              </a:ext>
            </a:extLst>
          </p:cNvPr>
          <p:cNvSpPr>
            <a:spLocks noGrp="1" noChangeAspect="1"/>
          </p:cNvSpPr>
          <p:nvPr>
            <p:ph type="pic" sz="quarter" idx="12"/>
          </p:nvPr>
        </p:nvSpPr>
        <p:spPr>
          <a:xfrm>
            <a:off x="4915965" y="1456388"/>
            <a:ext cx="6283848" cy="4364991"/>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sp>
        <p:nvSpPr>
          <p:cNvPr id="34" name="Title 1">
            <a:extLst>
              <a:ext uri="{FF2B5EF4-FFF2-40B4-BE49-F238E27FC236}">
                <a16:creationId xmlns:a16="http://schemas.microsoft.com/office/drawing/2014/main" id="{E8E14845-BB2E-4EA2-8CBD-F35A520E366D}"/>
              </a:ext>
            </a:extLst>
          </p:cNvPr>
          <p:cNvSpPr>
            <a:spLocks noGrp="1"/>
          </p:cNvSpPr>
          <p:nvPr>
            <p:ph type="ctrTitle" hasCustomPrompt="1"/>
          </p:nvPr>
        </p:nvSpPr>
        <p:spPr>
          <a:xfrm>
            <a:off x="998478" y="1456388"/>
            <a:ext cx="3174866" cy="3427743"/>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40" name="Text Placeholder 3">
            <a:extLst>
              <a:ext uri="{FF2B5EF4-FFF2-40B4-BE49-F238E27FC236}">
                <a16:creationId xmlns:a16="http://schemas.microsoft.com/office/drawing/2014/main" id="{423222F2-0E39-45E4-8918-49125CD7C1EA}"/>
              </a:ext>
            </a:extLst>
          </p:cNvPr>
          <p:cNvSpPr>
            <a:spLocks noGrp="1"/>
          </p:cNvSpPr>
          <p:nvPr>
            <p:ph type="body" sz="quarter" idx="11"/>
          </p:nvPr>
        </p:nvSpPr>
        <p:spPr>
          <a:xfrm>
            <a:off x="998478" y="5007010"/>
            <a:ext cx="3174866"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pic>
        <p:nvPicPr>
          <p:cNvPr id="9" name="Graphic 8">
            <a:extLst>
              <a:ext uri="{FF2B5EF4-FFF2-40B4-BE49-F238E27FC236}">
                <a16:creationId xmlns:a16="http://schemas.microsoft.com/office/drawing/2014/main" id="{323EE304-3FCA-4CF8-84B4-178F6B5C57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8883082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Right Vertical Window Image_Cobal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8478" y="1456388"/>
            <a:ext cx="5249471" cy="3442681"/>
          </a:xfrm>
          <a:noFill/>
          <a:ln w="3175">
            <a:noFill/>
            <a:prstDash val="lgDash"/>
          </a:ln>
        </p:spPr>
        <p:txBody>
          <a:bodyPr lIns="0" tIns="0" rIns="0" bIns="0" anchor="t" anchorCtr="0">
            <a:noAutofit/>
          </a:bodyPr>
          <a:lstStyle>
            <a:lvl1pPr algn="l">
              <a:defRPr sz="6600" baseline="0">
                <a:solidFill>
                  <a:schemeClr val="bg1"/>
                </a:solidFill>
              </a:defRPr>
            </a:lvl1pPr>
          </a:lstStyle>
          <a:p>
            <a:r>
              <a:rPr lang="en-GB"/>
              <a:t>Title slide text only</a:t>
            </a:r>
            <a:endParaRPr lang="en-US"/>
          </a:p>
        </p:txBody>
      </p:sp>
      <p:sp>
        <p:nvSpPr>
          <p:cNvPr id="5" name="Freeform 19">
            <a:extLst>
              <a:ext uri="{FF2B5EF4-FFF2-40B4-BE49-F238E27FC236}">
                <a16:creationId xmlns:a16="http://schemas.microsoft.com/office/drawing/2014/main" id="{EEC5B735-00AD-41B9-A513-0F7783FFBE36}"/>
              </a:ext>
            </a:extLst>
          </p:cNvPr>
          <p:cNvSpPr>
            <a:spLocks noChangeAspect="1" noEditPoints="1"/>
          </p:cNvSpPr>
          <p:nvPr userDrawn="1"/>
        </p:nvSpPr>
        <p:spPr bwMode="auto">
          <a:xfrm>
            <a:off x="998476" y="614966"/>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Freeform 19">
            <a:extLst>
              <a:ext uri="{FF2B5EF4-FFF2-40B4-BE49-F238E27FC236}">
                <a16:creationId xmlns:a16="http://schemas.microsoft.com/office/drawing/2014/main" id="{C5CCCCF1-8E34-4341-A6C5-97CC39680E55}"/>
              </a:ext>
            </a:extLst>
          </p:cNvPr>
          <p:cNvSpPr>
            <a:spLocks noChangeAspect="1" noEditPoints="1"/>
          </p:cNvSpPr>
          <p:nvPr userDrawn="1"/>
        </p:nvSpPr>
        <p:spPr bwMode="auto">
          <a:xfrm>
            <a:off x="998476" y="1357588"/>
            <a:ext cx="911399" cy="371311"/>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alpha val="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6" name="Text Placeholder 3"/>
          <p:cNvSpPr>
            <a:spLocks noGrp="1"/>
          </p:cNvSpPr>
          <p:nvPr userDrawn="1">
            <p:ph type="body" sz="quarter" idx="11"/>
          </p:nvPr>
        </p:nvSpPr>
        <p:spPr>
          <a:xfrm>
            <a:off x="998478" y="5007009"/>
            <a:ext cx="5249471" cy="810000"/>
          </a:xfrm>
          <a:ln w="3175">
            <a:noFill/>
            <a:prstDash val="lgDash"/>
          </a:ln>
        </p:spPr>
        <p:txBody>
          <a:bodyPr wrap="square" anchor="b">
            <a:noAutofit/>
          </a:bodyPr>
          <a:lstStyle>
            <a:lvl1pPr>
              <a:defRPr sz="1400">
                <a:solidFill>
                  <a:schemeClr val="bg1"/>
                </a:solidFill>
              </a:defRPr>
            </a:lvl1pPr>
            <a:lvl2pPr>
              <a:defRPr sz="1400">
                <a:solidFill>
                  <a:schemeClr val="bg1"/>
                </a:solidFill>
              </a:defRPr>
            </a:lvl2pPr>
            <a:lvl3pPr>
              <a:buClr>
                <a:schemeClr val="bg1"/>
              </a:buClr>
              <a:defRPr sz="1100">
                <a:solidFill>
                  <a:schemeClr val="bg1"/>
                </a:solidFill>
              </a:defRPr>
            </a:lvl3pPr>
            <a:lvl4pPr>
              <a:buClr>
                <a:schemeClr val="bg1"/>
              </a:buClr>
              <a:defRPr sz="1100">
                <a:solidFill>
                  <a:schemeClr val="bg1"/>
                </a:solidFill>
              </a:defRPr>
            </a:lvl4pPr>
            <a:lvl5pPr>
              <a:buClr>
                <a:schemeClr val="bg1"/>
              </a:buClr>
              <a:defRPr sz="1100">
                <a:solidFill>
                  <a:schemeClr val="bg1"/>
                </a:solidFill>
              </a:defRPr>
            </a:lvl5pPr>
          </a:lstStyle>
          <a:p>
            <a:pPr lvl="0"/>
            <a:r>
              <a:rPr lang="en-US"/>
              <a:t>Click to edit Master text styles</a:t>
            </a:r>
          </a:p>
          <a:p>
            <a:pPr lvl="1"/>
            <a:r>
              <a:rPr lang="en-US"/>
              <a:t>Second level</a:t>
            </a:r>
          </a:p>
        </p:txBody>
      </p:sp>
      <p:sp>
        <p:nvSpPr>
          <p:cNvPr id="28" name="Picture Placeholder 3">
            <a:extLst>
              <a:ext uri="{FF2B5EF4-FFF2-40B4-BE49-F238E27FC236}">
                <a16:creationId xmlns:a16="http://schemas.microsoft.com/office/drawing/2014/main" id="{13BD1F9C-C7CA-4162-BCD4-0E8701D30076}"/>
              </a:ext>
            </a:extLst>
          </p:cNvPr>
          <p:cNvSpPr>
            <a:spLocks noGrp="1" noChangeAspect="1"/>
          </p:cNvSpPr>
          <p:nvPr>
            <p:ph type="pic" sz="quarter" idx="12"/>
          </p:nvPr>
        </p:nvSpPr>
        <p:spPr>
          <a:xfrm>
            <a:off x="7428967" y="371311"/>
            <a:ext cx="3764557" cy="5445698"/>
          </a:xfrm>
          <a:solidFill>
            <a:schemeClr val="accent2"/>
          </a:solidFill>
        </p:spPr>
        <p:txBody>
          <a:bodyPr vert="horz" lIns="0" tIns="0" rIns="0" bIns="0" rtlCol="0" anchor="ctr" anchorCtr="0">
            <a:noAutofit/>
          </a:bodyPr>
          <a:lstStyle>
            <a:lvl1pPr>
              <a:defRPr lang="en-GB" sz="1000" b="0">
                <a:solidFill>
                  <a:schemeClr val="bg1"/>
                </a:solidFill>
              </a:defRPr>
            </a:lvl1pPr>
          </a:lstStyle>
          <a:p>
            <a:pPr lvl="0" algn="ctr"/>
            <a:r>
              <a:rPr lang="en-US"/>
              <a:t>Click icon to add picture</a:t>
            </a:r>
            <a:endParaRPr lang="en-GB"/>
          </a:p>
        </p:txBody>
      </p:sp>
      <p:pic>
        <p:nvPicPr>
          <p:cNvPr id="9" name="Graphic 8">
            <a:extLst>
              <a:ext uri="{FF2B5EF4-FFF2-40B4-BE49-F238E27FC236}">
                <a16:creationId xmlns:a16="http://schemas.microsoft.com/office/drawing/2014/main" id="{AA9325F0-DADC-43A7-A4FF-97033BB220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476" y="371311"/>
            <a:ext cx="914400" cy="368346"/>
          </a:xfrm>
          <a:prstGeom prst="rect">
            <a:avLst/>
          </a:prstGeom>
        </p:spPr>
      </p:pic>
    </p:spTree>
    <p:extLst>
      <p:ext uri="{BB962C8B-B14F-4D97-AF65-F5344CB8AC3E}">
        <p14:creationId xmlns:p14="http://schemas.microsoft.com/office/powerpoint/2010/main" val="3493960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3821-7F6E-47FF-89CD-D057DAFB6B1F}"/>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411309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Only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13800" y="6295536"/>
            <a:ext cx="2020193"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C06C60-BBAD-4B44-9D69-53684892203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Graphic 8">
            <a:extLst>
              <a:ext uri="{FF2B5EF4-FFF2-40B4-BE49-F238E27FC236}">
                <a16:creationId xmlns:a16="http://schemas.microsoft.com/office/drawing/2014/main" id="{147A601A-3AE8-4889-A026-9740E00CCFBB}"/>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18131121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995363" y="1330126"/>
            <a:ext cx="10198237"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8CCFC99C-7410-4D22-BA8D-48877FCFB6C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745469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One Column Text_double 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a:extLst>
              <a:ext uri="{FF2B5EF4-FFF2-40B4-BE49-F238E27FC236}">
                <a16:creationId xmlns:a16="http://schemas.microsoft.com/office/drawing/2014/main" id="{4AFC733E-E364-489F-B7AF-D2002EE59732}"/>
              </a:ext>
            </a:extLst>
          </p:cNvPr>
          <p:cNvSpPr>
            <a:spLocks noGrp="1"/>
          </p:cNvSpPr>
          <p:nvPr>
            <p:ph type="title" hasCustomPrompt="1"/>
          </p:nvPr>
        </p:nvSpPr>
        <p:spPr/>
        <p:txBody>
          <a:bodyPr/>
          <a:lstStyle>
            <a:lvl1pPr>
              <a:defRPr/>
            </a:lvl1pPr>
          </a:lstStyle>
          <a:p>
            <a:r>
              <a:rPr lang="en-US"/>
              <a:t>Click to edit </a:t>
            </a:r>
            <a:br>
              <a:rPr lang="en-US"/>
            </a:br>
            <a:r>
              <a:rPr lang="en-US"/>
              <a:t>Master title style</a:t>
            </a:r>
            <a:endParaRPr lang="en-GB"/>
          </a:p>
        </p:txBody>
      </p:sp>
    </p:spTree>
    <p:extLst>
      <p:ext uri="{BB962C8B-B14F-4D97-AF65-F5344CB8AC3E}">
        <p14:creationId xmlns:p14="http://schemas.microsoft.com/office/powerpoint/2010/main" val="862000823"/>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One Column Text_double title_KPMG Blue">
    <p:bg>
      <p:bgPr>
        <a:solidFill>
          <a:schemeClr val="accent2"/>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D2B9FA-46EE-4504-A8DE-8C56CCE29B0B}"/>
              </a:ext>
            </a:extLst>
          </p:cNvPr>
          <p:cNvSpPr>
            <a:spLocks noGrp="1"/>
          </p:cNvSpPr>
          <p:nvPr>
            <p:ph type="body" sz="quarter" idx="10"/>
          </p:nvPr>
        </p:nvSpPr>
        <p:spPr>
          <a:xfrm>
            <a:off x="998538" y="1700213"/>
            <a:ext cx="10201275" cy="4176712"/>
          </a:xfrm>
        </p:spPr>
        <p:txBody>
          <a:bodyPr/>
          <a:lstStyle>
            <a:lvl1pPr>
              <a:defRPr>
                <a:solidFill>
                  <a:schemeClr val="bg1"/>
                </a:solidFill>
              </a:defRPr>
            </a:lvl1pPr>
            <a:lvl2pPr>
              <a:defRPr>
                <a:solidFill>
                  <a:schemeClr val="bg1"/>
                </a:solidFill>
              </a:defRPr>
            </a:lvl2pPr>
            <a:lvl3pPr>
              <a:buClrTx/>
              <a:defRPr>
                <a:solidFill>
                  <a:schemeClr val="bg1"/>
                </a:solidFill>
              </a:defRPr>
            </a:lvl3pPr>
            <a:lvl4pPr marL="361950" indent="-180975">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Shape 8">
            <a:extLst>
              <a:ext uri="{FF2B5EF4-FFF2-40B4-BE49-F238E27FC236}">
                <a16:creationId xmlns:a16="http://schemas.microsoft.com/office/drawing/2014/main" id="{F4561A05-7671-4539-AB97-A9979F67EB4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6" name="TextBox 5">
            <a:extLst>
              <a:ext uri="{FF2B5EF4-FFF2-40B4-BE49-F238E27FC236}">
                <a16:creationId xmlns:a16="http://schemas.microsoft.com/office/drawing/2014/main" id="{EC919669-F96A-4239-990D-B48E0AE682F3}"/>
              </a:ext>
              <a:ext uri="{C183D7F6-B498-43B3-948B-1728B52AA6E4}">
                <adec:decorative xmlns:adec="http://schemas.microsoft.com/office/drawing/2017/decorative" val="1"/>
              </a:ext>
            </a:extLst>
          </p:cNvPr>
          <p:cNvSpPr txBox="1"/>
          <p:nvPr userDrawn="1">
            <p:custDataLst>
              <p:tags r:id="rId1"/>
            </p:custDataLst>
          </p:nvPr>
        </p:nvSpPr>
        <p:spPr>
          <a:xfrm>
            <a:off x="8820154" y="6295536"/>
            <a:ext cx="2013840"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8" name="TextBox 7">
            <a:extLst>
              <a:ext uri="{FF2B5EF4-FFF2-40B4-BE49-F238E27FC236}">
                <a16:creationId xmlns:a16="http://schemas.microsoft.com/office/drawing/2014/main" id="{1CBF1CF3-C473-4B59-9814-FFEC4D26E803}"/>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endParaRPr lang="en-GB" sz="600" kern="1200" noProof="0">
              <a:solidFill>
                <a:schemeClr val="bg1"/>
              </a:solidFill>
              <a:latin typeface="+mn-lt"/>
              <a:ea typeface="+mn-ea"/>
              <a:cs typeface="+mn-cs"/>
            </a:endParaRPr>
          </a:p>
        </p:txBody>
      </p:sp>
      <p:cxnSp>
        <p:nvCxnSpPr>
          <p:cNvPr id="9" name="Straight Connector 8">
            <a:extLst>
              <a:ext uri="{FF2B5EF4-FFF2-40B4-BE49-F238E27FC236}">
                <a16:creationId xmlns:a16="http://schemas.microsoft.com/office/drawing/2014/main" id="{89D5ED2D-F17F-4481-8AE6-4D9EA0535145}"/>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03AAE32-05EB-420A-97AB-3254804D32FD}"/>
              </a:ext>
            </a:extLst>
          </p:cNvPr>
          <p:cNvSpPr>
            <a:spLocks noGrp="1"/>
          </p:cNvSpPr>
          <p:nvPr>
            <p:ph type="title" hasCustomPrompt="1"/>
          </p:nvPr>
        </p:nvSpPr>
        <p:spPr/>
        <p:txBody>
          <a:bodyPr/>
          <a:lstStyle>
            <a:lvl1pPr>
              <a:defRPr>
                <a:solidFill>
                  <a:schemeClr val="bg1"/>
                </a:solidFill>
              </a:defRPr>
            </a:lvl1pPr>
          </a:lstStyle>
          <a:p>
            <a:r>
              <a:rPr lang="en-US"/>
              <a:t>Click to edit </a:t>
            </a:r>
            <a:br>
              <a:rPr lang="en-US"/>
            </a:br>
            <a:r>
              <a:rPr lang="en-US"/>
              <a:t>Master title style</a:t>
            </a:r>
            <a:endParaRPr lang="en-GB"/>
          </a:p>
        </p:txBody>
      </p:sp>
      <p:sp>
        <p:nvSpPr>
          <p:cNvPr id="10" name="Graphic 8">
            <a:extLst>
              <a:ext uri="{FF2B5EF4-FFF2-40B4-BE49-F238E27FC236}">
                <a16:creationId xmlns:a16="http://schemas.microsoft.com/office/drawing/2014/main" id="{567897B5-3A96-440B-8018-FDD880280B2A}"/>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4054441125"/>
      </p:ext>
    </p:extLst>
  </p:cSld>
  <p:clrMapOvr>
    <a:masterClrMapping/>
  </p:clrMapOvr>
  <p:extLst>
    <p:ext uri="{DCECCB84-F9BA-43D5-87BE-67443E8EF086}">
      <p15:sldGuideLst xmlns:p15="http://schemas.microsoft.com/office/powerpoint/2012/main">
        <p15:guide id="1" orient="horz" pos="1071">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One Column Text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96358" y="6295536"/>
            <a:ext cx="1937636"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0"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102012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93FD8B3-A559-4E34-BA53-32A7F9278785}"/>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9" name="Graphic 8">
            <a:extLst>
              <a:ext uri="{FF2B5EF4-FFF2-40B4-BE49-F238E27FC236}">
                <a16:creationId xmlns:a16="http://schemas.microsoft.com/office/drawing/2014/main" id="{48947F85-E5F1-445E-BD2C-8963D165668D}"/>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36817800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6220800" y="1330126"/>
            <a:ext cx="4968000" cy="45467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DF69D30F-5094-425F-A158-0850AE27D36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042065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FEEE9-0A5C-8908-3BB3-E29B819168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D2344C8E-82BA-2514-4FF5-75ACEA42CF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09892E2-B0D8-884C-474D-ACC99DFF1E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D5C083-40DD-0CC1-870A-7516255E5A97}"/>
              </a:ext>
            </a:extLst>
          </p:cNvPr>
          <p:cNvSpPr>
            <a:spLocks noGrp="1"/>
          </p:cNvSpPr>
          <p:nvPr>
            <p:ph type="dt" sz="half" idx="10"/>
          </p:nvPr>
        </p:nvSpPr>
        <p:spPr/>
        <p:txBody>
          <a:bodyPr/>
          <a:lstStyle/>
          <a:p>
            <a:endParaRPr lang="en-IN"/>
          </a:p>
        </p:txBody>
      </p:sp>
      <p:sp>
        <p:nvSpPr>
          <p:cNvPr id="6" name="Footer Placeholder 5">
            <a:extLst>
              <a:ext uri="{FF2B5EF4-FFF2-40B4-BE49-F238E27FC236}">
                <a16:creationId xmlns:a16="http://schemas.microsoft.com/office/drawing/2014/main" id="{A9D6351D-EF66-F69E-EB75-C44623998524}"/>
              </a:ext>
            </a:extLst>
          </p:cNvPr>
          <p:cNvSpPr>
            <a:spLocks noGrp="1"/>
          </p:cNvSpPr>
          <p:nvPr>
            <p:ph type="ftr" sz="quarter" idx="11"/>
          </p:nvPr>
        </p:nvSpPr>
        <p:spPr/>
        <p:txBody>
          <a:bodyPr/>
          <a:lstStyle/>
          <a:p>
            <a:r>
              <a:rPr lang="en-US"/>
              <a:t>Stepping Stone towards a Safe &amp; Sustainable Ocean Economy in India</a:t>
            </a:r>
            <a:endParaRPr lang="en-IN"/>
          </a:p>
        </p:txBody>
      </p:sp>
      <p:sp>
        <p:nvSpPr>
          <p:cNvPr id="7" name="Slide Number Placeholder 6">
            <a:extLst>
              <a:ext uri="{FF2B5EF4-FFF2-40B4-BE49-F238E27FC236}">
                <a16:creationId xmlns:a16="http://schemas.microsoft.com/office/drawing/2014/main" id="{E508702F-6D82-149A-C382-15D6587638CF}"/>
              </a:ext>
            </a:extLst>
          </p:cNvPr>
          <p:cNvSpPr>
            <a:spLocks noGrp="1"/>
          </p:cNvSpPr>
          <p:nvPr>
            <p:ph type="sldNum" sz="quarter" idx="12"/>
          </p:nvPr>
        </p:nvSpPr>
        <p:spPr/>
        <p:txBody>
          <a:bodyPr/>
          <a:lstStyle/>
          <a:p>
            <a:fld id="{887FB3E9-D005-4AC2-9474-885CF7811261}" type="slidenum">
              <a:rPr lang="en-IN" smtClean="0"/>
              <a:t>‹#›</a:t>
            </a:fld>
            <a:endParaRPr lang="en-IN"/>
          </a:p>
        </p:txBody>
      </p:sp>
    </p:spTree>
    <p:extLst>
      <p:ext uri="{BB962C8B-B14F-4D97-AF65-F5344CB8AC3E}">
        <p14:creationId xmlns:p14="http://schemas.microsoft.com/office/powerpoint/2010/main" val="28850546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wo Column Text - Dark BG colour">
    <p:bg>
      <p:bgPr>
        <a:solidFill>
          <a:schemeClr val="accent2"/>
        </a:solidFill>
        <a:effectLst/>
      </p:bgPr>
    </p:bg>
    <p:spTree>
      <p:nvGrpSpPr>
        <p:cNvPr id="1" name=""/>
        <p:cNvGrpSpPr/>
        <p:nvPr/>
      </p:nvGrpSpPr>
      <p:grpSpPr>
        <a:xfrm>
          <a:off x="0" y="0"/>
          <a:ext cx="0" cy="0"/>
          <a:chOff x="0" y="0"/>
          <a:chExt cx="0" cy="0"/>
        </a:xfrm>
      </p:grpSpPr>
      <p:sp>
        <p:nvSpPr>
          <p:cNvPr id="4" name="Shape 8">
            <a:extLst>
              <a:ext uri="{FF2B5EF4-FFF2-40B4-BE49-F238E27FC236}">
                <a16:creationId xmlns:a16="http://schemas.microsoft.com/office/drawing/2014/main" id="{FEACBC9C-FDC2-4718-A261-6371F0F60DE3}"/>
              </a:ext>
            </a:extLst>
          </p:cNvPr>
          <p:cNvSpPr txBox="1">
            <a:spLocks/>
          </p:cNvSpPr>
          <p:nvPr userDrawn="1"/>
        </p:nvSpPr>
        <p:spPr>
          <a:xfrm>
            <a:off x="10946607" y="6266997"/>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bg1"/>
                </a:solidFill>
                <a:latin typeface="+mn-lt"/>
                <a:ea typeface="Arial"/>
                <a:cs typeface="Arial" panose="020B0604020202020204" pitchFamily="34" charset="0"/>
              </a:rPr>
              <a:pPr algn="r"/>
              <a:t>‹#›</a:t>
            </a:fld>
            <a:endParaRPr lang="en-GB" sz="1000">
              <a:solidFill>
                <a:schemeClr val="bg1"/>
              </a:solidFill>
              <a:latin typeface="+mn-lt"/>
              <a:ea typeface="Arial"/>
              <a:cs typeface="Arial" panose="020B0604020202020204" pitchFamily="34" charset="0"/>
            </a:endParaRPr>
          </a:p>
        </p:txBody>
      </p:sp>
      <p:sp>
        <p:nvSpPr>
          <p:cNvPr id="5" name="TextBox 4">
            <a:extLst>
              <a:ext uri="{FF2B5EF4-FFF2-40B4-BE49-F238E27FC236}">
                <a16:creationId xmlns:a16="http://schemas.microsoft.com/office/drawing/2014/main" id="{23B13141-5B21-49DB-9803-98F4E6E17F5A}"/>
              </a:ext>
              <a:ext uri="{C183D7F6-B498-43B3-948B-1728B52AA6E4}">
                <adec:decorative xmlns:adec="http://schemas.microsoft.com/office/drawing/2017/decorative" val="1"/>
              </a:ext>
            </a:extLst>
          </p:cNvPr>
          <p:cNvSpPr txBox="1"/>
          <p:nvPr userDrawn="1">
            <p:custDataLst>
              <p:tags r:id="rId1"/>
            </p:custDataLst>
          </p:nvPr>
        </p:nvSpPr>
        <p:spPr>
          <a:xfrm>
            <a:off x="8864606" y="6295536"/>
            <a:ext cx="1969388" cy="92333"/>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600" b="1" kern="1200" noProof="0">
                <a:solidFill>
                  <a:schemeClr val="bg1"/>
                </a:solidFill>
                <a:latin typeface="+mn-lt"/>
                <a:ea typeface="+mn-ea"/>
                <a:cs typeface="+mn-cs"/>
              </a:rPr>
              <a:t>Document Classification: KPMG Public</a:t>
            </a:r>
          </a:p>
        </p:txBody>
      </p:sp>
      <p:sp>
        <p:nvSpPr>
          <p:cNvPr id="7" name="TextBox 6">
            <a:extLst>
              <a:ext uri="{FF2B5EF4-FFF2-40B4-BE49-F238E27FC236}">
                <a16:creationId xmlns:a16="http://schemas.microsoft.com/office/drawing/2014/main" id="{7E115E64-AC13-4D9A-A160-F698CCA8CA99}"/>
              </a:ext>
              <a:ext uri="{C183D7F6-B498-43B3-948B-1728B52AA6E4}">
                <adec:decorative xmlns:adec="http://schemas.microsoft.com/office/drawing/2017/decorative" val="1"/>
              </a:ext>
            </a:extLst>
          </p:cNvPr>
          <p:cNvSpPr txBox="1"/>
          <p:nvPr userDrawn="1"/>
        </p:nvSpPr>
        <p:spPr>
          <a:xfrm>
            <a:off x="1885685" y="6266997"/>
            <a:ext cx="4623066"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00" kern="1200" noProof="0">
                <a:solidFill>
                  <a:schemeClr val="bg1"/>
                </a:solidFill>
                <a:latin typeface="+mn-lt"/>
                <a:ea typeface="+mn-ea"/>
                <a:cs typeface="+mn-cs"/>
              </a:rPr>
              <a:t>© [year] [legal member firm name], a [jurisdiction] [legal structure] and a member firm of the KPMG global organization of independent member firms affiliated with KPMG International Limited, a private English company limited by guarantee. All rights reserved.</a:t>
            </a:r>
          </a:p>
        </p:txBody>
      </p:sp>
      <p:cxnSp>
        <p:nvCxnSpPr>
          <p:cNvPr id="8" name="Straight Connector 7">
            <a:extLst>
              <a:ext uri="{FF2B5EF4-FFF2-40B4-BE49-F238E27FC236}">
                <a16:creationId xmlns:a16="http://schemas.microsoft.com/office/drawing/2014/main" id="{156A5C29-C797-4C37-9F34-9C206DC1B640}"/>
              </a:ext>
            </a:extLst>
          </p:cNvPr>
          <p:cNvCxnSpPr/>
          <p:nvPr userDrawn="1"/>
        </p:nvCxnSpPr>
        <p:spPr>
          <a:xfrm>
            <a:off x="10928548" y="6266997"/>
            <a:ext cx="0" cy="149412"/>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 Placeholder 26">
            <a:extLst>
              <a:ext uri="{FF2B5EF4-FFF2-40B4-BE49-F238E27FC236}">
                <a16:creationId xmlns:a16="http://schemas.microsoft.com/office/drawing/2014/main" id="{2D4DF521-FBEB-4C5C-80DB-DDFC4B7E350A}"/>
              </a:ext>
            </a:extLst>
          </p:cNvPr>
          <p:cNvSpPr>
            <a:spLocks noGrp="1"/>
          </p:cNvSpPr>
          <p:nvPr>
            <p:ph type="body" sz="quarter" idx="10"/>
          </p:nvPr>
        </p:nvSpPr>
        <p:spPr>
          <a:xfrm>
            <a:off x="998400" y="1330126"/>
            <a:ext cx="4968000"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a:extLst>
              <a:ext uri="{FF2B5EF4-FFF2-40B4-BE49-F238E27FC236}">
                <a16:creationId xmlns:a16="http://schemas.microsoft.com/office/drawing/2014/main" id="{6ED3211B-3C86-4413-BA20-A4F81B443BE8}"/>
              </a:ext>
            </a:extLst>
          </p:cNvPr>
          <p:cNvSpPr>
            <a:spLocks noGrp="1"/>
          </p:cNvSpPr>
          <p:nvPr>
            <p:ph type="body" sz="quarter" idx="11"/>
          </p:nvPr>
        </p:nvSpPr>
        <p:spPr>
          <a:xfrm>
            <a:off x="6220800" y="1330126"/>
            <a:ext cx="4968875" cy="4546600"/>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1C918AE-52AC-4531-9640-0D2CA3A28F2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
        <p:nvSpPr>
          <p:cNvPr id="10" name="Graphic 8">
            <a:extLst>
              <a:ext uri="{FF2B5EF4-FFF2-40B4-BE49-F238E27FC236}">
                <a16:creationId xmlns:a16="http://schemas.microsoft.com/office/drawing/2014/main" id="{79D6C947-06F1-4188-A558-E10C77FF12CE}"/>
              </a:ext>
            </a:extLst>
          </p:cNvPr>
          <p:cNvSpPr/>
          <p:nvPr userDrawn="1"/>
        </p:nvSpPr>
        <p:spPr>
          <a:xfrm>
            <a:off x="1003200" y="6266996"/>
            <a:ext cx="484832" cy="194706"/>
          </a:xfrm>
          <a:custGeom>
            <a:avLst/>
            <a:gdLst>
              <a:gd name="connsiteX0" fmla="*/ 480938 w 484832"/>
              <a:gd name="connsiteY0" fmla="*/ 148130 h 194706"/>
              <a:gd name="connsiteX1" fmla="*/ 455744 w 484832"/>
              <a:gd name="connsiteY1" fmla="*/ 148130 h 194706"/>
              <a:gd name="connsiteX2" fmla="*/ 459917 w 484832"/>
              <a:gd name="connsiteY2" fmla="*/ 131488 h 194706"/>
              <a:gd name="connsiteX3" fmla="*/ 409445 w 484832"/>
              <a:gd name="connsiteY3" fmla="*/ 131488 h 194706"/>
              <a:gd name="connsiteX4" fmla="*/ 405289 w 484832"/>
              <a:gd name="connsiteY4" fmla="*/ 148130 h 194706"/>
              <a:gd name="connsiteX5" fmla="*/ 380916 w 484832"/>
              <a:gd name="connsiteY5" fmla="*/ 148130 h 194706"/>
              <a:gd name="connsiteX6" fmla="*/ 380916 w 484832"/>
              <a:gd name="connsiteY6" fmla="*/ 144709 h 194706"/>
              <a:gd name="connsiteX7" fmla="*/ 382079 w 484832"/>
              <a:gd name="connsiteY7" fmla="*/ 138775 h 194706"/>
              <a:gd name="connsiteX8" fmla="*/ 418715 w 484832"/>
              <a:gd name="connsiteY8" fmla="*/ 103062 h 194706"/>
              <a:gd name="connsiteX9" fmla="*/ 433698 w 484832"/>
              <a:gd name="connsiteY9" fmla="*/ 117292 h 194706"/>
              <a:gd name="connsiteX10" fmla="*/ 463732 w 484832"/>
              <a:gd name="connsiteY10" fmla="*/ 117292 h 194706"/>
              <a:gd name="connsiteX11" fmla="*/ 461234 w 484832"/>
              <a:gd name="connsiteY11" fmla="*/ 95058 h 194706"/>
              <a:gd name="connsiteX12" fmla="*/ 425214 w 484832"/>
              <a:gd name="connsiteY12" fmla="*/ 82641 h 194706"/>
              <a:gd name="connsiteX13" fmla="*/ 380916 w 484832"/>
              <a:gd name="connsiteY13" fmla="*/ 94357 h 194706"/>
              <a:gd name="connsiteX14" fmla="*/ 380916 w 484832"/>
              <a:gd name="connsiteY14" fmla="*/ 3708 h 194706"/>
              <a:gd name="connsiteX15" fmla="*/ 480938 w 484832"/>
              <a:gd name="connsiteY15" fmla="*/ 3708 h 194706"/>
              <a:gd name="connsiteX16" fmla="*/ 421914 w 484832"/>
              <a:gd name="connsiteY16" fmla="*/ 172537 h 194706"/>
              <a:gd name="connsiteX17" fmla="*/ 405101 w 484832"/>
              <a:gd name="connsiteY17" fmla="*/ 174247 h 194706"/>
              <a:gd name="connsiteX18" fmla="*/ 380438 w 484832"/>
              <a:gd name="connsiteY18" fmla="*/ 151910 h 194706"/>
              <a:gd name="connsiteX19" fmla="*/ 427027 w 484832"/>
              <a:gd name="connsiteY19" fmla="*/ 151910 h 194706"/>
              <a:gd name="connsiteX20" fmla="*/ 364275 w 484832"/>
              <a:gd name="connsiteY20" fmla="*/ 90064 h 194706"/>
              <a:gd name="connsiteX21" fmla="*/ 364275 w 484832"/>
              <a:gd name="connsiteY21" fmla="*/ 110759 h 194706"/>
              <a:gd name="connsiteX22" fmla="*/ 350951 w 484832"/>
              <a:gd name="connsiteY22" fmla="*/ 139390 h 194706"/>
              <a:gd name="connsiteX23" fmla="*/ 349360 w 484832"/>
              <a:gd name="connsiteY23" fmla="*/ 148130 h 194706"/>
              <a:gd name="connsiteX24" fmla="*/ 334669 w 484832"/>
              <a:gd name="connsiteY24" fmla="*/ 148130 h 194706"/>
              <a:gd name="connsiteX25" fmla="*/ 347223 w 484832"/>
              <a:gd name="connsiteY25" fmla="*/ 88524 h 194706"/>
              <a:gd name="connsiteX26" fmla="*/ 304943 w 484832"/>
              <a:gd name="connsiteY26" fmla="*/ 88524 h 194706"/>
              <a:gd name="connsiteX27" fmla="*/ 267110 w 484832"/>
              <a:gd name="connsiteY27" fmla="*/ 148164 h 194706"/>
              <a:gd name="connsiteX28" fmla="*/ 264339 w 484832"/>
              <a:gd name="connsiteY28" fmla="*/ 148164 h 194706"/>
              <a:gd name="connsiteX29" fmla="*/ 264339 w 484832"/>
              <a:gd name="connsiteY29" fmla="*/ 3759 h 194706"/>
              <a:gd name="connsiteX30" fmla="*/ 364326 w 484832"/>
              <a:gd name="connsiteY30" fmla="*/ 3759 h 194706"/>
              <a:gd name="connsiteX31" fmla="*/ 308449 w 484832"/>
              <a:gd name="connsiteY31" fmla="*/ 148130 h 194706"/>
              <a:gd name="connsiteX32" fmla="*/ 293398 w 484832"/>
              <a:gd name="connsiteY32" fmla="*/ 148130 h 194706"/>
              <a:gd name="connsiteX33" fmla="*/ 316163 w 484832"/>
              <a:gd name="connsiteY33" fmla="*/ 112315 h 194706"/>
              <a:gd name="connsiteX34" fmla="*/ 247731 w 484832"/>
              <a:gd name="connsiteY34" fmla="*/ 88388 h 194706"/>
              <a:gd name="connsiteX35" fmla="*/ 222709 w 484832"/>
              <a:gd name="connsiteY35" fmla="*/ 88388 h 194706"/>
              <a:gd name="connsiteX36" fmla="*/ 205606 w 484832"/>
              <a:gd name="connsiteY36" fmla="*/ 148130 h 194706"/>
              <a:gd name="connsiteX37" fmla="*/ 179027 w 484832"/>
              <a:gd name="connsiteY37" fmla="*/ 148130 h 194706"/>
              <a:gd name="connsiteX38" fmla="*/ 203314 w 484832"/>
              <a:gd name="connsiteY38" fmla="*/ 119413 h 194706"/>
              <a:gd name="connsiteX39" fmla="*/ 199893 w 484832"/>
              <a:gd name="connsiteY39" fmla="*/ 95725 h 194706"/>
              <a:gd name="connsiteX40" fmla="*/ 167653 w 484832"/>
              <a:gd name="connsiteY40" fmla="*/ 88353 h 194706"/>
              <a:gd name="connsiteX41" fmla="*/ 147796 w 484832"/>
              <a:gd name="connsiteY41" fmla="*/ 88353 h 194706"/>
              <a:gd name="connsiteX42" fmla="*/ 147796 w 484832"/>
              <a:gd name="connsiteY42" fmla="*/ 3759 h 194706"/>
              <a:gd name="connsiteX43" fmla="*/ 247697 w 484832"/>
              <a:gd name="connsiteY43" fmla="*/ 3759 h 194706"/>
              <a:gd name="connsiteX44" fmla="*/ 231740 w 484832"/>
              <a:gd name="connsiteY44" fmla="*/ 148130 h 194706"/>
              <a:gd name="connsiteX45" fmla="*/ 242258 w 484832"/>
              <a:gd name="connsiteY45" fmla="*/ 110759 h 194706"/>
              <a:gd name="connsiteX46" fmla="*/ 242635 w 484832"/>
              <a:gd name="connsiteY46" fmla="*/ 148130 h 194706"/>
              <a:gd name="connsiteX47" fmla="*/ 158981 w 484832"/>
              <a:gd name="connsiteY47" fmla="*/ 133934 h 194706"/>
              <a:gd name="connsiteX48" fmla="*/ 158981 w 484832"/>
              <a:gd name="connsiteY48" fmla="*/ 133934 h 194706"/>
              <a:gd name="connsiteX49" fmla="*/ 155920 w 484832"/>
              <a:gd name="connsiteY49" fmla="*/ 134054 h 194706"/>
              <a:gd name="connsiteX50" fmla="*/ 152243 w 484832"/>
              <a:gd name="connsiteY50" fmla="*/ 134054 h 194706"/>
              <a:gd name="connsiteX51" fmla="*/ 145846 w 484832"/>
              <a:gd name="connsiteY51" fmla="*/ 134054 h 194706"/>
              <a:gd name="connsiteX52" fmla="*/ 148805 w 484832"/>
              <a:gd name="connsiteY52" fmla="*/ 123125 h 194706"/>
              <a:gd name="connsiteX53" fmla="*/ 150207 w 484832"/>
              <a:gd name="connsiteY53" fmla="*/ 117686 h 194706"/>
              <a:gd name="connsiteX54" fmla="*/ 153628 w 484832"/>
              <a:gd name="connsiteY54" fmla="*/ 104961 h 194706"/>
              <a:gd name="connsiteX55" fmla="*/ 157972 w 484832"/>
              <a:gd name="connsiteY55" fmla="*/ 104961 h 194706"/>
              <a:gd name="connsiteX56" fmla="*/ 162915 w 484832"/>
              <a:gd name="connsiteY56" fmla="*/ 104961 h 194706"/>
              <a:gd name="connsiteX57" fmla="*/ 178668 w 484832"/>
              <a:gd name="connsiteY57" fmla="*/ 108159 h 194706"/>
              <a:gd name="connsiteX58" fmla="*/ 178206 w 484832"/>
              <a:gd name="connsiteY58" fmla="*/ 119105 h 194706"/>
              <a:gd name="connsiteX59" fmla="*/ 159084 w 484832"/>
              <a:gd name="connsiteY59" fmla="*/ 133986 h 194706"/>
              <a:gd name="connsiteX60" fmla="*/ 131291 w 484832"/>
              <a:gd name="connsiteY60" fmla="*/ 93741 h 194706"/>
              <a:gd name="connsiteX61" fmla="*/ 129717 w 484832"/>
              <a:gd name="connsiteY61" fmla="*/ 98872 h 194706"/>
              <a:gd name="connsiteX62" fmla="*/ 115419 w 484832"/>
              <a:gd name="connsiteY62" fmla="*/ 146471 h 194706"/>
              <a:gd name="connsiteX63" fmla="*/ 114854 w 484832"/>
              <a:gd name="connsiteY63" fmla="*/ 148181 h 194706"/>
              <a:gd name="connsiteX64" fmla="*/ 67683 w 484832"/>
              <a:gd name="connsiteY64" fmla="*/ 148181 h 194706"/>
              <a:gd name="connsiteX65" fmla="*/ 64006 w 484832"/>
              <a:gd name="connsiteY65" fmla="*/ 140365 h 194706"/>
              <a:gd name="connsiteX66" fmla="*/ 114683 w 484832"/>
              <a:gd name="connsiteY66" fmla="*/ 88524 h 194706"/>
              <a:gd name="connsiteX67" fmla="*/ 82187 w 484832"/>
              <a:gd name="connsiteY67" fmla="*/ 88524 h 194706"/>
              <a:gd name="connsiteX68" fmla="*/ 42507 w 484832"/>
              <a:gd name="connsiteY68" fmla="*/ 131283 h 194706"/>
              <a:gd name="connsiteX69" fmla="*/ 55351 w 484832"/>
              <a:gd name="connsiteY69" fmla="*/ 88524 h 194706"/>
              <a:gd name="connsiteX70" fmla="*/ 31270 w 484832"/>
              <a:gd name="connsiteY70" fmla="*/ 88524 h 194706"/>
              <a:gd name="connsiteX71" fmla="*/ 31270 w 484832"/>
              <a:gd name="connsiteY71" fmla="*/ 3759 h 194706"/>
              <a:gd name="connsiteX72" fmla="*/ 131188 w 484832"/>
              <a:gd name="connsiteY72" fmla="*/ 3759 h 194706"/>
              <a:gd name="connsiteX73" fmla="*/ 377119 w 484832"/>
              <a:gd name="connsiteY73" fmla="*/ -89 h 194706"/>
              <a:gd name="connsiteX74" fmla="*/ 377119 w 484832"/>
              <a:gd name="connsiteY74" fmla="*/ 97076 h 194706"/>
              <a:gd name="connsiteX75" fmla="*/ 368140 w 484832"/>
              <a:gd name="connsiteY75" fmla="*/ 105713 h 194706"/>
              <a:gd name="connsiteX76" fmla="*/ 368140 w 484832"/>
              <a:gd name="connsiteY76" fmla="*/ -89 h 194706"/>
              <a:gd name="connsiteX77" fmla="*/ 260525 w 484832"/>
              <a:gd name="connsiteY77" fmla="*/ -89 h 194706"/>
              <a:gd name="connsiteX78" fmla="*/ 260525 w 484832"/>
              <a:gd name="connsiteY78" fmla="*/ 88388 h 194706"/>
              <a:gd name="connsiteX79" fmla="*/ 251614 w 484832"/>
              <a:gd name="connsiteY79" fmla="*/ 88388 h 194706"/>
              <a:gd name="connsiteX80" fmla="*/ 251614 w 484832"/>
              <a:gd name="connsiteY80" fmla="*/ -89 h 194706"/>
              <a:gd name="connsiteX81" fmla="*/ 143965 w 484832"/>
              <a:gd name="connsiteY81" fmla="*/ -89 h 194706"/>
              <a:gd name="connsiteX82" fmla="*/ 143965 w 484832"/>
              <a:gd name="connsiteY82" fmla="*/ 88524 h 194706"/>
              <a:gd name="connsiteX83" fmla="*/ 135071 w 484832"/>
              <a:gd name="connsiteY83" fmla="*/ 88524 h 194706"/>
              <a:gd name="connsiteX84" fmla="*/ 135071 w 484832"/>
              <a:gd name="connsiteY84" fmla="*/ -89 h 194706"/>
              <a:gd name="connsiteX85" fmla="*/ 27456 w 484832"/>
              <a:gd name="connsiteY85" fmla="*/ -89 h 194706"/>
              <a:gd name="connsiteX86" fmla="*/ 27456 w 484832"/>
              <a:gd name="connsiteY86" fmla="*/ 100907 h 194706"/>
              <a:gd name="connsiteX87" fmla="*/ -47 w 484832"/>
              <a:gd name="connsiteY87" fmla="*/ 192480 h 194706"/>
              <a:gd name="connsiteX88" fmla="*/ 24120 w 484832"/>
              <a:gd name="connsiteY88" fmla="*/ 192480 h 194706"/>
              <a:gd name="connsiteX89" fmla="*/ 36247 w 484832"/>
              <a:gd name="connsiteY89" fmla="*/ 151927 h 194706"/>
              <a:gd name="connsiteX90" fmla="*/ 39667 w 484832"/>
              <a:gd name="connsiteY90" fmla="*/ 151927 h 194706"/>
              <a:gd name="connsiteX91" fmla="*/ 59696 w 484832"/>
              <a:gd name="connsiteY91" fmla="*/ 192480 h 194706"/>
              <a:gd name="connsiteX92" fmla="*/ 89028 w 484832"/>
              <a:gd name="connsiteY92" fmla="*/ 192480 h 194706"/>
              <a:gd name="connsiteX93" fmla="*/ 69513 w 484832"/>
              <a:gd name="connsiteY93" fmla="*/ 151927 h 194706"/>
              <a:gd name="connsiteX94" fmla="*/ 113623 w 484832"/>
              <a:gd name="connsiteY94" fmla="*/ 151927 h 194706"/>
              <a:gd name="connsiteX95" fmla="*/ 101377 w 484832"/>
              <a:gd name="connsiteY95" fmla="*/ 192480 h 194706"/>
              <a:gd name="connsiteX96" fmla="*/ 127785 w 484832"/>
              <a:gd name="connsiteY96" fmla="*/ 192480 h 194706"/>
              <a:gd name="connsiteX97" fmla="*/ 139860 w 484832"/>
              <a:gd name="connsiteY97" fmla="*/ 152047 h 194706"/>
              <a:gd name="connsiteX98" fmla="*/ 145641 w 484832"/>
              <a:gd name="connsiteY98" fmla="*/ 152047 h 194706"/>
              <a:gd name="connsiteX99" fmla="*/ 145641 w 484832"/>
              <a:gd name="connsiteY99" fmla="*/ 151927 h 194706"/>
              <a:gd name="connsiteX100" fmla="*/ 204408 w 484832"/>
              <a:gd name="connsiteY100" fmla="*/ 151927 h 194706"/>
              <a:gd name="connsiteX101" fmla="*/ 192761 w 484832"/>
              <a:gd name="connsiteY101" fmla="*/ 192360 h 194706"/>
              <a:gd name="connsiteX102" fmla="*/ 219374 w 484832"/>
              <a:gd name="connsiteY102" fmla="*/ 192360 h 194706"/>
              <a:gd name="connsiteX103" fmla="*/ 230662 w 484832"/>
              <a:gd name="connsiteY103" fmla="*/ 151927 h 194706"/>
              <a:gd name="connsiteX104" fmla="*/ 242635 w 484832"/>
              <a:gd name="connsiteY104" fmla="*/ 151927 h 194706"/>
              <a:gd name="connsiteX105" fmla="*/ 242960 w 484832"/>
              <a:gd name="connsiteY105" fmla="*/ 192360 h 194706"/>
              <a:gd name="connsiteX106" fmla="*/ 265280 w 484832"/>
              <a:gd name="connsiteY106" fmla="*/ 192360 h 194706"/>
              <a:gd name="connsiteX107" fmla="*/ 290935 w 484832"/>
              <a:gd name="connsiteY107" fmla="*/ 151927 h 194706"/>
              <a:gd name="connsiteX108" fmla="*/ 307713 w 484832"/>
              <a:gd name="connsiteY108" fmla="*/ 151927 h 194706"/>
              <a:gd name="connsiteX109" fmla="*/ 299059 w 484832"/>
              <a:gd name="connsiteY109" fmla="*/ 192360 h 194706"/>
              <a:gd name="connsiteX110" fmla="*/ 325227 w 484832"/>
              <a:gd name="connsiteY110" fmla="*/ 192360 h 194706"/>
              <a:gd name="connsiteX111" fmla="*/ 333779 w 484832"/>
              <a:gd name="connsiteY111" fmla="*/ 151927 h 194706"/>
              <a:gd name="connsiteX112" fmla="*/ 348933 w 484832"/>
              <a:gd name="connsiteY112" fmla="*/ 151927 h 194706"/>
              <a:gd name="connsiteX113" fmla="*/ 359845 w 484832"/>
              <a:gd name="connsiteY113" fmla="*/ 183517 h 194706"/>
              <a:gd name="connsiteX114" fmla="*/ 397131 w 484832"/>
              <a:gd name="connsiteY114" fmla="*/ 194617 h 194706"/>
              <a:gd name="connsiteX115" fmla="*/ 445807 w 484832"/>
              <a:gd name="connsiteY115" fmla="*/ 188648 h 194706"/>
              <a:gd name="connsiteX116" fmla="*/ 454872 w 484832"/>
              <a:gd name="connsiteY116" fmla="*/ 151927 h 194706"/>
              <a:gd name="connsiteX117" fmla="*/ 484786 w 484832"/>
              <a:gd name="connsiteY117" fmla="*/ 151927 h 194706"/>
              <a:gd name="connsiteX118" fmla="*/ 484786 w 484832"/>
              <a:gd name="connsiteY118" fmla="*/ -89 h 19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4832" h="194706">
                <a:moveTo>
                  <a:pt x="480938" y="148130"/>
                </a:moveTo>
                <a:lnTo>
                  <a:pt x="455744" y="148130"/>
                </a:lnTo>
                <a:lnTo>
                  <a:pt x="459917" y="131488"/>
                </a:lnTo>
                <a:lnTo>
                  <a:pt x="409445" y="131488"/>
                </a:lnTo>
                <a:lnTo>
                  <a:pt x="405289" y="148130"/>
                </a:lnTo>
                <a:lnTo>
                  <a:pt x="380916" y="148130"/>
                </a:lnTo>
                <a:lnTo>
                  <a:pt x="380916" y="144709"/>
                </a:lnTo>
                <a:cubicBezTo>
                  <a:pt x="381293" y="142845"/>
                  <a:pt x="381618" y="140878"/>
                  <a:pt x="382079" y="138775"/>
                </a:cubicBezTo>
                <a:cubicBezTo>
                  <a:pt x="386526" y="120816"/>
                  <a:pt x="398311" y="103062"/>
                  <a:pt x="418715" y="103062"/>
                </a:cubicBezTo>
                <a:cubicBezTo>
                  <a:pt x="426771" y="103062"/>
                  <a:pt x="434792" y="106141"/>
                  <a:pt x="433698" y="117292"/>
                </a:cubicBezTo>
                <a:lnTo>
                  <a:pt x="463732" y="117292"/>
                </a:lnTo>
                <a:cubicBezTo>
                  <a:pt x="464912" y="112161"/>
                  <a:pt x="466896" y="103216"/>
                  <a:pt x="461234" y="95058"/>
                </a:cubicBezTo>
                <a:cubicBezTo>
                  <a:pt x="454821" y="86198"/>
                  <a:pt x="441942" y="82641"/>
                  <a:pt x="425214" y="82641"/>
                </a:cubicBezTo>
                <a:cubicBezTo>
                  <a:pt x="413328" y="82641"/>
                  <a:pt x="395933" y="84539"/>
                  <a:pt x="380916" y="94357"/>
                </a:cubicBezTo>
                <a:lnTo>
                  <a:pt x="380916" y="3708"/>
                </a:lnTo>
                <a:lnTo>
                  <a:pt x="480938" y="3708"/>
                </a:lnTo>
                <a:close/>
                <a:moveTo>
                  <a:pt x="421914" y="172537"/>
                </a:moveTo>
                <a:cubicBezTo>
                  <a:pt x="416372" y="173606"/>
                  <a:pt x="410745" y="174179"/>
                  <a:pt x="405101" y="174247"/>
                </a:cubicBezTo>
                <a:cubicBezTo>
                  <a:pt x="390683" y="174247"/>
                  <a:pt x="380643" y="167543"/>
                  <a:pt x="380438" y="151910"/>
                </a:cubicBezTo>
                <a:lnTo>
                  <a:pt x="427027" y="151910"/>
                </a:lnTo>
                <a:close/>
                <a:moveTo>
                  <a:pt x="364275" y="90064"/>
                </a:moveTo>
                <a:lnTo>
                  <a:pt x="364275" y="110759"/>
                </a:lnTo>
                <a:cubicBezTo>
                  <a:pt x="358044" y="119364"/>
                  <a:pt x="353522" y="129082"/>
                  <a:pt x="350951" y="139390"/>
                </a:cubicBezTo>
                <a:cubicBezTo>
                  <a:pt x="350195" y="142258"/>
                  <a:pt x="349663" y="145180"/>
                  <a:pt x="349360" y="148130"/>
                </a:cubicBezTo>
                <a:lnTo>
                  <a:pt x="334669" y="148130"/>
                </a:lnTo>
                <a:lnTo>
                  <a:pt x="347223" y="88524"/>
                </a:lnTo>
                <a:lnTo>
                  <a:pt x="304943" y="88524"/>
                </a:lnTo>
                <a:lnTo>
                  <a:pt x="267110" y="148164"/>
                </a:lnTo>
                <a:lnTo>
                  <a:pt x="264339" y="148164"/>
                </a:lnTo>
                <a:lnTo>
                  <a:pt x="264339" y="3759"/>
                </a:lnTo>
                <a:lnTo>
                  <a:pt x="364326" y="3759"/>
                </a:lnTo>
                <a:close/>
                <a:moveTo>
                  <a:pt x="308449" y="148130"/>
                </a:moveTo>
                <a:lnTo>
                  <a:pt x="293398" y="148130"/>
                </a:lnTo>
                <a:lnTo>
                  <a:pt x="316163" y="112315"/>
                </a:lnTo>
                <a:close/>
                <a:moveTo>
                  <a:pt x="247731" y="88388"/>
                </a:moveTo>
                <a:lnTo>
                  <a:pt x="222709" y="88388"/>
                </a:lnTo>
                <a:lnTo>
                  <a:pt x="205606" y="148130"/>
                </a:lnTo>
                <a:lnTo>
                  <a:pt x="179027" y="148130"/>
                </a:lnTo>
                <a:cubicBezTo>
                  <a:pt x="192538" y="143136"/>
                  <a:pt x="200765" y="133592"/>
                  <a:pt x="203314" y="119413"/>
                </a:cubicBezTo>
                <a:cubicBezTo>
                  <a:pt x="205400" y="108399"/>
                  <a:pt x="204408" y="101164"/>
                  <a:pt x="199893" y="95725"/>
                </a:cubicBezTo>
                <a:cubicBezTo>
                  <a:pt x="193154" y="87652"/>
                  <a:pt x="179642" y="88353"/>
                  <a:pt x="167653" y="88353"/>
                </a:cubicBezTo>
                <a:lnTo>
                  <a:pt x="147796" y="88353"/>
                </a:lnTo>
                <a:lnTo>
                  <a:pt x="147796" y="3759"/>
                </a:lnTo>
                <a:lnTo>
                  <a:pt x="247697" y="3759"/>
                </a:lnTo>
                <a:close/>
                <a:moveTo>
                  <a:pt x="231740" y="148130"/>
                </a:moveTo>
                <a:lnTo>
                  <a:pt x="242258" y="110759"/>
                </a:lnTo>
                <a:lnTo>
                  <a:pt x="242635" y="148130"/>
                </a:lnTo>
                <a:close/>
                <a:moveTo>
                  <a:pt x="158981" y="133934"/>
                </a:moveTo>
                <a:lnTo>
                  <a:pt x="158981" y="133934"/>
                </a:lnTo>
                <a:cubicBezTo>
                  <a:pt x="158007" y="133934"/>
                  <a:pt x="157032" y="134054"/>
                  <a:pt x="155920" y="134054"/>
                </a:cubicBezTo>
                <a:cubicBezTo>
                  <a:pt x="154466" y="134054"/>
                  <a:pt x="153320" y="134054"/>
                  <a:pt x="152243" y="134054"/>
                </a:cubicBezTo>
                <a:lnTo>
                  <a:pt x="145846" y="134054"/>
                </a:lnTo>
                <a:lnTo>
                  <a:pt x="148805" y="123125"/>
                </a:lnTo>
                <a:lnTo>
                  <a:pt x="150207" y="117686"/>
                </a:lnTo>
                <a:lnTo>
                  <a:pt x="153628" y="104961"/>
                </a:lnTo>
                <a:cubicBezTo>
                  <a:pt x="155116" y="104961"/>
                  <a:pt x="156570" y="104961"/>
                  <a:pt x="157972" y="104961"/>
                </a:cubicBezTo>
                <a:lnTo>
                  <a:pt x="162915" y="104961"/>
                </a:lnTo>
                <a:cubicBezTo>
                  <a:pt x="171467" y="104961"/>
                  <a:pt x="176718" y="105440"/>
                  <a:pt x="178668" y="108159"/>
                </a:cubicBezTo>
                <a:cubicBezTo>
                  <a:pt x="180156" y="110212"/>
                  <a:pt x="179967" y="113735"/>
                  <a:pt x="178206" y="119105"/>
                </a:cubicBezTo>
                <a:cubicBezTo>
                  <a:pt x="175196" y="128341"/>
                  <a:pt x="171364" y="133045"/>
                  <a:pt x="159084" y="133986"/>
                </a:cubicBezTo>
                <a:moveTo>
                  <a:pt x="131291" y="93741"/>
                </a:moveTo>
                <a:lnTo>
                  <a:pt x="129717" y="98872"/>
                </a:lnTo>
                <a:lnTo>
                  <a:pt x="115419" y="146471"/>
                </a:lnTo>
                <a:lnTo>
                  <a:pt x="114854" y="148181"/>
                </a:lnTo>
                <a:lnTo>
                  <a:pt x="67683" y="148181"/>
                </a:lnTo>
                <a:lnTo>
                  <a:pt x="64006" y="140365"/>
                </a:lnTo>
                <a:lnTo>
                  <a:pt x="114683" y="88524"/>
                </a:lnTo>
                <a:lnTo>
                  <a:pt x="82187" y="88524"/>
                </a:lnTo>
                <a:lnTo>
                  <a:pt x="42507" y="131283"/>
                </a:lnTo>
                <a:lnTo>
                  <a:pt x="55351" y="88524"/>
                </a:lnTo>
                <a:lnTo>
                  <a:pt x="31270" y="88524"/>
                </a:lnTo>
                <a:lnTo>
                  <a:pt x="31270" y="3759"/>
                </a:lnTo>
                <a:lnTo>
                  <a:pt x="131188" y="3759"/>
                </a:lnTo>
                <a:close/>
                <a:moveTo>
                  <a:pt x="377119" y="-89"/>
                </a:moveTo>
                <a:lnTo>
                  <a:pt x="377119" y="97076"/>
                </a:lnTo>
                <a:cubicBezTo>
                  <a:pt x="373861" y="99667"/>
                  <a:pt x="370856" y="102560"/>
                  <a:pt x="368140" y="105713"/>
                </a:cubicBezTo>
                <a:lnTo>
                  <a:pt x="368140" y="-89"/>
                </a:lnTo>
                <a:lnTo>
                  <a:pt x="260525" y="-89"/>
                </a:lnTo>
                <a:lnTo>
                  <a:pt x="260525" y="88388"/>
                </a:lnTo>
                <a:lnTo>
                  <a:pt x="251614" y="88388"/>
                </a:lnTo>
                <a:lnTo>
                  <a:pt x="251614" y="-89"/>
                </a:lnTo>
                <a:lnTo>
                  <a:pt x="143965" y="-89"/>
                </a:lnTo>
                <a:lnTo>
                  <a:pt x="143965" y="88524"/>
                </a:lnTo>
                <a:lnTo>
                  <a:pt x="135071" y="88524"/>
                </a:lnTo>
                <a:lnTo>
                  <a:pt x="135071" y="-89"/>
                </a:lnTo>
                <a:lnTo>
                  <a:pt x="27456" y="-89"/>
                </a:lnTo>
                <a:lnTo>
                  <a:pt x="27456" y="100907"/>
                </a:lnTo>
                <a:lnTo>
                  <a:pt x="-47" y="192480"/>
                </a:lnTo>
                <a:lnTo>
                  <a:pt x="24120" y="192480"/>
                </a:lnTo>
                <a:lnTo>
                  <a:pt x="36247" y="151927"/>
                </a:lnTo>
                <a:lnTo>
                  <a:pt x="39667" y="151927"/>
                </a:lnTo>
                <a:lnTo>
                  <a:pt x="59696" y="192480"/>
                </a:lnTo>
                <a:lnTo>
                  <a:pt x="89028" y="192480"/>
                </a:lnTo>
                <a:lnTo>
                  <a:pt x="69513" y="151927"/>
                </a:lnTo>
                <a:lnTo>
                  <a:pt x="113623" y="151927"/>
                </a:lnTo>
                <a:lnTo>
                  <a:pt x="101377" y="192480"/>
                </a:lnTo>
                <a:lnTo>
                  <a:pt x="127785" y="192480"/>
                </a:lnTo>
                <a:lnTo>
                  <a:pt x="139860" y="152047"/>
                </a:lnTo>
                <a:lnTo>
                  <a:pt x="145641" y="152047"/>
                </a:lnTo>
                <a:lnTo>
                  <a:pt x="145641" y="151927"/>
                </a:lnTo>
                <a:lnTo>
                  <a:pt x="204408" y="151927"/>
                </a:lnTo>
                <a:lnTo>
                  <a:pt x="192761" y="192360"/>
                </a:lnTo>
                <a:lnTo>
                  <a:pt x="219374" y="192360"/>
                </a:lnTo>
                <a:lnTo>
                  <a:pt x="230662" y="151927"/>
                </a:lnTo>
                <a:lnTo>
                  <a:pt x="242635" y="151927"/>
                </a:lnTo>
                <a:lnTo>
                  <a:pt x="242960" y="192360"/>
                </a:lnTo>
                <a:lnTo>
                  <a:pt x="265280" y="192360"/>
                </a:lnTo>
                <a:lnTo>
                  <a:pt x="290935" y="151927"/>
                </a:lnTo>
                <a:lnTo>
                  <a:pt x="307713" y="151927"/>
                </a:lnTo>
                <a:lnTo>
                  <a:pt x="299059" y="192360"/>
                </a:lnTo>
                <a:lnTo>
                  <a:pt x="325227" y="192360"/>
                </a:lnTo>
                <a:lnTo>
                  <a:pt x="333779" y="151927"/>
                </a:lnTo>
                <a:lnTo>
                  <a:pt x="348933" y="151927"/>
                </a:lnTo>
                <a:cubicBezTo>
                  <a:pt x="348334" y="164464"/>
                  <a:pt x="351533" y="175872"/>
                  <a:pt x="359845" y="183517"/>
                </a:cubicBezTo>
                <a:cubicBezTo>
                  <a:pt x="370004" y="192839"/>
                  <a:pt x="385603" y="194617"/>
                  <a:pt x="397131" y="194617"/>
                </a:cubicBezTo>
                <a:cubicBezTo>
                  <a:pt x="413526" y="194421"/>
                  <a:pt x="429850" y="192418"/>
                  <a:pt x="445807" y="188648"/>
                </a:cubicBezTo>
                <a:lnTo>
                  <a:pt x="454872" y="151927"/>
                </a:lnTo>
                <a:lnTo>
                  <a:pt x="484786" y="151927"/>
                </a:lnTo>
                <a:lnTo>
                  <a:pt x="484786" y="-89"/>
                </a:lnTo>
                <a:close/>
              </a:path>
            </a:pathLst>
          </a:custGeom>
          <a:solidFill>
            <a:schemeClr val="bg1"/>
          </a:solidFill>
          <a:ln w="1683" cap="flat">
            <a:noFill/>
            <a:prstDash val="solid"/>
            <a:miter/>
          </a:ln>
        </p:spPr>
        <p:txBody>
          <a:bodyPr rtlCol="0" anchor="ctr"/>
          <a:lstStyle/>
          <a:p>
            <a:endParaRPr lang="en-GB"/>
          </a:p>
        </p:txBody>
      </p:sp>
    </p:spTree>
    <p:extLst>
      <p:ext uri="{BB962C8B-B14F-4D97-AF65-F5344CB8AC3E}">
        <p14:creationId xmlns:p14="http://schemas.microsoft.com/office/powerpoint/2010/main" val="19978271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with Image or Char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0126"/>
            <a:ext cx="4968000" cy="454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3"/>
          </p:nvPr>
        </p:nvSpPr>
        <p:spPr>
          <a:xfrm>
            <a:off x="6220800" y="1330126"/>
            <a:ext cx="4968000" cy="454680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D91C8742-D774-4F89-A78A-3FE2DD10535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6752084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 Column Chart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331360"/>
            <a:ext cx="10195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hart Placeholder 4"/>
          <p:cNvSpPr>
            <a:spLocks noGrp="1"/>
          </p:cNvSpPr>
          <p:nvPr>
            <p:ph type="chart" sz="quarter" idx="11"/>
          </p:nvPr>
        </p:nvSpPr>
        <p:spPr>
          <a:xfrm>
            <a:off x="1003200" y="3742126"/>
            <a:ext cx="10195200" cy="213574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02D32ADA-D319-4A1F-BF43-8C0B259FADD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498496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Column Char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6220800" y="1330126"/>
            <a:ext cx="4968000" cy="4546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1330126"/>
            <a:ext cx="4968000" cy="4546800"/>
          </a:xfrm>
        </p:spPr>
        <p:txBody>
          <a:bodyPr anchor="ctr"/>
          <a:lstStyle>
            <a:lvl1pPr algn="ctr">
              <a:defRPr/>
            </a:lvl1pPr>
          </a:lstStyle>
          <a:p>
            <a:r>
              <a:rPr lang="en-US"/>
              <a:t>Click icon to add chart</a:t>
            </a:r>
            <a:endParaRPr lang="en-GB"/>
          </a:p>
        </p:txBody>
      </p:sp>
      <p:sp>
        <p:nvSpPr>
          <p:cNvPr id="3" name="Title 2">
            <a:extLst>
              <a:ext uri="{FF2B5EF4-FFF2-40B4-BE49-F238E27FC236}">
                <a16:creationId xmlns:a16="http://schemas.microsoft.com/office/drawing/2014/main" id="{F443F486-864A-4617-9E68-0A1C3CD9BA8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043479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Column Chart &amp; Text">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4507546" y="3742126"/>
            <a:ext cx="3187200" cy="2134800"/>
          </a:xfrm>
        </p:spPr>
        <p:txBody>
          <a:bodyPr anchor="ctr"/>
          <a:lstStyle>
            <a:lvl1pPr algn="ctr">
              <a:defRPr/>
            </a:lvl1pPr>
          </a:lstStyle>
          <a:p>
            <a:r>
              <a:rPr lang="en-US"/>
              <a:t>Click icon to add chart</a:t>
            </a:r>
            <a:endParaRPr lang="en-GB"/>
          </a:p>
        </p:txBody>
      </p:sp>
      <p:sp>
        <p:nvSpPr>
          <p:cNvPr id="6" name="Chart Placeholder 4"/>
          <p:cNvSpPr>
            <a:spLocks noGrp="1"/>
          </p:cNvSpPr>
          <p:nvPr>
            <p:ph type="chart" sz="quarter" idx="12"/>
          </p:nvPr>
        </p:nvSpPr>
        <p:spPr>
          <a:xfrm>
            <a:off x="1003200" y="3742126"/>
            <a:ext cx="3187200" cy="2134800"/>
          </a:xfrm>
        </p:spPr>
        <p:txBody>
          <a:bodyPr anchor="ctr"/>
          <a:lstStyle>
            <a:lvl1pPr algn="ctr">
              <a:defRPr/>
            </a:lvl1pPr>
          </a:lstStyle>
          <a:p>
            <a:r>
              <a:rPr lang="en-US"/>
              <a:t>Click icon to add chart</a:t>
            </a:r>
            <a:endParaRPr lang="en-GB"/>
          </a:p>
        </p:txBody>
      </p:sp>
      <p:sp>
        <p:nvSpPr>
          <p:cNvPr id="7" name="Text Placeholder 8"/>
          <p:cNvSpPr>
            <a:spLocks noGrp="1"/>
          </p:cNvSpPr>
          <p:nvPr>
            <p:ph type="body" sz="quarter" idx="10"/>
          </p:nvPr>
        </p:nvSpPr>
        <p:spPr>
          <a:xfrm>
            <a:off x="1003200"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hart Placeholder 4"/>
          <p:cNvSpPr>
            <a:spLocks noGrp="1"/>
          </p:cNvSpPr>
          <p:nvPr>
            <p:ph type="chart" sz="quarter" idx="13"/>
          </p:nvPr>
        </p:nvSpPr>
        <p:spPr>
          <a:xfrm>
            <a:off x="8011892" y="3742126"/>
            <a:ext cx="3187200" cy="2134800"/>
          </a:xfrm>
        </p:spPr>
        <p:txBody>
          <a:bodyPr anchor="ctr"/>
          <a:lstStyle>
            <a:lvl1pPr algn="ctr">
              <a:defRPr/>
            </a:lvl1pPr>
          </a:lstStyle>
          <a:p>
            <a:r>
              <a:rPr lang="en-US"/>
              <a:t>Click icon to add chart</a:t>
            </a:r>
            <a:endParaRPr lang="en-GB"/>
          </a:p>
        </p:txBody>
      </p:sp>
      <p:sp>
        <p:nvSpPr>
          <p:cNvPr id="9" name="Text Placeholder 8"/>
          <p:cNvSpPr>
            <a:spLocks noGrp="1"/>
          </p:cNvSpPr>
          <p:nvPr>
            <p:ph type="body" sz="quarter" idx="14"/>
          </p:nvPr>
        </p:nvSpPr>
        <p:spPr>
          <a:xfrm>
            <a:off x="4507546"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p:cNvSpPr>
            <a:spLocks noGrp="1"/>
          </p:cNvSpPr>
          <p:nvPr>
            <p:ph type="body" sz="quarter" idx="15"/>
          </p:nvPr>
        </p:nvSpPr>
        <p:spPr>
          <a:xfrm>
            <a:off x="8011892" y="1331360"/>
            <a:ext cx="3187200" cy="213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1993B809-7A30-47BC-953E-AF9FE10FDFBB}"/>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50903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rocess 5 Column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068984"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5134768"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7200552"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1" name="Text Placeholder 12"/>
          <p:cNvSpPr>
            <a:spLocks noGrp="1"/>
          </p:cNvSpPr>
          <p:nvPr>
            <p:ph type="body" sz="quarter" idx="18" hasCustomPrompt="1"/>
          </p:nvPr>
        </p:nvSpPr>
        <p:spPr>
          <a:xfrm>
            <a:off x="9266337" y="1331913"/>
            <a:ext cx="1935163"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2" name="Text Placeholder 8"/>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B6F9AD75-9C5D-491A-8EB6-1E4763A9BC3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346234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rocess 5 Columns_Cobalt Blue">
    <p:spTree>
      <p:nvGrpSpPr>
        <p:cNvPr id="1" name=""/>
        <p:cNvGrpSpPr/>
        <p:nvPr/>
      </p:nvGrpSpPr>
      <p:grpSpPr>
        <a:xfrm>
          <a:off x="0" y="0"/>
          <a:ext cx="0" cy="0"/>
          <a:chOff x="0" y="0"/>
          <a:chExt cx="0" cy="0"/>
        </a:xfrm>
      </p:grpSpPr>
      <p:sp>
        <p:nvSpPr>
          <p:cNvPr id="27" name="Text Placeholder 8">
            <a:extLst>
              <a:ext uri="{FF2B5EF4-FFF2-40B4-BE49-F238E27FC236}">
                <a16:creationId xmlns:a16="http://schemas.microsoft.com/office/drawing/2014/main" id="{A68D3E60-F95F-4250-92C1-89CF93433E23}"/>
              </a:ext>
            </a:extLst>
          </p:cNvPr>
          <p:cNvSpPr>
            <a:spLocks noGrp="1"/>
          </p:cNvSpPr>
          <p:nvPr>
            <p:ph type="body" sz="quarter" idx="10"/>
          </p:nvPr>
        </p:nvSpPr>
        <p:spPr>
          <a:xfrm>
            <a:off x="1003201"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8" name="Text Placeholder 8">
            <a:extLst>
              <a:ext uri="{FF2B5EF4-FFF2-40B4-BE49-F238E27FC236}">
                <a16:creationId xmlns:a16="http://schemas.microsoft.com/office/drawing/2014/main" id="{8D8E592C-F128-4E4B-970B-BFB5C0F2A492}"/>
              </a:ext>
            </a:extLst>
          </p:cNvPr>
          <p:cNvSpPr>
            <a:spLocks noGrp="1"/>
          </p:cNvSpPr>
          <p:nvPr>
            <p:ph type="body" sz="quarter" idx="11"/>
          </p:nvPr>
        </p:nvSpPr>
        <p:spPr>
          <a:xfrm>
            <a:off x="3068984"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9" name="Text Placeholder 8">
            <a:extLst>
              <a:ext uri="{FF2B5EF4-FFF2-40B4-BE49-F238E27FC236}">
                <a16:creationId xmlns:a16="http://schemas.microsoft.com/office/drawing/2014/main" id="{EE6B17CD-E0EF-40A4-A171-4E4B731CE0D9}"/>
              </a:ext>
            </a:extLst>
          </p:cNvPr>
          <p:cNvSpPr>
            <a:spLocks noGrp="1"/>
          </p:cNvSpPr>
          <p:nvPr>
            <p:ph type="body" sz="quarter" idx="12"/>
          </p:nvPr>
        </p:nvSpPr>
        <p:spPr>
          <a:xfrm>
            <a:off x="5134768"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0" name="Text Placeholder 8">
            <a:extLst>
              <a:ext uri="{FF2B5EF4-FFF2-40B4-BE49-F238E27FC236}">
                <a16:creationId xmlns:a16="http://schemas.microsoft.com/office/drawing/2014/main" id="{03C9A44B-2A8F-416D-A76B-F3A018572E3F}"/>
              </a:ext>
            </a:extLst>
          </p:cNvPr>
          <p:cNvSpPr>
            <a:spLocks noGrp="1"/>
          </p:cNvSpPr>
          <p:nvPr>
            <p:ph type="body" sz="quarter" idx="13"/>
          </p:nvPr>
        </p:nvSpPr>
        <p:spPr>
          <a:xfrm>
            <a:off x="7200552"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1" name="Text Placeholder 12">
            <a:extLst>
              <a:ext uri="{FF2B5EF4-FFF2-40B4-BE49-F238E27FC236}">
                <a16:creationId xmlns:a16="http://schemas.microsoft.com/office/drawing/2014/main" id="{D3A5B3AC-C2E0-40CF-9D31-036461F790D0}"/>
              </a:ext>
            </a:extLst>
          </p:cNvPr>
          <p:cNvSpPr>
            <a:spLocks noGrp="1"/>
          </p:cNvSpPr>
          <p:nvPr>
            <p:ph type="body" sz="quarter" idx="14" hasCustomPrompt="1"/>
          </p:nvPr>
        </p:nvSpPr>
        <p:spPr>
          <a:xfrm>
            <a:off x="1003200"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2" name="Text Placeholder 12">
            <a:extLst>
              <a:ext uri="{FF2B5EF4-FFF2-40B4-BE49-F238E27FC236}">
                <a16:creationId xmlns:a16="http://schemas.microsoft.com/office/drawing/2014/main" id="{969E3860-942E-40E2-A1C8-AF5DF29675F7}"/>
              </a:ext>
            </a:extLst>
          </p:cNvPr>
          <p:cNvSpPr>
            <a:spLocks noGrp="1"/>
          </p:cNvSpPr>
          <p:nvPr>
            <p:ph type="body" sz="quarter" idx="15" hasCustomPrompt="1"/>
          </p:nvPr>
        </p:nvSpPr>
        <p:spPr>
          <a:xfrm>
            <a:off x="3068984"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3" name="Text Placeholder 12">
            <a:extLst>
              <a:ext uri="{FF2B5EF4-FFF2-40B4-BE49-F238E27FC236}">
                <a16:creationId xmlns:a16="http://schemas.microsoft.com/office/drawing/2014/main" id="{8E580107-2025-4C04-9884-4A6DBB63DE03}"/>
              </a:ext>
            </a:extLst>
          </p:cNvPr>
          <p:cNvSpPr>
            <a:spLocks noGrp="1"/>
          </p:cNvSpPr>
          <p:nvPr>
            <p:ph type="body" sz="quarter" idx="16" hasCustomPrompt="1"/>
          </p:nvPr>
        </p:nvSpPr>
        <p:spPr>
          <a:xfrm>
            <a:off x="5134768"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4" name="Text Placeholder 12">
            <a:extLst>
              <a:ext uri="{FF2B5EF4-FFF2-40B4-BE49-F238E27FC236}">
                <a16:creationId xmlns:a16="http://schemas.microsoft.com/office/drawing/2014/main" id="{BC4D5128-392D-4FC9-A83F-FA43203A40D7}"/>
              </a:ext>
            </a:extLst>
          </p:cNvPr>
          <p:cNvSpPr>
            <a:spLocks noGrp="1"/>
          </p:cNvSpPr>
          <p:nvPr>
            <p:ph type="body" sz="quarter" idx="17" hasCustomPrompt="1"/>
          </p:nvPr>
        </p:nvSpPr>
        <p:spPr>
          <a:xfrm>
            <a:off x="7200552"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5" name="Text Placeholder 12">
            <a:extLst>
              <a:ext uri="{FF2B5EF4-FFF2-40B4-BE49-F238E27FC236}">
                <a16:creationId xmlns:a16="http://schemas.microsoft.com/office/drawing/2014/main" id="{A8EB5529-8601-4864-9983-FBB672B8B9FF}"/>
              </a:ext>
            </a:extLst>
          </p:cNvPr>
          <p:cNvSpPr>
            <a:spLocks noGrp="1"/>
          </p:cNvSpPr>
          <p:nvPr>
            <p:ph type="body" sz="quarter" idx="18" hasCustomPrompt="1"/>
          </p:nvPr>
        </p:nvSpPr>
        <p:spPr>
          <a:xfrm>
            <a:off x="9266337" y="1331913"/>
            <a:ext cx="1935163"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6" name="Text Placeholder 8">
            <a:extLst>
              <a:ext uri="{FF2B5EF4-FFF2-40B4-BE49-F238E27FC236}">
                <a16:creationId xmlns:a16="http://schemas.microsoft.com/office/drawing/2014/main" id="{4715BC67-F699-49E6-B5D7-22ED9DFA817E}"/>
              </a:ext>
            </a:extLst>
          </p:cNvPr>
          <p:cNvSpPr>
            <a:spLocks noGrp="1"/>
          </p:cNvSpPr>
          <p:nvPr>
            <p:ph type="body" sz="quarter" idx="19"/>
          </p:nvPr>
        </p:nvSpPr>
        <p:spPr>
          <a:xfrm>
            <a:off x="9266337" y="1936712"/>
            <a:ext cx="1728000" cy="3940213"/>
          </a:xfrm>
          <a:solidFill>
            <a:schemeClr val="accent1">
              <a:lumMod val="20000"/>
              <a:lumOff val="80000"/>
            </a:schemeClr>
          </a:solidFill>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a:extLst>
              <a:ext uri="{FF2B5EF4-FFF2-40B4-BE49-F238E27FC236}">
                <a16:creationId xmlns:a16="http://schemas.microsoft.com/office/drawing/2014/main" id="{EB51C022-C0B7-4310-BC9F-D7C63034FE3A}"/>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38459950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rocess 6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580C36-1E70-46DD-9783-AFD66B7DEC90}"/>
              </a:ext>
            </a:extLst>
          </p:cNvPr>
          <p:cNvSpPr/>
          <p:nvPr userDrawn="1"/>
        </p:nvSpPr>
        <p:spPr>
          <a:xfrm>
            <a:off x="0" y="0"/>
            <a:ext cx="12192000" cy="268605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54610" tIns="54610" rIns="54610" bIns="54610" rtlCol="0" anchor="ctr"/>
          <a:lstStyle/>
          <a:p>
            <a:pPr algn="l"/>
            <a:endParaRPr lang="en-US" sz="1500" err="1">
              <a:solidFill>
                <a:schemeClr val="bg1"/>
              </a:solidFill>
            </a:endParaRPr>
          </a:p>
        </p:txBody>
      </p:sp>
      <p:sp>
        <p:nvSpPr>
          <p:cNvPr id="9" name="Text Placeholder 8"/>
          <p:cNvSpPr>
            <a:spLocks noGrp="1"/>
          </p:cNvSpPr>
          <p:nvPr>
            <p:ph type="body" sz="quarter" idx="10"/>
          </p:nvPr>
        </p:nvSpPr>
        <p:spPr>
          <a:xfrm>
            <a:off x="1003200"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272059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4437994"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6155391"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p:cNvSpPr>
            <a:spLocks noGrp="1"/>
          </p:cNvSpPr>
          <p:nvPr>
            <p:ph type="body" sz="quarter" idx="19"/>
          </p:nvPr>
        </p:nvSpPr>
        <p:spPr>
          <a:xfrm>
            <a:off x="9590187"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469478F-D315-4922-A7E4-E575455BF352}"/>
              </a:ext>
            </a:extLst>
          </p:cNvPr>
          <p:cNvSpPr>
            <a:spLocks noGrp="1"/>
          </p:cNvSpPr>
          <p:nvPr>
            <p:ph type="body" sz="quarter" idx="20"/>
          </p:nvPr>
        </p:nvSpPr>
        <p:spPr>
          <a:xfrm>
            <a:off x="7872788" y="2009775"/>
            <a:ext cx="1598613" cy="3867150"/>
          </a:xfrm>
          <a:solidFill>
            <a:schemeClr val="bg1"/>
          </a:solidFill>
          <a:ln w="6350">
            <a:solidFill>
              <a:schemeClr val="accent1"/>
            </a:solidFill>
          </a:ln>
        </p:spPr>
        <p:txBody>
          <a:bodyPr lIns="108000" tIns="108000" rIns="108000" bIns="108000"/>
          <a:lstStyle>
            <a:lvl1pPr algn="l">
              <a:defRPr sz="1400"/>
            </a:lvl1pPr>
            <a:lvl2pPr algn="l">
              <a:defRPr sz="1400"/>
            </a:lvl2pPr>
            <a:lvl3pPr algn="l">
              <a:defRPr sz="1400"/>
            </a:lvl3pPr>
            <a:lvl4pPr algn="l">
              <a:defRPr sz="1400"/>
            </a:lvl4pPr>
            <a:lvl5pPr algn="l">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38557E01-A30E-46EA-BAB3-4F33E0992F32}"/>
              </a:ext>
            </a:extLst>
          </p:cNvPr>
          <p:cNvSpPr>
            <a:spLocks noGrp="1"/>
          </p:cNvSpPr>
          <p:nvPr>
            <p:ph type="body" sz="quarter" idx="21"/>
          </p:nvPr>
        </p:nvSpPr>
        <p:spPr>
          <a:xfrm>
            <a:off x="995363" y="1330325"/>
            <a:ext cx="10185400" cy="538609"/>
          </a:xfrm>
        </p:spPr>
        <p:txBody>
          <a:bodyPr>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7" name="Title 6">
            <a:extLst>
              <a:ext uri="{FF2B5EF4-FFF2-40B4-BE49-F238E27FC236}">
                <a16:creationId xmlns:a16="http://schemas.microsoft.com/office/drawing/2014/main" id="{59724627-195E-4BFD-9A60-FFD6EECF128B}"/>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7581888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rocess 4 Columns">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8"/>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8"/>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8"/>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p:cNvSpPr>
            <a:spLocks noGrp="1"/>
          </p:cNvSpPr>
          <p:nvPr>
            <p:ph type="body" sz="quarter" idx="14" hasCustomPrompt="1"/>
          </p:nvPr>
        </p:nvSpPr>
        <p:spPr>
          <a:xfrm>
            <a:off x="100320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5" name="Text Placeholder 12"/>
          <p:cNvSpPr>
            <a:spLocks noGrp="1"/>
          </p:cNvSpPr>
          <p:nvPr>
            <p:ph type="body" sz="quarter" idx="15" hasCustomPrompt="1"/>
          </p:nvPr>
        </p:nvSpPr>
        <p:spPr>
          <a:xfrm>
            <a:off x="3593775"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6" name="Text Placeholder 12"/>
          <p:cNvSpPr>
            <a:spLocks noGrp="1"/>
          </p:cNvSpPr>
          <p:nvPr>
            <p:ph type="body" sz="quarter" idx="16" hasCustomPrompt="1"/>
          </p:nvPr>
        </p:nvSpPr>
        <p:spPr>
          <a:xfrm>
            <a:off x="6184350"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17" name="Text Placeholder 12"/>
          <p:cNvSpPr>
            <a:spLocks noGrp="1"/>
          </p:cNvSpPr>
          <p:nvPr>
            <p:ph type="body" sz="quarter" idx="17" hasCustomPrompt="1"/>
          </p:nvPr>
        </p:nvSpPr>
        <p:spPr>
          <a:xfrm>
            <a:off x="8774926" y="1331913"/>
            <a:ext cx="2424887" cy="604800"/>
          </a:xfrm>
          <a:prstGeom prst="homePlate">
            <a:avLst>
              <a:gd name="adj" fmla="val 34200"/>
            </a:avLst>
          </a:prstGeom>
          <a:solidFill>
            <a:schemeClr val="accent2"/>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 name="Title 2">
            <a:extLst>
              <a:ext uri="{FF2B5EF4-FFF2-40B4-BE49-F238E27FC236}">
                <a16:creationId xmlns:a16="http://schemas.microsoft.com/office/drawing/2014/main" id="{DE70D7C0-6953-439A-A54E-CED56520F82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7539993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rocess 4 Columns_Cobalt Blue">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ABA5FBEF-FE77-4CC8-B2D5-D94327DAF658}"/>
              </a:ext>
            </a:extLst>
          </p:cNvPr>
          <p:cNvSpPr>
            <a:spLocks noGrp="1"/>
          </p:cNvSpPr>
          <p:nvPr>
            <p:ph type="body" sz="quarter" idx="10"/>
          </p:nvPr>
        </p:nvSpPr>
        <p:spPr>
          <a:xfrm>
            <a:off x="100320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659D9BAA-2BF4-4A94-BAA4-5D091A296246}"/>
              </a:ext>
            </a:extLst>
          </p:cNvPr>
          <p:cNvSpPr>
            <a:spLocks noGrp="1"/>
          </p:cNvSpPr>
          <p:nvPr>
            <p:ph type="body" sz="quarter" idx="11"/>
          </p:nvPr>
        </p:nvSpPr>
        <p:spPr>
          <a:xfrm>
            <a:off x="3593775"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8">
            <a:extLst>
              <a:ext uri="{FF2B5EF4-FFF2-40B4-BE49-F238E27FC236}">
                <a16:creationId xmlns:a16="http://schemas.microsoft.com/office/drawing/2014/main" id="{E3D170C1-7106-44D2-A62F-A804F244A090}"/>
              </a:ext>
            </a:extLst>
          </p:cNvPr>
          <p:cNvSpPr>
            <a:spLocks noGrp="1"/>
          </p:cNvSpPr>
          <p:nvPr>
            <p:ph type="body" sz="quarter" idx="12"/>
          </p:nvPr>
        </p:nvSpPr>
        <p:spPr>
          <a:xfrm>
            <a:off x="6184350"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8">
            <a:extLst>
              <a:ext uri="{FF2B5EF4-FFF2-40B4-BE49-F238E27FC236}">
                <a16:creationId xmlns:a16="http://schemas.microsoft.com/office/drawing/2014/main" id="{5DDAC4CF-AC2F-4D83-9FB0-DDFB71EE9A2C}"/>
              </a:ext>
            </a:extLst>
          </p:cNvPr>
          <p:cNvSpPr>
            <a:spLocks noGrp="1"/>
          </p:cNvSpPr>
          <p:nvPr>
            <p:ph type="body" sz="quarter" idx="13"/>
          </p:nvPr>
        </p:nvSpPr>
        <p:spPr>
          <a:xfrm>
            <a:off x="8774926" y="1936713"/>
            <a:ext cx="2196000" cy="3940213"/>
          </a:xfrm>
          <a:solidFill>
            <a:schemeClr val="accent1">
              <a:lumMod val="20000"/>
              <a:lumOff val="80000"/>
            </a:schemeClr>
          </a:solidFill>
        </p:spPr>
        <p:txBody>
          <a:bodyPr lIns="108000" tIns="108000" rIns="108000" bIns="108000"/>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12">
            <a:extLst>
              <a:ext uri="{FF2B5EF4-FFF2-40B4-BE49-F238E27FC236}">
                <a16:creationId xmlns:a16="http://schemas.microsoft.com/office/drawing/2014/main" id="{3C84B130-9B9F-460C-87A1-4E3012ECEA7A}"/>
              </a:ext>
            </a:extLst>
          </p:cNvPr>
          <p:cNvSpPr>
            <a:spLocks noGrp="1"/>
          </p:cNvSpPr>
          <p:nvPr>
            <p:ph type="body" sz="quarter" idx="14" hasCustomPrompt="1"/>
          </p:nvPr>
        </p:nvSpPr>
        <p:spPr>
          <a:xfrm>
            <a:off x="100320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0" name="Text Placeholder 12">
            <a:extLst>
              <a:ext uri="{FF2B5EF4-FFF2-40B4-BE49-F238E27FC236}">
                <a16:creationId xmlns:a16="http://schemas.microsoft.com/office/drawing/2014/main" id="{FC076374-F8FA-413A-9C7F-81C823512353}"/>
              </a:ext>
            </a:extLst>
          </p:cNvPr>
          <p:cNvSpPr>
            <a:spLocks noGrp="1"/>
          </p:cNvSpPr>
          <p:nvPr>
            <p:ph type="body" sz="quarter" idx="15" hasCustomPrompt="1"/>
          </p:nvPr>
        </p:nvSpPr>
        <p:spPr>
          <a:xfrm>
            <a:off x="3593775"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1" name="Text Placeholder 12">
            <a:extLst>
              <a:ext uri="{FF2B5EF4-FFF2-40B4-BE49-F238E27FC236}">
                <a16:creationId xmlns:a16="http://schemas.microsoft.com/office/drawing/2014/main" id="{92DC24D7-E120-435A-8A2A-98E939AC4C9C}"/>
              </a:ext>
            </a:extLst>
          </p:cNvPr>
          <p:cNvSpPr>
            <a:spLocks noGrp="1"/>
          </p:cNvSpPr>
          <p:nvPr>
            <p:ph type="body" sz="quarter" idx="16" hasCustomPrompt="1"/>
          </p:nvPr>
        </p:nvSpPr>
        <p:spPr>
          <a:xfrm>
            <a:off x="6184350"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22" name="Text Placeholder 12">
            <a:extLst>
              <a:ext uri="{FF2B5EF4-FFF2-40B4-BE49-F238E27FC236}">
                <a16:creationId xmlns:a16="http://schemas.microsoft.com/office/drawing/2014/main" id="{41F15369-328E-43E6-894F-1F86414EB3F0}"/>
              </a:ext>
            </a:extLst>
          </p:cNvPr>
          <p:cNvSpPr>
            <a:spLocks noGrp="1"/>
          </p:cNvSpPr>
          <p:nvPr>
            <p:ph type="body" sz="quarter" idx="17" hasCustomPrompt="1"/>
          </p:nvPr>
        </p:nvSpPr>
        <p:spPr>
          <a:xfrm>
            <a:off x="8774926" y="1331913"/>
            <a:ext cx="2424887" cy="604800"/>
          </a:xfrm>
          <a:prstGeom prst="homePlate">
            <a:avLst>
              <a:gd name="adj" fmla="val 34200"/>
            </a:avLst>
          </a:prstGeom>
          <a:solidFill>
            <a:schemeClr val="accent1"/>
          </a:solidFill>
        </p:spPr>
        <p:txBody>
          <a:bodyPr lIns="108000" tIns="108000" rIns="108000" bIns="108000" anchor="ctr"/>
          <a:lstStyle>
            <a:lvl1pPr algn="l">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add text</a:t>
            </a:r>
            <a:endParaRPr lang="en-GB"/>
          </a:p>
        </p:txBody>
      </p:sp>
      <p:sp>
        <p:nvSpPr>
          <p:cNvPr id="3" name="Title 2">
            <a:extLst>
              <a:ext uri="{FF2B5EF4-FFF2-40B4-BE49-F238E27FC236}">
                <a16:creationId xmlns:a16="http://schemas.microsoft.com/office/drawing/2014/main" id="{9890D0D6-CEB9-47AA-B0BF-EB213FE3B803}"/>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GB"/>
          </a:p>
        </p:txBody>
      </p:sp>
    </p:spTree>
    <p:extLst>
      <p:ext uri="{BB962C8B-B14F-4D97-AF65-F5344CB8AC3E}">
        <p14:creationId xmlns:p14="http://schemas.microsoft.com/office/powerpoint/2010/main" val="4011460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heme" Target="../theme/theme10.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theme" Target="../theme/theme11.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theme" Target="../theme/theme2.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image" Target="../media/image3.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4.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image" Target="../media/image3.png"/><Relationship Id="rId21" Type="http://schemas.openxmlformats.org/officeDocument/2006/relationships/slideLayout" Target="../slideLayouts/slideLayout95.xml"/><Relationship Id="rId34" Type="http://schemas.openxmlformats.org/officeDocument/2006/relationships/slideLayout" Target="../slideLayouts/slideLayout108.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theme" Target="../theme/theme5.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8" Type="http://schemas.openxmlformats.org/officeDocument/2006/relationships/slideLayout" Target="../slideLayouts/slideLayout82.xml"/><Relationship Id="rId3"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9" Type="http://schemas.openxmlformats.org/officeDocument/2006/relationships/theme" Target="../theme/theme6.xml"/><Relationship Id="rId21" Type="http://schemas.openxmlformats.org/officeDocument/2006/relationships/slideLayout" Target="../slideLayouts/slideLayout132.xml"/><Relationship Id="rId34" Type="http://schemas.openxmlformats.org/officeDocument/2006/relationships/slideLayout" Target="../slideLayouts/slideLayout145.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41" Type="http://schemas.openxmlformats.org/officeDocument/2006/relationships/image" Target="../media/image2.jpe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40" Type="http://schemas.openxmlformats.org/officeDocument/2006/relationships/image" Target="../media/image3.png"/><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8" Type="http://schemas.openxmlformats.org/officeDocument/2006/relationships/slideLayout" Target="../slideLayouts/slideLayout119.xml"/><Relationship Id="rId3" Type="http://schemas.openxmlformats.org/officeDocument/2006/relationships/slideLayout" Target="../slideLayouts/slideLayout114.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38" Type="http://schemas.openxmlformats.org/officeDocument/2006/relationships/slideLayout" Target="../slideLayouts/slideLayout14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9" Type="http://schemas.openxmlformats.org/officeDocument/2006/relationships/image" Target="../media/image3.png"/><Relationship Id="rId21" Type="http://schemas.openxmlformats.org/officeDocument/2006/relationships/slideLayout" Target="../slideLayouts/slideLayout170.xml"/><Relationship Id="rId34" Type="http://schemas.openxmlformats.org/officeDocument/2006/relationships/slideLayout" Target="../slideLayouts/slideLayout183.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slideLayout" Target="../slideLayouts/slideLayout182.xml"/><Relationship Id="rId38" Type="http://schemas.openxmlformats.org/officeDocument/2006/relationships/theme" Target="../theme/theme7.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slideLayout" Target="../slideLayouts/slideLayout178.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slideLayout" Target="../slideLayouts/slideLayout181.xml"/><Relationship Id="rId37" Type="http://schemas.openxmlformats.org/officeDocument/2006/relationships/slideLayout" Target="../slideLayouts/slideLayout186.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36" Type="http://schemas.openxmlformats.org/officeDocument/2006/relationships/slideLayout" Target="../slideLayouts/slideLayout185.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slideLayout" Target="../slideLayouts/slideLayout180.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slideLayout" Target="../slideLayouts/slideLayout179.xml"/><Relationship Id="rId35" Type="http://schemas.openxmlformats.org/officeDocument/2006/relationships/slideLayout" Target="../slideLayouts/slideLayout184.xml"/><Relationship Id="rId8" Type="http://schemas.openxmlformats.org/officeDocument/2006/relationships/slideLayout" Target="../slideLayouts/slideLayout157.xml"/><Relationship Id="rId3" Type="http://schemas.openxmlformats.org/officeDocument/2006/relationships/slideLayout" Target="../slideLayouts/slideLayout152.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9" Type="http://schemas.openxmlformats.org/officeDocument/2006/relationships/theme" Target="../theme/theme8.xml"/><Relationship Id="rId21" Type="http://schemas.openxmlformats.org/officeDocument/2006/relationships/slideLayout" Target="../slideLayouts/slideLayout207.xml"/><Relationship Id="rId34" Type="http://schemas.openxmlformats.org/officeDocument/2006/relationships/slideLayout" Target="../slideLayouts/slideLayout220.xml"/><Relationship Id="rId7" Type="http://schemas.openxmlformats.org/officeDocument/2006/relationships/slideLayout" Target="../slideLayouts/slideLayout19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0" Type="http://schemas.openxmlformats.org/officeDocument/2006/relationships/slideLayout" Target="../slideLayouts/slideLayout206.xml"/><Relationship Id="rId29" Type="http://schemas.openxmlformats.org/officeDocument/2006/relationships/slideLayout" Target="../slideLayouts/slideLayout215.xml"/><Relationship Id="rId41" Type="http://schemas.openxmlformats.org/officeDocument/2006/relationships/image" Target="../media/image2.jpeg"/><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32" Type="http://schemas.openxmlformats.org/officeDocument/2006/relationships/slideLayout" Target="../slideLayouts/slideLayout218.xml"/><Relationship Id="rId37" Type="http://schemas.openxmlformats.org/officeDocument/2006/relationships/slideLayout" Target="../slideLayouts/slideLayout223.xml"/><Relationship Id="rId40" Type="http://schemas.openxmlformats.org/officeDocument/2006/relationships/image" Target="../media/image3.png"/><Relationship Id="rId5" Type="http://schemas.openxmlformats.org/officeDocument/2006/relationships/slideLayout" Target="../slideLayouts/slideLayout191.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36" Type="http://schemas.openxmlformats.org/officeDocument/2006/relationships/slideLayout" Target="../slideLayouts/slideLayout222.xml"/><Relationship Id="rId10" Type="http://schemas.openxmlformats.org/officeDocument/2006/relationships/slideLayout" Target="../slideLayouts/slideLayout196.xml"/><Relationship Id="rId19" Type="http://schemas.openxmlformats.org/officeDocument/2006/relationships/slideLayout" Target="../slideLayouts/slideLayout205.xml"/><Relationship Id="rId31" Type="http://schemas.openxmlformats.org/officeDocument/2006/relationships/slideLayout" Target="../slideLayouts/slideLayout217.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slideLayout" Target="../slideLayouts/slideLayout213.xml"/><Relationship Id="rId30" Type="http://schemas.openxmlformats.org/officeDocument/2006/relationships/slideLayout" Target="../slideLayouts/slideLayout216.xml"/><Relationship Id="rId35" Type="http://schemas.openxmlformats.org/officeDocument/2006/relationships/slideLayout" Target="../slideLayouts/slideLayout221.xml"/><Relationship Id="rId8" Type="http://schemas.openxmlformats.org/officeDocument/2006/relationships/slideLayout" Target="../slideLayouts/slideLayout194.xml"/><Relationship Id="rId3" Type="http://schemas.openxmlformats.org/officeDocument/2006/relationships/slideLayout" Target="../slideLayouts/slideLayout189.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33" Type="http://schemas.openxmlformats.org/officeDocument/2006/relationships/slideLayout" Target="../slideLayouts/slideLayout219.xml"/><Relationship Id="rId38" Type="http://schemas.openxmlformats.org/officeDocument/2006/relationships/slideLayout" Target="../slideLayouts/slideLayout22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9.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5DD7D9-C80F-6FA9-54B3-DF58317A81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9196208-0E79-7EA3-300F-EA730A731C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6866D2C-5C1B-8264-24FA-640F8FDC11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IN"/>
          </a:p>
        </p:txBody>
      </p:sp>
      <p:sp>
        <p:nvSpPr>
          <p:cNvPr id="5" name="Footer Placeholder 4">
            <a:extLst>
              <a:ext uri="{FF2B5EF4-FFF2-40B4-BE49-F238E27FC236}">
                <a16:creationId xmlns:a16="http://schemas.microsoft.com/office/drawing/2014/main" id="{BD8D6662-B450-F987-6001-684F88E49C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3C14FD39-0A5B-5841-803E-2EE1ACD406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7FB3E9-D005-4AC2-9474-885CF7811261}" type="slidenum">
              <a:rPr lang="en-IN" smtClean="0"/>
              <a:t>‹#›</a:t>
            </a:fld>
            <a:endParaRPr lang="en-IN"/>
          </a:p>
        </p:txBody>
      </p:sp>
    </p:spTree>
    <p:extLst>
      <p:ext uri="{BB962C8B-B14F-4D97-AF65-F5344CB8AC3E}">
        <p14:creationId xmlns:p14="http://schemas.microsoft.com/office/powerpoint/2010/main" val="1641161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5DD7D9-C80F-6FA9-54B3-DF58317A81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9196208-0E79-7EA3-300F-EA730A731C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6866D2C-5C1B-8264-24FA-640F8FDC11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IN"/>
          </a:p>
        </p:txBody>
      </p:sp>
      <p:sp>
        <p:nvSpPr>
          <p:cNvPr id="5" name="Footer Placeholder 4">
            <a:extLst>
              <a:ext uri="{FF2B5EF4-FFF2-40B4-BE49-F238E27FC236}">
                <a16:creationId xmlns:a16="http://schemas.microsoft.com/office/drawing/2014/main" id="{BD8D6662-B450-F987-6001-684F88E49C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3C14FD39-0A5B-5841-803E-2EE1ACD406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7FB3E9-D005-4AC2-9474-885CF7811261}" type="slidenum">
              <a:rPr lang="en-IN" smtClean="0"/>
              <a:t>‹#›</a:t>
            </a:fld>
            <a:endParaRPr lang="en-IN"/>
          </a:p>
        </p:txBody>
      </p:sp>
    </p:spTree>
    <p:extLst>
      <p:ext uri="{BB962C8B-B14F-4D97-AF65-F5344CB8AC3E}">
        <p14:creationId xmlns:p14="http://schemas.microsoft.com/office/powerpoint/2010/main" val="77750676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5DD7D9-C80F-6FA9-54B3-DF58317A81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9196208-0E79-7EA3-300F-EA730A731C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6866D2C-5C1B-8264-24FA-640F8FDC11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IN"/>
          </a:p>
        </p:txBody>
      </p:sp>
      <p:sp>
        <p:nvSpPr>
          <p:cNvPr id="5" name="Footer Placeholder 4">
            <a:extLst>
              <a:ext uri="{FF2B5EF4-FFF2-40B4-BE49-F238E27FC236}">
                <a16:creationId xmlns:a16="http://schemas.microsoft.com/office/drawing/2014/main" id="{BD8D6662-B450-F987-6001-684F88E49C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3C14FD39-0A5B-5841-803E-2EE1ACD406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7FB3E9-D005-4AC2-9474-885CF7811261}" type="slidenum">
              <a:rPr lang="en-IN" smtClean="0"/>
              <a:t>‹#›</a:t>
            </a:fld>
            <a:endParaRPr lang="en-IN"/>
          </a:p>
        </p:txBody>
      </p:sp>
    </p:spTree>
    <p:extLst>
      <p:ext uri="{BB962C8B-B14F-4D97-AF65-F5344CB8AC3E}">
        <p14:creationId xmlns:p14="http://schemas.microsoft.com/office/powerpoint/2010/main" val="329692715"/>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5364" y="431800"/>
            <a:ext cx="10204450" cy="5334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995362" y="1330325"/>
            <a:ext cx="10200683" cy="45466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hape 8"/>
          <p:cNvSpPr txBox="1">
            <a:spLocks/>
          </p:cNvSpPr>
          <p:nvPr userDrawn="1"/>
        </p:nvSpPr>
        <p:spPr>
          <a:xfrm>
            <a:off x="11672749" y="6374573"/>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a:solidFill>
                <a:schemeClr val="accent2"/>
              </a:solidFill>
              <a:latin typeface="+mn-lt"/>
              <a:ea typeface="Arial"/>
              <a:cs typeface="Arial" panose="020B0604020202020204" pitchFamily="34" charset="0"/>
            </a:endParaRPr>
          </a:p>
        </p:txBody>
      </p:sp>
      <p:pic>
        <p:nvPicPr>
          <p:cNvPr id="6" name="Picture 5">
            <a:extLst>
              <a:ext uri="{FF2B5EF4-FFF2-40B4-BE49-F238E27FC236}">
                <a16:creationId xmlns:a16="http://schemas.microsoft.com/office/drawing/2014/main" id="{E3330E73-984B-5B83-C81A-02D7B390BB23}"/>
              </a:ext>
            </a:extLst>
          </p:cNvPr>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10926849" y="96303"/>
            <a:ext cx="1221695" cy="1221695"/>
          </a:xfrm>
          <a:prstGeom prst="rect">
            <a:avLst/>
          </a:prstGeom>
        </p:spPr>
      </p:pic>
    </p:spTree>
    <p:extLst>
      <p:ext uri="{BB962C8B-B14F-4D97-AF65-F5344CB8AC3E}">
        <p14:creationId xmlns:p14="http://schemas.microsoft.com/office/powerpoint/2010/main" val="28735893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Lst>
  <p:hf hdr="0" dt="0"/>
  <p:txStyles>
    <p:title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5DD7D9-C80F-6FA9-54B3-DF58317A81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9196208-0E79-7EA3-300F-EA730A731C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6866D2C-5C1B-8264-24FA-640F8FDC11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IN"/>
          </a:p>
        </p:txBody>
      </p:sp>
      <p:sp>
        <p:nvSpPr>
          <p:cNvPr id="5" name="Footer Placeholder 4">
            <a:extLst>
              <a:ext uri="{FF2B5EF4-FFF2-40B4-BE49-F238E27FC236}">
                <a16:creationId xmlns:a16="http://schemas.microsoft.com/office/drawing/2014/main" id="{BD8D6662-B450-F987-6001-684F88E49C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3C14FD39-0A5B-5841-803E-2EE1ACD406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7FB3E9-D005-4AC2-9474-885CF7811261}" type="slidenum">
              <a:rPr lang="en-IN" smtClean="0"/>
              <a:t>‹#›</a:t>
            </a:fld>
            <a:endParaRPr lang="en-IN"/>
          </a:p>
        </p:txBody>
      </p:sp>
    </p:spTree>
    <p:extLst>
      <p:ext uri="{BB962C8B-B14F-4D97-AF65-F5344CB8AC3E}">
        <p14:creationId xmlns:p14="http://schemas.microsoft.com/office/powerpoint/2010/main" val="91790456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5DD7D9-C80F-6FA9-54B3-DF58317A81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9196208-0E79-7EA3-300F-EA730A731C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6866D2C-5C1B-8264-24FA-640F8FDC11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IN"/>
          </a:p>
        </p:txBody>
      </p:sp>
      <p:sp>
        <p:nvSpPr>
          <p:cNvPr id="5" name="Footer Placeholder 4">
            <a:extLst>
              <a:ext uri="{FF2B5EF4-FFF2-40B4-BE49-F238E27FC236}">
                <a16:creationId xmlns:a16="http://schemas.microsoft.com/office/drawing/2014/main" id="{BD8D6662-B450-F987-6001-684F88E49C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3C14FD39-0A5B-5841-803E-2EE1ACD406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7FB3E9-D005-4AC2-9474-885CF7811261}" type="slidenum">
              <a:rPr lang="en-IN" smtClean="0"/>
              <a:t>‹#›</a:t>
            </a:fld>
            <a:endParaRPr lang="en-IN"/>
          </a:p>
        </p:txBody>
      </p:sp>
    </p:spTree>
    <p:extLst>
      <p:ext uri="{BB962C8B-B14F-4D97-AF65-F5344CB8AC3E}">
        <p14:creationId xmlns:p14="http://schemas.microsoft.com/office/powerpoint/2010/main" val="327150733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5364" y="431800"/>
            <a:ext cx="10204450" cy="5334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995362" y="1330325"/>
            <a:ext cx="10200683" cy="45466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hape 8"/>
          <p:cNvSpPr txBox="1">
            <a:spLocks/>
          </p:cNvSpPr>
          <p:nvPr userDrawn="1"/>
        </p:nvSpPr>
        <p:spPr>
          <a:xfrm>
            <a:off x="11672749" y="6374573"/>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a:solidFill>
                <a:schemeClr val="accent2"/>
              </a:solidFill>
              <a:latin typeface="+mn-lt"/>
              <a:ea typeface="Arial"/>
              <a:cs typeface="Arial" panose="020B0604020202020204" pitchFamily="34" charset="0"/>
            </a:endParaRPr>
          </a:p>
        </p:txBody>
      </p:sp>
      <p:pic>
        <p:nvPicPr>
          <p:cNvPr id="6" name="Picture 5">
            <a:extLst>
              <a:ext uri="{FF2B5EF4-FFF2-40B4-BE49-F238E27FC236}">
                <a16:creationId xmlns:a16="http://schemas.microsoft.com/office/drawing/2014/main" id="{E3330E73-984B-5B83-C81A-02D7B390BB23}"/>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10926849" y="96303"/>
            <a:ext cx="1221695" cy="1221695"/>
          </a:xfrm>
          <a:prstGeom prst="rect">
            <a:avLst/>
          </a:prstGeom>
        </p:spPr>
      </p:pic>
    </p:spTree>
    <p:extLst>
      <p:ext uri="{BB962C8B-B14F-4D97-AF65-F5344CB8AC3E}">
        <p14:creationId xmlns:p14="http://schemas.microsoft.com/office/powerpoint/2010/main" val="296919491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 id="2147483761" r:id="rId35"/>
    <p:sldLayoutId id="2147483762" r:id="rId36"/>
    <p:sldLayoutId id="2147483764" r:id="rId37"/>
  </p:sldLayoutIdLst>
  <p:hf hdr="0" dt="0"/>
  <p:txStyles>
    <p:title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31800"/>
            <a:ext cx="12192000" cy="5334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995362" y="1330325"/>
            <a:ext cx="10200683" cy="45466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hape 8"/>
          <p:cNvSpPr txBox="1">
            <a:spLocks/>
          </p:cNvSpPr>
          <p:nvPr userDrawn="1"/>
        </p:nvSpPr>
        <p:spPr>
          <a:xfrm>
            <a:off x="11672749" y="6374573"/>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a:solidFill>
                <a:schemeClr val="accent2"/>
              </a:solidFill>
              <a:latin typeface="+mn-lt"/>
              <a:ea typeface="Arial"/>
              <a:cs typeface="Arial" panose="020B0604020202020204" pitchFamily="34" charset="0"/>
            </a:endParaRPr>
          </a:p>
        </p:txBody>
      </p:sp>
      <p:pic>
        <p:nvPicPr>
          <p:cNvPr id="6" name="Picture 5">
            <a:extLst>
              <a:ext uri="{FF2B5EF4-FFF2-40B4-BE49-F238E27FC236}">
                <a16:creationId xmlns:a16="http://schemas.microsoft.com/office/drawing/2014/main" id="{E3330E73-984B-5B83-C81A-02D7B390BB23}"/>
              </a:ext>
            </a:extLst>
          </p:cNvPr>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10941519" y="22953"/>
            <a:ext cx="1221695" cy="1221695"/>
          </a:xfrm>
          <a:prstGeom prst="rect">
            <a:avLst/>
          </a:prstGeom>
        </p:spPr>
      </p:pic>
      <p:pic>
        <p:nvPicPr>
          <p:cNvPr id="4" name="Picture 3">
            <a:extLst>
              <a:ext uri="{FF2B5EF4-FFF2-40B4-BE49-F238E27FC236}">
                <a16:creationId xmlns:a16="http://schemas.microsoft.com/office/drawing/2014/main" id="{5C936CC5-2705-624C-0862-D42821741201}"/>
              </a:ext>
            </a:extLst>
          </p:cNvPr>
          <p:cNvPicPr>
            <a:picLocks noChangeAspect="1"/>
          </p:cNvPicPr>
          <p:nvPr userDrawn="1"/>
        </p:nvPicPr>
        <p:blipFill>
          <a:blip r:embed="rId41">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Tree>
    <p:extLst>
      <p:ext uri="{BB962C8B-B14F-4D97-AF65-F5344CB8AC3E}">
        <p14:creationId xmlns:p14="http://schemas.microsoft.com/office/powerpoint/2010/main" val="227393632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791"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01" r:id="rId36"/>
    <p:sldLayoutId id="2147483803" r:id="rId37"/>
    <p:sldLayoutId id="2147483804" r:id="rId38"/>
  </p:sldLayoutIdLst>
  <p:hf hdr="0" dt="0"/>
  <p:txStyles>
    <p:titleStyle>
      <a:lvl1pPr algn="ctr" defTabSz="914400" rtl="0" eaLnBrk="1" latinLnBrk="0" hangingPunct="1">
        <a:lnSpc>
          <a:spcPct val="70000"/>
        </a:lnSpc>
        <a:spcBef>
          <a:spcPct val="0"/>
        </a:spcBef>
        <a:buNone/>
        <a:defRPr sz="44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5364" y="431800"/>
            <a:ext cx="10204450" cy="5334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995362" y="1330325"/>
            <a:ext cx="10200683" cy="45466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hape 8"/>
          <p:cNvSpPr txBox="1">
            <a:spLocks/>
          </p:cNvSpPr>
          <p:nvPr userDrawn="1"/>
        </p:nvSpPr>
        <p:spPr>
          <a:xfrm>
            <a:off x="11672749" y="6374573"/>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a:solidFill>
                <a:schemeClr val="accent2"/>
              </a:solidFill>
              <a:latin typeface="+mn-lt"/>
              <a:ea typeface="Arial"/>
              <a:cs typeface="Arial" panose="020B0604020202020204" pitchFamily="34" charset="0"/>
            </a:endParaRPr>
          </a:p>
        </p:txBody>
      </p:sp>
      <p:pic>
        <p:nvPicPr>
          <p:cNvPr id="6" name="Picture 5">
            <a:extLst>
              <a:ext uri="{FF2B5EF4-FFF2-40B4-BE49-F238E27FC236}">
                <a16:creationId xmlns:a16="http://schemas.microsoft.com/office/drawing/2014/main" id="{E3330E73-984B-5B83-C81A-02D7B390BB23}"/>
              </a:ext>
            </a:extLst>
          </p:cNvPr>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10926849" y="96303"/>
            <a:ext cx="1221695" cy="1221695"/>
          </a:xfrm>
          <a:prstGeom prst="rect">
            <a:avLst/>
          </a:prstGeom>
        </p:spPr>
      </p:pic>
    </p:spTree>
    <p:extLst>
      <p:ext uri="{BB962C8B-B14F-4D97-AF65-F5344CB8AC3E}">
        <p14:creationId xmlns:p14="http://schemas.microsoft.com/office/powerpoint/2010/main" val="22322097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31" r:id="rId26"/>
    <p:sldLayoutId id="2147483832" r:id="rId27"/>
    <p:sldLayoutId id="2147483833" r:id="rId28"/>
    <p:sldLayoutId id="2147483834" r:id="rId29"/>
    <p:sldLayoutId id="2147483835" r:id="rId30"/>
    <p:sldLayoutId id="2147483836" r:id="rId31"/>
    <p:sldLayoutId id="2147483837" r:id="rId32"/>
    <p:sldLayoutId id="2147483838" r:id="rId33"/>
    <p:sldLayoutId id="2147483839" r:id="rId34"/>
    <p:sldLayoutId id="2147483840" r:id="rId35"/>
    <p:sldLayoutId id="2147483841" r:id="rId36"/>
    <p:sldLayoutId id="2147483843" r:id="rId37"/>
  </p:sldLayoutIdLst>
  <p:hf hdr="0" dt="0"/>
  <p:txStyles>
    <p:titleStyle>
      <a:lvl1pPr algn="l" defTabSz="914400" rtl="0" eaLnBrk="1" latinLnBrk="0" hangingPunct="1">
        <a:lnSpc>
          <a:spcPct val="70000"/>
        </a:lnSpc>
        <a:spcBef>
          <a:spcPct val="0"/>
        </a:spcBef>
        <a:buNone/>
        <a:defRPr sz="44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431800"/>
            <a:ext cx="12192000" cy="5334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995362" y="1330325"/>
            <a:ext cx="10200683" cy="454660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hape 8"/>
          <p:cNvSpPr txBox="1">
            <a:spLocks/>
          </p:cNvSpPr>
          <p:nvPr userDrawn="1"/>
        </p:nvSpPr>
        <p:spPr>
          <a:xfrm>
            <a:off x="11672749" y="6374573"/>
            <a:ext cx="242486" cy="149412"/>
          </a:xfrm>
          <a:prstGeom prst="rect">
            <a:avLst/>
          </a:prstGeom>
        </p:spPr>
        <p:txBody>
          <a:bodyPr lIns="0" tIns="0" rIns="0" bIns="0" anchor="b"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GB" sz="1000" smtClean="0">
                <a:solidFill>
                  <a:schemeClr val="accent2"/>
                </a:solidFill>
                <a:latin typeface="+mn-lt"/>
                <a:ea typeface="Arial"/>
                <a:cs typeface="Arial" panose="020B0604020202020204" pitchFamily="34" charset="0"/>
              </a:rPr>
              <a:pPr algn="r"/>
              <a:t>‹#›</a:t>
            </a:fld>
            <a:endParaRPr lang="en-GB" sz="1000">
              <a:solidFill>
                <a:schemeClr val="accent2"/>
              </a:solidFill>
              <a:latin typeface="+mn-lt"/>
              <a:ea typeface="Arial"/>
              <a:cs typeface="Arial" panose="020B0604020202020204" pitchFamily="34" charset="0"/>
            </a:endParaRPr>
          </a:p>
        </p:txBody>
      </p:sp>
      <p:pic>
        <p:nvPicPr>
          <p:cNvPr id="6" name="Picture 5">
            <a:extLst>
              <a:ext uri="{FF2B5EF4-FFF2-40B4-BE49-F238E27FC236}">
                <a16:creationId xmlns:a16="http://schemas.microsoft.com/office/drawing/2014/main" id="{E3330E73-984B-5B83-C81A-02D7B390BB23}"/>
              </a:ext>
            </a:extLst>
          </p:cNvPr>
          <p:cNvPicPr>
            <a:picLocks noChangeAspect="1"/>
          </p:cNvPicPr>
          <p:nvPr userDrawn="1"/>
        </p:nvPicPr>
        <p:blipFill>
          <a:blip r:embed="rId40">
            <a:extLst>
              <a:ext uri="{28A0092B-C50C-407E-A947-70E740481C1C}">
                <a14:useLocalDpi xmlns:a14="http://schemas.microsoft.com/office/drawing/2010/main" val="0"/>
              </a:ext>
            </a:extLst>
          </a:blip>
          <a:stretch>
            <a:fillRect/>
          </a:stretch>
        </p:blipFill>
        <p:spPr>
          <a:xfrm>
            <a:off x="10941519" y="22953"/>
            <a:ext cx="1221695" cy="1221695"/>
          </a:xfrm>
          <a:prstGeom prst="rect">
            <a:avLst/>
          </a:prstGeom>
        </p:spPr>
      </p:pic>
      <p:pic>
        <p:nvPicPr>
          <p:cNvPr id="4" name="Picture 3">
            <a:extLst>
              <a:ext uri="{FF2B5EF4-FFF2-40B4-BE49-F238E27FC236}">
                <a16:creationId xmlns:a16="http://schemas.microsoft.com/office/drawing/2014/main" id="{5C936CC5-2705-624C-0862-D42821741201}"/>
              </a:ext>
            </a:extLst>
          </p:cNvPr>
          <p:cNvPicPr>
            <a:picLocks noChangeAspect="1"/>
          </p:cNvPicPr>
          <p:nvPr userDrawn="1"/>
        </p:nvPicPr>
        <p:blipFill>
          <a:blip r:embed="rId41">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Tree>
    <p:extLst>
      <p:ext uri="{BB962C8B-B14F-4D97-AF65-F5344CB8AC3E}">
        <p14:creationId xmlns:p14="http://schemas.microsoft.com/office/powerpoint/2010/main" val="209779914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 id="2147483870" r:id="rId26"/>
    <p:sldLayoutId id="2147483871" r:id="rId27"/>
    <p:sldLayoutId id="2147483872" r:id="rId28"/>
    <p:sldLayoutId id="2147483873" r:id="rId29"/>
    <p:sldLayoutId id="2147483874" r:id="rId30"/>
    <p:sldLayoutId id="2147483875" r:id="rId31"/>
    <p:sldLayoutId id="2147483876" r:id="rId32"/>
    <p:sldLayoutId id="2147483877" r:id="rId33"/>
    <p:sldLayoutId id="2147483878" r:id="rId34"/>
    <p:sldLayoutId id="2147483879" r:id="rId35"/>
    <p:sldLayoutId id="2147483880" r:id="rId36"/>
    <p:sldLayoutId id="2147483882" r:id="rId37"/>
    <p:sldLayoutId id="2147483883" r:id="rId38"/>
  </p:sldLayoutIdLst>
  <p:hf hdr="0" dt="0"/>
  <p:txStyles>
    <p:titleStyle>
      <a:lvl1pPr algn="ctr" defTabSz="914400" rtl="0" eaLnBrk="1" latinLnBrk="0" hangingPunct="1">
        <a:lnSpc>
          <a:spcPct val="70000"/>
        </a:lnSpc>
        <a:spcBef>
          <a:spcPct val="0"/>
        </a:spcBef>
        <a:buNone/>
        <a:defRPr sz="4400" kern="1200">
          <a:solidFill>
            <a:schemeClr val="accent2"/>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02">
          <p15:clr>
            <a:srgbClr val="F26B43"/>
          </p15:clr>
        </p15:guide>
        <p15:guide id="2" pos="627">
          <p15:clr>
            <a:srgbClr val="F26B43"/>
          </p15:clr>
        </p15:guide>
        <p15:guide id="3" pos="7055">
          <p15:clr>
            <a:srgbClr val="F26B43"/>
          </p15:clr>
        </p15:guide>
        <p15:guide id="4" orient="horz" pos="838">
          <p15:clr>
            <a:srgbClr val="F26B43"/>
          </p15:clr>
        </p15:guide>
        <p15:guide id="5" orient="horz" pos="612">
          <p15:clr>
            <a:srgbClr val="F26B43"/>
          </p15:clr>
        </p15:guide>
        <p15:guide id="6" orient="horz" pos="27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6A58A0-1274-FF10-5AA1-A2686A525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66D9655-B43D-99B8-DF7D-14B21B937B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838912C-AAE2-12EE-5E59-2E130DE8E7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IN"/>
          </a:p>
        </p:txBody>
      </p:sp>
      <p:sp>
        <p:nvSpPr>
          <p:cNvPr id="5" name="Footer Placeholder 4">
            <a:extLst>
              <a:ext uri="{FF2B5EF4-FFF2-40B4-BE49-F238E27FC236}">
                <a16:creationId xmlns:a16="http://schemas.microsoft.com/office/drawing/2014/main" id="{52B575B0-6E94-41CB-05C0-AB8C1C4084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Stepping Stone towards a Safe &amp; Sustainable Ocean Economy in India</a:t>
            </a:r>
            <a:endParaRPr lang="en-IN"/>
          </a:p>
        </p:txBody>
      </p:sp>
      <p:sp>
        <p:nvSpPr>
          <p:cNvPr id="6" name="Slide Number Placeholder 5">
            <a:extLst>
              <a:ext uri="{FF2B5EF4-FFF2-40B4-BE49-F238E27FC236}">
                <a16:creationId xmlns:a16="http://schemas.microsoft.com/office/drawing/2014/main" id="{00C5DFC9-F5EF-48B9-7106-E58394DC4D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C0D5409-E61F-475A-BB70-46AB6E5F9B1A}" type="slidenum">
              <a:rPr lang="en-IN" smtClean="0"/>
              <a:t>‹#›</a:t>
            </a:fld>
            <a:endParaRPr lang="en-IN"/>
          </a:p>
        </p:txBody>
      </p:sp>
    </p:spTree>
    <p:extLst>
      <p:ext uri="{BB962C8B-B14F-4D97-AF65-F5344CB8AC3E}">
        <p14:creationId xmlns:p14="http://schemas.microsoft.com/office/powerpoint/2010/main" val="300988827"/>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4.xml"/><Relationship Id="rId5" Type="http://schemas.openxmlformats.org/officeDocument/2006/relationships/image" Target="../media/image46.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4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7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png"/><Relationship Id="rId7" Type="http://schemas.openxmlformats.org/officeDocument/2006/relationships/diagramQuickStyle" Target="../diagrams/quickStyle6.xml"/><Relationship Id="rId2" Type="http://schemas.openxmlformats.org/officeDocument/2006/relationships/notesSlide" Target="../notesSlides/notesSlide21.xml"/><Relationship Id="rId1" Type="http://schemas.openxmlformats.org/officeDocument/2006/relationships/slideLayout" Target="../slideLayouts/slideLayout74.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jpeg"/><Relationship Id="rId9" Type="http://schemas.microsoft.com/office/2007/relationships/diagramDrawing" Target="../diagrams/drawing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54.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68.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6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jp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5.png"/><Relationship Id="rId3" Type="http://schemas.openxmlformats.org/officeDocument/2006/relationships/image" Target="../media/image67.png"/><Relationship Id="rId7" Type="http://schemas.openxmlformats.org/officeDocument/2006/relationships/image" Target="../media/image70.png"/><Relationship Id="rId12"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5.wdp"/><Relationship Id="rId11" Type="http://schemas.microsoft.com/office/2007/relationships/hdphoto" Target="../media/hdphoto6.wdp"/><Relationship Id="rId5" Type="http://schemas.openxmlformats.org/officeDocument/2006/relationships/image" Target="../media/image69.png"/><Relationship Id="rId15" Type="http://schemas.openxmlformats.org/officeDocument/2006/relationships/chart" Target="../charts/chart1.xml"/><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81.png"/><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7.xml"/><Relationship Id="rId1" Type="http://schemas.openxmlformats.org/officeDocument/2006/relationships/slideLayout" Target="../slideLayouts/slideLayout236.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236.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236.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34.png"/><Relationship Id="rId5" Type="http://schemas.openxmlformats.org/officeDocument/2006/relationships/image" Target="../media/image3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3.png"/><Relationship Id="rId14" Type="http://schemas.openxmlformats.org/officeDocument/2006/relationships/image" Target="../media/image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85.png"/><Relationship Id="rId7" Type="http://schemas.openxmlformats.org/officeDocument/2006/relationships/diagramQuickStyle" Target="../diagrams/quickStyle7.xml"/><Relationship Id="rId12"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diagramLayout" Target="../diagrams/layout7.xml"/><Relationship Id="rId11" Type="http://schemas.openxmlformats.org/officeDocument/2006/relationships/image" Target="../media/image88.png"/><Relationship Id="rId5" Type="http://schemas.openxmlformats.org/officeDocument/2006/relationships/diagramData" Target="../diagrams/data7.xml"/><Relationship Id="rId10" Type="http://schemas.openxmlformats.org/officeDocument/2006/relationships/image" Target="../media/image87.png"/><Relationship Id="rId4" Type="http://schemas.openxmlformats.org/officeDocument/2006/relationships/image" Target="../media/image86.png"/><Relationship Id="rId9" Type="http://schemas.microsoft.com/office/2007/relationships/diagramDrawing" Target="../diagrams/drawing7.xml"/></Relationships>
</file>

<file path=ppt/slides/_rels/slide42.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diagramColors" Target="../diagrams/colors8.xml"/><Relationship Id="rId3" Type="http://schemas.openxmlformats.org/officeDocument/2006/relationships/image" Target="../media/image90.jpg"/><Relationship Id="rId7" Type="http://schemas.openxmlformats.org/officeDocument/2006/relationships/image" Target="../media/image94.png"/><Relationship Id="rId12" Type="http://schemas.openxmlformats.org/officeDocument/2006/relationships/diagramQuickStyle" Target="../diagrams/quickStyle8.xm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93.jpg"/><Relationship Id="rId11" Type="http://schemas.openxmlformats.org/officeDocument/2006/relationships/diagramLayout" Target="../diagrams/layout8.xml"/><Relationship Id="rId5" Type="http://schemas.openxmlformats.org/officeDocument/2006/relationships/image" Target="../media/image92.png"/><Relationship Id="rId10" Type="http://schemas.openxmlformats.org/officeDocument/2006/relationships/diagramData" Target="../diagrams/data8.xml"/><Relationship Id="rId4" Type="http://schemas.openxmlformats.org/officeDocument/2006/relationships/image" Target="../media/image91.png"/><Relationship Id="rId9" Type="http://schemas.openxmlformats.org/officeDocument/2006/relationships/image" Target="../media/image96.png"/><Relationship Id="rId14" Type="http://schemas.microsoft.com/office/2007/relationships/diagramDrawing" Target="../diagrams/drawing8.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50.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18" Type="http://schemas.openxmlformats.org/officeDocument/2006/relationships/image" Target="../media/image115.png"/><Relationship Id="rId26" Type="http://schemas.openxmlformats.org/officeDocument/2006/relationships/image" Target="../media/image123.png"/><Relationship Id="rId3" Type="http://schemas.openxmlformats.org/officeDocument/2006/relationships/image" Target="../media/image100.png"/><Relationship Id="rId21" Type="http://schemas.openxmlformats.org/officeDocument/2006/relationships/image" Target="../media/image118.png"/><Relationship Id="rId7" Type="http://schemas.openxmlformats.org/officeDocument/2006/relationships/image" Target="../media/image104.png"/><Relationship Id="rId12" Type="http://schemas.openxmlformats.org/officeDocument/2006/relationships/image" Target="../media/image109.png"/><Relationship Id="rId17" Type="http://schemas.openxmlformats.org/officeDocument/2006/relationships/image" Target="../media/image114.png"/><Relationship Id="rId25" Type="http://schemas.openxmlformats.org/officeDocument/2006/relationships/image" Target="../media/image122.png"/><Relationship Id="rId2" Type="http://schemas.openxmlformats.org/officeDocument/2006/relationships/notesSlide" Target="../notesSlides/notesSlide50.xml"/><Relationship Id="rId16" Type="http://schemas.openxmlformats.org/officeDocument/2006/relationships/image" Target="../media/image113.png"/><Relationship Id="rId20" Type="http://schemas.openxmlformats.org/officeDocument/2006/relationships/image" Target="../media/image117.png"/><Relationship Id="rId1" Type="http://schemas.openxmlformats.org/officeDocument/2006/relationships/slideLayout" Target="../slideLayouts/slideLayout12.xml"/><Relationship Id="rId6" Type="http://schemas.openxmlformats.org/officeDocument/2006/relationships/image" Target="../media/image103.png"/><Relationship Id="rId11" Type="http://schemas.openxmlformats.org/officeDocument/2006/relationships/image" Target="../media/image108.png"/><Relationship Id="rId24" Type="http://schemas.openxmlformats.org/officeDocument/2006/relationships/image" Target="../media/image121.png"/><Relationship Id="rId5" Type="http://schemas.openxmlformats.org/officeDocument/2006/relationships/image" Target="../media/image102.png"/><Relationship Id="rId15" Type="http://schemas.openxmlformats.org/officeDocument/2006/relationships/image" Target="../media/image112.png"/><Relationship Id="rId23" Type="http://schemas.openxmlformats.org/officeDocument/2006/relationships/image" Target="../media/image120.png"/><Relationship Id="rId10" Type="http://schemas.openxmlformats.org/officeDocument/2006/relationships/image" Target="../media/image107.png"/><Relationship Id="rId19" Type="http://schemas.openxmlformats.org/officeDocument/2006/relationships/image" Target="../media/image116.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 Id="rId22" Type="http://schemas.openxmlformats.org/officeDocument/2006/relationships/image" Target="../media/image119.png"/><Relationship Id="rId27" Type="http://schemas.openxmlformats.org/officeDocument/2006/relationships/image" Target="../media/image124.png"/></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128.jpeg"/><Relationship Id="rId4" Type="http://schemas.openxmlformats.org/officeDocument/2006/relationships/image" Target="../media/image127.png"/></Relationships>
</file>

<file path=ppt/slides/_rels/slide5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jpeg"/></Relationships>
</file>

<file path=ppt/slides/_rels/slide5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135.jpeg"/></Relationships>
</file>

<file path=ppt/slides/_rels/slide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8.xml"/><Relationship Id="rId1" Type="http://schemas.openxmlformats.org/officeDocument/2006/relationships/slideLayout" Target="../slideLayouts/slideLayout12.xml"/><Relationship Id="rId5" Type="http://schemas.openxmlformats.org/officeDocument/2006/relationships/image" Target="../media/image139.png"/><Relationship Id="rId4" Type="http://schemas.openxmlformats.org/officeDocument/2006/relationships/image" Target="../media/image138.png"/></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6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D8DF5-3599-A8D6-18D7-3667A3D63766}"/>
            </a:ext>
          </a:extLst>
        </p:cNvPr>
        <p:cNvGrpSpPr/>
        <p:nvPr/>
      </p:nvGrpSpPr>
      <p:grpSpPr>
        <a:xfrm>
          <a:off x="0" y="0"/>
          <a:ext cx="0" cy="0"/>
          <a:chOff x="0" y="0"/>
          <a:chExt cx="0" cy="0"/>
        </a:xfrm>
      </p:grpSpPr>
      <p:pic>
        <p:nvPicPr>
          <p:cNvPr id="8" name="Picture 2" descr="JNPT, IOTL sign MoU worth Rs 150 cr for infrastructure development ...">
            <a:extLst>
              <a:ext uri="{FF2B5EF4-FFF2-40B4-BE49-F238E27FC236}">
                <a16:creationId xmlns:a16="http://schemas.microsoft.com/office/drawing/2014/main" id="{B75899BF-F8AA-3A9E-9D89-4CBDB202F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 y="0"/>
            <a:ext cx="1217896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DB3994D-C3C7-AB64-31F1-E4AD06864F8F}"/>
              </a:ext>
            </a:extLst>
          </p:cNvPr>
          <p:cNvSpPr/>
          <p:nvPr/>
        </p:nvSpPr>
        <p:spPr>
          <a:xfrm>
            <a:off x="-2" y="2604977"/>
            <a:ext cx="12192001" cy="1761283"/>
          </a:xfrm>
          <a:prstGeom prst="rect">
            <a:avLst/>
          </a:prstGeom>
          <a:solidFill>
            <a:schemeClr val="tx1">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IN" sz="4800" b="1" i="1" dirty="0">
                <a:solidFill>
                  <a:schemeClr val="bg1"/>
                </a:solidFill>
              </a:rPr>
              <a:t>Stepping Stone towards a Safe &amp; Sustainable Ocean Economy in India</a:t>
            </a:r>
            <a:endParaRPr lang="en-US" sz="4800" b="1" dirty="0">
              <a:solidFill>
                <a:schemeClr val="bg1"/>
              </a:solidFill>
            </a:endParaRPr>
          </a:p>
        </p:txBody>
      </p:sp>
      <p:pic>
        <p:nvPicPr>
          <p:cNvPr id="2" name="Picture 1">
            <a:extLst>
              <a:ext uri="{FF2B5EF4-FFF2-40B4-BE49-F238E27FC236}">
                <a16:creationId xmlns:a16="http://schemas.microsoft.com/office/drawing/2014/main" id="{C11C1936-1D47-09E0-69A8-95675C25E6E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72777" y="217853"/>
            <a:ext cx="1092910" cy="1303513"/>
          </a:xfrm>
          <a:prstGeom prst="rect">
            <a:avLst/>
          </a:prstGeom>
        </p:spPr>
      </p:pic>
      <p:sp>
        <p:nvSpPr>
          <p:cNvPr id="6" name="Subtitle 2">
            <a:extLst>
              <a:ext uri="{FF2B5EF4-FFF2-40B4-BE49-F238E27FC236}">
                <a16:creationId xmlns:a16="http://schemas.microsoft.com/office/drawing/2014/main" id="{33F7CE72-1655-576C-DF04-615439AF0DF0}"/>
              </a:ext>
            </a:extLst>
          </p:cNvPr>
          <p:cNvSpPr txBox="1">
            <a:spLocks/>
          </p:cNvSpPr>
          <p:nvPr/>
        </p:nvSpPr>
        <p:spPr>
          <a:xfrm>
            <a:off x="0" y="5202238"/>
            <a:ext cx="12192000" cy="1655762"/>
          </a:xfrm>
          <a:prstGeom prst="rect">
            <a:avLst/>
          </a:prstGeom>
          <a:solidFill>
            <a:schemeClr val="tx1">
              <a:alpha val="58000"/>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IN" sz="1400" b="1" dirty="0">
              <a:solidFill>
                <a:schemeClr val="bg1"/>
              </a:solidFill>
            </a:endParaRPr>
          </a:p>
          <a:p>
            <a:pPr marL="0" indent="0" algn="ctr">
              <a:buNone/>
            </a:pPr>
            <a:r>
              <a:rPr lang="en-IN" sz="3600" b="1" dirty="0">
                <a:solidFill>
                  <a:schemeClr val="bg1"/>
                </a:solidFill>
              </a:rPr>
              <a:t>Directorate General of Shipping</a:t>
            </a:r>
          </a:p>
          <a:p>
            <a:pPr marL="0" indent="0" algn="ctr">
              <a:buNone/>
            </a:pPr>
            <a:r>
              <a:rPr lang="en-IN" sz="1800" b="1" dirty="0">
                <a:solidFill>
                  <a:schemeClr val="bg1"/>
                </a:solidFill>
              </a:rPr>
              <a:t>3</a:t>
            </a:r>
            <a:r>
              <a:rPr lang="en-IN" sz="1800" b="1" baseline="30000" dirty="0">
                <a:solidFill>
                  <a:schemeClr val="bg1"/>
                </a:solidFill>
              </a:rPr>
              <a:t>rd</a:t>
            </a:r>
            <a:r>
              <a:rPr lang="en-IN" sz="1800" b="1" dirty="0">
                <a:solidFill>
                  <a:schemeClr val="bg1"/>
                </a:solidFill>
              </a:rPr>
              <a:t> November 2025 | UN Ocean Centre Workshop |  IMEI, Navi Mumbai</a:t>
            </a:r>
          </a:p>
        </p:txBody>
      </p:sp>
      <p:sp>
        <p:nvSpPr>
          <p:cNvPr id="3" name="AutoShape 2">
            <a:extLst>
              <a:ext uri="{FF2B5EF4-FFF2-40B4-BE49-F238E27FC236}">
                <a16:creationId xmlns:a16="http://schemas.microsoft.com/office/drawing/2014/main" id="{D287F4CB-6D90-03F3-ED61-0140E69DC2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4" name="Picture 3">
            <a:extLst>
              <a:ext uri="{FF2B5EF4-FFF2-40B4-BE49-F238E27FC236}">
                <a16:creationId xmlns:a16="http://schemas.microsoft.com/office/drawing/2014/main" id="{8769F221-6F70-B971-345D-0F07ABC45434}"/>
              </a:ext>
            </a:extLst>
          </p:cNvPr>
          <p:cNvPicPr>
            <a:picLocks noChangeAspect="1"/>
          </p:cNvPicPr>
          <p:nvPr/>
        </p:nvPicPr>
        <p:blipFill>
          <a:blip r:embed="rId5">
            <a:extLst>
              <a:ext uri="{28A0092B-C50C-407E-A947-70E740481C1C}">
                <a14:useLocalDpi xmlns:a14="http://schemas.microsoft.com/office/drawing/2010/main" val="0"/>
              </a:ext>
            </a:extLst>
          </a:blip>
          <a:srcRect l="3768" r="3612" b="1911"/>
          <a:stretch>
            <a:fillRect/>
          </a:stretch>
        </p:blipFill>
        <p:spPr>
          <a:xfrm>
            <a:off x="202955" y="157438"/>
            <a:ext cx="1092911" cy="1106004"/>
          </a:xfrm>
          <a:prstGeom prst="ellipse">
            <a:avLst/>
          </a:prstGeom>
        </p:spPr>
      </p:pic>
    </p:spTree>
    <p:extLst>
      <p:ext uri="{BB962C8B-B14F-4D97-AF65-F5344CB8AC3E}">
        <p14:creationId xmlns:p14="http://schemas.microsoft.com/office/powerpoint/2010/main" val="2794133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A7CE-9714-8E6E-3430-4B1D26A0B166}"/>
              </a:ext>
            </a:extLst>
          </p:cNvPr>
          <p:cNvSpPr>
            <a:spLocks noGrp="1"/>
          </p:cNvSpPr>
          <p:nvPr>
            <p:ph type="title"/>
          </p:nvPr>
        </p:nvSpPr>
        <p:spPr>
          <a:xfrm>
            <a:off x="1189281" y="176357"/>
            <a:ext cx="9810413" cy="740660"/>
          </a:xfrm>
        </p:spPr>
        <p:txBody>
          <a:bodyPr>
            <a:normAutofit/>
          </a:bodyPr>
          <a:lstStyle/>
          <a:p>
            <a:r>
              <a:rPr lang="en-US" dirty="0"/>
              <a:t>Blue Economy</a:t>
            </a:r>
            <a:endParaRPr lang="en-IN" dirty="0"/>
          </a:p>
        </p:txBody>
      </p:sp>
      <p:cxnSp>
        <p:nvCxnSpPr>
          <p:cNvPr id="5" name="Straight Connector 4">
            <a:extLst>
              <a:ext uri="{FF2B5EF4-FFF2-40B4-BE49-F238E27FC236}">
                <a16:creationId xmlns:a16="http://schemas.microsoft.com/office/drawing/2014/main" id="{6EF0F644-4595-7CBB-A73B-F0B7005661B3}"/>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1D61EEE-6C81-A08B-9FB8-DB68F486BCF8}"/>
              </a:ext>
            </a:extLst>
          </p:cNvPr>
          <p:cNvSpPr txBox="1"/>
          <p:nvPr/>
        </p:nvSpPr>
        <p:spPr>
          <a:xfrm>
            <a:off x="1235079" y="790806"/>
            <a:ext cx="9810413" cy="461665"/>
          </a:xfrm>
          <a:prstGeom prst="rect">
            <a:avLst/>
          </a:prstGeom>
          <a:noFill/>
        </p:spPr>
        <p:txBody>
          <a:bodyPr wrap="square">
            <a:spAutoFit/>
          </a:bodyPr>
          <a:lstStyle/>
          <a:p>
            <a:pPr algn="ctr"/>
            <a:r>
              <a:rPr lang="en-US" sz="2400" b="1" dirty="0">
                <a:solidFill>
                  <a:schemeClr val="accent1"/>
                </a:solidFill>
              </a:rPr>
              <a:t>Growth with Sustainability</a:t>
            </a:r>
            <a:endParaRPr lang="en-IN" sz="2400" b="1" dirty="0">
              <a:solidFill>
                <a:schemeClr val="accent1"/>
              </a:solidFill>
            </a:endParaRPr>
          </a:p>
        </p:txBody>
      </p:sp>
      <p:sp>
        <p:nvSpPr>
          <p:cNvPr id="7" name="Rectangle 1">
            <a:extLst>
              <a:ext uri="{FF2B5EF4-FFF2-40B4-BE49-F238E27FC236}">
                <a16:creationId xmlns:a16="http://schemas.microsoft.com/office/drawing/2014/main" id="{7DB800C4-8850-BE11-3DFA-D211864E0C71}"/>
              </a:ext>
            </a:extLst>
          </p:cNvPr>
          <p:cNvSpPr txBox="1">
            <a:spLocks noChangeArrowheads="1"/>
          </p:cNvSpPr>
          <p:nvPr/>
        </p:nvSpPr>
        <p:spPr bwMode="auto">
          <a:xfrm>
            <a:off x="438823" y="1420909"/>
            <a:ext cx="6270037"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fontAlgn="base">
              <a:lnSpc>
                <a:spcPct val="100000"/>
              </a:lnSpc>
              <a:spcBef>
                <a:spcPts val="0"/>
              </a:spcBef>
              <a:spcAft>
                <a:spcPts val="600"/>
              </a:spcAft>
            </a:pPr>
            <a:r>
              <a:rPr lang="en-US" altLang="en-US" sz="1800" dirty="0"/>
              <a:t>Sustainable use of ocean resources for economic growth, improved livelihoods, and jobs while preserving the marine ecosystem.</a:t>
            </a:r>
          </a:p>
          <a:p>
            <a:pPr marL="285750" indent="-285750" fontAlgn="base">
              <a:lnSpc>
                <a:spcPct val="100000"/>
              </a:lnSpc>
              <a:spcBef>
                <a:spcPts val="0"/>
              </a:spcBef>
              <a:spcAft>
                <a:spcPts val="600"/>
              </a:spcAft>
            </a:pPr>
            <a:r>
              <a:rPr lang="en-US" altLang="en-US" sz="1800" dirty="0"/>
              <a:t>Balances economic development, environmental sustainability, and social inclusion.</a:t>
            </a:r>
          </a:p>
          <a:p>
            <a:pPr marL="285750" indent="-285750" fontAlgn="base">
              <a:lnSpc>
                <a:spcPct val="100000"/>
              </a:lnSpc>
              <a:spcBef>
                <a:spcPts val="0"/>
              </a:spcBef>
              <a:spcAft>
                <a:spcPts val="600"/>
              </a:spcAft>
            </a:pPr>
            <a:r>
              <a:rPr lang="en-US" altLang="en-US" sz="1800" dirty="0"/>
              <a:t>Recognized as a key pillar under MAKV 2047 and MIV 2030.</a:t>
            </a:r>
          </a:p>
        </p:txBody>
      </p:sp>
      <p:sp>
        <p:nvSpPr>
          <p:cNvPr id="8" name="TextBox 7">
            <a:extLst>
              <a:ext uri="{FF2B5EF4-FFF2-40B4-BE49-F238E27FC236}">
                <a16:creationId xmlns:a16="http://schemas.microsoft.com/office/drawing/2014/main" id="{4FDD0F3A-1BE9-2339-C643-B07237E80784}"/>
              </a:ext>
            </a:extLst>
          </p:cNvPr>
          <p:cNvSpPr txBox="1"/>
          <p:nvPr/>
        </p:nvSpPr>
        <p:spPr>
          <a:xfrm>
            <a:off x="7854160" y="1126260"/>
            <a:ext cx="4114800" cy="2469369"/>
          </a:xfrm>
          <a:prstGeom prst="roundRect">
            <a:avLst/>
          </a:prstGeom>
          <a:noFill/>
          <a:ln>
            <a:solidFill>
              <a:schemeClr val="tx1"/>
            </a:solidFill>
            <a:prstDash val="dash"/>
          </a:ln>
        </p:spPr>
        <p:style>
          <a:lnRef idx="1">
            <a:schemeClr val="accent4"/>
          </a:lnRef>
          <a:fillRef idx="2">
            <a:schemeClr val="accent4"/>
          </a:fillRef>
          <a:effectRef idx="1">
            <a:schemeClr val="accent4"/>
          </a:effectRef>
          <a:fontRef idx="minor">
            <a:schemeClr val="dk1"/>
          </a:fontRef>
        </p:style>
        <p:txBody>
          <a:bodyPr vert="horz" wrap="square" lIns="0" tIns="0" rIns="0" bIns="0" rtlCol="0" anchor="ctr" anchorCtr="0">
            <a:noAutofit/>
          </a:bodyPr>
          <a:lstStyle/>
          <a:p>
            <a:pPr algn="ctr"/>
            <a:r>
              <a:rPr lang="en-IN" sz="1700" b="1" dirty="0">
                <a:solidFill>
                  <a:schemeClr val="tx1"/>
                </a:solidFill>
              </a:rPr>
              <a:t>Key Focus Areas :</a:t>
            </a:r>
          </a:p>
          <a:p>
            <a:pPr algn="ctr"/>
            <a:endParaRPr lang="en-IN" sz="1700" b="1" dirty="0">
              <a:solidFill>
                <a:schemeClr val="tx1"/>
              </a:solidFill>
            </a:endParaRPr>
          </a:p>
          <a:p>
            <a:pPr marL="285750" indent="-285750" algn="ctr">
              <a:buFont typeface="Arial" panose="020B0604020202020204" pitchFamily="34" charset="0"/>
              <a:buChar char="•"/>
            </a:pPr>
            <a:r>
              <a:rPr lang="en-IN" sz="1700" dirty="0">
                <a:solidFill>
                  <a:schemeClr val="tx1"/>
                </a:solidFill>
              </a:rPr>
              <a:t>Fisheries &amp; Aquaculture</a:t>
            </a:r>
          </a:p>
          <a:p>
            <a:pPr marL="285750" indent="-285750" algn="ctr">
              <a:buFont typeface="Arial" panose="020B0604020202020204" pitchFamily="34" charset="0"/>
              <a:buChar char="•"/>
            </a:pPr>
            <a:r>
              <a:rPr lang="en-IN" sz="1700" dirty="0">
                <a:solidFill>
                  <a:schemeClr val="tx1"/>
                </a:solidFill>
              </a:rPr>
              <a:t>Maritime Transport &amp; Ports</a:t>
            </a:r>
          </a:p>
          <a:p>
            <a:pPr marL="285750" indent="-285750" algn="ctr">
              <a:buFont typeface="Arial" panose="020B0604020202020204" pitchFamily="34" charset="0"/>
              <a:buChar char="•"/>
            </a:pPr>
            <a:r>
              <a:rPr lang="en-IN" sz="1700" dirty="0">
                <a:solidFill>
                  <a:schemeClr val="tx1"/>
                </a:solidFill>
              </a:rPr>
              <a:t>Livelihood Generation</a:t>
            </a:r>
          </a:p>
          <a:p>
            <a:pPr marL="285750" indent="-285750" algn="ctr">
              <a:buFont typeface="Arial" panose="020B0604020202020204" pitchFamily="34" charset="0"/>
              <a:buChar char="•"/>
            </a:pPr>
            <a:r>
              <a:rPr lang="en-IN" sz="1700" dirty="0">
                <a:solidFill>
                  <a:schemeClr val="tx1"/>
                </a:solidFill>
              </a:rPr>
              <a:t>Tourism &amp; Coastal Development</a:t>
            </a:r>
          </a:p>
          <a:p>
            <a:pPr marL="285750" indent="-285750" algn="ctr">
              <a:buFont typeface="Arial" panose="020B0604020202020204" pitchFamily="34" charset="0"/>
              <a:buChar char="•"/>
            </a:pPr>
            <a:r>
              <a:rPr lang="en-IN" sz="1700" dirty="0">
                <a:solidFill>
                  <a:schemeClr val="tx1"/>
                </a:solidFill>
              </a:rPr>
              <a:t>Marine Renewable Energy</a:t>
            </a:r>
          </a:p>
          <a:p>
            <a:pPr marL="285750" indent="-285750" algn="ctr">
              <a:buFont typeface="Arial" panose="020B0604020202020204" pitchFamily="34" charset="0"/>
              <a:buChar char="•"/>
            </a:pPr>
            <a:r>
              <a:rPr lang="en-IN" sz="1700" dirty="0">
                <a:solidFill>
                  <a:schemeClr val="tx1"/>
                </a:solidFill>
              </a:rPr>
              <a:t>Shipbuilding &amp; Recycling</a:t>
            </a:r>
          </a:p>
          <a:p>
            <a:pPr marL="285750" indent="-285750" algn="ctr">
              <a:buFont typeface="Arial" panose="020B0604020202020204" pitchFamily="34" charset="0"/>
              <a:buChar char="•"/>
            </a:pPr>
            <a:r>
              <a:rPr lang="en-IN" sz="1700" dirty="0">
                <a:solidFill>
                  <a:schemeClr val="tx1"/>
                </a:solidFill>
              </a:rPr>
              <a:t>Marine Biotechnology &amp; Research</a:t>
            </a:r>
          </a:p>
        </p:txBody>
      </p:sp>
      <p:sp>
        <p:nvSpPr>
          <p:cNvPr id="9" name="TextBox 8">
            <a:extLst>
              <a:ext uri="{FF2B5EF4-FFF2-40B4-BE49-F238E27FC236}">
                <a16:creationId xmlns:a16="http://schemas.microsoft.com/office/drawing/2014/main" id="{39BB8B87-D97C-0A12-C98C-EEB296E5F56E}"/>
              </a:ext>
            </a:extLst>
          </p:cNvPr>
          <p:cNvSpPr txBox="1"/>
          <p:nvPr/>
        </p:nvSpPr>
        <p:spPr>
          <a:xfrm>
            <a:off x="7854160" y="3677738"/>
            <a:ext cx="4114800" cy="2740461"/>
          </a:xfrm>
          <a:prstGeom prst="roundRect">
            <a:avLst/>
          </a:prstGeom>
          <a:noFill/>
          <a:ln>
            <a:solidFill>
              <a:schemeClr val="tx1"/>
            </a:solidFill>
            <a:prstDash val="dash"/>
          </a:ln>
        </p:spPr>
        <p:style>
          <a:lnRef idx="1">
            <a:schemeClr val="accent4"/>
          </a:lnRef>
          <a:fillRef idx="2">
            <a:schemeClr val="accent4"/>
          </a:fillRef>
          <a:effectRef idx="1">
            <a:schemeClr val="accent4"/>
          </a:effectRef>
          <a:fontRef idx="minor">
            <a:schemeClr val="dk1"/>
          </a:fontRef>
        </p:style>
        <p:txBody>
          <a:bodyPr vert="horz" wrap="square" lIns="0" tIns="0" rIns="0" bIns="0" rtlCol="0" anchor="ctr" anchorCtr="0">
            <a:noAutofit/>
          </a:bodyPr>
          <a:lstStyle/>
          <a:p>
            <a:pPr algn="ctr"/>
            <a:r>
              <a:rPr lang="en-IN" sz="1700" b="1" dirty="0">
                <a:solidFill>
                  <a:schemeClr val="tx1"/>
                </a:solidFill>
              </a:rPr>
              <a:t>India’s Vision :</a:t>
            </a:r>
          </a:p>
          <a:p>
            <a:pPr marL="285750" indent="-285750">
              <a:buFont typeface="Arial" panose="020B0604020202020204" pitchFamily="34" charset="0"/>
              <a:buChar char="•"/>
            </a:pPr>
            <a:r>
              <a:rPr lang="en-IN" sz="1700" dirty="0">
                <a:solidFill>
                  <a:schemeClr val="tx1"/>
                </a:solidFill>
              </a:rPr>
              <a:t>Target to be a </a:t>
            </a:r>
            <a:r>
              <a:rPr lang="en-IN" sz="1700" b="1" dirty="0">
                <a:solidFill>
                  <a:schemeClr val="tx1"/>
                </a:solidFill>
              </a:rPr>
              <a:t>leading Blue Economy nation by 2047</a:t>
            </a:r>
            <a:r>
              <a:rPr lang="en-IN" sz="1700" dirty="0">
                <a:solidFill>
                  <a:schemeClr val="tx1"/>
                </a:solidFill>
              </a:rPr>
              <a:t>.</a:t>
            </a:r>
          </a:p>
          <a:p>
            <a:pPr marL="285750" indent="-285750">
              <a:buFont typeface="Arial" panose="020B0604020202020204" pitchFamily="34" charset="0"/>
              <a:buChar char="•"/>
            </a:pPr>
            <a:r>
              <a:rPr lang="en-IN" sz="1700" dirty="0">
                <a:solidFill>
                  <a:schemeClr val="tx1"/>
                </a:solidFill>
              </a:rPr>
              <a:t>Enhance ocean-based GDP contribution while ensuring </a:t>
            </a:r>
            <a:r>
              <a:rPr lang="en-IN" sz="1700" b="1" dirty="0">
                <a:solidFill>
                  <a:schemeClr val="tx1"/>
                </a:solidFill>
              </a:rPr>
              <a:t>net-zero pathways</a:t>
            </a:r>
            <a:r>
              <a:rPr lang="en-IN" sz="1700" dirty="0">
                <a:solidFill>
                  <a:schemeClr val="tx1"/>
                </a:solidFill>
              </a:rPr>
              <a:t>.</a:t>
            </a:r>
          </a:p>
          <a:p>
            <a:pPr marL="285750" indent="-285750">
              <a:buFont typeface="Arial" panose="020B0604020202020204" pitchFamily="34" charset="0"/>
              <a:buChar char="•"/>
            </a:pPr>
            <a:r>
              <a:rPr lang="en-IN" sz="1700" dirty="0">
                <a:solidFill>
                  <a:schemeClr val="tx1"/>
                </a:solidFill>
              </a:rPr>
              <a:t>Integrate </a:t>
            </a:r>
            <a:r>
              <a:rPr lang="en-IN" sz="1700" b="1" dirty="0">
                <a:solidFill>
                  <a:schemeClr val="tx1"/>
                </a:solidFill>
              </a:rPr>
              <a:t>Harit Sagar Guidelines</a:t>
            </a:r>
            <a:r>
              <a:rPr lang="en-IN" sz="1700" dirty="0">
                <a:solidFill>
                  <a:schemeClr val="tx1"/>
                </a:solidFill>
              </a:rPr>
              <a:t> for green port practices.</a:t>
            </a:r>
          </a:p>
          <a:p>
            <a:pPr marL="285750" indent="-285750">
              <a:buFont typeface="Arial" panose="020B0604020202020204" pitchFamily="34" charset="0"/>
              <a:buChar char="•"/>
            </a:pPr>
            <a:r>
              <a:rPr lang="en-IN" sz="1700" dirty="0">
                <a:solidFill>
                  <a:schemeClr val="tx1"/>
                </a:solidFill>
              </a:rPr>
              <a:t>Promote </a:t>
            </a:r>
            <a:r>
              <a:rPr lang="en-IN" sz="1700" b="1" dirty="0">
                <a:solidFill>
                  <a:schemeClr val="tx1"/>
                </a:solidFill>
              </a:rPr>
              <a:t>regional cooperation</a:t>
            </a:r>
            <a:r>
              <a:rPr lang="en-IN" sz="1700" dirty="0">
                <a:solidFill>
                  <a:schemeClr val="tx1"/>
                </a:solidFill>
              </a:rPr>
              <a:t> (IORA, BIMSTEC, ASEAN, IMO initiatives).</a:t>
            </a:r>
          </a:p>
        </p:txBody>
      </p:sp>
      <p:sp>
        <p:nvSpPr>
          <p:cNvPr id="10" name="Rectangle 1">
            <a:extLst>
              <a:ext uri="{FF2B5EF4-FFF2-40B4-BE49-F238E27FC236}">
                <a16:creationId xmlns:a16="http://schemas.microsoft.com/office/drawing/2014/main" id="{A08F62FA-E1BA-ABBA-96E9-0C16394E5C2E}"/>
              </a:ext>
            </a:extLst>
          </p:cNvPr>
          <p:cNvSpPr txBox="1">
            <a:spLocks noChangeArrowheads="1"/>
          </p:cNvSpPr>
          <p:nvPr/>
        </p:nvSpPr>
        <p:spPr bwMode="auto">
          <a:xfrm>
            <a:off x="499113" y="3947308"/>
            <a:ext cx="6270037" cy="226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r>
              <a:rPr lang="en-US" sz="1800" dirty="0">
                <a:solidFill>
                  <a:schemeClr val="tx1"/>
                </a:solidFill>
              </a:rPr>
              <a:t>Impact :</a:t>
            </a:r>
          </a:p>
          <a:p>
            <a:pPr marL="285750" indent="-285750">
              <a:buFont typeface="Arial" panose="020B0604020202020204" pitchFamily="34" charset="0"/>
              <a:buChar char="•"/>
            </a:pPr>
            <a:r>
              <a:rPr lang="en-US" sz="1800" b="0" dirty="0">
                <a:solidFill>
                  <a:schemeClr val="tx1"/>
                </a:solidFill>
              </a:rPr>
              <a:t>Economic diversification with inclusive growth for coastal communities.</a:t>
            </a:r>
          </a:p>
          <a:p>
            <a:pPr marL="285750" indent="-285750">
              <a:buFont typeface="Arial" panose="020B0604020202020204" pitchFamily="34" charset="0"/>
              <a:buChar char="•"/>
            </a:pPr>
            <a:r>
              <a:rPr lang="en-US" sz="1800" b="0" dirty="0">
                <a:solidFill>
                  <a:schemeClr val="tx1"/>
                </a:solidFill>
              </a:rPr>
              <a:t>Strengthened ecosystem resilience &amp; biodiversity protection.</a:t>
            </a:r>
          </a:p>
          <a:p>
            <a:pPr marL="285750" indent="-285750">
              <a:buFont typeface="Arial" panose="020B0604020202020204" pitchFamily="34" charset="0"/>
              <a:buChar char="•"/>
            </a:pPr>
            <a:r>
              <a:rPr lang="en-US" sz="1800" b="0" dirty="0">
                <a:solidFill>
                  <a:schemeClr val="tx1"/>
                </a:solidFill>
              </a:rPr>
              <a:t>Positioning India as a global maritime hub in sustainable trade and logistics.</a:t>
            </a:r>
          </a:p>
        </p:txBody>
      </p:sp>
      <p:sp>
        <p:nvSpPr>
          <p:cNvPr id="3" name="Footer Placeholder 2">
            <a:extLst>
              <a:ext uri="{FF2B5EF4-FFF2-40B4-BE49-F238E27FC236}">
                <a16:creationId xmlns:a16="http://schemas.microsoft.com/office/drawing/2014/main" id="{B3F7F370-50C7-41D1-7EDF-AFE695A07C33}"/>
              </a:ext>
            </a:extLst>
          </p:cNvPr>
          <p:cNvSpPr>
            <a:spLocks noGrp="1"/>
          </p:cNvSpPr>
          <p:nvPr>
            <p:ph type="ftr" sz="quarter" idx="11"/>
          </p:nvPr>
        </p:nvSpPr>
        <p:spPr>
          <a:xfrm>
            <a:off x="4038600" y="6356350"/>
            <a:ext cx="4114800" cy="365125"/>
          </a:xfrm>
        </p:spPr>
        <p:txBody>
          <a:bodyPr/>
          <a:lstStyle/>
          <a:p>
            <a:pPr>
              <a:defRPr/>
            </a:pPr>
            <a:r>
              <a:rPr lang="en-IN" dirty="0">
                <a:solidFill>
                  <a:prstClr val="black">
                    <a:tint val="82000"/>
                  </a:prstClr>
                </a:solidFill>
                <a:latin typeface="Aptos" panose="02110004020202020204"/>
              </a:rPr>
              <a:t>Stepping Stone towards a Safe &amp; Sustainable Ocean Economy in India</a:t>
            </a:r>
            <a:endParaRPr lang="en-US" dirty="0">
              <a:solidFill>
                <a:prstClr val="black">
                  <a:tint val="82000"/>
                </a:prstClr>
              </a:solidFill>
              <a:latin typeface="Aptos" panose="02110004020202020204"/>
            </a:endParaRPr>
          </a:p>
        </p:txBody>
      </p:sp>
      <p:sp>
        <p:nvSpPr>
          <p:cNvPr id="4" name="Slide Number Placeholder 3">
            <a:extLst>
              <a:ext uri="{FF2B5EF4-FFF2-40B4-BE49-F238E27FC236}">
                <a16:creationId xmlns:a16="http://schemas.microsoft.com/office/drawing/2014/main" id="{18D18ADC-9A0F-75A3-2B6B-8103958A1C5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682139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47D4A-10D5-A2E4-D93E-2FBAFE01A508}"/>
              </a:ext>
            </a:extLst>
          </p:cNvPr>
          <p:cNvSpPr>
            <a:spLocks noGrp="1"/>
          </p:cNvSpPr>
          <p:nvPr>
            <p:ph type="title"/>
          </p:nvPr>
        </p:nvSpPr>
        <p:spPr>
          <a:xfrm>
            <a:off x="2017059" y="220711"/>
            <a:ext cx="8982635" cy="740660"/>
          </a:xfrm>
        </p:spPr>
        <p:txBody>
          <a:bodyPr>
            <a:normAutofit/>
          </a:bodyPr>
          <a:lstStyle/>
          <a:p>
            <a:r>
              <a:rPr lang="en-IN" dirty="0"/>
              <a:t>Impacts of Climate Change</a:t>
            </a:r>
          </a:p>
        </p:txBody>
      </p:sp>
      <p:sp>
        <p:nvSpPr>
          <p:cNvPr id="10" name="Rectangle: Rounded Corners 9">
            <a:extLst>
              <a:ext uri="{FF2B5EF4-FFF2-40B4-BE49-F238E27FC236}">
                <a16:creationId xmlns:a16="http://schemas.microsoft.com/office/drawing/2014/main" id="{3EACC72F-BC6D-5AA9-6727-66963123FB18}"/>
              </a:ext>
            </a:extLst>
          </p:cNvPr>
          <p:cNvSpPr/>
          <p:nvPr/>
        </p:nvSpPr>
        <p:spPr>
          <a:xfrm>
            <a:off x="605117" y="1855695"/>
            <a:ext cx="3550023" cy="1757083"/>
          </a:xfrm>
          <a:prstGeom prst="roundRect">
            <a:avLst/>
          </a:prstGeom>
          <a:noFill/>
          <a:ln>
            <a:solidFill>
              <a:schemeClr val="tx1">
                <a:lumMod val="75000"/>
                <a:lumOff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Aptos" panose="02110004020202020204"/>
                <a:ea typeface="+mn-ea"/>
                <a:cs typeface="+mn-cs"/>
              </a:rPr>
              <a:t>Economic Loss</a:t>
            </a:r>
            <a:endPar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8.7% of India’s GDP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As per ADB, global failure to addresses climate chat could result in economic losses </a:t>
            </a:r>
          </a:p>
        </p:txBody>
      </p:sp>
      <p:sp>
        <p:nvSpPr>
          <p:cNvPr id="11" name="Rectangle: Rounded Corners 10">
            <a:extLst>
              <a:ext uri="{FF2B5EF4-FFF2-40B4-BE49-F238E27FC236}">
                <a16:creationId xmlns:a16="http://schemas.microsoft.com/office/drawing/2014/main" id="{188101D8-07A2-D048-8382-C8ECC96E700D}"/>
              </a:ext>
            </a:extLst>
          </p:cNvPr>
          <p:cNvSpPr/>
          <p:nvPr/>
        </p:nvSpPr>
        <p:spPr>
          <a:xfrm>
            <a:off x="4320988" y="1855695"/>
            <a:ext cx="3550023" cy="1757083"/>
          </a:xfrm>
          <a:prstGeom prst="roundRect">
            <a:avLst/>
          </a:prstGeom>
          <a:noFill/>
          <a:ln>
            <a:solidFill>
              <a:schemeClr val="tx1">
                <a:lumMod val="75000"/>
                <a:lumOff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Aptos" panose="02110004020202020204"/>
                <a:ea typeface="+mn-ea"/>
                <a:cs typeface="+mn-cs"/>
              </a:rPr>
              <a:t>Sea Level Rise &amp; Flooding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36 Million People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Flooding &amp; sea level rise could displace millions of people along the coasts in India</a:t>
            </a:r>
          </a:p>
        </p:txBody>
      </p:sp>
      <p:sp>
        <p:nvSpPr>
          <p:cNvPr id="12" name="Rectangle: Rounded Corners 11">
            <a:extLst>
              <a:ext uri="{FF2B5EF4-FFF2-40B4-BE49-F238E27FC236}">
                <a16:creationId xmlns:a16="http://schemas.microsoft.com/office/drawing/2014/main" id="{43CC0EE6-BBF5-7FAB-1861-37FF577B8D99}"/>
              </a:ext>
            </a:extLst>
          </p:cNvPr>
          <p:cNvSpPr/>
          <p:nvPr/>
        </p:nvSpPr>
        <p:spPr>
          <a:xfrm>
            <a:off x="8036859" y="1855695"/>
            <a:ext cx="3550023" cy="1757083"/>
          </a:xfrm>
          <a:prstGeom prst="roundRect">
            <a:avLst/>
          </a:prstGeom>
          <a:noFill/>
          <a:ln>
            <a:solidFill>
              <a:schemeClr val="tx1">
                <a:lumMod val="75000"/>
                <a:lumOff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Aptos" panose="02110004020202020204"/>
                <a:ea typeface="+mn-ea"/>
                <a:cs typeface="+mn-cs"/>
              </a:rPr>
              <a:t>Agricultural Productivity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30% Decline</a:t>
            </a:r>
            <a:b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IN" sz="1200" b="0"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As per Intergovernmental Panel on Climate Change, agricultural production in India could fall if emissions remain high</a:t>
            </a:r>
          </a:p>
        </p:txBody>
      </p:sp>
      <p:sp>
        <p:nvSpPr>
          <p:cNvPr id="13" name="Rectangle: Rounded Corners 12">
            <a:extLst>
              <a:ext uri="{FF2B5EF4-FFF2-40B4-BE49-F238E27FC236}">
                <a16:creationId xmlns:a16="http://schemas.microsoft.com/office/drawing/2014/main" id="{DA135327-1815-90A5-6A3B-127F3D526437}"/>
              </a:ext>
            </a:extLst>
          </p:cNvPr>
          <p:cNvSpPr/>
          <p:nvPr/>
        </p:nvSpPr>
        <p:spPr>
          <a:xfrm>
            <a:off x="2380128" y="3801524"/>
            <a:ext cx="3550023" cy="1757083"/>
          </a:xfrm>
          <a:prstGeom prst="roundRect">
            <a:avLst/>
          </a:prstGeom>
          <a:noFill/>
          <a:ln>
            <a:solidFill>
              <a:schemeClr val="tx1">
                <a:lumMod val="75000"/>
                <a:lumOff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Aptos" panose="02110004020202020204"/>
                <a:ea typeface="+mn-ea"/>
                <a:cs typeface="+mn-cs"/>
              </a:rPr>
              <a:t>Water Scarcity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40% of Population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If trends continue, the population facing water scarcity in India would increase from 33% to 40%</a:t>
            </a:r>
          </a:p>
        </p:txBody>
      </p:sp>
      <p:sp>
        <p:nvSpPr>
          <p:cNvPr id="14" name="Rectangle: Rounded Corners 13">
            <a:extLst>
              <a:ext uri="{FF2B5EF4-FFF2-40B4-BE49-F238E27FC236}">
                <a16:creationId xmlns:a16="http://schemas.microsoft.com/office/drawing/2014/main" id="{44D4AF85-C707-A5EC-BD73-27EFC3B59801}"/>
              </a:ext>
            </a:extLst>
          </p:cNvPr>
          <p:cNvSpPr/>
          <p:nvPr/>
        </p:nvSpPr>
        <p:spPr>
          <a:xfrm>
            <a:off x="6095999" y="3801524"/>
            <a:ext cx="3550023" cy="1757083"/>
          </a:xfrm>
          <a:prstGeom prst="roundRect">
            <a:avLst/>
          </a:prstGeom>
          <a:noFill/>
          <a:ln>
            <a:solidFill>
              <a:schemeClr val="tx1">
                <a:lumMod val="75000"/>
                <a:lumOff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Aptos" panose="02110004020202020204"/>
                <a:ea typeface="+mn-ea"/>
                <a:cs typeface="+mn-cs"/>
              </a:rPr>
              <a:t>Glacier Reserves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400" b="1" i="0" u="none" strike="noStrike" kern="1200" cap="none" spc="0" normalizeH="0" baseline="0" noProof="0" dirty="0">
                <a:ln>
                  <a:noFill/>
                </a:ln>
                <a:solidFill>
                  <a:prstClr val="black"/>
                </a:solidFill>
                <a:effectLst/>
                <a:uLnTx/>
                <a:uFillTx/>
                <a:latin typeface="Aptos" panose="02110004020202020204"/>
                <a:ea typeface="+mn-ea"/>
                <a:cs typeface="+mn-cs"/>
              </a:rPr>
              <a:t>70% Decline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srgbClr val="E8E8E8">
                    <a:lumMod val="50000"/>
                  </a:srgbClr>
                </a:solidFill>
                <a:effectLst/>
                <a:uLnTx/>
                <a:uFillTx/>
                <a:latin typeface="Aptos" panose="02110004020202020204"/>
                <a:ea typeface="+mn-ea"/>
                <a:cs typeface="+mn-cs"/>
              </a:rPr>
              <a:t>A huge decline in western Himalayan reserves could be faced</a:t>
            </a:r>
          </a:p>
        </p:txBody>
      </p:sp>
      <p:cxnSp>
        <p:nvCxnSpPr>
          <p:cNvPr id="5" name="Straight Connector 4">
            <a:extLst>
              <a:ext uri="{FF2B5EF4-FFF2-40B4-BE49-F238E27FC236}">
                <a16:creationId xmlns:a16="http://schemas.microsoft.com/office/drawing/2014/main" id="{01C89911-A46F-ABA2-3410-D93E1455ABB9}"/>
              </a:ext>
            </a:extLst>
          </p:cNvPr>
          <p:cNvCxnSpPr>
            <a:cxnSpLocks/>
          </p:cNvCxnSpPr>
          <p:nvPr/>
        </p:nvCxnSpPr>
        <p:spPr>
          <a:xfrm>
            <a:off x="1648969" y="920006"/>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3" name="Footer Placeholder 2">
            <a:extLst>
              <a:ext uri="{FF2B5EF4-FFF2-40B4-BE49-F238E27FC236}">
                <a16:creationId xmlns:a16="http://schemas.microsoft.com/office/drawing/2014/main" id="{689FFF05-1641-F8F6-27FF-C767CDDB657F}"/>
              </a:ext>
            </a:extLst>
          </p:cNvPr>
          <p:cNvSpPr>
            <a:spLocks noGrp="1"/>
          </p:cNvSpPr>
          <p:nvPr>
            <p:ph type="ftr" sz="quarter" idx="11"/>
          </p:nvPr>
        </p:nvSpPr>
        <p:spPr>
          <a:xfrm>
            <a:off x="4038600" y="6356350"/>
            <a:ext cx="4114800" cy="365125"/>
          </a:xfrm>
        </p:spPr>
        <p:txBody>
          <a:bodyPr/>
          <a:lstStyle/>
          <a:p>
            <a:pPr>
              <a:defRPr/>
            </a:pPr>
            <a:r>
              <a:rPr lang="en-IN" dirty="0">
                <a:solidFill>
                  <a:prstClr val="black">
                    <a:tint val="82000"/>
                  </a:prstClr>
                </a:solidFill>
                <a:latin typeface="Aptos" panose="02110004020202020204"/>
              </a:rPr>
              <a:t>Stepping Stone towards a Safe &amp; Sustainable Ocean Economy in India</a:t>
            </a:r>
            <a:endParaRPr lang="en-US" dirty="0">
              <a:solidFill>
                <a:prstClr val="black">
                  <a:tint val="82000"/>
                </a:prstClr>
              </a:solidFill>
              <a:latin typeface="Aptos" panose="02110004020202020204"/>
            </a:endParaRPr>
          </a:p>
        </p:txBody>
      </p:sp>
      <p:sp>
        <p:nvSpPr>
          <p:cNvPr id="4" name="Slide Number Placeholder 3">
            <a:extLst>
              <a:ext uri="{FF2B5EF4-FFF2-40B4-BE49-F238E27FC236}">
                <a16:creationId xmlns:a16="http://schemas.microsoft.com/office/drawing/2014/main" id="{30F2B98A-CD41-941A-1F44-F9EFD1565348}"/>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408099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67866-3D38-27A4-67CA-C58FFDC0B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6B8C8B-A311-6813-8A27-92EFADC27460}"/>
              </a:ext>
            </a:extLst>
          </p:cNvPr>
          <p:cNvSpPr>
            <a:spLocks noGrp="1"/>
          </p:cNvSpPr>
          <p:nvPr>
            <p:ph type="title"/>
          </p:nvPr>
        </p:nvSpPr>
        <p:spPr>
          <a:xfrm>
            <a:off x="2017059" y="203885"/>
            <a:ext cx="8982635" cy="740660"/>
          </a:xfrm>
        </p:spPr>
        <p:txBody>
          <a:bodyPr>
            <a:normAutofit/>
          </a:bodyPr>
          <a:lstStyle/>
          <a:p>
            <a:r>
              <a:rPr lang="en-IN" dirty="0"/>
              <a:t>UNFCCC Framework</a:t>
            </a:r>
          </a:p>
        </p:txBody>
      </p:sp>
      <p:sp>
        <p:nvSpPr>
          <p:cNvPr id="8" name="TextBox 7">
            <a:extLst>
              <a:ext uri="{FF2B5EF4-FFF2-40B4-BE49-F238E27FC236}">
                <a16:creationId xmlns:a16="http://schemas.microsoft.com/office/drawing/2014/main" id="{EB5B80A3-8464-1717-27B8-085600148C3E}"/>
              </a:ext>
            </a:extLst>
          </p:cNvPr>
          <p:cNvSpPr txBox="1"/>
          <p:nvPr/>
        </p:nvSpPr>
        <p:spPr>
          <a:xfrm>
            <a:off x="1748118" y="1604410"/>
            <a:ext cx="8695764" cy="92333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Purpose:</a:t>
            </a:r>
            <a:r>
              <a:rPr kumimoji="0" lang="en-US" altLang="en-US" sz="1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 Stabilize greenhouse gas (GHG) concentrations in the atmosphere to prevent dangerous anthropogenic interference with the climate system</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6BC29D4-F901-C1AA-492C-2358AF5AED51}"/>
              </a:ext>
            </a:extLst>
          </p:cNvPr>
          <p:cNvSpPr txBox="1"/>
          <p:nvPr/>
        </p:nvSpPr>
        <p:spPr>
          <a:xfrm>
            <a:off x="6022042" y="2573047"/>
            <a:ext cx="5802405" cy="2268000"/>
          </a:xfrm>
          <a:prstGeom prst="rect">
            <a:avLst/>
          </a:prstGeom>
          <a:noFill/>
          <a:ln w="19050">
            <a:solidFill>
              <a:schemeClr val="tx1">
                <a:lumMod val="75000"/>
                <a:lumOff val="25000"/>
              </a:schemeClr>
            </a:solidFill>
            <a:prstDash val="dashDot"/>
          </a:ln>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Present-Day Evolution: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Over </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197 Parties</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ratified, including India</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Serves as the </a:t>
            </a: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umbrella framework</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for subsequent agreements: Kyoto Protocol (1997), Paris Agreement (2015)</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Ongoing initiatives: Nationally Determined Contributions (NDCs), climate finance mechanisms, capacity building, technology transfer</a:t>
            </a:r>
          </a:p>
        </p:txBody>
      </p:sp>
      <p:sp>
        <p:nvSpPr>
          <p:cNvPr id="12" name="TextBox 11">
            <a:extLst>
              <a:ext uri="{FF2B5EF4-FFF2-40B4-BE49-F238E27FC236}">
                <a16:creationId xmlns:a16="http://schemas.microsoft.com/office/drawing/2014/main" id="{03831D5A-4D90-282E-659A-1E749F7987D4}"/>
              </a:ext>
            </a:extLst>
          </p:cNvPr>
          <p:cNvSpPr txBox="1"/>
          <p:nvPr/>
        </p:nvSpPr>
        <p:spPr>
          <a:xfrm>
            <a:off x="979395" y="2559600"/>
            <a:ext cx="4659406" cy="2268000"/>
          </a:xfrm>
          <a:prstGeom prst="rect">
            <a:avLst/>
          </a:prstGeom>
          <a:noFill/>
          <a:ln w="19050">
            <a:solidFill>
              <a:schemeClr val="tx1">
                <a:lumMod val="75000"/>
                <a:lumOff val="25000"/>
              </a:schemeClr>
            </a:solidFill>
            <a:prstDash val="dashDot"/>
          </a:ln>
        </p:spPr>
        <p:txBody>
          <a:bodyPr wrap="squar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Key Principles: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Common but differentiated responsibilities (CBDR)</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Precautionary principle</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Sustainable development integration</a:t>
            </a:r>
          </a:p>
        </p:txBody>
      </p:sp>
      <p:cxnSp>
        <p:nvCxnSpPr>
          <p:cNvPr id="5" name="Straight Connector 4">
            <a:extLst>
              <a:ext uri="{FF2B5EF4-FFF2-40B4-BE49-F238E27FC236}">
                <a16:creationId xmlns:a16="http://schemas.microsoft.com/office/drawing/2014/main" id="{138F82D8-D6C7-F921-0ED6-FAAA9A0C11AA}"/>
              </a:ext>
            </a:extLst>
          </p:cNvPr>
          <p:cNvCxnSpPr>
            <a:cxnSpLocks/>
          </p:cNvCxnSpPr>
          <p:nvPr/>
        </p:nvCxnSpPr>
        <p:spPr>
          <a:xfrm>
            <a:off x="1648969" y="914396"/>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3" name="Footer Placeholder 2">
            <a:extLst>
              <a:ext uri="{FF2B5EF4-FFF2-40B4-BE49-F238E27FC236}">
                <a16:creationId xmlns:a16="http://schemas.microsoft.com/office/drawing/2014/main" id="{84AB33D8-4B68-B1B5-49C7-0DA8EF2DC045}"/>
              </a:ext>
            </a:extLst>
          </p:cNvPr>
          <p:cNvSpPr>
            <a:spLocks noGrp="1"/>
          </p:cNvSpPr>
          <p:nvPr>
            <p:ph type="ftr" sz="quarter" idx="11"/>
          </p:nvPr>
        </p:nvSpPr>
        <p:spPr>
          <a:xfrm>
            <a:off x="4038600" y="6356350"/>
            <a:ext cx="4114800" cy="365125"/>
          </a:xfrm>
        </p:spPr>
        <p:txBody>
          <a:bodyPr/>
          <a:lstStyle/>
          <a:p>
            <a:pPr>
              <a:defRPr/>
            </a:pPr>
            <a:r>
              <a:rPr lang="en-IN" dirty="0">
                <a:solidFill>
                  <a:prstClr val="black">
                    <a:tint val="82000"/>
                  </a:prstClr>
                </a:solidFill>
                <a:latin typeface="Aptos" panose="02110004020202020204"/>
              </a:rPr>
              <a:t>Stepping Stone towards a Safe &amp; Sustainable Ocean Economy in India</a:t>
            </a:r>
            <a:endParaRPr lang="en-US" dirty="0">
              <a:solidFill>
                <a:prstClr val="black">
                  <a:tint val="82000"/>
                </a:prstClr>
              </a:solidFill>
              <a:latin typeface="Aptos" panose="02110004020202020204"/>
            </a:endParaRPr>
          </a:p>
        </p:txBody>
      </p:sp>
      <p:sp>
        <p:nvSpPr>
          <p:cNvPr id="4" name="Slide Number Placeholder 3">
            <a:extLst>
              <a:ext uri="{FF2B5EF4-FFF2-40B4-BE49-F238E27FC236}">
                <a16:creationId xmlns:a16="http://schemas.microsoft.com/office/drawing/2014/main" id="{6A970349-BC19-900A-BF1C-6F4F1F42626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1033581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C846C-D166-6783-A795-B66A342AF6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DE0EE1-868C-2AA0-610A-D5A8D29F2695}"/>
              </a:ext>
            </a:extLst>
          </p:cNvPr>
          <p:cNvSpPr>
            <a:spLocks noGrp="1"/>
          </p:cNvSpPr>
          <p:nvPr>
            <p:ph type="title"/>
          </p:nvPr>
        </p:nvSpPr>
        <p:spPr>
          <a:xfrm>
            <a:off x="1770227" y="381381"/>
            <a:ext cx="8982635" cy="740660"/>
          </a:xfrm>
        </p:spPr>
        <p:txBody>
          <a:bodyPr>
            <a:normAutofit fontScale="90000"/>
          </a:bodyPr>
          <a:lstStyle/>
          <a:p>
            <a:r>
              <a:rPr lang="en-IN" dirty="0"/>
              <a:t>Maritime Sustainability down the Years</a:t>
            </a:r>
            <a:br>
              <a:rPr lang="en-IN" dirty="0"/>
            </a:br>
            <a:r>
              <a:rPr lang="en-IN" dirty="0"/>
              <a:t>Efforts by the IMO </a:t>
            </a:r>
          </a:p>
        </p:txBody>
      </p:sp>
      <p:graphicFrame>
        <p:nvGraphicFramePr>
          <p:cNvPr id="6" name="Diagram 5">
            <a:extLst>
              <a:ext uri="{FF2B5EF4-FFF2-40B4-BE49-F238E27FC236}">
                <a16:creationId xmlns:a16="http://schemas.microsoft.com/office/drawing/2014/main" id="{8128D5C9-43F0-C5D0-9E83-CBA0B044C12A}"/>
              </a:ext>
            </a:extLst>
          </p:cNvPr>
          <p:cNvGraphicFramePr/>
          <p:nvPr/>
        </p:nvGraphicFramePr>
        <p:xfrm>
          <a:off x="579718" y="1497105"/>
          <a:ext cx="11226800" cy="48592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a:extLst>
              <a:ext uri="{FF2B5EF4-FFF2-40B4-BE49-F238E27FC236}">
                <a16:creationId xmlns:a16="http://schemas.microsoft.com/office/drawing/2014/main" id="{C684649D-67E7-4551-9EA5-487A3680A707}"/>
              </a:ext>
            </a:extLst>
          </p:cNvPr>
          <p:cNvCxnSpPr>
            <a:cxnSpLocks/>
          </p:cNvCxnSpPr>
          <p:nvPr/>
        </p:nvCxnSpPr>
        <p:spPr>
          <a:xfrm>
            <a:off x="1671408" y="751711"/>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3" name="Footer Placeholder 2">
            <a:extLst>
              <a:ext uri="{FF2B5EF4-FFF2-40B4-BE49-F238E27FC236}">
                <a16:creationId xmlns:a16="http://schemas.microsoft.com/office/drawing/2014/main" id="{78ADD199-E580-FC93-0D9C-4AA9E8E8A43C}"/>
              </a:ext>
            </a:extLst>
          </p:cNvPr>
          <p:cNvSpPr>
            <a:spLocks noGrp="1"/>
          </p:cNvSpPr>
          <p:nvPr>
            <p:ph type="ftr" sz="quarter" idx="11"/>
          </p:nvPr>
        </p:nvSpPr>
        <p:spPr>
          <a:xfrm>
            <a:off x="4038600" y="6381750"/>
            <a:ext cx="4114800" cy="365125"/>
          </a:xfrm>
        </p:spPr>
        <p:txBody>
          <a:bodyPr/>
          <a:lstStyle/>
          <a:p>
            <a:pPr>
              <a:defRPr/>
            </a:pPr>
            <a:r>
              <a:rPr lang="en-IN" dirty="0">
                <a:solidFill>
                  <a:prstClr val="black">
                    <a:tint val="82000"/>
                  </a:prstClr>
                </a:solidFill>
                <a:latin typeface="Aptos" panose="02110004020202020204"/>
              </a:rPr>
              <a:t>Stepping Stone towards a Safe &amp; Sustainable Ocean Economy in India</a:t>
            </a:r>
            <a:endParaRPr lang="en-US" dirty="0">
              <a:solidFill>
                <a:prstClr val="black">
                  <a:tint val="82000"/>
                </a:prstClr>
              </a:solidFill>
              <a:latin typeface="Aptos" panose="02110004020202020204"/>
            </a:endParaRPr>
          </a:p>
        </p:txBody>
      </p:sp>
      <p:sp>
        <p:nvSpPr>
          <p:cNvPr id="4" name="Slide Number Placeholder 3">
            <a:extLst>
              <a:ext uri="{FF2B5EF4-FFF2-40B4-BE49-F238E27FC236}">
                <a16:creationId xmlns:a16="http://schemas.microsoft.com/office/drawing/2014/main" id="{04CEE9D7-4431-60AB-E7AD-749A84B9E280}"/>
              </a:ext>
            </a:extLst>
          </p:cNvPr>
          <p:cNvSpPr>
            <a:spLocks noGrp="1"/>
          </p:cNvSpPr>
          <p:nvPr>
            <p:ph type="sldNum" sz="quarter" idx="12"/>
          </p:nvPr>
        </p:nvSpPr>
        <p:spPr>
          <a:xfrm>
            <a:off x="8610600" y="63817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3676475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35767-4F88-7175-2116-4FE6AF5CD439}"/>
              </a:ext>
            </a:extLst>
          </p:cNvPr>
          <p:cNvSpPr>
            <a:spLocks noGrp="1"/>
          </p:cNvSpPr>
          <p:nvPr>
            <p:ph type="title"/>
          </p:nvPr>
        </p:nvSpPr>
        <p:spPr>
          <a:xfrm>
            <a:off x="1116353" y="176357"/>
            <a:ext cx="9883341" cy="740660"/>
          </a:xfrm>
        </p:spPr>
        <p:txBody>
          <a:bodyPr/>
          <a:lstStyle/>
          <a:p>
            <a:r>
              <a:rPr lang="en-IN" dirty="0"/>
              <a:t>India’s </a:t>
            </a:r>
            <a:r>
              <a:rPr lang="en-IN" dirty="0" err="1"/>
              <a:t>Panchamrit</a:t>
            </a:r>
            <a:r>
              <a:rPr lang="en-IN" dirty="0"/>
              <a:t> Action Plan</a:t>
            </a:r>
          </a:p>
        </p:txBody>
      </p:sp>
      <p:sp>
        <p:nvSpPr>
          <p:cNvPr id="10" name="TextBox 9">
            <a:extLst>
              <a:ext uri="{FF2B5EF4-FFF2-40B4-BE49-F238E27FC236}">
                <a16:creationId xmlns:a16="http://schemas.microsoft.com/office/drawing/2014/main" id="{087E9CA6-BC3A-7F16-BE6D-2FF5DF05CEF6}"/>
              </a:ext>
            </a:extLst>
          </p:cNvPr>
          <p:cNvSpPr txBox="1"/>
          <p:nvPr/>
        </p:nvSpPr>
        <p:spPr>
          <a:xfrm>
            <a:off x="3146612" y="917017"/>
            <a:ext cx="6096000" cy="646331"/>
          </a:xfrm>
          <a:prstGeom prst="rect">
            <a:avLst/>
          </a:prstGeom>
          <a:noFill/>
        </p:spPr>
        <p:txBody>
          <a:bodyPr wrap="square">
            <a:spAutoFit/>
          </a:bodyPr>
          <a:lstStyle/>
          <a:p>
            <a:pPr algn="ctr"/>
            <a:r>
              <a:rPr lang="en-IN" i="1" dirty="0">
                <a:solidFill>
                  <a:schemeClr val="accent1"/>
                </a:solidFill>
              </a:rPr>
              <a:t>The </a:t>
            </a:r>
            <a:r>
              <a:rPr lang="en-IN" i="1" dirty="0" err="1">
                <a:solidFill>
                  <a:schemeClr val="accent1"/>
                </a:solidFill>
              </a:rPr>
              <a:t>Panchamrit</a:t>
            </a:r>
            <a:r>
              <a:rPr lang="en-IN" i="1" dirty="0">
                <a:solidFill>
                  <a:schemeClr val="accent1"/>
                </a:solidFill>
              </a:rPr>
              <a:t> action plan is a five-fold strategy proposed by India to address climate change. </a:t>
            </a:r>
          </a:p>
        </p:txBody>
      </p:sp>
      <p:graphicFrame>
        <p:nvGraphicFramePr>
          <p:cNvPr id="11" name="Diagram 10">
            <a:extLst>
              <a:ext uri="{FF2B5EF4-FFF2-40B4-BE49-F238E27FC236}">
                <a16:creationId xmlns:a16="http://schemas.microsoft.com/office/drawing/2014/main" id="{9071F369-452C-EB1D-28A4-5C8E63FE0202}"/>
              </a:ext>
            </a:extLst>
          </p:cNvPr>
          <p:cNvGraphicFramePr/>
          <p:nvPr/>
        </p:nvGraphicFramePr>
        <p:xfrm>
          <a:off x="463176" y="1563348"/>
          <a:ext cx="11265647" cy="35923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Straight Connector 4">
            <a:extLst>
              <a:ext uri="{FF2B5EF4-FFF2-40B4-BE49-F238E27FC236}">
                <a16:creationId xmlns:a16="http://schemas.microsoft.com/office/drawing/2014/main" id="{1F869B1A-65FF-AD7E-7EA2-971E4FF66849}"/>
              </a:ext>
            </a:extLst>
          </p:cNvPr>
          <p:cNvCxnSpPr>
            <a:cxnSpLocks/>
          </p:cNvCxnSpPr>
          <p:nvPr/>
        </p:nvCxnSpPr>
        <p:spPr>
          <a:xfrm>
            <a:off x="1604682" y="917017"/>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3" name="Footer Placeholder 2">
            <a:extLst>
              <a:ext uri="{FF2B5EF4-FFF2-40B4-BE49-F238E27FC236}">
                <a16:creationId xmlns:a16="http://schemas.microsoft.com/office/drawing/2014/main" id="{A65D7C33-2498-11BE-DC5C-D638AF867684}"/>
              </a:ext>
            </a:extLst>
          </p:cNvPr>
          <p:cNvSpPr>
            <a:spLocks noGrp="1"/>
          </p:cNvSpPr>
          <p:nvPr>
            <p:ph type="ftr" sz="quarter" idx="11"/>
          </p:nvPr>
        </p:nvSpPr>
        <p:spPr>
          <a:xfrm>
            <a:off x="4038600" y="6381750"/>
            <a:ext cx="4114800" cy="365125"/>
          </a:xfrm>
        </p:spPr>
        <p:txBody>
          <a:bodyPr/>
          <a:lstStyle/>
          <a:p>
            <a:pPr>
              <a:defRPr/>
            </a:pPr>
            <a:r>
              <a:rPr lang="en-IN" dirty="0">
                <a:solidFill>
                  <a:prstClr val="black">
                    <a:tint val="82000"/>
                  </a:prstClr>
                </a:solidFill>
                <a:latin typeface="Aptos" panose="02110004020202020204"/>
              </a:rPr>
              <a:t>Stepping Stone towards a Safe &amp; Sustainable Ocean Economy in India</a:t>
            </a:r>
            <a:endParaRPr lang="en-US" dirty="0">
              <a:solidFill>
                <a:prstClr val="black">
                  <a:tint val="82000"/>
                </a:prstClr>
              </a:solidFill>
              <a:latin typeface="Aptos" panose="02110004020202020204"/>
            </a:endParaRPr>
          </a:p>
        </p:txBody>
      </p:sp>
      <p:sp>
        <p:nvSpPr>
          <p:cNvPr id="4" name="Slide Number Placeholder 3">
            <a:extLst>
              <a:ext uri="{FF2B5EF4-FFF2-40B4-BE49-F238E27FC236}">
                <a16:creationId xmlns:a16="http://schemas.microsoft.com/office/drawing/2014/main" id="{61428B28-2121-8F0C-2CDF-93165AEE3F48}"/>
              </a:ext>
            </a:extLst>
          </p:cNvPr>
          <p:cNvSpPr>
            <a:spLocks noGrp="1"/>
          </p:cNvSpPr>
          <p:nvPr>
            <p:ph type="sldNum" sz="quarter" idx="12"/>
          </p:nvPr>
        </p:nvSpPr>
        <p:spPr>
          <a:xfrm>
            <a:off x="8610600" y="63817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1697851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934BF-97E1-60A1-43A9-ECDD0256320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63FF4100-192C-1EAC-F843-E6141CE31239}"/>
              </a:ext>
            </a:extLst>
          </p:cNvPr>
          <p:cNvSpPr>
            <a:spLocks noGrp="1"/>
          </p:cNvSpPr>
          <p:nvPr>
            <p:ph type="title"/>
          </p:nvPr>
        </p:nvSpPr>
        <p:spPr>
          <a:xfrm>
            <a:off x="1612901" y="125557"/>
            <a:ext cx="9704294" cy="740660"/>
          </a:xfrm>
        </p:spPr>
        <p:txBody>
          <a:bodyPr>
            <a:noAutofit/>
          </a:bodyPr>
          <a:lstStyle/>
          <a:p>
            <a:r>
              <a:rPr lang="en-IN" sz="2800"/>
              <a:t>Green Shipping – The Big Picture</a:t>
            </a:r>
          </a:p>
        </p:txBody>
      </p:sp>
      <p:cxnSp>
        <p:nvCxnSpPr>
          <p:cNvPr id="3" name="Straight Connector 2">
            <a:extLst>
              <a:ext uri="{FF2B5EF4-FFF2-40B4-BE49-F238E27FC236}">
                <a16:creationId xmlns:a16="http://schemas.microsoft.com/office/drawing/2014/main" id="{6D218B88-3488-7D00-74F7-5B6F2EFF927B}"/>
              </a:ext>
            </a:extLst>
          </p:cNvPr>
          <p:cNvCxnSpPr>
            <a:cxnSpLocks/>
          </p:cNvCxnSpPr>
          <p:nvPr/>
        </p:nvCxnSpPr>
        <p:spPr>
          <a:xfrm>
            <a:off x="1932433" y="749804"/>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pic>
        <p:nvPicPr>
          <p:cNvPr id="13" name="Picture 2" descr="Directorate General of Shipping - Exit Exam">
            <a:extLst>
              <a:ext uri="{FF2B5EF4-FFF2-40B4-BE49-F238E27FC236}">
                <a16:creationId xmlns:a16="http://schemas.microsoft.com/office/drawing/2014/main" id="{5AC0111D-4941-DB94-556D-8293CE6FB7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2A79B10E-0425-9889-0D46-E9A5ACA5A0C7}"/>
              </a:ext>
            </a:extLst>
          </p:cNvPr>
          <p:cNvPicPr>
            <a:picLocks noChangeAspect="1"/>
          </p:cNvPicPr>
          <p:nvPr/>
        </p:nvPicPr>
        <p:blipFill>
          <a:blip r:embed="rId4">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
        <p:nvSpPr>
          <p:cNvPr id="622" name="Google Shape;622;p22"/>
          <p:cNvSpPr txBox="1">
            <a:spLocks/>
          </p:cNvSpPr>
          <p:nvPr/>
        </p:nvSpPr>
        <p:spPr>
          <a:xfrm>
            <a:off x="987427" y="917017"/>
            <a:ext cx="6788150" cy="5163424"/>
          </a:xfrm>
          <a:prstGeom prst="rect">
            <a:avLst/>
          </a:prstGeom>
          <a:noFill/>
          <a:ln>
            <a:noFill/>
          </a:ln>
        </p:spPr>
        <p:txBody>
          <a:bodyPr spcFirstLastPara="1" vert="horz" wrap="square" lIns="91425" tIns="45700" rIns="91425" bIns="4570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50000"/>
              </a:lnSpc>
              <a:spcBef>
                <a:spcPts val="0"/>
              </a:spcBef>
              <a:spcAft>
                <a:spcPts val="0"/>
              </a:spcAft>
              <a:buClr>
                <a:srgbClr val="0E2841"/>
              </a:buClr>
              <a:buSzPts val="1800"/>
              <a:buFont typeface="Arial"/>
              <a:buChar char="•"/>
              <a:tabLst/>
              <a:defRPr/>
            </a:pPr>
            <a:r>
              <a:rPr kumimoji="0" lang="en-IN" sz="1800" b="0" i="0" u="none" strike="noStrike" kern="1200" cap="none" spc="0" normalizeH="0" baseline="0" noProof="0" dirty="0">
                <a:ln>
                  <a:noFill/>
                </a:ln>
                <a:solidFill>
                  <a:srgbClr val="0E2841"/>
                </a:solidFill>
                <a:effectLst/>
                <a:uLnTx/>
                <a:uFillTx/>
                <a:latin typeface="Arial"/>
                <a:ea typeface="Arial"/>
                <a:cs typeface="Arial"/>
                <a:sym typeface="Arial"/>
              </a:rPr>
              <a:t>Shipping is the </a:t>
            </a:r>
            <a:r>
              <a:rPr kumimoji="0" lang="en-IN" sz="1800" b="1" i="0" u="none" strike="noStrike" kern="1200" cap="none" spc="0" normalizeH="0" baseline="0" noProof="0" dirty="0">
                <a:ln>
                  <a:noFill/>
                </a:ln>
                <a:solidFill>
                  <a:srgbClr val="0E2841"/>
                </a:solidFill>
                <a:effectLst/>
                <a:uLnTx/>
                <a:uFillTx/>
                <a:latin typeface="Arial"/>
                <a:ea typeface="Arial"/>
                <a:cs typeface="Arial"/>
                <a:sym typeface="Arial"/>
              </a:rPr>
              <a:t>backbone of global trade</a:t>
            </a:r>
            <a:r>
              <a:rPr kumimoji="0" lang="en-IN" sz="1800" b="0" i="0" u="none" strike="noStrike" kern="1200" cap="none" spc="0" normalizeH="0" baseline="0" noProof="0" dirty="0">
                <a:ln>
                  <a:noFill/>
                </a:ln>
                <a:solidFill>
                  <a:srgbClr val="0E2841"/>
                </a:solidFill>
                <a:effectLst/>
                <a:uLnTx/>
                <a:uFillTx/>
                <a:latin typeface="Arial"/>
                <a:ea typeface="Arial"/>
                <a:cs typeface="Arial"/>
                <a:sym typeface="Arial"/>
              </a:rPr>
              <a:t> – carrying 80% of goods worldwide.</a:t>
            </a:r>
            <a:endParaRPr kumimoji="0" lang="en-IN"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50000"/>
              </a:lnSpc>
              <a:spcBef>
                <a:spcPts val="0"/>
              </a:spcBef>
              <a:spcAft>
                <a:spcPts val="0"/>
              </a:spcAft>
              <a:buClr>
                <a:srgbClr val="0E2841"/>
              </a:buClr>
              <a:buSzPts val="1800"/>
              <a:buFont typeface="Arial"/>
              <a:buChar char="•"/>
              <a:tabLst/>
              <a:defRPr/>
            </a:pPr>
            <a:r>
              <a:rPr kumimoji="0" lang="en-IN" sz="1800" b="0" i="0" u="none" strike="noStrike" kern="1200" cap="none" spc="0" normalizeH="0" baseline="0" noProof="0" dirty="0">
                <a:ln>
                  <a:noFill/>
                </a:ln>
                <a:solidFill>
                  <a:srgbClr val="0E2841"/>
                </a:solidFill>
                <a:effectLst/>
                <a:uLnTx/>
                <a:uFillTx/>
                <a:latin typeface="Arial"/>
                <a:ea typeface="Arial"/>
                <a:cs typeface="Arial"/>
                <a:sym typeface="Arial"/>
              </a:rPr>
              <a:t>Shipping contributes to ~3% of global CO₂ emissions.</a:t>
            </a:r>
            <a:endParaRPr kumimoji="0" lang="en-IN"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50000"/>
              </a:lnSpc>
              <a:spcBef>
                <a:spcPts val="0"/>
              </a:spcBef>
              <a:spcAft>
                <a:spcPts val="0"/>
              </a:spcAft>
              <a:buClr>
                <a:srgbClr val="0E2841"/>
              </a:buClr>
              <a:buSzPts val="1800"/>
              <a:buFont typeface="Arial"/>
              <a:buChar char="•"/>
              <a:tabLst/>
              <a:defRPr/>
            </a:pPr>
            <a:r>
              <a:rPr kumimoji="0" lang="en-IN" sz="1800" b="0" i="0" u="none" strike="noStrike" kern="1200" cap="none" spc="0" normalizeH="0" baseline="0" noProof="0" dirty="0">
                <a:ln>
                  <a:noFill/>
                </a:ln>
                <a:solidFill>
                  <a:srgbClr val="0E2841"/>
                </a:solidFill>
                <a:effectLst/>
                <a:uLnTx/>
                <a:uFillTx/>
                <a:latin typeface="Arial"/>
                <a:ea typeface="Arial"/>
                <a:cs typeface="Arial"/>
                <a:sym typeface="Arial"/>
              </a:rPr>
              <a:t>Green Shipping = </a:t>
            </a:r>
            <a:r>
              <a:rPr kumimoji="0" lang="en-IN" sz="1800" b="0" i="1" u="none" strike="noStrike" kern="1200" cap="none" spc="0" normalizeH="0" baseline="0" noProof="0" dirty="0">
                <a:ln>
                  <a:noFill/>
                </a:ln>
                <a:solidFill>
                  <a:srgbClr val="0E2841"/>
                </a:solidFill>
                <a:effectLst/>
                <a:uLnTx/>
                <a:uFillTx/>
                <a:latin typeface="Arial"/>
                <a:ea typeface="Arial"/>
                <a:cs typeface="Arial"/>
                <a:sym typeface="Arial"/>
              </a:rPr>
              <a:t>making ships, ports, and supply chains cleaner, smarter, and future-ready.</a:t>
            </a:r>
            <a:endParaRPr kumimoji="0" lang="en-IN" sz="1800" b="0" i="0" u="none" strike="noStrike" kern="1200" cap="none" spc="0" normalizeH="0" baseline="0" noProof="0" dirty="0">
              <a:ln>
                <a:noFill/>
              </a:ln>
              <a:solidFill>
                <a:srgbClr val="0E2841"/>
              </a:solidFill>
              <a:effectLst/>
              <a:uLnTx/>
              <a:uFillTx/>
              <a:latin typeface="Arial"/>
              <a:ea typeface="Arial"/>
              <a:cs typeface="Arial"/>
              <a:sym typeface="Arial"/>
            </a:endParaRPr>
          </a:p>
          <a:p>
            <a:pPr marL="285750" marR="0" lvl="0" indent="-285750" algn="l" defTabSz="914400" rtl="0" eaLnBrk="1" fontAlgn="auto" latinLnBrk="0" hangingPunct="1">
              <a:lnSpc>
                <a:spcPct val="150000"/>
              </a:lnSpc>
              <a:spcBef>
                <a:spcPts val="0"/>
              </a:spcBef>
              <a:spcAft>
                <a:spcPts val="0"/>
              </a:spcAft>
              <a:buClr>
                <a:srgbClr val="0E2841"/>
              </a:buClr>
              <a:buSzPts val="1800"/>
              <a:buFont typeface="Arial"/>
              <a:buChar char="•"/>
              <a:tabLst/>
              <a:defRPr/>
            </a:pPr>
            <a:r>
              <a:rPr kumimoji="0" lang="en-IN" sz="1800" b="0" i="0" u="none" strike="noStrike" kern="1200" cap="none" spc="0" normalizeH="0" baseline="0" noProof="0" dirty="0">
                <a:ln>
                  <a:noFill/>
                </a:ln>
                <a:solidFill>
                  <a:srgbClr val="0E2841"/>
                </a:solidFill>
                <a:effectLst/>
                <a:uLnTx/>
                <a:uFillTx/>
                <a:latin typeface="Arial"/>
                <a:ea typeface="Arial"/>
                <a:cs typeface="Arial"/>
                <a:sym typeface="Arial"/>
              </a:rPr>
              <a:t>It’s not just about compliance — it’s about </a:t>
            </a:r>
            <a:r>
              <a:rPr kumimoji="0" lang="en-IN" sz="1800" b="1" i="0" u="none" strike="noStrike" kern="1200" cap="none" spc="0" normalizeH="0" baseline="0" noProof="0" dirty="0">
                <a:ln>
                  <a:noFill/>
                </a:ln>
                <a:solidFill>
                  <a:srgbClr val="0E2841"/>
                </a:solidFill>
                <a:effectLst/>
                <a:uLnTx/>
                <a:uFillTx/>
                <a:latin typeface="Arial"/>
                <a:ea typeface="Arial"/>
                <a:cs typeface="Arial"/>
                <a:sym typeface="Arial"/>
              </a:rPr>
              <a:t>staying competitive in a low-carbon economy.</a:t>
            </a:r>
            <a:endParaRPr kumimoji="0" lang="en-IN"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90000"/>
              </a:lnSpc>
              <a:spcBef>
                <a:spcPts val="1000"/>
              </a:spcBef>
              <a:spcAft>
                <a:spcPts val="0"/>
              </a:spcAft>
              <a:buClr>
                <a:prstClr val="black"/>
              </a:buClr>
              <a:buSzPts val="1800"/>
              <a:buFont typeface="Arial"/>
              <a:buChar char="•"/>
              <a:tabLst/>
              <a:defRPr/>
            </a:pPr>
            <a:r>
              <a:rPr kumimoji="0" lang="en-IN" sz="1800" b="1" i="0" u="none" strike="noStrike" kern="1200" cap="none" spc="0" normalizeH="0" baseline="0" noProof="0" dirty="0">
                <a:ln>
                  <a:noFill/>
                </a:ln>
                <a:solidFill>
                  <a:prstClr val="black"/>
                </a:solidFill>
                <a:effectLst/>
                <a:uLnTx/>
                <a:uFillTx/>
                <a:latin typeface="Aptos" panose="02110004020202020204"/>
                <a:ea typeface="+mn-ea"/>
                <a:cs typeface="+mn-cs"/>
              </a:rPr>
              <a:t>Vision &amp; Commitments:</a:t>
            </a:r>
            <a:endParaRPr kumimoji="0" lang="en-IN"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66725" marR="0" lvl="2" indent="-285750" algn="l" defTabSz="914400" rtl="0" eaLnBrk="1" fontAlgn="auto" latinLnBrk="0" hangingPunct="1">
              <a:lnSpc>
                <a:spcPct val="90000"/>
              </a:lnSpc>
              <a:spcBef>
                <a:spcPts val="500"/>
              </a:spcBef>
              <a:spcAft>
                <a:spcPts val="0"/>
              </a:spcAft>
              <a:buClr>
                <a:prstClr val="black"/>
              </a:buClr>
              <a:buSzPts val="1700"/>
              <a:buFont typeface="Arial" panose="020B0604020202020204" pitchFamily="34" charset="0"/>
              <a:buChar char="•"/>
              <a:tabLst/>
              <a:defRPr/>
            </a:pPr>
            <a:r>
              <a:rPr kumimoji="0" lang="en-IN" sz="1700" b="0" i="0" u="none" strike="noStrike" kern="1200" cap="none" spc="0" normalizeH="0" baseline="0" noProof="0" dirty="0">
                <a:ln>
                  <a:noFill/>
                </a:ln>
                <a:solidFill>
                  <a:prstClr val="black"/>
                </a:solidFill>
                <a:effectLst/>
                <a:uLnTx/>
                <a:uFillTx/>
                <a:latin typeface="Aptos" panose="02110004020202020204"/>
                <a:ea typeface="+mn-ea"/>
                <a:cs typeface="+mn-cs"/>
              </a:rPr>
              <a:t>Aligned with </a:t>
            </a:r>
            <a:r>
              <a:rPr kumimoji="0" lang="en-IN" sz="1700" b="0" i="1" u="none" strike="noStrike" kern="1200" cap="none" spc="0" normalizeH="0" baseline="0" noProof="0" dirty="0">
                <a:ln>
                  <a:noFill/>
                </a:ln>
                <a:solidFill>
                  <a:prstClr val="black"/>
                </a:solidFill>
                <a:effectLst/>
                <a:uLnTx/>
                <a:uFillTx/>
                <a:latin typeface="Aptos" panose="02110004020202020204"/>
                <a:ea typeface="+mn-ea"/>
                <a:cs typeface="+mn-cs"/>
              </a:rPr>
              <a:t>Maritime India Vision 2030 &amp; Maritime Amrit Kal Vision 2047</a:t>
            </a:r>
            <a:r>
              <a:rPr kumimoji="0" lang="en-IN" sz="17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n-IN"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66725" marR="0" lvl="2" indent="-285750" algn="l" defTabSz="914400" rtl="0" eaLnBrk="1" fontAlgn="auto" latinLnBrk="0" hangingPunct="1">
              <a:lnSpc>
                <a:spcPct val="90000"/>
              </a:lnSpc>
              <a:spcBef>
                <a:spcPts val="500"/>
              </a:spcBef>
              <a:spcAft>
                <a:spcPts val="0"/>
              </a:spcAft>
              <a:buClr>
                <a:prstClr val="black"/>
              </a:buClr>
              <a:buSzPts val="1700"/>
              <a:buFont typeface="Arial" panose="020B0604020202020204" pitchFamily="34" charset="0"/>
              <a:buChar char="•"/>
              <a:tabLst/>
              <a:defRPr/>
            </a:pPr>
            <a:r>
              <a:rPr kumimoji="0" lang="en-IN" sz="1700" b="0" i="0" u="none" strike="noStrike" kern="1200" cap="none" spc="0" normalizeH="0" baseline="0" noProof="0" dirty="0">
                <a:ln>
                  <a:noFill/>
                </a:ln>
                <a:solidFill>
                  <a:prstClr val="black"/>
                </a:solidFill>
                <a:effectLst/>
                <a:uLnTx/>
                <a:uFillTx/>
                <a:latin typeface="Aptos" panose="02110004020202020204"/>
                <a:ea typeface="+mn-ea"/>
                <a:cs typeface="+mn-cs"/>
              </a:rPr>
              <a:t>Supports IMO’s </a:t>
            </a:r>
            <a:r>
              <a:rPr kumimoji="0" lang="en-IN" sz="1700" b="1" i="0" u="none" strike="noStrike" kern="1200" cap="none" spc="0" normalizeH="0" baseline="0" noProof="0" dirty="0">
                <a:ln>
                  <a:noFill/>
                </a:ln>
                <a:solidFill>
                  <a:prstClr val="black"/>
                </a:solidFill>
                <a:effectLst/>
                <a:uLnTx/>
                <a:uFillTx/>
                <a:latin typeface="Aptos" panose="02110004020202020204"/>
                <a:ea typeface="+mn-ea"/>
                <a:cs typeface="+mn-cs"/>
              </a:rPr>
              <a:t>Net Zero 2050</a:t>
            </a:r>
            <a:r>
              <a:rPr kumimoji="0" lang="en-IN" sz="1700" b="0" i="0" u="none" strike="noStrike" kern="1200" cap="none" spc="0" normalizeH="0" baseline="0" noProof="0" dirty="0">
                <a:ln>
                  <a:noFill/>
                </a:ln>
                <a:solidFill>
                  <a:prstClr val="black"/>
                </a:solidFill>
                <a:effectLst/>
                <a:uLnTx/>
                <a:uFillTx/>
                <a:latin typeface="Aptos" panose="02110004020202020204"/>
                <a:ea typeface="+mn-ea"/>
                <a:cs typeface="+mn-cs"/>
              </a:rPr>
              <a:t> ambition.</a:t>
            </a:r>
            <a:endParaRPr kumimoji="0" lang="en-IN"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466725" marR="0" lvl="2" indent="-285750" algn="l" defTabSz="914400" rtl="0" eaLnBrk="1" fontAlgn="auto" latinLnBrk="0" hangingPunct="1">
              <a:lnSpc>
                <a:spcPct val="90000"/>
              </a:lnSpc>
              <a:spcBef>
                <a:spcPts val="500"/>
              </a:spcBef>
              <a:spcAft>
                <a:spcPts val="0"/>
              </a:spcAft>
              <a:buClr>
                <a:prstClr val="black"/>
              </a:buClr>
              <a:buSzPts val="1700"/>
              <a:buFont typeface="Arial" panose="020B0604020202020204" pitchFamily="34" charset="0"/>
              <a:buChar char="•"/>
              <a:tabLst/>
              <a:defRPr/>
            </a:pPr>
            <a:r>
              <a:rPr kumimoji="0" lang="en-IN" sz="1700" b="0" i="0" u="none" strike="noStrike" kern="1200" cap="none" spc="0" normalizeH="0" baseline="0" noProof="0" dirty="0">
                <a:ln>
                  <a:noFill/>
                </a:ln>
                <a:solidFill>
                  <a:prstClr val="black"/>
                </a:solidFill>
                <a:effectLst/>
                <a:uLnTx/>
                <a:uFillTx/>
                <a:latin typeface="Aptos" panose="02110004020202020204"/>
                <a:ea typeface="+mn-ea"/>
                <a:cs typeface="+mn-cs"/>
              </a:rPr>
              <a:t>Anchored in India’s </a:t>
            </a:r>
            <a:r>
              <a:rPr kumimoji="0" lang="en-IN" sz="1700" b="1" i="0" u="none" strike="noStrike" kern="1200" cap="none" spc="0" normalizeH="0" baseline="0" noProof="0" dirty="0" err="1">
                <a:ln>
                  <a:noFill/>
                </a:ln>
                <a:solidFill>
                  <a:prstClr val="black"/>
                </a:solidFill>
                <a:effectLst/>
                <a:uLnTx/>
                <a:uFillTx/>
                <a:latin typeface="Aptos" panose="02110004020202020204"/>
                <a:ea typeface="+mn-ea"/>
                <a:cs typeface="+mn-cs"/>
              </a:rPr>
              <a:t>Panchamrit</a:t>
            </a:r>
            <a:r>
              <a:rPr kumimoji="0" lang="en-IN" sz="1700" b="1" i="0" u="none" strike="noStrike" kern="1200" cap="none" spc="0" normalizeH="0" baseline="0" noProof="0" dirty="0">
                <a:ln>
                  <a:noFill/>
                </a:ln>
                <a:solidFill>
                  <a:prstClr val="black"/>
                </a:solidFill>
                <a:effectLst/>
                <a:uLnTx/>
                <a:uFillTx/>
                <a:latin typeface="Aptos" panose="02110004020202020204"/>
                <a:ea typeface="+mn-ea"/>
                <a:cs typeface="+mn-cs"/>
              </a:rPr>
              <a:t> Pledge</a:t>
            </a:r>
            <a:r>
              <a:rPr kumimoji="0" lang="en-IN" sz="1700" b="0" i="0" u="none" strike="noStrike" kern="1200" cap="none" spc="0" normalizeH="0" baseline="0" noProof="0" dirty="0">
                <a:ln>
                  <a:noFill/>
                </a:ln>
                <a:solidFill>
                  <a:prstClr val="black"/>
                </a:solidFill>
                <a:effectLst/>
                <a:uLnTx/>
                <a:uFillTx/>
                <a:latin typeface="Aptos" panose="02110004020202020204"/>
                <a:ea typeface="+mn-ea"/>
                <a:cs typeface="+mn-cs"/>
              </a:rPr>
              <a:t> – 500 GW non-fossil capacity by 2030, Net Zero by 2070.</a:t>
            </a:r>
            <a:endParaRPr kumimoji="0" lang="en-IN"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171450" algn="l" defTabSz="914400" rtl="0" eaLnBrk="1" fontAlgn="auto" latinLnBrk="0" hangingPunct="1">
              <a:lnSpc>
                <a:spcPct val="150000"/>
              </a:lnSpc>
              <a:spcBef>
                <a:spcPts val="0"/>
              </a:spcBef>
              <a:spcAft>
                <a:spcPts val="0"/>
              </a:spcAft>
              <a:buClr>
                <a:prstClr val="black"/>
              </a:buClr>
              <a:buSzPts val="1800"/>
              <a:buFont typeface="Arial"/>
              <a:buNone/>
              <a:tabLst/>
              <a:defRPr/>
            </a:pPr>
            <a:endParaRPr kumimoji="0" lang="en-IN" sz="1800" b="0" i="0" u="none" strike="noStrike" kern="1200" cap="none" spc="0" normalizeH="0" baseline="0" noProof="0" dirty="0">
              <a:ln>
                <a:noFill/>
              </a:ln>
              <a:solidFill>
                <a:prstClr val="black"/>
              </a:solidFill>
              <a:effectLst/>
              <a:uLnTx/>
              <a:uFillTx/>
              <a:latin typeface="Arial"/>
              <a:ea typeface="Arial"/>
              <a:cs typeface="Arial"/>
              <a:sym typeface="Arial"/>
            </a:endParaRPr>
          </a:p>
        </p:txBody>
      </p:sp>
      <p:sp>
        <p:nvSpPr>
          <p:cNvPr id="623" name="Google Shape;623;p22"/>
          <p:cNvSpPr/>
          <p:nvPr/>
        </p:nvSpPr>
        <p:spPr>
          <a:xfrm>
            <a:off x="2701989" y="5833499"/>
            <a:ext cx="6788021" cy="408623"/>
          </a:xfrm>
          <a:prstGeom prst="roundRect">
            <a:avLst>
              <a:gd name="adj" fmla="val 16667"/>
            </a:avLst>
          </a:prstGeom>
          <a:solidFill>
            <a:srgbClr val="92D050"/>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1" u="none" strike="noStrike" kern="1200" cap="none" spc="0" normalizeH="0" baseline="0" noProof="0">
                <a:ln>
                  <a:noFill/>
                </a:ln>
                <a:solidFill>
                  <a:prstClr val="black"/>
                </a:solidFill>
                <a:effectLst/>
                <a:uLnTx/>
                <a:uFillTx/>
                <a:latin typeface="Arial"/>
                <a:ea typeface="Arial"/>
                <a:cs typeface="Arial"/>
                <a:sym typeface="Arial"/>
              </a:rPr>
              <a:t>“The future of shipping is green — by necessity, not by choice.”</a:t>
            </a: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pic>
        <p:nvPicPr>
          <p:cNvPr id="624" name="Google Shape;624;p22" descr="Generated image"/>
          <p:cNvPicPr preferRelativeResize="0"/>
          <p:nvPr/>
        </p:nvPicPr>
        <p:blipFill rotWithShape="1">
          <a:blip r:embed="rId5">
            <a:alphaModFix/>
          </a:blip>
          <a:srcRect/>
          <a:stretch/>
        </p:blipFill>
        <p:spPr>
          <a:xfrm>
            <a:off x="7810499" y="1400174"/>
            <a:ext cx="4200525" cy="4200525"/>
          </a:xfrm>
          <a:prstGeom prst="rect">
            <a:avLst/>
          </a:prstGeom>
          <a:noFill/>
          <a:ln>
            <a:noFill/>
          </a:ln>
        </p:spPr>
      </p:pic>
      <p:sp>
        <p:nvSpPr>
          <p:cNvPr id="2" name="Footer Placeholder 2">
            <a:extLst>
              <a:ext uri="{FF2B5EF4-FFF2-40B4-BE49-F238E27FC236}">
                <a16:creationId xmlns:a16="http://schemas.microsoft.com/office/drawing/2014/main" id="{6C173873-D1D8-CD7A-82AD-8947FF0E10B1}"/>
              </a:ext>
            </a:extLst>
          </p:cNvPr>
          <p:cNvSpPr>
            <a:spLocks noGrp="1"/>
          </p:cNvSpPr>
          <p:nvPr>
            <p:ph type="ftr" sz="quarter" idx="11"/>
          </p:nvPr>
        </p:nvSpPr>
        <p:spPr>
          <a:xfrm>
            <a:off x="4038600" y="6376670"/>
            <a:ext cx="4114800" cy="365125"/>
          </a:xfrm>
        </p:spPr>
        <p:txBody>
          <a:bodyPr/>
          <a:lstStyle/>
          <a:p>
            <a:pPr>
              <a:defRPr/>
            </a:pPr>
            <a:r>
              <a:rPr lang="en-IN" dirty="0">
                <a:solidFill>
                  <a:prstClr val="black">
                    <a:tint val="82000"/>
                  </a:prstClr>
                </a:solidFill>
                <a:latin typeface="Aptos" panose="02110004020202020204"/>
              </a:rPr>
              <a:t>Stepping Stone towards a Safe &amp; Sustainable Ocean Economy in India</a:t>
            </a:r>
            <a:endParaRPr lang="en-US" dirty="0">
              <a:solidFill>
                <a:prstClr val="black">
                  <a:tint val="82000"/>
                </a:prstClr>
              </a:solidFill>
              <a:latin typeface="Aptos" panose="02110004020202020204"/>
            </a:endParaRPr>
          </a:p>
        </p:txBody>
      </p:sp>
      <p:sp>
        <p:nvSpPr>
          <p:cNvPr id="4" name="Slide Number Placeholder 3">
            <a:extLst>
              <a:ext uri="{FF2B5EF4-FFF2-40B4-BE49-F238E27FC236}">
                <a16:creationId xmlns:a16="http://schemas.microsoft.com/office/drawing/2014/main" id="{9076AAE6-8BF3-99AD-8EEF-E96B275811FE}"/>
              </a:ext>
            </a:extLst>
          </p:cNvPr>
          <p:cNvSpPr>
            <a:spLocks noGrp="1"/>
          </p:cNvSpPr>
          <p:nvPr>
            <p:ph type="sldNum" sz="quarter" idx="12"/>
          </p:nvPr>
        </p:nvSpPr>
        <p:spPr>
          <a:xfrm>
            <a:off x="8610600" y="637667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367559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C744-89B0-CDA1-FF98-8982EFCB338F}"/>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A46067B-C15A-9A34-2BDB-F501D6FB8456}"/>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7" name="Title 6">
            <a:extLst>
              <a:ext uri="{FF2B5EF4-FFF2-40B4-BE49-F238E27FC236}">
                <a16:creationId xmlns:a16="http://schemas.microsoft.com/office/drawing/2014/main" id="{170FCD60-2CEA-0127-6C44-1F0BE336FF8F}"/>
              </a:ext>
            </a:extLst>
          </p:cNvPr>
          <p:cNvSpPr>
            <a:spLocks noGrp="1"/>
          </p:cNvSpPr>
          <p:nvPr>
            <p:ph type="title"/>
          </p:nvPr>
        </p:nvSpPr>
        <p:spPr>
          <a:xfrm>
            <a:off x="1071475" y="176357"/>
            <a:ext cx="9928219" cy="740660"/>
          </a:xfrm>
        </p:spPr>
        <p:txBody>
          <a:bodyPr/>
          <a:lstStyle/>
          <a:p>
            <a:r>
              <a:rPr lang="en-IN" dirty="0"/>
              <a:t>India’s Green Shipping Initiatives</a:t>
            </a:r>
          </a:p>
        </p:txBody>
      </p:sp>
      <p:sp>
        <p:nvSpPr>
          <p:cNvPr id="36" name="Google Shape;653;p25">
            <a:extLst>
              <a:ext uri="{FF2B5EF4-FFF2-40B4-BE49-F238E27FC236}">
                <a16:creationId xmlns:a16="http://schemas.microsoft.com/office/drawing/2014/main" id="{2B984789-80F6-D0DD-8DC5-7639ED0DB7C7}"/>
              </a:ext>
            </a:extLst>
          </p:cNvPr>
          <p:cNvSpPr/>
          <p:nvPr/>
        </p:nvSpPr>
        <p:spPr>
          <a:xfrm>
            <a:off x="6723322" y="1099604"/>
            <a:ext cx="3824133" cy="533400"/>
          </a:xfrm>
          <a:prstGeom prst="roundRect">
            <a:avLst>
              <a:gd name="adj" fmla="val 16667"/>
            </a:avLst>
          </a:prstGeom>
          <a:solidFill>
            <a:schemeClr val="lt1">
              <a:alpha val="49803"/>
            </a:schemeClr>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IN" sz="1500" b="1" i="0" u="none" strike="noStrike" kern="0" cap="none" spc="0" normalizeH="0" baseline="0" noProof="0" dirty="0">
                <a:ln>
                  <a:noFill/>
                </a:ln>
                <a:solidFill>
                  <a:srgbClr val="0E2841"/>
                </a:solidFill>
                <a:effectLst/>
                <a:uLnTx/>
                <a:uFillTx/>
                <a:latin typeface="Arial"/>
                <a:ea typeface="Arial"/>
                <a:cs typeface="Arial"/>
                <a:sym typeface="Arial"/>
              </a:rPr>
              <a:t>Structured Roadmap for decarbonization</a:t>
            </a:r>
            <a:br>
              <a:rPr kumimoji="0" lang="en-IN" sz="1500" b="1" i="0" u="none" strike="noStrike" kern="0" cap="none" spc="0" normalizeH="0" baseline="0" noProof="0" dirty="0">
                <a:ln>
                  <a:noFill/>
                </a:ln>
                <a:solidFill>
                  <a:srgbClr val="0E2841"/>
                </a:solidFill>
                <a:effectLst/>
                <a:uLnTx/>
                <a:uFillTx/>
                <a:latin typeface="Arial"/>
                <a:ea typeface="Arial"/>
                <a:cs typeface="Arial"/>
                <a:sym typeface="Arial"/>
              </a:rPr>
            </a:br>
            <a:r>
              <a:rPr kumimoji="0" lang="en-IN" sz="1500" b="1" i="0" u="none" strike="noStrike" kern="0" cap="none" spc="0" normalizeH="0" baseline="0" noProof="0" dirty="0">
                <a:ln>
                  <a:noFill/>
                </a:ln>
                <a:solidFill>
                  <a:srgbClr val="0E2841"/>
                </a:solidFill>
                <a:effectLst/>
                <a:uLnTx/>
                <a:uFillTx/>
                <a:latin typeface="Arial"/>
                <a:ea typeface="Arial"/>
                <a:cs typeface="Arial"/>
                <a:sym typeface="Arial"/>
              </a:rPr>
              <a:t>(currently under review) </a:t>
            </a:r>
            <a:endParaRPr kumimoji="0" sz="1500" b="0" i="0" u="none" strike="noStrike" kern="0" cap="none" spc="0" normalizeH="0" baseline="0" noProof="0" dirty="0">
              <a:ln>
                <a:noFill/>
              </a:ln>
              <a:solidFill>
                <a:srgbClr val="0E2841"/>
              </a:solidFill>
              <a:effectLst/>
              <a:uLnTx/>
              <a:uFillTx/>
              <a:latin typeface="Arial"/>
              <a:ea typeface="Arial"/>
              <a:cs typeface="Arial"/>
              <a:sym typeface="Arial"/>
            </a:endParaRPr>
          </a:p>
        </p:txBody>
      </p:sp>
      <p:grpSp>
        <p:nvGrpSpPr>
          <p:cNvPr id="37" name="Google Shape;654;p25">
            <a:extLst>
              <a:ext uri="{FF2B5EF4-FFF2-40B4-BE49-F238E27FC236}">
                <a16:creationId xmlns:a16="http://schemas.microsoft.com/office/drawing/2014/main" id="{A2D84813-62BA-A9AF-8B98-92C5429A90DC}"/>
              </a:ext>
            </a:extLst>
          </p:cNvPr>
          <p:cNvGrpSpPr/>
          <p:nvPr/>
        </p:nvGrpSpPr>
        <p:grpSpPr>
          <a:xfrm>
            <a:off x="3454523" y="1038492"/>
            <a:ext cx="5168324" cy="5418666"/>
            <a:chOff x="1479837" y="0"/>
            <a:chExt cx="5168324" cy="5418666"/>
          </a:xfrm>
        </p:grpSpPr>
        <p:sp>
          <p:nvSpPr>
            <p:cNvPr id="38" name="Google Shape;655;p25">
              <a:extLst>
                <a:ext uri="{FF2B5EF4-FFF2-40B4-BE49-F238E27FC236}">
                  <a16:creationId xmlns:a16="http://schemas.microsoft.com/office/drawing/2014/main" id="{F929D0EF-7D8A-F8CB-6143-8721611553D1}"/>
                </a:ext>
              </a:extLst>
            </p:cNvPr>
            <p:cNvSpPr/>
            <p:nvPr/>
          </p:nvSpPr>
          <p:spPr>
            <a:xfrm>
              <a:off x="2952810" y="1748061"/>
              <a:ext cx="2221862" cy="1922001"/>
            </a:xfrm>
            <a:prstGeom prst="hexagon">
              <a:avLst>
                <a:gd name="adj" fmla="val 28570"/>
                <a:gd name="vf" fmla="val 115470"/>
              </a:avLst>
            </a:prstGeom>
            <a:gradFill>
              <a:gsLst>
                <a:gs pos="0">
                  <a:schemeClr val="lt1"/>
                </a:gs>
                <a:gs pos="50000">
                  <a:schemeClr val="lt1"/>
                </a:gs>
                <a:gs pos="100000">
                  <a:srgbClr val="E1E1E1"/>
                </a:gs>
              </a:gsLst>
              <a:lin ang="5400000" scaled="0"/>
            </a:gradFill>
            <a:ln w="57150" cap="flat" cmpd="sng">
              <a:solidFill>
                <a:srgbClr val="0C351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56;p25">
              <a:extLst>
                <a:ext uri="{FF2B5EF4-FFF2-40B4-BE49-F238E27FC236}">
                  <a16:creationId xmlns:a16="http://schemas.microsoft.com/office/drawing/2014/main" id="{E9790B89-B5ED-78A2-A783-DCB93F5F2564}"/>
                </a:ext>
              </a:extLst>
            </p:cNvPr>
            <p:cNvSpPr txBox="1"/>
            <p:nvPr/>
          </p:nvSpPr>
          <p:spPr>
            <a:xfrm>
              <a:off x="3321004" y="2066564"/>
              <a:ext cx="1485474" cy="1284995"/>
            </a:xfrm>
            <a:prstGeom prst="rect">
              <a:avLst/>
            </a:prstGeom>
            <a:noFill/>
            <a:ln>
              <a:noFill/>
            </a:ln>
          </p:spPr>
          <p:txBody>
            <a:bodyPr spcFirstLastPara="1" wrap="square" lIns="17775" tIns="17775" rIns="17775" bIns="177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IN" sz="1400" b="1" i="0" u="none" strike="noStrike" kern="0" cap="none" spc="0" normalizeH="0" baseline="0" noProof="0" dirty="0">
                  <a:ln>
                    <a:noFill/>
                  </a:ln>
                  <a:solidFill>
                    <a:srgbClr val="000000"/>
                  </a:solidFill>
                  <a:effectLst/>
                  <a:uLnTx/>
                  <a:uFillTx/>
                  <a:latin typeface="Arial"/>
                  <a:ea typeface="Arial"/>
                  <a:cs typeface="Arial"/>
                  <a:sym typeface="Arial"/>
                </a:rPr>
                <a:t>Green Shipping</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 name="Google Shape;657;p25">
              <a:extLst>
                <a:ext uri="{FF2B5EF4-FFF2-40B4-BE49-F238E27FC236}">
                  <a16:creationId xmlns:a16="http://schemas.microsoft.com/office/drawing/2014/main" id="{349EC400-71CD-265B-DE9C-1C8926D1CBCC}"/>
                </a:ext>
              </a:extLst>
            </p:cNvPr>
            <p:cNvSpPr/>
            <p:nvPr/>
          </p:nvSpPr>
          <p:spPr>
            <a:xfrm>
              <a:off x="4344123" y="828514"/>
              <a:ext cx="838302" cy="722308"/>
            </a:xfrm>
            <a:prstGeom prst="hexagon">
              <a:avLst>
                <a:gd name="adj" fmla="val 28900"/>
                <a:gd name="vf" fmla="val 115470"/>
              </a:avLst>
            </a:prstGeom>
            <a:gradFill>
              <a:gsLst>
                <a:gs pos="0">
                  <a:srgbClr val="D1D9D1"/>
                </a:gs>
                <a:gs pos="50000">
                  <a:srgbClr val="CAD3CA"/>
                </a:gs>
                <a:gs pos="100000">
                  <a:srgbClr val="B1BAB1"/>
                </a:gs>
              </a:gsLst>
              <a:lin ang="54000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58;p25">
              <a:extLst>
                <a:ext uri="{FF2B5EF4-FFF2-40B4-BE49-F238E27FC236}">
                  <a16:creationId xmlns:a16="http://schemas.microsoft.com/office/drawing/2014/main" id="{BF254F31-057C-5C06-83EC-E33A376CC28A}"/>
                </a:ext>
              </a:extLst>
            </p:cNvPr>
            <p:cNvSpPr/>
            <p:nvPr/>
          </p:nvSpPr>
          <p:spPr>
            <a:xfrm>
              <a:off x="3157475" y="0"/>
              <a:ext cx="1820800" cy="1575206"/>
            </a:xfrm>
            <a:prstGeom prst="hexagon">
              <a:avLst>
                <a:gd name="adj" fmla="val 28570"/>
                <a:gd name="vf" fmla="val 115470"/>
              </a:avLst>
            </a:prstGeom>
            <a:gradFill>
              <a:gsLst>
                <a:gs pos="0">
                  <a:schemeClr val="lt1"/>
                </a:gs>
                <a:gs pos="50000">
                  <a:schemeClr val="lt1"/>
                </a:gs>
                <a:gs pos="100000">
                  <a:srgbClr val="E1E1E1"/>
                </a:gs>
              </a:gsLst>
              <a:lin ang="5400000" scaled="0"/>
            </a:gradFill>
            <a:ln w="57150" cap="flat" cmpd="sng">
              <a:solidFill>
                <a:srgbClr val="0C351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59;p25">
              <a:extLst>
                <a:ext uri="{FF2B5EF4-FFF2-40B4-BE49-F238E27FC236}">
                  <a16:creationId xmlns:a16="http://schemas.microsoft.com/office/drawing/2014/main" id="{8A2ED55A-53F6-8F1E-062B-0488B6862B1C}"/>
                </a:ext>
              </a:extLst>
            </p:cNvPr>
            <p:cNvSpPr txBox="1"/>
            <p:nvPr/>
          </p:nvSpPr>
          <p:spPr>
            <a:xfrm>
              <a:off x="3459220" y="261045"/>
              <a:ext cx="1217310" cy="1053116"/>
            </a:xfrm>
            <a:prstGeom prst="rect">
              <a:avLst/>
            </a:prstGeom>
            <a:noFill/>
            <a:ln>
              <a:noFill/>
            </a:ln>
          </p:spPr>
          <p:txBody>
            <a:bodyPr spcFirstLastPara="1" wrap="square" lIns="17775" tIns="17775" rIns="17775" bIns="177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IN" sz="1400" b="1" i="0" u="none" strike="noStrike" kern="0" cap="none" spc="0" normalizeH="0" baseline="0" noProof="0" dirty="0">
                  <a:ln>
                    <a:noFill/>
                  </a:ln>
                  <a:solidFill>
                    <a:srgbClr val="000000"/>
                  </a:solidFill>
                  <a:effectLst/>
                  <a:uLnTx/>
                  <a:uFillTx/>
                  <a:latin typeface="Arial"/>
                  <a:ea typeface="Arial"/>
                  <a:cs typeface="Arial"/>
                  <a:sym typeface="Arial"/>
                </a:rPr>
                <a:t>NGSP</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3" name="Google Shape;660;p25">
              <a:extLst>
                <a:ext uri="{FF2B5EF4-FFF2-40B4-BE49-F238E27FC236}">
                  <a16:creationId xmlns:a16="http://schemas.microsoft.com/office/drawing/2014/main" id="{FF42D80C-3A58-EB89-0C5F-836171BAEB79}"/>
                </a:ext>
              </a:extLst>
            </p:cNvPr>
            <p:cNvSpPr/>
            <p:nvPr/>
          </p:nvSpPr>
          <p:spPr>
            <a:xfrm>
              <a:off x="5322487" y="2178846"/>
              <a:ext cx="838302" cy="722308"/>
            </a:xfrm>
            <a:prstGeom prst="hexagon">
              <a:avLst>
                <a:gd name="adj" fmla="val 28900"/>
                <a:gd name="vf" fmla="val 115470"/>
              </a:avLst>
            </a:prstGeom>
            <a:gradFill>
              <a:gsLst>
                <a:gs pos="0">
                  <a:srgbClr val="D1D9D1"/>
                </a:gs>
                <a:gs pos="50000">
                  <a:srgbClr val="CAD3CA"/>
                </a:gs>
                <a:gs pos="100000">
                  <a:srgbClr val="B1BAB1"/>
                </a:gs>
              </a:gsLst>
              <a:lin ang="54000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61;p25">
              <a:extLst>
                <a:ext uri="{FF2B5EF4-FFF2-40B4-BE49-F238E27FC236}">
                  <a16:creationId xmlns:a16="http://schemas.microsoft.com/office/drawing/2014/main" id="{D770664D-8A21-F27D-26CF-2651E98893CC}"/>
                </a:ext>
              </a:extLst>
            </p:cNvPr>
            <p:cNvSpPr/>
            <p:nvPr/>
          </p:nvSpPr>
          <p:spPr>
            <a:xfrm>
              <a:off x="4827361" y="968857"/>
              <a:ext cx="1820800" cy="1575206"/>
            </a:xfrm>
            <a:prstGeom prst="hexagon">
              <a:avLst>
                <a:gd name="adj" fmla="val 28570"/>
                <a:gd name="vf" fmla="val 115470"/>
              </a:avLst>
            </a:prstGeom>
            <a:gradFill>
              <a:gsLst>
                <a:gs pos="0">
                  <a:schemeClr val="lt1"/>
                </a:gs>
                <a:gs pos="50000">
                  <a:schemeClr val="lt1"/>
                </a:gs>
                <a:gs pos="100000">
                  <a:srgbClr val="E1E1E1"/>
                </a:gs>
              </a:gsLst>
              <a:lin ang="5400000" scaled="0"/>
            </a:gradFill>
            <a:ln w="57150" cap="flat" cmpd="sng">
              <a:solidFill>
                <a:srgbClr val="0C351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62;p25">
              <a:extLst>
                <a:ext uri="{FF2B5EF4-FFF2-40B4-BE49-F238E27FC236}">
                  <a16:creationId xmlns:a16="http://schemas.microsoft.com/office/drawing/2014/main" id="{B1A68358-B46F-C949-A5FD-A8625399662A}"/>
                </a:ext>
              </a:extLst>
            </p:cNvPr>
            <p:cNvSpPr txBox="1"/>
            <p:nvPr/>
          </p:nvSpPr>
          <p:spPr>
            <a:xfrm>
              <a:off x="5129106" y="1229902"/>
              <a:ext cx="1217310" cy="1053116"/>
            </a:xfrm>
            <a:prstGeom prst="rect">
              <a:avLst/>
            </a:prstGeom>
            <a:noFill/>
            <a:ln>
              <a:noFill/>
            </a:ln>
          </p:spPr>
          <p:txBody>
            <a:bodyPr spcFirstLastPara="1" wrap="square" lIns="17775" tIns="17775" rIns="17775" bIns="177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IN" sz="1400" b="1" i="0" u="none" strike="noStrike" kern="0" cap="none" spc="0" normalizeH="0" baseline="0" noProof="0" dirty="0">
                  <a:ln>
                    <a:noFill/>
                  </a:ln>
                  <a:solidFill>
                    <a:srgbClr val="000000"/>
                  </a:solidFill>
                  <a:effectLst/>
                  <a:uLnTx/>
                  <a:uFillTx/>
                  <a:latin typeface="Arial"/>
                  <a:ea typeface="Arial"/>
                  <a:cs typeface="Arial"/>
                  <a:sym typeface="Arial"/>
                </a:rPr>
                <a:t>Alternate Fuel Transition</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6" name="Google Shape;663;p25">
              <a:extLst>
                <a:ext uri="{FF2B5EF4-FFF2-40B4-BE49-F238E27FC236}">
                  <a16:creationId xmlns:a16="http://schemas.microsoft.com/office/drawing/2014/main" id="{D66E25B0-BF66-F42B-4B23-0D3066D1E671}"/>
                </a:ext>
              </a:extLst>
            </p:cNvPr>
            <p:cNvSpPr/>
            <p:nvPr/>
          </p:nvSpPr>
          <p:spPr>
            <a:xfrm>
              <a:off x="4642852" y="3703117"/>
              <a:ext cx="838302" cy="722308"/>
            </a:xfrm>
            <a:prstGeom prst="hexagon">
              <a:avLst>
                <a:gd name="adj" fmla="val 28900"/>
                <a:gd name="vf" fmla="val 115470"/>
              </a:avLst>
            </a:prstGeom>
            <a:gradFill>
              <a:gsLst>
                <a:gs pos="0">
                  <a:srgbClr val="D1D9D1"/>
                </a:gs>
                <a:gs pos="50000">
                  <a:srgbClr val="CAD3CA"/>
                </a:gs>
                <a:gs pos="100000">
                  <a:srgbClr val="B1BAB1"/>
                </a:gs>
              </a:gsLst>
              <a:lin ang="54000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64;p25">
              <a:extLst>
                <a:ext uri="{FF2B5EF4-FFF2-40B4-BE49-F238E27FC236}">
                  <a16:creationId xmlns:a16="http://schemas.microsoft.com/office/drawing/2014/main" id="{1ECB90BF-3979-7F9C-53D7-AA286BF1F03B}"/>
                </a:ext>
              </a:extLst>
            </p:cNvPr>
            <p:cNvSpPr/>
            <p:nvPr/>
          </p:nvSpPr>
          <p:spPr>
            <a:xfrm>
              <a:off x="4827361" y="2873519"/>
              <a:ext cx="1820800" cy="1575206"/>
            </a:xfrm>
            <a:prstGeom prst="hexagon">
              <a:avLst>
                <a:gd name="adj" fmla="val 28570"/>
                <a:gd name="vf" fmla="val 115470"/>
              </a:avLst>
            </a:prstGeom>
            <a:gradFill>
              <a:gsLst>
                <a:gs pos="0">
                  <a:schemeClr val="lt1"/>
                </a:gs>
                <a:gs pos="50000">
                  <a:schemeClr val="lt1"/>
                </a:gs>
                <a:gs pos="100000">
                  <a:srgbClr val="E1E1E1"/>
                </a:gs>
              </a:gsLst>
              <a:lin ang="5400000" scaled="0"/>
            </a:gradFill>
            <a:ln w="57150" cap="flat" cmpd="sng">
              <a:solidFill>
                <a:srgbClr val="0C351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65;p25">
              <a:extLst>
                <a:ext uri="{FF2B5EF4-FFF2-40B4-BE49-F238E27FC236}">
                  <a16:creationId xmlns:a16="http://schemas.microsoft.com/office/drawing/2014/main" id="{7B502CA4-2F5D-B7CD-443E-49D3C2F17501}"/>
                </a:ext>
              </a:extLst>
            </p:cNvPr>
            <p:cNvSpPr txBox="1"/>
            <p:nvPr/>
          </p:nvSpPr>
          <p:spPr>
            <a:xfrm>
              <a:off x="5129106" y="3134564"/>
              <a:ext cx="1217310" cy="1053116"/>
            </a:xfrm>
            <a:prstGeom prst="rect">
              <a:avLst/>
            </a:prstGeom>
            <a:noFill/>
            <a:ln>
              <a:noFill/>
            </a:ln>
          </p:spPr>
          <p:txBody>
            <a:bodyPr spcFirstLastPara="1" wrap="square" lIns="17775" tIns="17775" rIns="17775" bIns="177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IN" sz="1400" b="1" i="0" u="none" strike="noStrike" kern="0" cap="none" spc="0" normalizeH="0" baseline="0" noProof="0" dirty="0">
                  <a:ln>
                    <a:noFill/>
                  </a:ln>
                  <a:solidFill>
                    <a:srgbClr val="000000"/>
                  </a:solidFill>
                  <a:effectLst/>
                  <a:uLnTx/>
                  <a:uFillTx/>
                  <a:latin typeface="Arial"/>
                  <a:ea typeface="Arial"/>
                  <a:cs typeface="Arial"/>
                  <a:sym typeface="Arial"/>
                </a:rPr>
                <a:t>Sustainability Indexing of Ships</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9" name="Google Shape;666;p25">
              <a:extLst>
                <a:ext uri="{FF2B5EF4-FFF2-40B4-BE49-F238E27FC236}">
                  <a16:creationId xmlns:a16="http://schemas.microsoft.com/office/drawing/2014/main" id="{346E4DDD-038E-DEB3-8A6D-493F23D11780}"/>
                </a:ext>
              </a:extLst>
            </p:cNvPr>
            <p:cNvSpPr/>
            <p:nvPr/>
          </p:nvSpPr>
          <p:spPr>
            <a:xfrm>
              <a:off x="2956944" y="3861342"/>
              <a:ext cx="838302" cy="722308"/>
            </a:xfrm>
            <a:prstGeom prst="hexagon">
              <a:avLst>
                <a:gd name="adj" fmla="val 28900"/>
                <a:gd name="vf" fmla="val 115470"/>
              </a:avLst>
            </a:prstGeom>
            <a:gradFill>
              <a:gsLst>
                <a:gs pos="0">
                  <a:srgbClr val="D1D9D1"/>
                </a:gs>
                <a:gs pos="50000">
                  <a:srgbClr val="CAD3CA"/>
                </a:gs>
                <a:gs pos="100000">
                  <a:srgbClr val="B1BAB1"/>
                </a:gs>
              </a:gsLst>
              <a:lin ang="54000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67;p25">
              <a:extLst>
                <a:ext uri="{FF2B5EF4-FFF2-40B4-BE49-F238E27FC236}">
                  <a16:creationId xmlns:a16="http://schemas.microsoft.com/office/drawing/2014/main" id="{88B84D11-45F0-C739-2A5E-CF0D3603A85A}"/>
                </a:ext>
              </a:extLst>
            </p:cNvPr>
            <p:cNvSpPr/>
            <p:nvPr/>
          </p:nvSpPr>
          <p:spPr>
            <a:xfrm>
              <a:off x="3157475" y="3843460"/>
              <a:ext cx="1820800" cy="1575206"/>
            </a:xfrm>
            <a:prstGeom prst="hexagon">
              <a:avLst>
                <a:gd name="adj" fmla="val 28570"/>
                <a:gd name="vf" fmla="val 115470"/>
              </a:avLst>
            </a:prstGeom>
            <a:gradFill>
              <a:gsLst>
                <a:gs pos="0">
                  <a:schemeClr val="lt1"/>
                </a:gs>
                <a:gs pos="50000">
                  <a:schemeClr val="lt1"/>
                </a:gs>
                <a:gs pos="100000">
                  <a:srgbClr val="E1E1E1"/>
                </a:gs>
              </a:gsLst>
              <a:lin ang="5400000" scaled="0"/>
            </a:gradFill>
            <a:ln w="57150" cap="flat" cmpd="sng">
              <a:solidFill>
                <a:srgbClr val="0C351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68;p25">
              <a:extLst>
                <a:ext uri="{FF2B5EF4-FFF2-40B4-BE49-F238E27FC236}">
                  <a16:creationId xmlns:a16="http://schemas.microsoft.com/office/drawing/2014/main" id="{D28D9E92-D569-0CC2-7E67-9B7CD440EC56}"/>
                </a:ext>
              </a:extLst>
            </p:cNvPr>
            <p:cNvSpPr txBox="1"/>
            <p:nvPr/>
          </p:nvSpPr>
          <p:spPr>
            <a:xfrm>
              <a:off x="3459220" y="4104505"/>
              <a:ext cx="1217310" cy="1053116"/>
            </a:xfrm>
            <a:prstGeom prst="rect">
              <a:avLst/>
            </a:prstGeom>
            <a:noFill/>
            <a:ln>
              <a:noFill/>
            </a:ln>
          </p:spPr>
          <p:txBody>
            <a:bodyPr spcFirstLastPara="1" wrap="square" lIns="17775" tIns="17775" rIns="17775" bIns="177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IN" sz="1400" b="1" i="0" u="none" strike="noStrike" kern="0" cap="none" spc="0" normalizeH="0" baseline="0" noProof="0" dirty="0">
                  <a:ln>
                    <a:noFill/>
                  </a:ln>
                  <a:solidFill>
                    <a:srgbClr val="000000"/>
                  </a:solidFill>
                  <a:effectLst/>
                  <a:uLnTx/>
                  <a:uFillTx/>
                  <a:latin typeface="Arial"/>
                  <a:ea typeface="Arial"/>
                  <a:cs typeface="Arial"/>
                  <a:sym typeface="Arial"/>
                </a:rPr>
                <a:t>Shore Power (</a:t>
              </a:r>
              <a:r>
                <a:rPr kumimoji="0" lang="en-IN" sz="1400" b="1" i="0" u="none" strike="noStrike" kern="0" cap="none" spc="0" normalizeH="0" baseline="0" noProof="0" dirty="0">
                  <a:ln>
                    <a:noFill/>
                  </a:ln>
                  <a:solidFill>
                    <a:srgbClr val="000000"/>
                  </a:solidFill>
                  <a:effectLst/>
                  <a:uLnTx/>
                  <a:uFillTx/>
                  <a:latin typeface="Arial"/>
                  <a:ea typeface="+mn-ea"/>
                  <a:cs typeface="Arial"/>
                  <a:sym typeface="Arial"/>
                </a:rPr>
                <a:t>OPS)</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2" name="Google Shape;669;p25">
              <a:extLst>
                <a:ext uri="{FF2B5EF4-FFF2-40B4-BE49-F238E27FC236}">
                  <a16:creationId xmlns:a16="http://schemas.microsoft.com/office/drawing/2014/main" id="{6CBC0B05-1B7A-7CF3-85B2-11C1DD31D121}"/>
                </a:ext>
              </a:extLst>
            </p:cNvPr>
            <p:cNvSpPr/>
            <p:nvPr/>
          </p:nvSpPr>
          <p:spPr>
            <a:xfrm>
              <a:off x="1962559" y="2511552"/>
              <a:ext cx="838302" cy="722308"/>
            </a:xfrm>
            <a:prstGeom prst="hexagon">
              <a:avLst>
                <a:gd name="adj" fmla="val 28900"/>
                <a:gd name="vf" fmla="val 115470"/>
              </a:avLst>
            </a:prstGeom>
            <a:gradFill>
              <a:gsLst>
                <a:gs pos="0">
                  <a:srgbClr val="D1D9D1"/>
                </a:gs>
                <a:gs pos="50000">
                  <a:srgbClr val="CAD3CA"/>
                </a:gs>
                <a:gs pos="100000">
                  <a:srgbClr val="B1BAB1"/>
                </a:gs>
              </a:gsLst>
              <a:lin ang="54000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670;p25">
              <a:extLst>
                <a:ext uri="{FF2B5EF4-FFF2-40B4-BE49-F238E27FC236}">
                  <a16:creationId xmlns:a16="http://schemas.microsoft.com/office/drawing/2014/main" id="{33339430-CDE1-EAC2-9123-BED29CC63BE4}"/>
                </a:ext>
              </a:extLst>
            </p:cNvPr>
            <p:cNvSpPr/>
            <p:nvPr/>
          </p:nvSpPr>
          <p:spPr>
            <a:xfrm>
              <a:off x="1479837" y="2874602"/>
              <a:ext cx="1820800" cy="1575206"/>
            </a:xfrm>
            <a:prstGeom prst="hexagon">
              <a:avLst>
                <a:gd name="adj" fmla="val 28570"/>
                <a:gd name="vf" fmla="val 115470"/>
              </a:avLst>
            </a:prstGeom>
            <a:gradFill>
              <a:gsLst>
                <a:gs pos="0">
                  <a:schemeClr val="lt1"/>
                </a:gs>
                <a:gs pos="50000">
                  <a:schemeClr val="lt1"/>
                </a:gs>
                <a:gs pos="100000">
                  <a:srgbClr val="E1E1E1"/>
                </a:gs>
              </a:gsLst>
              <a:lin ang="5400000" scaled="0"/>
            </a:gradFill>
            <a:ln w="57150" cap="flat" cmpd="sng">
              <a:solidFill>
                <a:srgbClr val="0C351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671;p25">
              <a:extLst>
                <a:ext uri="{FF2B5EF4-FFF2-40B4-BE49-F238E27FC236}">
                  <a16:creationId xmlns:a16="http://schemas.microsoft.com/office/drawing/2014/main" id="{A4D59C32-CFE1-155A-D2E2-8726724EE5D0}"/>
                </a:ext>
              </a:extLst>
            </p:cNvPr>
            <p:cNvSpPr txBox="1"/>
            <p:nvPr/>
          </p:nvSpPr>
          <p:spPr>
            <a:xfrm>
              <a:off x="1781582" y="3135647"/>
              <a:ext cx="1217310" cy="1053116"/>
            </a:xfrm>
            <a:prstGeom prst="rect">
              <a:avLst/>
            </a:prstGeom>
            <a:noFill/>
            <a:ln>
              <a:noFill/>
            </a:ln>
          </p:spPr>
          <p:txBody>
            <a:bodyPr spcFirstLastPara="1" wrap="square" lIns="17775" tIns="17775" rIns="17775" bIns="177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IN" sz="1400" b="1" i="0" u="none" strike="noStrike" kern="0" cap="none" spc="0" normalizeH="0" baseline="0" noProof="0" dirty="0">
                  <a:ln>
                    <a:noFill/>
                  </a:ln>
                  <a:solidFill>
                    <a:srgbClr val="000000"/>
                  </a:solidFill>
                  <a:effectLst/>
                  <a:uLnTx/>
                  <a:uFillTx/>
                  <a:latin typeface="Arial"/>
                  <a:ea typeface="Arial"/>
                  <a:cs typeface="Arial"/>
                  <a:sym typeface="Arial"/>
                </a:rPr>
                <a:t>Ship Recycling</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5" name="Google Shape;672;p25">
              <a:extLst>
                <a:ext uri="{FF2B5EF4-FFF2-40B4-BE49-F238E27FC236}">
                  <a16:creationId xmlns:a16="http://schemas.microsoft.com/office/drawing/2014/main" id="{AA9CF227-5C18-7491-9E96-BBE03E70363B}"/>
                </a:ext>
              </a:extLst>
            </p:cNvPr>
            <p:cNvSpPr/>
            <p:nvPr/>
          </p:nvSpPr>
          <p:spPr>
            <a:xfrm>
              <a:off x="1479837" y="966690"/>
              <a:ext cx="1820800" cy="1575206"/>
            </a:xfrm>
            <a:prstGeom prst="hexagon">
              <a:avLst>
                <a:gd name="adj" fmla="val 28570"/>
                <a:gd name="vf" fmla="val 115470"/>
              </a:avLst>
            </a:prstGeom>
            <a:gradFill>
              <a:gsLst>
                <a:gs pos="0">
                  <a:schemeClr val="lt1"/>
                </a:gs>
                <a:gs pos="50000">
                  <a:schemeClr val="lt1"/>
                </a:gs>
                <a:gs pos="100000">
                  <a:srgbClr val="E1E1E1"/>
                </a:gs>
              </a:gsLst>
              <a:lin ang="5400000" scaled="0"/>
            </a:gradFill>
            <a:ln w="57150" cap="flat" cmpd="sng">
              <a:solidFill>
                <a:srgbClr val="0C351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673;p25">
              <a:extLst>
                <a:ext uri="{FF2B5EF4-FFF2-40B4-BE49-F238E27FC236}">
                  <a16:creationId xmlns:a16="http://schemas.microsoft.com/office/drawing/2014/main" id="{138B157B-5040-6DE3-2481-DD95DD6B1D1D}"/>
                </a:ext>
              </a:extLst>
            </p:cNvPr>
            <p:cNvSpPr txBox="1"/>
            <p:nvPr/>
          </p:nvSpPr>
          <p:spPr>
            <a:xfrm>
              <a:off x="1781582" y="1227735"/>
              <a:ext cx="1217310" cy="1053116"/>
            </a:xfrm>
            <a:prstGeom prst="rect">
              <a:avLst/>
            </a:prstGeom>
            <a:noFill/>
            <a:ln>
              <a:noFill/>
            </a:ln>
          </p:spPr>
          <p:txBody>
            <a:bodyPr spcFirstLastPara="1" wrap="square" lIns="17775" tIns="17775" rIns="17775" bIns="177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400"/>
                <a:buFont typeface="Arial"/>
                <a:buNone/>
                <a:tabLst/>
                <a:defRPr/>
              </a:pPr>
              <a:r>
                <a:rPr kumimoji="0" lang="en-IN" sz="1400" b="1" i="0" u="none" strike="noStrike" kern="0" cap="none" spc="0" normalizeH="0" baseline="0" noProof="0" dirty="0">
                  <a:ln>
                    <a:noFill/>
                  </a:ln>
                  <a:solidFill>
                    <a:srgbClr val="000000"/>
                  </a:solidFill>
                  <a:effectLst/>
                  <a:uLnTx/>
                  <a:uFillTx/>
                  <a:latin typeface="Arial"/>
                  <a:ea typeface="Arial"/>
                  <a:cs typeface="Arial"/>
                  <a:sym typeface="Arial"/>
                </a:rPr>
                <a:t>National Port Sustainability Council (NPSC)</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57" name="Google Shape;674;p25">
            <a:extLst>
              <a:ext uri="{FF2B5EF4-FFF2-40B4-BE49-F238E27FC236}">
                <a16:creationId xmlns:a16="http://schemas.microsoft.com/office/drawing/2014/main" id="{C14AD521-8267-DE0D-4115-FE23ED9C6D09}"/>
              </a:ext>
            </a:extLst>
          </p:cNvPr>
          <p:cNvSpPr/>
          <p:nvPr/>
        </p:nvSpPr>
        <p:spPr>
          <a:xfrm>
            <a:off x="8453098" y="2323569"/>
            <a:ext cx="3192252" cy="533400"/>
          </a:xfrm>
          <a:prstGeom prst="roundRect">
            <a:avLst>
              <a:gd name="adj" fmla="val 16667"/>
            </a:avLst>
          </a:prstGeom>
          <a:solidFill>
            <a:schemeClr val="lt1">
              <a:alpha val="49803"/>
            </a:schemeClr>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IN" sz="1500" b="1" i="0" u="none" strike="noStrike" kern="0" cap="none" spc="0" normalizeH="0" baseline="0" noProof="0" dirty="0">
                <a:ln>
                  <a:noFill/>
                </a:ln>
                <a:solidFill>
                  <a:srgbClr val="0E2841"/>
                </a:solidFill>
                <a:effectLst/>
                <a:uLnTx/>
                <a:uFillTx/>
                <a:latin typeface="Arial"/>
                <a:ea typeface="Arial"/>
                <a:cs typeface="Arial"/>
                <a:sym typeface="Arial"/>
              </a:rPr>
              <a:t>Guidelines for LNG, Biofuels, Methanol, Ammonia  </a:t>
            </a:r>
            <a:endParaRPr kumimoji="0" sz="1500" b="0" i="0" u="none" strike="noStrike" kern="0" cap="none" spc="0" normalizeH="0" baseline="0" noProof="0" dirty="0">
              <a:ln>
                <a:noFill/>
              </a:ln>
              <a:solidFill>
                <a:srgbClr val="0E2841"/>
              </a:solidFill>
              <a:effectLst/>
              <a:uLnTx/>
              <a:uFillTx/>
              <a:latin typeface="Arial"/>
              <a:ea typeface="Arial"/>
              <a:cs typeface="Arial"/>
              <a:sym typeface="Arial"/>
            </a:endParaRPr>
          </a:p>
        </p:txBody>
      </p:sp>
      <p:sp>
        <p:nvSpPr>
          <p:cNvPr id="58" name="Google Shape;675;p25">
            <a:extLst>
              <a:ext uri="{FF2B5EF4-FFF2-40B4-BE49-F238E27FC236}">
                <a16:creationId xmlns:a16="http://schemas.microsoft.com/office/drawing/2014/main" id="{CDA006EE-DBA3-EA9A-65D6-EBC0C907A2B1}"/>
              </a:ext>
            </a:extLst>
          </p:cNvPr>
          <p:cNvSpPr/>
          <p:nvPr/>
        </p:nvSpPr>
        <p:spPr>
          <a:xfrm>
            <a:off x="8705543" y="4281746"/>
            <a:ext cx="3402515" cy="533400"/>
          </a:xfrm>
          <a:prstGeom prst="roundRect">
            <a:avLst>
              <a:gd name="adj" fmla="val 16667"/>
            </a:avLst>
          </a:prstGeom>
          <a:solidFill>
            <a:schemeClr val="lt1">
              <a:alpha val="49803"/>
            </a:schemeClr>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IN" sz="1500" b="1" i="0" u="none" strike="noStrike" kern="0" cap="none" spc="0" normalizeH="0" baseline="0" noProof="0" dirty="0">
                <a:ln>
                  <a:noFill/>
                </a:ln>
                <a:solidFill>
                  <a:srgbClr val="0E2841"/>
                </a:solidFill>
                <a:effectLst/>
                <a:uLnTx/>
                <a:uFillTx/>
                <a:latin typeface="Arial"/>
                <a:ea typeface="Arial"/>
                <a:cs typeface="Arial"/>
                <a:sym typeface="Arial"/>
              </a:rPr>
              <a:t>Structure  to rate ships on their environmental performance, linked to age norms.</a:t>
            </a:r>
            <a:endParaRPr kumimoji="0" sz="1500" b="1" i="0" u="none" strike="noStrike" kern="0" cap="none" spc="0" normalizeH="0" baseline="0" noProof="0" dirty="0">
              <a:ln>
                <a:noFill/>
              </a:ln>
              <a:solidFill>
                <a:srgbClr val="0E2841"/>
              </a:solidFill>
              <a:effectLst/>
              <a:uLnTx/>
              <a:uFillTx/>
              <a:latin typeface="Arial"/>
              <a:ea typeface="Arial"/>
              <a:cs typeface="Arial"/>
              <a:sym typeface="Arial"/>
            </a:endParaRPr>
          </a:p>
        </p:txBody>
      </p:sp>
      <p:sp>
        <p:nvSpPr>
          <p:cNvPr id="59" name="Google Shape;676;p25">
            <a:extLst>
              <a:ext uri="{FF2B5EF4-FFF2-40B4-BE49-F238E27FC236}">
                <a16:creationId xmlns:a16="http://schemas.microsoft.com/office/drawing/2014/main" id="{7F02AE09-D7A1-C9C8-E9EF-0FC8015A2930}"/>
              </a:ext>
            </a:extLst>
          </p:cNvPr>
          <p:cNvSpPr/>
          <p:nvPr/>
        </p:nvSpPr>
        <p:spPr>
          <a:xfrm>
            <a:off x="7110822" y="5789930"/>
            <a:ext cx="4420415" cy="533400"/>
          </a:xfrm>
          <a:prstGeom prst="roundRect">
            <a:avLst>
              <a:gd name="adj" fmla="val 16667"/>
            </a:avLst>
          </a:prstGeom>
          <a:solidFill>
            <a:schemeClr val="lt1">
              <a:alpha val="49803"/>
            </a:schemeClr>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IN" sz="1500" b="1" i="0" u="none" strike="noStrike" kern="0" cap="none" spc="0" normalizeH="0" baseline="0" noProof="0" dirty="0">
                <a:ln>
                  <a:noFill/>
                </a:ln>
                <a:solidFill>
                  <a:srgbClr val="0E2841"/>
                </a:solidFill>
                <a:effectLst/>
                <a:uLnTx/>
                <a:uFillTx/>
                <a:latin typeface="Arial"/>
                <a:ea typeface="Arial"/>
                <a:cs typeface="Arial"/>
                <a:sym typeface="Arial"/>
              </a:rPr>
              <a:t>Use of clean shore electricity by ships while berthed at port, reducing fuel burning.</a:t>
            </a:r>
            <a:endParaRPr kumimoji="0" sz="1500" b="1" i="0" u="none" strike="noStrike" kern="0" cap="none" spc="0" normalizeH="0" baseline="0" noProof="0" dirty="0">
              <a:ln>
                <a:noFill/>
              </a:ln>
              <a:solidFill>
                <a:srgbClr val="0E2841"/>
              </a:solidFill>
              <a:effectLst/>
              <a:uLnTx/>
              <a:uFillTx/>
              <a:latin typeface="Arial"/>
              <a:ea typeface="Arial"/>
              <a:cs typeface="Arial"/>
              <a:sym typeface="Arial"/>
            </a:endParaRPr>
          </a:p>
        </p:txBody>
      </p:sp>
      <p:sp>
        <p:nvSpPr>
          <p:cNvPr id="60" name="Google Shape;677;p25">
            <a:extLst>
              <a:ext uri="{FF2B5EF4-FFF2-40B4-BE49-F238E27FC236}">
                <a16:creationId xmlns:a16="http://schemas.microsoft.com/office/drawing/2014/main" id="{80AAEBDA-6846-3022-543D-3937E14DECA4}"/>
              </a:ext>
            </a:extLst>
          </p:cNvPr>
          <p:cNvSpPr/>
          <p:nvPr/>
        </p:nvSpPr>
        <p:spPr>
          <a:xfrm>
            <a:off x="705497" y="4741391"/>
            <a:ext cx="2741165" cy="533400"/>
          </a:xfrm>
          <a:prstGeom prst="roundRect">
            <a:avLst>
              <a:gd name="adj" fmla="val 16667"/>
            </a:avLst>
          </a:prstGeom>
          <a:solidFill>
            <a:schemeClr val="lt1">
              <a:alpha val="49803"/>
            </a:schemeClr>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IN" sz="1400" b="1" i="0" u="none" strike="noStrike" kern="0" cap="none" spc="0" normalizeH="0" baseline="0" noProof="0" dirty="0">
                <a:ln>
                  <a:noFill/>
                </a:ln>
                <a:solidFill>
                  <a:srgbClr val="0E2841"/>
                </a:solidFill>
                <a:effectLst/>
                <a:uLnTx/>
                <a:uFillTx/>
                <a:latin typeface="Arial"/>
                <a:ea typeface="Arial"/>
                <a:cs typeface="Arial"/>
                <a:sym typeface="Arial"/>
              </a:rPr>
              <a:t>With the Hong Kong Convention now in force, India leads globally with 115 compliant yards at Alang.</a:t>
            </a:r>
            <a:endParaRPr kumimoji="0" sz="1600" b="1" i="0" u="none" strike="noStrike" kern="0" cap="none" spc="0" normalizeH="0" baseline="0" noProof="0" dirty="0">
              <a:ln>
                <a:noFill/>
              </a:ln>
              <a:solidFill>
                <a:srgbClr val="0E2841"/>
              </a:solidFill>
              <a:effectLst/>
              <a:uLnTx/>
              <a:uFillTx/>
              <a:latin typeface="Arial"/>
              <a:ea typeface="Arial"/>
              <a:cs typeface="Arial"/>
              <a:sym typeface="Arial"/>
            </a:endParaRPr>
          </a:p>
        </p:txBody>
      </p:sp>
      <p:sp>
        <p:nvSpPr>
          <p:cNvPr id="61" name="Google Shape;678;p25">
            <a:extLst>
              <a:ext uri="{FF2B5EF4-FFF2-40B4-BE49-F238E27FC236}">
                <a16:creationId xmlns:a16="http://schemas.microsoft.com/office/drawing/2014/main" id="{33567A62-91BF-72B4-24A5-3DCA8558819C}"/>
              </a:ext>
            </a:extLst>
          </p:cNvPr>
          <p:cNvSpPr/>
          <p:nvPr/>
        </p:nvSpPr>
        <p:spPr>
          <a:xfrm>
            <a:off x="502710" y="2323569"/>
            <a:ext cx="2943952" cy="533400"/>
          </a:xfrm>
          <a:prstGeom prst="roundRect">
            <a:avLst>
              <a:gd name="adj" fmla="val 16667"/>
            </a:avLst>
          </a:prstGeom>
          <a:solidFill>
            <a:schemeClr val="lt1">
              <a:alpha val="49803"/>
            </a:schemeClr>
          </a:solidFill>
          <a:ln w="9525" cap="flat" cmpd="sng">
            <a:solidFill>
              <a:schemeClr val="lt1"/>
            </a:solidFill>
            <a:prstDash val="solid"/>
            <a:round/>
            <a:headEnd type="none" w="sm" len="sm"/>
            <a:tailEnd type="none" w="sm" len="sm"/>
          </a:ln>
        </p:spPr>
        <p:txBody>
          <a:bodyPr spcFirstLastPara="1" wrap="square" lIns="0" tIns="0" rIns="0" bIns="0" anchor="ctr" anchorCtr="0">
            <a:no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IN" sz="1400" b="0" i="0" u="none" strike="noStrike" kern="0" cap="none" spc="0" normalizeH="0" baseline="0" noProof="0" dirty="0">
                <a:ln>
                  <a:noFill/>
                </a:ln>
                <a:solidFill>
                  <a:srgbClr val="0E2841"/>
                </a:solidFill>
                <a:effectLst/>
                <a:uLnTx/>
                <a:uFillTx/>
                <a:latin typeface="Arial"/>
                <a:ea typeface="Arial"/>
                <a:cs typeface="Arial"/>
                <a:sym typeface="Arial"/>
              </a:rPr>
              <a:t>NPSC metrics include </a:t>
            </a:r>
            <a:r>
              <a:rPr kumimoji="0" lang="en-IN" sz="1400" b="1" i="0" u="none" strike="noStrike" kern="0" cap="none" spc="0" normalizeH="0" baseline="0" noProof="0" dirty="0">
                <a:ln>
                  <a:noFill/>
                </a:ln>
                <a:solidFill>
                  <a:srgbClr val="0E2841"/>
                </a:solidFill>
                <a:effectLst/>
                <a:uLnTx/>
                <a:uFillTx/>
                <a:latin typeface="Arial"/>
                <a:ea typeface="Arial"/>
                <a:cs typeface="Arial"/>
                <a:sym typeface="Arial"/>
              </a:rPr>
              <a:t>Green Port Index (GPI), Port Readiness Level (PRL), Smart Port Shore Power Index (SPSPI), Environmental Ship Index (ESI), and GHG Emissions Inventory</a:t>
            </a:r>
            <a:r>
              <a:rPr kumimoji="0" lang="en-IN" sz="1400" b="0" i="0" u="none" strike="noStrike" kern="0" cap="none" spc="0" normalizeH="0" baseline="0" noProof="0" dirty="0">
                <a:ln>
                  <a:noFill/>
                </a:ln>
                <a:solidFill>
                  <a:srgbClr val="0E2841"/>
                </a:solidFill>
                <a:effectLst/>
                <a:uLnTx/>
                <a:uFillTx/>
                <a:latin typeface="Arial"/>
                <a:ea typeface="Arial"/>
                <a:cs typeface="Arial"/>
                <a:sym typeface="Arial"/>
              </a:rPr>
              <a:t> to benchmark sustainability and readiness of Indian ports</a:t>
            </a:r>
            <a:endParaRPr kumimoji="0" sz="1600" b="0" i="0" u="none" strike="noStrike" kern="0" cap="none" spc="0" normalizeH="0" baseline="0" noProof="0" dirty="0">
              <a:ln>
                <a:noFill/>
              </a:ln>
              <a:solidFill>
                <a:srgbClr val="0E2841"/>
              </a:solidFill>
              <a:effectLst/>
              <a:uLnTx/>
              <a:uFillTx/>
              <a:latin typeface="Arial"/>
              <a:ea typeface="Arial"/>
              <a:cs typeface="Arial"/>
              <a:sym typeface="Arial"/>
            </a:endParaRPr>
          </a:p>
        </p:txBody>
      </p:sp>
      <p:sp>
        <p:nvSpPr>
          <p:cNvPr id="2" name="Footer Placeholder 2">
            <a:extLst>
              <a:ext uri="{FF2B5EF4-FFF2-40B4-BE49-F238E27FC236}">
                <a16:creationId xmlns:a16="http://schemas.microsoft.com/office/drawing/2014/main" id="{1FF4CAE1-B3B7-BD01-D270-1BDD08235E40}"/>
              </a:ext>
            </a:extLst>
          </p:cNvPr>
          <p:cNvSpPr>
            <a:spLocks noGrp="1"/>
          </p:cNvSpPr>
          <p:nvPr>
            <p:ph type="ftr" sz="quarter" idx="11"/>
          </p:nvPr>
        </p:nvSpPr>
        <p:spPr>
          <a:xfrm>
            <a:off x="4038600" y="6452870"/>
            <a:ext cx="4114800" cy="365125"/>
          </a:xfrm>
        </p:spPr>
        <p:txBody>
          <a:bodyPr/>
          <a:lstStyle/>
          <a:p>
            <a:pPr>
              <a:defRPr/>
            </a:pPr>
            <a:r>
              <a:rPr lang="en-IN" dirty="0">
                <a:solidFill>
                  <a:prstClr val="black">
                    <a:tint val="82000"/>
                  </a:prstClr>
                </a:solidFill>
                <a:latin typeface="Aptos" panose="02110004020202020204"/>
              </a:rPr>
              <a:t>Stepping Stone towards a Safe &amp; Sustainable Ocean Economy in India</a:t>
            </a:r>
            <a:endParaRPr lang="en-US" dirty="0">
              <a:solidFill>
                <a:prstClr val="black">
                  <a:tint val="82000"/>
                </a:prstClr>
              </a:solidFill>
              <a:latin typeface="Aptos" panose="02110004020202020204"/>
            </a:endParaRPr>
          </a:p>
        </p:txBody>
      </p:sp>
      <p:sp>
        <p:nvSpPr>
          <p:cNvPr id="3" name="Slide Number Placeholder 3">
            <a:extLst>
              <a:ext uri="{FF2B5EF4-FFF2-40B4-BE49-F238E27FC236}">
                <a16:creationId xmlns:a16="http://schemas.microsoft.com/office/drawing/2014/main" id="{53CDEB27-B0ED-C1FE-1303-5EC7DAC0C216}"/>
              </a:ext>
            </a:extLst>
          </p:cNvPr>
          <p:cNvSpPr>
            <a:spLocks noGrp="1"/>
          </p:cNvSpPr>
          <p:nvPr>
            <p:ph type="sldNum" sz="quarter" idx="12"/>
          </p:nvPr>
        </p:nvSpPr>
        <p:spPr>
          <a:xfrm>
            <a:off x="8610600" y="645287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3271410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67663-8D87-F114-06A0-164DFFE0DF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43C9A7-F7E5-CF37-92DD-DF33D7296331}"/>
              </a:ext>
            </a:extLst>
          </p:cNvPr>
          <p:cNvSpPr>
            <a:spLocks noGrp="1"/>
          </p:cNvSpPr>
          <p:nvPr>
            <p:ph type="title"/>
          </p:nvPr>
        </p:nvSpPr>
        <p:spPr>
          <a:xfrm>
            <a:off x="1061095" y="240425"/>
            <a:ext cx="10048621" cy="533400"/>
          </a:xfrm>
        </p:spPr>
        <p:txBody>
          <a:bodyPr vert="horz" lIns="91440" tIns="45720" rIns="91440" bIns="45720" rtlCol="0" anchor="ctr">
            <a:noAutofit/>
          </a:bodyPr>
          <a:lstStyle/>
          <a:p>
            <a:pPr algn="ctr"/>
            <a:r>
              <a:rPr lang="en-IN" sz="3600" b="1" dirty="0">
                <a:solidFill>
                  <a:schemeClr val="accent1"/>
                </a:solidFill>
              </a:rPr>
              <a:t>Swachh Sagar Portal</a:t>
            </a:r>
          </a:p>
        </p:txBody>
      </p:sp>
      <p:sp>
        <p:nvSpPr>
          <p:cNvPr id="3" name="TextBox 2">
            <a:extLst>
              <a:ext uri="{FF2B5EF4-FFF2-40B4-BE49-F238E27FC236}">
                <a16:creationId xmlns:a16="http://schemas.microsoft.com/office/drawing/2014/main" id="{09D1EECF-82F1-E973-8A19-A7524A23343C}"/>
              </a:ext>
            </a:extLst>
          </p:cNvPr>
          <p:cNvSpPr txBox="1"/>
          <p:nvPr/>
        </p:nvSpPr>
        <p:spPr>
          <a:xfrm>
            <a:off x="427920" y="1103728"/>
            <a:ext cx="1149992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Aptos" panose="02110004020202020204"/>
                <a:ea typeface="+mn-ea"/>
                <a:cs typeface="+mn-cs"/>
              </a:rPr>
              <a:t>India’s digital platform for clean seas and maritime decarbonization.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Aptos" panose="02110004020202020204"/>
                <a:ea typeface="+mn-ea"/>
                <a:cs typeface="+mn-cs"/>
              </a:rPr>
              <a:t>Developed and Managed by IRS on behalf of DGS.</a:t>
            </a:r>
            <a:endParaRPr kumimoji="0" lang="en-US" sz="1600" b="1" i="1" u="none" strike="noStrike" kern="1200" cap="none" spc="0" normalizeH="0" baseline="0" noProof="0" dirty="0">
              <a:ln>
                <a:noFill/>
              </a:ln>
              <a:solidFill>
                <a:srgbClr val="0E2841"/>
              </a:solidFill>
              <a:effectLst/>
              <a:uLnTx/>
              <a:uFillTx/>
              <a:latin typeface="Aptos" panose="02110004020202020204"/>
              <a:ea typeface="+mn-ea"/>
              <a:cs typeface="+mn-cs"/>
            </a:endParaRPr>
          </a:p>
        </p:txBody>
      </p:sp>
      <p:cxnSp>
        <p:nvCxnSpPr>
          <p:cNvPr id="5" name="Straight Connector 4">
            <a:extLst>
              <a:ext uri="{FF2B5EF4-FFF2-40B4-BE49-F238E27FC236}">
                <a16:creationId xmlns:a16="http://schemas.microsoft.com/office/drawing/2014/main" id="{96E5DDB6-E755-99C5-B4F6-A0F4346638F7}"/>
              </a:ext>
            </a:extLst>
          </p:cNvPr>
          <p:cNvCxnSpPr>
            <a:cxnSpLocks/>
          </p:cNvCxnSpPr>
          <p:nvPr/>
        </p:nvCxnSpPr>
        <p:spPr>
          <a:xfrm>
            <a:off x="1648969" y="758316"/>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graphicFrame>
        <p:nvGraphicFramePr>
          <p:cNvPr id="4" name="Diagram 3">
            <a:extLst>
              <a:ext uri="{FF2B5EF4-FFF2-40B4-BE49-F238E27FC236}">
                <a16:creationId xmlns:a16="http://schemas.microsoft.com/office/drawing/2014/main" id="{6A9D728C-FA40-DD65-20F9-F1CEBBFEC76D}"/>
              </a:ext>
            </a:extLst>
          </p:cNvPr>
          <p:cNvGraphicFramePr/>
          <p:nvPr/>
        </p:nvGraphicFramePr>
        <p:xfrm>
          <a:off x="443508" y="2934587"/>
          <a:ext cx="11382732" cy="3682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Content Placeholder 3">
            <a:extLst>
              <a:ext uri="{FF2B5EF4-FFF2-40B4-BE49-F238E27FC236}">
                <a16:creationId xmlns:a16="http://schemas.microsoft.com/office/drawing/2014/main" id="{4C309369-9A49-FB38-10E7-FEA026C5484F}"/>
              </a:ext>
            </a:extLst>
          </p:cNvPr>
          <p:cNvPicPr>
            <a:picLocks/>
          </p:cNvPicPr>
          <p:nvPr/>
        </p:nvPicPr>
        <p:blipFill>
          <a:blip r:embed="rId8"/>
          <a:srcRect l="44113" t="23282" r="40044" b="48655"/>
          <a:stretch>
            <a:fillRect/>
          </a:stretch>
        </p:blipFill>
        <p:spPr>
          <a:xfrm>
            <a:off x="489097" y="1684615"/>
            <a:ext cx="1926266" cy="1404144"/>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16" name="Content Placeholder 3">
            <a:extLst>
              <a:ext uri="{FF2B5EF4-FFF2-40B4-BE49-F238E27FC236}">
                <a16:creationId xmlns:a16="http://schemas.microsoft.com/office/drawing/2014/main" id="{BD4002AF-A5BB-7FBF-5776-1F5F758DF22E}"/>
              </a:ext>
            </a:extLst>
          </p:cNvPr>
          <p:cNvPicPr>
            <a:picLocks/>
          </p:cNvPicPr>
          <p:nvPr/>
        </p:nvPicPr>
        <p:blipFill>
          <a:blip r:embed="rId8"/>
          <a:srcRect l="62189" t="22240" r="21232" b="48203"/>
          <a:stretch>
            <a:fillRect/>
          </a:stretch>
        </p:blipFill>
        <p:spPr>
          <a:xfrm>
            <a:off x="9776637" y="1616148"/>
            <a:ext cx="1972679" cy="1472609"/>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18" name="Content Placeholder 3">
            <a:extLst>
              <a:ext uri="{FF2B5EF4-FFF2-40B4-BE49-F238E27FC236}">
                <a16:creationId xmlns:a16="http://schemas.microsoft.com/office/drawing/2014/main" id="{355953ED-23A1-F1FF-031C-55E20F51D547}"/>
              </a:ext>
            </a:extLst>
          </p:cNvPr>
          <p:cNvPicPr>
            <a:picLocks/>
          </p:cNvPicPr>
          <p:nvPr/>
        </p:nvPicPr>
        <p:blipFill>
          <a:blip r:embed="rId8"/>
          <a:srcRect l="80625" t="22233" r="2346" b="48314"/>
          <a:stretch>
            <a:fillRect/>
          </a:stretch>
        </p:blipFill>
        <p:spPr>
          <a:xfrm>
            <a:off x="7453423" y="1616149"/>
            <a:ext cx="2062717" cy="1472610"/>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19" name="Content Placeholder 3">
            <a:extLst>
              <a:ext uri="{FF2B5EF4-FFF2-40B4-BE49-F238E27FC236}">
                <a16:creationId xmlns:a16="http://schemas.microsoft.com/office/drawing/2014/main" id="{375F531B-35F2-DD12-9B07-385D67FF4E4C}"/>
              </a:ext>
            </a:extLst>
          </p:cNvPr>
          <p:cNvPicPr>
            <a:picLocks/>
          </p:cNvPicPr>
          <p:nvPr/>
        </p:nvPicPr>
        <p:blipFill>
          <a:blip r:embed="rId8"/>
          <a:srcRect l="52952" t="54777" r="30312" b="17193"/>
          <a:stretch>
            <a:fillRect/>
          </a:stretch>
        </p:blipFill>
        <p:spPr>
          <a:xfrm>
            <a:off x="2675860" y="1684614"/>
            <a:ext cx="2151321" cy="1441356"/>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pic>
        <p:nvPicPr>
          <p:cNvPr id="20" name="Content Placeholder 3">
            <a:extLst>
              <a:ext uri="{FF2B5EF4-FFF2-40B4-BE49-F238E27FC236}">
                <a16:creationId xmlns:a16="http://schemas.microsoft.com/office/drawing/2014/main" id="{8ADA6496-D42C-5C26-0B7A-59CF6FEDEBD0}"/>
              </a:ext>
            </a:extLst>
          </p:cNvPr>
          <p:cNvPicPr>
            <a:picLocks/>
          </p:cNvPicPr>
          <p:nvPr/>
        </p:nvPicPr>
        <p:blipFill>
          <a:blip r:embed="rId8"/>
          <a:srcRect l="71698" t="54678" r="11589" b="17192"/>
          <a:stretch>
            <a:fillRect/>
          </a:stretch>
        </p:blipFill>
        <p:spPr>
          <a:xfrm>
            <a:off x="5084134" y="1684614"/>
            <a:ext cx="2108792" cy="1441355"/>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sp>
        <p:nvSpPr>
          <p:cNvPr id="9" name="TextBox 8">
            <a:extLst>
              <a:ext uri="{FF2B5EF4-FFF2-40B4-BE49-F238E27FC236}">
                <a16:creationId xmlns:a16="http://schemas.microsoft.com/office/drawing/2014/main" id="{26DF16BD-630E-75E1-B785-D10E90396503}"/>
              </a:ext>
            </a:extLst>
          </p:cNvPr>
          <p:cNvSpPr txBox="1"/>
          <p:nvPr/>
        </p:nvSpPr>
        <p:spPr>
          <a:xfrm>
            <a:off x="3037405" y="708208"/>
            <a:ext cx="6096000" cy="369332"/>
          </a:xfrm>
          <a:prstGeom prst="rect">
            <a:avLst/>
          </a:prstGeom>
          <a:noFill/>
        </p:spPr>
        <p:txBody>
          <a:bodyPr wrap="square">
            <a:spAutoFit/>
          </a:bodyPr>
          <a:lstStyle/>
          <a:p>
            <a:pPr algn="ctr"/>
            <a:r>
              <a:rPr lang="en-IN" b="1" i="1" dirty="0">
                <a:solidFill>
                  <a:schemeClr val="accent1"/>
                </a:solidFill>
              </a:rPr>
              <a:t>Monitoring &amp; Reporting – First Step towards Green Future</a:t>
            </a:r>
          </a:p>
        </p:txBody>
      </p:sp>
      <p:sp>
        <p:nvSpPr>
          <p:cNvPr id="6" name="Footer Placeholder 2">
            <a:extLst>
              <a:ext uri="{FF2B5EF4-FFF2-40B4-BE49-F238E27FC236}">
                <a16:creationId xmlns:a16="http://schemas.microsoft.com/office/drawing/2014/main" id="{0150C7AA-0731-B57C-E098-5F22BBB94E74}"/>
              </a:ext>
            </a:extLst>
          </p:cNvPr>
          <p:cNvSpPr>
            <a:spLocks noGrp="1"/>
          </p:cNvSpPr>
          <p:nvPr>
            <p:ph type="ftr" sz="quarter" idx="11"/>
          </p:nvPr>
        </p:nvSpPr>
        <p:spPr>
          <a:xfrm>
            <a:off x="4038600" y="6391910"/>
            <a:ext cx="4114800" cy="365125"/>
          </a:xfrm>
        </p:spPr>
        <p:txBody>
          <a:bodyPr/>
          <a:lstStyle/>
          <a:p>
            <a:pPr>
              <a:defRPr/>
            </a:pPr>
            <a:r>
              <a:rPr lang="en-IN" dirty="0">
                <a:solidFill>
                  <a:prstClr val="black">
                    <a:tint val="82000"/>
                  </a:prstClr>
                </a:solidFill>
                <a:latin typeface="Aptos" panose="02110004020202020204"/>
              </a:rPr>
              <a:t>Stepping Stone towards a Safe &amp; Sustainable Ocean Economy in India</a:t>
            </a:r>
            <a:endParaRPr lang="en-US" dirty="0">
              <a:solidFill>
                <a:prstClr val="black">
                  <a:tint val="82000"/>
                </a:prstClr>
              </a:solidFill>
              <a:latin typeface="Aptos" panose="02110004020202020204"/>
            </a:endParaRPr>
          </a:p>
        </p:txBody>
      </p:sp>
      <p:sp>
        <p:nvSpPr>
          <p:cNvPr id="7" name="Slide Number Placeholder 3">
            <a:extLst>
              <a:ext uri="{FF2B5EF4-FFF2-40B4-BE49-F238E27FC236}">
                <a16:creationId xmlns:a16="http://schemas.microsoft.com/office/drawing/2014/main" id="{A2B7E4D4-67DE-0E6D-D325-AAB714A979D5}"/>
              </a:ext>
            </a:extLst>
          </p:cNvPr>
          <p:cNvSpPr>
            <a:spLocks noGrp="1"/>
          </p:cNvSpPr>
          <p:nvPr>
            <p:ph type="sldNum" sz="quarter" idx="12"/>
          </p:nvPr>
        </p:nvSpPr>
        <p:spPr>
          <a:xfrm>
            <a:off x="8610600" y="63919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3556962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A30EC-BB53-8D5D-BBCE-930ED5E458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4175AB-BA12-5376-2E31-8A14B0387B56}"/>
              </a:ext>
            </a:extLst>
          </p:cNvPr>
          <p:cNvSpPr>
            <a:spLocks noGrp="1"/>
          </p:cNvSpPr>
          <p:nvPr>
            <p:ph type="title"/>
          </p:nvPr>
        </p:nvSpPr>
        <p:spPr>
          <a:xfrm>
            <a:off x="1648969" y="176357"/>
            <a:ext cx="8982635" cy="740660"/>
          </a:xfrm>
        </p:spPr>
        <p:txBody>
          <a:bodyPr/>
          <a:lstStyle/>
          <a:p>
            <a:r>
              <a:rPr lang="en-IN" dirty="0"/>
              <a:t>National Green Shipping Policy</a:t>
            </a:r>
          </a:p>
        </p:txBody>
      </p:sp>
      <p:sp>
        <p:nvSpPr>
          <p:cNvPr id="5" name="TextBox 4">
            <a:extLst>
              <a:ext uri="{FF2B5EF4-FFF2-40B4-BE49-F238E27FC236}">
                <a16:creationId xmlns:a16="http://schemas.microsoft.com/office/drawing/2014/main" id="{A3E7BEE8-4249-B01C-9CA8-E9E46308BAC8}"/>
              </a:ext>
            </a:extLst>
          </p:cNvPr>
          <p:cNvSpPr txBox="1"/>
          <p:nvPr/>
        </p:nvSpPr>
        <p:spPr>
          <a:xfrm>
            <a:off x="381511" y="1335505"/>
            <a:ext cx="6653198" cy="1216959"/>
          </a:xfrm>
          <a:prstGeom prst="roundRect">
            <a:avLst>
              <a:gd name="adj" fmla="val 0"/>
            </a:avLst>
          </a:prstGeom>
          <a:noFill/>
          <a:ln>
            <a:noFill/>
          </a:ln>
        </p:spPr>
        <p:style>
          <a:lnRef idx="1">
            <a:schemeClr val="accent5"/>
          </a:lnRef>
          <a:fillRef idx="3">
            <a:schemeClr val="accent5"/>
          </a:fillRef>
          <a:effectRef idx="2">
            <a:schemeClr val="accent5"/>
          </a:effectRef>
          <a:fontRef idx="minor">
            <a:schemeClr val="lt1"/>
          </a:fontRef>
        </p:style>
        <p:txBody>
          <a:bodyPr vert="horz" wrap="square" lIns="0" tIns="0" rIns="0" bIns="0" rtlCol="0" anchor="t" anchorCtr="0">
            <a:noAutofit/>
          </a:bodyPr>
          <a:lstStyle/>
          <a:p>
            <a:pPr marL="0" marR="0" lvl="0" indent="0" algn="just" defTabSz="914400" rtl="0" eaLnBrk="1" fontAlgn="auto" latinLnBrk="0" hangingPunct="1">
              <a:lnSpc>
                <a:spcPct val="100000"/>
              </a:lnSpc>
              <a:spcBef>
                <a:spcPts val="400"/>
              </a:spcBef>
              <a:spcAft>
                <a:spcPts val="0"/>
              </a:spcAft>
              <a:buClrTx/>
              <a:buSzTx/>
              <a:buFontTx/>
              <a:buNone/>
              <a:tabLst/>
              <a:defRPr/>
            </a:pPr>
            <a:r>
              <a:rPr kumimoji="0" lang="en-US" sz="1800" b="0" i="0" u="none" strike="noStrike" kern="1200" cap="none" spc="0" normalizeH="0" baseline="0" noProof="0" dirty="0">
                <a:ln>
                  <a:noFill/>
                </a:ln>
                <a:solidFill>
                  <a:srgbClr val="0E2841"/>
                </a:solidFill>
                <a:effectLst/>
                <a:uLnTx/>
                <a:uFillTx/>
                <a:latin typeface="Aptos" panose="02110004020202020204"/>
                <a:ea typeface="+mn-ea"/>
                <a:cs typeface="+mn-cs"/>
              </a:rPr>
              <a:t>The NGSP is India’s strategic response to the global decarbonization mandate,  a policy blueprint designed to secure maritime growth while transitioning towards clean energy, sustainable ships and climate-resilient ports.</a:t>
            </a:r>
            <a:endParaRPr kumimoji="0" lang="en-US" altLang="en-US" sz="1800" b="0" i="0" u="none" strike="noStrike" kern="1200" cap="none" spc="0" normalizeH="0" baseline="0" noProof="0" dirty="0">
              <a:ln>
                <a:noFill/>
              </a:ln>
              <a:solidFill>
                <a:srgbClr val="0E2841"/>
              </a:solidFill>
              <a:effectLst/>
              <a:uLnTx/>
              <a:uFillTx/>
              <a:latin typeface="Arial" panose="020B0604020202020204" pitchFamily="34" charset="0"/>
              <a:ea typeface="+mn-ea"/>
              <a:cs typeface="Arial" panose="020B0604020202020204" pitchFamily="34" charset="0"/>
            </a:endParaRPr>
          </a:p>
        </p:txBody>
      </p:sp>
      <p:cxnSp>
        <p:nvCxnSpPr>
          <p:cNvPr id="14" name="Straight Connector 13">
            <a:extLst>
              <a:ext uri="{FF2B5EF4-FFF2-40B4-BE49-F238E27FC236}">
                <a16:creationId xmlns:a16="http://schemas.microsoft.com/office/drawing/2014/main" id="{AD11EF4D-67F6-74ED-DD0D-1A938075DDE4}"/>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7ECF372E-547C-F5C4-4D85-1AED713EB73C}"/>
              </a:ext>
            </a:extLst>
          </p:cNvPr>
          <p:cNvPicPr>
            <a:picLocks noChangeAspect="1"/>
          </p:cNvPicPr>
          <p:nvPr/>
        </p:nvPicPr>
        <p:blipFill>
          <a:blip r:embed="rId3"/>
          <a:stretch>
            <a:fillRect/>
          </a:stretch>
        </p:blipFill>
        <p:spPr>
          <a:xfrm>
            <a:off x="7319616" y="1335505"/>
            <a:ext cx="4733333" cy="4935491"/>
          </a:xfrm>
          <a:prstGeom prst="rect">
            <a:avLst/>
          </a:prstGeom>
          <a:scene3d>
            <a:camera prst="orthographicFront"/>
            <a:lightRig rig="threePt" dir="t"/>
          </a:scene3d>
          <a:sp3d>
            <a:bevelT/>
          </a:sp3d>
        </p:spPr>
      </p:pic>
      <p:sp>
        <p:nvSpPr>
          <p:cNvPr id="7" name="TextBox 6">
            <a:extLst>
              <a:ext uri="{FF2B5EF4-FFF2-40B4-BE49-F238E27FC236}">
                <a16:creationId xmlns:a16="http://schemas.microsoft.com/office/drawing/2014/main" id="{85F502BF-7BA2-01C0-0634-8F5FCF837224}"/>
              </a:ext>
            </a:extLst>
          </p:cNvPr>
          <p:cNvSpPr txBox="1"/>
          <p:nvPr/>
        </p:nvSpPr>
        <p:spPr>
          <a:xfrm>
            <a:off x="1648969" y="787987"/>
            <a:ext cx="8982635" cy="400110"/>
          </a:xfrm>
          <a:prstGeom prst="rect">
            <a:avLst/>
          </a:prstGeom>
          <a:noFill/>
        </p:spPr>
        <p:txBody>
          <a:bodyPr wrap="square">
            <a:spAutoFit/>
          </a:bodyPr>
          <a:lstStyle>
            <a:defPPr>
              <a:defRPr lang="en-US"/>
            </a:defPPr>
            <a:lvl1pPr algn="ctr">
              <a:defRPr sz="2400" b="1">
                <a:solidFill>
                  <a:schemeClr val="accent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6082"/>
                </a:solidFill>
                <a:effectLst/>
                <a:uLnTx/>
                <a:uFillTx/>
                <a:latin typeface="Aptos" panose="02110004020202020204"/>
                <a:ea typeface="+mn-ea"/>
                <a:cs typeface="+mn-cs"/>
              </a:rPr>
              <a:t>Maritime Vision for a Green Future</a:t>
            </a:r>
            <a:endParaRPr kumimoji="0" lang="en-IN" sz="2000" b="1" i="0" u="none" strike="noStrike" kern="1200" cap="none" spc="0" normalizeH="0" baseline="0" noProof="0" dirty="0">
              <a:ln>
                <a:noFill/>
              </a:ln>
              <a:solidFill>
                <a:srgbClr val="156082"/>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26B0A7AF-470D-07E8-450E-ACA44480A45C}"/>
              </a:ext>
            </a:extLst>
          </p:cNvPr>
          <p:cNvSpPr txBox="1"/>
          <p:nvPr/>
        </p:nvSpPr>
        <p:spPr>
          <a:xfrm>
            <a:off x="381511" y="2739768"/>
            <a:ext cx="6653198" cy="1378464"/>
          </a:xfrm>
          <a:prstGeom prst="roundRect">
            <a:avLst>
              <a:gd name="adj" fmla="val 0"/>
            </a:avLst>
          </a:prstGeom>
          <a:noFill/>
          <a:ln>
            <a:noFill/>
          </a:ln>
        </p:spPr>
        <p:style>
          <a:lnRef idx="1">
            <a:schemeClr val="accent5"/>
          </a:lnRef>
          <a:fillRef idx="3">
            <a:schemeClr val="accent5"/>
          </a:fillRef>
          <a:effectRef idx="2">
            <a:schemeClr val="accent5"/>
          </a:effectRef>
          <a:fontRef idx="minor">
            <a:schemeClr val="lt1"/>
          </a:fontRef>
        </p:style>
        <p:txBody>
          <a:bodyPr vert="horz" wrap="square" lIns="0" tIns="0" rIns="0" bIns="0" numCol="2" rtlCol="0" anchor="t" anchorCtr="0">
            <a:no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800" b="1" i="0" u="none" strike="noStrike" kern="1200" cap="none" spc="0" normalizeH="0" baseline="0" noProof="0" dirty="0">
                <a:ln>
                  <a:noFill/>
                </a:ln>
                <a:solidFill>
                  <a:srgbClr val="0E2841"/>
                </a:solidFill>
                <a:effectLst/>
                <a:uLnTx/>
                <a:uFillTx/>
                <a:latin typeface="Aptos" panose="02110004020202020204"/>
                <a:ea typeface="+mn-ea"/>
                <a:cs typeface="+mn-cs"/>
              </a:rPr>
              <a:t>Key Transition Pillars:</a:t>
            </a: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E2841"/>
                </a:solidFill>
                <a:effectLst/>
                <a:uLnTx/>
                <a:uFillTx/>
                <a:latin typeface="Aptos" panose="02110004020202020204"/>
                <a:ea typeface="+mn-ea"/>
                <a:cs typeface="Arial" panose="020B0604020202020204" pitchFamily="34" charset="0"/>
              </a:rPr>
              <a:t>Green Ships</a:t>
            </a: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E2841"/>
                </a:solidFill>
                <a:effectLst/>
                <a:uLnTx/>
                <a:uFillTx/>
                <a:latin typeface="Aptos" panose="02110004020202020204"/>
                <a:ea typeface="+mn-ea"/>
                <a:cs typeface="Arial" panose="020B0604020202020204" pitchFamily="34" charset="0"/>
              </a:rPr>
              <a:t>Green Ports</a:t>
            </a: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E2841"/>
                </a:solidFill>
                <a:effectLst/>
                <a:uLnTx/>
                <a:uFillTx/>
                <a:latin typeface="Aptos" panose="02110004020202020204"/>
                <a:ea typeface="+mn-ea"/>
                <a:cs typeface="Arial" panose="020B0604020202020204" pitchFamily="34" charset="0"/>
              </a:rPr>
              <a:t>Green Fuels</a:t>
            </a: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srgbClr val="0E2841"/>
              </a:solidFill>
              <a:effectLst/>
              <a:uLnTx/>
              <a:uFillTx/>
              <a:latin typeface="Aptos" panose="02110004020202020204"/>
              <a:ea typeface="+mn-ea"/>
              <a:cs typeface="Arial" panose="020B0604020202020204" pitchFamily="34" charset="0"/>
            </a:endParaRP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E2841"/>
                </a:solidFill>
                <a:effectLst/>
                <a:uLnTx/>
                <a:uFillTx/>
                <a:latin typeface="Aptos" panose="02110004020202020204"/>
                <a:ea typeface="+mn-ea"/>
                <a:cs typeface="Arial" panose="020B0604020202020204" pitchFamily="34" charset="0"/>
              </a:rPr>
              <a:t>Green Recycling</a:t>
            </a:r>
          </a:p>
          <a:p>
            <a:pPr marL="285750" marR="0" lvl="0" indent="-2857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0E2841"/>
                </a:solidFill>
                <a:effectLst/>
                <a:uLnTx/>
                <a:uFillTx/>
                <a:latin typeface="Aptos" panose="02110004020202020204"/>
                <a:ea typeface="+mn-ea"/>
                <a:cs typeface="Arial" panose="020B0604020202020204" pitchFamily="34" charset="0"/>
              </a:rPr>
              <a:t>Green Financing &amp; Collaborations</a:t>
            </a:r>
          </a:p>
        </p:txBody>
      </p:sp>
      <p:sp>
        <p:nvSpPr>
          <p:cNvPr id="11" name="TextBox 10">
            <a:extLst>
              <a:ext uri="{FF2B5EF4-FFF2-40B4-BE49-F238E27FC236}">
                <a16:creationId xmlns:a16="http://schemas.microsoft.com/office/drawing/2014/main" id="{1926B9E7-F83B-9F9F-F4D7-DCAFA14EAE09}"/>
              </a:ext>
            </a:extLst>
          </p:cNvPr>
          <p:cNvSpPr txBox="1"/>
          <p:nvPr/>
        </p:nvSpPr>
        <p:spPr>
          <a:xfrm>
            <a:off x="298043" y="4391818"/>
            <a:ext cx="6820133" cy="1251625"/>
          </a:xfrm>
          <a:prstGeom prst="rect">
            <a:avLst/>
          </a:prstGeom>
          <a:noFill/>
        </p:spPr>
        <p:txBody>
          <a:bodyPr wrap="square">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Strategic Intent</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To position India as a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global hub for green shipping and future fuels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enabling industry to move from regulatory compliance to global competitiveness and leadership.</a:t>
            </a:r>
          </a:p>
        </p:txBody>
      </p:sp>
      <p:sp>
        <p:nvSpPr>
          <p:cNvPr id="12" name="Rectangle: Rounded Corners 11">
            <a:extLst>
              <a:ext uri="{FF2B5EF4-FFF2-40B4-BE49-F238E27FC236}">
                <a16:creationId xmlns:a16="http://schemas.microsoft.com/office/drawing/2014/main" id="{FCAB3D6B-4C0A-2FD9-0556-C07ABBB878CB}"/>
              </a:ext>
            </a:extLst>
          </p:cNvPr>
          <p:cNvSpPr/>
          <p:nvPr/>
        </p:nvSpPr>
        <p:spPr>
          <a:xfrm>
            <a:off x="869521" y="5794940"/>
            <a:ext cx="6041772" cy="431956"/>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white"/>
                </a:solidFill>
                <a:effectLst/>
                <a:uLnTx/>
                <a:uFillTx/>
                <a:latin typeface="Aptos" panose="02110004020202020204"/>
                <a:ea typeface="+mn-ea"/>
                <a:cs typeface="+mn-cs"/>
              </a:rPr>
              <a:t>Draft NGSP Document under Review</a:t>
            </a:r>
          </a:p>
        </p:txBody>
      </p:sp>
      <p:sp>
        <p:nvSpPr>
          <p:cNvPr id="3" name="Footer Placeholder 2">
            <a:extLst>
              <a:ext uri="{FF2B5EF4-FFF2-40B4-BE49-F238E27FC236}">
                <a16:creationId xmlns:a16="http://schemas.microsoft.com/office/drawing/2014/main" id="{14460074-53BB-71BB-AFC4-EC312F51F1C3}"/>
              </a:ext>
            </a:extLst>
          </p:cNvPr>
          <p:cNvSpPr>
            <a:spLocks noGrp="1"/>
          </p:cNvSpPr>
          <p:nvPr>
            <p:ph type="ftr" sz="quarter" idx="11"/>
          </p:nvPr>
        </p:nvSpPr>
        <p:spPr>
          <a:xfrm>
            <a:off x="4038600" y="6361430"/>
            <a:ext cx="4114800" cy="365125"/>
          </a:xfrm>
        </p:spPr>
        <p:txBody>
          <a:bodyPr/>
          <a:lstStyle/>
          <a:p>
            <a:pPr>
              <a:defRPr/>
            </a:pPr>
            <a:r>
              <a:rPr lang="en-IN" dirty="0">
                <a:solidFill>
                  <a:prstClr val="black">
                    <a:tint val="82000"/>
                  </a:prstClr>
                </a:solidFill>
                <a:latin typeface="Aptos" panose="02110004020202020204"/>
              </a:rPr>
              <a:t>Stepping Stone towards a Safe &amp; Sustainable Ocean Economy in India</a:t>
            </a:r>
            <a:endParaRPr lang="en-US" dirty="0">
              <a:solidFill>
                <a:prstClr val="black">
                  <a:tint val="82000"/>
                </a:prstClr>
              </a:solidFill>
              <a:latin typeface="Aptos" panose="02110004020202020204"/>
            </a:endParaRPr>
          </a:p>
        </p:txBody>
      </p:sp>
      <p:sp>
        <p:nvSpPr>
          <p:cNvPr id="4" name="Slide Number Placeholder 3">
            <a:extLst>
              <a:ext uri="{FF2B5EF4-FFF2-40B4-BE49-F238E27FC236}">
                <a16:creationId xmlns:a16="http://schemas.microsoft.com/office/drawing/2014/main" id="{D3894666-A4CD-7C66-6634-4F4F3AA68DB2}"/>
              </a:ext>
            </a:extLst>
          </p:cNvPr>
          <p:cNvSpPr>
            <a:spLocks noGrp="1"/>
          </p:cNvSpPr>
          <p:nvPr>
            <p:ph type="sldNum" sz="quarter" idx="12"/>
          </p:nvPr>
        </p:nvSpPr>
        <p:spPr>
          <a:xfrm>
            <a:off x="8610600" y="636143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2815684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FF494-8FD9-DF3C-39EB-ECE2CDAD73C2}"/>
              </a:ext>
            </a:extLst>
          </p:cNvPr>
          <p:cNvSpPr>
            <a:spLocks noGrp="1"/>
          </p:cNvSpPr>
          <p:nvPr>
            <p:ph type="title"/>
          </p:nvPr>
        </p:nvSpPr>
        <p:spPr>
          <a:xfrm>
            <a:off x="1560397" y="176357"/>
            <a:ext cx="9071208" cy="704383"/>
          </a:xfrm>
        </p:spPr>
        <p:txBody>
          <a:bodyPr>
            <a:normAutofit/>
          </a:bodyPr>
          <a:lstStyle/>
          <a:p>
            <a:r>
              <a:rPr lang="en-IN" dirty="0"/>
              <a:t>Shore to Ship</a:t>
            </a:r>
          </a:p>
        </p:txBody>
      </p:sp>
      <p:sp>
        <p:nvSpPr>
          <p:cNvPr id="5" name="TextBox 4">
            <a:extLst>
              <a:ext uri="{FF2B5EF4-FFF2-40B4-BE49-F238E27FC236}">
                <a16:creationId xmlns:a16="http://schemas.microsoft.com/office/drawing/2014/main" id="{A6463000-229F-3E23-FCB6-3D3BB689ED7F}"/>
              </a:ext>
            </a:extLst>
          </p:cNvPr>
          <p:cNvSpPr txBox="1"/>
          <p:nvPr/>
        </p:nvSpPr>
        <p:spPr>
          <a:xfrm>
            <a:off x="381511" y="1335505"/>
            <a:ext cx="6653198" cy="1216959"/>
          </a:xfrm>
          <a:prstGeom prst="roundRect">
            <a:avLst>
              <a:gd name="adj" fmla="val 0"/>
            </a:avLst>
          </a:prstGeom>
          <a:noFill/>
          <a:ln>
            <a:noFill/>
          </a:ln>
        </p:spPr>
        <p:style>
          <a:lnRef idx="1">
            <a:schemeClr val="accent5"/>
          </a:lnRef>
          <a:fillRef idx="3">
            <a:schemeClr val="accent5"/>
          </a:fillRef>
          <a:effectRef idx="2">
            <a:schemeClr val="accent5"/>
          </a:effectRef>
          <a:fontRef idx="minor">
            <a:schemeClr val="lt1"/>
          </a:fontRef>
        </p:style>
        <p:txBody>
          <a:bodyPr vert="horz" wrap="squar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E2841"/>
                </a:solidFill>
                <a:effectLst/>
                <a:uLnTx/>
                <a:uFillTx/>
                <a:latin typeface="Aptos" panose="02110004020202020204"/>
                <a:ea typeface="+mn-ea"/>
                <a:cs typeface="+mn-cs"/>
              </a:rPr>
              <a:t>What is Shore Power?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E2841"/>
                </a:solidFill>
                <a:effectLst/>
                <a:uLnTx/>
                <a:uFillTx/>
                <a:latin typeface="Aptos" panose="02110004020202020204"/>
                <a:ea typeface="+mn-ea"/>
                <a:cs typeface="+mn-cs"/>
              </a:rPr>
              <a:t>Electricity supplied from the shore to berthed ships, allowing engines to be switched off and eliminating fuel combustion while docked.</a:t>
            </a:r>
          </a:p>
        </p:txBody>
      </p:sp>
      <p:cxnSp>
        <p:nvCxnSpPr>
          <p:cNvPr id="7" name="Straight Connector 6">
            <a:extLst>
              <a:ext uri="{FF2B5EF4-FFF2-40B4-BE49-F238E27FC236}">
                <a16:creationId xmlns:a16="http://schemas.microsoft.com/office/drawing/2014/main" id="{E266D301-5B2C-E4B9-B6CE-FE39DE30618C}"/>
              </a:ext>
            </a:extLst>
          </p:cNvPr>
          <p:cNvCxnSpPr>
            <a:cxnSpLocks/>
          </p:cNvCxnSpPr>
          <p:nvPr/>
        </p:nvCxnSpPr>
        <p:spPr>
          <a:xfrm>
            <a:off x="1503431" y="831662"/>
            <a:ext cx="9128173"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946E2EA4-7F73-238C-6700-E171CD6BD382}"/>
              </a:ext>
            </a:extLst>
          </p:cNvPr>
          <p:cNvPicPr>
            <a:picLocks noChangeAspect="1"/>
          </p:cNvPicPr>
          <p:nvPr/>
        </p:nvPicPr>
        <p:blipFill>
          <a:blip r:embed="rId3"/>
          <a:srcRect l="13835" r="20859"/>
          <a:stretch>
            <a:fillRect/>
          </a:stretch>
        </p:blipFill>
        <p:spPr>
          <a:xfrm>
            <a:off x="8019990" y="1055221"/>
            <a:ext cx="3075591" cy="3231589"/>
          </a:xfrm>
          <a:prstGeom prst="rect">
            <a:avLst/>
          </a:prstGeom>
        </p:spPr>
      </p:pic>
      <p:sp>
        <p:nvSpPr>
          <p:cNvPr id="11" name="TextBox 10">
            <a:extLst>
              <a:ext uri="{FF2B5EF4-FFF2-40B4-BE49-F238E27FC236}">
                <a16:creationId xmlns:a16="http://schemas.microsoft.com/office/drawing/2014/main" id="{2702296D-C7C0-BEA5-3059-72D2B643D9A0}"/>
              </a:ext>
            </a:extLst>
          </p:cNvPr>
          <p:cNvSpPr txBox="1"/>
          <p:nvPr/>
        </p:nvSpPr>
        <p:spPr>
          <a:xfrm>
            <a:off x="381511" y="2690336"/>
            <a:ext cx="6095064"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Why It Matters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Cuts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CO₂, NOx, </a:t>
            </a: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SOx</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and Particulate Matter</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emissions in port zones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Improves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Air Quality and ESG scores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for Indian 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Supports compliance with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IMO CII, GHG &amp; Green Port Index</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F5055D77-ED01-A454-6D00-FD365430A0FD}"/>
              </a:ext>
            </a:extLst>
          </p:cNvPr>
          <p:cNvSpPr txBox="1"/>
          <p:nvPr/>
        </p:nvSpPr>
        <p:spPr>
          <a:xfrm>
            <a:off x="381510" y="4378466"/>
            <a:ext cx="6782225"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Implementation Status in Indian 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Kamarajar Port</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- 500 kW, 400V, 50-60 Hz in Coal Berth 1 &amp; 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1" i="0" u="none" strike="noStrike" kern="1200" cap="none" spc="0" normalizeH="0" baseline="0" noProof="0" dirty="0">
                <a:ln>
                  <a:noFill/>
                </a:ln>
                <a:solidFill>
                  <a:prstClr val="black"/>
                </a:solidFill>
                <a:effectLst/>
                <a:uLnTx/>
                <a:uFillTx/>
                <a:latin typeface="Aptos" panose="02110004020202020204"/>
                <a:ea typeface="+mn-ea"/>
                <a:cs typeface="+mn-cs"/>
              </a:rPr>
              <a:t>VO </a:t>
            </a:r>
            <a:r>
              <a:rPr kumimoji="0" lang="en-IN" sz="1800" b="1" i="0" u="none" strike="noStrike" kern="1200" cap="none" spc="0" normalizeH="0" baseline="0" noProof="0" dirty="0" err="1">
                <a:ln>
                  <a:noFill/>
                </a:ln>
                <a:solidFill>
                  <a:prstClr val="black"/>
                </a:solidFill>
                <a:effectLst/>
                <a:uLnTx/>
                <a:uFillTx/>
                <a:latin typeface="Aptos" panose="02110004020202020204"/>
                <a:ea typeface="+mn-ea"/>
                <a:cs typeface="+mn-cs"/>
              </a:rPr>
              <a:t>Chidambaranar</a:t>
            </a:r>
            <a:r>
              <a:rPr kumimoji="0" lang="en-IN" sz="1800" b="1" i="0" u="none" strike="noStrike" kern="1200" cap="none" spc="0" normalizeH="0" baseline="0" noProof="0" dirty="0">
                <a:ln>
                  <a:noFill/>
                </a:ln>
                <a:solidFill>
                  <a:prstClr val="black"/>
                </a:solidFill>
                <a:effectLst/>
                <a:uLnTx/>
                <a:uFillTx/>
                <a:latin typeface="Aptos" panose="02110004020202020204"/>
                <a:ea typeface="+mn-ea"/>
                <a:cs typeface="+mn-cs"/>
              </a:rPr>
              <a:t> Port</a:t>
            </a:r>
            <a:r>
              <a:rPr kumimoji="0" lang="en-IN" sz="1800" b="0" i="0" u="none" strike="noStrike" kern="1200" cap="none" spc="0" normalizeH="0" baseline="0" noProof="0" dirty="0">
                <a:ln>
                  <a:noFill/>
                </a:ln>
                <a:solidFill>
                  <a:prstClr val="black"/>
                </a:solidFill>
                <a:effectLst/>
                <a:uLnTx/>
                <a:uFillTx/>
                <a:latin typeface="Aptos" panose="02110004020202020204"/>
                <a:ea typeface="+mn-ea"/>
                <a:cs typeface="+mn-cs"/>
              </a:rPr>
              <a:t> - 305 kW, 400V 60Hz in VOC Berth 2 &amp; 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1" i="0" u="none" strike="noStrike" kern="1200" cap="none" spc="0" normalizeH="0" baseline="0" noProof="0" dirty="0">
                <a:ln>
                  <a:noFill/>
                </a:ln>
                <a:solidFill>
                  <a:prstClr val="black"/>
                </a:solidFill>
                <a:effectLst/>
                <a:uLnTx/>
                <a:uFillTx/>
                <a:latin typeface="Aptos" panose="02110004020202020204"/>
                <a:ea typeface="+mn-ea"/>
                <a:cs typeface="+mn-cs"/>
              </a:rPr>
              <a:t>Jawaharlal Nehru Port Authority</a:t>
            </a:r>
            <a:r>
              <a:rPr kumimoji="0" lang="en-IN" sz="1800" b="0" i="0" u="none" strike="noStrike" kern="1200" cap="none" spc="0" normalizeH="0" baseline="0" noProof="0" dirty="0">
                <a:ln>
                  <a:noFill/>
                </a:ln>
                <a:solidFill>
                  <a:prstClr val="black"/>
                </a:solidFill>
                <a:effectLst/>
                <a:uLnTx/>
                <a:uFillTx/>
                <a:latin typeface="Aptos" panose="02110004020202020204"/>
                <a:ea typeface="+mn-ea"/>
                <a:cs typeface="+mn-cs"/>
              </a:rPr>
              <a:t> - SPS used for Tugs. SPS for all terminals planned (45MVA; INR 600 crore expected) </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1357A32D-D29B-23BE-21E3-A2E764FE86B1}"/>
              </a:ext>
            </a:extLst>
          </p:cNvPr>
          <p:cNvSpPr txBox="1"/>
          <p:nvPr/>
        </p:nvSpPr>
        <p:spPr>
          <a:xfrm>
            <a:off x="7163735" y="4510368"/>
            <a:ext cx="4931028" cy="1804749"/>
          </a:xfrm>
          <a:prstGeom prst="round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800"/>
              </a:spcAft>
              <a:buClrTx/>
              <a:buSzPts val="1000"/>
              <a:buFontTx/>
              <a:buNone/>
              <a:tabLst/>
              <a:defRPr/>
            </a:pPr>
            <a:r>
              <a:rPr kumimoji="0" lang="en-IN" sz="1600" b="1" i="1"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Possible Financing options</a:t>
            </a:r>
          </a:p>
          <a:p>
            <a:pPr marL="0" marR="0" lvl="0" indent="0" algn="l" defTabSz="914400" rtl="0" eaLnBrk="1" fontAlgn="auto" latinLnBrk="0" hangingPunct="1">
              <a:lnSpc>
                <a:spcPct val="100000"/>
              </a:lnSpc>
              <a:spcBef>
                <a:spcPts val="0"/>
              </a:spcBef>
              <a:spcAft>
                <a:spcPts val="800"/>
              </a:spcAft>
              <a:buClrTx/>
              <a:buSzPts val="1000"/>
              <a:buFontTx/>
              <a:buNone/>
              <a:tabLst/>
              <a:defRPr/>
            </a:pPr>
            <a:r>
              <a:rPr kumimoji="0" lang="en-IN" sz="1600" b="1" i="1"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Blended finance</a:t>
            </a:r>
            <a:r>
              <a:rPr kumimoji="0" lang="en-IN" sz="1600" b="0" i="1"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 govt + MDBs + private capital.</a:t>
            </a:r>
          </a:p>
          <a:p>
            <a:pPr marL="0" marR="0" lvl="0" indent="0" algn="l" defTabSz="914400" rtl="0" eaLnBrk="1" fontAlgn="auto" latinLnBrk="0" hangingPunct="1">
              <a:lnSpc>
                <a:spcPct val="100000"/>
              </a:lnSpc>
              <a:spcBef>
                <a:spcPts val="0"/>
              </a:spcBef>
              <a:spcAft>
                <a:spcPts val="800"/>
              </a:spcAft>
              <a:buClrTx/>
              <a:buSzPts val="1000"/>
              <a:buFontTx/>
              <a:buNone/>
              <a:tabLst/>
              <a:defRPr/>
            </a:pPr>
            <a:r>
              <a:rPr kumimoji="0" lang="en-IN" sz="1600" b="1" i="1"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Green/blue bonds</a:t>
            </a:r>
            <a:r>
              <a:rPr kumimoji="0" lang="en-IN" sz="1600" b="0" i="1"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 specifically earmarked for OPS infra.</a:t>
            </a:r>
          </a:p>
          <a:p>
            <a:pPr marL="0" marR="0" lvl="0" indent="0" algn="l" defTabSz="914400" rtl="0" eaLnBrk="1" fontAlgn="auto" latinLnBrk="0" hangingPunct="1">
              <a:lnSpc>
                <a:spcPct val="100000"/>
              </a:lnSpc>
              <a:spcBef>
                <a:spcPts val="0"/>
              </a:spcBef>
              <a:spcAft>
                <a:spcPts val="800"/>
              </a:spcAft>
              <a:buClrTx/>
              <a:buSzPts val="1000"/>
              <a:buFontTx/>
              <a:buNone/>
              <a:tabLst/>
              <a:defRPr/>
            </a:pPr>
            <a:r>
              <a:rPr kumimoji="0" lang="en-IN" sz="1600" b="1" i="1"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PPP models</a:t>
            </a:r>
            <a:r>
              <a:rPr kumimoji="0" lang="en-IN" sz="1600" b="0" i="1" u="none" strike="noStrike" kern="1200" cap="none" spc="0" normalizeH="0" baseline="0" noProof="0" dirty="0">
                <a:ln>
                  <a:noFill/>
                </a:ln>
                <a:solidFill>
                  <a:srgbClr val="156082"/>
                </a:solidFill>
                <a:effectLst/>
                <a:uLnTx/>
                <a:uFillTx/>
                <a:latin typeface="Calibri" panose="020F0502020204030204" pitchFamily="34" charset="0"/>
                <a:ea typeface="Calibri" panose="020F0502020204030204" pitchFamily="34" charset="0"/>
                <a:cs typeface="Calibri" panose="020F0502020204030204" pitchFamily="34" charset="0"/>
              </a:rPr>
              <a:t> → private players co-invest in OPS roll-out.</a:t>
            </a:r>
          </a:p>
        </p:txBody>
      </p:sp>
      <p:sp>
        <p:nvSpPr>
          <p:cNvPr id="3" name="Footer Placeholder 2">
            <a:extLst>
              <a:ext uri="{FF2B5EF4-FFF2-40B4-BE49-F238E27FC236}">
                <a16:creationId xmlns:a16="http://schemas.microsoft.com/office/drawing/2014/main" id="{772DE0A6-9106-0AC5-E5C1-EE1F32135273}"/>
              </a:ext>
            </a:extLst>
          </p:cNvPr>
          <p:cNvSpPr>
            <a:spLocks noGrp="1"/>
          </p:cNvSpPr>
          <p:nvPr>
            <p:ph type="ftr" sz="quarter" idx="11"/>
          </p:nvPr>
        </p:nvSpPr>
        <p:spPr>
          <a:xfrm>
            <a:off x="4038600" y="6386830"/>
            <a:ext cx="4114800" cy="365125"/>
          </a:xfrm>
        </p:spPr>
        <p:txBody>
          <a:bodyPr/>
          <a:lstStyle/>
          <a:p>
            <a:pPr>
              <a:defRPr/>
            </a:pPr>
            <a:r>
              <a:rPr lang="en-IN" dirty="0">
                <a:solidFill>
                  <a:prstClr val="black">
                    <a:tint val="82000"/>
                  </a:prstClr>
                </a:solidFill>
                <a:latin typeface="Aptos" panose="02110004020202020204"/>
              </a:rPr>
              <a:t>Stepping Stone towards a Safe &amp; Sustainable Ocean Economy in India</a:t>
            </a:r>
            <a:endParaRPr lang="en-US" dirty="0">
              <a:solidFill>
                <a:prstClr val="black">
                  <a:tint val="82000"/>
                </a:prstClr>
              </a:solidFill>
              <a:latin typeface="Aptos" panose="02110004020202020204"/>
            </a:endParaRPr>
          </a:p>
        </p:txBody>
      </p:sp>
      <p:sp>
        <p:nvSpPr>
          <p:cNvPr id="4" name="Slide Number Placeholder 3">
            <a:extLst>
              <a:ext uri="{FF2B5EF4-FFF2-40B4-BE49-F238E27FC236}">
                <a16:creationId xmlns:a16="http://schemas.microsoft.com/office/drawing/2014/main" id="{228E652D-7A46-FC9F-8798-E80B2C41E9AB}"/>
              </a:ext>
            </a:extLst>
          </p:cNvPr>
          <p:cNvSpPr>
            <a:spLocks noGrp="1"/>
          </p:cNvSpPr>
          <p:nvPr>
            <p:ph type="sldNum" sz="quarter" idx="12"/>
          </p:nvPr>
        </p:nvSpPr>
        <p:spPr>
          <a:xfrm>
            <a:off x="8610600" y="638683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4263242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B29D-33C8-98E3-68CF-534B4E8F4883}"/>
              </a:ext>
            </a:extLst>
          </p:cNvPr>
          <p:cNvSpPr>
            <a:spLocks noGrp="1"/>
          </p:cNvSpPr>
          <p:nvPr>
            <p:ph type="title"/>
          </p:nvPr>
        </p:nvSpPr>
        <p:spPr>
          <a:xfrm>
            <a:off x="1060255" y="86599"/>
            <a:ext cx="9939439" cy="740660"/>
          </a:xfrm>
        </p:spPr>
        <p:txBody>
          <a:bodyPr>
            <a:noAutofit/>
          </a:bodyPr>
          <a:lstStyle/>
          <a:p>
            <a:r>
              <a:rPr lang="en-IN" sz="3600" dirty="0"/>
              <a:t>Directorate General of Shipping</a:t>
            </a:r>
          </a:p>
        </p:txBody>
      </p:sp>
      <p:sp>
        <p:nvSpPr>
          <p:cNvPr id="6" name="TextBox 5">
            <a:extLst>
              <a:ext uri="{FF2B5EF4-FFF2-40B4-BE49-F238E27FC236}">
                <a16:creationId xmlns:a16="http://schemas.microsoft.com/office/drawing/2014/main" id="{6EC1AB96-10F3-0DA7-49A2-6ED208C54AB4}"/>
              </a:ext>
            </a:extLst>
          </p:cNvPr>
          <p:cNvSpPr txBox="1"/>
          <p:nvPr/>
        </p:nvSpPr>
        <p:spPr>
          <a:xfrm>
            <a:off x="1060255" y="799210"/>
            <a:ext cx="9939439" cy="461665"/>
          </a:xfrm>
          <a:prstGeom prst="rect">
            <a:avLst/>
          </a:prstGeom>
          <a:noFill/>
        </p:spPr>
        <p:txBody>
          <a:bodyPr wrap="square">
            <a:spAutoFit/>
          </a:bodyPr>
          <a:lstStyle/>
          <a:p>
            <a:pPr algn="ctr"/>
            <a:r>
              <a:rPr lang="en-IN" sz="2400" b="1" dirty="0">
                <a:solidFill>
                  <a:schemeClr val="accent1"/>
                </a:solidFill>
              </a:rPr>
              <a:t>India’s Maritime Regulator</a:t>
            </a:r>
          </a:p>
        </p:txBody>
      </p:sp>
      <p:cxnSp>
        <p:nvCxnSpPr>
          <p:cNvPr id="7" name="Straight Connector 6">
            <a:extLst>
              <a:ext uri="{FF2B5EF4-FFF2-40B4-BE49-F238E27FC236}">
                <a16:creationId xmlns:a16="http://schemas.microsoft.com/office/drawing/2014/main" id="{AB2AC1B2-B073-98CD-86E0-ED8BD3EC4EFB}"/>
              </a:ext>
            </a:extLst>
          </p:cNvPr>
          <p:cNvCxnSpPr>
            <a:cxnSpLocks/>
          </p:cNvCxnSpPr>
          <p:nvPr/>
        </p:nvCxnSpPr>
        <p:spPr>
          <a:xfrm>
            <a:off x="1648969" y="778716"/>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Rectangle 1">
            <a:extLst>
              <a:ext uri="{FF2B5EF4-FFF2-40B4-BE49-F238E27FC236}">
                <a16:creationId xmlns:a16="http://schemas.microsoft.com/office/drawing/2014/main" id="{15536166-1C6B-9B67-CEFC-34A4A2BA2959}"/>
              </a:ext>
            </a:extLst>
          </p:cNvPr>
          <p:cNvSpPr txBox="1">
            <a:spLocks noChangeArrowheads="1"/>
          </p:cNvSpPr>
          <p:nvPr/>
        </p:nvSpPr>
        <p:spPr bwMode="auto">
          <a:xfrm>
            <a:off x="358465" y="1260875"/>
            <a:ext cx="7018198" cy="337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eaLnBrk="0" fontAlgn="base" hangingPunct="0">
              <a:lnSpc>
                <a:spcPct val="150000"/>
              </a:lnSpc>
              <a:spcBef>
                <a:spcPct val="0"/>
              </a:spcBef>
              <a:spcAft>
                <a:spcPct val="0"/>
              </a:spcAft>
            </a:pPr>
            <a:r>
              <a:rPr lang="en-US" altLang="en-US" sz="1600" b="1" dirty="0">
                <a:solidFill>
                  <a:schemeClr val="tx2"/>
                </a:solidFill>
                <a:latin typeface="Arial" panose="020B0604020202020204" pitchFamily="34" charset="0"/>
              </a:rPr>
              <a:t>Established:</a:t>
            </a:r>
            <a:r>
              <a:rPr lang="en-US" altLang="en-US" sz="1600" dirty="0">
                <a:solidFill>
                  <a:schemeClr val="tx2"/>
                </a:solidFill>
                <a:latin typeface="Arial" panose="020B0604020202020204" pitchFamily="34" charset="0"/>
              </a:rPr>
              <a:t> </a:t>
            </a:r>
            <a:r>
              <a:rPr lang="en-US" altLang="en-US" sz="1600" i="1" dirty="0">
                <a:solidFill>
                  <a:schemeClr val="tx2"/>
                </a:solidFill>
                <a:latin typeface="Arial" panose="020B0604020202020204" pitchFamily="34" charset="0"/>
              </a:rPr>
              <a:t>3 September 1949</a:t>
            </a:r>
            <a:r>
              <a:rPr lang="en-US" altLang="en-US" sz="1600" dirty="0">
                <a:solidFill>
                  <a:schemeClr val="tx2"/>
                </a:solidFill>
                <a:latin typeface="Arial" panose="020B0604020202020204" pitchFamily="34" charset="0"/>
              </a:rPr>
              <a:t> as an attached office under Ministry of Commerce; now functions under the </a:t>
            </a:r>
            <a:r>
              <a:rPr lang="en-US" altLang="en-US" sz="1600" b="1" dirty="0">
                <a:solidFill>
                  <a:schemeClr val="tx2"/>
                </a:solidFill>
                <a:latin typeface="Arial" panose="020B0604020202020204" pitchFamily="34" charset="0"/>
              </a:rPr>
              <a:t>Ministry of Ports, Shipping &amp; Waterways (</a:t>
            </a:r>
            <a:r>
              <a:rPr lang="en-US" altLang="en-US" sz="1600" b="1" dirty="0" err="1">
                <a:solidFill>
                  <a:schemeClr val="tx2"/>
                </a:solidFill>
                <a:latin typeface="Arial" panose="020B0604020202020204" pitchFamily="34" charset="0"/>
              </a:rPr>
              <a:t>MoPSW</a:t>
            </a:r>
            <a:r>
              <a:rPr lang="en-US" altLang="en-US" sz="1600" b="1" dirty="0">
                <a:solidFill>
                  <a:schemeClr val="tx2"/>
                </a:solidFill>
                <a:latin typeface="Arial" panose="020B0604020202020204" pitchFamily="34" charset="0"/>
              </a:rPr>
              <a:t>)</a:t>
            </a:r>
            <a:r>
              <a:rPr lang="en-US" altLang="en-US" sz="1600" dirty="0">
                <a:solidFill>
                  <a:schemeClr val="tx2"/>
                </a:solidFill>
                <a:latin typeface="Arial" panose="020B0604020202020204" pitchFamily="34" charset="0"/>
              </a:rPr>
              <a:t>.</a:t>
            </a:r>
          </a:p>
          <a:p>
            <a:pPr marL="285750" indent="-285750" eaLnBrk="0" fontAlgn="base" hangingPunct="0">
              <a:lnSpc>
                <a:spcPct val="150000"/>
              </a:lnSpc>
              <a:spcBef>
                <a:spcPct val="0"/>
              </a:spcBef>
              <a:spcAft>
                <a:spcPct val="0"/>
              </a:spcAft>
            </a:pPr>
            <a:r>
              <a:rPr lang="en-US" altLang="en-US" sz="1600" b="1" dirty="0">
                <a:solidFill>
                  <a:schemeClr val="tx2"/>
                </a:solidFill>
                <a:latin typeface="Arial" panose="020B0604020202020204" pitchFamily="34" charset="0"/>
              </a:rPr>
              <a:t>Mandate:</a:t>
            </a:r>
            <a:r>
              <a:rPr lang="en-US" altLang="en-US" sz="1600" dirty="0">
                <a:solidFill>
                  <a:schemeClr val="tx2"/>
                </a:solidFill>
                <a:latin typeface="Arial" panose="020B0604020202020204" pitchFamily="34" charset="0"/>
              </a:rPr>
              <a:t> Formulates and enforces </a:t>
            </a:r>
            <a:r>
              <a:rPr lang="en-US" altLang="en-US" sz="1600" b="1" dirty="0">
                <a:solidFill>
                  <a:schemeClr val="tx2"/>
                </a:solidFill>
                <a:latin typeface="Arial" panose="020B0604020202020204" pitchFamily="34" charset="0"/>
              </a:rPr>
              <a:t>shipping policies and legislations</a:t>
            </a:r>
            <a:r>
              <a:rPr lang="en-US" altLang="en-US" sz="1600" dirty="0">
                <a:solidFill>
                  <a:schemeClr val="tx2"/>
                </a:solidFill>
                <a:latin typeface="Arial" panose="020B0604020202020204" pitchFamily="34" charset="0"/>
              </a:rPr>
              <a:t> in India.</a:t>
            </a:r>
          </a:p>
          <a:p>
            <a:pPr marL="285750" indent="-285750" eaLnBrk="0" fontAlgn="base" hangingPunct="0">
              <a:lnSpc>
                <a:spcPct val="150000"/>
              </a:lnSpc>
              <a:spcBef>
                <a:spcPct val="0"/>
              </a:spcBef>
              <a:spcAft>
                <a:spcPct val="0"/>
              </a:spcAft>
            </a:pPr>
            <a:r>
              <a:rPr lang="en-US" altLang="en-US" sz="1600" b="1" dirty="0">
                <a:solidFill>
                  <a:schemeClr val="tx2"/>
                </a:solidFill>
                <a:latin typeface="Arial" panose="020B0604020202020204" pitchFamily="34" charset="0"/>
              </a:rPr>
              <a:t>Global Role:</a:t>
            </a:r>
            <a:r>
              <a:rPr lang="en-US" altLang="en-US" sz="1600" dirty="0">
                <a:solidFill>
                  <a:schemeClr val="tx2"/>
                </a:solidFill>
                <a:latin typeface="Arial" panose="020B0604020202020204" pitchFamily="34" charset="0"/>
              </a:rPr>
              <a:t> Serves as India’s </a:t>
            </a:r>
            <a:r>
              <a:rPr lang="en-US" altLang="en-US" sz="1600" b="1" dirty="0">
                <a:solidFill>
                  <a:schemeClr val="tx2"/>
                </a:solidFill>
                <a:latin typeface="Arial" panose="020B0604020202020204" pitchFamily="34" charset="0"/>
              </a:rPr>
              <a:t>Maritime Administration</a:t>
            </a:r>
            <a:r>
              <a:rPr lang="en-US" altLang="en-US" sz="1600" dirty="0">
                <a:solidFill>
                  <a:schemeClr val="tx2"/>
                </a:solidFill>
                <a:latin typeface="Arial" panose="020B0604020202020204" pitchFamily="34" charset="0"/>
              </a:rPr>
              <a:t>, representing the country at the </a:t>
            </a:r>
            <a:r>
              <a:rPr lang="en-US" altLang="en-US" sz="1600" b="1" dirty="0">
                <a:solidFill>
                  <a:schemeClr val="tx2"/>
                </a:solidFill>
                <a:latin typeface="Arial" panose="020B0604020202020204" pitchFamily="34" charset="0"/>
              </a:rPr>
              <a:t>IMO</a:t>
            </a:r>
            <a:r>
              <a:rPr lang="en-US" altLang="en-US" sz="1600" dirty="0">
                <a:solidFill>
                  <a:schemeClr val="tx2"/>
                </a:solidFill>
                <a:latin typeface="Arial" panose="020B0604020202020204" pitchFamily="34" charset="0"/>
              </a:rPr>
              <a:t> and other international maritime forums.</a:t>
            </a:r>
          </a:p>
          <a:p>
            <a:pPr marL="285750" indent="-285750" eaLnBrk="0" fontAlgn="base" hangingPunct="0">
              <a:lnSpc>
                <a:spcPct val="150000"/>
              </a:lnSpc>
              <a:spcBef>
                <a:spcPct val="0"/>
              </a:spcBef>
              <a:spcAft>
                <a:spcPct val="0"/>
              </a:spcAft>
            </a:pPr>
            <a:r>
              <a:rPr lang="en-US" altLang="en-US" sz="1600" b="1" dirty="0">
                <a:solidFill>
                  <a:schemeClr val="tx2"/>
                </a:solidFill>
                <a:latin typeface="Arial" panose="020B0604020202020204" pitchFamily="34" charset="0"/>
              </a:rPr>
              <a:t>Presence:</a:t>
            </a:r>
            <a:r>
              <a:rPr lang="en-US" altLang="en-US" sz="1600" dirty="0">
                <a:solidFill>
                  <a:schemeClr val="tx2"/>
                </a:solidFill>
                <a:latin typeface="Arial" panose="020B0604020202020204" pitchFamily="34" charset="0"/>
              </a:rPr>
              <a:t> Headquarters in </a:t>
            </a:r>
            <a:r>
              <a:rPr lang="en-US" altLang="en-US" sz="1600" b="1" dirty="0">
                <a:solidFill>
                  <a:schemeClr val="tx2"/>
                </a:solidFill>
                <a:latin typeface="Arial" panose="020B0604020202020204" pitchFamily="34" charset="0"/>
              </a:rPr>
              <a:t>Mumbai</a:t>
            </a:r>
            <a:r>
              <a:rPr lang="en-US" altLang="en-US" sz="1600" dirty="0">
                <a:solidFill>
                  <a:schemeClr val="tx2"/>
                </a:solidFill>
                <a:latin typeface="Arial" panose="020B0604020202020204" pitchFamily="34" charset="0"/>
              </a:rPr>
              <a:t>, supported by 14 </a:t>
            </a:r>
            <a:r>
              <a:rPr lang="en-US" altLang="en-US" sz="1600" b="1" dirty="0">
                <a:solidFill>
                  <a:schemeClr val="tx2"/>
                </a:solidFill>
                <a:latin typeface="Arial" panose="020B0604020202020204" pitchFamily="34" charset="0"/>
              </a:rPr>
              <a:t>Mercantile Marine Departments (MMDs)</a:t>
            </a:r>
            <a:r>
              <a:rPr lang="en-US" altLang="en-US" sz="1600" dirty="0">
                <a:solidFill>
                  <a:schemeClr val="tx2"/>
                </a:solidFill>
                <a:latin typeface="Arial" panose="020B0604020202020204" pitchFamily="34" charset="0"/>
              </a:rPr>
              <a:t> PAN India.</a:t>
            </a:r>
          </a:p>
        </p:txBody>
      </p:sp>
      <p:sp>
        <p:nvSpPr>
          <p:cNvPr id="13" name="TextBox 12">
            <a:extLst>
              <a:ext uri="{FF2B5EF4-FFF2-40B4-BE49-F238E27FC236}">
                <a16:creationId xmlns:a16="http://schemas.microsoft.com/office/drawing/2014/main" id="{B10CEF90-80D8-62BF-CC39-24F5F5914880}"/>
              </a:ext>
            </a:extLst>
          </p:cNvPr>
          <p:cNvSpPr txBox="1"/>
          <p:nvPr/>
        </p:nvSpPr>
        <p:spPr>
          <a:xfrm>
            <a:off x="7491526" y="1183862"/>
            <a:ext cx="4607169" cy="5486400"/>
          </a:xfrm>
          <a:prstGeom prst="roundRect">
            <a:avLst/>
          </a:prstGeom>
          <a:ln/>
        </p:spPr>
        <p:style>
          <a:lnRef idx="1">
            <a:schemeClr val="accent4"/>
          </a:lnRef>
          <a:fillRef idx="2">
            <a:schemeClr val="accent4"/>
          </a:fillRef>
          <a:effectRef idx="1">
            <a:schemeClr val="accent4"/>
          </a:effectRef>
          <a:fontRef idx="minor">
            <a:schemeClr val="dk1"/>
          </a:fontRef>
        </p:style>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700" b="1" i="0" u="none" strike="noStrike" kern="1200" cap="none" spc="0" normalizeH="0" baseline="0" noProof="0" dirty="0">
                <a:ln>
                  <a:noFill/>
                </a:ln>
                <a:solidFill>
                  <a:schemeClr val="tx1"/>
                </a:solidFill>
                <a:effectLst/>
                <a:uLnTx/>
                <a:uFillTx/>
                <a:latin typeface="Arial"/>
                <a:ea typeface="+mn-ea"/>
                <a:cs typeface="+mn-cs"/>
              </a:rPr>
              <a:t>Core Functions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700" b="1" i="0" u="none" strike="noStrike" kern="1200" cap="none" spc="0" normalizeH="0" baseline="0" noProof="0" dirty="0">
              <a:ln>
                <a:noFill/>
              </a:ln>
              <a:solidFill>
                <a:schemeClr val="tx1"/>
              </a:solidFill>
              <a:effectLst/>
              <a:uLnTx/>
              <a:uFillTx/>
              <a:latin typeface="Arial"/>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Policy &amp; Regulation :</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Formulates shipping policy, enforces national &amp; international legislations.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Ship Safety :</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Surveys, inspections, and certification of vessels.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Seafarers</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Training, competency certification, and welfare.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Environment &amp; Green Shipping :</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Implements MARPOL, promotes </a:t>
            </a:r>
            <a:r>
              <a:rPr kumimoji="0" lang="en-US" altLang="en-US" sz="1600" b="0" i="0" u="none" strike="noStrike" kern="1200" cap="none" spc="0" normalizeH="0" baseline="0" noProof="0" dirty="0" err="1">
                <a:ln>
                  <a:noFill/>
                </a:ln>
                <a:solidFill>
                  <a:schemeClr val="tx1"/>
                </a:solidFill>
                <a:effectLst/>
                <a:uLnTx/>
                <a:uFillTx/>
                <a:latin typeface="Arial" panose="020B0604020202020204" pitchFamily="34" charset="0"/>
                <a:ea typeface="+mn-ea"/>
                <a:cs typeface="+mn-cs"/>
              </a:rPr>
              <a:t>decarbonisation</a:t>
            </a: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&amp; alternate fuels.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Ship Recycling :</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Regulates and monitors yards, ensures HKC compliance.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International Engagement :</a:t>
            </a:r>
          </a:p>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Represents India at IMO &amp; global maritime forums.</a:t>
            </a:r>
          </a:p>
        </p:txBody>
      </p:sp>
      <p:sp>
        <p:nvSpPr>
          <p:cNvPr id="14" name="Rectangle 1">
            <a:extLst>
              <a:ext uri="{FF2B5EF4-FFF2-40B4-BE49-F238E27FC236}">
                <a16:creationId xmlns:a16="http://schemas.microsoft.com/office/drawing/2014/main" id="{5D8C3EDE-6D2A-E00A-CF0D-2BCD765A0B62}"/>
              </a:ext>
            </a:extLst>
          </p:cNvPr>
          <p:cNvSpPr txBox="1">
            <a:spLocks noChangeArrowheads="1"/>
          </p:cNvSpPr>
          <p:nvPr/>
        </p:nvSpPr>
        <p:spPr bwMode="auto">
          <a:xfrm>
            <a:off x="393605" y="4857175"/>
            <a:ext cx="6270037"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rial"/>
                <a:ea typeface="+mn-ea"/>
                <a:cs typeface="+mn-cs"/>
              </a:rPr>
              <a:t>Key Wings &amp; Branches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a:ea typeface="+mn-ea"/>
                <a:cs typeface="+mn-cs"/>
              </a:rPr>
              <a:t>Engineering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a:ea typeface="+mn-ea"/>
                <a:cs typeface="+mn-cs"/>
              </a:rPr>
              <a:t>Nautical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a:ea typeface="+mn-ea"/>
                <a:cs typeface="+mn-cs"/>
              </a:rPr>
              <a:t>Naval Architecture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tx1"/>
                </a:solidFill>
                <a:effectLst/>
                <a:uLnTx/>
                <a:uFillTx/>
                <a:latin typeface="Arial"/>
                <a:ea typeface="+mn-ea"/>
                <a:cs typeface="+mn-cs"/>
              </a:rPr>
              <a:t>Coastal Shipping </a:t>
            </a:r>
          </a:p>
        </p:txBody>
      </p:sp>
      <p:sp>
        <p:nvSpPr>
          <p:cNvPr id="15" name="TextBox 14">
            <a:extLst>
              <a:ext uri="{FF2B5EF4-FFF2-40B4-BE49-F238E27FC236}">
                <a16:creationId xmlns:a16="http://schemas.microsoft.com/office/drawing/2014/main" id="{68B0491A-B454-FBB9-FDB4-74D51FE89FFD}"/>
              </a:ext>
            </a:extLst>
          </p:cNvPr>
          <p:cNvSpPr txBox="1"/>
          <p:nvPr/>
        </p:nvSpPr>
        <p:spPr>
          <a:xfrm>
            <a:off x="3309677" y="5211117"/>
            <a:ext cx="3251897" cy="143116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rial"/>
                <a:ea typeface="+mn-ea"/>
                <a:cs typeface="+mn-cs"/>
              </a:rPr>
              <a:t>Crew</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rial"/>
                <a:ea typeface="+mn-ea"/>
                <a:cs typeface="+mn-cs"/>
              </a:rPr>
              <a:t>Shipping Development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rial"/>
                <a:ea typeface="+mn-ea"/>
                <a:cs typeface="+mn-cs"/>
              </a:rPr>
              <a:t>Administration</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rial"/>
                <a:ea typeface="+mn-ea"/>
                <a:cs typeface="+mn-cs"/>
              </a:rPr>
              <a:t>Training</a:t>
            </a:r>
          </a:p>
        </p:txBody>
      </p:sp>
      <p:sp>
        <p:nvSpPr>
          <p:cNvPr id="3" name="Footer Placeholder 2">
            <a:extLst>
              <a:ext uri="{FF2B5EF4-FFF2-40B4-BE49-F238E27FC236}">
                <a16:creationId xmlns:a16="http://schemas.microsoft.com/office/drawing/2014/main" id="{2DE88207-F814-AA4E-49CC-3A28076B99B3}"/>
              </a:ext>
            </a:extLst>
          </p:cNvPr>
          <p:cNvSpPr>
            <a:spLocks noGrp="1"/>
          </p:cNvSpPr>
          <p:nvPr>
            <p:ph type="ftr" sz="quarter" idx="11"/>
          </p:nvPr>
        </p:nvSpPr>
        <p:spPr>
          <a:xfrm>
            <a:off x="3972560" y="6530771"/>
            <a:ext cx="4114800" cy="365125"/>
          </a:xfrm>
        </p:spPr>
        <p:txBody>
          <a:bodyPr/>
          <a:lstStyle/>
          <a:p>
            <a:pPr>
              <a:defRPr/>
            </a:pPr>
            <a:r>
              <a:rPr lang="en-IN" dirty="0">
                <a:solidFill>
                  <a:prstClr val="black">
                    <a:tint val="82000"/>
                  </a:prstClr>
                </a:solidFill>
                <a:latin typeface="Aptos" panose="02110004020202020204"/>
              </a:rPr>
              <a:t>Stepping Stone towards a Safe &amp; Sustainable Ocean Economy in India</a:t>
            </a:r>
            <a:endParaRPr lang="en-US" dirty="0">
              <a:solidFill>
                <a:prstClr val="black">
                  <a:tint val="82000"/>
                </a:prstClr>
              </a:solidFill>
              <a:latin typeface="Aptos" panose="02110004020202020204"/>
            </a:endParaRPr>
          </a:p>
        </p:txBody>
      </p:sp>
      <p:sp>
        <p:nvSpPr>
          <p:cNvPr id="4" name="Slide Number Placeholder 3">
            <a:extLst>
              <a:ext uri="{FF2B5EF4-FFF2-40B4-BE49-F238E27FC236}">
                <a16:creationId xmlns:a16="http://schemas.microsoft.com/office/drawing/2014/main" id="{A54DC9B8-B4CA-B941-B683-612A1D3AE6B4}"/>
              </a:ext>
            </a:extLst>
          </p:cNvPr>
          <p:cNvSpPr>
            <a:spLocks noGrp="1"/>
          </p:cNvSpPr>
          <p:nvPr>
            <p:ph type="sldNum" sz="quarter" idx="12"/>
          </p:nvPr>
        </p:nvSpPr>
        <p:spPr>
          <a:xfrm>
            <a:off x="8544560" y="653077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3907066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8DCF7-991E-3713-2876-67DC3DEA13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EB4870-95AC-AEC5-C090-C50E01328C6C}"/>
              </a:ext>
            </a:extLst>
          </p:cNvPr>
          <p:cNvSpPr>
            <a:spLocks noGrp="1"/>
          </p:cNvSpPr>
          <p:nvPr>
            <p:ph type="title"/>
          </p:nvPr>
        </p:nvSpPr>
        <p:spPr>
          <a:xfrm>
            <a:off x="1648969" y="176357"/>
            <a:ext cx="8982635" cy="740660"/>
          </a:xfrm>
        </p:spPr>
        <p:txBody>
          <a:bodyPr/>
          <a:lstStyle/>
          <a:p>
            <a:r>
              <a:rPr lang="en-IN" dirty="0"/>
              <a:t>Alternate Fuels for Maritime </a:t>
            </a:r>
            <a:r>
              <a:rPr lang="en-IN" sz="2400" dirty="0"/>
              <a:t>(1/2)</a:t>
            </a:r>
            <a:endParaRPr lang="en-IN" dirty="0"/>
          </a:p>
        </p:txBody>
      </p:sp>
      <p:cxnSp>
        <p:nvCxnSpPr>
          <p:cNvPr id="14" name="Straight Connector 13">
            <a:extLst>
              <a:ext uri="{FF2B5EF4-FFF2-40B4-BE49-F238E27FC236}">
                <a16:creationId xmlns:a16="http://schemas.microsoft.com/office/drawing/2014/main" id="{FD284431-691F-584E-9CF2-C3F2CAA4D5E6}"/>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graphicFrame>
        <p:nvGraphicFramePr>
          <p:cNvPr id="9" name="Diagram 8">
            <a:extLst>
              <a:ext uri="{FF2B5EF4-FFF2-40B4-BE49-F238E27FC236}">
                <a16:creationId xmlns:a16="http://schemas.microsoft.com/office/drawing/2014/main" id="{652CC8DC-744F-CC22-5C68-3177D899CC80}"/>
              </a:ext>
            </a:extLst>
          </p:cNvPr>
          <p:cNvGraphicFramePr/>
          <p:nvPr/>
        </p:nvGraphicFramePr>
        <p:xfrm>
          <a:off x="448920" y="1039916"/>
          <a:ext cx="11382732" cy="5316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83467166-8B9D-0B92-80F9-4B9B6EB93CFB}"/>
              </a:ext>
            </a:extLst>
          </p:cNvPr>
          <p:cNvSpPr>
            <a:spLocks noGrp="1"/>
          </p:cNvSpPr>
          <p:nvPr>
            <p:ph type="ftr" sz="quarter" idx="11"/>
          </p:nvPr>
        </p:nvSpPr>
        <p:spPr>
          <a:xfrm>
            <a:off x="4038600" y="6396990"/>
            <a:ext cx="4114800" cy="365125"/>
          </a:xfrm>
        </p:spPr>
        <p:txBody>
          <a:bodyPr/>
          <a:lstStyle/>
          <a:p>
            <a:pPr>
              <a:defRPr/>
            </a:pPr>
            <a:r>
              <a:rPr lang="en-IN" dirty="0">
                <a:solidFill>
                  <a:prstClr val="black">
                    <a:tint val="82000"/>
                  </a:prstClr>
                </a:solidFill>
                <a:latin typeface="Aptos" panose="02110004020202020204"/>
              </a:rPr>
              <a:t>Stepping Stone towards a Safe &amp; Sustainable Ocean Economy in India</a:t>
            </a:r>
            <a:endParaRPr lang="en-US" dirty="0">
              <a:solidFill>
                <a:prstClr val="black">
                  <a:tint val="82000"/>
                </a:prstClr>
              </a:solidFill>
              <a:latin typeface="Aptos" panose="02110004020202020204"/>
            </a:endParaRPr>
          </a:p>
        </p:txBody>
      </p:sp>
      <p:sp>
        <p:nvSpPr>
          <p:cNvPr id="4" name="Slide Number Placeholder 3">
            <a:extLst>
              <a:ext uri="{FF2B5EF4-FFF2-40B4-BE49-F238E27FC236}">
                <a16:creationId xmlns:a16="http://schemas.microsoft.com/office/drawing/2014/main" id="{92C3F555-DC8A-799B-029C-1365C6E4E32C}"/>
              </a:ext>
            </a:extLst>
          </p:cNvPr>
          <p:cNvSpPr>
            <a:spLocks noGrp="1"/>
          </p:cNvSpPr>
          <p:nvPr>
            <p:ph type="sldNum" sz="quarter" idx="12"/>
          </p:nvPr>
        </p:nvSpPr>
        <p:spPr>
          <a:xfrm>
            <a:off x="8610600" y="639699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1705238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24"/>
          <p:cNvSpPr txBox="1">
            <a:spLocks noGrp="1"/>
          </p:cNvSpPr>
          <p:nvPr>
            <p:ph type="title"/>
          </p:nvPr>
        </p:nvSpPr>
        <p:spPr>
          <a:xfrm>
            <a:off x="1604682" y="61666"/>
            <a:ext cx="8982635" cy="740660"/>
          </a:xfrm>
          <a:prstGeom prst="rect">
            <a:avLst/>
          </a:prstGeom>
          <a:noFill/>
          <a:ln>
            <a:noFill/>
          </a:ln>
        </p:spPr>
        <p:txBody>
          <a:bodyPr spcFirstLastPara="1" wrap="square" lIns="91425" tIns="45700" rIns="91425" bIns="45700" anchor="ctr" anchorCtr="0">
            <a:normAutofit/>
          </a:bodyPr>
          <a:lstStyle/>
          <a:p>
            <a:pPr lvl="0">
              <a:spcBef>
                <a:spcPts val="0"/>
              </a:spcBef>
              <a:buClr>
                <a:schemeClr val="accent1"/>
              </a:buClr>
              <a:buSzPts val="4400"/>
            </a:pPr>
            <a:r>
              <a:rPr lang="en-IN" dirty="0"/>
              <a:t>Alternate Fuels for Maritime </a:t>
            </a:r>
            <a:r>
              <a:rPr lang="en-IN" sz="2400" dirty="0"/>
              <a:t>(2/2)</a:t>
            </a:r>
            <a:endParaRPr lang="en-IN" dirty="0"/>
          </a:p>
        </p:txBody>
      </p:sp>
      <p:pic>
        <p:nvPicPr>
          <p:cNvPr id="2" name="Picture 2" descr="Directorate General of Shipping - Exit Exam">
            <a:extLst>
              <a:ext uri="{FF2B5EF4-FFF2-40B4-BE49-F238E27FC236}">
                <a16:creationId xmlns:a16="http://schemas.microsoft.com/office/drawing/2014/main" id="{E434C789-4D90-9D38-5E78-127ADFF79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563D6B5-5899-EB0A-D90E-7082A15F1FE9}"/>
              </a:ext>
            </a:extLst>
          </p:cNvPr>
          <p:cNvPicPr>
            <a:picLocks noChangeAspect="1"/>
          </p:cNvPicPr>
          <p:nvPr/>
        </p:nvPicPr>
        <p:blipFill>
          <a:blip r:embed="rId4">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
        <p:nvSpPr>
          <p:cNvPr id="7" name="TextBox 6">
            <a:extLst>
              <a:ext uri="{FF2B5EF4-FFF2-40B4-BE49-F238E27FC236}">
                <a16:creationId xmlns:a16="http://schemas.microsoft.com/office/drawing/2014/main" id="{4768A776-48BC-BDFF-0C67-DBAE65DF99B4}"/>
              </a:ext>
            </a:extLst>
          </p:cNvPr>
          <p:cNvSpPr txBox="1"/>
          <p:nvPr/>
        </p:nvSpPr>
        <p:spPr>
          <a:xfrm>
            <a:off x="765131" y="1725685"/>
            <a:ext cx="65727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2286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For India, the next 25 years are about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switching the fuel mix</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8" name="TextBox 7">
            <a:extLst>
              <a:ext uri="{FF2B5EF4-FFF2-40B4-BE49-F238E27FC236}">
                <a16:creationId xmlns:a16="http://schemas.microsoft.com/office/drawing/2014/main" id="{AB33071E-DEE9-926F-B63F-4384EE90EB3B}"/>
              </a:ext>
            </a:extLst>
          </p:cNvPr>
          <p:cNvSpPr txBox="1"/>
          <p:nvPr/>
        </p:nvSpPr>
        <p:spPr>
          <a:xfrm>
            <a:off x="679938" y="1048466"/>
            <a:ext cx="10841892" cy="646331"/>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Shipping today contributes around </a:t>
            </a: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3% of global CO₂ emissions</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The IMO has locked in a target of </a:t>
            </a: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net-zero by 2050</a:t>
            </a: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 → which means fuels like HFO and MDO are on their way out.</a:t>
            </a:r>
          </a:p>
        </p:txBody>
      </p:sp>
      <p:graphicFrame>
        <p:nvGraphicFramePr>
          <p:cNvPr id="9" name="Table 8">
            <a:extLst>
              <a:ext uri="{FF2B5EF4-FFF2-40B4-BE49-F238E27FC236}">
                <a16:creationId xmlns:a16="http://schemas.microsoft.com/office/drawing/2014/main" id="{567C8E2C-38D4-10AD-93C7-E7C7B1F8980E}"/>
              </a:ext>
            </a:extLst>
          </p:cNvPr>
          <p:cNvGraphicFramePr>
            <a:graphicFrameLocks noGrp="1"/>
          </p:cNvGraphicFramePr>
          <p:nvPr/>
        </p:nvGraphicFramePr>
        <p:xfrm>
          <a:off x="1153967" y="2200554"/>
          <a:ext cx="5769266" cy="2237983"/>
        </p:xfrm>
        <a:graphic>
          <a:graphicData uri="http://schemas.openxmlformats.org/drawingml/2006/table">
            <a:tbl>
              <a:tblPr firstRow="1" bandRow="1">
                <a:tableStyleId>{5C22544A-7EE6-4342-B048-85BDC9FD1C3A}</a:tableStyleId>
              </a:tblPr>
              <a:tblGrid>
                <a:gridCol w="1296549">
                  <a:extLst>
                    <a:ext uri="{9D8B030D-6E8A-4147-A177-3AD203B41FA5}">
                      <a16:colId xmlns:a16="http://schemas.microsoft.com/office/drawing/2014/main" val="2043306215"/>
                    </a:ext>
                  </a:extLst>
                </a:gridCol>
                <a:gridCol w="1974292">
                  <a:extLst>
                    <a:ext uri="{9D8B030D-6E8A-4147-A177-3AD203B41FA5}">
                      <a16:colId xmlns:a16="http://schemas.microsoft.com/office/drawing/2014/main" val="1111684784"/>
                    </a:ext>
                  </a:extLst>
                </a:gridCol>
                <a:gridCol w="2498425">
                  <a:extLst>
                    <a:ext uri="{9D8B030D-6E8A-4147-A177-3AD203B41FA5}">
                      <a16:colId xmlns:a16="http://schemas.microsoft.com/office/drawing/2014/main" val="3006348363"/>
                    </a:ext>
                  </a:extLst>
                </a:gridCol>
              </a:tblGrid>
              <a:tr h="485383">
                <a:tc>
                  <a:txBody>
                    <a:bodyPr/>
                    <a:lstStyle/>
                    <a:p>
                      <a:pPr lvl="0" algn="ctr">
                        <a:buNone/>
                      </a:pPr>
                      <a:r>
                        <a:rPr lang="en-US" sz="1800" b="1" i="0" u="none" strike="noStrike" noProof="0">
                          <a:solidFill>
                            <a:srgbClr val="FFFFFF"/>
                          </a:solidFill>
                          <a:latin typeface="Aptos"/>
                        </a:rPr>
                        <a:t>Fuel</a:t>
                      </a:r>
                      <a:endParaRPr lang="en-US"/>
                    </a:p>
                  </a:txBody>
                  <a:tcPr/>
                </a:tc>
                <a:tc>
                  <a:txBody>
                    <a:bodyPr/>
                    <a:lstStyle/>
                    <a:p>
                      <a:pPr algn="ctr"/>
                      <a:r>
                        <a:rPr lang="en-US" dirty="0"/>
                        <a:t>Demand in 2030</a:t>
                      </a:r>
                    </a:p>
                  </a:txBody>
                  <a:tcPr/>
                </a:tc>
                <a:tc>
                  <a:txBody>
                    <a:bodyPr/>
                    <a:lstStyle/>
                    <a:p>
                      <a:pPr algn="ctr"/>
                      <a:r>
                        <a:rPr lang="en-US"/>
                        <a:t>Demand in 2050</a:t>
                      </a:r>
                    </a:p>
                  </a:txBody>
                  <a:tcPr/>
                </a:tc>
                <a:extLst>
                  <a:ext uri="{0D108BD9-81ED-4DB2-BD59-A6C34878D82A}">
                    <a16:rowId xmlns:a16="http://schemas.microsoft.com/office/drawing/2014/main" val="2962081959"/>
                  </a:ext>
                </a:extLst>
              </a:tr>
              <a:tr h="370840">
                <a:tc>
                  <a:txBody>
                    <a:bodyPr/>
                    <a:lstStyle/>
                    <a:p>
                      <a:pPr lvl="0" algn="ctr">
                        <a:buNone/>
                      </a:pPr>
                      <a:r>
                        <a:rPr lang="en-US"/>
                        <a:t>Hydrogen</a:t>
                      </a:r>
                    </a:p>
                  </a:txBody>
                  <a:tcPr/>
                </a:tc>
                <a:tc>
                  <a:txBody>
                    <a:bodyPr/>
                    <a:lstStyle/>
                    <a:p>
                      <a:pPr lvl="0" algn="ctr">
                        <a:buNone/>
                      </a:pPr>
                      <a:r>
                        <a:rPr lang="en-US" sz="1800" b="1" i="0" u="none" strike="noStrike" noProof="0">
                          <a:solidFill>
                            <a:srgbClr val="000000"/>
                          </a:solidFill>
                          <a:latin typeface="Aptos"/>
                        </a:rPr>
                        <a:t>0.026 MT</a:t>
                      </a:r>
                      <a:endParaRPr lang="en-US"/>
                    </a:p>
                  </a:txBody>
                  <a:tcPr/>
                </a:tc>
                <a:tc>
                  <a:txBody>
                    <a:bodyPr/>
                    <a:lstStyle/>
                    <a:p>
                      <a:pPr lvl="0" algn="ctr">
                        <a:buNone/>
                      </a:pPr>
                      <a:r>
                        <a:rPr lang="en-US" sz="1800" b="1" i="0" u="none" strike="noStrike" noProof="0" dirty="0">
                          <a:solidFill>
                            <a:srgbClr val="000000"/>
                          </a:solidFill>
                          <a:latin typeface="Aptos"/>
                        </a:rPr>
                        <a:t>0.3 MT</a:t>
                      </a:r>
                      <a:endParaRPr lang="en-US" dirty="0"/>
                    </a:p>
                  </a:txBody>
                  <a:tcPr/>
                </a:tc>
                <a:extLst>
                  <a:ext uri="{0D108BD9-81ED-4DB2-BD59-A6C34878D82A}">
                    <a16:rowId xmlns:a16="http://schemas.microsoft.com/office/drawing/2014/main" val="3094033671"/>
                  </a:ext>
                </a:extLst>
              </a:tr>
              <a:tr h="370840">
                <a:tc>
                  <a:txBody>
                    <a:bodyPr/>
                    <a:lstStyle/>
                    <a:p>
                      <a:pPr lvl="0" algn="ctr">
                        <a:buNone/>
                      </a:pPr>
                      <a:r>
                        <a:rPr lang="en-US"/>
                        <a:t>Ammonia</a:t>
                      </a:r>
                    </a:p>
                  </a:txBody>
                  <a:tcPr/>
                </a:tc>
                <a:tc>
                  <a:txBody>
                    <a:bodyPr/>
                    <a:lstStyle/>
                    <a:p>
                      <a:pPr lvl="0" algn="ctr">
                        <a:buNone/>
                      </a:pPr>
                      <a:r>
                        <a:rPr lang="en-US" sz="1800" b="1" i="0" u="none" strike="noStrike" noProof="0">
                          <a:solidFill>
                            <a:srgbClr val="000000"/>
                          </a:solidFill>
                          <a:latin typeface="Aptos"/>
                        </a:rPr>
                        <a:t>0.025 MT</a:t>
                      </a:r>
                      <a:endParaRPr lang="en-US"/>
                    </a:p>
                  </a:txBody>
                  <a:tcPr/>
                </a:tc>
                <a:tc>
                  <a:txBody>
                    <a:bodyPr/>
                    <a:lstStyle/>
                    <a:p>
                      <a:pPr lvl="0" algn="ctr">
                        <a:buNone/>
                      </a:pPr>
                      <a:r>
                        <a:rPr lang="en-US" sz="1800" b="1" i="0" u="none" strike="noStrike" noProof="0">
                          <a:solidFill>
                            <a:srgbClr val="000000"/>
                          </a:solidFill>
                          <a:latin typeface="Aptos"/>
                        </a:rPr>
                        <a:t>4.4 MT </a:t>
                      </a:r>
                      <a:endParaRPr lang="en-US"/>
                    </a:p>
                  </a:txBody>
                  <a:tcPr/>
                </a:tc>
                <a:extLst>
                  <a:ext uri="{0D108BD9-81ED-4DB2-BD59-A6C34878D82A}">
                    <a16:rowId xmlns:a16="http://schemas.microsoft.com/office/drawing/2014/main" val="2774573679"/>
                  </a:ext>
                </a:extLst>
              </a:tr>
              <a:tr h="370840">
                <a:tc>
                  <a:txBody>
                    <a:bodyPr/>
                    <a:lstStyle/>
                    <a:p>
                      <a:pPr lvl="0" algn="ctr">
                        <a:buNone/>
                      </a:pPr>
                      <a:r>
                        <a:rPr lang="en-US"/>
                        <a:t>Methanol</a:t>
                      </a:r>
                    </a:p>
                  </a:txBody>
                  <a:tcPr/>
                </a:tc>
                <a:tc>
                  <a:txBody>
                    <a:bodyPr/>
                    <a:lstStyle/>
                    <a:p>
                      <a:pPr lvl="0" algn="ctr">
                        <a:buNone/>
                      </a:pPr>
                      <a:r>
                        <a:rPr lang="en-US" sz="1800" b="1" i="0" u="none" strike="noStrike" noProof="0">
                          <a:solidFill>
                            <a:srgbClr val="000000"/>
                          </a:solidFill>
                          <a:latin typeface="Aptos"/>
                        </a:rPr>
                        <a:t>0.037 MT</a:t>
                      </a:r>
                      <a:endParaRPr lang="en-US"/>
                    </a:p>
                  </a:txBody>
                  <a:tcPr/>
                </a:tc>
                <a:tc>
                  <a:txBody>
                    <a:bodyPr/>
                    <a:lstStyle/>
                    <a:p>
                      <a:pPr lvl="0" algn="ctr">
                        <a:buNone/>
                      </a:pPr>
                      <a:r>
                        <a:rPr lang="en-US" sz="1800" b="1" i="0" u="none" strike="noStrike" noProof="0">
                          <a:solidFill>
                            <a:srgbClr val="000000"/>
                          </a:solidFill>
                          <a:latin typeface="Aptos"/>
                        </a:rPr>
                        <a:t>0.272 MT</a:t>
                      </a:r>
                      <a:endParaRPr lang="en-US"/>
                    </a:p>
                  </a:txBody>
                  <a:tcPr/>
                </a:tc>
                <a:extLst>
                  <a:ext uri="{0D108BD9-81ED-4DB2-BD59-A6C34878D82A}">
                    <a16:rowId xmlns:a16="http://schemas.microsoft.com/office/drawing/2014/main" val="3790835864"/>
                  </a:ext>
                </a:extLst>
              </a:tr>
              <a:tr h="370839">
                <a:tc>
                  <a:txBody>
                    <a:bodyPr/>
                    <a:lstStyle/>
                    <a:p>
                      <a:pPr lvl="0" algn="ctr">
                        <a:buNone/>
                      </a:pPr>
                      <a:r>
                        <a:rPr lang="en-US"/>
                        <a:t>LNG</a:t>
                      </a:r>
                    </a:p>
                  </a:txBody>
                  <a:tcPr/>
                </a:tc>
                <a:tc>
                  <a:txBody>
                    <a:bodyPr/>
                    <a:lstStyle/>
                    <a:p>
                      <a:pPr lvl="0" algn="ctr">
                        <a:buNone/>
                      </a:pPr>
                      <a:r>
                        <a:rPr lang="en-US" sz="1800" b="1" i="0" u="none" strike="noStrike" noProof="0">
                          <a:solidFill>
                            <a:srgbClr val="000000"/>
                          </a:solidFill>
                          <a:latin typeface="Aptos"/>
                        </a:rPr>
                        <a:t>0.66 MT</a:t>
                      </a:r>
                      <a:endParaRPr lang="en-US"/>
                    </a:p>
                  </a:txBody>
                  <a:tcPr/>
                </a:tc>
                <a:tc>
                  <a:txBody>
                    <a:bodyPr/>
                    <a:lstStyle/>
                    <a:p>
                      <a:pPr lvl="0" algn="ctr">
                        <a:lnSpc>
                          <a:spcPct val="100000"/>
                        </a:lnSpc>
                        <a:spcBef>
                          <a:spcPts val="0"/>
                        </a:spcBef>
                        <a:spcAft>
                          <a:spcPts val="0"/>
                        </a:spcAft>
                        <a:buNone/>
                      </a:pPr>
                      <a:r>
                        <a:rPr lang="en-US" sz="1800" b="1" i="0" u="none" strike="noStrike" noProof="0" dirty="0">
                          <a:solidFill>
                            <a:srgbClr val="000000"/>
                          </a:solidFill>
                          <a:latin typeface="Aptos"/>
                        </a:rPr>
                        <a:t>0.3 MT</a:t>
                      </a:r>
                      <a:r>
                        <a:rPr lang="en-US" sz="1800" b="0" i="0" u="none" strike="noStrike" noProof="0" dirty="0">
                          <a:solidFill>
                            <a:srgbClr val="000000"/>
                          </a:solidFill>
                          <a:latin typeface="Aptos"/>
                        </a:rPr>
                        <a:t> (to be replaced by bio/e-LNG).</a:t>
                      </a:r>
                    </a:p>
                  </a:txBody>
                  <a:tcPr/>
                </a:tc>
                <a:extLst>
                  <a:ext uri="{0D108BD9-81ED-4DB2-BD59-A6C34878D82A}">
                    <a16:rowId xmlns:a16="http://schemas.microsoft.com/office/drawing/2014/main" val="3503840341"/>
                  </a:ext>
                </a:extLst>
              </a:tr>
            </a:tbl>
          </a:graphicData>
        </a:graphic>
      </p:graphicFrame>
      <p:sp>
        <p:nvSpPr>
          <p:cNvPr id="10" name="TextBox 9">
            <a:extLst>
              <a:ext uri="{FF2B5EF4-FFF2-40B4-BE49-F238E27FC236}">
                <a16:creationId xmlns:a16="http://schemas.microsoft.com/office/drawing/2014/main" id="{59E8074E-76E3-D7FD-121D-8E0535D05FBD}"/>
              </a:ext>
            </a:extLst>
          </p:cNvPr>
          <p:cNvSpPr txBox="1"/>
          <p:nvPr/>
        </p:nvSpPr>
        <p:spPr>
          <a:xfrm>
            <a:off x="596272" y="4509790"/>
            <a:ext cx="7167167" cy="2031325"/>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​​India can produce these fuels cheaper than almost anyone.​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Green Hydrogen cost by 2030: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India $1.5–2.0/kg.</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Middle East: $2.0–2.5/kg.​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Europe/East Asia: $3.0–6.0/kg.​</a:t>
            </a: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This is the base case for India becoming </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the lowest-cost Global hub for Green Maritime Fuels and an Energy Surplus Nation.</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cxnSp>
        <p:nvCxnSpPr>
          <p:cNvPr id="11" name="Straight Connector 10">
            <a:extLst>
              <a:ext uri="{FF2B5EF4-FFF2-40B4-BE49-F238E27FC236}">
                <a16:creationId xmlns:a16="http://schemas.microsoft.com/office/drawing/2014/main" id="{47EEA703-6056-E4A2-F6A5-AA15AE03C093}"/>
              </a:ext>
            </a:extLst>
          </p:cNvPr>
          <p:cNvCxnSpPr>
            <a:cxnSpLocks/>
          </p:cNvCxnSpPr>
          <p:nvPr/>
        </p:nvCxnSpPr>
        <p:spPr>
          <a:xfrm>
            <a:off x="1648969" y="802326"/>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graphicFrame>
        <p:nvGraphicFramePr>
          <p:cNvPr id="14" name="Diagram 13">
            <a:extLst>
              <a:ext uri="{FF2B5EF4-FFF2-40B4-BE49-F238E27FC236}">
                <a16:creationId xmlns:a16="http://schemas.microsoft.com/office/drawing/2014/main" id="{2CC80302-E2B5-1EE9-F793-996FBCD519DD}"/>
              </a:ext>
            </a:extLst>
          </p:cNvPr>
          <p:cNvGraphicFramePr/>
          <p:nvPr/>
        </p:nvGraphicFramePr>
        <p:xfrm>
          <a:off x="8124991" y="1910351"/>
          <a:ext cx="3751775" cy="45036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Footer Placeholder 2">
            <a:extLst>
              <a:ext uri="{FF2B5EF4-FFF2-40B4-BE49-F238E27FC236}">
                <a16:creationId xmlns:a16="http://schemas.microsoft.com/office/drawing/2014/main" id="{B608618E-D32D-CFDC-A316-B9322253476B}"/>
              </a:ext>
            </a:extLst>
          </p:cNvPr>
          <p:cNvSpPr>
            <a:spLocks noGrp="1"/>
          </p:cNvSpPr>
          <p:nvPr>
            <p:ph type="ftr" sz="quarter" idx="11"/>
          </p:nvPr>
        </p:nvSpPr>
        <p:spPr>
          <a:xfrm>
            <a:off x="4038600" y="6457950"/>
            <a:ext cx="4114800" cy="365125"/>
          </a:xfrm>
        </p:spPr>
        <p:txBody>
          <a:bodyPr/>
          <a:lstStyle/>
          <a:p>
            <a:pPr>
              <a:defRPr/>
            </a:pPr>
            <a:r>
              <a:rPr lang="en-IN" dirty="0">
                <a:solidFill>
                  <a:prstClr val="black">
                    <a:tint val="82000"/>
                  </a:prstClr>
                </a:solidFill>
                <a:latin typeface="Aptos" panose="02110004020202020204"/>
              </a:rPr>
              <a:t>Stepping Stone towards a Safe &amp; Sustainable Ocean Economy in India</a:t>
            </a:r>
            <a:endParaRPr lang="en-US" dirty="0">
              <a:solidFill>
                <a:prstClr val="black">
                  <a:tint val="82000"/>
                </a:prstClr>
              </a:solidFill>
              <a:latin typeface="Aptos" panose="02110004020202020204"/>
            </a:endParaRPr>
          </a:p>
        </p:txBody>
      </p:sp>
      <p:sp>
        <p:nvSpPr>
          <p:cNvPr id="5" name="Slide Number Placeholder 3">
            <a:extLst>
              <a:ext uri="{FF2B5EF4-FFF2-40B4-BE49-F238E27FC236}">
                <a16:creationId xmlns:a16="http://schemas.microsoft.com/office/drawing/2014/main" id="{D1296974-0D77-76D1-2AEB-59EA1C7D1452}"/>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4B6A0-89E6-ED8F-4D6B-C14B886DA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CE8F84-1762-312F-2B3C-145175536CE8}"/>
              </a:ext>
            </a:extLst>
          </p:cNvPr>
          <p:cNvSpPr>
            <a:spLocks noGrp="1"/>
          </p:cNvSpPr>
          <p:nvPr>
            <p:ph type="title"/>
          </p:nvPr>
        </p:nvSpPr>
        <p:spPr>
          <a:xfrm>
            <a:off x="1648969" y="176357"/>
            <a:ext cx="8982635" cy="740660"/>
          </a:xfrm>
        </p:spPr>
        <p:txBody>
          <a:bodyPr>
            <a:noAutofit/>
          </a:bodyPr>
          <a:lstStyle/>
          <a:p>
            <a:r>
              <a:rPr lang="en-US" sz="3600" dirty="0"/>
              <a:t>India as a Net Green Energy Exporter &amp; Bunkering Destination</a:t>
            </a:r>
            <a:endParaRPr lang="en-IN" sz="3600" dirty="0"/>
          </a:p>
        </p:txBody>
      </p:sp>
      <p:cxnSp>
        <p:nvCxnSpPr>
          <p:cNvPr id="14" name="Straight Connector 13">
            <a:extLst>
              <a:ext uri="{FF2B5EF4-FFF2-40B4-BE49-F238E27FC236}">
                <a16:creationId xmlns:a16="http://schemas.microsoft.com/office/drawing/2014/main" id="{25D7E71F-2DB5-9438-D119-A7E178273268}"/>
              </a:ext>
            </a:extLst>
          </p:cNvPr>
          <p:cNvCxnSpPr>
            <a:cxnSpLocks/>
          </p:cNvCxnSpPr>
          <p:nvPr/>
        </p:nvCxnSpPr>
        <p:spPr>
          <a:xfrm>
            <a:off x="1648969" y="1072889"/>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9F74598D-1564-BDD0-DEA0-BE628570362A}"/>
              </a:ext>
            </a:extLst>
          </p:cNvPr>
          <p:cNvSpPr txBox="1"/>
          <p:nvPr/>
        </p:nvSpPr>
        <p:spPr>
          <a:xfrm>
            <a:off x="1648969" y="1034818"/>
            <a:ext cx="8982635" cy="400110"/>
          </a:xfrm>
          <a:prstGeom prst="rect">
            <a:avLst/>
          </a:prstGeom>
          <a:noFill/>
        </p:spPr>
        <p:txBody>
          <a:bodyPr wrap="square">
            <a:spAutoFit/>
          </a:bodyPr>
          <a:lstStyle>
            <a:defPPr>
              <a:defRPr lang="en-US"/>
            </a:defPPr>
            <a:lvl1pPr algn="ctr">
              <a:defRPr sz="2400" b="1">
                <a:solidFill>
                  <a:schemeClr val="accent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56082"/>
                </a:solidFill>
                <a:effectLst/>
                <a:uLnTx/>
                <a:uFillTx/>
                <a:latin typeface="Aptos" panose="02110004020202020204"/>
                <a:ea typeface="+mn-ea"/>
                <a:cs typeface="+mn-cs"/>
              </a:rPr>
              <a:t>From energy importer to future maritime fuel hub</a:t>
            </a:r>
            <a:endParaRPr kumimoji="0" lang="en-IN" sz="2000" b="1" i="0" u="none" strike="noStrike" kern="1200" cap="none" spc="0" normalizeH="0" baseline="0" noProof="0" dirty="0">
              <a:ln>
                <a:noFill/>
              </a:ln>
              <a:solidFill>
                <a:srgbClr val="156082"/>
              </a:solidFill>
              <a:effectLst/>
              <a:uLnTx/>
              <a:uFillTx/>
              <a:latin typeface="Aptos" panose="02110004020202020204"/>
              <a:ea typeface="+mn-ea"/>
              <a:cs typeface="+mn-cs"/>
            </a:endParaRPr>
          </a:p>
        </p:txBody>
      </p:sp>
      <p:sp>
        <p:nvSpPr>
          <p:cNvPr id="7" name="Rectangle: Rounded Corners 6">
            <a:extLst>
              <a:ext uri="{FF2B5EF4-FFF2-40B4-BE49-F238E27FC236}">
                <a16:creationId xmlns:a16="http://schemas.microsoft.com/office/drawing/2014/main" id="{C0C598B9-87D2-84BE-16E3-8622CCEDD8C6}"/>
              </a:ext>
            </a:extLst>
          </p:cNvPr>
          <p:cNvSpPr/>
          <p:nvPr/>
        </p:nvSpPr>
        <p:spPr>
          <a:xfrm>
            <a:off x="452764" y="1553914"/>
            <a:ext cx="3549600" cy="1872000"/>
          </a:xfrm>
          <a:prstGeom prst="roundRect">
            <a:avLst/>
          </a:prstGeom>
          <a:ln>
            <a:prstDash val="sys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Strategic Advantage</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Long coastline with major ports on </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East–West shipping lanes</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Abundant renewable energy for </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green hydrogen, ammonia, methanol</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Cost advantage in </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solar + wind production</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lowering fuel export price</a:t>
            </a:r>
          </a:p>
        </p:txBody>
      </p:sp>
      <p:sp>
        <p:nvSpPr>
          <p:cNvPr id="8" name="Rectangle: Rounded Corners 7">
            <a:extLst>
              <a:ext uri="{FF2B5EF4-FFF2-40B4-BE49-F238E27FC236}">
                <a16:creationId xmlns:a16="http://schemas.microsoft.com/office/drawing/2014/main" id="{7BBB0E65-D0A2-83EE-27B0-20BE844C3AD6}"/>
              </a:ext>
            </a:extLst>
          </p:cNvPr>
          <p:cNvSpPr/>
          <p:nvPr/>
        </p:nvSpPr>
        <p:spPr>
          <a:xfrm>
            <a:off x="4321199" y="1553914"/>
            <a:ext cx="3549600" cy="1872000"/>
          </a:xfrm>
          <a:prstGeom prst="roundRect">
            <a:avLst/>
          </a:prstGeom>
          <a:ln>
            <a:prstDash val="sys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black"/>
                </a:solidFill>
                <a:effectLst/>
                <a:uLnTx/>
                <a:uFillTx/>
                <a:latin typeface="Aptos" panose="02110004020202020204"/>
                <a:ea typeface="+mn-ea"/>
                <a:cs typeface="+mn-cs"/>
              </a:rPr>
              <a:t>Fuel Export Readiness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1" i="0" u="none" strike="noStrike" kern="1200" cap="none" spc="0" normalizeH="0" baseline="0" noProof="0" dirty="0">
                <a:ln>
                  <a:noFill/>
                </a:ln>
                <a:solidFill>
                  <a:prstClr val="black"/>
                </a:solidFill>
                <a:effectLst/>
                <a:uLnTx/>
                <a:uFillTx/>
                <a:latin typeface="Aptos" panose="02110004020202020204"/>
                <a:ea typeface="+mn-ea"/>
                <a:cs typeface="+mn-cs"/>
              </a:rPr>
              <a:t>Green Ammonia :</a:t>
            </a:r>
            <a:r>
              <a:rPr kumimoji="0" lang="en-IN"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Kandla supply to Singapore (L&amp;T–Itochu JV)</a:t>
            </a:r>
            <a:endParaRPr kumimoji="0" lang="en-IN"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1" i="0" u="none" strike="noStrike" kern="1200" cap="none" spc="0" normalizeH="0" baseline="0" noProof="0" dirty="0">
                <a:ln>
                  <a:noFill/>
                </a:ln>
                <a:solidFill>
                  <a:prstClr val="black"/>
                </a:solidFill>
                <a:effectLst/>
                <a:uLnTx/>
                <a:uFillTx/>
                <a:latin typeface="Aptos" panose="02110004020202020204"/>
                <a:ea typeface="+mn-ea"/>
                <a:cs typeface="+mn-cs"/>
              </a:rPr>
              <a:t>Green Methanol :</a:t>
            </a:r>
            <a:r>
              <a:rPr kumimoji="0" lang="en-IN" sz="1400" b="0" i="0" u="none" strike="noStrike" kern="1200" cap="none" spc="0" normalizeH="0" baseline="0" noProof="0" dirty="0">
                <a:ln>
                  <a:noFill/>
                </a:ln>
                <a:solidFill>
                  <a:prstClr val="black"/>
                </a:solidFill>
                <a:effectLst/>
                <a:uLnTx/>
                <a:uFillTx/>
                <a:latin typeface="Aptos" panose="02110004020202020204"/>
                <a:ea typeface="+mn-ea"/>
                <a:cs typeface="+mn-cs"/>
              </a:rPr>
              <a:t> VOC Port bunkering hub under development</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1" i="0" u="none" strike="noStrike" kern="1200" cap="none" spc="0" normalizeH="0" baseline="0" noProof="0" dirty="0">
                <a:ln>
                  <a:noFill/>
                </a:ln>
                <a:solidFill>
                  <a:prstClr val="black"/>
                </a:solidFill>
                <a:effectLst/>
                <a:uLnTx/>
                <a:uFillTx/>
                <a:latin typeface="Aptos" panose="02110004020202020204"/>
                <a:ea typeface="+mn-ea"/>
                <a:cs typeface="+mn-cs"/>
              </a:rPr>
              <a:t>Hydrogen Derivatives :</a:t>
            </a:r>
            <a:r>
              <a:rPr kumimoji="0" lang="en-IN"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Mission to export through maritime corridors</a:t>
            </a:r>
            <a:endParaRPr kumimoji="0" lang="en-IN"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Rectangle: Rounded Corners 8">
            <a:extLst>
              <a:ext uri="{FF2B5EF4-FFF2-40B4-BE49-F238E27FC236}">
                <a16:creationId xmlns:a16="http://schemas.microsoft.com/office/drawing/2014/main" id="{24F19815-FFF6-A7F3-4B5D-373E9CBB257D}"/>
              </a:ext>
            </a:extLst>
          </p:cNvPr>
          <p:cNvSpPr/>
          <p:nvPr/>
        </p:nvSpPr>
        <p:spPr>
          <a:xfrm>
            <a:off x="8189636" y="1553913"/>
            <a:ext cx="3549600" cy="1872000"/>
          </a:xfrm>
          <a:prstGeom prst="roundRect">
            <a:avLst/>
          </a:prstGeom>
          <a:ln>
            <a:prstDash val="sys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black"/>
                </a:solidFill>
                <a:effectLst/>
                <a:uLnTx/>
                <a:uFillTx/>
                <a:latin typeface="Aptos" panose="02110004020202020204"/>
                <a:ea typeface="+mn-ea"/>
                <a:cs typeface="+mn-cs"/>
              </a:rPr>
              <a:t>Port Infrastructure Transformation</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0" i="0" u="none" strike="noStrike" kern="1200" cap="none" spc="0" normalizeH="0" baseline="0" noProof="0" dirty="0">
                <a:ln>
                  <a:noFill/>
                </a:ln>
                <a:solidFill>
                  <a:prstClr val="black"/>
                </a:solidFill>
                <a:effectLst/>
                <a:uLnTx/>
                <a:uFillTx/>
                <a:latin typeface="Aptos" panose="02110004020202020204"/>
                <a:ea typeface="+mn-ea"/>
                <a:cs typeface="+mn-cs"/>
              </a:rPr>
              <a:t>Dedicated </a:t>
            </a:r>
            <a:r>
              <a:rPr kumimoji="0" lang="en-IN" sz="1400" b="1" i="0" u="none" strike="noStrike" kern="1200" cap="none" spc="0" normalizeH="0" baseline="0" noProof="0" dirty="0">
                <a:ln>
                  <a:noFill/>
                </a:ln>
                <a:solidFill>
                  <a:prstClr val="black"/>
                </a:solidFill>
                <a:effectLst/>
                <a:uLnTx/>
                <a:uFillTx/>
                <a:latin typeface="Aptos" panose="02110004020202020204"/>
                <a:ea typeface="+mn-ea"/>
                <a:cs typeface="+mn-cs"/>
              </a:rPr>
              <a:t>Green Bunkering Terminals</a:t>
            </a:r>
            <a:r>
              <a:rPr kumimoji="0" lang="en-IN" sz="1400" b="0" i="0" u="none" strike="noStrike" kern="1200" cap="none" spc="0" normalizeH="0" baseline="0" noProof="0" dirty="0">
                <a:ln>
                  <a:noFill/>
                </a:ln>
                <a:solidFill>
                  <a:prstClr val="black"/>
                </a:solidFill>
                <a:effectLst/>
                <a:uLnTx/>
                <a:uFillTx/>
                <a:latin typeface="Aptos" panose="02110004020202020204"/>
                <a:ea typeface="+mn-ea"/>
                <a:cs typeface="+mn-cs"/>
              </a:rPr>
              <a:t> (VOC Port, Kandla, JNPA)</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0" i="0" u="none" strike="noStrike" kern="1200" cap="none" spc="0" normalizeH="0" baseline="0" noProof="0" dirty="0">
                <a:ln>
                  <a:noFill/>
                </a:ln>
                <a:solidFill>
                  <a:prstClr val="black"/>
                </a:solidFill>
                <a:effectLst/>
                <a:uLnTx/>
                <a:uFillTx/>
                <a:latin typeface="Aptos" panose="02110004020202020204"/>
                <a:ea typeface="+mn-ea"/>
                <a:cs typeface="+mn-cs"/>
              </a:rPr>
              <a:t>Upcoming </a:t>
            </a:r>
            <a:r>
              <a:rPr kumimoji="0" lang="en-IN" sz="1400" b="1" i="0" u="none" strike="noStrike" kern="1200" cap="none" spc="0" normalizeH="0" baseline="0" noProof="0" dirty="0">
                <a:ln>
                  <a:noFill/>
                </a:ln>
                <a:solidFill>
                  <a:prstClr val="black"/>
                </a:solidFill>
                <a:effectLst/>
                <a:uLnTx/>
                <a:uFillTx/>
                <a:latin typeface="Aptos" panose="02110004020202020204"/>
                <a:ea typeface="+mn-ea"/>
                <a:cs typeface="+mn-cs"/>
              </a:rPr>
              <a:t>Green Shipping Corridors</a:t>
            </a:r>
            <a:r>
              <a:rPr kumimoji="0" lang="en-IN" sz="1400" b="0" i="0" u="none" strike="noStrike" kern="1200" cap="none" spc="0" normalizeH="0" baseline="0" noProof="0" dirty="0">
                <a:ln>
                  <a:noFill/>
                </a:ln>
                <a:solidFill>
                  <a:prstClr val="black"/>
                </a:solidFill>
                <a:effectLst/>
                <a:uLnTx/>
                <a:uFillTx/>
                <a:latin typeface="Aptos" panose="02110004020202020204"/>
                <a:ea typeface="+mn-ea"/>
                <a:cs typeface="+mn-cs"/>
              </a:rPr>
              <a:t>: Tuticorin – Kandla – Singapore – Rotterdam</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400" b="0" i="0" u="none" strike="noStrike" kern="1200" cap="none" spc="0" normalizeH="0" baseline="0" noProof="0" dirty="0">
                <a:ln>
                  <a:noFill/>
                </a:ln>
                <a:solidFill>
                  <a:prstClr val="black"/>
                </a:solidFill>
                <a:effectLst/>
                <a:uLnTx/>
                <a:uFillTx/>
                <a:latin typeface="Aptos" panose="02110004020202020204"/>
                <a:ea typeface="+mn-ea"/>
                <a:cs typeface="+mn-cs"/>
              </a:rPr>
              <a:t>Integration of </a:t>
            </a:r>
            <a:r>
              <a:rPr kumimoji="0" lang="en-IN" sz="1400" b="1" i="0" u="none" strike="noStrike" kern="1200" cap="none" spc="0" normalizeH="0" baseline="0" noProof="0" dirty="0">
                <a:ln>
                  <a:noFill/>
                </a:ln>
                <a:solidFill>
                  <a:prstClr val="black"/>
                </a:solidFill>
                <a:effectLst/>
                <a:uLnTx/>
                <a:uFillTx/>
                <a:latin typeface="Aptos" panose="02110004020202020204"/>
                <a:ea typeface="+mn-ea"/>
                <a:cs typeface="+mn-cs"/>
              </a:rPr>
              <a:t>renewable power, storage &amp; safety systems</a:t>
            </a:r>
            <a:endParaRPr kumimoji="0" lang="en-IN"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Rectangle: Rounded Corners 10">
            <a:extLst>
              <a:ext uri="{FF2B5EF4-FFF2-40B4-BE49-F238E27FC236}">
                <a16:creationId xmlns:a16="http://schemas.microsoft.com/office/drawing/2014/main" id="{BCEAB4DC-316A-92B8-ACD7-5DCA5AA3488C}"/>
              </a:ext>
            </a:extLst>
          </p:cNvPr>
          <p:cNvSpPr/>
          <p:nvPr/>
        </p:nvSpPr>
        <p:spPr>
          <a:xfrm>
            <a:off x="2386982" y="3697078"/>
            <a:ext cx="3549600" cy="1872000"/>
          </a:xfrm>
          <a:prstGeom prst="roundRect">
            <a:avLst/>
          </a:prstGeom>
          <a:ln>
            <a:prstDash val="sys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Economic &amp; Diplomatic Impact</a:t>
            </a:r>
            <a:endPar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Reduces dependency on oil imports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Positions India as </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fuel supplier to global shipping lines</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Enhances maritime influence under </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Global South leadership</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Rectangle: Rounded Corners 11">
            <a:extLst>
              <a:ext uri="{FF2B5EF4-FFF2-40B4-BE49-F238E27FC236}">
                <a16:creationId xmlns:a16="http://schemas.microsoft.com/office/drawing/2014/main" id="{22A5CE14-C02F-6AE6-3A51-FF6F43414798}"/>
              </a:ext>
            </a:extLst>
          </p:cNvPr>
          <p:cNvSpPr/>
          <p:nvPr/>
        </p:nvSpPr>
        <p:spPr>
          <a:xfrm>
            <a:off x="6255417" y="3697078"/>
            <a:ext cx="3549600" cy="1872000"/>
          </a:xfrm>
          <a:prstGeom prst="roundRect">
            <a:avLst/>
          </a:prstGeom>
          <a:ln>
            <a:prstDash val="sys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Policy Backing</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Supported by </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National Green Hydrogen Mission &amp; NGSP</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Incentivized by </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Harit Sagar &amp; MIV 2030</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Aligned with </a:t>
            </a: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Make in India &amp; Energy Security Vision 2047</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454A14FA-26B8-179C-8B64-EB147EED0677}"/>
              </a:ext>
            </a:extLst>
          </p:cNvPr>
          <p:cNvSpPr txBox="1"/>
          <p:nvPr/>
        </p:nvSpPr>
        <p:spPr>
          <a:xfrm>
            <a:off x="2060268" y="5688063"/>
            <a:ext cx="807146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2D830E"/>
                </a:solidFill>
                <a:effectLst/>
                <a:uLnTx/>
                <a:uFillTx/>
                <a:latin typeface="Aptos" panose="02110004020202020204"/>
                <a:ea typeface="+mn-ea"/>
                <a:cs typeface="+mn-cs"/>
              </a:rPr>
              <a:t>India is not just preparing for Green Fuels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2D830E"/>
                </a:solidFill>
                <a:effectLst/>
                <a:uLnTx/>
                <a:uFillTx/>
                <a:latin typeface="Aptos" panose="02110004020202020204"/>
                <a:ea typeface="+mn-ea"/>
                <a:cs typeface="+mn-cs"/>
              </a:rPr>
              <a:t> it is preparing to Fuel The World.</a:t>
            </a:r>
            <a:endParaRPr kumimoji="0" lang="en-IN" sz="2000" b="1" i="1" u="none" strike="noStrike" kern="1200" cap="none" spc="0" normalizeH="0" baseline="0" noProof="0" dirty="0">
              <a:ln>
                <a:noFill/>
              </a:ln>
              <a:solidFill>
                <a:srgbClr val="2D830E"/>
              </a:solidFill>
              <a:effectLst/>
              <a:uLnTx/>
              <a:uFillTx/>
              <a:latin typeface="Aptos" panose="02110004020202020204"/>
              <a:ea typeface="+mn-ea"/>
              <a:cs typeface="+mn-cs"/>
            </a:endParaRPr>
          </a:p>
        </p:txBody>
      </p:sp>
      <p:sp>
        <p:nvSpPr>
          <p:cNvPr id="3" name="Footer Placeholder 2">
            <a:extLst>
              <a:ext uri="{FF2B5EF4-FFF2-40B4-BE49-F238E27FC236}">
                <a16:creationId xmlns:a16="http://schemas.microsoft.com/office/drawing/2014/main" id="{F9F811F5-5890-24E1-7161-91E719816EA4}"/>
              </a:ext>
            </a:extLst>
          </p:cNvPr>
          <p:cNvSpPr>
            <a:spLocks noGrp="1"/>
          </p:cNvSpPr>
          <p:nvPr>
            <p:ph type="ftr" sz="quarter" idx="11"/>
          </p:nvPr>
        </p:nvSpPr>
        <p:spPr>
          <a:xfrm>
            <a:off x="4038599" y="640674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4" name="Slide Number Placeholder 3">
            <a:extLst>
              <a:ext uri="{FF2B5EF4-FFF2-40B4-BE49-F238E27FC236}">
                <a16:creationId xmlns:a16="http://schemas.microsoft.com/office/drawing/2014/main" id="{FC4C6BEB-2308-541E-4DC7-E6ED387B33A5}"/>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2336446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30EC4-84D0-BABE-ADED-0C82E6F9E5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B9407C-893D-DDC1-AA3A-EEB03C6563EB}"/>
              </a:ext>
            </a:extLst>
          </p:cNvPr>
          <p:cNvSpPr>
            <a:spLocks noGrp="1"/>
          </p:cNvSpPr>
          <p:nvPr>
            <p:ph type="title"/>
          </p:nvPr>
        </p:nvSpPr>
        <p:spPr>
          <a:xfrm>
            <a:off x="1061095" y="240425"/>
            <a:ext cx="10048621" cy="533400"/>
          </a:xfrm>
        </p:spPr>
        <p:txBody>
          <a:bodyPr vert="horz" lIns="91440" tIns="45720" rIns="91440" bIns="45720" rtlCol="0" anchor="ctr">
            <a:noAutofit/>
          </a:bodyPr>
          <a:lstStyle/>
          <a:p>
            <a:pPr algn="ctr"/>
            <a:r>
              <a:rPr lang="en-IN" sz="3600" b="1" dirty="0">
                <a:solidFill>
                  <a:schemeClr val="accent1"/>
                </a:solidFill>
              </a:rPr>
              <a:t>Ship Recycling</a:t>
            </a:r>
          </a:p>
        </p:txBody>
      </p:sp>
      <p:sp>
        <p:nvSpPr>
          <p:cNvPr id="3" name="TextBox 2">
            <a:extLst>
              <a:ext uri="{FF2B5EF4-FFF2-40B4-BE49-F238E27FC236}">
                <a16:creationId xmlns:a16="http://schemas.microsoft.com/office/drawing/2014/main" id="{008CB201-B859-EF2C-B9BF-CB37DB3E3D88}"/>
              </a:ext>
            </a:extLst>
          </p:cNvPr>
          <p:cNvSpPr txBox="1"/>
          <p:nvPr/>
        </p:nvSpPr>
        <p:spPr>
          <a:xfrm>
            <a:off x="433000" y="1013956"/>
            <a:ext cx="7258312" cy="218521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Process of dismantling end-of-life ships to recover </a:t>
            </a:r>
            <a:r>
              <a:rPr kumimoji="0" lang="en-US" sz="1700" b="1" i="0" u="none" strike="noStrike" kern="1200" cap="none" spc="0" normalizeH="0" baseline="0" noProof="0" dirty="0">
                <a:ln>
                  <a:noFill/>
                </a:ln>
                <a:solidFill>
                  <a:srgbClr val="0E2841"/>
                </a:solidFill>
                <a:effectLst/>
                <a:uLnTx/>
                <a:uFillTx/>
                <a:latin typeface="Aptos" panose="02110004020202020204"/>
                <a:ea typeface="+mn-ea"/>
                <a:cs typeface="+mn-cs"/>
              </a:rPr>
              <a:t>steel and other valuable materials</a:t>
            </a: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India is a </a:t>
            </a:r>
            <a:r>
              <a:rPr kumimoji="0" lang="en-US" sz="1700" b="1" i="0" u="none" strike="noStrike" kern="1200" cap="none" spc="0" normalizeH="0" baseline="0" noProof="0" dirty="0">
                <a:ln>
                  <a:noFill/>
                </a:ln>
                <a:solidFill>
                  <a:srgbClr val="0E2841"/>
                </a:solidFill>
                <a:effectLst/>
                <a:uLnTx/>
                <a:uFillTx/>
                <a:latin typeface="Aptos" panose="02110004020202020204"/>
                <a:ea typeface="+mn-ea"/>
                <a:cs typeface="+mn-cs"/>
              </a:rPr>
              <a:t>global leader</a:t>
            </a: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 with Alang–</a:t>
            </a:r>
            <a:r>
              <a:rPr kumimoji="0" lang="en-US" sz="1700" b="0" i="0" u="none" strike="noStrike" kern="1200" cap="none" spc="0" normalizeH="0" baseline="0" noProof="0" dirty="0" err="1">
                <a:ln>
                  <a:noFill/>
                </a:ln>
                <a:solidFill>
                  <a:srgbClr val="0E2841"/>
                </a:solidFill>
                <a:effectLst/>
                <a:uLnTx/>
                <a:uFillTx/>
                <a:latin typeface="Aptos" panose="02110004020202020204"/>
                <a:ea typeface="+mn-ea"/>
                <a:cs typeface="+mn-cs"/>
              </a:rPr>
              <a:t>Sosiya</a:t>
            </a: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 in Gujarat being the </a:t>
            </a:r>
            <a:r>
              <a:rPr kumimoji="0" lang="en-US" sz="1700" b="1" i="0" u="none" strike="noStrike" kern="1200" cap="none" spc="0" normalizeH="0" baseline="0" noProof="0" dirty="0">
                <a:ln>
                  <a:noFill/>
                </a:ln>
                <a:solidFill>
                  <a:srgbClr val="0E2841"/>
                </a:solidFill>
                <a:effectLst/>
                <a:uLnTx/>
                <a:uFillTx/>
                <a:latin typeface="Aptos" panose="02110004020202020204"/>
                <a:ea typeface="+mn-ea"/>
                <a:cs typeface="+mn-cs"/>
              </a:rPr>
              <a:t>world’s largest ship recycling cluster</a:t>
            </a: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Governed internationally by the </a:t>
            </a:r>
            <a:r>
              <a:rPr kumimoji="0" lang="en-US" sz="1700" b="1" i="0" u="none" strike="noStrike" kern="1200" cap="none" spc="0" normalizeH="0" baseline="0" noProof="0" dirty="0">
                <a:ln>
                  <a:noFill/>
                </a:ln>
                <a:solidFill>
                  <a:srgbClr val="0E2841"/>
                </a:solidFill>
                <a:effectLst/>
                <a:uLnTx/>
                <a:uFillTx/>
                <a:latin typeface="Aptos" panose="02110004020202020204"/>
                <a:ea typeface="+mn-ea"/>
                <a:cs typeface="+mn-cs"/>
              </a:rPr>
              <a:t>Hong Kong Convention (HKC)</a:t>
            </a: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 which came into force on </a:t>
            </a:r>
            <a:r>
              <a:rPr kumimoji="0" lang="en-US" sz="1700" b="1" i="0" u="none" strike="noStrike" kern="1200" cap="none" spc="0" normalizeH="0" baseline="0" noProof="0" dirty="0">
                <a:ln>
                  <a:noFill/>
                </a:ln>
                <a:solidFill>
                  <a:srgbClr val="0E2841"/>
                </a:solidFill>
                <a:effectLst/>
                <a:uLnTx/>
                <a:uFillTx/>
                <a:latin typeface="Aptos" panose="02110004020202020204"/>
                <a:ea typeface="+mn-ea"/>
                <a:cs typeface="+mn-cs"/>
              </a:rPr>
              <a:t>26 June 2025</a:t>
            </a: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Integral to the </a:t>
            </a:r>
            <a:r>
              <a:rPr kumimoji="0" lang="en-US" sz="1700" b="1" i="0" u="none" strike="noStrike" kern="1200" cap="none" spc="0" normalizeH="0" baseline="0" noProof="0" dirty="0">
                <a:ln>
                  <a:noFill/>
                </a:ln>
                <a:solidFill>
                  <a:srgbClr val="0E2841"/>
                </a:solidFill>
                <a:effectLst/>
                <a:uLnTx/>
                <a:uFillTx/>
                <a:latin typeface="Aptos" panose="02110004020202020204"/>
                <a:ea typeface="+mn-ea"/>
                <a:cs typeface="+mn-cs"/>
              </a:rPr>
              <a:t>circular economy</a:t>
            </a: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 reducing the demand for virgin raw materials.  </a:t>
            </a:r>
          </a:p>
        </p:txBody>
      </p:sp>
      <p:sp>
        <p:nvSpPr>
          <p:cNvPr id="4" name="TextBox 3">
            <a:extLst>
              <a:ext uri="{FF2B5EF4-FFF2-40B4-BE49-F238E27FC236}">
                <a16:creationId xmlns:a16="http://schemas.microsoft.com/office/drawing/2014/main" id="{7B642E35-4225-ECBB-5C53-6D49352183CC}"/>
              </a:ext>
            </a:extLst>
          </p:cNvPr>
          <p:cNvSpPr txBox="1"/>
          <p:nvPr/>
        </p:nvSpPr>
        <p:spPr>
          <a:xfrm>
            <a:off x="433000" y="3297843"/>
            <a:ext cx="7258312" cy="32316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E2841"/>
                </a:solidFill>
                <a:effectLst/>
                <a:uLnTx/>
                <a:uFillTx/>
                <a:latin typeface="Aptos" panose="02110004020202020204"/>
                <a:ea typeface="+mn-ea"/>
                <a:cs typeface="+mn-cs"/>
              </a:rPr>
              <a:t>India’s Role &amp; Importance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Handles </a:t>
            </a:r>
            <a:r>
              <a:rPr kumimoji="0" lang="en-US" sz="1700" b="1" i="0" u="none" strike="noStrike" kern="1200" cap="none" spc="0" normalizeH="0" baseline="0" noProof="0" dirty="0">
                <a:ln>
                  <a:noFill/>
                </a:ln>
                <a:solidFill>
                  <a:srgbClr val="0E2841"/>
                </a:solidFill>
                <a:effectLst/>
                <a:uLnTx/>
                <a:uFillTx/>
                <a:latin typeface="Aptos" panose="02110004020202020204"/>
                <a:ea typeface="+mn-ea"/>
                <a:cs typeface="+mn-cs"/>
              </a:rPr>
              <a:t>30% - 35% of global ship recycling tonnage</a:t>
            </a: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 annually.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Provides </a:t>
            </a:r>
            <a:r>
              <a:rPr kumimoji="0" lang="en-US" sz="1700" b="1" i="0" u="none" strike="noStrike" kern="1200" cap="none" spc="0" normalizeH="0" baseline="0" noProof="0" dirty="0">
                <a:ln>
                  <a:noFill/>
                </a:ln>
                <a:solidFill>
                  <a:srgbClr val="0E2841"/>
                </a:solidFill>
                <a:effectLst/>
                <a:uLnTx/>
                <a:uFillTx/>
                <a:latin typeface="Aptos" panose="02110004020202020204"/>
                <a:ea typeface="+mn-ea"/>
                <a:cs typeface="+mn-cs"/>
              </a:rPr>
              <a:t>20 - 25% of India’s ferrous scrap requirement</a:t>
            </a: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 reducing dependence on imports.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India is the </a:t>
            </a:r>
            <a:r>
              <a:rPr kumimoji="0" lang="en-US" sz="1700" b="1" i="0" u="none" strike="noStrike" kern="1200" cap="none" spc="0" normalizeH="0" baseline="0" noProof="0" dirty="0">
                <a:ln>
                  <a:noFill/>
                </a:ln>
                <a:solidFill>
                  <a:srgbClr val="0E2841"/>
                </a:solidFill>
                <a:effectLst/>
                <a:uLnTx/>
                <a:uFillTx/>
                <a:latin typeface="Aptos" panose="02110004020202020204"/>
                <a:ea typeface="+mn-ea"/>
                <a:cs typeface="+mn-cs"/>
              </a:rPr>
              <a:t>only country with 100+ HKC Compliant Recycling Yards. [115 HKC Compliant Yards at Alang]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Supplies input material for the </a:t>
            </a:r>
            <a:r>
              <a:rPr kumimoji="0" lang="en-US" sz="1700" b="1" i="0" u="none" strike="noStrike" kern="1200" cap="none" spc="0" normalizeH="0" baseline="0" noProof="0" dirty="0">
                <a:ln>
                  <a:noFill/>
                </a:ln>
                <a:solidFill>
                  <a:srgbClr val="0E2841"/>
                </a:solidFill>
                <a:effectLst/>
                <a:uLnTx/>
                <a:uFillTx/>
                <a:latin typeface="Aptos" panose="02110004020202020204"/>
                <a:ea typeface="+mn-ea"/>
                <a:cs typeface="+mn-cs"/>
              </a:rPr>
              <a:t>Green Steel ecosystem</a:t>
            </a: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 boosting India’s low-carbon transition.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Generates </a:t>
            </a:r>
            <a:r>
              <a:rPr kumimoji="0" lang="en-US" sz="1700" b="1" i="0" u="none" strike="noStrike" kern="1200" cap="none" spc="0" normalizeH="0" baseline="0" noProof="0" dirty="0">
                <a:ln>
                  <a:noFill/>
                </a:ln>
                <a:solidFill>
                  <a:srgbClr val="0E2841"/>
                </a:solidFill>
                <a:effectLst/>
                <a:uLnTx/>
                <a:uFillTx/>
                <a:latin typeface="Aptos" panose="02110004020202020204"/>
                <a:ea typeface="+mn-ea"/>
                <a:cs typeface="+mn-cs"/>
              </a:rPr>
              <a:t>direct employment for 15000+ workers</a:t>
            </a: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 and </a:t>
            </a:r>
            <a:r>
              <a:rPr kumimoji="0" lang="en-US" sz="1700" b="1" i="0" u="none" strike="noStrike" kern="1200" cap="none" spc="0" normalizeH="0" baseline="0" noProof="0" dirty="0">
                <a:ln>
                  <a:noFill/>
                </a:ln>
                <a:solidFill>
                  <a:srgbClr val="0E2841"/>
                </a:solidFill>
                <a:effectLst/>
                <a:uLnTx/>
                <a:uFillTx/>
                <a:latin typeface="Aptos" panose="02110004020202020204"/>
                <a:ea typeface="+mn-ea"/>
                <a:cs typeface="+mn-cs"/>
              </a:rPr>
              <a:t>indirect livelihood opportunities</a:t>
            </a: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 for thousands more in logistics, scrap processing, and allied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Strengthens India’s position in </a:t>
            </a:r>
            <a:r>
              <a:rPr kumimoji="0" lang="en-US" sz="1700" b="1" i="0" u="none" strike="noStrike" kern="1200" cap="none" spc="0" normalizeH="0" baseline="0" noProof="0" dirty="0">
                <a:ln>
                  <a:noFill/>
                </a:ln>
                <a:solidFill>
                  <a:srgbClr val="0E2841"/>
                </a:solidFill>
                <a:effectLst/>
                <a:uLnTx/>
                <a:uFillTx/>
                <a:latin typeface="Aptos" panose="02110004020202020204"/>
                <a:ea typeface="+mn-ea"/>
                <a:cs typeface="+mn-cs"/>
              </a:rPr>
              <a:t>global maritime sustainability.</a:t>
            </a: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  </a:t>
            </a:r>
          </a:p>
        </p:txBody>
      </p:sp>
      <p:pic>
        <p:nvPicPr>
          <p:cNvPr id="6" name="Image 0" descr="preencoded.png">
            <a:extLst>
              <a:ext uri="{FF2B5EF4-FFF2-40B4-BE49-F238E27FC236}">
                <a16:creationId xmlns:a16="http://schemas.microsoft.com/office/drawing/2014/main" id="{E32C7A22-2219-8721-6FF9-6A528E34394C}"/>
              </a:ext>
            </a:extLst>
          </p:cNvPr>
          <p:cNvPicPr>
            <a:picLocks noChangeAspect="1"/>
          </p:cNvPicPr>
          <p:nvPr/>
        </p:nvPicPr>
        <p:blipFill>
          <a:blip r:embed="rId3"/>
          <a:stretch>
            <a:fillRect/>
          </a:stretch>
        </p:blipFill>
        <p:spPr>
          <a:xfrm flipH="1">
            <a:off x="7691716" y="1085544"/>
            <a:ext cx="4500281" cy="5772456"/>
          </a:xfrm>
          <a:prstGeom prst="rect">
            <a:avLst/>
          </a:prstGeom>
        </p:spPr>
      </p:pic>
      <p:cxnSp>
        <p:nvCxnSpPr>
          <p:cNvPr id="5" name="Straight Connector 4">
            <a:extLst>
              <a:ext uri="{FF2B5EF4-FFF2-40B4-BE49-F238E27FC236}">
                <a16:creationId xmlns:a16="http://schemas.microsoft.com/office/drawing/2014/main" id="{587E464C-BED2-3F5F-1B28-DF7E8AD9C18C}"/>
              </a:ext>
            </a:extLst>
          </p:cNvPr>
          <p:cNvCxnSpPr>
            <a:cxnSpLocks/>
          </p:cNvCxnSpPr>
          <p:nvPr/>
        </p:nvCxnSpPr>
        <p:spPr>
          <a:xfrm>
            <a:off x="1648969" y="758316"/>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DB9BC49F-5767-7902-97CD-C1D75A16D64E}"/>
              </a:ext>
            </a:extLst>
          </p:cNvPr>
          <p:cNvSpPr txBox="1"/>
          <p:nvPr/>
        </p:nvSpPr>
        <p:spPr>
          <a:xfrm>
            <a:off x="8554970" y="5564937"/>
            <a:ext cx="3041346" cy="1156538"/>
          </a:xfrm>
          <a:prstGeom prst="roundRect">
            <a:avLst/>
          </a:prstGeom>
          <a:solidFill>
            <a:schemeClr val="tx1">
              <a:lumMod val="95000"/>
              <a:lumOff val="5000"/>
              <a:alpha val="66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rtlCol="0" anchor="ctr" anchorCtr="0">
            <a:noAutofit/>
          </a:bodyPr>
          <a:lstStyle/>
          <a:p>
            <a:pPr algn="ctr">
              <a:buNone/>
            </a:pPr>
            <a:r>
              <a:rPr lang="en-US" b="1" dirty="0">
                <a:solidFill>
                  <a:srgbClr val="99FF66"/>
                </a:solidFill>
              </a:rPr>
              <a:t>INDIA is a Global Leader with 115 HKC Compliant Ship Recycling Yards</a:t>
            </a:r>
            <a:endParaRPr lang="en-US" dirty="0">
              <a:solidFill>
                <a:srgbClr val="99FF66"/>
              </a:solidFill>
            </a:endParaRPr>
          </a:p>
        </p:txBody>
      </p:sp>
      <p:sp>
        <p:nvSpPr>
          <p:cNvPr id="7" name="Footer Placeholder 2">
            <a:extLst>
              <a:ext uri="{FF2B5EF4-FFF2-40B4-BE49-F238E27FC236}">
                <a16:creationId xmlns:a16="http://schemas.microsoft.com/office/drawing/2014/main" id="{0C8C11C9-28D3-E64F-D1B9-2818F2698A9D}"/>
              </a:ext>
            </a:extLst>
          </p:cNvPr>
          <p:cNvSpPr>
            <a:spLocks noGrp="1"/>
          </p:cNvSpPr>
          <p:nvPr>
            <p:ph type="ftr" sz="quarter" idx="11"/>
          </p:nvPr>
        </p:nvSpPr>
        <p:spPr>
          <a:xfrm>
            <a:off x="4038599" y="650326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9" name="Slide Number Placeholder 3">
            <a:extLst>
              <a:ext uri="{FF2B5EF4-FFF2-40B4-BE49-F238E27FC236}">
                <a16:creationId xmlns:a16="http://schemas.microsoft.com/office/drawing/2014/main" id="{D3ED1E94-F89A-09F4-4DD3-89D39ADB6C7A}"/>
              </a:ext>
            </a:extLst>
          </p:cNvPr>
          <p:cNvSpPr>
            <a:spLocks noGrp="1"/>
          </p:cNvSpPr>
          <p:nvPr>
            <p:ph type="sldNum" sz="quarter" idx="12"/>
          </p:nvPr>
        </p:nvSpPr>
        <p:spPr>
          <a:xfrm>
            <a:off x="8610600" y="645287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1375490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F9849-3163-67E1-8040-168248280E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DB408F-A5F6-3FEA-5A20-3FA6C32F45B0}"/>
              </a:ext>
            </a:extLst>
          </p:cNvPr>
          <p:cNvSpPr>
            <a:spLocks noGrp="1"/>
          </p:cNvSpPr>
          <p:nvPr>
            <p:ph type="title"/>
          </p:nvPr>
        </p:nvSpPr>
        <p:spPr>
          <a:xfrm>
            <a:off x="1061095" y="240425"/>
            <a:ext cx="10048621" cy="533400"/>
          </a:xfrm>
        </p:spPr>
        <p:txBody>
          <a:bodyPr vert="horz" lIns="91440" tIns="45720" rIns="91440" bIns="45720" rtlCol="0" anchor="ctr">
            <a:noAutofit/>
          </a:bodyPr>
          <a:lstStyle/>
          <a:p>
            <a:pPr algn="ctr"/>
            <a:r>
              <a:rPr lang="en-IN" sz="3600" b="1" dirty="0">
                <a:solidFill>
                  <a:schemeClr val="accent1"/>
                </a:solidFill>
              </a:rPr>
              <a:t>Ship Recycling Portal</a:t>
            </a:r>
          </a:p>
        </p:txBody>
      </p:sp>
      <p:sp>
        <p:nvSpPr>
          <p:cNvPr id="3" name="TextBox 2">
            <a:extLst>
              <a:ext uri="{FF2B5EF4-FFF2-40B4-BE49-F238E27FC236}">
                <a16:creationId xmlns:a16="http://schemas.microsoft.com/office/drawing/2014/main" id="{700C718C-55F9-452C-FA84-ABBE35307B1D}"/>
              </a:ext>
            </a:extLst>
          </p:cNvPr>
          <p:cNvSpPr txBox="1"/>
          <p:nvPr/>
        </p:nvSpPr>
        <p:spPr>
          <a:xfrm>
            <a:off x="433000" y="1013956"/>
            <a:ext cx="11280280"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rPr>
              <a:t>An upcoming unified national digital platform under DGS to implement the Hong Kong Convention (HKC) and Recycling of Ships Act (2019), ensuring real-time, transparent and accountable governance of India’s ship recycling ecosystem</a:t>
            </a:r>
            <a:r>
              <a:rPr kumimoji="0" lang="en-US" sz="17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lang="en-US" sz="1700" b="0" i="0" u="none" strike="noStrike" kern="1200" cap="none" spc="0" normalizeH="0" baseline="0" noProof="0" dirty="0">
              <a:ln>
                <a:noFill/>
              </a:ln>
              <a:solidFill>
                <a:srgbClr val="0E2841"/>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F18C4176-E353-D215-D347-6089F261272F}"/>
              </a:ext>
            </a:extLst>
          </p:cNvPr>
          <p:cNvSpPr txBox="1"/>
          <p:nvPr/>
        </p:nvSpPr>
        <p:spPr>
          <a:xfrm>
            <a:off x="1061095" y="1684008"/>
            <a:ext cx="4714432" cy="29700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Aptos" panose="02110004020202020204"/>
                <a:ea typeface="+mn-ea"/>
                <a:cs typeface="+mn-cs"/>
              </a:rPr>
              <a:t>Importance of Portal</a:t>
            </a:r>
            <a:endParaRPr kumimoji="0" lang="en-US" sz="17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srgbClr val="0E2841"/>
                </a:solidFill>
                <a:effectLst/>
                <a:uLnTx/>
                <a:uFillTx/>
                <a:latin typeface="Aptos" panose="02110004020202020204"/>
                <a:ea typeface="+mn-ea"/>
                <a:cs typeface="+mn-cs"/>
              </a:rPr>
              <a:t>Transparency</a:t>
            </a:r>
            <a:r>
              <a:rPr kumimoji="0" lang="en-US" sz="1700" b="0" i="0" u="none" strike="noStrike" kern="1200" cap="none" spc="0" normalizeH="0" baseline="0" noProof="0" dirty="0">
                <a:ln>
                  <a:noFill/>
                </a:ln>
                <a:solidFill>
                  <a:prstClr val="black"/>
                </a:solidFill>
                <a:effectLst/>
                <a:uLnTx/>
                <a:uFillTx/>
                <a:latin typeface="Aptos" panose="02110004020202020204"/>
                <a:ea typeface="+mn-ea"/>
                <a:cs typeface="+mn-cs"/>
              </a:rPr>
              <a:t> : Digitally traceable inspections, certifications &amp; audits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latin typeface="Aptos" panose="02110004020202020204"/>
                <a:ea typeface="+mn-ea"/>
                <a:cs typeface="+mn-cs"/>
              </a:rPr>
              <a:t>Accountability</a:t>
            </a:r>
            <a:r>
              <a:rPr kumimoji="0" lang="en-US" sz="1700" b="0" i="0" u="none" strike="noStrike" kern="1200" cap="none" spc="0" normalizeH="0" baseline="0" noProof="0" dirty="0">
                <a:ln>
                  <a:noFill/>
                </a:ln>
                <a:solidFill>
                  <a:prstClr val="black"/>
                </a:solidFill>
                <a:effectLst/>
                <a:uLnTx/>
                <a:uFillTx/>
                <a:latin typeface="Aptos" panose="02110004020202020204"/>
                <a:ea typeface="+mn-ea"/>
                <a:cs typeface="+mn-cs"/>
              </a:rPr>
              <a:t> : Role-based actions with time-stamped compliance trails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latin typeface="Aptos" panose="02110004020202020204"/>
                <a:ea typeface="+mn-ea"/>
                <a:cs typeface="+mn-cs"/>
              </a:rPr>
              <a:t>Real-time Monitoring</a:t>
            </a:r>
            <a:r>
              <a:rPr kumimoji="0" lang="en-US" sz="1700" b="0" i="0" u="none" strike="noStrike" kern="1200" cap="none" spc="0" normalizeH="0" baseline="0" noProof="0" dirty="0">
                <a:ln>
                  <a:noFill/>
                </a:ln>
                <a:solidFill>
                  <a:prstClr val="black"/>
                </a:solidFill>
                <a:effectLst/>
                <a:uLnTx/>
                <a:uFillTx/>
                <a:latin typeface="Aptos" panose="02110004020202020204"/>
                <a:ea typeface="+mn-ea"/>
                <a:cs typeface="+mn-cs"/>
              </a:rPr>
              <a:t> : Central oversight by DGS &amp; State Authorities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latin typeface="Aptos" panose="02110004020202020204"/>
                <a:ea typeface="+mn-ea"/>
                <a:cs typeface="+mn-cs"/>
              </a:rPr>
              <a:t>Global Credibility</a:t>
            </a:r>
            <a:r>
              <a:rPr kumimoji="0" lang="en-US" sz="1700" b="0" i="0" u="none" strike="noStrike" kern="1200" cap="none" spc="0" normalizeH="0" baseline="0" noProof="0" dirty="0">
                <a:ln>
                  <a:noFill/>
                </a:ln>
                <a:solidFill>
                  <a:prstClr val="black"/>
                </a:solidFill>
                <a:effectLst/>
                <a:uLnTx/>
                <a:uFillTx/>
                <a:latin typeface="Aptos" panose="02110004020202020204"/>
                <a:ea typeface="+mn-ea"/>
                <a:cs typeface="+mn-cs"/>
              </a:rPr>
              <a:t> : Auditable records for IMO, foreign Flag States &amp; shipowners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latin typeface="Aptos" panose="02110004020202020204"/>
                <a:ea typeface="+mn-ea"/>
                <a:cs typeface="+mn-cs"/>
              </a:rPr>
              <a:t>Stakeholder Integration</a:t>
            </a:r>
            <a:r>
              <a:rPr kumimoji="0" lang="en-US" sz="1700" b="0" i="0" u="none" strike="noStrike" kern="1200" cap="none" spc="0" normalizeH="0" baseline="0" noProof="0" dirty="0">
                <a:ln>
                  <a:noFill/>
                </a:ln>
                <a:solidFill>
                  <a:prstClr val="black"/>
                </a:solidFill>
                <a:effectLst/>
                <a:uLnTx/>
                <a:uFillTx/>
                <a:latin typeface="Aptos" panose="02110004020202020204"/>
                <a:ea typeface="+mn-ea"/>
                <a:cs typeface="+mn-cs"/>
              </a:rPr>
              <a:t> : Connects DGS, GMB, ROs, yards, service suppliers</a:t>
            </a:r>
          </a:p>
        </p:txBody>
      </p:sp>
      <p:cxnSp>
        <p:nvCxnSpPr>
          <p:cNvPr id="5" name="Straight Connector 4">
            <a:extLst>
              <a:ext uri="{FF2B5EF4-FFF2-40B4-BE49-F238E27FC236}">
                <a16:creationId xmlns:a16="http://schemas.microsoft.com/office/drawing/2014/main" id="{67EC8FD2-996E-B718-BAE3-6EEECE8CA365}"/>
              </a:ext>
            </a:extLst>
          </p:cNvPr>
          <p:cNvCxnSpPr>
            <a:cxnSpLocks/>
          </p:cNvCxnSpPr>
          <p:nvPr/>
        </p:nvCxnSpPr>
        <p:spPr>
          <a:xfrm>
            <a:off x="1648969" y="758316"/>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E17927C5-D08C-7B74-F022-273075D302B1}"/>
              </a:ext>
            </a:extLst>
          </p:cNvPr>
          <p:cNvSpPr txBox="1"/>
          <p:nvPr/>
        </p:nvSpPr>
        <p:spPr>
          <a:xfrm>
            <a:off x="6799006" y="1736737"/>
            <a:ext cx="4906862" cy="270843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700" b="1" i="0" u="none" strike="noStrike" kern="1200" cap="none" spc="0" normalizeH="0" baseline="0" noProof="0" dirty="0">
                <a:ln>
                  <a:noFill/>
                </a:ln>
                <a:solidFill>
                  <a:srgbClr val="0E2841"/>
                </a:solidFill>
                <a:effectLst/>
                <a:uLnTx/>
                <a:uFillTx/>
                <a:latin typeface="Aptos" panose="02110004020202020204"/>
                <a:ea typeface="+mn-ea"/>
                <a:cs typeface="+mn-cs"/>
              </a:rPr>
              <a:t>Core Functional Modules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0" i="0" u="none" strike="noStrike" kern="1200" cap="none" spc="0" normalizeH="0" baseline="0" noProof="0" dirty="0">
                <a:ln>
                  <a:noFill/>
                </a:ln>
                <a:solidFill>
                  <a:srgbClr val="0E2841"/>
                </a:solidFill>
                <a:effectLst/>
                <a:uLnTx/>
                <a:uFillTx/>
                <a:latin typeface="Aptos" panose="02110004020202020204"/>
                <a:ea typeface="+mn-ea"/>
                <a:cs typeface="+mn-cs"/>
              </a:rPr>
              <a:t>Yard Registration &amp; Licensing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1" i="0" u="none" strike="noStrike" kern="1200" cap="none" spc="0" normalizeH="0" baseline="0" noProof="0" dirty="0">
                <a:ln>
                  <a:noFill/>
                </a:ln>
                <a:solidFill>
                  <a:srgbClr val="0E2841"/>
                </a:solidFill>
                <a:effectLst/>
                <a:uLnTx/>
                <a:uFillTx/>
                <a:latin typeface="Aptos" panose="02110004020202020204"/>
                <a:ea typeface="+mn-ea"/>
                <a:cs typeface="+mn-cs"/>
              </a:rPr>
              <a:t>Inventory of Hazardous Materials Inventory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1" i="0" u="none" strike="noStrike" kern="1200" cap="none" spc="0" normalizeH="0" baseline="0" noProof="0" dirty="0">
                <a:ln>
                  <a:noFill/>
                </a:ln>
                <a:solidFill>
                  <a:srgbClr val="0E2841"/>
                </a:solidFill>
                <a:effectLst/>
                <a:uLnTx/>
                <a:uFillTx/>
                <a:latin typeface="Aptos" panose="02110004020202020204"/>
                <a:ea typeface="+mn-ea"/>
                <a:cs typeface="+mn-cs"/>
              </a:rPr>
              <a:t>RRC Certification Registry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0" i="0" u="none" strike="noStrike" kern="1200" cap="none" spc="0" normalizeH="0" baseline="0" noProof="0" dirty="0">
                <a:ln>
                  <a:noFill/>
                </a:ln>
                <a:solidFill>
                  <a:srgbClr val="0E2841"/>
                </a:solidFill>
                <a:effectLst/>
                <a:uLnTx/>
                <a:uFillTx/>
                <a:latin typeface="Aptos" panose="02110004020202020204"/>
                <a:ea typeface="+mn-ea"/>
                <a:cs typeface="+mn-cs"/>
              </a:rPr>
              <a:t>SRP Submission &amp; Approval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1" i="0" u="none" strike="noStrike" kern="1200" cap="none" spc="0" normalizeH="0" baseline="0" noProof="0" dirty="0">
                <a:ln>
                  <a:noFill/>
                </a:ln>
                <a:solidFill>
                  <a:srgbClr val="0E2841"/>
                </a:solidFill>
                <a:effectLst/>
                <a:uLnTx/>
                <a:uFillTx/>
                <a:latin typeface="Aptos" panose="02110004020202020204"/>
                <a:ea typeface="+mn-ea"/>
                <a:cs typeface="+mn-cs"/>
              </a:rPr>
              <a:t>Inspection, Audit &amp; ISO Compliance Tracking (ISO 9001, 14001, 30000, 45001)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0" i="0" u="none" strike="noStrike" kern="1200" cap="none" spc="0" normalizeH="0" baseline="0" noProof="0" dirty="0">
                <a:ln>
                  <a:noFill/>
                </a:ln>
                <a:solidFill>
                  <a:srgbClr val="0E2841"/>
                </a:solidFill>
                <a:effectLst/>
                <a:uLnTx/>
                <a:uFillTx/>
                <a:latin typeface="Aptos" panose="02110004020202020204"/>
                <a:ea typeface="+mn-ea"/>
                <a:cs typeface="+mn-cs"/>
              </a:rPr>
              <a:t>Incident &amp; Non-Conformity Reporting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0" i="0" u="none" strike="noStrike" kern="1200" cap="none" spc="0" normalizeH="0" baseline="0" noProof="0" dirty="0">
                <a:ln>
                  <a:noFill/>
                </a:ln>
                <a:solidFill>
                  <a:srgbClr val="0E2841"/>
                </a:solidFill>
                <a:effectLst/>
                <a:uLnTx/>
                <a:uFillTx/>
                <a:latin typeface="Aptos" panose="02110004020202020204"/>
                <a:ea typeface="+mn-ea"/>
                <a:cs typeface="+mn-cs"/>
              </a:rPr>
              <a:t>Worker Training &amp; Competency Records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0" i="0" u="none" strike="noStrike" kern="1200" cap="none" spc="0" normalizeH="0" baseline="0" noProof="0" dirty="0">
                <a:ln>
                  <a:noFill/>
                </a:ln>
                <a:solidFill>
                  <a:srgbClr val="0E2841"/>
                </a:solidFill>
                <a:effectLst/>
                <a:uLnTx/>
                <a:uFillTx/>
                <a:latin typeface="Aptos" panose="02110004020202020204"/>
                <a:ea typeface="+mn-ea"/>
                <a:cs typeface="+mn-cs"/>
              </a:rPr>
              <a:t>GISIS / IMO Reporting Integration</a:t>
            </a:r>
          </a:p>
        </p:txBody>
      </p:sp>
      <p:pic>
        <p:nvPicPr>
          <p:cNvPr id="14" name="Picture 13">
            <a:extLst>
              <a:ext uri="{FF2B5EF4-FFF2-40B4-BE49-F238E27FC236}">
                <a16:creationId xmlns:a16="http://schemas.microsoft.com/office/drawing/2014/main" id="{18DFB4B6-A02A-1D79-C67C-9E0D1E527FA3}"/>
              </a:ext>
            </a:extLst>
          </p:cNvPr>
          <p:cNvPicPr>
            <a:picLocks noChangeAspect="1"/>
          </p:cNvPicPr>
          <p:nvPr/>
        </p:nvPicPr>
        <p:blipFill>
          <a:blip r:embed="rId3" cstate="print">
            <a:extLst>
              <a:ext uri="{28A0092B-C50C-407E-A947-70E740481C1C}">
                <a14:useLocalDpi xmlns:a14="http://schemas.microsoft.com/office/drawing/2010/main" val="0"/>
              </a:ext>
            </a:extLst>
          </a:blip>
          <a:srcRect l="17036" t="8275" r="18519" b="8540"/>
          <a:stretch>
            <a:fillRect/>
          </a:stretch>
        </p:blipFill>
        <p:spPr>
          <a:xfrm>
            <a:off x="1214956" y="4708551"/>
            <a:ext cx="1179195" cy="1223645"/>
          </a:xfrm>
          <a:prstGeom prst="rect">
            <a:avLst/>
          </a:prstGeom>
        </p:spPr>
      </p:pic>
      <p:pic>
        <p:nvPicPr>
          <p:cNvPr id="15" name="Picture 14">
            <a:extLst>
              <a:ext uri="{FF2B5EF4-FFF2-40B4-BE49-F238E27FC236}">
                <a16:creationId xmlns:a16="http://schemas.microsoft.com/office/drawing/2014/main" id="{6D2DDA2A-1F2E-D511-FFA6-CA5BD7221C1E}"/>
              </a:ext>
            </a:extLst>
          </p:cNvPr>
          <p:cNvPicPr>
            <a:picLocks noChangeAspect="1"/>
          </p:cNvPicPr>
          <p:nvPr/>
        </p:nvPicPr>
        <p:blipFill>
          <a:blip r:embed="rId4" cstate="print">
            <a:extLst>
              <a:ext uri="{28A0092B-C50C-407E-A947-70E740481C1C}">
                <a14:useLocalDpi xmlns:a14="http://schemas.microsoft.com/office/drawing/2010/main" val="0"/>
              </a:ext>
            </a:extLst>
          </a:blip>
          <a:srcRect l="21962" t="8871" r="24463" b="9392"/>
          <a:stretch>
            <a:fillRect/>
          </a:stretch>
        </p:blipFill>
        <p:spPr>
          <a:xfrm>
            <a:off x="3655262" y="4703057"/>
            <a:ext cx="1426845" cy="1223645"/>
          </a:xfrm>
          <a:prstGeom prst="rect">
            <a:avLst/>
          </a:prstGeom>
        </p:spPr>
      </p:pic>
      <p:pic>
        <p:nvPicPr>
          <p:cNvPr id="16" name="Picture 15">
            <a:extLst>
              <a:ext uri="{FF2B5EF4-FFF2-40B4-BE49-F238E27FC236}">
                <a16:creationId xmlns:a16="http://schemas.microsoft.com/office/drawing/2014/main" id="{EEDF7395-834B-3C37-3140-DEF0AF71E7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7494" y="4738294"/>
            <a:ext cx="1270635" cy="1223645"/>
          </a:xfrm>
          <a:prstGeom prst="rect">
            <a:avLst/>
          </a:prstGeom>
        </p:spPr>
      </p:pic>
      <p:pic>
        <p:nvPicPr>
          <p:cNvPr id="18" name="Picture 17">
            <a:extLst>
              <a:ext uri="{FF2B5EF4-FFF2-40B4-BE49-F238E27FC236}">
                <a16:creationId xmlns:a16="http://schemas.microsoft.com/office/drawing/2014/main" id="{E45A5875-1CE3-2E78-5C46-F15871C12C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21175" y="4728133"/>
            <a:ext cx="1226185" cy="1223645"/>
          </a:xfrm>
          <a:prstGeom prst="rect">
            <a:avLst/>
          </a:prstGeom>
        </p:spPr>
      </p:pic>
      <p:sp>
        <p:nvSpPr>
          <p:cNvPr id="19" name="TextBox 18">
            <a:extLst>
              <a:ext uri="{FF2B5EF4-FFF2-40B4-BE49-F238E27FC236}">
                <a16:creationId xmlns:a16="http://schemas.microsoft.com/office/drawing/2014/main" id="{7F464091-0C33-7F4A-BE85-7C9E736BC6E3}"/>
              </a:ext>
            </a:extLst>
          </p:cNvPr>
          <p:cNvSpPr txBox="1"/>
          <p:nvPr/>
        </p:nvSpPr>
        <p:spPr>
          <a:xfrm>
            <a:off x="604874" y="5975708"/>
            <a:ext cx="2441694"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prstClr val="black"/>
                </a:solidFill>
                <a:effectLst/>
                <a:uLnTx/>
                <a:uFillTx/>
                <a:latin typeface="Aptos" panose="02110004020202020204"/>
                <a:ea typeface="+mn-ea"/>
                <a:cs typeface="+mn-cs"/>
              </a:rPr>
              <a:t>ISO 9001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prstClr val="black"/>
                </a:solidFill>
                <a:effectLst/>
                <a:uLnTx/>
                <a:uFillTx/>
                <a:latin typeface="Aptos" panose="02110004020202020204"/>
                <a:ea typeface="+mn-ea"/>
                <a:cs typeface="+mn-cs"/>
              </a:rPr>
              <a:t>Quality Management System (QMS)</a:t>
            </a:r>
            <a:endParaRPr kumimoji="0" lang="en-IN"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241CA4B0-C0E9-361D-E166-FF5945360F72}"/>
              </a:ext>
            </a:extLst>
          </p:cNvPr>
          <p:cNvSpPr txBox="1"/>
          <p:nvPr/>
        </p:nvSpPr>
        <p:spPr>
          <a:xfrm>
            <a:off x="3011951" y="5951778"/>
            <a:ext cx="2916183"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prstClr val="black"/>
                </a:solidFill>
                <a:effectLst/>
                <a:uLnTx/>
                <a:uFillTx/>
                <a:latin typeface="Aptos" panose="02110004020202020204"/>
                <a:ea typeface="+mn-ea"/>
                <a:cs typeface="+mn-cs"/>
              </a:rPr>
              <a:t>ISO 14001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prstClr val="black"/>
                </a:solidFill>
                <a:effectLst/>
                <a:uLnTx/>
                <a:uFillTx/>
                <a:latin typeface="Aptos" panose="02110004020202020204"/>
                <a:ea typeface="+mn-ea"/>
                <a:cs typeface="+mn-cs"/>
              </a:rPr>
              <a:t>Environmental Management System (EMS)</a:t>
            </a:r>
            <a:endParaRPr kumimoji="0" lang="en-IN"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EC62C634-D5F9-1BEF-AAAC-A9892B403864}"/>
              </a:ext>
            </a:extLst>
          </p:cNvPr>
          <p:cNvSpPr txBox="1"/>
          <p:nvPr/>
        </p:nvSpPr>
        <p:spPr>
          <a:xfrm>
            <a:off x="6146559" y="5927226"/>
            <a:ext cx="2991525"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prstClr val="black"/>
                </a:solidFill>
                <a:effectLst/>
                <a:uLnTx/>
                <a:uFillTx/>
                <a:latin typeface="Aptos" panose="02110004020202020204"/>
                <a:ea typeface="+mn-ea"/>
                <a:cs typeface="+mn-cs"/>
              </a:rPr>
              <a:t>ISO 30000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prstClr val="black"/>
                </a:solidFill>
                <a:effectLst/>
                <a:uLnTx/>
                <a:uFillTx/>
                <a:latin typeface="Aptos" panose="02110004020202020204"/>
                <a:ea typeface="+mn-ea"/>
                <a:cs typeface="+mn-cs"/>
              </a:rPr>
              <a:t>Ship Recycling Management System (RSMS)</a:t>
            </a:r>
            <a:endParaRPr kumimoji="0" lang="en-IN"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TextBox 21">
            <a:extLst>
              <a:ext uri="{FF2B5EF4-FFF2-40B4-BE49-F238E27FC236}">
                <a16:creationId xmlns:a16="http://schemas.microsoft.com/office/drawing/2014/main" id="{70DF5CD2-F591-F982-1E71-CCF5BD6994C8}"/>
              </a:ext>
            </a:extLst>
          </p:cNvPr>
          <p:cNvSpPr txBox="1"/>
          <p:nvPr/>
        </p:nvSpPr>
        <p:spPr>
          <a:xfrm>
            <a:off x="9265711" y="5933657"/>
            <a:ext cx="2137125"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prstClr val="black"/>
                </a:solidFill>
                <a:effectLst/>
                <a:uLnTx/>
                <a:uFillTx/>
                <a:latin typeface="Aptos" panose="02110004020202020204"/>
                <a:ea typeface="+mn-ea"/>
                <a:cs typeface="+mn-cs"/>
              </a:rPr>
              <a:t>ISO 45001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prstClr val="black"/>
                </a:solidFill>
                <a:effectLst/>
                <a:uLnTx/>
                <a:uFillTx/>
                <a:latin typeface="Aptos" panose="02110004020202020204"/>
                <a:ea typeface="+mn-ea"/>
                <a:cs typeface="+mn-cs"/>
              </a:rPr>
              <a:t>Occupational Health &amp; Safety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100" b="1" i="0" u="none" strike="noStrike" kern="1200" cap="none" spc="0" normalizeH="0" baseline="0" noProof="0" dirty="0">
                <a:ln>
                  <a:noFill/>
                </a:ln>
                <a:solidFill>
                  <a:prstClr val="black"/>
                </a:solidFill>
                <a:effectLst/>
                <a:uLnTx/>
                <a:uFillTx/>
                <a:latin typeface="Aptos" panose="02110004020202020204"/>
                <a:ea typeface="+mn-ea"/>
                <a:cs typeface="+mn-cs"/>
              </a:rPr>
              <a:t>Management System (OHSMS)</a:t>
            </a:r>
            <a:endParaRPr kumimoji="0" lang="en-IN" sz="11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Footer Placeholder 2">
            <a:extLst>
              <a:ext uri="{FF2B5EF4-FFF2-40B4-BE49-F238E27FC236}">
                <a16:creationId xmlns:a16="http://schemas.microsoft.com/office/drawing/2014/main" id="{C9F23F87-12EF-F430-1318-49BF3004033D}"/>
              </a:ext>
            </a:extLst>
          </p:cNvPr>
          <p:cNvSpPr>
            <a:spLocks noGrp="1"/>
          </p:cNvSpPr>
          <p:nvPr>
            <p:ph type="ftr" sz="quarter" idx="11"/>
          </p:nvPr>
        </p:nvSpPr>
        <p:spPr>
          <a:xfrm>
            <a:off x="4038599" y="644738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7" name="Slide Number Placeholder 3">
            <a:extLst>
              <a:ext uri="{FF2B5EF4-FFF2-40B4-BE49-F238E27FC236}">
                <a16:creationId xmlns:a16="http://schemas.microsoft.com/office/drawing/2014/main" id="{C253B5EC-7561-EEAE-BB4C-C2B8E2BBAB74}"/>
              </a:ext>
            </a:extLst>
          </p:cNvPr>
          <p:cNvSpPr>
            <a:spLocks noGrp="1"/>
          </p:cNvSpPr>
          <p:nvPr>
            <p:ph type="sldNum" sz="quarter" idx="12"/>
          </p:nvPr>
        </p:nvSpPr>
        <p:spPr>
          <a:xfrm>
            <a:off x="8610600" y="639699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1310067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2022C-60AE-4204-ACE9-A142685645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AB8912-5526-FC34-3020-1AD994606359}"/>
              </a:ext>
            </a:extLst>
          </p:cNvPr>
          <p:cNvSpPr>
            <a:spLocks noGrp="1"/>
          </p:cNvSpPr>
          <p:nvPr>
            <p:ph type="title"/>
          </p:nvPr>
        </p:nvSpPr>
        <p:spPr>
          <a:xfrm>
            <a:off x="1702759" y="336064"/>
            <a:ext cx="8982636" cy="533400"/>
          </a:xfrm>
        </p:spPr>
        <p:txBody>
          <a:bodyPr>
            <a:normAutofit fontScale="90000"/>
          </a:bodyPr>
          <a:lstStyle/>
          <a:p>
            <a:pPr algn="ctr"/>
            <a:r>
              <a:rPr lang="en-IN" b="1" dirty="0">
                <a:solidFill>
                  <a:srgbClr val="269924"/>
                </a:solidFill>
              </a:rPr>
              <a:t>Green Steel</a:t>
            </a:r>
          </a:p>
        </p:txBody>
      </p:sp>
      <p:sp>
        <p:nvSpPr>
          <p:cNvPr id="8" name="TextBox 7">
            <a:extLst>
              <a:ext uri="{FF2B5EF4-FFF2-40B4-BE49-F238E27FC236}">
                <a16:creationId xmlns:a16="http://schemas.microsoft.com/office/drawing/2014/main" id="{F9BB26CF-65C9-0BD0-F270-20EF7CFA6C23}"/>
              </a:ext>
            </a:extLst>
          </p:cNvPr>
          <p:cNvSpPr txBox="1"/>
          <p:nvPr/>
        </p:nvSpPr>
        <p:spPr>
          <a:xfrm>
            <a:off x="465828" y="904298"/>
            <a:ext cx="6200031" cy="3611671"/>
          </a:xfrm>
          <a:prstGeom prst="roundRect">
            <a:avLst>
              <a:gd name="adj" fmla="val 0"/>
            </a:avLst>
          </a:prstGeom>
          <a:noFill/>
          <a:ln>
            <a:noFill/>
          </a:ln>
        </p:spPr>
        <p:style>
          <a:lnRef idx="1">
            <a:schemeClr val="accent5"/>
          </a:lnRef>
          <a:fillRef idx="3">
            <a:schemeClr val="accent5"/>
          </a:fillRef>
          <a:effectRef idx="2">
            <a:schemeClr val="accent5"/>
          </a:effectRef>
          <a:fontRef idx="minor">
            <a:schemeClr val="lt1"/>
          </a:fontRef>
        </p:style>
        <p:txBody>
          <a:bodyPr vert="horz" wrap="square" lIns="0" tIns="0" rIns="0" bIns="0" rtlCol="0"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17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17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  “Green Steel” is defined by its CO₂ emission intensity — less than 2.2 tonnes CO₂ emission per tonne of finished steel (</a:t>
            </a:r>
            <a:r>
              <a:rPr kumimoji="0" lang="en-IN" sz="1700" b="1" i="0" u="none" strike="noStrike" kern="100" cap="none" spc="0" normalizeH="0" baseline="0" noProof="0" dirty="0" err="1">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tfs</a:t>
            </a:r>
            <a:r>
              <a:rPr kumimoji="0" lang="en-IN" sz="17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17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17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 Greenness is expressed as a percentage reduction below the threshold of 2.2 2.2 tonnes CO₂ emission per tonne of finished steel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17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17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 The certification done via NISST (National Institute of Secondary Steel Technology) under the Bureau of Energy Efficiency (BEE) Measurement, Reporting and Verification (MRV) methodology.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1700" b="1" i="0" u="none" strike="noStrike" kern="100" cap="none" spc="0" normalizeH="0" baseline="0" noProof="0" dirty="0">
              <a:ln>
                <a:noFill/>
              </a:ln>
              <a:solidFill>
                <a:srgbClr val="00338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5A3E0ABE-4626-04D0-9EBF-4B4036673D1F}"/>
              </a:ext>
            </a:extLst>
          </p:cNvPr>
          <p:cNvPicPr>
            <a:picLocks noChangeAspect="1"/>
          </p:cNvPicPr>
          <p:nvPr/>
        </p:nvPicPr>
        <p:blipFill>
          <a:blip r:embed="rId3"/>
          <a:srcRect l="5858" t="8117" r="9361" b="7291"/>
          <a:stretch>
            <a:fillRect/>
          </a:stretch>
        </p:blipFill>
        <p:spPr>
          <a:xfrm>
            <a:off x="7652600" y="1105105"/>
            <a:ext cx="4405747" cy="4395966"/>
          </a:xfrm>
          <a:prstGeom prst="rect">
            <a:avLst/>
          </a:prstGeom>
        </p:spPr>
      </p:pic>
      <p:pic>
        <p:nvPicPr>
          <p:cNvPr id="14" name="Picture 13">
            <a:extLst>
              <a:ext uri="{FF2B5EF4-FFF2-40B4-BE49-F238E27FC236}">
                <a16:creationId xmlns:a16="http://schemas.microsoft.com/office/drawing/2014/main" id="{692DD02D-7476-B2A3-96AE-0E83D5B92105}"/>
              </a:ext>
            </a:extLst>
          </p:cNvPr>
          <p:cNvPicPr>
            <a:picLocks noChangeAspect="1"/>
          </p:cNvPicPr>
          <p:nvPr/>
        </p:nvPicPr>
        <p:blipFill>
          <a:blip r:embed="rId4"/>
          <a:srcRect r="89589"/>
          <a:stretch/>
        </p:blipFill>
        <p:spPr>
          <a:xfrm>
            <a:off x="8710095" y="5682199"/>
            <a:ext cx="749323" cy="697928"/>
          </a:xfrm>
          <a:prstGeom prst="rect">
            <a:avLst/>
          </a:prstGeom>
        </p:spPr>
      </p:pic>
      <p:pic>
        <p:nvPicPr>
          <p:cNvPr id="1036" name="Picture 12" descr="Ministry of Steel - Alchetron, The Free Social Encyclopedia">
            <a:extLst>
              <a:ext uri="{FF2B5EF4-FFF2-40B4-BE49-F238E27FC236}">
                <a16:creationId xmlns:a16="http://schemas.microsoft.com/office/drawing/2014/main" id="{19D14E48-A4C6-5D8B-5AC1-F8874BEB4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9264" y="5682199"/>
            <a:ext cx="697928" cy="6979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517A1A9-6AD9-2059-A608-5A5D5050ADBA}"/>
              </a:ext>
            </a:extLst>
          </p:cNvPr>
          <p:cNvPicPr>
            <a:picLocks noChangeAspect="1"/>
          </p:cNvPicPr>
          <p:nvPr/>
        </p:nvPicPr>
        <p:blipFill>
          <a:blip r:embed="rId6"/>
          <a:srcRect l="24754" r="24754"/>
          <a:stretch/>
        </p:blipFill>
        <p:spPr>
          <a:xfrm>
            <a:off x="10439888" y="5630560"/>
            <a:ext cx="838290" cy="830129"/>
          </a:xfrm>
          <a:prstGeom prst="rect">
            <a:avLst/>
          </a:prstGeom>
        </p:spPr>
      </p:pic>
      <p:sp>
        <p:nvSpPr>
          <p:cNvPr id="3" name="TextBox 2">
            <a:extLst>
              <a:ext uri="{FF2B5EF4-FFF2-40B4-BE49-F238E27FC236}">
                <a16:creationId xmlns:a16="http://schemas.microsoft.com/office/drawing/2014/main" id="{68231C11-B02B-4274-5E68-0F4F05E9EAF8}"/>
              </a:ext>
            </a:extLst>
          </p:cNvPr>
          <p:cNvSpPr txBox="1"/>
          <p:nvPr/>
        </p:nvSpPr>
        <p:spPr>
          <a:xfrm>
            <a:off x="1512254" y="3749163"/>
            <a:ext cx="3551629" cy="2853335"/>
          </a:xfrm>
          <a:prstGeom prst="roundRect">
            <a:avLst>
              <a:gd name="adj" fmla="val 0"/>
            </a:avLst>
          </a:prstGeom>
          <a:noFill/>
          <a:ln>
            <a:noFill/>
          </a:ln>
        </p:spPr>
        <p:style>
          <a:lnRef idx="1">
            <a:schemeClr val="accent5"/>
          </a:lnRef>
          <a:fillRef idx="3">
            <a:schemeClr val="accent5"/>
          </a:fillRef>
          <a:effectRef idx="2">
            <a:schemeClr val="accent5"/>
          </a:effectRef>
          <a:fontRef idx="minor">
            <a:schemeClr val="lt1"/>
          </a:fontRef>
        </p:style>
        <p:txBody>
          <a:bodyPr vert="horz" wrap="square" lIns="0" tIns="0" rIns="0" bIns="0" rtlCol="0"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Star Rating System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14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6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Five-Star: &lt; 1.6 </a:t>
            </a:r>
            <a:r>
              <a:rPr kumimoji="0" lang="en-IN" sz="1600" b="1" i="0" u="none" strike="noStrike" kern="100" cap="none" spc="0" normalizeH="0" baseline="0" noProof="0" dirty="0" err="1">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tCO₂e</a:t>
            </a:r>
            <a:r>
              <a:rPr kumimoji="0" lang="en-IN" sz="16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IN" sz="1600" b="1" i="0" u="none" strike="noStrike" kern="100" cap="none" spc="0" normalizeH="0" baseline="0" noProof="0" dirty="0" err="1">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tfs</a:t>
            </a:r>
            <a:endParaRPr kumimoji="0" lang="en-IN" sz="16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16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6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Four-Star: 1.6 – 2.0 </a:t>
            </a:r>
            <a:r>
              <a:rPr kumimoji="0" lang="en-IN" sz="1600" b="1" i="0" u="none" strike="noStrike" kern="100" cap="none" spc="0" normalizeH="0" baseline="0" noProof="0" dirty="0" err="1">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tCO₂e</a:t>
            </a:r>
            <a:r>
              <a:rPr kumimoji="0" lang="en-IN" sz="16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IN" sz="1600" b="1" i="0" u="none" strike="noStrike" kern="100" cap="none" spc="0" normalizeH="0" baseline="0" noProof="0" dirty="0" err="1">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tfs</a:t>
            </a:r>
            <a:endParaRPr kumimoji="0" lang="en-IN" sz="16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16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6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Three-Star: 2.0 – 2.2 </a:t>
            </a:r>
            <a:r>
              <a:rPr kumimoji="0" lang="en-IN" sz="1600" b="1" i="0" u="none" strike="noStrike" kern="100" cap="none" spc="0" normalizeH="0" baseline="0" noProof="0" dirty="0" err="1">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tCO₂e</a:t>
            </a:r>
            <a:r>
              <a:rPr kumimoji="0" lang="en-IN" sz="16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IN" sz="1600" b="1" i="0" u="none" strike="noStrike" kern="100" cap="none" spc="0" normalizeH="0" baseline="0" noProof="0" dirty="0" err="1">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tfs</a:t>
            </a:r>
            <a:endParaRPr kumimoji="0" lang="en-IN" sz="16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16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6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&gt; 2.2 </a:t>
            </a:r>
            <a:r>
              <a:rPr kumimoji="0" lang="en-IN" sz="1600" b="1" i="0" u="none" strike="noStrike" kern="100" cap="none" spc="0" normalizeH="0" baseline="0" noProof="0" dirty="0" err="1">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tCO₂e</a:t>
            </a:r>
            <a:r>
              <a:rPr kumimoji="0" lang="en-IN" sz="16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IN" sz="1600" b="1" i="0" u="none" strike="noStrike" kern="100" cap="none" spc="0" normalizeH="0" baseline="0" noProof="0" dirty="0" err="1">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tfs</a:t>
            </a:r>
            <a:r>
              <a:rPr kumimoji="0" lang="en-IN" sz="16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 → Not eligible for green rating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rPr>
              <a:t>      (Threshold reviewed every 3 years)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14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IN" sz="2400" b="1" i="0" u="none" strike="noStrike" kern="100" cap="none" spc="0" normalizeH="0" baseline="0" noProof="0" dirty="0">
              <a:ln>
                <a:noFill/>
              </a:ln>
              <a:solidFill>
                <a:srgbClr val="26992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4CDC658-0169-8653-4246-3A0C3E12483D}"/>
              </a:ext>
            </a:extLst>
          </p:cNvPr>
          <p:cNvPicPr>
            <a:picLocks noChangeAspect="1"/>
          </p:cNvPicPr>
          <p:nvPr/>
        </p:nvPicPr>
        <p:blipFill>
          <a:blip r:embed="rId7"/>
          <a:stretch>
            <a:fillRect/>
          </a:stretch>
        </p:blipFill>
        <p:spPr>
          <a:xfrm>
            <a:off x="4227534" y="4133021"/>
            <a:ext cx="2036759" cy="382429"/>
          </a:xfrm>
          <a:prstGeom prst="rect">
            <a:avLst/>
          </a:prstGeom>
        </p:spPr>
      </p:pic>
      <p:pic>
        <p:nvPicPr>
          <p:cNvPr id="5" name="Picture 4">
            <a:extLst>
              <a:ext uri="{FF2B5EF4-FFF2-40B4-BE49-F238E27FC236}">
                <a16:creationId xmlns:a16="http://schemas.microsoft.com/office/drawing/2014/main" id="{58C0B87F-0D47-67B8-7886-0ED76340AA32}"/>
              </a:ext>
            </a:extLst>
          </p:cNvPr>
          <p:cNvPicPr>
            <a:picLocks noChangeAspect="1"/>
          </p:cNvPicPr>
          <p:nvPr/>
        </p:nvPicPr>
        <p:blipFill>
          <a:blip r:embed="rId7"/>
          <a:srcRect r="20176"/>
          <a:stretch/>
        </p:blipFill>
        <p:spPr>
          <a:xfrm>
            <a:off x="4424815" y="4606466"/>
            <a:ext cx="1625809" cy="382429"/>
          </a:xfrm>
          <a:prstGeom prst="rect">
            <a:avLst/>
          </a:prstGeom>
        </p:spPr>
      </p:pic>
      <p:pic>
        <p:nvPicPr>
          <p:cNvPr id="6" name="Picture 5">
            <a:extLst>
              <a:ext uri="{FF2B5EF4-FFF2-40B4-BE49-F238E27FC236}">
                <a16:creationId xmlns:a16="http://schemas.microsoft.com/office/drawing/2014/main" id="{243966BA-EE8E-80B0-98DD-20A72A0BE2AC}"/>
              </a:ext>
            </a:extLst>
          </p:cNvPr>
          <p:cNvPicPr>
            <a:picLocks noChangeAspect="1"/>
          </p:cNvPicPr>
          <p:nvPr/>
        </p:nvPicPr>
        <p:blipFill>
          <a:blip r:embed="rId7"/>
          <a:srcRect r="39889"/>
          <a:stretch/>
        </p:blipFill>
        <p:spPr>
          <a:xfrm>
            <a:off x="4551592" y="5118642"/>
            <a:ext cx="1224328" cy="382429"/>
          </a:xfrm>
          <a:prstGeom prst="rect">
            <a:avLst/>
          </a:prstGeom>
        </p:spPr>
      </p:pic>
      <p:cxnSp>
        <p:nvCxnSpPr>
          <p:cNvPr id="7" name="Straight Connector 6">
            <a:extLst>
              <a:ext uri="{FF2B5EF4-FFF2-40B4-BE49-F238E27FC236}">
                <a16:creationId xmlns:a16="http://schemas.microsoft.com/office/drawing/2014/main" id="{96E54306-DA9A-3F1F-4078-E0ACC0991D6E}"/>
              </a:ext>
            </a:extLst>
          </p:cNvPr>
          <p:cNvCxnSpPr>
            <a:cxnSpLocks/>
          </p:cNvCxnSpPr>
          <p:nvPr/>
        </p:nvCxnSpPr>
        <p:spPr>
          <a:xfrm>
            <a:off x="1702759" y="895236"/>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10" name="Footer Placeholder 2">
            <a:extLst>
              <a:ext uri="{FF2B5EF4-FFF2-40B4-BE49-F238E27FC236}">
                <a16:creationId xmlns:a16="http://schemas.microsoft.com/office/drawing/2014/main" id="{7948776E-92BC-7AE3-1214-E46A07B4E814}"/>
              </a:ext>
            </a:extLst>
          </p:cNvPr>
          <p:cNvSpPr>
            <a:spLocks noGrp="1"/>
          </p:cNvSpPr>
          <p:nvPr>
            <p:ph type="ftr" sz="quarter" idx="11"/>
          </p:nvPr>
        </p:nvSpPr>
        <p:spPr>
          <a:xfrm>
            <a:off x="4038599" y="644230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11" name="Slide Number Placeholder 3">
            <a:extLst>
              <a:ext uri="{FF2B5EF4-FFF2-40B4-BE49-F238E27FC236}">
                <a16:creationId xmlns:a16="http://schemas.microsoft.com/office/drawing/2014/main" id="{E35B755F-8A29-BB02-E018-008E5FC787D1}"/>
              </a:ext>
            </a:extLst>
          </p:cNvPr>
          <p:cNvSpPr>
            <a:spLocks noGrp="1"/>
          </p:cNvSpPr>
          <p:nvPr>
            <p:ph type="sldNum" sz="quarter" idx="12"/>
          </p:nvPr>
        </p:nvSpPr>
        <p:spPr>
          <a:xfrm>
            <a:off x="8610600" y="63919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2180693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5C87-8515-28EA-6A79-F4B5F3BDE5DE}"/>
              </a:ext>
            </a:extLst>
          </p:cNvPr>
          <p:cNvSpPr>
            <a:spLocks noGrp="1"/>
          </p:cNvSpPr>
          <p:nvPr>
            <p:ph type="title"/>
          </p:nvPr>
        </p:nvSpPr>
        <p:spPr>
          <a:xfrm>
            <a:off x="1189281" y="176357"/>
            <a:ext cx="9810413" cy="740660"/>
          </a:xfrm>
        </p:spPr>
        <p:txBody>
          <a:bodyPr>
            <a:normAutofit/>
          </a:bodyPr>
          <a:lstStyle/>
          <a:p>
            <a:r>
              <a:rPr lang="en-IN" dirty="0"/>
              <a:t>Green Ports</a:t>
            </a:r>
          </a:p>
        </p:txBody>
      </p:sp>
      <p:cxnSp>
        <p:nvCxnSpPr>
          <p:cNvPr id="5" name="Straight Connector 4">
            <a:extLst>
              <a:ext uri="{FF2B5EF4-FFF2-40B4-BE49-F238E27FC236}">
                <a16:creationId xmlns:a16="http://schemas.microsoft.com/office/drawing/2014/main" id="{D9F9889B-909A-0F43-5110-F77400BDD699}"/>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B8A353FA-D04D-619F-B86F-16FF8750E109}"/>
              </a:ext>
            </a:extLst>
          </p:cNvPr>
          <p:cNvSpPr txBox="1"/>
          <p:nvPr/>
        </p:nvSpPr>
        <p:spPr>
          <a:xfrm>
            <a:off x="1189281" y="787991"/>
            <a:ext cx="9810413" cy="461665"/>
          </a:xfrm>
          <a:prstGeom prst="rect">
            <a:avLst/>
          </a:prstGeom>
          <a:noFill/>
        </p:spPr>
        <p:txBody>
          <a:bodyPr wrap="square">
            <a:spAutoFit/>
          </a:bodyPr>
          <a:lstStyle/>
          <a:p>
            <a:pPr algn="ctr"/>
            <a:r>
              <a:rPr lang="en-IN" sz="2400" b="1" dirty="0">
                <a:solidFill>
                  <a:schemeClr val="accent1"/>
                </a:solidFill>
              </a:rPr>
              <a:t>Driving Sustainable Maritime Growth</a:t>
            </a:r>
          </a:p>
        </p:txBody>
      </p:sp>
      <p:pic>
        <p:nvPicPr>
          <p:cNvPr id="8" name="Picture 7">
            <a:extLst>
              <a:ext uri="{FF2B5EF4-FFF2-40B4-BE49-F238E27FC236}">
                <a16:creationId xmlns:a16="http://schemas.microsoft.com/office/drawing/2014/main" id="{050DD813-ED25-FBB0-D451-8CD9A788F0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793" y="1472083"/>
            <a:ext cx="3774309" cy="4607169"/>
          </a:xfrm>
          <a:prstGeom prst="rect">
            <a:avLst/>
          </a:prstGeom>
        </p:spPr>
      </p:pic>
      <p:sp>
        <p:nvSpPr>
          <p:cNvPr id="9" name="Rectangle 1">
            <a:extLst>
              <a:ext uri="{FF2B5EF4-FFF2-40B4-BE49-F238E27FC236}">
                <a16:creationId xmlns:a16="http://schemas.microsoft.com/office/drawing/2014/main" id="{8753B16E-C4C9-9864-4FD7-C7C7741BB681}"/>
              </a:ext>
            </a:extLst>
          </p:cNvPr>
          <p:cNvSpPr txBox="1">
            <a:spLocks noChangeArrowheads="1"/>
          </p:cNvSpPr>
          <p:nvPr/>
        </p:nvSpPr>
        <p:spPr bwMode="auto">
          <a:xfrm>
            <a:off x="324898" y="1293327"/>
            <a:ext cx="7569805"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spcBef>
                <a:spcPct val="0"/>
              </a:spcBef>
              <a:spcAft>
                <a:spcPct val="0"/>
              </a:spcAft>
              <a:buNone/>
            </a:pPr>
            <a:r>
              <a:rPr lang="en-US" altLang="en-US" sz="1800" b="1" dirty="0">
                <a:solidFill>
                  <a:schemeClr val="tx2"/>
                </a:solidFill>
                <a:latin typeface="Arial" panose="020B0604020202020204" pitchFamily="34" charset="0"/>
              </a:rPr>
              <a:t>Concept of Green Ports</a:t>
            </a:r>
          </a:p>
          <a:p>
            <a:pPr marL="285750" indent="-285750" eaLnBrk="0" fontAlgn="base" hangingPunct="0">
              <a:spcBef>
                <a:spcPct val="0"/>
              </a:spcBef>
              <a:spcAft>
                <a:spcPct val="0"/>
              </a:spcAft>
            </a:pPr>
            <a:r>
              <a:rPr lang="en-US" altLang="en-US" sz="1800" dirty="0">
                <a:solidFill>
                  <a:schemeClr val="tx2"/>
                </a:solidFill>
                <a:latin typeface="Arial" panose="020B0604020202020204" pitchFamily="34" charset="0"/>
              </a:rPr>
              <a:t>Ports designed &amp; operated with minimal environmental impact.</a:t>
            </a:r>
          </a:p>
          <a:p>
            <a:pPr marL="285750" indent="-285750" eaLnBrk="0" fontAlgn="base" hangingPunct="0">
              <a:spcBef>
                <a:spcPct val="0"/>
              </a:spcBef>
              <a:spcAft>
                <a:spcPct val="0"/>
              </a:spcAft>
            </a:pPr>
            <a:r>
              <a:rPr lang="en-US" altLang="en-US" sz="1800" dirty="0">
                <a:solidFill>
                  <a:schemeClr val="tx2"/>
                </a:solidFill>
                <a:latin typeface="Arial" panose="020B0604020202020204" pitchFamily="34" charset="0"/>
              </a:rPr>
              <a:t>Integration of clean energy, efficiency, and circular economy practices.</a:t>
            </a:r>
          </a:p>
          <a:p>
            <a:pPr eaLnBrk="0" fontAlgn="base" hangingPunct="0">
              <a:spcBef>
                <a:spcPct val="0"/>
              </a:spcBef>
              <a:spcAft>
                <a:spcPct val="0"/>
              </a:spcAft>
            </a:pPr>
            <a:endParaRPr lang="en-US" altLang="en-US" sz="1800" dirty="0">
              <a:solidFill>
                <a:schemeClr val="tx2"/>
              </a:solidFill>
              <a:latin typeface="Arial" panose="020B0604020202020204" pitchFamily="34" charset="0"/>
            </a:endParaRPr>
          </a:p>
          <a:p>
            <a:pPr marL="0" indent="0" eaLnBrk="0" fontAlgn="base" hangingPunct="0">
              <a:spcBef>
                <a:spcPct val="0"/>
              </a:spcBef>
              <a:spcAft>
                <a:spcPct val="0"/>
              </a:spcAft>
              <a:buNone/>
            </a:pPr>
            <a:r>
              <a:rPr lang="en-US" altLang="en-US" sz="1800" b="1" dirty="0">
                <a:solidFill>
                  <a:schemeClr val="tx2"/>
                </a:solidFill>
                <a:latin typeface="Arial" panose="020B0604020202020204" pitchFamily="34" charset="0"/>
              </a:rPr>
              <a:t>Key Initiatives in India</a:t>
            </a:r>
          </a:p>
          <a:p>
            <a:pPr marL="285750" indent="-285750" eaLnBrk="0" fontAlgn="base" hangingPunct="0">
              <a:spcBef>
                <a:spcPct val="0"/>
              </a:spcBef>
              <a:spcAft>
                <a:spcPct val="0"/>
              </a:spcAft>
            </a:pPr>
            <a:r>
              <a:rPr lang="en-US" altLang="en-US" sz="1800" dirty="0">
                <a:solidFill>
                  <a:schemeClr val="tx2"/>
                </a:solidFill>
                <a:latin typeface="Arial" panose="020B0604020202020204" pitchFamily="34" charset="0"/>
              </a:rPr>
              <a:t>Harit Sagar Guidelines (2023): National framework for green port development.</a:t>
            </a:r>
          </a:p>
          <a:p>
            <a:pPr marL="285750" indent="-285750" eaLnBrk="0" fontAlgn="base" hangingPunct="0">
              <a:spcBef>
                <a:spcPct val="0"/>
              </a:spcBef>
              <a:spcAft>
                <a:spcPct val="0"/>
              </a:spcAft>
            </a:pPr>
            <a:r>
              <a:rPr lang="en-US" altLang="en-US" sz="1800" dirty="0">
                <a:solidFill>
                  <a:schemeClr val="tx2"/>
                </a:solidFill>
                <a:latin typeface="Arial" panose="020B0604020202020204" pitchFamily="34" charset="0"/>
              </a:rPr>
              <a:t>Proposed National Port Sustainability Code (NPSC): Metrics for emissions, energy, waste, and community impact.</a:t>
            </a:r>
          </a:p>
          <a:p>
            <a:pPr marL="285750" indent="-285750" eaLnBrk="0" fontAlgn="base" hangingPunct="0">
              <a:spcBef>
                <a:spcPct val="0"/>
              </a:spcBef>
              <a:spcAft>
                <a:spcPct val="0"/>
              </a:spcAft>
            </a:pPr>
            <a:r>
              <a:rPr lang="en-US" altLang="en-US" sz="1800" dirty="0">
                <a:solidFill>
                  <a:schemeClr val="tx2"/>
                </a:solidFill>
                <a:latin typeface="Arial" panose="020B0604020202020204" pitchFamily="34" charset="0"/>
              </a:rPr>
              <a:t>Onshore Power Supply (OPS): Cut ship emissions at berth by connecting to shore electricity.</a:t>
            </a:r>
          </a:p>
          <a:p>
            <a:pPr marL="285750" indent="-285750" eaLnBrk="0" fontAlgn="base" hangingPunct="0">
              <a:spcBef>
                <a:spcPct val="0"/>
              </a:spcBef>
              <a:spcAft>
                <a:spcPct val="0"/>
              </a:spcAft>
            </a:pPr>
            <a:r>
              <a:rPr lang="en-US" altLang="en-US" sz="1800" dirty="0">
                <a:solidFill>
                  <a:schemeClr val="tx2"/>
                </a:solidFill>
                <a:latin typeface="Arial" panose="020B0604020202020204" pitchFamily="34" charset="0"/>
              </a:rPr>
              <a:t>Waste &amp; Plastics Management: Port reception facilities for MARPOL Annex V compliance.</a:t>
            </a:r>
          </a:p>
          <a:p>
            <a:pPr eaLnBrk="0" fontAlgn="base" hangingPunct="0">
              <a:spcBef>
                <a:spcPct val="0"/>
              </a:spcBef>
              <a:spcAft>
                <a:spcPct val="0"/>
              </a:spcAft>
            </a:pPr>
            <a:endParaRPr lang="en-US" altLang="en-US" sz="1800" dirty="0">
              <a:solidFill>
                <a:schemeClr val="tx2"/>
              </a:solidFill>
              <a:latin typeface="Arial" panose="020B0604020202020204" pitchFamily="34" charset="0"/>
            </a:endParaRPr>
          </a:p>
          <a:p>
            <a:pPr marL="0" indent="0" eaLnBrk="0" fontAlgn="base" hangingPunct="0">
              <a:spcBef>
                <a:spcPct val="0"/>
              </a:spcBef>
              <a:spcAft>
                <a:spcPct val="0"/>
              </a:spcAft>
              <a:buNone/>
            </a:pPr>
            <a:r>
              <a:rPr lang="en-US" altLang="en-US" sz="1800" b="1" dirty="0">
                <a:solidFill>
                  <a:schemeClr val="tx2"/>
                </a:solidFill>
                <a:latin typeface="Arial" panose="020B0604020202020204" pitchFamily="34" charset="0"/>
              </a:rPr>
              <a:t>Benefits</a:t>
            </a:r>
          </a:p>
          <a:p>
            <a:pPr marL="285750" indent="-285750" eaLnBrk="0" fontAlgn="base" hangingPunct="0">
              <a:spcBef>
                <a:spcPct val="0"/>
              </a:spcBef>
              <a:spcAft>
                <a:spcPct val="0"/>
              </a:spcAft>
            </a:pPr>
            <a:r>
              <a:rPr lang="en-US" altLang="en-US" sz="1800" dirty="0">
                <a:solidFill>
                  <a:schemeClr val="tx2"/>
                </a:solidFill>
                <a:latin typeface="Arial" panose="020B0604020202020204" pitchFamily="34" charset="0"/>
              </a:rPr>
              <a:t>Reduces GHG emissions &amp; pollution.</a:t>
            </a:r>
          </a:p>
          <a:p>
            <a:pPr marL="285750" indent="-285750" eaLnBrk="0" fontAlgn="base" hangingPunct="0">
              <a:spcBef>
                <a:spcPct val="0"/>
              </a:spcBef>
              <a:spcAft>
                <a:spcPct val="0"/>
              </a:spcAft>
            </a:pPr>
            <a:r>
              <a:rPr lang="en-US" altLang="en-US" sz="1800" dirty="0">
                <a:solidFill>
                  <a:schemeClr val="tx2"/>
                </a:solidFill>
                <a:latin typeface="Arial" panose="020B0604020202020204" pitchFamily="34" charset="0"/>
              </a:rPr>
              <a:t>Improves air quality in port cities.</a:t>
            </a:r>
          </a:p>
          <a:p>
            <a:pPr marL="285750" indent="-285750" eaLnBrk="0" fontAlgn="base" hangingPunct="0">
              <a:spcBef>
                <a:spcPct val="0"/>
              </a:spcBef>
              <a:spcAft>
                <a:spcPct val="0"/>
              </a:spcAft>
            </a:pPr>
            <a:r>
              <a:rPr lang="en-US" altLang="en-US" sz="1800" dirty="0">
                <a:solidFill>
                  <a:schemeClr val="tx2"/>
                </a:solidFill>
                <a:latin typeface="Arial" panose="020B0604020202020204" pitchFamily="34" charset="0"/>
              </a:rPr>
              <a:t>Promotes India’s Blue Economy &amp; Green Economy transition.</a:t>
            </a:r>
          </a:p>
          <a:p>
            <a:pPr marL="285750" indent="-285750" eaLnBrk="0" fontAlgn="base" hangingPunct="0">
              <a:spcBef>
                <a:spcPct val="0"/>
              </a:spcBef>
              <a:spcAft>
                <a:spcPct val="0"/>
              </a:spcAft>
            </a:pPr>
            <a:r>
              <a:rPr lang="en-US" altLang="en-US" sz="1800" dirty="0">
                <a:solidFill>
                  <a:schemeClr val="tx2"/>
                </a:solidFill>
                <a:latin typeface="Arial" panose="020B0604020202020204" pitchFamily="34" charset="0"/>
              </a:rPr>
              <a:t>Aligns with IMO decarbonization goals &amp; India’s Viksit Bharat 2047 vision.</a:t>
            </a:r>
          </a:p>
        </p:txBody>
      </p:sp>
      <p:sp>
        <p:nvSpPr>
          <p:cNvPr id="3" name="Footer Placeholder 2">
            <a:extLst>
              <a:ext uri="{FF2B5EF4-FFF2-40B4-BE49-F238E27FC236}">
                <a16:creationId xmlns:a16="http://schemas.microsoft.com/office/drawing/2014/main" id="{162A2AC8-6C3A-D575-5859-D45306489ECE}"/>
              </a:ext>
            </a:extLst>
          </p:cNvPr>
          <p:cNvSpPr>
            <a:spLocks noGrp="1"/>
          </p:cNvSpPr>
          <p:nvPr>
            <p:ph type="ftr" sz="quarter" idx="11"/>
          </p:nvPr>
        </p:nvSpPr>
        <p:spPr>
          <a:xfrm>
            <a:off x="4038599" y="644738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4" name="Slide Number Placeholder 3">
            <a:extLst>
              <a:ext uri="{FF2B5EF4-FFF2-40B4-BE49-F238E27FC236}">
                <a16:creationId xmlns:a16="http://schemas.microsoft.com/office/drawing/2014/main" id="{13507E2D-C8E1-ED10-5E23-216880C4B7E0}"/>
              </a:ext>
            </a:extLst>
          </p:cNvPr>
          <p:cNvSpPr>
            <a:spLocks noGrp="1"/>
          </p:cNvSpPr>
          <p:nvPr>
            <p:ph type="sldNum" sz="quarter" idx="12"/>
          </p:nvPr>
        </p:nvSpPr>
        <p:spPr>
          <a:xfrm>
            <a:off x="8610600" y="639699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2655883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9F712-B9E8-0B61-9E5C-4BDBD08A11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36C677-FB94-C23D-1128-152D635BB18A}"/>
              </a:ext>
            </a:extLst>
          </p:cNvPr>
          <p:cNvSpPr>
            <a:spLocks noGrp="1"/>
          </p:cNvSpPr>
          <p:nvPr>
            <p:ph type="title"/>
          </p:nvPr>
        </p:nvSpPr>
        <p:spPr>
          <a:xfrm>
            <a:off x="1061095" y="240425"/>
            <a:ext cx="10048621" cy="533400"/>
          </a:xfrm>
        </p:spPr>
        <p:txBody>
          <a:bodyPr vert="horz" lIns="91440" tIns="45720" rIns="91440" bIns="45720" rtlCol="0" anchor="ctr">
            <a:noAutofit/>
          </a:bodyPr>
          <a:lstStyle/>
          <a:p>
            <a:pPr algn="ctr"/>
            <a:r>
              <a:rPr lang="en-US" sz="3600" b="1" dirty="0">
                <a:solidFill>
                  <a:schemeClr val="accent1"/>
                </a:solidFill>
              </a:rPr>
              <a:t>Sustainable Indicators for Indian Ports</a:t>
            </a:r>
            <a:endParaRPr lang="en-IN" sz="3600" b="1" dirty="0">
              <a:solidFill>
                <a:schemeClr val="accent1"/>
              </a:solidFill>
            </a:endParaRPr>
          </a:p>
        </p:txBody>
      </p:sp>
      <p:cxnSp>
        <p:nvCxnSpPr>
          <p:cNvPr id="5" name="Straight Connector 4">
            <a:extLst>
              <a:ext uri="{FF2B5EF4-FFF2-40B4-BE49-F238E27FC236}">
                <a16:creationId xmlns:a16="http://schemas.microsoft.com/office/drawing/2014/main" id="{149EF26A-5E2B-0AD7-F081-5DCD6556EBCE}"/>
              </a:ext>
            </a:extLst>
          </p:cNvPr>
          <p:cNvCxnSpPr>
            <a:cxnSpLocks/>
          </p:cNvCxnSpPr>
          <p:nvPr/>
        </p:nvCxnSpPr>
        <p:spPr>
          <a:xfrm>
            <a:off x="1648969" y="758316"/>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pic>
        <p:nvPicPr>
          <p:cNvPr id="4" name="Image 0" descr="preencoded.png">
            <a:extLst>
              <a:ext uri="{FF2B5EF4-FFF2-40B4-BE49-F238E27FC236}">
                <a16:creationId xmlns:a16="http://schemas.microsoft.com/office/drawing/2014/main" id="{F43F3BD8-EBFB-E7B2-D80B-E67B2D0394CB}"/>
              </a:ext>
            </a:extLst>
          </p:cNvPr>
          <p:cNvPicPr>
            <a:picLocks noChangeAspect="1"/>
          </p:cNvPicPr>
          <p:nvPr/>
        </p:nvPicPr>
        <p:blipFill>
          <a:blip r:embed="rId3">
            <a:duotone>
              <a:prstClr val="black"/>
              <a:schemeClr val="accent5">
                <a:tint val="45000"/>
                <a:satMod val="400000"/>
              </a:schemeClr>
            </a:duotone>
          </a:blip>
          <a:stretch>
            <a:fillRect/>
          </a:stretch>
        </p:blipFill>
        <p:spPr>
          <a:xfrm>
            <a:off x="712825" y="1557797"/>
            <a:ext cx="283468" cy="354409"/>
          </a:xfrm>
          <a:prstGeom prst="rect">
            <a:avLst/>
          </a:prstGeom>
        </p:spPr>
      </p:pic>
      <p:sp>
        <p:nvSpPr>
          <p:cNvPr id="6" name="Text 2">
            <a:extLst>
              <a:ext uri="{FF2B5EF4-FFF2-40B4-BE49-F238E27FC236}">
                <a16:creationId xmlns:a16="http://schemas.microsoft.com/office/drawing/2014/main" id="{A4E0200E-792D-CF7D-3580-249DA524A9E5}"/>
              </a:ext>
            </a:extLst>
          </p:cNvPr>
          <p:cNvSpPr/>
          <p:nvPr/>
        </p:nvSpPr>
        <p:spPr>
          <a:xfrm>
            <a:off x="1256196" y="1522376"/>
            <a:ext cx="250239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833" b="1" i="0" u="none" strike="noStrike" kern="1200" cap="none" spc="0" normalizeH="0" baseline="0" noProof="0" dirty="0">
                <a:ln>
                  <a:noFill/>
                </a:ln>
                <a:solidFill>
                  <a:srgbClr val="0E2841"/>
                </a:solidFill>
                <a:effectLst/>
                <a:uLnTx/>
                <a:uFillTx/>
                <a:latin typeface="Aptos" panose="02110004020202020204"/>
                <a:ea typeface="Instrument Sans Semi Bold" pitchFamily="34" charset="-122"/>
                <a:cs typeface="Instrument Sans Semi Bold" pitchFamily="34" charset="-120"/>
              </a:rPr>
              <a:t>Green Port Index (GPI)</a:t>
            </a:r>
            <a:endParaRPr kumimoji="0" lang="en-US" sz="1833" b="1" i="0" u="none" strike="noStrike" kern="1200" cap="none" spc="0" normalizeH="0" baseline="0" noProof="0" dirty="0">
              <a:ln>
                <a:noFill/>
              </a:ln>
              <a:solidFill>
                <a:srgbClr val="0E2841"/>
              </a:solidFill>
              <a:effectLst/>
              <a:uLnTx/>
              <a:uFillTx/>
              <a:latin typeface="Aptos" panose="02110004020202020204"/>
              <a:ea typeface="+mn-ea"/>
              <a:cs typeface="+mn-cs"/>
            </a:endParaRPr>
          </a:p>
        </p:txBody>
      </p:sp>
      <p:sp>
        <p:nvSpPr>
          <p:cNvPr id="11" name="Text 3">
            <a:extLst>
              <a:ext uri="{FF2B5EF4-FFF2-40B4-BE49-F238E27FC236}">
                <a16:creationId xmlns:a16="http://schemas.microsoft.com/office/drawing/2014/main" id="{9FF93850-8075-23C7-8731-313BC0A3F317}"/>
              </a:ext>
            </a:extLst>
          </p:cNvPr>
          <p:cNvSpPr/>
          <p:nvPr/>
        </p:nvSpPr>
        <p:spPr>
          <a:xfrm>
            <a:off x="1256197" y="1931057"/>
            <a:ext cx="4725789"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458" b="0" i="0" u="none" strike="noStrike" kern="1200" cap="none" spc="0" normalizeH="0" baseline="0" noProof="0" dirty="0">
                <a:ln>
                  <a:noFill/>
                </a:ln>
                <a:solidFill>
                  <a:srgbClr val="0E2841"/>
                </a:solidFill>
                <a:effectLst/>
                <a:uLnTx/>
                <a:uFillTx/>
                <a:latin typeface="Aptos" panose="02110004020202020204"/>
                <a:ea typeface="Instrument Sans Medium" pitchFamily="34" charset="-122"/>
                <a:cs typeface="Instrument Sans Medium" pitchFamily="34" charset="-120"/>
              </a:rPr>
              <a:t>Evaluates ports based on carbon footprint, alternative fuels adoption, energy efficiency, sustainable logistics, and waste management practices.</a:t>
            </a:r>
            <a:endParaRPr kumimoji="0" lang="en-US" sz="1458" b="0" i="0" u="none" strike="noStrike" kern="1200" cap="none" spc="0" normalizeH="0" baseline="0" noProof="0" dirty="0">
              <a:ln>
                <a:noFill/>
              </a:ln>
              <a:solidFill>
                <a:srgbClr val="0E2841"/>
              </a:solidFill>
              <a:effectLst/>
              <a:uLnTx/>
              <a:uFillTx/>
              <a:latin typeface="Aptos" panose="02110004020202020204"/>
              <a:ea typeface="+mn-ea"/>
              <a:cs typeface="+mn-cs"/>
            </a:endParaRPr>
          </a:p>
        </p:txBody>
      </p:sp>
      <p:pic>
        <p:nvPicPr>
          <p:cNvPr id="12" name="Image 1" descr="preencoded.png">
            <a:extLst>
              <a:ext uri="{FF2B5EF4-FFF2-40B4-BE49-F238E27FC236}">
                <a16:creationId xmlns:a16="http://schemas.microsoft.com/office/drawing/2014/main" id="{9047B634-D181-9526-1657-D857E87CEECB}"/>
              </a:ext>
            </a:extLst>
          </p:cNvPr>
          <p:cNvPicPr>
            <a:picLocks noChangeAspect="1"/>
          </p:cNvPicPr>
          <p:nvPr/>
        </p:nvPicPr>
        <p:blipFill>
          <a:blip r:embed="rId4">
            <a:duotone>
              <a:prstClr val="black"/>
              <a:schemeClr val="accent5">
                <a:tint val="45000"/>
                <a:satMod val="400000"/>
              </a:schemeClr>
            </a:duotone>
          </a:blip>
          <a:stretch>
            <a:fillRect/>
          </a:stretch>
        </p:blipFill>
        <p:spPr>
          <a:xfrm>
            <a:off x="6241889" y="1557797"/>
            <a:ext cx="283468" cy="354409"/>
          </a:xfrm>
          <a:prstGeom prst="rect">
            <a:avLst/>
          </a:prstGeom>
        </p:spPr>
      </p:pic>
      <p:sp>
        <p:nvSpPr>
          <p:cNvPr id="13" name="Text 5">
            <a:extLst>
              <a:ext uri="{FF2B5EF4-FFF2-40B4-BE49-F238E27FC236}">
                <a16:creationId xmlns:a16="http://schemas.microsoft.com/office/drawing/2014/main" id="{0AD5080E-75C3-F45D-0E0B-091A2C373D6E}"/>
              </a:ext>
            </a:extLst>
          </p:cNvPr>
          <p:cNvSpPr/>
          <p:nvPr/>
        </p:nvSpPr>
        <p:spPr>
          <a:xfrm>
            <a:off x="6785261" y="1522376"/>
            <a:ext cx="2979936"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833" b="1" i="0" u="none" strike="noStrike" kern="1200" cap="none" spc="0" normalizeH="0" baseline="0" noProof="0" dirty="0">
                <a:ln>
                  <a:noFill/>
                </a:ln>
                <a:solidFill>
                  <a:srgbClr val="0E2841"/>
                </a:solidFill>
                <a:effectLst/>
                <a:uLnTx/>
                <a:uFillTx/>
                <a:latin typeface="Aptos" panose="02110004020202020204"/>
                <a:ea typeface="Instrument Sans Semi Bold" pitchFamily="34" charset="-122"/>
                <a:cs typeface="Instrument Sans Semi Bold" pitchFamily="34" charset="-120"/>
              </a:rPr>
              <a:t>Port Readiness Level (PRL)</a:t>
            </a:r>
            <a:endParaRPr kumimoji="0" lang="en-US" sz="1833" b="1" i="0" u="none" strike="noStrike" kern="1200" cap="none" spc="0" normalizeH="0" baseline="0" noProof="0" dirty="0">
              <a:ln>
                <a:noFill/>
              </a:ln>
              <a:solidFill>
                <a:srgbClr val="0E2841"/>
              </a:solidFill>
              <a:effectLst/>
              <a:uLnTx/>
              <a:uFillTx/>
              <a:latin typeface="Aptos" panose="02110004020202020204"/>
              <a:ea typeface="+mn-ea"/>
              <a:cs typeface="+mn-cs"/>
            </a:endParaRPr>
          </a:p>
        </p:txBody>
      </p:sp>
      <p:sp>
        <p:nvSpPr>
          <p:cNvPr id="14" name="Text 6">
            <a:extLst>
              <a:ext uri="{FF2B5EF4-FFF2-40B4-BE49-F238E27FC236}">
                <a16:creationId xmlns:a16="http://schemas.microsoft.com/office/drawing/2014/main" id="{73FC6868-9B9F-53C6-6A05-DF66D5BD2859}"/>
              </a:ext>
            </a:extLst>
          </p:cNvPr>
          <p:cNvSpPr/>
          <p:nvPr/>
        </p:nvSpPr>
        <p:spPr>
          <a:xfrm>
            <a:off x="6785261" y="1931057"/>
            <a:ext cx="4725789"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458" b="0" i="0" u="none" strike="noStrike" kern="1200" cap="none" spc="0" normalizeH="0" baseline="0" noProof="0" dirty="0">
                <a:ln>
                  <a:noFill/>
                </a:ln>
                <a:solidFill>
                  <a:srgbClr val="0E2841"/>
                </a:solidFill>
                <a:effectLst/>
                <a:uLnTx/>
                <a:uFillTx/>
                <a:latin typeface="Aptos" panose="02110004020202020204"/>
                <a:ea typeface="Instrument Sans Medium" pitchFamily="34" charset="-122"/>
                <a:cs typeface="Instrument Sans Medium" pitchFamily="34" charset="-120"/>
              </a:rPr>
              <a:t>Assesses ports' preparedness for energy transition, digitalization, and compliance with global environmental regulations.</a:t>
            </a:r>
            <a:endParaRPr kumimoji="0" lang="en-US" sz="1458" b="0" i="0" u="none" strike="noStrike" kern="1200" cap="none" spc="0" normalizeH="0" baseline="0" noProof="0" dirty="0">
              <a:ln>
                <a:noFill/>
              </a:ln>
              <a:solidFill>
                <a:srgbClr val="0E2841"/>
              </a:solidFill>
              <a:effectLst/>
              <a:uLnTx/>
              <a:uFillTx/>
              <a:latin typeface="Aptos" panose="02110004020202020204"/>
              <a:ea typeface="+mn-ea"/>
              <a:cs typeface="+mn-cs"/>
            </a:endParaRPr>
          </a:p>
        </p:txBody>
      </p:sp>
      <p:pic>
        <p:nvPicPr>
          <p:cNvPr id="15" name="Image 2" descr="preencoded.png">
            <a:extLst>
              <a:ext uri="{FF2B5EF4-FFF2-40B4-BE49-F238E27FC236}">
                <a16:creationId xmlns:a16="http://schemas.microsoft.com/office/drawing/2014/main" id="{46F5EB28-5015-72C0-5869-C93820E878D6}"/>
              </a:ext>
            </a:extLst>
          </p:cNvPr>
          <p:cNvPicPr>
            <a:picLocks noChangeAspect="1"/>
          </p:cNvPicPr>
          <p:nvPr/>
        </p:nvPicPr>
        <p:blipFill>
          <a:blip r:embed="rId5">
            <a:duotone>
              <a:prstClr val="black"/>
              <a:schemeClr val="accent5">
                <a:tint val="45000"/>
                <a:satMod val="400000"/>
              </a:schemeClr>
            </a:duotone>
          </a:blip>
          <a:stretch>
            <a:fillRect/>
          </a:stretch>
        </p:blipFill>
        <p:spPr>
          <a:xfrm>
            <a:off x="712825" y="3275373"/>
            <a:ext cx="283468" cy="354409"/>
          </a:xfrm>
          <a:prstGeom prst="rect">
            <a:avLst/>
          </a:prstGeom>
        </p:spPr>
      </p:pic>
      <p:sp>
        <p:nvSpPr>
          <p:cNvPr id="16" name="Text 8">
            <a:extLst>
              <a:ext uri="{FF2B5EF4-FFF2-40B4-BE49-F238E27FC236}">
                <a16:creationId xmlns:a16="http://schemas.microsoft.com/office/drawing/2014/main" id="{00A1F116-B00A-A2C0-B6A4-C3161806CE6B}"/>
              </a:ext>
            </a:extLst>
          </p:cNvPr>
          <p:cNvSpPr/>
          <p:nvPr/>
        </p:nvSpPr>
        <p:spPr>
          <a:xfrm>
            <a:off x="1256197" y="3239952"/>
            <a:ext cx="4384179"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833" b="1" i="0" u="none" strike="noStrike" kern="1200" cap="none" spc="0" normalizeH="0" baseline="0" noProof="0" dirty="0">
                <a:ln>
                  <a:noFill/>
                </a:ln>
                <a:solidFill>
                  <a:srgbClr val="0E2841"/>
                </a:solidFill>
                <a:effectLst/>
                <a:uLnTx/>
                <a:uFillTx/>
                <a:latin typeface="Aptos" panose="02110004020202020204"/>
                <a:ea typeface="Instrument Sans Semi Bold" pitchFamily="34" charset="-122"/>
                <a:cs typeface="Instrument Sans Semi Bold" pitchFamily="34" charset="-120"/>
              </a:rPr>
              <a:t>Shore Power Readiness Indicator (SPRI)</a:t>
            </a:r>
            <a:endParaRPr kumimoji="0" lang="en-US" sz="1833" b="1" i="0" u="none" strike="noStrike" kern="1200" cap="none" spc="0" normalizeH="0" baseline="0" noProof="0" dirty="0">
              <a:ln>
                <a:noFill/>
              </a:ln>
              <a:solidFill>
                <a:srgbClr val="0E2841"/>
              </a:solidFill>
              <a:effectLst/>
              <a:uLnTx/>
              <a:uFillTx/>
              <a:latin typeface="Aptos" panose="02110004020202020204"/>
              <a:ea typeface="+mn-ea"/>
              <a:cs typeface="+mn-cs"/>
            </a:endParaRPr>
          </a:p>
        </p:txBody>
      </p:sp>
      <p:sp>
        <p:nvSpPr>
          <p:cNvPr id="17" name="Text 9">
            <a:extLst>
              <a:ext uri="{FF2B5EF4-FFF2-40B4-BE49-F238E27FC236}">
                <a16:creationId xmlns:a16="http://schemas.microsoft.com/office/drawing/2014/main" id="{7019F564-2217-474A-BF2D-71ABFEFD8B31}"/>
              </a:ext>
            </a:extLst>
          </p:cNvPr>
          <p:cNvSpPr/>
          <p:nvPr/>
        </p:nvSpPr>
        <p:spPr>
          <a:xfrm>
            <a:off x="1256197" y="3648633"/>
            <a:ext cx="4725789"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458" b="0" i="0" u="none" strike="noStrike" kern="1200" cap="none" spc="0" normalizeH="0" baseline="0" noProof="0" dirty="0">
                <a:ln>
                  <a:noFill/>
                </a:ln>
                <a:solidFill>
                  <a:srgbClr val="0E2841"/>
                </a:solidFill>
                <a:effectLst/>
                <a:uLnTx/>
                <a:uFillTx/>
                <a:latin typeface="Aptos" panose="02110004020202020204"/>
                <a:ea typeface="Instrument Sans Medium" pitchFamily="34" charset="-122"/>
                <a:cs typeface="Instrument Sans Medium" pitchFamily="34" charset="-120"/>
              </a:rPr>
              <a:t>Measures infrastructure for cold ironing and renewable energy integration to reduce emissions from berthed ships.</a:t>
            </a:r>
            <a:endParaRPr kumimoji="0" lang="en-US" sz="1458" b="0" i="0" u="none" strike="noStrike" kern="1200" cap="none" spc="0" normalizeH="0" baseline="0" noProof="0" dirty="0">
              <a:ln>
                <a:noFill/>
              </a:ln>
              <a:solidFill>
                <a:srgbClr val="0E2841"/>
              </a:solidFill>
              <a:effectLst/>
              <a:uLnTx/>
              <a:uFillTx/>
              <a:latin typeface="Aptos" panose="02110004020202020204"/>
              <a:ea typeface="+mn-ea"/>
              <a:cs typeface="+mn-cs"/>
            </a:endParaRPr>
          </a:p>
        </p:txBody>
      </p:sp>
      <p:pic>
        <p:nvPicPr>
          <p:cNvPr id="18" name="Image 3" descr="preencoded.png">
            <a:extLst>
              <a:ext uri="{FF2B5EF4-FFF2-40B4-BE49-F238E27FC236}">
                <a16:creationId xmlns:a16="http://schemas.microsoft.com/office/drawing/2014/main" id="{8096DD38-7D1D-B45F-311D-A64B086DD7EC}"/>
              </a:ext>
            </a:extLst>
          </p:cNvPr>
          <p:cNvPicPr>
            <a:picLocks noChangeAspect="1"/>
          </p:cNvPicPr>
          <p:nvPr/>
        </p:nvPicPr>
        <p:blipFill>
          <a:blip r:embed="rId6">
            <a:duotone>
              <a:prstClr val="black"/>
              <a:schemeClr val="accent5">
                <a:tint val="45000"/>
                <a:satMod val="400000"/>
              </a:schemeClr>
            </a:duotone>
          </a:blip>
          <a:stretch>
            <a:fillRect/>
          </a:stretch>
        </p:blipFill>
        <p:spPr>
          <a:xfrm>
            <a:off x="6241889" y="3275373"/>
            <a:ext cx="283468" cy="354409"/>
          </a:xfrm>
          <a:prstGeom prst="rect">
            <a:avLst/>
          </a:prstGeom>
        </p:spPr>
      </p:pic>
      <p:sp>
        <p:nvSpPr>
          <p:cNvPr id="19" name="Text 11">
            <a:extLst>
              <a:ext uri="{FF2B5EF4-FFF2-40B4-BE49-F238E27FC236}">
                <a16:creationId xmlns:a16="http://schemas.microsoft.com/office/drawing/2014/main" id="{D0F4EB11-97F6-D742-E599-1A7180BDC74E}"/>
              </a:ext>
            </a:extLst>
          </p:cNvPr>
          <p:cNvSpPr/>
          <p:nvPr/>
        </p:nvSpPr>
        <p:spPr>
          <a:xfrm>
            <a:off x="6785260" y="3239952"/>
            <a:ext cx="3447455" cy="295275"/>
          </a:xfrm>
          <a:prstGeom prst="rect">
            <a:avLst/>
          </a:prstGeom>
          <a:noFill/>
          <a:ln/>
        </p:spPr>
        <p:txBody>
          <a:bodyPr wrap="none" lIns="0" tIns="0" rIns="0" bIns="0" rtlCol="0" anchor="t"/>
          <a:lstStyle/>
          <a:p>
            <a:pPr marL="0" marR="0" lvl="0" indent="0" algn="l" defTabSz="914400" rtl="0" eaLnBrk="1" fontAlgn="auto" latinLnBrk="0" hangingPunct="1">
              <a:lnSpc>
                <a:spcPts val="2292"/>
              </a:lnSpc>
              <a:spcBef>
                <a:spcPts val="0"/>
              </a:spcBef>
              <a:spcAft>
                <a:spcPts val="0"/>
              </a:spcAft>
              <a:buClrTx/>
              <a:buSzTx/>
              <a:buFontTx/>
              <a:buNone/>
              <a:tabLst/>
              <a:defRPr/>
            </a:pPr>
            <a:r>
              <a:rPr kumimoji="0" lang="en-US" sz="1833" b="1" i="0" u="none" strike="noStrike" kern="1200" cap="none" spc="0" normalizeH="0" baseline="0" noProof="0" dirty="0">
                <a:ln>
                  <a:noFill/>
                </a:ln>
                <a:solidFill>
                  <a:srgbClr val="0E2841"/>
                </a:solidFill>
                <a:effectLst/>
                <a:uLnTx/>
                <a:uFillTx/>
                <a:latin typeface="Aptos" panose="02110004020202020204"/>
                <a:ea typeface="Instrument Sans Semi Bold" pitchFamily="34" charset="-122"/>
                <a:cs typeface="Instrument Sans Semi Bold" pitchFamily="34" charset="-120"/>
              </a:rPr>
              <a:t>Environmental Ship Index (ESI)</a:t>
            </a:r>
            <a:endParaRPr kumimoji="0" lang="en-US" sz="1833" b="1" i="0" u="none" strike="noStrike" kern="1200" cap="none" spc="0" normalizeH="0" baseline="0" noProof="0" dirty="0">
              <a:ln>
                <a:noFill/>
              </a:ln>
              <a:solidFill>
                <a:srgbClr val="0E2841"/>
              </a:solidFill>
              <a:effectLst/>
              <a:uLnTx/>
              <a:uFillTx/>
              <a:latin typeface="Aptos" panose="02110004020202020204"/>
              <a:ea typeface="+mn-ea"/>
              <a:cs typeface="+mn-cs"/>
            </a:endParaRPr>
          </a:p>
        </p:txBody>
      </p:sp>
      <p:sp>
        <p:nvSpPr>
          <p:cNvPr id="20" name="Text 12">
            <a:extLst>
              <a:ext uri="{FF2B5EF4-FFF2-40B4-BE49-F238E27FC236}">
                <a16:creationId xmlns:a16="http://schemas.microsoft.com/office/drawing/2014/main" id="{D54A559B-A248-687F-EB42-CDE09D4CDD96}"/>
              </a:ext>
            </a:extLst>
          </p:cNvPr>
          <p:cNvSpPr/>
          <p:nvPr/>
        </p:nvSpPr>
        <p:spPr>
          <a:xfrm>
            <a:off x="6785261" y="3648633"/>
            <a:ext cx="4725789" cy="907257"/>
          </a:xfrm>
          <a:prstGeom prst="rect">
            <a:avLst/>
          </a:prstGeom>
          <a:noFill/>
          <a:ln/>
        </p:spPr>
        <p:txBody>
          <a:bodyPr wrap="square" lIns="0" tIns="0" rIns="0" bIns="0" rtlCol="0" anchor="t"/>
          <a:lstStyle/>
          <a:p>
            <a:pPr marL="0" marR="0" lvl="0" indent="0" algn="l" defTabSz="914400" rtl="0" eaLnBrk="1" fontAlgn="auto" latinLnBrk="0" hangingPunct="1">
              <a:lnSpc>
                <a:spcPts val="2375"/>
              </a:lnSpc>
              <a:spcBef>
                <a:spcPts val="0"/>
              </a:spcBef>
              <a:spcAft>
                <a:spcPts val="0"/>
              </a:spcAft>
              <a:buClrTx/>
              <a:buSzTx/>
              <a:buFontTx/>
              <a:buNone/>
              <a:tabLst/>
              <a:defRPr/>
            </a:pPr>
            <a:r>
              <a:rPr kumimoji="0" lang="en-US" sz="1458" b="0" i="0" u="none" strike="noStrike" kern="1200" cap="none" spc="0" normalizeH="0" baseline="0" noProof="0" dirty="0">
                <a:ln>
                  <a:noFill/>
                </a:ln>
                <a:solidFill>
                  <a:srgbClr val="0E2841"/>
                </a:solidFill>
                <a:effectLst/>
                <a:uLnTx/>
                <a:uFillTx/>
                <a:latin typeface="Aptos" panose="02110004020202020204"/>
                <a:ea typeface="Instrument Sans Medium" pitchFamily="34" charset="-122"/>
                <a:cs typeface="Instrument Sans Medium" pitchFamily="34" charset="-120"/>
              </a:rPr>
              <a:t>Incentivizes ship operators to reduce emissions through a rating system that evaluates NOx, SOx, and CO₂ emissions.</a:t>
            </a:r>
            <a:endParaRPr kumimoji="0" lang="en-US" sz="1458" b="0" i="0" u="none" strike="noStrike" kern="1200" cap="none" spc="0" normalizeH="0" baseline="0" noProof="0" dirty="0">
              <a:ln>
                <a:noFill/>
              </a:ln>
              <a:solidFill>
                <a:srgbClr val="0E2841"/>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269EDA2D-8DC0-6514-9E9E-E61D1D49AA59}"/>
              </a:ext>
            </a:extLst>
          </p:cNvPr>
          <p:cNvSpPr txBox="1"/>
          <p:nvPr/>
        </p:nvSpPr>
        <p:spPr>
          <a:xfrm>
            <a:off x="552551" y="5133831"/>
            <a:ext cx="11256411" cy="1021556"/>
          </a:xfrm>
          <a:prstGeom prst="roundRect">
            <a:avLst/>
          </a:prstGeom>
          <a:solidFill>
            <a:srgbClr val="71F387"/>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These indicators create a robust framework to measure and enhance the environmental performance of Indian ports. By institutionalizing them, India positions itself as a global frontrunner in green maritime logistics &amp; unlocks access to international green shipping corridors and drive long-term net-zero ambitions.</a:t>
            </a:r>
            <a:endParaRPr kumimoji="0" lang="en-IN"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Footer Placeholder 2">
            <a:extLst>
              <a:ext uri="{FF2B5EF4-FFF2-40B4-BE49-F238E27FC236}">
                <a16:creationId xmlns:a16="http://schemas.microsoft.com/office/drawing/2014/main" id="{92139FB9-6A76-AE09-98E5-626F90A584A7}"/>
              </a:ext>
            </a:extLst>
          </p:cNvPr>
          <p:cNvSpPr>
            <a:spLocks noGrp="1"/>
          </p:cNvSpPr>
          <p:nvPr>
            <p:ph type="ftr" sz="quarter" idx="11"/>
          </p:nvPr>
        </p:nvSpPr>
        <p:spPr>
          <a:xfrm>
            <a:off x="4038599" y="642198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7" name="Slide Number Placeholder 3">
            <a:extLst>
              <a:ext uri="{FF2B5EF4-FFF2-40B4-BE49-F238E27FC236}">
                <a16:creationId xmlns:a16="http://schemas.microsoft.com/office/drawing/2014/main" id="{9B8613B3-3C25-AC6C-5B72-C53D6D3E6E74}"/>
              </a:ext>
            </a:extLst>
          </p:cNvPr>
          <p:cNvSpPr>
            <a:spLocks noGrp="1"/>
          </p:cNvSpPr>
          <p:nvPr>
            <p:ph type="sldNum" sz="quarter" idx="12"/>
          </p:nvPr>
        </p:nvSpPr>
        <p:spPr>
          <a:xfrm>
            <a:off x="8610600" y="637159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1118711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7F6C8-5AFE-622E-B643-EFAB1B482B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92B071-51A8-0E5D-815E-60ADEE9C23DC}"/>
              </a:ext>
            </a:extLst>
          </p:cNvPr>
          <p:cNvSpPr>
            <a:spLocks noGrp="1"/>
          </p:cNvSpPr>
          <p:nvPr>
            <p:ph type="title"/>
          </p:nvPr>
        </p:nvSpPr>
        <p:spPr>
          <a:xfrm>
            <a:off x="1189281" y="176357"/>
            <a:ext cx="9810413" cy="740660"/>
          </a:xfrm>
        </p:spPr>
        <p:txBody>
          <a:bodyPr>
            <a:normAutofit/>
          </a:bodyPr>
          <a:lstStyle/>
          <a:p>
            <a:r>
              <a:rPr lang="en-IN" dirty="0"/>
              <a:t>GHG Emission Scope at Ports</a:t>
            </a:r>
          </a:p>
        </p:txBody>
      </p:sp>
      <p:cxnSp>
        <p:nvCxnSpPr>
          <p:cNvPr id="5" name="Straight Connector 4">
            <a:extLst>
              <a:ext uri="{FF2B5EF4-FFF2-40B4-BE49-F238E27FC236}">
                <a16:creationId xmlns:a16="http://schemas.microsoft.com/office/drawing/2014/main" id="{DACF2C44-5F65-8148-5ABD-590120EED967}"/>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3" name="Rectangle: Rounded Corners 2">
            <a:extLst>
              <a:ext uri="{FF2B5EF4-FFF2-40B4-BE49-F238E27FC236}">
                <a16:creationId xmlns:a16="http://schemas.microsoft.com/office/drawing/2014/main" id="{48C88393-8A18-8AE7-69B1-F1980CE603BA}"/>
              </a:ext>
            </a:extLst>
          </p:cNvPr>
          <p:cNvSpPr/>
          <p:nvPr/>
        </p:nvSpPr>
        <p:spPr>
          <a:xfrm>
            <a:off x="298275" y="1271358"/>
            <a:ext cx="3594032" cy="4840941"/>
          </a:xfrm>
          <a:prstGeom prst="roundRect">
            <a:avLst/>
          </a:prstGeom>
          <a:noFill/>
          <a:ln w="28575">
            <a:solidFill>
              <a:schemeClr val="tx1"/>
            </a:solidFill>
            <a:prstDash val="dash"/>
          </a:ln>
        </p:spPr>
        <p:style>
          <a:lnRef idx="0">
            <a:scrgbClr r="0" g="0" b="0"/>
          </a:lnRef>
          <a:fillRef idx="0">
            <a:scrgbClr r="0" g="0" b="0"/>
          </a:fillRef>
          <a:effectRef idx="0">
            <a:scrgbClr r="0" g="0" b="0"/>
          </a:effectRef>
          <a:fontRef idx="minor">
            <a:schemeClr val="lt1"/>
          </a:fontRef>
        </p:style>
        <p:txBody>
          <a:bodyPr lIns="54610" tIns="54610" rIns="54610" bIns="54610" rtlCol="0" anchor="ctr"/>
          <a:lstStyle/>
          <a:p>
            <a:pPr algn="ctr"/>
            <a:r>
              <a:rPr lang="en-IN" dirty="0">
                <a:ln w="0"/>
                <a:solidFill>
                  <a:schemeClr val="tx1"/>
                </a:solidFill>
                <a:effectLst>
                  <a:outerShdw blurRad="38100" dist="19050" dir="2700000" algn="tl" rotWithShape="0">
                    <a:schemeClr val="dk1">
                      <a:alpha val="40000"/>
                    </a:schemeClr>
                  </a:outerShdw>
                </a:effectLst>
              </a:rPr>
              <a:t>Scope 1 : Direct Emissions</a:t>
            </a:r>
          </a:p>
          <a:p>
            <a:endParaRPr lang="en-IN" dirty="0">
              <a:ln w="0"/>
              <a:solidFill>
                <a:schemeClr val="tx1"/>
              </a:solidFill>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en-IN" dirty="0">
                <a:ln w="0"/>
                <a:solidFill>
                  <a:schemeClr val="tx1"/>
                </a:solidFill>
                <a:effectLst>
                  <a:outerShdw blurRad="38100" dist="19050" dir="2700000" algn="tl" rotWithShape="0">
                    <a:schemeClr val="dk1">
                      <a:alpha val="40000"/>
                    </a:schemeClr>
                  </a:outerShdw>
                </a:effectLst>
              </a:rPr>
              <a:t>From port owned/controlled sources</a:t>
            </a:r>
          </a:p>
          <a:p>
            <a:pPr marL="285750" indent="-285750">
              <a:buFont typeface="Arial" panose="020B0604020202020204" pitchFamily="34" charset="0"/>
              <a:buChar char="•"/>
            </a:pPr>
            <a:r>
              <a:rPr lang="en-IN" dirty="0">
                <a:ln w="0"/>
                <a:solidFill>
                  <a:schemeClr val="tx1"/>
                </a:solidFill>
                <a:effectLst>
                  <a:outerShdw blurRad="38100" dist="19050" dir="2700000" algn="tl" rotWithShape="0">
                    <a:schemeClr val="dk1">
                      <a:alpha val="40000"/>
                    </a:schemeClr>
                  </a:outerShdw>
                </a:effectLst>
              </a:rPr>
              <a:t>Diesel generators, cranes, dredgers, tugs, vehicles, fuel machinery</a:t>
            </a:r>
          </a:p>
          <a:p>
            <a:pPr marL="285750" indent="-285750">
              <a:buFont typeface="Arial" panose="020B0604020202020204" pitchFamily="34" charset="0"/>
              <a:buChar char="•"/>
            </a:pPr>
            <a:endParaRPr lang="en-IN" dirty="0">
              <a:ln w="0"/>
              <a:solidFill>
                <a:schemeClr val="tx1"/>
              </a:solidFill>
              <a:effectLst>
                <a:outerShdw blurRad="38100" dist="19050" dir="2700000" algn="tl" rotWithShape="0">
                  <a:schemeClr val="dk1">
                    <a:alpha val="40000"/>
                  </a:schemeClr>
                </a:outerShdw>
              </a:effectLst>
            </a:endParaRPr>
          </a:p>
          <a:p>
            <a:endParaRPr lang="en-IN" sz="1500" dirty="0" err="1">
              <a:ln w="0"/>
              <a:solidFill>
                <a:schemeClr val="tx1"/>
              </a:solidFill>
              <a:effectLst>
                <a:outerShdw blurRad="38100" dist="19050" dir="2700000" algn="tl" rotWithShape="0">
                  <a:schemeClr val="dk1">
                    <a:alpha val="40000"/>
                  </a:schemeClr>
                </a:outerShdw>
              </a:effectLst>
            </a:endParaRPr>
          </a:p>
        </p:txBody>
      </p:sp>
      <p:sp>
        <p:nvSpPr>
          <p:cNvPr id="4" name="Rectangle: Rounded Corners 3">
            <a:extLst>
              <a:ext uri="{FF2B5EF4-FFF2-40B4-BE49-F238E27FC236}">
                <a16:creationId xmlns:a16="http://schemas.microsoft.com/office/drawing/2014/main" id="{2585DD59-73FD-6AAF-326E-56D9B65ED5F8}"/>
              </a:ext>
            </a:extLst>
          </p:cNvPr>
          <p:cNvSpPr/>
          <p:nvPr/>
        </p:nvSpPr>
        <p:spPr>
          <a:xfrm>
            <a:off x="4294090" y="1271358"/>
            <a:ext cx="3594032" cy="4840941"/>
          </a:xfrm>
          <a:prstGeom prst="roundRect">
            <a:avLst/>
          </a:prstGeom>
          <a:noFill/>
          <a:ln w="28575">
            <a:solidFill>
              <a:schemeClr val="tx1"/>
            </a:solidFill>
            <a:prstDash val="dash"/>
          </a:ln>
        </p:spPr>
        <p:style>
          <a:lnRef idx="0">
            <a:scrgbClr r="0" g="0" b="0"/>
          </a:lnRef>
          <a:fillRef idx="0">
            <a:scrgbClr r="0" g="0" b="0"/>
          </a:fillRef>
          <a:effectRef idx="0">
            <a:scrgbClr r="0" g="0" b="0"/>
          </a:effectRef>
          <a:fontRef idx="minor">
            <a:schemeClr val="lt1"/>
          </a:fontRef>
        </p:style>
        <p:txBody>
          <a:bodyPr lIns="54610" tIns="54610" rIns="54610" bIns="54610" rtlCol="0" anchor="ctr"/>
          <a:lstStyle/>
          <a:p>
            <a:pPr algn="ctr"/>
            <a:r>
              <a:rPr lang="en-IN" dirty="0">
                <a:ln w="0"/>
                <a:solidFill>
                  <a:schemeClr val="tx1"/>
                </a:solidFill>
                <a:effectLst>
                  <a:outerShdw blurRad="38100" dist="19050" dir="2700000" algn="tl" rotWithShape="0">
                    <a:schemeClr val="dk1">
                      <a:alpha val="40000"/>
                    </a:schemeClr>
                  </a:outerShdw>
                </a:effectLst>
              </a:rPr>
              <a:t>Scope 2 : Indirect Emissions (Purchased Electricity)</a:t>
            </a:r>
          </a:p>
          <a:p>
            <a:pPr indent="-1285875"/>
            <a:endParaRPr lang="en-IN" dirty="0">
              <a:ln w="0"/>
              <a:solidFill>
                <a:schemeClr val="tx1"/>
              </a:solidFill>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en-IN" dirty="0">
                <a:ln w="0"/>
                <a:solidFill>
                  <a:schemeClr val="tx1"/>
                </a:solidFill>
                <a:effectLst>
                  <a:outerShdw blurRad="38100" dist="19050" dir="2700000" algn="tl" rotWithShape="0">
                    <a:schemeClr val="dk1">
                      <a:alpha val="40000"/>
                    </a:schemeClr>
                  </a:outerShdw>
                </a:effectLst>
              </a:rPr>
              <a:t>Power consumed but generated elsewhere (state grid)</a:t>
            </a:r>
          </a:p>
          <a:p>
            <a:pPr marL="285750" indent="-285750">
              <a:buFont typeface="Arial" panose="020B0604020202020204" pitchFamily="34" charset="0"/>
              <a:buChar char="•"/>
            </a:pPr>
            <a:r>
              <a:rPr lang="en-IN" dirty="0">
                <a:ln w="0"/>
                <a:solidFill>
                  <a:schemeClr val="tx1"/>
                </a:solidFill>
                <a:effectLst>
                  <a:outerShdw blurRad="38100" dist="19050" dir="2700000" algn="tl" rotWithShape="0">
                    <a:schemeClr val="dk1">
                      <a:alpha val="40000"/>
                    </a:schemeClr>
                  </a:outerShdw>
                </a:effectLst>
              </a:rPr>
              <a:t>Lighting, pumps, reefer containers, terminal operations</a:t>
            </a:r>
          </a:p>
          <a:p>
            <a:pPr marL="285750" indent="-285750">
              <a:buFont typeface="Arial" panose="020B0604020202020204" pitchFamily="34" charset="0"/>
              <a:buChar char="•"/>
            </a:pPr>
            <a:r>
              <a:rPr lang="en-IN" dirty="0">
                <a:ln w="0"/>
                <a:solidFill>
                  <a:schemeClr val="tx1"/>
                </a:solidFill>
                <a:effectLst>
                  <a:outerShdw blurRad="38100" dist="19050" dir="2700000" algn="tl" rotWithShape="0">
                    <a:schemeClr val="dk1">
                      <a:alpha val="40000"/>
                    </a:schemeClr>
                  </a:outerShdw>
                </a:effectLst>
              </a:rPr>
              <a:t>Coal-based power grid</a:t>
            </a:r>
            <a:endParaRPr lang="en-IN" sz="1500" dirty="0">
              <a:ln w="0"/>
              <a:solidFill>
                <a:schemeClr val="tx1"/>
              </a:solidFill>
              <a:effectLst>
                <a:outerShdw blurRad="38100" dist="19050" dir="2700000" algn="tl" rotWithShape="0">
                  <a:schemeClr val="dk1">
                    <a:alpha val="40000"/>
                  </a:schemeClr>
                </a:outerShdw>
              </a:effectLst>
            </a:endParaRPr>
          </a:p>
        </p:txBody>
      </p:sp>
      <p:sp>
        <p:nvSpPr>
          <p:cNvPr id="7" name="Rectangle: Rounded Corners 6">
            <a:extLst>
              <a:ext uri="{FF2B5EF4-FFF2-40B4-BE49-F238E27FC236}">
                <a16:creationId xmlns:a16="http://schemas.microsoft.com/office/drawing/2014/main" id="{B7D8F774-2752-8BB1-47B0-652AC09A1FB3}"/>
              </a:ext>
            </a:extLst>
          </p:cNvPr>
          <p:cNvSpPr/>
          <p:nvPr/>
        </p:nvSpPr>
        <p:spPr>
          <a:xfrm>
            <a:off x="8289906" y="1271358"/>
            <a:ext cx="3594032" cy="4840941"/>
          </a:xfrm>
          <a:prstGeom prst="roundRect">
            <a:avLst/>
          </a:prstGeom>
          <a:noFill/>
          <a:ln w="28575">
            <a:solidFill>
              <a:schemeClr val="tx1"/>
            </a:solidFill>
            <a:prstDash val="dash"/>
          </a:ln>
        </p:spPr>
        <p:style>
          <a:lnRef idx="0">
            <a:scrgbClr r="0" g="0" b="0"/>
          </a:lnRef>
          <a:fillRef idx="0">
            <a:scrgbClr r="0" g="0" b="0"/>
          </a:fillRef>
          <a:effectRef idx="0">
            <a:scrgbClr r="0" g="0" b="0"/>
          </a:effectRef>
          <a:fontRef idx="minor">
            <a:schemeClr val="lt1"/>
          </a:fontRef>
        </p:style>
        <p:txBody>
          <a:bodyPr lIns="54610" tIns="54610" rIns="54610" bIns="54610" rtlCol="0" anchor="ctr"/>
          <a:lstStyle/>
          <a:p>
            <a:pPr algn="ctr"/>
            <a:r>
              <a:rPr lang="en-IN" dirty="0">
                <a:ln w="0"/>
                <a:solidFill>
                  <a:schemeClr val="tx1"/>
                </a:solidFill>
                <a:effectLst>
                  <a:outerShdw blurRad="38100" dist="19050" dir="2700000" algn="tl" rotWithShape="0">
                    <a:schemeClr val="dk1">
                      <a:alpha val="40000"/>
                    </a:schemeClr>
                  </a:outerShdw>
                </a:effectLst>
              </a:rPr>
              <a:t>Scope 3 : Other Indirect Emissions (Value Chain)</a:t>
            </a:r>
          </a:p>
          <a:p>
            <a:pPr indent="-1285875"/>
            <a:endParaRPr lang="en-IN" dirty="0">
              <a:ln w="0"/>
              <a:solidFill>
                <a:schemeClr val="tx1"/>
              </a:solidFill>
              <a:effectLst>
                <a:outerShdw blurRad="38100" dist="19050" dir="2700000" algn="tl" rotWithShape="0">
                  <a:schemeClr val="dk1">
                    <a:alpha val="40000"/>
                  </a:schemeClr>
                </a:outerShdw>
              </a:effectLst>
            </a:endParaRPr>
          </a:p>
          <a:p>
            <a:pPr marL="285750" indent="-285750">
              <a:buFont typeface="Arial" panose="020B0604020202020204" pitchFamily="34" charset="0"/>
              <a:buChar char="•"/>
            </a:pPr>
            <a:r>
              <a:rPr lang="en-IN" dirty="0">
                <a:ln w="0"/>
                <a:solidFill>
                  <a:schemeClr val="tx1"/>
                </a:solidFill>
                <a:effectLst>
                  <a:outerShdw blurRad="38100" dist="19050" dir="2700000" algn="tl" rotWithShape="0">
                    <a:schemeClr val="dk1">
                      <a:alpha val="40000"/>
                    </a:schemeClr>
                  </a:outerShdw>
                </a:effectLst>
              </a:rPr>
              <a:t>Ships at berth using auxiliary engines </a:t>
            </a:r>
          </a:p>
          <a:p>
            <a:pPr marL="285750" indent="-285750">
              <a:buFont typeface="Arial" panose="020B0604020202020204" pitchFamily="34" charset="0"/>
              <a:buChar char="•"/>
            </a:pPr>
            <a:r>
              <a:rPr lang="en-IN" dirty="0">
                <a:ln w="0"/>
                <a:solidFill>
                  <a:schemeClr val="tx1"/>
                </a:solidFill>
                <a:effectLst>
                  <a:outerShdw blurRad="38100" dist="19050" dir="2700000" algn="tl" rotWithShape="0">
                    <a:schemeClr val="dk1">
                      <a:alpha val="40000"/>
                    </a:schemeClr>
                  </a:outerShdw>
                </a:effectLst>
              </a:rPr>
              <a:t>Trucks, trains, barges transporting cargo</a:t>
            </a:r>
          </a:p>
          <a:p>
            <a:pPr marL="285750" indent="-285750">
              <a:buFont typeface="Arial" panose="020B0604020202020204" pitchFamily="34" charset="0"/>
              <a:buChar char="•"/>
            </a:pPr>
            <a:r>
              <a:rPr lang="en-IN" dirty="0">
                <a:ln w="0"/>
                <a:solidFill>
                  <a:schemeClr val="tx1"/>
                </a:solidFill>
                <a:effectLst>
                  <a:outerShdw blurRad="38100" dist="19050" dir="2700000" algn="tl" rotWithShape="0">
                    <a:schemeClr val="dk1">
                      <a:alpha val="40000"/>
                    </a:schemeClr>
                  </a:outerShdw>
                </a:effectLst>
              </a:rPr>
              <a:t>Business travel, investments, waste treatment</a:t>
            </a:r>
          </a:p>
          <a:p>
            <a:endParaRPr lang="en-IN" sz="1500" dirty="0" err="1">
              <a:ln w="0"/>
              <a:solidFill>
                <a:schemeClr val="tx1"/>
              </a:solidFill>
              <a:effectLst>
                <a:outerShdw blurRad="38100" dist="19050" dir="2700000" algn="tl" rotWithShape="0">
                  <a:schemeClr val="dk1">
                    <a:alpha val="40000"/>
                  </a:schemeClr>
                </a:outerShdw>
              </a:effectLst>
            </a:endParaRPr>
          </a:p>
        </p:txBody>
      </p:sp>
      <p:sp>
        <p:nvSpPr>
          <p:cNvPr id="6" name="Footer Placeholder 2">
            <a:extLst>
              <a:ext uri="{FF2B5EF4-FFF2-40B4-BE49-F238E27FC236}">
                <a16:creationId xmlns:a16="http://schemas.microsoft.com/office/drawing/2014/main" id="{526E4ECD-9351-F9A1-C64B-AAB7EA5F6F58}"/>
              </a:ext>
            </a:extLst>
          </p:cNvPr>
          <p:cNvSpPr>
            <a:spLocks noGrp="1"/>
          </p:cNvSpPr>
          <p:nvPr>
            <p:ph type="ftr" sz="quarter" idx="11"/>
          </p:nvPr>
        </p:nvSpPr>
        <p:spPr>
          <a:xfrm>
            <a:off x="4038599" y="640674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8" name="Slide Number Placeholder 3">
            <a:extLst>
              <a:ext uri="{FF2B5EF4-FFF2-40B4-BE49-F238E27FC236}">
                <a16:creationId xmlns:a16="http://schemas.microsoft.com/office/drawing/2014/main" id="{947C4C47-FE6D-BA4B-39BF-7586A8B32075}"/>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893194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E44E4-6639-DA24-B367-9476AD26E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339B28-740C-40A2-4EE2-120703E90D28}"/>
              </a:ext>
            </a:extLst>
          </p:cNvPr>
          <p:cNvSpPr>
            <a:spLocks noGrp="1"/>
          </p:cNvSpPr>
          <p:nvPr>
            <p:ph type="title"/>
          </p:nvPr>
        </p:nvSpPr>
        <p:spPr>
          <a:xfrm>
            <a:off x="1189281" y="176357"/>
            <a:ext cx="9810413" cy="740660"/>
          </a:xfrm>
        </p:spPr>
        <p:txBody>
          <a:bodyPr>
            <a:normAutofit/>
          </a:bodyPr>
          <a:lstStyle/>
          <a:p>
            <a:r>
              <a:rPr lang="en-IN" dirty="0"/>
              <a:t>Green Tug Transition Program</a:t>
            </a:r>
          </a:p>
        </p:txBody>
      </p:sp>
      <p:cxnSp>
        <p:nvCxnSpPr>
          <p:cNvPr id="5" name="Straight Connector 4">
            <a:extLst>
              <a:ext uri="{FF2B5EF4-FFF2-40B4-BE49-F238E27FC236}">
                <a16:creationId xmlns:a16="http://schemas.microsoft.com/office/drawing/2014/main" id="{D0D84E77-A8F6-2BE2-43E7-B1117C488200}"/>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3" name="Rectangle: Rounded Corners 2">
            <a:extLst>
              <a:ext uri="{FF2B5EF4-FFF2-40B4-BE49-F238E27FC236}">
                <a16:creationId xmlns:a16="http://schemas.microsoft.com/office/drawing/2014/main" id="{EA995A4A-06D2-ED74-A410-C770F650A9CC}"/>
              </a:ext>
            </a:extLst>
          </p:cNvPr>
          <p:cNvSpPr/>
          <p:nvPr/>
        </p:nvSpPr>
        <p:spPr>
          <a:xfrm>
            <a:off x="298275" y="2718748"/>
            <a:ext cx="3594032" cy="3364209"/>
          </a:xfrm>
          <a:prstGeom prst="roundRect">
            <a:avLst/>
          </a:prstGeom>
          <a:noFill/>
          <a:ln w="28575">
            <a:solidFill>
              <a:schemeClr val="tx1"/>
            </a:solidFill>
            <a:prstDash val="dash"/>
          </a:ln>
        </p:spPr>
        <p:style>
          <a:lnRef idx="0">
            <a:scrgbClr r="0" g="0" b="0"/>
          </a:lnRef>
          <a:fillRef idx="0">
            <a:scrgbClr r="0" g="0" b="0"/>
          </a:fillRef>
          <a:effectRef idx="0">
            <a:scrgbClr r="0" g="0" b="0"/>
          </a:effectRef>
          <a:fontRef idx="minor">
            <a:schemeClr val="lt1"/>
          </a:fontRef>
        </p:style>
        <p:txBody>
          <a:bodyPr lIns="54610" tIns="54610" rIns="54610" bIns="54610" rtlCol="0" anchor="ctr"/>
          <a:lstStyle/>
          <a:p>
            <a:pPr algn="ctr"/>
            <a:r>
              <a:rPr lang="en-IN" b="1" dirty="0">
                <a:ln w="0"/>
                <a:solidFill>
                  <a:schemeClr val="tx1"/>
                </a:solidFill>
              </a:rPr>
              <a:t>Current Status</a:t>
            </a:r>
          </a:p>
          <a:p>
            <a:pPr algn="ctr"/>
            <a:endParaRPr lang="en-IN" dirty="0">
              <a:ln w="0"/>
              <a:solidFill>
                <a:schemeClr val="tx1"/>
              </a:solidFill>
            </a:endParaRPr>
          </a:p>
          <a:p>
            <a:pPr algn="ctr"/>
            <a:r>
              <a:rPr lang="en-US" dirty="0">
                <a:ln w="0"/>
                <a:solidFill>
                  <a:schemeClr val="tx1"/>
                </a:solidFill>
              </a:rPr>
              <a:t>~ 400 + tugs are operating in Indian Waters (Coastal &amp; Offshore Tugs)</a:t>
            </a:r>
          </a:p>
          <a:p>
            <a:pPr algn="ctr"/>
            <a:r>
              <a:rPr lang="en-US" dirty="0">
                <a:ln w="0"/>
                <a:solidFill>
                  <a:schemeClr val="tx1"/>
                </a:solidFill>
              </a:rPr>
              <a:t>~ 45% of tugs are 20 + years</a:t>
            </a:r>
          </a:p>
          <a:p>
            <a:pPr algn="ctr"/>
            <a:r>
              <a:rPr lang="en-US" dirty="0">
                <a:ln w="0"/>
                <a:solidFill>
                  <a:schemeClr val="tx1"/>
                </a:solidFill>
              </a:rPr>
              <a:t>~ 20% of tugs are 30 + years</a:t>
            </a:r>
          </a:p>
          <a:p>
            <a:pPr algn="ctr"/>
            <a:endParaRPr lang="en-IN" dirty="0">
              <a:ln w="0"/>
              <a:solidFill>
                <a:schemeClr val="tx1"/>
              </a:solidFill>
            </a:endParaRPr>
          </a:p>
          <a:p>
            <a:pPr algn="ctr"/>
            <a:endParaRPr lang="en-IN" sz="1500" dirty="0" err="1">
              <a:ln w="0"/>
              <a:solidFill>
                <a:schemeClr val="tx1"/>
              </a:solidFill>
            </a:endParaRPr>
          </a:p>
        </p:txBody>
      </p:sp>
      <p:sp>
        <p:nvSpPr>
          <p:cNvPr id="4" name="Rectangle: Rounded Corners 3">
            <a:extLst>
              <a:ext uri="{FF2B5EF4-FFF2-40B4-BE49-F238E27FC236}">
                <a16:creationId xmlns:a16="http://schemas.microsoft.com/office/drawing/2014/main" id="{BEED66A4-264A-F396-F4D8-F0E7160ADE9D}"/>
              </a:ext>
            </a:extLst>
          </p:cNvPr>
          <p:cNvSpPr/>
          <p:nvPr/>
        </p:nvSpPr>
        <p:spPr>
          <a:xfrm>
            <a:off x="4294090" y="2718748"/>
            <a:ext cx="3594032" cy="3364209"/>
          </a:xfrm>
          <a:prstGeom prst="roundRect">
            <a:avLst/>
          </a:prstGeom>
          <a:noFill/>
          <a:ln w="28575">
            <a:solidFill>
              <a:schemeClr val="tx1"/>
            </a:solidFill>
            <a:prstDash val="dash"/>
          </a:ln>
        </p:spPr>
        <p:style>
          <a:lnRef idx="0">
            <a:scrgbClr r="0" g="0" b="0"/>
          </a:lnRef>
          <a:fillRef idx="0">
            <a:scrgbClr r="0" g="0" b="0"/>
          </a:fillRef>
          <a:effectRef idx="0">
            <a:scrgbClr r="0" g="0" b="0"/>
          </a:effectRef>
          <a:fontRef idx="minor">
            <a:schemeClr val="lt1"/>
          </a:fontRef>
        </p:style>
        <p:txBody>
          <a:bodyPr lIns="54610" tIns="54610" rIns="54610" bIns="54610" rtlCol="0" anchor="ctr"/>
          <a:lstStyle/>
          <a:p>
            <a:pPr algn="ctr"/>
            <a:r>
              <a:rPr lang="en-IN" b="1" dirty="0">
                <a:ln w="0"/>
                <a:solidFill>
                  <a:schemeClr val="tx1"/>
                </a:solidFill>
              </a:rPr>
              <a:t>Problem</a:t>
            </a:r>
          </a:p>
          <a:p>
            <a:pPr algn="ctr"/>
            <a:endParaRPr lang="en-IN" dirty="0">
              <a:ln w="0"/>
              <a:solidFill>
                <a:schemeClr val="tx1"/>
              </a:solidFill>
            </a:endParaRPr>
          </a:p>
          <a:p>
            <a:pPr algn="ctr"/>
            <a:r>
              <a:rPr lang="en-US" dirty="0">
                <a:ln w="0"/>
                <a:solidFill>
                  <a:schemeClr val="tx1"/>
                </a:solidFill>
              </a:rPr>
              <a:t>Older tugs generate higher emissions and operate with lower efficiency compared to modern green tugs.</a:t>
            </a:r>
          </a:p>
          <a:p>
            <a:pPr algn="ctr"/>
            <a:endParaRPr lang="en-IN" dirty="0">
              <a:ln w="0"/>
              <a:solidFill>
                <a:schemeClr val="tx1"/>
              </a:solidFill>
            </a:endParaRPr>
          </a:p>
          <a:p>
            <a:pPr algn="ctr"/>
            <a:endParaRPr lang="en-IN" sz="1500" dirty="0" err="1">
              <a:ln w="0"/>
              <a:solidFill>
                <a:schemeClr val="tx1"/>
              </a:solidFill>
            </a:endParaRPr>
          </a:p>
        </p:txBody>
      </p:sp>
      <p:sp>
        <p:nvSpPr>
          <p:cNvPr id="7" name="Rectangle: Rounded Corners 6">
            <a:extLst>
              <a:ext uri="{FF2B5EF4-FFF2-40B4-BE49-F238E27FC236}">
                <a16:creationId xmlns:a16="http://schemas.microsoft.com/office/drawing/2014/main" id="{EE0847F6-9911-0147-858E-68F4A7B804CC}"/>
              </a:ext>
            </a:extLst>
          </p:cNvPr>
          <p:cNvSpPr/>
          <p:nvPr/>
        </p:nvSpPr>
        <p:spPr>
          <a:xfrm>
            <a:off x="8289906" y="2718748"/>
            <a:ext cx="3594032" cy="3364209"/>
          </a:xfrm>
          <a:prstGeom prst="roundRect">
            <a:avLst/>
          </a:prstGeom>
          <a:noFill/>
          <a:ln w="28575">
            <a:solidFill>
              <a:schemeClr val="tx1"/>
            </a:solidFill>
            <a:prstDash val="dash"/>
          </a:ln>
        </p:spPr>
        <p:style>
          <a:lnRef idx="0">
            <a:scrgbClr r="0" g="0" b="0"/>
          </a:lnRef>
          <a:fillRef idx="0">
            <a:scrgbClr r="0" g="0" b="0"/>
          </a:fillRef>
          <a:effectRef idx="0">
            <a:scrgbClr r="0" g="0" b="0"/>
          </a:effectRef>
          <a:fontRef idx="minor">
            <a:schemeClr val="lt1"/>
          </a:fontRef>
        </p:style>
        <p:txBody>
          <a:bodyPr lIns="54610" tIns="54610" rIns="54610" bIns="54610" rtlCol="0" anchor="ctr"/>
          <a:lstStyle/>
          <a:p>
            <a:pPr algn="ctr"/>
            <a:r>
              <a:rPr lang="en-IN" b="1" dirty="0">
                <a:ln w="0"/>
                <a:solidFill>
                  <a:schemeClr val="tx1"/>
                </a:solidFill>
              </a:rPr>
              <a:t>Opportunity and Way Forward</a:t>
            </a:r>
          </a:p>
          <a:p>
            <a:pPr algn="ctr"/>
            <a:endParaRPr lang="en-IN" dirty="0">
              <a:ln w="0"/>
              <a:solidFill>
                <a:schemeClr val="tx1"/>
              </a:solidFill>
            </a:endParaRPr>
          </a:p>
          <a:p>
            <a:pPr marL="285750" indent="-285750">
              <a:buFont typeface="Arial" panose="020B0604020202020204" pitchFamily="34" charset="0"/>
              <a:buChar char="•"/>
            </a:pPr>
            <a:r>
              <a:rPr lang="en-IN" dirty="0">
                <a:ln w="0"/>
                <a:solidFill>
                  <a:schemeClr val="tx1"/>
                </a:solidFill>
              </a:rPr>
              <a:t>Replacing / retrofitting old fleet </a:t>
            </a:r>
          </a:p>
          <a:p>
            <a:pPr marL="285750" indent="-285750">
              <a:buFont typeface="Arial" panose="020B0604020202020204" pitchFamily="34" charset="0"/>
              <a:buChar char="•"/>
            </a:pPr>
            <a:r>
              <a:rPr lang="en-US" dirty="0">
                <a:ln w="0"/>
                <a:solidFill>
                  <a:schemeClr val="tx1"/>
                </a:solidFill>
              </a:rPr>
              <a:t>Deployment of hybrid &amp; green-fuel powered tugs </a:t>
            </a:r>
          </a:p>
          <a:p>
            <a:pPr marL="285750" indent="-285750">
              <a:buFont typeface="Arial" panose="020B0604020202020204" pitchFamily="34" charset="0"/>
              <a:buChar char="•"/>
            </a:pPr>
            <a:r>
              <a:rPr lang="en-US" dirty="0">
                <a:ln w="0"/>
                <a:solidFill>
                  <a:schemeClr val="tx1"/>
                </a:solidFill>
              </a:rPr>
              <a:t>Incentivize adoption of LNG, Methanol, Hydrogen &amp; Electric tugs</a:t>
            </a:r>
            <a:endParaRPr lang="en-IN" sz="1500" dirty="0" err="1">
              <a:ln w="0"/>
              <a:solidFill>
                <a:schemeClr val="tx1"/>
              </a:solidFill>
            </a:endParaRPr>
          </a:p>
        </p:txBody>
      </p:sp>
      <p:sp>
        <p:nvSpPr>
          <p:cNvPr id="10" name="TextBox 9">
            <a:extLst>
              <a:ext uri="{FF2B5EF4-FFF2-40B4-BE49-F238E27FC236}">
                <a16:creationId xmlns:a16="http://schemas.microsoft.com/office/drawing/2014/main" id="{88554BEA-7ABB-3704-6094-D488C72EB841}"/>
              </a:ext>
            </a:extLst>
          </p:cNvPr>
          <p:cNvSpPr txBox="1"/>
          <p:nvPr/>
        </p:nvSpPr>
        <p:spPr>
          <a:xfrm>
            <a:off x="1342543" y="1074678"/>
            <a:ext cx="8547891" cy="1754326"/>
          </a:xfrm>
          <a:prstGeom prst="rect">
            <a:avLst/>
          </a:prstGeom>
          <a:noFill/>
        </p:spPr>
        <p:txBody>
          <a:bodyPr wrap="square">
            <a:spAutoFit/>
          </a:bodyPr>
          <a:lstStyle/>
          <a:p>
            <a:r>
              <a:rPr lang="en-US" dirty="0">
                <a:solidFill>
                  <a:schemeClr val="tx2"/>
                </a:solidFill>
              </a:rPr>
              <a:t>To replace/retrofit conventional diesel-powered tugs with </a:t>
            </a:r>
            <a:r>
              <a:rPr lang="en-US" i="1" dirty="0">
                <a:solidFill>
                  <a:schemeClr val="tx2"/>
                </a:solidFill>
              </a:rPr>
              <a:t>green tugs</a:t>
            </a:r>
            <a:r>
              <a:rPr lang="en-US" dirty="0">
                <a:solidFill>
                  <a:schemeClr val="tx2"/>
                </a:solidFill>
              </a:rPr>
              <a:t> powered by </a:t>
            </a:r>
            <a:r>
              <a:rPr lang="en-US" b="1" dirty="0">
                <a:solidFill>
                  <a:schemeClr val="tx2"/>
                </a:solidFill>
              </a:rPr>
              <a:t>alternative fuels</a:t>
            </a:r>
            <a:r>
              <a:rPr lang="en-US" dirty="0">
                <a:solidFill>
                  <a:schemeClr val="tx2"/>
                </a:solidFill>
              </a:rPr>
              <a:t> (like LNG, methanol, hydrogen, or hybrid-electric systems).</a:t>
            </a:r>
          </a:p>
          <a:p>
            <a:pPr marL="285750" lvl="0" indent="-285750" eaLnBrk="0" fontAlgn="base" hangingPunct="0">
              <a:lnSpc>
                <a:spcPct val="150000"/>
              </a:lnSpc>
              <a:spcBef>
                <a:spcPct val="0"/>
              </a:spcBef>
              <a:spcAft>
                <a:spcPct val="0"/>
              </a:spcAft>
              <a:buFont typeface="Arial" panose="020B0604020202020204" pitchFamily="34" charset="0"/>
              <a:buChar char="•"/>
            </a:pPr>
            <a:r>
              <a:rPr lang="en-US" altLang="en-US" dirty="0">
                <a:solidFill>
                  <a:schemeClr val="tx2"/>
                </a:solidFill>
                <a:latin typeface="Arial" panose="020B0604020202020204" pitchFamily="34" charset="0"/>
              </a:rPr>
              <a:t>At least </a:t>
            </a:r>
            <a:r>
              <a:rPr lang="en-US" altLang="en-US" b="1" dirty="0">
                <a:solidFill>
                  <a:schemeClr val="tx2"/>
                </a:solidFill>
                <a:latin typeface="Arial" panose="020B0604020202020204" pitchFamily="34" charset="0"/>
              </a:rPr>
              <a:t>50% of all tugs in major ports to be green tugs by 2030</a:t>
            </a:r>
            <a:r>
              <a:rPr lang="en-US" altLang="en-US" dirty="0">
                <a:solidFill>
                  <a:schemeClr val="tx2"/>
                </a:solidFill>
                <a:latin typeface="Arial" panose="020B0604020202020204" pitchFamily="34" charset="0"/>
              </a:rPr>
              <a:t>.</a:t>
            </a:r>
          </a:p>
          <a:p>
            <a:pPr marL="285750" lvl="0" indent="-285750" eaLnBrk="0" fontAlgn="base" hangingPunct="0">
              <a:lnSpc>
                <a:spcPct val="150000"/>
              </a:lnSpc>
              <a:spcBef>
                <a:spcPct val="0"/>
              </a:spcBef>
              <a:spcAft>
                <a:spcPct val="0"/>
              </a:spcAft>
              <a:buFont typeface="Arial" panose="020B0604020202020204" pitchFamily="34" charset="0"/>
              <a:buChar char="•"/>
            </a:pPr>
            <a:r>
              <a:rPr lang="en-US" altLang="en-US" dirty="0">
                <a:solidFill>
                  <a:schemeClr val="tx2"/>
                </a:solidFill>
                <a:latin typeface="Arial" panose="020B0604020202020204" pitchFamily="34" charset="0"/>
              </a:rPr>
              <a:t>100% transition by 2047 </a:t>
            </a:r>
          </a:p>
          <a:p>
            <a:endParaRPr lang="en-IN" dirty="0">
              <a:solidFill>
                <a:schemeClr val="tx2"/>
              </a:solidFill>
            </a:endParaRPr>
          </a:p>
        </p:txBody>
      </p:sp>
      <p:sp>
        <p:nvSpPr>
          <p:cNvPr id="6" name="Footer Placeholder 2">
            <a:extLst>
              <a:ext uri="{FF2B5EF4-FFF2-40B4-BE49-F238E27FC236}">
                <a16:creationId xmlns:a16="http://schemas.microsoft.com/office/drawing/2014/main" id="{4E578226-7F43-2A96-FFCF-A5FAA6206B08}"/>
              </a:ext>
            </a:extLst>
          </p:cNvPr>
          <p:cNvSpPr>
            <a:spLocks noGrp="1"/>
          </p:cNvSpPr>
          <p:nvPr>
            <p:ph type="ftr" sz="quarter" idx="11"/>
          </p:nvPr>
        </p:nvSpPr>
        <p:spPr>
          <a:xfrm>
            <a:off x="4038599" y="640674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8" name="Slide Number Placeholder 3">
            <a:extLst>
              <a:ext uri="{FF2B5EF4-FFF2-40B4-BE49-F238E27FC236}">
                <a16:creationId xmlns:a16="http://schemas.microsoft.com/office/drawing/2014/main" id="{08BCD23F-E76D-0F1B-A542-4FDF3399B060}"/>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2421447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2EE4520-C1C9-343D-F093-345AA28C91DD}"/>
              </a:ext>
            </a:extLst>
          </p:cNvPr>
          <p:cNvSpPr>
            <a:spLocks noGrp="1"/>
          </p:cNvSpPr>
          <p:nvPr>
            <p:ph type="ftr" sz="quarter" idx="11"/>
          </p:nvPr>
        </p:nvSpPr>
        <p:spPr>
          <a:xfrm>
            <a:off x="4038600" y="6452870"/>
            <a:ext cx="4114800" cy="365125"/>
          </a:xfrm>
        </p:spPr>
        <p:txBody>
          <a:bodyPr/>
          <a:lstStyle/>
          <a:p>
            <a:pPr>
              <a:defRPr/>
            </a:pPr>
            <a:r>
              <a:rPr lang="en-IN" dirty="0">
                <a:solidFill>
                  <a:prstClr val="black">
                    <a:tint val="82000"/>
                  </a:prstClr>
                </a:solidFill>
                <a:latin typeface="Aptos" panose="02110004020202020204"/>
              </a:rPr>
              <a:t>Stepping Stone towards a Safe &amp; Sustainable Ocean Economy in India</a:t>
            </a:r>
            <a:endParaRPr lang="en-US" dirty="0">
              <a:solidFill>
                <a:prstClr val="black">
                  <a:tint val="82000"/>
                </a:prstClr>
              </a:solidFill>
              <a:latin typeface="Aptos" panose="02110004020202020204"/>
            </a:endParaRPr>
          </a:p>
        </p:txBody>
      </p:sp>
      <p:sp>
        <p:nvSpPr>
          <p:cNvPr id="4" name="Slide Number Placeholder 3">
            <a:extLst>
              <a:ext uri="{FF2B5EF4-FFF2-40B4-BE49-F238E27FC236}">
                <a16:creationId xmlns:a16="http://schemas.microsoft.com/office/drawing/2014/main" id="{C91A9BEF-7B53-5715-0F72-67FC828480E0}"/>
              </a:ext>
            </a:extLst>
          </p:cNvPr>
          <p:cNvSpPr>
            <a:spLocks noGrp="1"/>
          </p:cNvSpPr>
          <p:nvPr>
            <p:ph type="sldNum" sz="quarter" idx="12"/>
          </p:nvPr>
        </p:nvSpPr>
        <p:spPr>
          <a:xfrm>
            <a:off x="8610600" y="645287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
        <p:nvSpPr>
          <p:cNvPr id="2" name="Title 1">
            <a:extLst>
              <a:ext uri="{FF2B5EF4-FFF2-40B4-BE49-F238E27FC236}">
                <a16:creationId xmlns:a16="http://schemas.microsoft.com/office/drawing/2014/main" id="{E3C02063-CE5E-390F-CE6F-B09AD7CFEC07}"/>
              </a:ext>
            </a:extLst>
          </p:cNvPr>
          <p:cNvSpPr>
            <a:spLocks noGrp="1"/>
          </p:cNvSpPr>
          <p:nvPr>
            <p:ph type="title"/>
          </p:nvPr>
        </p:nvSpPr>
        <p:spPr>
          <a:xfrm>
            <a:off x="1121963" y="176357"/>
            <a:ext cx="9877731" cy="740660"/>
          </a:xfrm>
        </p:spPr>
        <p:txBody>
          <a:bodyPr/>
          <a:lstStyle/>
          <a:p>
            <a:r>
              <a:rPr lang="en-IN" dirty="0"/>
              <a:t>Mercantile Marine Departments</a:t>
            </a:r>
          </a:p>
        </p:txBody>
      </p:sp>
      <p:cxnSp>
        <p:nvCxnSpPr>
          <p:cNvPr id="6" name="Straight Connector 5">
            <a:extLst>
              <a:ext uri="{FF2B5EF4-FFF2-40B4-BE49-F238E27FC236}">
                <a16:creationId xmlns:a16="http://schemas.microsoft.com/office/drawing/2014/main" id="{DD545ED3-6F98-7FA7-C1FE-BABF7FD2F5D4}"/>
              </a:ext>
            </a:extLst>
          </p:cNvPr>
          <p:cNvCxnSpPr>
            <a:cxnSpLocks/>
          </p:cNvCxnSpPr>
          <p:nvPr/>
        </p:nvCxnSpPr>
        <p:spPr>
          <a:xfrm>
            <a:off x="1648969" y="778716"/>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grpSp>
        <p:nvGrpSpPr>
          <p:cNvPr id="56" name="object 4">
            <a:extLst>
              <a:ext uri="{FF2B5EF4-FFF2-40B4-BE49-F238E27FC236}">
                <a16:creationId xmlns:a16="http://schemas.microsoft.com/office/drawing/2014/main" id="{89E7A74D-FBA4-5080-9292-092C8E2773C6}"/>
              </a:ext>
            </a:extLst>
          </p:cNvPr>
          <p:cNvGrpSpPr/>
          <p:nvPr/>
        </p:nvGrpSpPr>
        <p:grpSpPr>
          <a:xfrm>
            <a:off x="1904225" y="858889"/>
            <a:ext cx="7062986" cy="5618936"/>
            <a:chOff x="1762125" y="962025"/>
            <a:chExt cx="6995795" cy="5567045"/>
          </a:xfrm>
        </p:grpSpPr>
        <p:pic>
          <p:nvPicPr>
            <p:cNvPr id="100" name="object 5">
              <a:extLst>
                <a:ext uri="{FF2B5EF4-FFF2-40B4-BE49-F238E27FC236}">
                  <a16:creationId xmlns:a16="http://schemas.microsoft.com/office/drawing/2014/main" id="{359229BC-C6C6-8EB7-680B-520A909B9827}"/>
                </a:ext>
              </a:extLst>
            </p:cNvPr>
            <p:cNvPicPr/>
            <p:nvPr/>
          </p:nvPicPr>
          <p:blipFill>
            <a:blip r:embed="rId3" cstate="print"/>
            <a:stretch>
              <a:fillRect/>
            </a:stretch>
          </p:blipFill>
          <p:spPr>
            <a:xfrm>
              <a:off x="3496918" y="962025"/>
              <a:ext cx="5260697" cy="5567019"/>
            </a:xfrm>
            <a:prstGeom prst="rect">
              <a:avLst/>
            </a:prstGeom>
          </p:spPr>
        </p:pic>
        <p:pic>
          <p:nvPicPr>
            <p:cNvPr id="101" name="object 6">
              <a:extLst>
                <a:ext uri="{FF2B5EF4-FFF2-40B4-BE49-F238E27FC236}">
                  <a16:creationId xmlns:a16="http://schemas.microsoft.com/office/drawing/2014/main" id="{BA8B3250-8592-7F5C-6D65-1418F5BF0A97}"/>
                </a:ext>
              </a:extLst>
            </p:cNvPr>
            <p:cNvPicPr/>
            <p:nvPr/>
          </p:nvPicPr>
          <p:blipFill>
            <a:blip r:embed="rId4" cstate="print"/>
            <a:stretch>
              <a:fillRect/>
            </a:stretch>
          </p:blipFill>
          <p:spPr>
            <a:xfrm>
              <a:off x="1762125" y="1923922"/>
              <a:ext cx="2128901" cy="1757426"/>
            </a:xfrm>
            <a:prstGeom prst="rect">
              <a:avLst/>
            </a:prstGeom>
          </p:spPr>
        </p:pic>
        <p:sp>
          <p:nvSpPr>
            <p:cNvPr id="102" name="object 7">
              <a:extLst>
                <a:ext uri="{FF2B5EF4-FFF2-40B4-BE49-F238E27FC236}">
                  <a16:creationId xmlns:a16="http://schemas.microsoft.com/office/drawing/2014/main" id="{3246022F-8BEE-77D6-24B9-1DD43F21BF5F}"/>
                </a:ext>
              </a:extLst>
            </p:cNvPr>
            <p:cNvSpPr/>
            <p:nvPr/>
          </p:nvSpPr>
          <p:spPr>
            <a:xfrm>
              <a:off x="1771650" y="1933575"/>
              <a:ext cx="2114550" cy="1747520"/>
            </a:xfrm>
            <a:custGeom>
              <a:avLst/>
              <a:gdLst/>
              <a:ahLst/>
              <a:cxnLst/>
              <a:rect l="l" t="t" r="r" b="b"/>
              <a:pathLst>
                <a:path w="2114550" h="1747520">
                  <a:moveTo>
                    <a:pt x="0" y="101600"/>
                  </a:moveTo>
                  <a:lnTo>
                    <a:pt x="7981" y="62043"/>
                  </a:lnTo>
                  <a:lnTo>
                    <a:pt x="29749" y="29749"/>
                  </a:lnTo>
                  <a:lnTo>
                    <a:pt x="62043" y="7981"/>
                  </a:lnTo>
                  <a:lnTo>
                    <a:pt x="101600" y="0"/>
                  </a:lnTo>
                  <a:lnTo>
                    <a:pt x="533400" y="0"/>
                  </a:lnTo>
                  <a:lnTo>
                    <a:pt x="762000" y="0"/>
                  </a:lnTo>
                  <a:lnTo>
                    <a:pt x="812800" y="0"/>
                  </a:lnTo>
                  <a:lnTo>
                    <a:pt x="852356" y="7981"/>
                  </a:lnTo>
                  <a:lnTo>
                    <a:pt x="884650" y="29749"/>
                  </a:lnTo>
                  <a:lnTo>
                    <a:pt x="906418" y="62043"/>
                  </a:lnTo>
                  <a:lnTo>
                    <a:pt x="914400" y="101600"/>
                  </a:lnTo>
                  <a:lnTo>
                    <a:pt x="914400" y="355600"/>
                  </a:lnTo>
                  <a:lnTo>
                    <a:pt x="914400" y="508000"/>
                  </a:lnTo>
                  <a:lnTo>
                    <a:pt x="906418" y="547556"/>
                  </a:lnTo>
                  <a:lnTo>
                    <a:pt x="884650" y="579850"/>
                  </a:lnTo>
                  <a:lnTo>
                    <a:pt x="852356" y="601618"/>
                  </a:lnTo>
                  <a:lnTo>
                    <a:pt x="812800" y="609600"/>
                  </a:lnTo>
                  <a:lnTo>
                    <a:pt x="762000" y="609600"/>
                  </a:lnTo>
                  <a:lnTo>
                    <a:pt x="2114550" y="1747266"/>
                  </a:lnTo>
                  <a:lnTo>
                    <a:pt x="533400" y="609600"/>
                  </a:lnTo>
                  <a:lnTo>
                    <a:pt x="101600" y="609600"/>
                  </a:lnTo>
                  <a:lnTo>
                    <a:pt x="62043" y="601618"/>
                  </a:lnTo>
                  <a:lnTo>
                    <a:pt x="29749" y="579850"/>
                  </a:lnTo>
                  <a:lnTo>
                    <a:pt x="7981" y="547556"/>
                  </a:lnTo>
                  <a:lnTo>
                    <a:pt x="0" y="508000"/>
                  </a:lnTo>
                  <a:lnTo>
                    <a:pt x="0" y="355600"/>
                  </a:lnTo>
                  <a:lnTo>
                    <a:pt x="0" y="101600"/>
                  </a:lnTo>
                  <a:close/>
                </a:path>
              </a:pathLst>
            </a:custGeom>
            <a:ln w="19050">
              <a:solidFill>
                <a:srgbClr val="042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57" name="object 8">
            <a:extLst>
              <a:ext uri="{FF2B5EF4-FFF2-40B4-BE49-F238E27FC236}">
                <a16:creationId xmlns:a16="http://schemas.microsoft.com/office/drawing/2014/main" id="{465E63D5-8EDF-47B0-1D8D-5153A318599C}"/>
              </a:ext>
            </a:extLst>
          </p:cNvPr>
          <p:cNvSpPr txBox="1"/>
          <p:nvPr/>
        </p:nvSpPr>
        <p:spPr>
          <a:xfrm>
            <a:off x="2091169" y="1903907"/>
            <a:ext cx="564808" cy="467230"/>
          </a:xfrm>
          <a:prstGeom prst="rect">
            <a:avLst/>
          </a:prstGeom>
        </p:spPr>
        <p:txBody>
          <a:bodyPr vert="horz" wrap="square" lIns="0" tIns="15875" rIns="0" bIns="0" rtlCol="0">
            <a:spAutoFit/>
          </a:bodyPr>
          <a:lstStyle/>
          <a:p>
            <a:pPr marL="5715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1200" cap="none" spc="-20" normalizeH="0" baseline="0" noProof="0" dirty="0">
                <a:ln>
                  <a:noFill/>
                </a:ln>
                <a:solidFill>
                  <a:srgbClr val="000000"/>
                </a:solidFill>
                <a:effectLst/>
                <a:uLnTx/>
                <a:uFillTx/>
                <a:latin typeface="Trebuchet MS"/>
                <a:ea typeface="+mn-ea"/>
                <a:cs typeface="Trebuchet MS"/>
              </a:rPr>
              <a:t>MMD,</a:t>
            </a:r>
            <a:endParaRPr kumimoji="0" sz="1400" b="0" i="0" u="none" strike="noStrike" kern="1200" cap="none" spc="0" normalizeH="0" baseline="0" noProof="0" dirty="0">
              <a:ln>
                <a:noFill/>
              </a:ln>
              <a:solidFill>
                <a:srgbClr val="000000"/>
              </a:solidFill>
              <a:effectLst/>
              <a:uLnTx/>
              <a:uFillTx/>
              <a:latin typeface="Trebuchet MS"/>
              <a:ea typeface="+mn-ea"/>
              <a:cs typeface="Trebuchet MS"/>
            </a:endParaRPr>
          </a:p>
          <a:p>
            <a:pPr marL="12700" marR="0" lvl="0" indent="0" algn="l" defTabSz="914400" rtl="0" eaLnBrk="1" fontAlgn="auto" latinLnBrk="0" hangingPunct="1">
              <a:lnSpc>
                <a:spcPct val="100000"/>
              </a:lnSpc>
              <a:spcBef>
                <a:spcPts val="50"/>
              </a:spcBef>
              <a:spcAft>
                <a:spcPts val="0"/>
              </a:spcAft>
              <a:buClrTx/>
              <a:buSzTx/>
              <a:buFontTx/>
              <a:buNone/>
              <a:tabLst/>
              <a:defRPr/>
            </a:pPr>
            <a:r>
              <a:rPr kumimoji="0" sz="1400" b="0" i="0" u="none" strike="noStrike" kern="1200" cap="none" spc="-10" normalizeH="0" baseline="0" noProof="0" dirty="0">
                <a:ln>
                  <a:noFill/>
                </a:ln>
                <a:solidFill>
                  <a:srgbClr val="000000"/>
                </a:solidFill>
                <a:effectLst/>
                <a:uLnTx/>
                <a:uFillTx/>
                <a:latin typeface="Trebuchet MS"/>
                <a:ea typeface="+mn-ea"/>
                <a:cs typeface="Trebuchet MS"/>
              </a:rPr>
              <a:t>Kandla</a:t>
            </a:r>
            <a:endParaRPr kumimoji="0" sz="1400" b="0" i="0" u="none" strike="noStrike" kern="1200" cap="none" spc="0" normalizeH="0" baseline="0" noProof="0" dirty="0">
              <a:ln>
                <a:noFill/>
              </a:ln>
              <a:solidFill>
                <a:srgbClr val="000000"/>
              </a:solidFill>
              <a:effectLst/>
              <a:uLnTx/>
              <a:uFillTx/>
              <a:latin typeface="Trebuchet MS"/>
              <a:ea typeface="+mn-ea"/>
              <a:cs typeface="Trebuchet MS"/>
            </a:endParaRPr>
          </a:p>
        </p:txBody>
      </p:sp>
      <p:grpSp>
        <p:nvGrpSpPr>
          <p:cNvPr id="58" name="object 9">
            <a:extLst>
              <a:ext uri="{FF2B5EF4-FFF2-40B4-BE49-F238E27FC236}">
                <a16:creationId xmlns:a16="http://schemas.microsoft.com/office/drawing/2014/main" id="{4CA02F7E-B32A-7463-A105-35BF7073D136}"/>
              </a:ext>
            </a:extLst>
          </p:cNvPr>
          <p:cNvGrpSpPr/>
          <p:nvPr/>
        </p:nvGrpSpPr>
        <p:grpSpPr>
          <a:xfrm>
            <a:off x="2154254" y="3916008"/>
            <a:ext cx="3099713" cy="2384859"/>
            <a:chOff x="2009775" y="3990911"/>
            <a:chExt cx="3070225" cy="2362835"/>
          </a:xfrm>
        </p:grpSpPr>
        <p:pic>
          <p:nvPicPr>
            <p:cNvPr id="92" name="object 10">
              <a:extLst>
                <a:ext uri="{FF2B5EF4-FFF2-40B4-BE49-F238E27FC236}">
                  <a16:creationId xmlns:a16="http://schemas.microsoft.com/office/drawing/2014/main" id="{761CB066-A18B-5756-406F-6086AFA3B32C}"/>
                </a:ext>
              </a:extLst>
            </p:cNvPr>
            <p:cNvPicPr/>
            <p:nvPr/>
          </p:nvPicPr>
          <p:blipFill>
            <a:blip r:embed="rId5" cstate="print"/>
            <a:stretch>
              <a:fillRect/>
            </a:stretch>
          </p:blipFill>
          <p:spPr>
            <a:xfrm>
              <a:off x="2009775" y="3990911"/>
              <a:ext cx="2471801" cy="623887"/>
            </a:xfrm>
            <a:prstGeom prst="rect">
              <a:avLst/>
            </a:prstGeom>
          </p:spPr>
        </p:pic>
        <p:sp>
          <p:nvSpPr>
            <p:cNvPr id="93" name="object 11">
              <a:extLst>
                <a:ext uri="{FF2B5EF4-FFF2-40B4-BE49-F238E27FC236}">
                  <a16:creationId xmlns:a16="http://schemas.microsoft.com/office/drawing/2014/main" id="{B2A5B90A-8474-64A1-F038-2A8E00150DCC}"/>
                </a:ext>
              </a:extLst>
            </p:cNvPr>
            <p:cNvSpPr/>
            <p:nvPr/>
          </p:nvSpPr>
          <p:spPr>
            <a:xfrm>
              <a:off x="2019300" y="4000499"/>
              <a:ext cx="2454275" cy="609600"/>
            </a:xfrm>
            <a:custGeom>
              <a:avLst/>
              <a:gdLst/>
              <a:ahLst/>
              <a:cxnLst/>
              <a:rect l="l" t="t" r="r" b="b"/>
              <a:pathLst>
                <a:path w="2454275" h="609600">
                  <a:moveTo>
                    <a:pt x="0" y="101600"/>
                  </a:moveTo>
                  <a:lnTo>
                    <a:pt x="7981" y="62043"/>
                  </a:lnTo>
                  <a:lnTo>
                    <a:pt x="29749" y="29749"/>
                  </a:lnTo>
                  <a:lnTo>
                    <a:pt x="62043" y="7981"/>
                  </a:lnTo>
                  <a:lnTo>
                    <a:pt x="101600" y="0"/>
                  </a:lnTo>
                  <a:lnTo>
                    <a:pt x="600075" y="0"/>
                  </a:lnTo>
                  <a:lnTo>
                    <a:pt x="857250" y="0"/>
                  </a:lnTo>
                  <a:lnTo>
                    <a:pt x="927100" y="0"/>
                  </a:lnTo>
                  <a:lnTo>
                    <a:pt x="966656" y="7981"/>
                  </a:lnTo>
                  <a:lnTo>
                    <a:pt x="998950" y="29749"/>
                  </a:lnTo>
                  <a:lnTo>
                    <a:pt x="1020718" y="62043"/>
                  </a:lnTo>
                  <a:lnTo>
                    <a:pt x="1028700" y="101600"/>
                  </a:lnTo>
                  <a:lnTo>
                    <a:pt x="1028700" y="355600"/>
                  </a:lnTo>
                  <a:lnTo>
                    <a:pt x="2453894" y="429894"/>
                  </a:lnTo>
                  <a:lnTo>
                    <a:pt x="1028700" y="508000"/>
                  </a:lnTo>
                  <a:lnTo>
                    <a:pt x="1020718" y="547556"/>
                  </a:lnTo>
                  <a:lnTo>
                    <a:pt x="998950" y="579850"/>
                  </a:lnTo>
                  <a:lnTo>
                    <a:pt x="966656" y="601618"/>
                  </a:lnTo>
                  <a:lnTo>
                    <a:pt x="927100" y="609600"/>
                  </a:lnTo>
                  <a:lnTo>
                    <a:pt x="857250" y="609600"/>
                  </a:lnTo>
                  <a:lnTo>
                    <a:pt x="600075" y="609600"/>
                  </a:lnTo>
                  <a:lnTo>
                    <a:pt x="101600" y="609600"/>
                  </a:lnTo>
                  <a:lnTo>
                    <a:pt x="62043" y="601618"/>
                  </a:lnTo>
                  <a:lnTo>
                    <a:pt x="29749" y="579850"/>
                  </a:lnTo>
                  <a:lnTo>
                    <a:pt x="7981" y="547556"/>
                  </a:lnTo>
                  <a:lnTo>
                    <a:pt x="0" y="508000"/>
                  </a:lnTo>
                  <a:lnTo>
                    <a:pt x="0" y="355600"/>
                  </a:lnTo>
                  <a:lnTo>
                    <a:pt x="0" y="101600"/>
                  </a:lnTo>
                  <a:close/>
                </a:path>
              </a:pathLst>
            </a:custGeom>
            <a:ln w="19050">
              <a:solidFill>
                <a:srgbClr val="042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94" name="object 12">
              <a:extLst>
                <a:ext uri="{FF2B5EF4-FFF2-40B4-BE49-F238E27FC236}">
                  <a16:creationId xmlns:a16="http://schemas.microsoft.com/office/drawing/2014/main" id="{06408E22-7A13-CD94-7F58-554D18B5E4B7}"/>
                </a:ext>
              </a:extLst>
            </p:cNvPr>
            <p:cNvPicPr/>
            <p:nvPr/>
          </p:nvPicPr>
          <p:blipFill>
            <a:blip r:embed="rId6" cstate="print"/>
            <a:stretch>
              <a:fillRect/>
            </a:stretch>
          </p:blipFill>
          <p:spPr>
            <a:xfrm>
              <a:off x="2352675" y="5734050"/>
              <a:ext cx="2719451" cy="614362"/>
            </a:xfrm>
            <a:prstGeom prst="rect">
              <a:avLst/>
            </a:prstGeom>
          </p:spPr>
        </p:pic>
        <p:sp>
          <p:nvSpPr>
            <p:cNvPr id="95" name="object 13">
              <a:extLst>
                <a:ext uri="{FF2B5EF4-FFF2-40B4-BE49-F238E27FC236}">
                  <a16:creationId xmlns:a16="http://schemas.microsoft.com/office/drawing/2014/main" id="{D6EA4D98-6E00-CA94-A14A-C5AA97448A9B}"/>
                </a:ext>
              </a:extLst>
            </p:cNvPr>
            <p:cNvSpPr/>
            <p:nvPr/>
          </p:nvSpPr>
          <p:spPr>
            <a:xfrm>
              <a:off x="2362200" y="5743575"/>
              <a:ext cx="2708275" cy="600075"/>
            </a:xfrm>
            <a:custGeom>
              <a:avLst/>
              <a:gdLst/>
              <a:ahLst/>
              <a:cxnLst/>
              <a:rect l="l" t="t" r="r" b="b"/>
              <a:pathLst>
                <a:path w="2708275" h="600075">
                  <a:moveTo>
                    <a:pt x="0" y="100012"/>
                  </a:moveTo>
                  <a:lnTo>
                    <a:pt x="7868" y="61084"/>
                  </a:lnTo>
                  <a:lnTo>
                    <a:pt x="29321" y="29294"/>
                  </a:lnTo>
                  <a:lnTo>
                    <a:pt x="61132" y="7859"/>
                  </a:lnTo>
                  <a:lnTo>
                    <a:pt x="100075" y="0"/>
                  </a:lnTo>
                  <a:lnTo>
                    <a:pt x="572262" y="0"/>
                  </a:lnTo>
                  <a:lnTo>
                    <a:pt x="817626" y="0"/>
                  </a:lnTo>
                  <a:lnTo>
                    <a:pt x="880999" y="0"/>
                  </a:lnTo>
                  <a:lnTo>
                    <a:pt x="919942" y="7859"/>
                  </a:lnTo>
                  <a:lnTo>
                    <a:pt x="951753" y="29294"/>
                  </a:lnTo>
                  <a:lnTo>
                    <a:pt x="973206" y="61084"/>
                  </a:lnTo>
                  <a:lnTo>
                    <a:pt x="981075" y="100012"/>
                  </a:lnTo>
                  <a:lnTo>
                    <a:pt x="2708148" y="189953"/>
                  </a:lnTo>
                  <a:lnTo>
                    <a:pt x="981075" y="250037"/>
                  </a:lnTo>
                  <a:lnTo>
                    <a:pt x="981075" y="500062"/>
                  </a:lnTo>
                  <a:lnTo>
                    <a:pt x="973206" y="538990"/>
                  </a:lnTo>
                  <a:lnTo>
                    <a:pt x="951753" y="570780"/>
                  </a:lnTo>
                  <a:lnTo>
                    <a:pt x="919942" y="592215"/>
                  </a:lnTo>
                  <a:lnTo>
                    <a:pt x="880999" y="600075"/>
                  </a:lnTo>
                  <a:lnTo>
                    <a:pt x="817626" y="600075"/>
                  </a:lnTo>
                  <a:lnTo>
                    <a:pt x="572262" y="600075"/>
                  </a:lnTo>
                  <a:lnTo>
                    <a:pt x="100075" y="600075"/>
                  </a:lnTo>
                  <a:lnTo>
                    <a:pt x="61132" y="592215"/>
                  </a:lnTo>
                  <a:lnTo>
                    <a:pt x="29321" y="570780"/>
                  </a:lnTo>
                  <a:lnTo>
                    <a:pt x="7868" y="538990"/>
                  </a:lnTo>
                  <a:lnTo>
                    <a:pt x="0" y="500062"/>
                  </a:lnTo>
                  <a:lnTo>
                    <a:pt x="0" y="250037"/>
                  </a:lnTo>
                  <a:lnTo>
                    <a:pt x="0" y="100012"/>
                  </a:lnTo>
                  <a:close/>
                </a:path>
              </a:pathLst>
            </a:custGeom>
            <a:ln w="19050">
              <a:solidFill>
                <a:srgbClr val="042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96" name="object 14">
              <a:extLst>
                <a:ext uri="{FF2B5EF4-FFF2-40B4-BE49-F238E27FC236}">
                  <a16:creationId xmlns:a16="http://schemas.microsoft.com/office/drawing/2014/main" id="{8E055B2F-B06A-355C-85CC-80B2E11C46D2}"/>
                </a:ext>
              </a:extLst>
            </p:cNvPr>
            <p:cNvPicPr/>
            <p:nvPr/>
          </p:nvPicPr>
          <p:blipFill>
            <a:blip r:embed="rId7" cstate="print"/>
            <a:stretch>
              <a:fillRect/>
            </a:stretch>
          </p:blipFill>
          <p:spPr>
            <a:xfrm>
              <a:off x="2314575" y="4610163"/>
              <a:ext cx="2195576" cy="633412"/>
            </a:xfrm>
            <a:prstGeom prst="rect">
              <a:avLst/>
            </a:prstGeom>
          </p:spPr>
        </p:pic>
        <p:sp>
          <p:nvSpPr>
            <p:cNvPr id="97" name="object 15">
              <a:extLst>
                <a:ext uri="{FF2B5EF4-FFF2-40B4-BE49-F238E27FC236}">
                  <a16:creationId xmlns:a16="http://schemas.microsoft.com/office/drawing/2014/main" id="{D8248603-6255-971B-9149-9DA06A13982C}"/>
                </a:ext>
              </a:extLst>
            </p:cNvPr>
            <p:cNvSpPr/>
            <p:nvPr/>
          </p:nvSpPr>
          <p:spPr>
            <a:xfrm>
              <a:off x="2324100" y="4619624"/>
              <a:ext cx="2181225" cy="619125"/>
            </a:xfrm>
            <a:custGeom>
              <a:avLst/>
              <a:gdLst/>
              <a:ahLst/>
              <a:cxnLst/>
              <a:rect l="l" t="t" r="r" b="b"/>
              <a:pathLst>
                <a:path w="2181225" h="619125">
                  <a:moveTo>
                    <a:pt x="0" y="103250"/>
                  </a:moveTo>
                  <a:lnTo>
                    <a:pt x="8114" y="63061"/>
                  </a:lnTo>
                  <a:lnTo>
                    <a:pt x="30241" y="30241"/>
                  </a:lnTo>
                  <a:lnTo>
                    <a:pt x="63061" y="8114"/>
                  </a:lnTo>
                  <a:lnTo>
                    <a:pt x="103250" y="0"/>
                  </a:lnTo>
                  <a:lnTo>
                    <a:pt x="533400" y="0"/>
                  </a:lnTo>
                  <a:lnTo>
                    <a:pt x="762000" y="0"/>
                  </a:lnTo>
                  <a:lnTo>
                    <a:pt x="811149" y="0"/>
                  </a:lnTo>
                  <a:lnTo>
                    <a:pt x="851338" y="8114"/>
                  </a:lnTo>
                  <a:lnTo>
                    <a:pt x="884158" y="30241"/>
                  </a:lnTo>
                  <a:lnTo>
                    <a:pt x="906285" y="63061"/>
                  </a:lnTo>
                  <a:lnTo>
                    <a:pt x="914400" y="103250"/>
                  </a:lnTo>
                  <a:lnTo>
                    <a:pt x="914400" y="361188"/>
                  </a:lnTo>
                  <a:lnTo>
                    <a:pt x="2181225" y="436625"/>
                  </a:lnTo>
                  <a:lnTo>
                    <a:pt x="914400" y="516000"/>
                  </a:lnTo>
                  <a:lnTo>
                    <a:pt x="906285" y="556063"/>
                  </a:lnTo>
                  <a:lnTo>
                    <a:pt x="884158" y="588883"/>
                  </a:lnTo>
                  <a:lnTo>
                    <a:pt x="851338" y="611010"/>
                  </a:lnTo>
                  <a:lnTo>
                    <a:pt x="811149" y="619125"/>
                  </a:lnTo>
                  <a:lnTo>
                    <a:pt x="762000" y="619125"/>
                  </a:lnTo>
                  <a:lnTo>
                    <a:pt x="533400" y="619125"/>
                  </a:lnTo>
                  <a:lnTo>
                    <a:pt x="103250" y="619125"/>
                  </a:lnTo>
                  <a:lnTo>
                    <a:pt x="63061" y="611010"/>
                  </a:lnTo>
                  <a:lnTo>
                    <a:pt x="30241" y="588883"/>
                  </a:lnTo>
                  <a:lnTo>
                    <a:pt x="8114" y="556063"/>
                  </a:lnTo>
                  <a:lnTo>
                    <a:pt x="0" y="515874"/>
                  </a:lnTo>
                  <a:lnTo>
                    <a:pt x="0" y="361188"/>
                  </a:lnTo>
                  <a:lnTo>
                    <a:pt x="0" y="103250"/>
                  </a:lnTo>
                  <a:close/>
                </a:path>
              </a:pathLst>
            </a:custGeom>
            <a:ln w="19050">
              <a:solidFill>
                <a:srgbClr val="042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pic>
          <p:nvPicPr>
            <p:cNvPr id="98" name="object 16">
              <a:extLst>
                <a:ext uri="{FF2B5EF4-FFF2-40B4-BE49-F238E27FC236}">
                  <a16:creationId xmlns:a16="http://schemas.microsoft.com/office/drawing/2014/main" id="{0989C63A-801C-7178-B234-D4B7DC4C1C51}"/>
                </a:ext>
              </a:extLst>
            </p:cNvPr>
            <p:cNvPicPr/>
            <p:nvPr/>
          </p:nvPicPr>
          <p:blipFill>
            <a:blip r:embed="rId8" cstate="print"/>
            <a:stretch>
              <a:fillRect/>
            </a:stretch>
          </p:blipFill>
          <p:spPr>
            <a:xfrm>
              <a:off x="2800350" y="5267324"/>
              <a:ext cx="1814576" cy="442912"/>
            </a:xfrm>
            <a:prstGeom prst="rect">
              <a:avLst/>
            </a:prstGeom>
          </p:spPr>
        </p:pic>
        <p:sp>
          <p:nvSpPr>
            <p:cNvPr id="99" name="object 17">
              <a:extLst>
                <a:ext uri="{FF2B5EF4-FFF2-40B4-BE49-F238E27FC236}">
                  <a16:creationId xmlns:a16="http://schemas.microsoft.com/office/drawing/2014/main" id="{7F8AC2A0-DB89-C468-81F5-401EE35CD991}"/>
                </a:ext>
              </a:extLst>
            </p:cNvPr>
            <p:cNvSpPr/>
            <p:nvPr/>
          </p:nvSpPr>
          <p:spPr>
            <a:xfrm>
              <a:off x="2809875" y="5276849"/>
              <a:ext cx="1804035" cy="428625"/>
            </a:xfrm>
            <a:custGeom>
              <a:avLst/>
              <a:gdLst/>
              <a:ahLst/>
              <a:cxnLst/>
              <a:rect l="l" t="t" r="r" b="b"/>
              <a:pathLst>
                <a:path w="1804035" h="428625">
                  <a:moveTo>
                    <a:pt x="0" y="71500"/>
                  </a:moveTo>
                  <a:lnTo>
                    <a:pt x="5617" y="43666"/>
                  </a:lnTo>
                  <a:lnTo>
                    <a:pt x="20939" y="20939"/>
                  </a:lnTo>
                  <a:lnTo>
                    <a:pt x="43666" y="5617"/>
                  </a:lnTo>
                  <a:lnTo>
                    <a:pt x="71500" y="0"/>
                  </a:lnTo>
                  <a:lnTo>
                    <a:pt x="727837" y="0"/>
                  </a:lnTo>
                  <a:lnTo>
                    <a:pt x="1039876" y="0"/>
                  </a:lnTo>
                  <a:lnTo>
                    <a:pt x="1176274" y="0"/>
                  </a:lnTo>
                  <a:lnTo>
                    <a:pt x="1204108" y="5617"/>
                  </a:lnTo>
                  <a:lnTo>
                    <a:pt x="1226835" y="20939"/>
                  </a:lnTo>
                  <a:lnTo>
                    <a:pt x="1242157" y="43666"/>
                  </a:lnTo>
                  <a:lnTo>
                    <a:pt x="1247775" y="71500"/>
                  </a:lnTo>
                  <a:lnTo>
                    <a:pt x="1803653" y="169037"/>
                  </a:lnTo>
                  <a:lnTo>
                    <a:pt x="1247775" y="178562"/>
                  </a:lnTo>
                  <a:lnTo>
                    <a:pt x="1247775" y="357187"/>
                  </a:lnTo>
                  <a:lnTo>
                    <a:pt x="1242157" y="384996"/>
                  </a:lnTo>
                  <a:lnTo>
                    <a:pt x="1226835" y="407703"/>
                  </a:lnTo>
                  <a:lnTo>
                    <a:pt x="1204108" y="423011"/>
                  </a:lnTo>
                  <a:lnTo>
                    <a:pt x="1176274" y="428625"/>
                  </a:lnTo>
                  <a:lnTo>
                    <a:pt x="1039876" y="428625"/>
                  </a:lnTo>
                  <a:lnTo>
                    <a:pt x="727837" y="428625"/>
                  </a:lnTo>
                  <a:lnTo>
                    <a:pt x="71500" y="428625"/>
                  </a:lnTo>
                  <a:lnTo>
                    <a:pt x="43666" y="423011"/>
                  </a:lnTo>
                  <a:lnTo>
                    <a:pt x="20939" y="407703"/>
                  </a:lnTo>
                  <a:lnTo>
                    <a:pt x="5617" y="384996"/>
                  </a:lnTo>
                  <a:lnTo>
                    <a:pt x="0" y="357187"/>
                  </a:lnTo>
                  <a:lnTo>
                    <a:pt x="0" y="178562"/>
                  </a:lnTo>
                  <a:lnTo>
                    <a:pt x="0" y="71500"/>
                  </a:lnTo>
                  <a:close/>
                </a:path>
              </a:pathLst>
            </a:custGeom>
            <a:ln w="19050">
              <a:solidFill>
                <a:srgbClr val="042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59" name="object 18">
            <a:extLst>
              <a:ext uri="{FF2B5EF4-FFF2-40B4-BE49-F238E27FC236}">
                <a16:creationId xmlns:a16="http://schemas.microsoft.com/office/drawing/2014/main" id="{868322FF-263F-0772-05A7-0F35E0CD66C7}"/>
              </a:ext>
            </a:extLst>
          </p:cNvPr>
          <p:cNvSpPr txBox="1"/>
          <p:nvPr/>
        </p:nvSpPr>
        <p:spPr>
          <a:xfrm>
            <a:off x="2769708" y="5190539"/>
            <a:ext cx="1248219" cy="1024188"/>
          </a:xfrm>
          <a:prstGeom prst="rect">
            <a:avLst/>
          </a:prstGeom>
        </p:spPr>
        <p:txBody>
          <a:bodyPr vert="horz" wrap="square" lIns="0" tIns="15875" rIns="0" bIns="0" rtlCol="0">
            <a:spAutoFit/>
          </a:bodyPr>
          <a:lstStyle/>
          <a:p>
            <a:pPr marL="394970" marR="0" lvl="0" indent="0" algn="ctr" defTabSz="914400" rtl="0" eaLnBrk="1" fontAlgn="auto" latinLnBrk="0" hangingPunct="1">
              <a:lnSpc>
                <a:spcPct val="100000"/>
              </a:lnSpc>
              <a:spcBef>
                <a:spcPts val="125"/>
              </a:spcBef>
              <a:spcAft>
                <a:spcPts val="0"/>
              </a:spcAft>
              <a:buClrTx/>
              <a:buSzTx/>
              <a:buFontTx/>
              <a:buNone/>
              <a:tabLst/>
              <a:defRPr/>
            </a:pPr>
            <a:r>
              <a:rPr kumimoji="0" sz="1400" b="0" i="0" u="none" strike="noStrike" kern="1200" cap="none" spc="-20" normalizeH="0" baseline="0" noProof="0">
                <a:ln>
                  <a:noFill/>
                </a:ln>
                <a:solidFill>
                  <a:srgbClr val="000000"/>
                </a:solidFill>
                <a:effectLst/>
                <a:uLnTx/>
                <a:uFillTx/>
                <a:latin typeface="Trebuchet MS"/>
                <a:ea typeface="+mn-ea"/>
                <a:cs typeface="Trebuchet MS"/>
              </a:rPr>
              <a:t>MMD,</a:t>
            </a:r>
            <a:endParaRPr kumimoji="0" sz="1400" b="0" i="0" u="none" strike="noStrike" kern="1200" cap="none" spc="0" normalizeH="0" baseline="0" noProof="0">
              <a:ln>
                <a:noFill/>
              </a:ln>
              <a:solidFill>
                <a:srgbClr val="000000"/>
              </a:solidFill>
              <a:effectLst/>
              <a:uLnTx/>
              <a:uFillTx/>
              <a:latin typeface="Trebuchet MS"/>
              <a:ea typeface="+mn-ea"/>
              <a:cs typeface="Trebuchet MS"/>
            </a:endParaRPr>
          </a:p>
          <a:p>
            <a:pPr marL="400050" marR="0" lvl="0" indent="0" algn="ctr" defTabSz="914400" rtl="0" eaLnBrk="1" fontAlgn="auto" latinLnBrk="0" hangingPunct="1">
              <a:lnSpc>
                <a:spcPct val="100000"/>
              </a:lnSpc>
              <a:spcBef>
                <a:spcPts val="50"/>
              </a:spcBef>
              <a:spcAft>
                <a:spcPts val="0"/>
              </a:spcAft>
              <a:buClrTx/>
              <a:buSzTx/>
              <a:buFontTx/>
              <a:buNone/>
              <a:tabLst/>
              <a:defRPr/>
            </a:pPr>
            <a:r>
              <a:rPr kumimoji="0" sz="1400" b="0" i="0" u="none" strike="noStrike" kern="1200" cap="none" spc="-10" normalizeH="0" baseline="0" noProof="0">
                <a:ln>
                  <a:noFill/>
                </a:ln>
                <a:solidFill>
                  <a:srgbClr val="000000"/>
                </a:solidFill>
                <a:effectLst/>
                <a:uLnTx/>
                <a:uFillTx/>
                <a:latin typeface="Trebuchet MS"/>
                <a:ea typeface="+mn-ea"/>
                <a:cs typeface="Trebuchet MS"/>
              </a:rPr>
              <a:t>Mangalore</a:t>
            </a:r>
            <a:endParaRPr kumimoji="0" sz="1400" b="0" i="0" u="none" strike="noStrike" kern="1200" cap="none" spc="0" normalizeH="0" baseline="0" noProof="0">
              <a:ln>
                <a:noFill/>
              </a:ln>
              <a:solidFill>
                <a:srgbClr val="000000"/>
              </a:solidFill>
              <a:effectLst/>
              <a:uLnTx/>
              <a:uFillTx/>
              <a:latin typeface="Trebuchet MS"/>
              <a:ea typeface="+mn-ea"/>
              <a:cs typeface="Trebuchet MS"/>
            </a:endParaRPr>
          </a:p>
          <a:p>
            <a:pPr marL="12700" marR="0" lvl="0" indent="0" algn="l" defTabSz="914400" rtl="0" eaLnBrk="1" fontAlgn="auto" latinLnBrk="0" hangingPunct="1">
              <a:lnSpc>
                <a:spcPct val="100000"/>
              </a:lnSpc>
              <a:spcBef>
                <a:spcPts val="940"/>
              </a:spcBef>
              <a:spcAft>
                <a:spcPts val="0"/>
              </a:spcAft>
              <a:buClrTx/>
              <a:buSzTx/>
              <a:buFontTx/>
              <a:buNone/>
              <a:tabLst/>
              <a:defRPr/>
            </a:pPr>
            <a:r>
              <a:rPr kumimoji="0" sz="1400" b="0" i="0" u="none" strike="noStrike" kern="1200" cap="none" spc="-20" normalizeH="0" baseline="0" noProof="0">
                <a:ln>
                  <a:noFill/>
                </a:ln>
                <a:solidFill>
                  <a:srgbClr val="000000"/>
                </a:solidFill>
                <a:effectLst/>
                <a:uLnTx/>
                <a:uFillTx/>
                <a:latin typeface="Trebuchet MS"/>
                <a:ea typeface="+mn-ea"/>
                <a:cs typeface="Trebuchet MS"/>
              </a:rPr>
              <a:t>MMD,</a:t>
            </a:r>
            <a:endParaRPr kumimoji="0" sz="1400" b="0" i="0" u="none" strike="noStrike" kern="1200" cap="none" spc="0" normalizeH="0" baseline="0" noProof="0">
              <a:ln>
                <a:noFill/>
              </a:ln>
              <a:solidFill>
                <a:srgbClr val="000000"/>
              </a:solidFill>
              <a:effectLst/>
              <a:uLnTx/>
              <a:uFillTx/>
              <a:latin typeface="Trebuchet MS"/>
              <a:ea typeface="+mn-ea"/>
              <a:cs typeface="Trebuchet MS"/>
            </a:endParaRPr>
          </a:p>
          <a:p>
            <a:pPr marL="19685" marR="0" lvl="0" indent="0" algn="l" defTabSz="914400" rtl="0" eaLnBrk="1" fontAlgn="auto" latinLnBrk="0" hangingPunct="1">
              <a:lnSpc>
                <a:spcPct val="100000"/>
              </a:lnSpc>
              <a:spcBef>
                <a:spcPts val="45"/>
              </a:spcBef>
              <a:spcAft>
                <a:spcPts val="0"/>
              </a:spcAft>
              <a:buClrTx/>
              <a:buSzTx/>
              <a:buFontTx/>
              <a:buNone/>
              <a:tabLst/>
              <a:defRPr/>
            </a:pPr>
            <a:r>
              <a:rPr kumimoji="0" sz="1400" b="0" i="0" u="none" strike="noStrike" kern="1200" cap="none" spc="-10" normalizeH="0" baseline="0" noProof="0">
                <a:ln>
                  <a:noFill/>
                </a:ln>
                <a:solidFill>
                  <a:srgbClr val="000000"/>
                </a:solidFill>
                <a:effectLst/>
                <a:uLnTx/>
                <a:uFillTx/>
                <a:latin typeface="Trebuchet MS"/>
                <a:ea typeface="+mn-ea"/>
                <a:cs typeface="Trebuchet MS"/>
              </a:rPr>
              <a:t>Kochi</a:t>
            </a:r>
            <a:endParaRPr kumimoji="0" sz="1400" b="0" i="0" u="none" strike="noStrike" kern="1200" cap="none" spc="0" normalizeH="0" baseline="0" noProof="0">
              <a:ln>
                <a:noFill/>
              </a:ln>
              <a:solidFill>
                <a:srgbClr val="000000"/>
              </a:solidFill>
              <a:effectLst/>
              <a:uLnTx/>
              <a:uFillTx/>
              <a:latin typeface="Trebuchet MS"/>
              <a:ea typeface="+mn-ea"/>
              <a:cs typeface="Trebuchet MS"/>
            </a:endParaRPr>
          </a:p>
        </p:txBody>
      </p:sp>
      <p:grpSp>
        <p:nvGrpSpPr>
          <p:cNvPr id="60" name="object 19">
            <a:extLst>
              <a:ext uri="{FF2B5EF4-FFF2-40B4-BE49-F238E27FC236}">
                <a16:creationId xmlns:a16="http://schemas.microsoft.com/office/drawing/2014/main" id="{A1E7727A-DC81-D18B-D060-431AB71032B6}"/>
              </a:ext>
            </a:extLst>
          </p:cNvPr>
          <p:cNvGrpSpPr/>
          <p:nvPr/>
        </p:nvGrpSpPr>
        <p:grpSpPr>
          <a:xfrm>
            <a:off x="7414485" y="3192412"/>
            <a:ext cx="2952501" cy="1111422"/>
            <a:chOff x="7248525" y="3533711"/>
            <a:chExt cx="2295525" cy="629285"/>
          </a:xfrm>
        </p:grpSpPr>
        <p:pic>
          <p:nvPicPr>
            <p:cNvPr id="90" name="object 20">
              <a:extLst>
                <a:ext uri="{FF2B5EF4-FFF2-40B4-BE49-F238E27FC236}">
                  <a16:creationId xmlns:a16="http://schemas.microsoft.com/office/drawing/2014/main" id="{4128C78B-9EEA-8F02-3DD1-B2B32E1D71EA}"/>
                </a:ext>
              </a:extLst>
            </p:cNvPr>
            <p:cNvPicPr/>
            <p:nvPr/>
          </p:nvPicPr>
          <p:blipFill>
            <a:blip r:embed="rId9" cstate="print"/>
            <a:stretch>
              <a:fillRect/>
            </a:stretch>
          </p:blipFill>
          <p:spPr>
            <a:xfrm>
              <a:off x="7248525" y="3533711"/>
              <a:ext cx="2290826" cy="623887"/>
            </a:xfrm>
            <a:prstGeom prst="rect">
              <a:avLst/>
            </a:prstGeom>
          </p:spPr>
        </p:pic>
        <p:sp>
          <p:nvSpPr>
            <p:cNvPr id="91" name="object 21">
              <a:extLst>
                <a:ext uri="{FF2B5EF4-FFF2-40B4-BE49-F238E27FC236}">
                  <a16:creationId xmlns:a16="http://schemas.microsoft.com/office/drawing/2014/main" id="{4E44F6A5-62F8-7867-8B27-4097B151E04D}"/>
                </a:ext>
              </a:extLst>
            </p:cNvPr>
            <p:cNvSpPr/>
            <p:nvPr/>
          </p:nvSpPr>
          <p:spPr>
            <a:xfrm>
              <a:off x="7258050" y="3543299"/>
              <a:ext cx="2276475" cy="609600"/>
            </a:xfrm>
            <a:custGeom>
              <a:avLst/>
              <a:gdLst/>
              <a:ahLst/>
              <a:cxnLst/>
              <a:rect l="l" t="t" r="r" b="b"/>
              <a:pathLst>
                <a:path w="2276475" h="609600">
                  <a:moveTo>
                    <a:pt x="1362075" y="101600"/>
                  </a:moveTo>
                  <a:lnTo>
                    <a:pt x="1370056" y="62043"/>
                  </a:lnTo>
                  <a:lnTo>
                    <a:pt x="1391824" y="29749"/>
                  </a:lnTo>
                  <a:lnTo>
                    <a:pt x="1424118" y="7981"/>
                  </a:lnTo>
                  <a:lnTo>
                    <a:pt x="1463675" y="0"/>
                  </a:lnTo>
                  <a:lnTo>
                    <a:pt x="1514475" y="0"/>
                  </a:lnTo>
                  <a:lnTo>
                    <a:pt x="1743075" y="0"/>
                  </a:lnTo>
                  <a:lnTo>
                    <a:pt x="2174875" y="0"/>
                  </a:lnTo>
                  <a:lnTo>
                    <a:pt x="2214431" y="7981"/>
                  </a:lnTo>
                  <a:lnTo>
                    <a:pt x="2246725" y="29749"/>
                  </a:lnTo>
                  <a:lnTo>
                    <a:pt x="2268493" y="62043"/>
                  </a:lnTo>
                  <a:lnTo>
                    <a:pt x="2276475" y="101600"/>
                  </a:lnTo>
                  <a:lnTo>
                    <a:pt x="2276475" y="254000"/>
                  </a:lnTo>
                  <a:lnTo>
                    <a:pt x="2276475" y="508000"/>
                  </a:lnTo>
                  <a:lnTo>
                    <a:pt x="2268493" y="547556"/>
                  </a:lnTo>
                  <a:lnTo>
                    <a:pt x="2246725" y="579850"/>
                  </a:lnTo>
                  <a:lnTo>
                    <a:pt x="2214431" y="601618"/>
                  </a:lnTo>
                  <a:lnTo>
                    <a:pt x="2174875" y="609600"/>
                  </a:lnTo>
                  <a:lnTo>
                    <a:pt x="1743075" y="609600"/>
                  </a:lnTo>
                  <a:lnTo>
                    <a:pt x="1514475" y="609600"/>
                  </a:lnTo>
                  <a:lnTo>
                    <a:pt x="1463675" y="609600"/>
                  </a:lnTo>
                  <a:lnTo>
                    <a:pt x="1424118" y="601618"/>
                  </a:lnTo>
                  <a:lnTo>
                    <a:pt x="1391824" y="579850"/>
                  </a:lnTo>
                  <a:lnTo>
                    <a:pt x="1370056" y="547556"/>
                  </a:lnTo>
                  <a:lnTo>
                    <a:pt x="1362075" y="508000"/>
                  </a:lnTo>
                  <a:lnTo>
                    <a:pt x="1362075" y="254000"/>
                  </a:lnTo>
                  <a:lnTo>
                    <a:pt x="0" y="297180"/>
                  </a:lnTo>
                  <a:lnTo>
                    <a:pt x="1362075" y="101600"/>
                  </a:lnTo>
                  <a:close/>
                </a:path>
              </a:pathLst>
            </a:custGeom>
            <a:ln w="19050">
              <a:solidFill>
                <a:srgbClr val="042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61" name="object 22">
            <a:extLst>
              <a:ext uri="{FF2B5EF4-FFF2-40B4-BE49-F238E27FC236}">
                <a16:creationId xmlns:a16="http://schemas.microsoft.com/office/drawing/2014/main" id="{8F8E877E-B3C3-6691-FBBE-31D49E5B0FBB}"/>
              </a:ext>
            </a:extLst>
          </p:cNvPr>
          <p:cNvSpPr txBox="1"/>
          <p:nvPr/>
        </p:nvSpPr>
        <p:spPr>
          <a:xfrm>
            <a:off x="9354627" y="3289643"/>
            <a:ext cx="807954" cy="890628"/>
          </a:xfrm>
          <a:prstGeom prst="rect">
            <a:avLst/>
          </a:prstGeom>
        </p:spPr>
        <p:txBody>
          <a:bodyPr vert="horz" wrap="square" lIns="0" tIns="15875" rIns="0" bIns="0" rtlCol="0">
            <a:spAutoFit/>
          </a:bodyPr>
          <a:lstStyle/>
          <a:p>
            <a:pPr marL="76200" marR="0" lvl="0" indent="0" algn="ctr" defTabSz="914400" rtl="0" eaLnBrk="1" fontAlgn="auto" latinLnBrk="0" hangingPunct="1">
              <a:lnSpc>
                <a:spcPct val="100000"/>
              </a:lnSpc>
              <a:spcBef>
                <a:spcPts val="125"/>
              </a:spcBef>
              <a:spcAft>
                <a:spcPts val="0"/>
              </a:spcAft>
              <a:buClrTx/>
              <a:buSzTx/>
              <a:buFontTx/>
              <a:buNone/>
              <a:tabLst/>
              <a:defRPr/>
            </a:pPr>
            <a:r>
              <a:rPr kumimoji="0" sz="1400" b="0" i="0" u="none" strike="noStrike" kern="1200" cap="none" spc="-20" normalizeH="0" baseline="0" noProof="0" dirty="0">
                <a:ln>
                  <a:noFill/>
                </a:ln>
                <a:solidFill>
                  <a:srgbClr val="000000"/>
                </a:solidFill>
                <a:effectLst/>
                <a:uLnTx/>
                <a:uFillTx/>
                <a:latin typeface="Trebuchet MS"/>
                <a:ea typeface="+mn-ea"/>
                <a:cs typeface="Trebuchet MS"/>
              </a:rPr>
              <a:t>MMD</a:t>
            </a:r>
            <a:endParaRPr kumimoji="0" lang="en-IN" sz="1400" b="0" i="0" u="none" strike="noStrike" kern="1200" cap="none" spc="0" normalizeH="0" baseline="0" noProof="0" dirty="0">
              <a:ln>
                <a:noFill/>
              </a:ln>
              <a:solidFill>
                <a:srgbClr val="000000"/>
              </a:solidFill>
              <a:effectLst/>
              <a:uLnTx/>
              <a:uFillTx/>
              <a:latin typeface="Trebuchet MS"/>
              <a:ea typeface="+mn-ea"/>
              <a:cs typeface="Trebuchet MS"/>
            </a:endParaRPr>
          </a:p>
          <a:p>
            <a:pPr marL="12700" marR="0" lvl="0" indent="0" algn="ctr" defTabSz="914400" rtl="0" eaLnBrk="1" fontAlgn="auto" latinLnBrk="0" hangingPunct="1">
              <a:lnSpc>
                <a:spcPct val="100000"/>
              </a:lnSpc>
              <a:spcBef>
                <a:spcPts val="50"/>
              </a:spcBef>
              <a:spcAft>
                <a:spcPts val="0"/>
              </a:spcAft>
              <a:buClrTx/>
              <a:buSzTx/>
              <a:buFontTx/>
              <a:buNone/>
              <a:tabLst/>
              <a:defRPr/>
            </a:pPr>
            <a:r>
              <a:rPr kumimoji="0" lang="en-IN" sz="1400" b="0" i="0" u="none" strike="noStrike" kern="1200" cap="none" spc="-25" normalizeH="0" baseline="0" noProof="0" dirty="0">
                <a:ln>
                  <a:noFill/>
                </a:ln>
                <a:solidFill>
                  <a:srgbClr val="000000"/>
                </a:solidFill>
                <a:effectLst/>
                <a:uLnTx/>
                <a:uFillTx/>
                <a:latin typeface="Trebuchet MS"/>
                <a:ea typeface="+mn-ea"/>
                <a:cs typeface="Trebuchet MS"/>
              </a:rPr>
              <a:t>Kolkata </a:t>
            </a:r>
            <a:br>
              <a:rPr kumimoji="0" lang="en-IN" sz="1400" b="0" i="0" u="none" strike="noStrike" kern="1200" cap="none" spc="-25" normalizeH="0" baseline="0" noProof="0" dirty="0">
                <a:ln>
                  <a:noFill/>
                </a:ln>
                <a:solidFill>
                  <a:srgbClr val="000000"/>
                </a:solidFill>
                <a:effectLst/>
                <a:uLnTx/>
                <a:uFillTx/>
                <a:latin typeface="Trebuchet MS"/>
                <a:ea typeface="+mn-ea"/>
                <a:cs typeface="Trebuchet MS"/>
              </a:rPr>
            </a:br>
            <a:r>
              <a:rPr kumimoji="0" lang="en-IN" sz="1400" b="0" i="0" u="none" strike="noStrike" kern="1200" cap="none" spc="-25" normalizeH="0" baseline="0" noProof="0" dirty="0">
                <a:ln>
                  <a:noFill/>
                </a:ln>
                <a:solidFill>
                  <a:srgbClr val="000000"/>
                </a:solidFill>
                <a:effectLst/>
                <a:uLnTx/>
                <a:uFillTx/>
                <a:latin typeface="Trebuchet MS"/>
                <a:ea typeface="+mn-ea"/>
                <a:cs typeface="Trebuchet MS"/>
              </a:rPr>
              <a:t>&amp; MMD Haldia</a:t>
            </a:r>
            <a:endParaRPr kumimoji="0" lang="en-IN" sz="1400" b="0" i="0" u="none" strike="noStrike" kern="1200" cap="none" spc="0" normalizeH="0" baseline="0" noProof="0" dirty="0">
              <a:ln>
                <a:noFill/>
              </a:ln>
              <a:solidFill>
                <a:srgbClr val="000000"/>
              </a:solidFill>
              <a:effectLst/>
              <a:uLnTx/>
              <a:uFillTx/>
              <a:latin typeface="Trebuchet MS"/>
              <a:ea typeface="+mn-ea"/>
              <a:cs typeface="Trebuchet MS"/>
            </a:endParaRPr>
          </a:p>
        </p:txBody>
      </p:sp>
      <p:grpSp>
        <p:nvGrpSpPr>
          <p:cNvPr id="62" name="object 23">
            <a:extLst>
              <a:ext uri="{FF2B5EF4-FFF2-40B4-BE49-F238E27FC236}">
                <a16:creationId xmlns:a16="http://schemas.microsoft.com/office/drawing/2014/main" id="{4D2D7E6A-F6D3-FC7C-F0BF-F89B5162FDD1}"/>
              </a:ext>
            </a:extLst>
          </p:cNvPr>
          <p:cNvGrpSpPr/>
          <p:nvPr/>
        </p:nvGrpSpPr>
        <p:grpSpPr>
          <a:xfrm>
            <a:off x="6972111" y="3916008"/>
            <a:ext cx="1865598" cy="635151"/>
            <a:chOff x="6781800" y="3990911"/>
            <a:chExt cx="1847850" cy="629285"/>
          </a:xfrm>
        </p:grpSpPr>
        <p:pic>
          <p:nvPicPr>
            <p:cNvPr id="88" name="object 24">
              <a:extLst>
                <a:ext uri="{FF2B5EF4-FFF2-40B4-BE49-F238E27FC236}">
                  <a16:creationId xmlns:a16="http://schemas.microsoft.com/office/drawing/2014/main" id="{1E55A5CB-7173-5DCB-B817-3D53E2D84C6A}"/>
                </a:ext>
              </a:extLst>
            </p:cNvPr>
            <p:cNvPicPr/>
            <p:nvPr/>
          </p:nvPicPr>
          <p:blipFill>
            <a:blip r:embed="rId10" cstate="print"/>
            <a:stretch>
              <a:fillRect/>
            </a:stretch>
          </p:blipFill>
          <p:spPr>
            <a:xfrm>
              <a:off x="6781800" y="3990911"/>
              <a:ext cx="1843151" cy="623887"/>
            </a:xfrm>
            <a:prstGeom prst="rect">
              <a:avLst/>
            </a:prstGeom>
          </p:spPr>
        </p:pic>
        <p:sp>
          <p:nvSpPr>
            <p:cNvPr id="89" name="object 25">
              <a:extLst>
                <a:ext uri="{FF2B5EF4-FFF2-40B4-BE49-F238E27FC236}">
                  <a16:creationId xmlns:a16="http://schemas.microsoft.com/office/drawing/2014/main" id="{9F9E168B-FA5C-9F9E-E662-7C43B68DE8DB}"/>
                </a:ext>
              </a:extLst>
            </p:cNvPr>
            <p:cNvSpPr/>
            <p:nvPr/>
          </p:nvSpPr>
          <p:spPr>
            <a:xfrm>
              <a:off x="6793229" y="4000499"/>
              <a:ext cx="1826895" cy="609600"/>
            </a:xfrm>
            <a:custGeom>
              <a:avLst/>
              <a:gdLst/>
              <a:ahLst/>
              <a:cxnLst/>
              <a:rect l="l" t="t" r="r" b="b"/>
              <a:pathLst>
                <a:path w="1826895" h="609600">
                  <a:moveTo>
                    <a:pt x="788670" y="101600"/>
                  </a:moveTo>
                  <a:lnTo>
                    <a:pt x="796651" y="62043"/>
                  </a:lnTo>
                  <a:lnTo>
                    <a:pt x="818419" y="29749"/>
                  </a:lnTo>
                  <a:lnTo>
                    <a:pt x="850713" y="7981"/>
                  </a:lnTo>
                  <a:lnTo>
                    <a:pt x="890270" y="0"/>
                  </a:lnTo>
                  <a:lnTo>
                    <a:pt x="961771" y="0"/>
                  </a:lnTo>
                  <a:lnTo>
                    <a:pt x="1221231" y="0"/>
                  </a:lnTo>
                  <a:lnTo>
                    <a:pt x="1725295" y="0"/>
                  </a:lnTo>
                  <a:lnTo>
                    <a:pt x="1764851" y="7981"/>
                  </a:lnTo>
                  <a:lnTo>
                    <a:pt x="1797145" y="29749"/>
                  </a:lnTo>
                  <a:lnTo>
                    <a:pt x="1818913" y="62043"/>
                  </a:lnTo>
                  <a:lnTo>
                    <a:pt x="1826895" y="101600"/>
                  </a:lnTo>
                  <a:lnTo>
                    <a:pt x="1826895" y="254000"/>
                  </a:lnTo>
                  <a:lnTo>
                    <a:pt x="1826895" y="508000"/>
                  </a:lnTo>
                  <a:lnTo>
                    <a:pt x="1818913" y="547556"/>
                  </a:lnTo>
                  <a:lnTo>
                    <a:pt x="1797145" y="579850"/>
                  </a:lnTo>
                  <a:lnTo>
                    <a:pt x="1764851" y="601618"/>
                  </a:lnTo>
                  <a:lnTo>
                    <a:pt x="1725295" y="609600"/>
                  </a:lnTo>
                  <a:lnTo>
                    <a:pt x="1221231" y="609600"/>
                  </a:lnTo>
                  <a:lnTo>
                    <a:pt x="961771" y="609600"/>
                  </a:lnTo>
                  <a:lnTo>
                    <a:pt x="890270" y="609600"/>
                  </a:lnTo>
                  <a:lnTo>
                    <a:pt x="850713" y="601618"/>
                  </a:lnTo>
                  <a:lnTo>
                    <a:pt x="818419" y="579850"/>
                  </a:lnTo>
                  <a:lnTo>
                    <a:pt x="796651" y="547556"/>
                  </a:lnTo>
                  <a:lnTo>
                    <a:pt x="788670" y="508000"/>
                  </a:lnTo>
                  <a:lnTo>
                    <a:pt x="788670" y="254000"/>
                  </a:lnTo>
                  <a:lnTo>
                    <a:pt x="0" y="240411"/>
                  </a:lnTo>
                  <a:lnTo>
                    <a:pt x="788670" y="101600"/>
                  </a:lnTo>
                  <a:close/>
                </a:path>
              </a:pathLst>
            </a:custGeom>
            <a:ln w="19050">
              <a:solidFill>
                <a:srgbClr val="042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63" name="object 26">
            <a:extLst>
              <a:ext uri="{FF2B5EF4-FFF2-40B4-BE49-F238E27FC236}">
                <a16:creationId xmlns:a16="http://schemas.microsoft.com/office/drawing/2014/main" id="{D888FE31-33C3-6BFF-5C70-A9644D25A9C2}"/>
              </a:ext>
            </a:extLst>
          </p:cNvPr>
          <p:cNvSpPr txBox="1"/>
          <p:nvPr/>
        </p:nvSpPr>
        <p:spPr>
          <a:xfrm>
            <a:off x="8002998" y="3993303"/>
            <a:ext cx="619943" cy="467230"/>
          </a:xfrm>
          <a:prstGeom prst="rect">
            <a:avLst/>
          </a:prstGeom>
        </p:spPr>
        <p:txBody>
          <a:bodyPr vert="horz" wrap="square" lIns="0" tIns="15875" rIns="0" bIns="0" rtlCol="0">
            <a:spAutoFit/>
          </a:bodyPr>
          <a:lstStyle/>
          <a:p>
            <a:pPr marL="81915"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1200" cap="none" spc="-20" normalizeH="0" baseline="0" noProof="0">
                <a:ln>
                  <a:noFill/>
                </a:ln>
                <a:solidFill>
                  <a:srgbClr val="000000"/>
                </a:solidFill>
                <a:effectLst/>
                <a:uLnTx/>
                <a:uFillTx/>
                <a:latin typeface="Trebuchet MS"/>
                <a:ea typeface="+mn-ea"/>
                <a:cs typeface="Trebuchet MS"/>
              </a:rPr>
              <a:t>MMD,</a:t>
            </a:r>
            <a:endParaRPr kumimoji="0" sz="1400" b="0" i="0" u="none" strike="noStrike" kern="1200" cap="none" spc="0" normalizeH="0" baseline="0" noProof="0">
              <a:ln>
                <a:noFill/>
              </a:ln>
              <a:solidFill>
                <a:srgbClr val="000000"/>
              </a:solidFill>
              <a:effectLst/>
              <a:uLnTx/>
              <a:uFillTx/>
              <a:latin typeface="Trebuchet MS"/>
              <a:ea typeface="+mn-ea"/>
              <a:cs typeface="Trebuchet MS"/>
            </a:endParaRPr>
          </a:p>
          <a:p>
            <a:pPr marL="12700" marR="0" lvl="0" indent="0" algn="l" defTabSz="914400" rtl="0" eaLnBrk="1" fontAlgn="auto" latinLnBrk="0" hangingPunct="1">
              <a:lnSpc>
                <a:spcPct val="100000"/>
              </a:lnSpc>
              <a:spcBef>
                <a:spcPts val="50"/>
              </a:spcBef>
              <a:spcAft>
                <a:spcPts val="0"/>
              </a:spcAft>
              <a:buClrTx/>
              <a:buSzTx/>
              <a:buFontTx/>
              <a:buNone/>
              <a:tabLst/>
              <a:defRPr/>
            </a:pPr>
            <a:r>
              <a:rPr kumimoji="0" sz="1400" b="0" i="0" u="none" strike="noStrike" kern="1200" cap="none" spc="-10" normalizeH="0" baseline="0" noProof="0">
                <a:ln>
                  <a:noFill/>
                </a:ln>
                <a:solidFill>
                  <a:srgbClr val="000000"/>
                </a:solidFill>
                <a:effectLst/>
                <a:uLnTx/>
                <a:uFillTx/>
                <a:latin typeface="Trebuchet MS"/>
                <a:ea typeface="+mn-ea"/>
                <a:cs typeface="Trebuchet MS"/>
              </a:rPr>
              <a:t>Paradip</a:t>
            </a:r>
            <a:endParaRPr kumimoji="0" sz="1400" b="0" i="0" u="none" strike="noStrike" kern="1200" cap="none" spc="0" normalizeH="0" baseline="0" noProof="0">
              <a:ln>
                <a:noFill/>
              </a:ln>
              <a:solidFill>
                <a:srgbClr val="000000"/>
              </a:solidFill>
              <a:effectLst/>
              <a:uLnTx/>
              <a:uFillTx/>
              <a:latin typeface="Trebuchet MS"/>
              <a:ea typeface="+mn-ea"/>
              <a:cs typeface="Trebuchet MS"/>
            </a:endParaRPr>
          </a:p>
        </p:txBody>
      </p:sp>
      <p:grpSp>
        <p:nvGrpSpPr>
          <p:cNvPr id="64" name="object 27">
            <a:extLst>
              <a:ext uri="{FF2B5EF4-FFF2-40B4-BE49-F238E27FC236}">
                <a16:creationId xmlns:a16="http://schemas.microsoft.com/office/drawing/2014/main" id="{084477FC-15A5-0E06-DCB9-4FCBAD1164F5}"/>
              </a:ext>
            </a:extLst>
          </p:cNvPr>
          <p:cNvGrpSpPr/>
          <p:nvPr/>
        </p:nvGrpSpPr>
        <p:grpSpPr>
          <a:xfrm>
            <a:off x="5904682" y="5281230"/>
            <a:ext cx="1932913" cy="634510"/>
            <a:chOff x="5724525" y="5343525"/>
            <a:chExt cx="1914525" cy="628650"/>
          </a:xfrm>
        </p:grpSpPr>
        <p:pic>
          <p:nvPicPr>
            <p:cNvPr id="86" name="object 28">
              <a:extLst>
                <a:ext uri="{FF2B5EF4-FFF2-40B4-BE49-F238E27FC236}">
                  <a16:creationId xmlns:a16="http://schemas.microsoft.com/office/drawing/2014/main" id="{01E3BABA-E209-0374-F4B1-9B04D25E4EDC}"/>
                </a:ext>
              </a:extLst>
            </p:cNvPr>
            <p:cNvPicPr/>
            <p:nvPr/>
          </p:nvPicPr>
          <p:blipFill>
            <a:blip r:embed="rId11" cstate="print"/>
            <a:stretch>
              <a:fillRect/>
            </a:stretch>
          </p:blipFill>
          <p:spPr>
            <a:xfrm>
              <a:off x="5724525" y="5343525"/>
              <a:ext cx="1909826" cy="623887"/>
            </a:xfrm>
            <a:prstGeom prst="rect">
              <a:avLst/>
            </a:prstGeom>
          </p:spPr>
        </p:pic>
        <p:sp>
          <p:nvSpPr>
            <p:cNvPr id="87" name="object 29">
              <a:extLst>
                <a:ext uri="{FF2B5EF4-FFF2-40B4-BE49-F238E27FC236}">
                  <a16:creationId xmlns:a16="http://schemas.microsoft.com/office/drawing/2014/main" id="{D30BDB16-DB1A-AA5F-7C87-2EDBF12BB024}"/>
                </a:ext>
              </a:extLst>
            </p:cNvPr>
            <p:cNvSpPr/>
            <p:nvPr/>
          </p:nvSpPr>
          <p:spPr>
            <a:xfrm>
              <a:off x="5736082" y="5353050"/>
              <a:ext cx="1893570" cy="609600"/>
            </a:xfrm>
            <a:custGeom>
              <a:avLst/>
              <a:gdLst/>
              <a:ahLst/>
              <a:cxnLst/>
              <a:rect l="l" t="t" r="r" b="b"/>
              <a:pathLst>
                <a:path w="1893570" h="609600">
                  <a:moveTo>
                    <a:pt x="855217" y="101600"/>
                  </a:moveTo>
                  <a:lnTo>
                    <a:pt x="863199" y="62043"/>
                  </a:lnTo>
                  <a:lnTo>
                    <a:pt x="884967" y="29749"/>
                  </a:lnTo>
                  <a:lnTo>
                    <a:pt x="917261" y="7981"/>
                  </a:lnTo>
                  <a:lnTo>
                    <a:pt x="956817" y="0"/>
                  </a:lnTo>
                  <a:lnTo>
                    <a:pt x="1028318" y="0"/>
                  </a:lnTo>
                  <a:lnTo>
                    <a:pt x="1287779" y="0"/>
                  </a:lnTo>
                  <a:lnTo>
                    <a:pt x="1791842" y="0"/>
                  </a:lnTo>
                  <a:lnTo>
                    <a:pt x="1831399" y="7981"/>
                  </a:lnTo>
                  <a:lnTo>
                    <a:pt x="1863693" y="29749"/>
                  </a:lnTo>
                  <a:lnTo>
                    <a:pt x="1885461" y="62043"/>
                  </a:lnTo>
                  <a:lnTo>
                    <a:pt x="1893442" y="101600"/>
                  </a:lnTo>
                  <a:lnTo>
                    <a:pt x="1893442" y="355600"/>
                  </a:lnTo>
                  <a:lnTo>
                    <a:pt x="1893442" y="508000"/>
                  </a:lnTo>
                  <a:lnTo>
                    <a:pt x="1885461" y="547545"/>
                  </a:lnTo>
                  <a:lnTo>
                    <a:pt x="1863693" y="579840"/>
                  </a:lnTo>
                  <a:lnTo>
                    <a:pt x="1831399" y="601615"/>
                  </a:lnTo>
                  <a:lnTo>
                    <a:pt x="1791842" y="609600"/>
                  </a:lnTo>
                  <a:lnTo>
                    <a:pt x="1287779" y="609600"/>
                  </a:lnTo>
                  <a:lnTo>
                    <a:pt x="1028318" y="609600"/>
                  </a:lnTo>
                  <a:lnTo>
                    <a:pt x="956817" y="609600"/>
                  </a:lnTo>
                  <a:lnTo>
                    <a:pt x="917261" y="601615"/>
                  </a:lnTo>
                  <a:lnTo>
                    <a:pt x="884967" y="579840"/>
                  </a:lnTo>
                  <a:lnTo>
                    <a:pt x="863199" y="547545"/>
                  </a:lnTo>
                  <a:lnTo>
                    <a:pt x="855217" y="508000"/>
                  </a:lnTo>
                  <a:lnTo>
                    <a:pt x="0" y="515200"/>
                  </a:lnTo>
                  <a:lnTo>
                    <a:pt x="855217" y="355600"/>
                  </a:lnTo>
                  <a:lnTo>
                    <a:pt x="855217" y="101600"/>
                  </a:lnTo>
                  <a:close/>
                </a:path>
              </a:pathLst>
            </a:custGeom>
            <a:ln w="19050">
              <a:solidFill>
                <a:srgbClr val="042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65" name="object 30">
            <a:extLst>
              <a:ext uri="{FF2B5EF4-FFF2-40B4-BE49-F238E27FC236}">
                <a16:creationId xmlns:a16="http://schemas.microsoft.com/office/drawing/2014/main" id="{EC85AC18-389F-E395-A16A-608E734156B5}"/>
              </a:ext>
            </a:extLst>
          </p:cNvPr>
          <p:cNvSpPr txBox="1"/>
          <p:nvPr/>
        </p:nvSpPr>
        <p:spPr>
          <a:xfrm>
            <a:off x="6970829" y="5361665"/>
            <a:ext cx="684694" cy="467230"/>
          </a:xfrm>
          <a:prstGeom prst="rect">
            <a:avLst/>
          </a:prstGeom>
        </p:spPr>
        <p:txBody>
          <a:bodyPr vert="horz" wrap="square" lIns="0" tIns="15875" rIns="0" bIns="0" rtlCol="0">
            <a:spAutoFit/>
          </a:bodyPr>
          <a:lstStyle/>
          <a:p>
            <a:pPr marL="114935"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1200" cap="none" spc="-20" normalizeH="0" baseline="0" noProof="0">
                <a:ln>
                  <a:noFill/>
                </a:ln>
                <a:solidFill>
                  <a:srgbClr val="000000"/>
                </a:solidFill>
                <a:effectLst/>
                <a:uLnTx/>
                <a:uFillTx/>
                <a:latin typeface="Trebuchet MS"/>
                <a:ea typeface="+mn-ea"/>
                <a:cs typeface="Trebuchet MS"/>
              </a:rPr>
              <a:t>MMD,</a:t>
            </a:r>
            <a:endParaRPr kumimoji="0" sz="1400" b="0" i="0" u="none" strike="noStrike" kern="1200" cap="none" spc="0" normalizeH="0" baseline="0" noProof="0">
              <a:ln>
                <a:noFill/>
              </a:ln>
              <a:solidFill>
                <a:srgbClr val="000000"/>
              </a:solidFill>
              <a:effectLst/>
              <a:uLnTx/>
              <a:uFillTx/>
              <a:latin typeface="Trebuchet MS"/>
              <a:ea typeface="+mn-ea"/>
              <a:cs typeface="Trebuchet MS"/>
            </a:endParaRPr>
          </a:p>
          <a:p>
            <a:pPr marL="12700" marR="0" lvl="0" indent="0" algn="l" defTabSz="914400" rtl="0" eaLnBrk="1" fontAlgn="auto" latinLnBrk="0" hangingPunct="1">
              <a:lnSpc>
                <a:spcPct val="100000"/>
              </a:lnSpc>
              <a:spcBef>
                <a:spcPts val="50"/>
              </a:spcBef>
              <a:spcAft>
                <a:spcPts val="0"/>
              </a:spcAft>
              <a:buClrTx/>
              <a:buSzTx/>
              <a:buFontTx/>
              <a:buNone/>
              <a:tabLst/>
              <a:defRPr/>
            </a:pPr>
            <a:r>
              <a:rPr kumimoji="0" sz="1400" b="0" i="0" u="none" strike="noStrike" kern="1200" cap="none" spc="-10" normalizeH="0" baseline="0" noProof="0">
                <a:ln>
                  <a:noFill/>
                </a:ln>
                <a:solidFill>
                  <a:srgbClr val="000000"/>
                </a:solidFill>
                <a:effectLst/>
                <a:uLnTx/>
                <a:uFillTx/>
                <a:latin typeface="Trebuchet MS"/>
                <a:ea typeface="+mn-ea"/>
                <a:cs typeface="Trebuchet MS"/>
              </a:rPr>
              <a:t>Chennai</a:t>
            </a:r>
            <a:endParaRPr kumimoji="0" sz="1400" b="0" i="0" u="none" strike="noStrike" kern="1200" cap="none" spc="0" normalizeH="0" baseline="0" noProof="0">
              <a:ln>
                <a:noFill/>
              </a:ln>
              <a:solidFill>
                <a:srgbClr val="000000"/>
              </a:solidFill>
              <a:effectLst/>
              <a:uLnTx/>
              <a:uFillTx/>
              <a:latin typeface="Trebuchet MS"/>
              <a:ea typeface="+mn-ea"/>
              <a:cs typeface="Trebuchet MS"/>
            </a:endParaRPr>
          </a:p>
        </p:txBody>
      </p:sp>
      <p:grpSp>
        <p:nvGrpSpPr>
          <p:cNvPr id="66" name="object 31">
            <a:extLst>
              <a:ext uri="{FF2B5EF4-FFF2-40B4-BE49-F238E27FC236}">
                <a16:creationId xmlns:a16="http://schemas.microsoft.com/office/drawing/2014/main" id="{52853875-4A18-2273-3095-CD7BA8B713E2}"/>
              </a:ext>
            </a:extLst>
          </p:cNvPr>
          <p:cNvGrpSpPr/>
          <p:nvPr/>
        </p:nvGrpSpPr>
        <p:grpSpPr>
          <a:xfrm>
            <a:off x="6573476" y="4569873"/>
            <a:ext cx="1745071" cy="644124"/>
            <a:chOff x="6386957" y="4638738"/>
            <a:chExt cx="1728470" cy="638175"/>
          </a:xfrm>
        </p:grpSpPr>
        <p:pic>
          <p:nvPicPr>
            <p:cNvPr id="84" name="object 32">
              <a:extLst>
                <a:ext uri="{FF2B5EF4-FFF2-40B4-BE49-F238E27FC236}">
                  <a16:creationId xmlns:a16="http://schemas.microsoft.com/office/drawing/2014/main" id="{F5B539F5-8A92-CDB5-358E-ACFAAE9A7717}"/>
                </a:ext>
              </a:extLst>
            </p:cNvPr>
            <p:cNvPicPr/>
            <p:nvPr/>
          </p:nvPicPr>
          <p:blipFill>
            <a:blip r:embed="rId12" cstate="print"/>
            <a:stretch>
              <a:fillRect/>
            </a:stretch>
          </p:blipFill>
          <p:spPr>
            <a:xfrm>
              <a:off x="6391275" y="4638738"/>
              <a:ext cx="1719326" cy="633412"/>
            </a:xfrm>
            <a:prstGeom prst="rect">
              <a:avLst/>
            </a:prstGeom>
          </p:spPr>
        </p:pic>
        <p:sp>
          <p:nvSpPr>
            <p:cNvPr id="85" name="object 33">
              <a:extLst>
                <a:ext uri="{FF2B5EF4-FFF2-40B4-BE49-F238E27FC236}">
                  <a16:creationId xmlns:a16="http://schemas.microsoft.com/office/drawing/2014/main" id="{9F18AA8A-08DB-C7CF-9B3B-6919CD490DC8}"/>
                </a:ext>
              </a:extLst>
            </p:cNvPr>
            <p:cNvSpPr/>
            <p:nvPr/>
          </p:nvSpPr>
          <p:spPr>
            <a:xfrm>
              <a:off x="6396482" y="4651629"/>
              <a:ext cx="1709420" cy="615950"/>
            </a:xfrm>
            <a:custGeom>
              <a:avLst/>
              <a:gdLst/>
              <a:ahLst/>
              <a:cxnLst/>
              <a:rect l="l" t="t" r="r" b="b"/>
              <a:pathLst>
                <a:path w="1709420" h="615950">
                  <a:moveTo>
                    <a:pt x="661542" y="107696"/>
                  </a:moveTo>
                  <a:lnTo>
                    <a:pt x="669524" y="68139"/>
                  </a:lnTo>
                  <a:lnTo>
                    <a:pt x="691292" y="35845"/>
                  </a:lnTo>
                  <a:lnTo>
                    <a:pt x="723586" y="14077"/>
                  </a:lnTo>
                  <a:lnTo>
                    <a:pt x="763142" y="6096"/>
                  </a:lnTo>
                  <a:lnTo>
                    <a:pt x="836167" y="6096"/>
                  </a:lnTo>
                  <a:lnTo>
                    <a:pt x="1098168" y="6096"/>
                  </a:lnTo>
                  <a:lnTo>
                    <a:pt x="1607692" y="6096"/>
                  </a:lnTo>
                  <a:lnTo>
                    <a:pt x="1647249" y="14077"/>
                  </a:lnTo>
                  <a:lnTo>
                    <a:pt x="1679543" y="35845"/>
                  </a:lnTo>
                  <a:lnTo>
                    <a:pt x="1701311" y="68139"/>
                  </a:lnTo>
                  <a:lnTo>
                    <a:pt x="1709292" y="107696"/>
                  </a:lnTo>
                  <a:lnTo>
                    <a:pt x="1709292" y="260096"/>
                  </a:lnTo>
                  <a:lnTo>
                    <a:pt x="1709292" y="514096"/>
                  </a:lnTo>
                  <a:lnTo>
                    <a:pt x="1701311" y="553652"/>
                  </a:lnTo>
                  <a:lnTo>
                    <a:pt x="1679543" y="585946"/>
                  </a:lnTo>
                  <a:lnTo>
                    <a:pt x="1647249" y="607714"/>
                  </a:lnTo>
                  <a:lnTo>
                    <a:pt x="1607692" y="615696"/>
                  </a:lnTo>
                  <a:lnTo>
                    <a:pt x="1098168" y="615696"/>
                  </a:lnTo>
                  <a:lnTo>
                    <a:pt x="836167" y="615696"/>
                  </a:lnTo>
                  <a:lnTo>
                    <a:pt x="763142" y="615696"/>
                  </a:lnTo>
                  <a:lnTo>
                    <a:pt x="723586" y="607714"/>
                  </a:lnTo>
                  <a:lnTo>
                    <a:pt x="691292" y="585946"/>
                  </a:lnTo>
                  <a:lnTo>
                    <a:pt x="669524" y="553652"/>
                  </a:lnTo>
                  <a:lnTo>
                    <a:pt x="661542" y="514096"/>
                  </a:lnTo>
                  <a:lnTo>
                    <a:pt x="661542" y="260096"/>
                  </a:lnTo>
                  <a:lnTo>
                    <a:pt x="0" y="0"/>
                  </a:lnTo>
                  <a:lnTo>
                    <a:pt x="661542" y="107696"/>
                  </a:lnTo>
                  <a:close/>
                </a:path>
              </a:pathLst>
            </a:custGeom>
            <a:ln w="19050">
              <a:solidFill>
                <a:srgbClr val="042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67" name="object 34">
            <a:extLst>
              <a:ext uri="{FF2B5EF4-FFF2-40B4-BE49-F238E27FC236}">
                <a16:creationId xmlns:a16="http://schemas.microsoft.com/office/drawing/2014/main" id="{B7DAADB7-1EBB-8668-ED4E-FD42F8C962F8}"/>
              </a:ext>
            </a:extLst>
          </p:cNvPr>
          <p:cNvSpPr txBox="1"/>
          <p:nvPr/>
        </p:nvSpPr>
        <p:spPr>
          <a:xfrm>
            <a:off x="7547818" y="4654411"/>
            <a:ext cx="472490" cy="466589"/>
          </a:xfrm>
          <a:prstGeom prst="rect">
            <a:avLst/>
          </a:prstGeom>
        </p:spPr>
        <p:txBody>
          <a:bodyPr vert="horz" wrap="square" lIns="0" tIns="15875" rIns="0" bIns="0" rtlCol="0">
            <a:spAutoFit/>
          </a:body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1200" cap="none" spc="-20" normalizeH="0" baseline="0" noProof="0">
                <a:ln>
                  <a:noFill/>
                </a:ln>
                <a:solidFill>
                  <a:srgbClr val="000000"/>
                </a:solidFill>
                <a:effectLst/>
                <a:uLnTx/>
                <a:uFillTx/>
                <a:latin typeface="Trebuchet MS"/>
                <a:ea typeface="+mn-ea"/>
                <a:cs typeface="Trebuchet MS"/>
              </a:rPr>
              <a:t>MMD,</a:t>
            </a:r>
            <a:endParaRPr kumimoji="0" sz="1400" b="0" i="0" u="none" strike="noStrike" kern="1200" cap="none" spc="0" normalizeH="0" baseline="0" noProof="0">
              <a:ln>
                <a:noFill/>
              </a:ln>
              <a:solidFill>
                <a:srgbClr val="000000"/>
              </a:solidFill>
              <a:effectLst/>
              <a:uLnTx/>
              <a:uFillTx/>
              <a:latin typeface="Trebuchet MS"/>
              <a:ea typeface="+mn-ea"/>
              <a:cs typeface="Trebuchet MS"/>
            </a:endParaRPr>
          </a:p>
          <a:p>
            <a:pPr marL="32384" marR="0" lvl="0" indent="0" algn="l" defTabSz="914400" rtl="0" eaLnBrk="1" fontAlgn="auto" latinLnBrk="0" hangingPunct="1">
              <a:lnSpc>
                <a:spcPct val="100000"/>
              </a:lnSpc>
              <a:spcBef>
                <a:spcPts val="45"/>
              </a:spcBef>
              <a:spcAft>
                <a:spcPts val="0"/>
              </a:spcAft>
              <a:buClrTx/>
              <a:buSzTx/>
              <a:buFontTx/>
              <a:buNone/>
              <a:tabLst/>
              <a:defRPr/>
            </a:pPr>
            <a:r>
              <a:rPr kumimoji="0" sz="1400" b="0" i="0" u="none" strike="noStrike" kern="1200" cap="none" spc="-10" normalizeH="0" baseline="0" noProof="0">
                <a:ln>
                  <a:noFill/>
                </a:ln>
                <a:solidFill>
                  <a:srgbClr val="000000"/>
                </a:solidFill>
                <a:effectLst/>
                <a:uLnTx/>
                <a:uFillTx/>
                <a:latin typeface="Trebuchet MS"/>
                <a:ea typeface="+mn-ea"/>
                <a:cs typeface="Trebuchet MS"/>
              </a:rPr>
              <a:t>Vizag</a:t>
            </a:r>
            <a:endParaRPr kumimoji="0" sz="1400" b="0" i="0" u="none" strike="noStrike" kern="1200" cap="none" spc="0" normalizeH="0" baseline="0" noProof="0">
              <a:ln>
                <a:noFill/>
              </a:ln>
              <a:solidFill>
                <a:srgbClr val="000000"/>
              </a:solidFill>
              <a:effectLst/>
              <a:uLnTx/>
              <a:uFillTx/>
              <a:latin typeface="Trebuchet MS"/>
              <a:ea typeface="+mn-ea"/>
              <a:cs typeface="Trebuchet MS"/>
            </a:endParaRPr>
          </a:p>
        </p:txBody>
      </p:sp>
      <p:grpSp>
        <p:nvGrpSpPr>
          <p:cNvPr id="68" name="object 35">
            <a:extLst>
              <a:ext uri="{FF2B5EF4-FFF2-40B4-BE49-F238E27FC236}">
                <a16:creationId xmlns:a16="http://schemas.microsoft.com/office/drawing/2014/main" id="{FEEA3A3F-F578-1C7E-23AE-6FE6218A577C}"/>
              </a:ext>
            </a:extLst>
          </p:cNvPr>
          <p:cNvGrpSpPr/>
          <p:nvPr/>
        </p:nvGrpSpPr>
        <p:grpSpPr>
          <a:xfrm>
            <a:off x="8337652" y="5540801"/>
            <a:ext cx="2038694" cy="749875"/>
            <a:chOff x="8134350" y="5600700"/>
            <a:chExt cx="2019300" cy="638175"/>
          </a:xfrm>
        </p:grpSpPr>
        <p:pic>
          <p:nvPicPr>
            <p:cNvPr id="82" name="object 36">
              <a:extLst>
                <a:ext uri="{FF2B5EF4-FFF2-40B4-BE49-F238E27FC236}">
                  <a16:creationId xmlns:a16="http://schemas.microsoft.com/office/drawing/2014/main" id="{34241864-FC31-1C41-13B2-EC8C3F15A877}"/>
                </a:ext>
              </a:extLst>
            </p:cNvPr>
            <p:cNvPicPr/>
            <p:nvPr/>
          </p:nvPicPr>
          <p:blipFill>
            <a:blip r:embed="rId13" cstate="print"/>
            <a:stretch>
              <a:fillRect/>
            </a:stretch>
          </p:blipFill>
          <p:spPr>
            <a:xfrm>
              <a:off x="8134350" y="5600700"/>
              <a:ext cx="2014601" cy="633412"/>
            </a:xfrm>
            <a:prstGeom prst="rect">
              <a:avLst/>
            </a:prstGeom>
          </p:spPr>
        </p:pic>
        <p:sp>
          <p:nvSpPr>
            <p:cNvPr id="83" name="object 37">
              <a:extLst>
                <a:ext uri="{FF2B5EF4-FFF2-40B4-BE49-F238E27FC236}">
                  <a16:creationId xmlns:a16="http://schemas.microsoft.com/office/drawing/2014/main" id="{667747F7-680F-5374-4C36-DB18FAC337FE}"/>
                </a:ext>
              </a:extLst>
            </p:cNvPr>
            <p:cNvSpPr/>
            <p:nvPr/>
          </p:nvSpPr>
          <p:spPr>
            <a:xfrm>
              <a:off x="8146034" y="5610225"/>
              <a:ext cx="1998345" cy="619125"/>
            </a:xfrm>
            <a:custGeom>
              <a:avLst/>
              <a:gdLst/>
              <a:ahLst/>
              <a:cxnLst/>
              <a:rect l="l" t="t" r="r" b="b"/>
              <a:pathLst>
                <a:path w="1998345" h="619125">
                  <a:moveTo>
                    <a:pt x="959866" y="103187"/>
                  </a:moveTo>
                  <a:lnTo>
                    <a:pt x="967980" y="63023"/>
                  </a:lnTo>
                  <a:lnTo>
                    <a:pt x="990107" y="30224"/>
                  </a:lnTo>
                  <a:lnTo>
                    <a:pt x="1022927" y="8109"/>
                  </a:lnTo>
                  <a:lnTo>
                    <a:pt x="1063117" y="0"/>
                  </a:lnTo>
                  <a:lnTo>
                    <a:pt x="1132967" y="0"/>
                  </a:lnTo>
                  <a:lnTo>
                    <a:pt x="1392427" y="0"/>
                  </a:lnTo>
                  <a:lnTo>
                    <a:pt x="1894840" y="0"/>
                  </a:lnTo>
                  <a:lnTo>
                    <a:pt x="1935029" y="8109"/>
                  </a:lnTo>
                  <a:lnTo>
                    <a:pt x="1967849" y="30224"/>
                  </a:lnTo>
                  <a:lnTo>
                    <a:pt x="1989976" y="63023"/>
                  </a:lnTo>
                  <a:lnTo>
                    <a:pt x="1998091" y="103187"/>
                  </a:lnTo>
                  <a:lnTo>
                    <a:pt x="1998091" y="257975"/>
                  </a:lnTo>
                  <a:lnTo>
                    <a:pt x="1998091" y="515937"/>
                  </a:lnTo>
                  <a:lnTo>
                    <a:pt x="1989976" y="556101"/>
                  </a:lnTo>
                  <a:lnTo>
                    <a:pt x="1967849" y="588900"/>
                  </a:lnTo>
                  <a:lnTo>
                    <a:pt x="1935029" y="611015"/>
                  </a:lnTo>
                  <a:lnTo>
                    <a:pt x="1894840" y="619125"/>
                  </a:lnTo>
                  <a:lnTo>
                    <a:pt x="1392427" y="619125"/>
                  </a:lnTo>
                  <a:lnTo>
                    <a:pt x="1132967" y="619125"/>
                  </a:lnTo>
                  <a:lnTo>
                    <a:pt x="1063117" y="619125"/>
                  </a:lnTo>
                  <a:lnTo>
                    <a:pt x="1022927" y="611015"/>
                  </a:lnTo>
                  <a:lnTo>
                    <a:pt x="990107" y="588900"/>
                  </a:lnTo>
                  <a:lnTo>
                    <a:pt x="967980" y="556101"/>
                  </a:lnTo>
                  <a:lnTo>
                    <a:pt x="959866" y="515937"/>
                  </a:lnTo>
                  <a:lnTo>
                    <a:pt x="959866" y="257975"/>
                  </a:lnTo>
                  <a:lnTo>
                    <a:pt x="0" y="51587"/>
                  </a:lnTo>
                  <a:lnTo>
                    <a:pt x="959866" y="103187"/>
                  </a:lnTo>
                  <a:close/>
                </a:path>
              </a:pathLst>
            </a:custGeom>
            <a:ln w="19050">
              <a:solidFill>
                <a:srgbClr val="042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69" name="object 38">
            <a:extLst>
              <a:ext uri="{FF2B5EF4-FFF2-40B4-BE49-F238E27FC236}">
                <a16:creationId xmlns:a16="http://schemas.microsoft.com/office/drawing/2014/main" id="{2CE4A202-2F33-D6D5-D394-2357BD13F13C}"/>
              </a:ext>
            </a:extLst>
          </p:cNvPr>
          <p:cNvSpPr txBox="1"/>
          <p:nvPr/>
        </p:nvSpPr>
        <p:spPr>
          <a:xfrm>
            <a:off x="9452137" y="5514203"/>
            <a:ext cx="800732" cy="678733"/>
          </a:xfrm>
          <a:prstGeom prst="rect">
            <a:avLst/>
          </a:prstGeom>
        </p:spPr>
        <p:txBody>
          <a:bodyPr vert="horz" wrap="square" lIns="0" tIns="15875" rIns="0" bIns="0" rtlCol="0">
            <a:spAutoFit/>
          </a:bodyPr>
          <a:lstStyle/>
          <a:p>
            <a:pPr marL="0" marR="0" lvl="0" indent="0" algn="ctr" defTabSz="914400" rtl="0" eaLnBrk="1" fontAlgn="auto" latinLnBrk="0" hangingPunct="1">
              <a:lnSpc>
                <a:spcPct val="100000"/>
              </a:lnSpc>
              <a:spcBef>
                <a:spcPts val="125"/>
              </a:spcBef>
              <a:spcAft>
                <a:spcPts val="0"/>
              </a:spcAft>
              <a:buClrTx/>
              <a:buSzTx/>
              <a:buFontTx/>
              <a:buNone/>
              <a:tabLst/>
              <a:defRPr/>
            </a:pPr>
            <a:r>
              <a:rPr kumimoji="0" sz="1400" b="0" i="0" u="none" strike="noStrike" kern="1200" cap="none" spc="-20" normalizeH="0" baseline="0" noProof="0" dirty="0">
                <a:ln>
                  <a:noFill/>
                </a:ln>
                <a:solidFill>
                  <a:srgbClr val="000000"/>
                </a:solidFill>
                <a:effectLst/>
                <a:uLnTx/>
                <a:uFillTx/>
                <a:latin typeface="Trebuchet MS"/>
                <a:ea typeface="+mn-ea"/>
                <a:cs typeface="Trebuchet MS"/>
              </a:rPr>
              <a:t>MMD,</a:t>
            </a:r>
            <a:endParaRPr kumimoji="0" sz="1400" b="0" i="0" u="none" strike="noStrike" kern="1200" cap="none" spc="0" normalizeH="0" baseline="0" noProof="0" dirty="0">
              <a:ln>
                <a:noFill/>
              </a:ln>
              <a:solidFill>
                <a:srgbClr val="000000"/>
              </a:solidFill>
              <a:effectLst/>
              <a:uLnTx/>
              <a:uFillTx/>
              <a:latin typeface="Trebuchet MS"/>
              <a:ea typeface="+mn-ea"/>
              <a:cs typeface="Trebuchet MS"/>
            </a:endParaRPr>
          </a:p>
          <a:p>
            <a:pPr marL="12700" marR="5080" lvl="0" indent="1270" algn="ctr" defTabSz="914400" rtl="0" eaLnBrk="1" fontAlgn="auto" latinLnBrk="0" hangingPunct="1">
              <a:lnSpc>
                <a:spcPts val="1650"/>
              </a:lnSpc>
              <a:spcBef>
                <a:spcPts val="130"/>
              </a:spcBef>
              <a:spcAft>
                <a:spcPts val="0"/>
              </a:spcAft>
              <a:buClrTx/>
              <a:buSzTx/>
              <a:buFontTx/>
              <a:buNone/>
              <a:tabLst/>
              <a:defRPr/>
            </a:pPr>
            <a:r>
              <a:rPr kumimoji="0" sz="1400" b="0" i="0" u="none" strike="noStrike" kern="1200" cap="none" spc="-10" normalizeH="0" baseline="0" noProof="0" dirty="0">
                <a:ln>
                  <a:noFill/>
                </a:ln>
                <a:solidFill>
                  <a:srgbClr val="000000"/>
                </a:solidFill>
                <a:effectLst/>
                <a:uLnTx/>
                <a:uFillTx/>
                <a:latin typeface="Trebuchet MS"/>
                <a:ea typeface="+mn-ea"/>
                <a:cs typeface="Trebuchet MS"/>
              </a:rPr>
              <a:t>Andaman </a:t>
            </a:r>
            <a:r>
              <a:rPr kumimoji="0" lang="en-IN" sz="1400" b="0" i="0" u="none" strike="noStrike" kern="1200" cap="none" spc="75" normalizeH="0" baseline="0" noProof="0" dirty="0">
                <a:ln>
                  <a:noFill/>
                </a:ln>
                <a:solidFill>
                  <a:srgbClr val="000000"/>
                </a:solidFill>
                <a:effectLst/>
                <a:uLnTx/>
                <a:uFillTx/>
                <a:latin typeface="Trebuchet MS"/>
                <a:ea typeface="+mn-ea"/>
                <a:cs typeface="Trebuchet MS"/>
              </a:rPr>
              <a:t>&amp;</a:t>
            </a:r>
            <a:r>
              <a:rPr kumimoji="0" sz="1400" b="0" i="0" u="none" strike="noStrike" kern="1200" cap="none" spc="-140" normalizeH="0" baseline="0" noProof="0" dirty="0">
                <a:ln>
                  <a:noFill/>
                </a:ln>
                <a:solidFill>
                  <a:srgbClr val="000000"/>
                </a:solidFill>
                <a:effectLst/>
                <a:uLnTx/>
                <a:uFillTx/>
                <a:latin typeface="Trebuchet MS"/>
                <a:ea typeface="+mn-ea"/>
                <a:cs typeface="Trebuchet MS"/>
              </a:rPr>
              <a:t> </a:t>
            </a:r>
            <a:r>
              <a:rPr kumimoji="0" sz="1400" b="0" i="0" u="none" strike="noStrike" kern="1200" cap="none" spc="-10" normalizeH="0" baseline="0" noProof="0" dirty="0">
                <a:ln>
                  <a:noFill/>
                </a:ln>
                <a:solidFill>
                  <a:srgbClr val="000000"/>
                </a:solidFill>
                <a:effectLst/>
                <a:uLnTx/>
                <a:uFillTx/>
                <a:latin typeface="Trebuchet MS"/>
                <a:ea typeface="+mn-ea"/>
                <a:cs typeface="Trebuchet MS"/>
              </a:rPr>
              <a:t>Nicobar</a:t>
            </a:r>
            <a:endParaRPr kumimoji="0" sz="1400" b="0" i="0" u="none" strike="noStrike" kern="1200" cap="none" spc="0" normalizeH="0" baseline="0" noProof="0" dirty="0">
              <a:ln>
                <a:noFill/>
              </a:ln>
              <a:solidFill>
                <a:srgbClr val="000000"/>
              </a:solidFill>
              <a:effectLst/>
              <a:uLnTx/>
              <a:uFillTx/>
              <a:latin typeface="Trebuchet MS"/>
              <a:ea typeface="+mn-ea"/>
              <a:cs typeface="Trebuchet MS"/>
            </a:endParaRPr>
          </a:p>
        </p:txBody>
      </p:sp>
      <p:grpSp>
        <p:nvGrpSpPr>
          <p:cNvPr id="70" name="object 39">
            <a:extLst>
              <a:ext uri="{FF2B5EF4-FFF2-40B4-BE49-F238E27FC236}">
                <a16:creationId xmlns:a16="http://schemas.microsoft.com/office/drawing/2014/main" id="{B862130B-66B1-6498-AB92-F2011BB61DBF}"/>
              </a:ext>
            </a:extLst>
          </p:cNvPr>
          <p:cNvGrpSpPr/>
          <p:nvPr/>
        </p:nvGrpSpPr>
        <p:grpSpPr>
          <a:xfrm>
            <a:off x="5414241" y="1935568"/>
            <a:ext cx="2375271" cy="635151"/>
            <a:chOff x="5238750" y="2028761"/>
            <a:chExt cx="2352675" cy="629285"/>
          </a:xfrm>
        </p:grpSpPr>
        <p:pic>
          <p:nvPicPr>
            <p:cNvPr id="80" name="object 40">
              <a:extLst>
                <a:ext uri="{FF2B5EF4-FFF2-40B4-BE49-F238E27FC236}">
                  <a16:creationId xmlns:a16="http://schemas.microsoft.com/office/drawing/2014/main" id="{559C1B78-729A-89C8-9207-7408C4156E6C}"/>
                </a:ext>
              </a:extLst>
            </p:cNvPr>
            <p:cNvPicPr/>
            <p:nvPr/>
          </p:nvPicPr>
          <p:blipFill>
            <a:blip r:embed="rId14" cstate="print"/>
            <a:stretch>
              <a:fillRect/>
            </a:stretch>
          </p:blipFill>
          <p:spPr>
            <a:xfrm>
              <a:off x="5238750" y="2028761"/>
              <a:ext cx="2347976" cy="623887"/>
            </a:xfrm>
            <a:prstGeom prst="rect">
              <a:avLst/>
            </a:prstGeom>
          </p:spPr>
        </p:pic>
        <p:sp>
          <p:nvSpPr>
            <p:cNvPr id="81" name="object 41">
              <a:extLst>
                <a:ext uri="{FF2B5EF4-FFF2-40B4-BE49-F238E27FC236}">
                  <a16:creationId xmlns:a16="http://schemas.microsoft.com/office/drawing/2014/main" id="{E1176DEB-0657-80C7-5D1F-A6CAEF195D73}"/>
                </a:ext>
              </a:extLst>
            </p:cNvPr>
            <p:cNvSpPr/>
            <p:nvPr/>
          </p:nvSpPr>
          <p:spPr>
            <a:xfrm>
              <a:off x="5250814" y="2038349"/>
              <a:ext cx="2331085" cy="609600"/>
            </a:xfrm>
            <a:custGeom>
              <a:avLst/>
              <a:gdLst/>
              <a:ahLst/>
              <a:cxnLst/>
              <a:rect l="l" t="t" r="r" b="b"/>
              <a:pathLst>
                <a:path w="2331084" h="609600">
                  <a:moveTo>
                    <a:pt x="1292860" y="101600"/>
                  </a:moveTo>
                  <a:lnTo>
                    <a:pt x="1300841" y="62043"/>
                  </a:lnTo>
                  <a:lnTo>
                    <a:pt x="1322609" y="29749"/>
                  </a:lnTo>
                  <a:lnTo>
                    <a:pt x="1354903" y="7981"/>
                  </a:lnTo>
                  <a:lnTo>
                    <a:pt x="1394460" y="0"/>
                  </a:lnTo>
                  <a:lnTo>
                    <a:pt x="1465961" y="0"/>
                  </a:lnTo>
                  <a:lnTo>
                    <a:pt x="1725421" y="0"/>
                  </a:lnTo>
                  <a:lnTo>
                    <a:pt x="2229485" y="0"/>
                  </a:lnTo>
                  <a:lnTo>
                    <a:pt x="2269041" y="7981"/>
                  </a:lnTo>
                  <a:lnTo>
                    <a:pt x="2301335" y="29749"/>
                  </a:lnTo>
                  <a:lnTo>
                    <a:pt x="2323103" y="62043"/>
                  </a:lnTo>
                  <a:lnTo>
                    <a:pt x="2331085" y="101600"/>
                  </a:lnTo>
                  <a:lnTo>
                    <a:pt x="2331085" y="355600"/>
                  </a:lnTo>
                  <a:lnTo>
                    <a:pt x="2331085" y="508000"/>
                  </a:lnTo>
                  <a:lnTo>
                    <a:pt x="2323103" y="547556"/>
                  </a:lnTo>
                  <a:lnTo>
                    <a:pt x="2301335" y="579850"/>
                  </a:lnTo>
                  <a:lnTo>
                    <a:pt x="2269041" y="601618"/>
                  </a:lnTo>
                  <a:lnTo>
                    <a:pt x="2229485" y="609600"/>
                  </a:lnTo>
                  <a:lnTo>
                    <a:pt x="1725421" y="609600"/>
                  </a:lnTo>
                  <a:lnTo>
                    <a:pt x="1465961" y="609600"/>
                  </a:lnTo>
                  <a:lnTo>
                    <a:pt x="1394460" y="609600"/>
                  </a:lnTo>
                  <a:lnTo>
                    <a:pt x="1354903" y="601618"/>
                  </a:lnTo>
                  <a:lnTo>
                    <a:pt x="1322609" y="579850"/>
                  </a:lnTo>
                  <a:lnTo>
                    <a:pt x="1300841" y="547556"/>
                  </a:lnTo>
                  <a:lnTo>
                    <a:pt x="1292860" y="508000"/>
                  </a:lnTo>
                  <a:lnTo>
                    <a:pt x="0" y="600455"/>
                  </a:lnTo>
                  <a:lnTo>
                    <a:pt x="1292860" y="355600"/>
                  </a:lnTo>
                  <a:lnTo>
                    <a:pt x="1292860" y="101600"/>
                  </a:lnTo>
                  <a:close/>
                </a:path>
              </a:pathLst>
            </a:custGeom>
            <a:ln w="19050">
              <a:solidFill>
                <a:srgbClr val="042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71" name="object 42">
            <a:extLst>
              <a:ext uri="{FF2B5EF4-FFF2-40B4-BE49-F238E27FC236}">
                <a16:creationId xmlns:a16="http://schemas.microsoft.com/office/drawing/2014/main" id="{40CB131C-0734-DF41-42B9-A4864330A0FF}"/>
              </a:ext>
            </a:extLst>
          </p:cNvPr>
          <p:cNvSpPr txBox="1"/>
          <p:nvPr/>
        </p:nvSpPr>
        <p:spPr>
          <a:xfrm>
            <a:off x="7014423" y="2005813"/>
            <a:ext cx="498134" cy="467230"/>
          </a:xfrm>
          <a:prstGeom prst="rect">
            <a:avLst/>
          </a:prstGeom>
        </p:spPr>
        <p:txBody>
          <a:bodyPr vert="horz" wrap="square" lIns="0" tIns="15875" rIns="0" bIns="0" rtlCol="0">
            <a:spAutoFit/>
          </a:bodyPr>
          <a:lstStyle/>
          <a:p>
            <a:pPr marL="42545" marR="0" lvl="0" indent="0" algn="l" defTabSz="914400" rtl="0" eaLnBrk="1" fontAlgn="auto" latinLnBrk="0" hangingPunct="1">
              <a:lnSpc>
                <a:spcPct val="100000"/>
              </a:lnSpc>
              <a:spcBef>
                <a:spcPts val="125"/>
              </a:spcBef>
              <a:spcAft>
                <a:spcPts val="0"/>
              </a:spcAft>
              <a:buClrTx/>
              <a:buSzTx/>
              <a:buFontTx/>
              <a:buNone/>
              <a:tabLst/>
              <a:defRPr/>
            </a:pPr>
            <a:r>
              <a:rPr kumimoji="0" sz="1400" b="0" i="0" u="none" strike="noStrike" kern="1200" cap="none" spc="75" normalizeH="0" baseline="0" noProof="0">
                <a:ln>
                  <a:noFill/>
                </a:ln>
                <a:solidFill>
                  <a:srgbClr val="000000"/>
                </a:solidFill>
                <a:effectLst/>
                <a:uLnTx/>
                <a:uFillTx/>
                <a:latin typeface="Trebuchet MS"/>
                <a:ea typeface="+mn-ea"/>
                <a:cs typeface="Trebuchet MS"/>
              </a:rPr>
              <a:t>MMD</a:t>
            </a:r>
            <a:endParaRPr kumimoji="0" sz="1400" b="0" i="0" u="none" strike="noStrike" kern="1200" cap="none" spc="0" normalizeH="0" baseline="0" noProof="0">
              <a:ln>
                <a:noFill/>
              </a:ln>
              <a:solidFill>
                <a:srgbClr val="000000"/>
              </a:solidFill>
              <a:effectLst/>
              <a:uLnTx/>
              <a:uFillTx/>
              <a:latin typeface="Trebuchet MS"/>
              <a:ea typeface="+mn-ea"/>
              <a:cs typeface="Trebuchet MS"/>
            </a:endParaRPr>
          </a:p>
          <a:p>
            <a:pPr marL="12700" marR="0" lvl="0" indent="0" algn="l" defTabSz="914400" rtl="0" eaLnBrk="1" fontAlgn="auto" latinLnBrk="0" hangingPunct="1">
              <a:lnSpc>
                <a:spcPct val="100000"/>
              </a:lnSpc>
              <a:spcBef>
                <a:spcPts val="50"/>
              </a:spcBef>
              <a:spcAft>
                <a:spcPts val="0"/>
              </a:spcAft>
              <a:buClrTx/>
              <a:buSzTx/>
              <a:buFontTx/>
              <a:buNone/>
              <a:tabLst/>
              <a:defRPr/>
            </a:pPr>
            <a:r>
              <a:rPr kumimoji="0" sz="1400" b="0" i="0" u="none" strike="noStrike" kern="1200" cap="none" spc="-10" normalizeH="0" baseline="0" noProof="0">
                <a:ln>
                  <a:noFill/>
                </a:ln>
                <a:solidFill>
                  <a:srgbClr val="000000"/>
                </a:solidFill>
                <a:effectLst/>
                <a:uLnTx/>
                <a:uFillTx/>
                <a:latin typeface="Trebuchet MS"/>
                <a:ea typeface="+mn-ea"/>
                <a:cs typeface="Trebuchet MS"/>
              </a:rPr>
              <a:t>Noida</a:t>
            </a:r>
            <a:endParaRPr kumimoji="0" sz="1400" b="0" i="0" u="none" strike="noStrike" kern="1200" cap="none" spc="0" normalizeH="0" baseline="0" noProof="0">
              <a:ln>
                <a:noFill/>
              </a:ln>
              <a:solidFill>
                <a:srgbClr val="000000"/>
              </a:solidFill>
              <a:effectLst/>
              <a:uLnTx/>
              <a:uFillTx/>
              <a:latin typeface="Trebuchet MS"/>
              <a:ea typeface="+mn-ea"/>
              <a:cs typeface="Trebuchet MS"/>
            </a:endParaRPr>
          </a:p>
        </p:txBody>
      </p:sp>
      <p:grpSp>
        <p:nvGrpSpPr>
          <p:cNvPr id="72" name="object 43">
            <a:extLst>
              <a:ext uri="{FF2B5EF4-FFF2-40B4-BE49-F238E27FC236}">
                <a16:creationId xmlns:a16="http://schemas.microsoft.com/office/drawing/2014/main" id="{3E959B62-E545-4580-B3CC-76EBD4CCB8C1}"/>
              </a:ext>
            </a:extLst>
          </p:cNvPr>
          <p:cNvGrpSpPr/>
          <p:nvPr/>
        </p:nvGrpSpPr>
        <p:grpSpPr>
          <a:xfrm>
            <a:off x="5577721" y="5915739"/>
            <a:ext cx="2259873" cy="644124"/>
            <a:chOff x="5400675" y="5972175"/>
            <a:chExt cx="2238375" cy="638175"/>
          </a:xfrm>
        </p:grpSpPr>
        <p:pic>
          <p:nvPicPr>
            <p:cNvPr id="78" name="object 44">
              <a:extLst>
                <a:ext uri="{FF2B5EF4-FFF2-40B4-BE49-F238E27FC236}">
                  <a16:creationId xmlns:a16="http://schemas.microsoft.com/office/drawing/2014/main" id="{F2EA25AA-85EE-2DF3-690A-5ECBD7F5E606}"/>
                </a:ext>
              </a:extLst>
            </p:cNvPr>
            <p:cNvPicPr/>
            <p:nvPr/>
          </p:nvPicPr>
          <p:blipFill>
            <a:blip r:embed="rId15" cstate="print"/>
            <a:stretch>
              <a:fillRect/>
            </a:stretch>
          </p:blipFill>
          <p:spPr>
            <a:xfrm>
              <a:off x="5400675" y="5972175"/>
              <a:ext cx="2233676" cy="633412"/>
            </a:xfrm>
            <a:prstGeom prst="rect">
              <a:avLst/>
            </a:prstGeom>
          </p:spPr>
        </p:pic>
        <p:sp>
          <p:nvSpPr>
            <p:cNvPr id="79" name="object 45">
              <a:extLst>
                <a:ext uri="{FF2B5EF4-FFF2-40B4-BE49-F238E27FC236}">
                  <a16:creationId xmlns:a16="http://schemas.microsoft.com/office/drawing/2014/main" id="{9F2DC2AD-9E8C-A05E-9CD5-B858EFCCAEE2}"/>
                </a:ext>
              </a:extLst>
            </p:cNvPr>
            <p:cNvSpPr/>
            <p:nvPr/>
          </p:nvSpPr>
          <p:spPr>
            <a:xfrm>
              <a:off x="5412612" y="5981700"/>
              <a:ext cx="2217420" cy="619125"/>
            </a:xfrm>
            <a:custGeom>
              <a:avLst/>
              <a:gdLst/>
              <a:ahLst/>
              <a:cxnLst/>
              <a:rect l="l" t="t" r="r" b="b"/>
              <a:pathLst>
                <a:path w="2217420" h="619125">
                  <a:moveTo>
                    <a:pt x="1178687" y="103187"/>
                  </a:moveTo>
                  <a:lnTo>
                    <a:pt x="1186801" y="63023"/>
                  </a:lnTo>
                  <a:lnTo>
                    <a:pt x="1208928" y="30224"/>
                  </a:lnTo>
                  <a:lnTo>
                    <a:pt x="1241748" y="8109"/>
                  </a:lnTo>
                  <a:lnTo>
                    <a:pt x="1281938" y="0"/>
                  </a:lnTo>
                  <a:lnTo>
                    <a:pt x="1351788" y="0"/>
                  </a:lnTo>
                  <a:lnTo>
                    <a:pt x="1611248" y="0"/>
                  </a:lnTo>
                  <a:lnTo>
                    <a:pt x="2113661" y="0"/>
                  </a:lnTo>
                  <a:lnTo>
                    <a:pt x="2153850" y="8109"/>
                  </a:lnTo>
                  <a:lnTo>
                    <a:pt x="2186670" y="30224"/>
                  </a:lnTo>
                  <a:lnTo>
                    <a:pt x="2208797" y="63023"/>
                  </a:lnTo>
                  <a:lnTo>
                    <a:pt x="2216912" y="103187"/>
                  </a:lnTo>
                  <a:lnTo>
                    <a:pt x="2216912" y="257975"/>
                  </a:lnTo>
                  <a:lnTo>
                    <a:pt x="2216912" y="515937"/>
                  </a:lnTo>
                  <a:lnTo>
                    <a:pt x="2208797" y="556101"/>
                  </a:lnTo>
                  <a:lnTo>
                    <a:pt x="2186670" y="588900"/>
                  </a:lnTo>
                  <a:lnTo>
                    <a:pt x="2153850" y="611015"/>
                  </a:lnTo>
                  <a:lnTo>
                    <a:pt x="2113661" y="619125"/>
                  </a:lnTo>
                  <a:lnTo>
                    <a:pt x="1611248" y="619125"/>
                  </a:lnTo>
                  <a:lnTo>
                    <a:pt x="1351788" y="619125"/>
                  </a:lnTo>
                  <a:lnTo>
                    <a:pt x="1281938" y="619125"/>
                  </a:lnTo>
                  <a:lnTo>
                    <a:pt x="1241748" y="611015"/>
                  </a:lnTo>
                  <a:lnTo>
                    <a:pt x="1208928" y="588900"/>
                  </a:lnTo>
                  <a:lnTo>
                    <a:pt x="1186801" y="556101"/>
                  </a:lnTo>
                  <a:lnTo>
                    <a:pt x="1178687" y="515937"/>
                  </a:lnTo>
                  <a:lnTo>
                    <a:pt x="1178687" y="257975"/>
                  </a:lnTo>
                  <a:lnTo>
                    <a:pt x="0" y="282613"/>
                  </a:lnTo>
                  <a:lnTo>
                    <a:pt x="1178687" y="103187"/>
                  </a:lnTo>
                  <a:close/>
                </a:path>
              </a:pathLst>
            </a:custGeom>
            <a:ln w="19050">
              <a:solidFill>
                <a:srgbClr val="042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73" name="object 46">
            <a:extLst>
              <a:ext uri="{FF2B5EF4-FFF2-40B4-BE49-F238E27FC236}">
                <a16:creationId xmlns:a16="http://schemas.microsoft.com/office/drawing/2014/main" id="{EA50B533-2A16-BAE7-89AE-68C5079717DB}"/>
              </a:ext>
            </a:extLst>
          </p:cNvPr>
          <p:cNvSpPr txBox="1"/>
          <p:nvPr/>
        </p:nvSpPr>
        <p:spPr>
          <a:xfrm>
            <a:off x="6960315" y="5999379"/>
            <a:ext cx="703285" cy="467230"/>
          </a:xfrm>
          <a:prstGeom prst="rect">
            <a:avLst/>
          </a:prstGeom>
        </p:spPr>
        <p:txBody>
          <a:bodyPr vert="horz" wrap="square" lIns="0" tIns="15875" rIns="0" bIns="0" rtlCol="0">
            <a:spAutoFit/>
          </a:bodyPr>
          <a:lstStyle/>
          <a:p>
            <a:pPr marL="0" marR="0" lvl="0" indent="0" algn="ctr" defTabSz="914400" rtl="0" eaLnBrk="1" fontAlgn="auto" latinLnBrk="0" hangingPunct="1">
              <a:lnSpc>
                <a:spcPct val="100000"/>
              </a:lnSpc>
              <a:spcBef>
                <a:spcPts val="125"/>
              </a:spcBef>
              <a:spcAft>
                <a:spcPts val="0"/>
              </a:spcAft>
              <a:buClrTx/>
              <a:buSzTx/>
              <a:buFontTx/>
              <a:buNone/>
              <a:tabLst/>
              <a:defRPr/>
            </a:pPr>
            <a:r>
              <a:rPr kumimoji="0" sz="1400" b="0" i="0" u="none" strike="noStrike" kern="1200" cap="none" spc="-20" normalizeH="0" baseline="0" noProof="0">
                <a:ln>
                  <a:noFill/>
                </a:ln>
                <a:solidFill>
                  <a:srgbClr val="000000"/>
                </a:solidFill>
                <a:effectLst/>
                <a:uLnTx/>
                <a:uFillTx/>
                <a:latin typeface="Trebuchet MS"/>
                <a:ea typeface="+mn-ea"/>
                <a:cs typeface="Trebuchet MS"/>
              </a:rPr>
              <a:t>MMD,</a:t>
            </a:r>
            <a:endParaRPr kumimoji="0" sz="1400" b="0" i="0" u="none" strike="noStrike" kern="1200" cap="none" spc="0" normalizeH="0" baseline="0" noProof="0">
              <a:ln>
                <a:noFill/>
              </a:ln>
              <a:solidFill>
                <a:srgbClr val="000000"/>
              </a:solidFill>
              <a:effectLst/>
              <a:uLnTx/>
              <a:uFillTx/>
              <a:latin typeface="Trebuchet MS"/>
              <a:ea typeface="+mn-ea"/>
              <a:cs typeface="Trebuchet MS"/>
            </a:endParaRPr>
          </a:p>
          <a:p>
            <a:pPr marL="0" marR="0" lvl="0" indent="0" algn="ctr" defTabSz="914400" rtl="0" eaLnBrk="1" fontAlgn="auto" latinLnBrk="0" hangingPunct="1">
              <a:lnSpc>
                <a:spcPct val="100000"/>
              </a:lnSpc>
              <a:spcBef>
                <a:spcPts val="50"/>
              </a:spcBef>
              <a:spcAft>
                <a:spcPts val="0"/>
              </a:spcAft>
              <a:buClrTx/>
              <a:buSzTx/>
              <a:buFontTx/>
              <a:buNone/>
              <a:tabLst/>
              <a:defRPr/>
            </a:pPr>
            <a:r>
              <a:rPr kumimoji="0" sz="1400" b="0" i="0" u="none" strike="noStrike" kern="1200" cap="none" spc="-35" normalizeH="0" baseline="0" noProof="0">
                <a:ln>
                  <a:noFill/>
                </a:ln>
                <a:solidFill>
                  <a:srgbClr val="000000"/>
                </a:solidFill>
                <a:effectLst/>
                <a:uLnTx/>
                <a:uFillTx/>
                <a:latin typeface="Trebuchet MS"/>
                <a:ea typeface="+mn-ea"/>
                <a:cs typeface="Trebuchet MS"/>
              </a:rPr>
              <a:t>Tuticorin</a:t>
            </a:r>
            <a:endParaRPr kumimoji="0" sz="1400" b="0" i="0" u="none" strike="noStrike" kern="1200" cap="none" spc="0" normalizeH="0" baseline="0" noProof="0">
              <a:ln>
                <a:noFill/>
              </a:ln>
              <a:solidFill>
                <a:srgbClr val="000000"/>
              </a:solidFill>
              <a:effectLst/>
              <a:uLnTx/>
              <a:uFillTx/>
              <a:latin typeface="Trebuchet MS"/>
              <a:ea typeface="+mn-ea"/>
              <a:cs typeface="Trebuchet MS"/>
            </a:endParaRPr>
          </a:p>
        </p:txBody>
      </p:sp>
      <p:grpSp>
        <p:nvGrpSpPr>
          <p:cNvPr id="74" name="object 47">
            <a:extLst>
              <a:ext uri="{FF2B5EF4-FFF2-40B4-BE49-F238E27FC236}">
                <a16:creationId xmlns:a16="http://schemas.microsoft.com/office/drawing/2014/main" id="{A2D0471D-BD47-92A1-77FD-A38F058B368B}"/>
              </a:ext>
            </a:extLst>
          </p:cNvPr>
          <p:cNvGrpSpPr/>
          <p:nvPr/>
        </p:nvGrpSpPr>
        <p:grpSpPr>
          <a:xfrm>
            <a:off x="1904225" y="3291112"/>
            <a:ext cx="2247051" cy="644764"/>
            <a:chOff x="1762125" y="3371786"/>
            <a:chExt cx="2225675" cy="638810"/>
          </a:xfrm>
        </p:grpSpPr>
        <p:pic>
          <p:nvPicPr>
            <p:cNvPr id="76" name="object 48">
              <a:extLst>
                <a:ext uri="{FF2B5EF4-FFF2-40B4-BE49-F238E27FC236}">
                  <a16:creationId xmlns:a16="http://schemas.microsoft.com/office/drawing/2014/main" id="{FF4AE72E-BDF9-A71F-D953-B79CC14C0C93}"/>
                </a:ext>
              </a:extLst>
            </p:cNvPr>
            <p:cNvPicPr/>
            <p:nvPr/>
          </p:nvPicPr>
          <p:blipFill>
            <a:blip r:embed="rId16" cstate="print"/>
            <a:stretch>
              <a:fillRect/>
            </a:stretch>
          </p:blipFill>
          <p:spPr>
            <a:xfrm>
              <a:off x="1762125" y="3371786"/>
              <a:ext cx="2224151" cy="633412"/>
            </a:xfrm>
            <a:prstGeom prst="rect">
              <a:avLst/>
            </a:prstGeom>
          </p:spPr>
        </p:pic>
        <p:sp>
          <p:nvSpPr>
            <p:cNvPr id="77" name="object 49">
              <a:extLst>
                <a:ext uri="{FF2B5EF4-FFF2-40B4-BE49-F238E27FC236}">
                  <a16:creationId xmlns:a16="http://schemas.microsoft.com/office/drawing/2014/main" id="{76A1AC80-EC87-2AED-6578-FFED102B335E}"/>
                </a:ext>
              </a:extLst>
            </p:cNvPr>
            <p:cNvSpPr/>
            <p:nvPr/>
          </p:nvSpPr>
          <p:spPr>
            <a:xfrm>
              <a:off x="1771650" y="3381374"/>
              <a:ext cx="2206625" cy="619125"/>
            </a:xfrm>
            <a:custGeom>
              <a:avLst/>
              <a:gdLst/>
              <a:ahLst/>
              <a:cxnLst/>
              <a:rect l="l" t="t" r="r" b="b"/>
              <a:pathLst>
                <a:path w="2206625" h="619125">
                  <a:moveTo>
                    <a:pt x="0" y="103250"/>
                  </a:moveTo>
                  <a:lnTo>
                    <a:pt x="8114" y="63061"/>
                  </a:lnTo>
                  <a:lnTo>
                    <a:pt x="30241" y="30241"/>
                  </a:lnTo>
                  <a:lnTo>
                    <a:pt x="63061" y="8114"/>
                  </a:lnTo>
                  <a:lnTo>
                    <a:pt x="103250" y="0"/>
                  </a:lnTo>
                  <a:lnTo>
                    <a:pt x="605663" y="0"/>
                  </a:lnTo>
                  <a:lnTo>
                    <a:pt x="865251" y="0"/>
                  </a:lnTo>
                  <a:lnTo>
                    <a:pt x="934974" y="0"/>
                  </a:lnTo>
                  <a:lnTo>
                    <a:pt x="975163" y="8114"/>
                  </a:lnTo>
                  <a:lnTo>
                    <a:pt x="1007983" y="30241"/>
                  </a:lnTo>
                  <a:lnTo>
                    <a:pt x="1030110" y="63061"/>
                  </a:lnTo>
                  <a:lnTo>
                    <a:pt x="1038225" y="103250"/>
                  </a:lnTo>
                  <a:lnTo>
                    <a:pt x="1038225" y="361188"/>
                  </a:lnTo>
                  <a:lnTo>
                    <a:pt x="2206244" y="359663"/>
                  </a:lnTo>
                  <a:lnTo>
                    <a:pt x="1038225" y="515874"/>
                  </a:lnTo>
                  <a:lnTo>
                    <a:pt x="1030110" y="556063"/>
                  </a:lnTo>
                  <a:lnTo>
                    <a:pt x="1007983" y="588883"/>
                  </a:lnTo>
                  <a:lnTo>
                    <a:pt x="975163" y="611010"/>
                  </a:lnTo>
                  <a:lnTo>
                    <a:pt x="934974" y="619125"/>
                  </a:lnTo>
                  <a:lnTo>
                    <a:pt x="865251" y="619125"/>
                  </a:lnTo>
                  <a:lnTo>
                    <a:pt x="605663" y="619125"/>
                  </a:lnTo>
                  <a:lnTo>
                    <a:pt x="103250" y="619125"/>
                  </a:lnTo>
                  <a:lnTo>
                    <a:pt x="63061" y="611010"/>
                  </a:lnTo>
                  <a:lnTo>
                    <a:pt x="30241" y="588883"/>
                  </a:lnTo>
                  <a:lnTo>
                    <a:pt x="8114" y="556063"/>
                  </a:lnTo>
                  <a:lnTo>
                    <a:pt x="0" y="515874"/>
                  </a:lnTo>
                  <a:lnTo>
                    <a:pt x="0" y="361188"/>
                  </a:lnTo>
                  <a:lnTo>
                    <a:pt x="0" y="103250"/>
                  </a:lnTo>
                  <a:close/>
                </a:path>
              </a:pathLst>
            </a:custGeom>
            <a:ln w="19050">
              <a:solidFill>
                <a:srgbClr val="042333"/>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75" name="object 50">
            <a:extLst>
              <a:ext uri="{FF2B5EF4-FFF2-40B4-BE49-F238E27FC236}">
                <a16:creationId xmlns:a16="http://schemas.microsoft.com/office/drawing/2014/main" id="{DB3B3A26-F734-264B-F4EC-3E7500CA1391}"/>
              </a:ext>
            </a:extLst>
          </p:cNvPr>
          <p:cNvSpPr txBox="1"/>
          <p:nvPr/>
        </p:nvSpPr>
        <p:spPr>
          <a:xfrm>
            <a:off x="2051420" y="3370714"/>
            <a:ext cx="1121923" cy="1718304"/>
          </a:xfrm>
          <a:prstGeom prst="rect">
            <a:avLst/>
          </a:prstGeom>
        </p:spPr>
        <p:txBody>
          <a:bodyPr vert="horz" wrap="square" lIns="0" tIns="15875" rIns="0" bIns="0" rtlCol="0">
            <a:spAutoFit/>
          </a:bodyPr>
          <a:lstStyle/>
          <a:p>
            <a:pPr marL="0" marR="341630" lvl="0" indent="0" algn="ctr" defTabSz="914400" rtl="0" eaLnBrk="1" fontAlgn="auto" latinLnBrk="0" hangingPunct="1">
              <a:lnSpc>
                <a:spcPct val="100000"/>
              </a:lnSpc>
              <a:spcBef>
                <a:spcPts val="125"/>
              </a:spcBef>
              <a:spcAft>
                <a:spcPts val="0"/>
              </a:spcAft>
              <a:buClrTx/>
              <a:buSzTx/>
              <a:buFontTx/>
              <a:buNone/>
              <a:tabLst/>
              <a:defRPr/>
            </a:pPr>
            <a:r>
              <a:rPr kumimoji="0" sz="1400" b="0" i="0" u="none" strike="noStrike" kern="1200" cap="none" spc="-20" normalizeH="0" baseline="0" noProof="0" dirty="0">
                <a:ln>
                  <a:noFill/>
                </a:ln>
                <a:solidFill>
                  <a:srgbClr val="000000"/>
                </a:solidFill>
                <a:effectLst/>
                <a:uLnTx/>
                <a:uFillTx/>
                <a:latin typeface="Trebuchet MS"/>
                <a:ea typeface="+mn-ea"/>
                <a:cs typeface="Trebuchet MS"/>
              </a:rPr>
              <a:t>MMD,</a:t>
            </a:r>
            <a:endParaRPr kumimoji="0" sz="1400" b="0" i="0" u="none" strike="noStrike" kern="1200" cap="none" spc="0" normalizeH="0" baseline="0" noProof="0" dirty="0">
              <a:ln>
                <a:noFill/>
              </a:ln>
              <a:solidFill>
                <a:srgbClr val="000000"/>
              </a:solidFill>
              <a:effectLst/>
              <a:uLnTx/>
              <a:uFillTx/>
              <a:latin typeface="Trebuchet MS"/>
              <a:ea typeface="+mn-ea"/>
              <a:cs typeface="Trebuchet MS"/>
            </a:endParaRPr>
          </a:p>
          <a:p>
            <a:pPr marL="0" marR="340995" lvl="0" indent="0" algn="ctr" defTabSz="914400" rtl="0" eaLnBrk="1" fontAlgn="auto" latinLnBrk="0" hangingPunct="1">
              <a:lnSpc>
                <a:spcPct val="100000"/>
              </a:lnSpc>
              <a:spcBef>
                <a:spcPts val="50"/>
              </a:spcBef>
              <a:spcAft>
                <a:spcPts val="0"/>
              </a:spcAft>
              <a:buClrTx/>
              <a:buSzTx/>
              <a:buFontTx/>
              <a:buNone/>
              <a:tabLst/>
              <a:defRPr/>
            </a:pPr>
            <a:r>
              <a:rPr kumimoji="0" sz="1400" b="0" i="0" u="none" strike="noStrike" kern="1200" cap="none" spc="-20" normalizeH="0" baseline="0" noProof="0" dirty="0">
                <a:ln>
                  <a:noFill/>
                </a:ln>
                <a:solidFill>
                  <a:srgbClr val="000000"/>
                </a:solidFill>
                <a:effectLst/>
                <a:uLnTx/>
                <a:uFillTx/>
                <a:latin typeface="Trebuchet MS"/>
                <a:ea typeface="+mn-ea"/>
                <a:cs typeface="Trebuchet MS"/>
              </a:rPr>
              <a:t>Jamnagar</a:t>
            </a:r>
            <a:endParaRPr kumimoji="0" sz="1400" b="0" i="0" u="none" strike="noStrike" kern="1200" cap="none" spc="0" normalizeH="0" baseline="0" noProof="0" dirty="0">
              <a:ln>
                <a:noFill/>
              </a:ln>
              <a:solidFill>
                <a:srgbClr val="000000"/>
              </a:solidFill>
              <a:effectLst/>
              <a:uLnTx/>
              <a:uFillTx/>
              <a:latin typeface="Trebuchet MS"/>
              <a:ea typeface="+mn-ea"/>
              <a:cs typeface="Trebuchet MS"/>
            </a:endParaRPr>
          </a:p>
          <a:p>
            <a:pPr marL="405765" marR="226695" lvl="0" indent="-26670" algn="l" defTabSz="914400" rtl="0" eaLnBrk="1" fontAlgn="auto" latinLnBrk="0" hangingPunct="1">
              <a:lnSpc>
                <a:spcPct val="102800"/>
              </a:lnSpc>
              <a:spcBef>
                <a:spcPts val="520"/>
              </a:spcBef>
              <a:spcAft>
                <a:spcPts val="0"/>
              </a:spcAft>
              <a:buClrTx/>
              <a:buSzTx/>
              <a:buFontTx/>
              <a:buNone/>
              <a:tabLst/>
              <a:defRPr/>
            </a:pPr>
            <a:r>
              <a:rPr kumimoji="0" sz="1400" b="0" i="0" u="none" strike="noStrike" kern="1200" cap="none" spc="80" normalizeH="0" baseline="0" noProof="0" dirty="0">
                <a:ln>
                  <a:noFill/>
                </a:ln>
                <a:solidFill>
                  <a:srgbClr val="000000"/>
                </a:solidFill>
                <a:effectLst/>
                <a:uLnTx/>
                <a:uFillTx/>
                <a:latin typeface="Trebuchet MS"/>
                <a:ea typeface="+mn-ea"/>
                <a:cs typeface="Trebuchet MS"/>
              </a:rPr>
              <a:t>DGS</a:t>
            </a:r>
            <a:r>
              <a:rPr kumimoji="0" sz="1400" b="0" i="0" u="none" strike="noStrike" kern="1200" cap="none" spc="-185" normalizeH="0" baseline="0" noProof="0" dirty="0">
                <a:ln>
                  <a:noFill/>
                </a:ln>
                <a:solidFill>
                  <a:srgbClr val="000000"/>
                </a:solidFill>
                <a:effectLst/>
                <a:uLnTx/>
                <a:uFillTx/>
                <a:latin typeface="Trebuchet MS"/>
                <a:ea typeface="+mn-ea"/>
                <a:cs typeface="Trebuchet MS"/>
              </a:rPr>
              <a:t> </a:t>
            </a:r>
            <a:r>
              <a:rPr kumimoji="0" lang="en-IN" sz="1400" b="0" i="0" u="none" strike="noStrike" kern="1200" cap="none" spc="25" normalizeH="0" baseline="0" noProof="0" dirty="0">
                <a:ln>
                  <a:noFill/>
                </a:ln>
                <a:solidFill>
                  <a:srgbClr val="000000"/>
                </a:solidFill>
                <a:effectLst/>
                <a:uLnTx/>
                <a:uFillTx/>
                <a:latin typeface="Trebuchet MS"/>
                <a:ea typeface="+mn-ea"/>
                <a:cs typeface="Trebuchet MS"/>
              </a:rPr>
              <a:t>&amp;</a:t>
            </a:r>
            <a:r>
              <a:rPr kumimoji="0" sz="1400" b="0" i="0" u="none" strike="noStrike" kern="1200" cap="none" spc="25" normalizeH="0" baseline="0" noProof="0" dirty="0">
                <a:ln>
                  <a:noFill/>
                </a:ln>
                <a:solidFill>
                  <a:srgbClr val="000000"/>
                </a:solidFill>
                <a:effectLst/>
                <a:uLnTx/>
                <a:uFillTx/>
                <a:latin typeface="Trebuchet MS"/>
                <a:ea typeface="+mn-ea"/>
                <a:cs typeface="Trebuchet MS"/>
              </a:rPr>
              <a:t> </a:t>
            </a:r>
            <a:r>
              <a:rPr kumimoji="0" sz="1400" b="0" i="0" u="none" strike="noStrike" kern="1200" cap="none" spc="-20" normalizeH="0" baseline="0" noProof="0" dirty="0">
                <a:ln>
                  <a:noFill/>
                </a:ln>
                <a:solidFill>
                  <a:srgbClr val="000000"/>
                </a:solidFill>
                <a:effectLst/>
                <a:uLnTx/>
                <a:uFillTx/>
                <a:latin typeface="Trebuchet MS"/>
                <a:ea typeface="+mn-ea"/>
                <a:cs typeface="Trebuchet MS"/>
              </a:rPr>
              <a:t>MMD,</a:t>
            </a:r>
            <a:endParaRPr kumimoji="0" sz="1400" b="0" i="0" u="none" strike="noStrike" kern="1200" cap="none" spc="0" normalizeH="0" baseline="0" noProof="0" dirty="0">
              <a:ln>
                <a:noFill/>
              </a:ln>
              <a:solidFill>
                <a:srgbClr val="000000"/>
              </a:solidFill>
              <a:effectLst/>
              <a:uLnTx/>
              <a:uFillTx/>
              <a:latin typeface="Trebuchet MS"/>
              <a:ea typeface="+mn-ea"/>
              <a:cs typeface="Trebuchet MS"/>
            </a:endParaRPr>
          </a:p>
          <a:p>
            <a:pPr marL="313055" marR="0" lvl="0" indent="0" algn="l" defTabSz="914400" rtl="0" eaLnBrk="1" fontAlgn="auto" latinLnBrk="0" hangingPunct="1">
              <a:lnSpc>
                <a:spcPts val="1655"/>
              </a:lnSpc>
              <a:spcBef>
                <a:spcPts val="0"/>
              </a:spcBef>
              <a:spcAft>
                <a:spcPts val="0"/>
              </a:spcAft>
              <a:buClrTx/>
              <a:buSzTx/>
              <a:buFontTx/>
              <a:buNone/>
              <a:tabLst/>
              <a:defRPr/>
            </a:pPr>
            <a:r>
              <a:rPr kumimoji="0" sz="1400" b="0" i="0" u="none" strike="noStrike" kern="1200" cap="none" spc="-10" normalizeH="0" baseline="0" noProof="0" dirty="0">
                <a:ln>
                  <a:noFill/>
                </a:ln>
                <a:solidFill>
                  <a:srgbClr val="000000"/>
                </a:solidFill>
                <a:effectLst/>
                <a:uLnTx/>
                <a:uFillTx/>
                <a:latin typeface="Trebuchet MS"/>
                <a:ea typeface="+mn-ea"/>
                <a:cs typeface="Trebuchet MS"/>
              </a:rPr>
              <a:t>Mumbai</a:t>
            </a:r>
            <a:endParaRPr kumimoji="0" sz="1400" b="0" i="0" u="none" strike="noStrike" kern="1200" cap="none" spc="0" normalizeH="0" baseline="0" noProof="0" dirty="0">
              <a:ln>
                <a:noFill/>
              </a:ln>
              <a:solidFill>
                <a:srgbClr val="000000"/>
              </a:solidFill>
              <a:effectLst/>
              <a:uLnTx/>
              <a:uFillTx/>
              <a:latin typeface="Trebuchet MS"/>
              <a:ea typeface="+mn-ea"/>
              <a:cs typeface="Trebuchet MS"/>
            </a:endParaRPr>
          </a:p>
          <a:p>
            <a:pPr marL="655955" marR="0" lvl="0" indent="0" algn="l" defTabSz="914400" rtl="0" eaLnBrk="1" fontAlgn="auto" latinLnBrk="0" hangingPunct="1">
              <a:lnSpc>
                <a:spcPct val="100000"/>
              </a:lnSpc>
              <a:spcBef>
                <a:spcPts val="730"/>
              </a:spcBef>
              <a:spcAft>
                <a:spcPts val="0"/>
              </a:spcAft>
              <a:buClrTx/>
              <a:buSzTx/>
              <a:buFontTx/>
              <a:buNone/>
              <a:tabLst/>
              <a:defRPr/>
            </a:pPr>
            <a:r>
              <a:rPr kumimoji="0" sz="1400" b="0" i="0" u="none" strike="noStrike" kern="1200" cap="none" spc="-20" normalizeH="0" baseline="0" noProof="0" dirty="0">
                <a:ln>
                  <a:noFill/>
                </a:ln>
                <a:solidFill>
                  <a:srgbClr val="000000"/>
                </a:solidFill>
                <a:effectLst/>
                <a:uLnTx/>
                <a:uFillTx/>
                <a:latin typeface="Trebuchet MS"/>
                <a:ea typeface="+mn-ea"/>
                <a:cs typeface="Trebuchet MS"/>
              </a:rPr>
              <a:t>MMD,</a:t>
            </a:r>
            <a:endParaRPr kumimoji="0" sz="1400" b="0" i="0" u="none" strike="noStrike" kern="1200" cap="none" spc="0" normalizeH="0" baseline="0" noProof="0" dirty="0">
              <a:ln>
                <a:noFill/>
              </a:ln>
              <a:solidFill>
                <a:srgbClr val="000000"/>
              </a:solidFill>
              <a:effectLst/>
              <a:uLnTx/>
              <a:uFillTx/>
              <a:latin typeface="Trebuchet MS"/>
              <a:ea typeface="+mn-ea"/>
              <a:cs typeface="Trebuchet MS"/>
            </a:endParaRPr>
          </a:p>
          <a:p>
            <a:pPr marL="719455" marR="0" lvl="0" indent="0" algn="l" defTabSz="914400" rtl="0" eaLnBrk="1" fontAlgn="auto" latinLnBrk="0" hangingPunct="1">
              <a:lnSpc>
                <a:spcPct val="100000"/>
              </a:lnSpc>
              <a:spcBef>
                <a:spcPts val="45"/>
              </a:spcBef>
              <a:spcAft>
                <a:spcPts val="0"/>
              </a:spcAft>
              <a:buClrTx/>
              <a:buSzTx/>
              <a:buFontTx/>
              <a:buNone/>
              <a:tabLst/>
              <a:defRPr/>
            </a:pPr>
            <a:r>
              <a:rPr kumimoji="0" sz="1400" b="0" i="0" u="none" strike="noStrike" kern="1200" cap="none" spc="-25" normalizeH="0" baseline="0" noProof="0" dirty="0">
                <a:ln>
                  <a:noFill/>
                </a:ln>
                <a:solidFill>
                  <a:srgbClr val="000000"/>
                </a:solidFill>
                <a:effectLst/>
                <a:uLnTx/>
                <a:uFillTx/>
                <a:latin typeface="Trebuchet MS"/>
                <a:ea typeface="+mn-ea"/>
                <a:cs typeface="Trebuchet MS"/>
              </a:rPr>
              <a:t>Goa</a:t>
            </a:r>
            <a:endParaRPr kumimoji="0" sz="1400" b="0" i="0" u="none" strike="noStrike" kern="1200" cap="none" spc="0" normalizeH="0" baseline="0" noProof="0" dirty="0">
              <a:ln>
                <a:noFill/>
              </a:ln>
              <a:solidFill>
                <a:srgbClr val="000000"/>
              </a:solidFill>
              <a:effectLst/>
              <a:uLnTx/>
              <a:uFillTx/>
              <a:latin typeface="Trebuchet MS"/>
              <a:ea typeface="+mn-ea"/>
              <a:cs typeface="Trebuchet MS"/>
            </a:endParaRPr>
          </a:p>
        </p:txBody>
      </p:sp>
    </p:spTree>
    <p:extLst>
      <p:ext uri="{BB962C8B-B14F-4D97-AF65-F5344CB8AC3E}">
        <p14:creationId xmlns:p14="http://schemas.microsoft.com/office/powerpoint/2010/main" val="3835411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187AF-9A9F-1F44-C27A-7BD87B4573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F05018-6F8E-1180-12B1-545986BAA126}"/>
              </a:ext>
            </a:extLst>
          </p:cNvPr>
          <p:cNvSpPr>
            <a:spLocks noGrp="1"/>
          </p:cNvSpPr>
          <p:nvPr>
            <p:ph type="title"/>
          </p:nvPr>
        </p:nvSpPr>
        <p:spPr>
          <a:xfrm>
            <a:off x="1189281" y="176357"/>
            <a:ext cx="9810413" cy="740660"/>
          </a:xfrm>
        </p:spPr>
        <p:txBody>
          <a:bodyPr>
            <a:normAutofit/>
          </a:bodyPr>
          <a:lstStyle/>
          <a:p>
            <a:r>
              <a:rPr lang="en-IN" dirty="0"/>
              <a:t> East - West Coastal Ports </a:t>
            </a:r>
          </a:p>
        </p:txBody>
      </p:sp>
      <p:cxnSp>
        <p:nvCxnSpPr>
          <p:cNvPr id="5" name="Straight Connector 4">
            <a:extLst>
              <a:ext uri="{FF2B5EF4-FFF2-40B4-BE49-F238E27FC236}">
                <a16:creationId xmlns:a16="http://schemas.microsoft.com/office/drawing/2014/main" id="{01AD5BE4-9F19-F998-A46E-9C0FEEE8F708}"/>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F91FC991-3763-1D91-7C8D-CCBD1662873B}"/>
              </a:ext>
            </a:extLst>
          </p:cNvPr>
          <p:cNvSpPr txBox="1"/>
          <p:nvPr/>
        </p:nvSpPr>
        <p:spPr>
          <a:xfrm>
            <a:off x="1002948" y="1220038"/>
            <a:ext cx="10539630" cy="923330"/>
          </a:xfrm>
          <a:prstGeom prst="rect">
            <a:avLst/>
          </a:prstGeom>
          <a:noFill/>
        </p:spPr>
        <p:txBody>
          <a:bodyPr wrap="square">
            <a:spAutoFit/>
          </a:bodyPr>
          <a:lstStyle/>
          <a:p>
            <a:pPr algn="just"/>
            <a:r>
              <a:rPr lang="en-IN" b="1" i="0" dirty="0">
                <a:effectLst/>
                <a:latin typeface="fkGroteskNeue"/>
              </a:rPr>
              <a:t>India has major coastal ports on both East and West coasts essential for offshore hydrocarbon logistics and transportation. </a:t>
            </a:r>
            <a:r>
              <a:rPr lang="en-IN" dirty="0"/>
              <a:t>These ports play a vital role in India’s offshore oil exploration, crude oil imports, and LNG terminal operations. India hosts 12 major ports and around 200 minor ports.</a:t>
            </a:r>
            <a:endParaRPr lang="en-IN" b="1" i="0" dirty="0">
              <a:effectLst/>
              <a:latin typeface="fkGroteskNeue"/>
            </a:endParaRPr>
          </a:p>
        </p:txBody>
      </p:sp>
      <p:grpSp>
        <p:nvGrpSpPr>
          <p:cNvPr id="8" name="Group 7">
            <a:extLst>
              <a:ext uri="{FF2B5EF4-FFF2-40B4-BE49-F238E27FC236}">
                <a16:creationId xmlns:a16="http://schemas.microsoft.com/office/drawing/2014/main" id="{92B2650B-6B0F-6645-0565-6EDAFB225EE3}"/>
              </a:ext>
            </a:extLst>
          </p:cNvPr>
          <p:cNvGrpSpPr/>
          <p:nvPr/>
        </p:nvGrpSpPr>
        <p:grpSpPr>
          <a:xfrm>
            <a:off x="1002948" y="2272028"/>
            <a:ext cx="10317375" cy="3624612"/>
            <a:chOff x="1238561" y="2272028"/>
            <a:chExt cx="10317375" cy="3624612"/>
          </a:xfrm>
        </p:grpSpPr>
        <p:pic>
          <p:nvPicPr>
            <p:cNvPr id="9" name="Picture 2" descr="Major Ports in India with PDF Map and Important Facts 2025">
              <a:extLst>
                <a:ext uri="{FF2B5EF4-FFF2-40B4-BE49-F238E27FC236}">
                  <a16:creationId xmlns:a16="http://schemas.microsoft.com/office/drawing/2014/main" id="{D63ECC80-B3E8-ABFA-FC13-D490347F4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456" y="2272028"/>
              <a:ext cx="3080920" cy="36246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6">
              <a:extLst>
                <a:ext uri="{FF2B5EF4-FFF2-40B4-BE49-F238E27FC236}">
                  <a16:creationId xmlns:a16="http://schemas.microsoft.com/office/drawing/2014/main" id="{A2CB2D8F-422C-C1D8-E91C-7197ABE59B92}"/>
                </a:ext>
              </a:extLst>
            </p:cNvPr>
            <p:cNvSpPr/>
            <p:nvPr/>
          </p:nvSpPr>
          <p:spPr>
            <a:xfrm>
              <a:off x="9009700" y="2272028"/>
              <a:ext cx="2546236" cy="3365934"/>
            </a:xfrm>
            <a:prstGeom prst="rect">
              <a:avLst/>
            </a:prstGeom>
            <a:solidFill>
              <a:schemeClr val="bg2">
                <a:alpha val="75000"/>
              </a:schemeClr>
            </a:solidFill>
            <a:ln w="15875" cap="rnd">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68" tIns="61168" rIns="61168" bIns="61168" numCol="1" spcCol="0" rtlCol="0" fromWordArt="0" anchor="t" anchorCtr="0" forceAA="0" compatLnSpc="1">
              <a:prstTxWarp prst="textNoShape">
                <a:avLst/>
              </a:prstTxWarp>
              <a:no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a:ln>
                  <a:noFill/>
                </a:ln>
                <a:solidFill>
                  <a:schemeClr val="tx1"/>
                </a:solidFill>
                <a:effectLst/>
                <a:uLnTx/>
                <a:uFillTx/>
                <a:latin typeface="EYInterstate" panose="02000503020000020004" pitchFamily="2" charset="0"/>
                <a:ea typeface="+mn-ea"/>
                <a:cs typeface="+mn-cs"/>
              </a:endParaRPr>
            </a:p>
          </p:txBody>
        </p:sp>
        <p:sp>
          <p:nvSpPr>
            <p:cNvPr id="12" name="Rectangle 16">
              <a:extLst>
                <a:ext uri="{FF2B5EF4-FFF2-40B4-BE49-F238E27FC236}">
                  <a16:creationId xmlns:a16="http://schemas.microsoft.com/office/drawing/2014/main" id="{0F7AA11E-8008-2997-6337-AF8AC3A4978F}"/>
                </a:ext>
              </a:extLst>
            </p:cNvPr>
            <p:cNvSpPr/>
            <p:nvPr/>
          </p:nvSpPr>
          <p:spPr>
            <a:xfrm>
              <a:off x="1238561" y="2348239"/>
              <a:ext cx="2546236" cy="3365934"/>
            </a:xfrm>
            <a:prstGeom prst="rect">
              <a:avLst/>
            </a:prstGeom>
            <a:solidFill>
              <a:schemeClr val="bg2">
                <a:alpha val="75000"/>
              </a:schemeClr>
            </a:solidFill>
            <a:ln w="15875" cap="rnd">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168" tIns="61168" rIns="61168" bIns="61168" numCol="1" spcCol="0" rtlCol="0" fromWordArt="0" anchor="t" anchorCtr="0" forceAA="0" compatLnSpc="1">
              <a:prstTxWarp prst="textNoShape">
                <a:avLst/>
              </a:prstTxWarp>
              <a:noAutofit/>
            </a:bodyPr>
            <a:lstStyle/>
            <a:p>
              <a:pPr marL="0" marR="0" lvl="0" indent="0" algn="l" defTabSz="913943" rtl="0" eaLnBrk="1" fontAlgn="auto" latinLnBrk="0" hangingPunct="1">
                <a:lnSpc>
                  <a:spcPct val="100000"/>
                </a:lnSpc>
                <a:spcBef>
                  <a:spcPts val="0"/>
                </a:spcBef>
                <a:spcAft>
                  <a:spcPts val="0"/>
                </a:spcAft>
                <a:buClrTx/>
                <a:buSzTx/>
                <a:buFontTx/>
                <a:buNone/>
                <a:tabLst/>
                <a:defRPr/>
              </a:pPr>
              <a:endParaRPr kumimoji="0" lang="en-US" sz="999" b="1" i="0" u="none" strike="noStrike" kern="1200" cap="none" spc="0" normalizeH="0" baseline="0" noProof="0">
                <a:ln>
                  <a:noFill/>
                </a:ln>
                <a:solidFill>
                  <a:schemeClr val="tx1"/>
                </a:solidFill>
                <a:effectLst/>
                <a:uLnTx/>
                <a:uFillTx/>
                <a:latin typeface="EYInterstate" panose="02000503020000020004" pitchFamily="2" charset="0"/>
                <a:ea typeface="+mn-ea"/>
                <a:cs typeface="+mn-cs"/>
              </a:endParaRPr>
            </a:p>
          </p:txBody>
        </p:sp>
        <p:sp>
          <p:nvSpPr>
            <p:cNvPr id="13" name="TextBox 12">
              <a:extLst>
                <a:ext uri="{FF2B5EF4-FFF2-40B4-BE49-F238E27FC236}">
                  <a16:creationId xmlns:a16="http://schemas.microsoft.com/office/drawing/2014/main" id="{EEC2E4C4-C92A-1687-3207-9CF0B78D7557}"/>
                </a:ext>
              </a:extLst>
            </p:cNvPr>
            <p:cNvSpPr txBox="1"/>
            <p:nvPr/>
          </p:nvSpPr>
          <p:spPr>
            <a:xfrm>
              <a:off x="9156313" y="2485270"/>
              <a:ext cx="2253009" cy="1138773"/>
            </a:xfrm>
            <a:prstGeom prst="rect">
              <a:avLst/>
            </a:prstGeom>
            <a:noFill/>
          </p:spPr>
          <p:txBody>
            <a:bodyPr wrap="square" rtlCol="0">
              <a:spAutoFit/>
            </a:bodyPr>
            <a:lstStyle/>
            <a:p>
              <a:pPr lvl="0"/>
              <a:r>
                <a:rPr lang="en-IN" sz="2400" b="1" dirty="0">
                  <a:solidFill>
                    <a:schemeClr val="tx1">
                      <a:lumMod val="95000"/>
                      <a:lumOff val="5000"/>
                    </a:schemeClr>
                  </a:solidFill>
                  <a:cs typeface="Arial" panose="020B0604020202020204" pitchFamily="34" charset="0"/>
                </a:rPr>
                <a:t>East Coast Ports</a:t>
              </a:r>
            </a:p>
            <a:p>
              <a:pPr lvl="0"/>
              <a:endParaRPr lang="en-IN" sz="2000" dirty="0">
                <a:solidFill>
                  <a:schemeClr val="tx1">
                    <a:lumMod val="95000"/>
                    <a:lumOff val="5000"/>
                  </a:schemeClr>
                </a:solidFill>
              </a:endParaRPr>
            </a:p>
          </p:txBody>
        </p:sp>
        <p:sp>
          <p:nvSpPr>
            <p:cNvPr id="14" name="TextBox 13">
              <a:extLst>
                <a:ext uri="{FF2B5EF4-FFF2-40B4-BE49-F238E27FC236}">
                  <a16:creationId xmlns:a16="http://schemas.microsoft.com/office/drawing/2014/main" id="{EA42356E-9090-B8AA-BBC0-34A461D46719}"/>
                </a:ext>
              </a:extLst>
            </p:cNvPr>
            <p:cNvSpPr txBox="1"/>
            <p:nvPr/>
          </p:nvSpPr>
          <p:spPr>
            <a:xfrm>
              <a:off x="9156313" y="3329638"/>
              <a:ext cx="2399623" cy="2308324"/>
            </a:xfrm>
            <a:prstGeom prst="rect">
              <a:avLst/>
            </a:prstGeom>
            <a:noFill/>
          </p:spPr>
          <p:txBody>
            <a:bodyPr wrap="square">
              <a:spAutoFit/>
            </a:bodyPr>
            <a:lstStyle/>
            <a:p>
              <a:pPr algn="l"/>
              <a:r>
                <a:rPr lang="en-IN" i="0" dirty="0">
                  <a:effectLst/>
                  <a:latin typeface="fkGroteskNeue"/>
                </a:rPr>
                <a:t>Include Chennai, Tuticorin, Ennore, Visakhapatnam, Paradip, Haldia, Kolkata, and Port Blair, facilitating imports and exports for hydrocarbon industries.</a:t>
              </a:r>
            </a:p>
          </p:txBody>
        </p:sp>
        <p:sp>
          <p:nvSpPr>
            <p:cNvPr id="15" name="TextBox 14">
              <a:extLst>
                <a:ext uri="{FF2B5EF4-FFF2-40B4-BE49-F238E27FC236}">
                  <a16:creationId xmlns:a16="http://schemas.microsoft.com/office/drawing/2014/main" id="{3F648748-7C62-3E75-7A4B-ECB0E5D20EE9}"/>
                </a:ext>
              </a:extLst>
            </p:cNvPr>
            <p:cNvSpPr txBox="1"/>
            <p:nvPr/>
          </p:nvSpPr>
          <p:spPr>
            <a:xfrm>
              <a:off x="1385174" y="2485270"/>
              <a:ext cx="2253009" cy="830997"/>
            </a:xfrm>
            <a:prstGeom prst="rect">
              <a:avLst/>
            </a:prstGeom>
            <a:noFill/>
          </p:spPr>
          <p:txBody>
            <a:bodyPr wrap="square" rtlCol="0">
              <a:spAutoFit/>
            </a:bodyPr>
            <a:lstStyle/>
            <a:p>
              <a:pPr lvl="0"/>
              <a:r>
                <a:rPr lang="en-IN" sz="2400" b="1" dirty="0">
                  <a:solidFill>
                    <a:schemeClr val="tx1">
                      <a:lumMod val="95000"/>
                      <a:lumOff val="5000"/>
                    </a:schemeClr>
                  </a:solidFill>
                  <a:cs typeface="Arial" panose="020B0604020202020204" pitchFamily="34" charset="0"/>
                </a:rPr>
                <a:t>West Coast Ports</a:t>
              </a:r>
            </a:p>
          </p:txBody>
        </p:sp>
        <p:sp>
          <p:nvSpPr>
            <p:cNvPr id="16" name="TextBox 15">
              <a:extLst>
                <a:ext uri="{FF2B5EF4-FFF2-40B4-BE49-F238E27FC236}">
                  <a16:creationId xmlns:a16="http://schemas.microsoft.com/office/drawing/2014/main" id="{96199CA0-9222-D165-955E-FACC52FDC095}"/>
                </a:ext>
              </a:extLst>
            </p:cNvPr>
            <p:cNvSpPr txBox="1"/>
            <p:nvPr/>
          </p:nvSpPr>
          <p:spPr>
            <a:xfrm>
              <a:off x="1385174" y="3329638"/>
              <a:ext cx="2399623" cy="2308324"/>
            </a:xfrm>
            <a:prstGeom prst="rect">
              <a:avLst/>
            </a:prstGeom>
            <a:noFill/>
          </p:spPr>
          <p:txBody>
            <a:bodyPr wrap="square">
              <a:spAutoFit/>
            </a:bodyPr>
            <a:lstStyle/>
            <a:p>
              <a:pPr algn="l"/>
              <a:r>
                <a:rPr lang="en-IN" i="0" dirty="0">
                  <a:effectLst/>
                  <a:latin typeface="fkGroteskNeue"/>
                </a:rPr>
                <a:t>such as Kandla, Mumbai, Jawaharlal Nehru Port (Nhava Sheva), </a:t>
              </a:r>
              <a:r>
                <a:rPr lang="en-IN" i="0" dirty="0" err="1">
                  <a:effectLst/>
                  <a:latin typeface="fkGroteskNeue"/>
                </a:rPr>
                <a:t>Mormugao</a:t>
              </a:r>
              <a:r>
                <a:rPr lang="en-IN" i="0" dirty="0">
                  <a:effectLst/>
                  <a:latin typeface="fkGroteskNeue"/>
                </a:rPr>
                <a:t>, New Mangalore, and Kochi support offshore oil and gas supply chains.</a:t>
              </a:r>
            </a:p>
          </p:txBody>
        </p:sp>
        <p:sp>
          <p:nvSpPr>
            <p:cNvPr id="17" name="Arrow: Right 16">
              <a:extLst>
                <a:ext uri="{FF2B5EF4-FFF2-40B4-BE49-F238E27FC236}">
                  <a16:creationId xmlns:a16="http://schemas.microsoft.com/office/drawing/2014/main" id="{4598BC3B-02DD-777E-4ED9-27B765F918CC}"/>
                </a:ext>
              </a:extLst>
            </p:cNvPr>
            <p:cNvSpPr/>
            <p:nvPr/>
          </p:nvSpPr>
          <p:spPr>
            <a:xfrm>
              <a:off x="3931410" y="3756239"/>
              <a:ext cx="765225" cy="397511"/>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sp>
          <p:nvSpPr>
            <p:cNvPr id="18" name="Arrow: Right 17">
              <a:extLst>
                <a:ext uri="{FF2B5EF4-FFF2-40B4-BE49-F238E27FC236}">
                  <a16:creationId xmlns:a16="http://schemas.microsoft.com/office/drawing/2014/main" id="{636FB720-9B74-F8E3-619C-07E8E716B35B}"/>
                </a:ext>
              </a:extLst>
            </p:cNvPr>
            <p:cNvSpPr/>
            <p:nvPr/>
          </p:nvSpPr>
          <p:spPr>
            <a:xfrm rot="10800000">
              <a:off x="8018989" y="3756239"/>
              <a:ext cx="765225" cy="397511"/>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endParaRPr>
            </a:p>
          </p:txBody>
        </p:sp>
      </p:grpSp>
      <p:grpSp>
        <p:nvGrpSpPr>
          <p:cNvPr id="22" name="Group 21">
            <a:extLst>
              <a:ext uri="{FF2B5EF4-FFF2-40B4-BE49-F238E27FC236}">
                <a16:creationId xmlns:a16="http://schemas.microsoft.com/office/drawing/2014/main" id="{1C55E67A-29A6-01C0-1DCB-443053DD4901}"/>
              </a:ext>
            </a:extLst>
          </p:cNvPr>
          <p:cNvGrpSpPr/>
          <p:nvPr/>
        </p:nvGrpSpPr>
        <p:grpSpPr>
          <a:xfrm>
            <a:off x="2179881" y="5747026"/>
            <a:ext cx="7832239" cy="957584"/>
            <a:chOff x="3167455" y="6016297"/>
            <a:chExt cx="7832239" cy="957584"/>
          </a:xfrm>
        </p:grpSpPr>
        <p:sp>
          <p:nvSpPr>
            <p:cNvPr id="19" name="Rectangle 18">
              <a:extLst>
                <a:ext uri="{FF2B5EF4-FFF2-40B4-BE49-F238E27FC236}">
                  <a16:creationId xmlns:a16="http://schemas.microsoft.com/office/drawing/2014/main" id="{42A36DBA-9351-BD2B-752D-99D258B2099D}"/>
                </a:ext>
              </a:extLst>
            </p:cNvPr>
            <p:cNvSpPr/>
            <p:nvPr/>
          </p:nvSpPr>
          <p:spPr>
            <a:xfrm>
              <a:off x="4612969" y="6016297"/>
              <a:ext cx="6386725" cy="957584"/>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prstClr val="black"/>
                  </a:solidFill>
                  <a:effectLst/>
                  <a:uLnTx/>
                  <a:uFillTx/>
                  <a:latin typeface="Aptos" panose="02110004020202020204"/>
                  <a:ea typeface="+mn-ea"/>
                  <a:cs typeface="+mn-cs"/>
                </a:rPr>
                <a:t>ISPS compliant</a:t>
              </a:r>
              <a:r>
                <a:rPr kumimoji="0" lang="en-IN" sz="1600" b="0" i="0" u="none" strike="noStrike" kern="1200" cap="none" spc="0" normalizeH="0" baseline="0" noProof="0" dirty="0">
                  <a:ln>
                    <a:noFill/>
                  </a:ln>
                  <a:solidFill>
                    <a:prstClr val="black"/>
                  </a:solidFill>
                  <a:effectLst/>
                  <a:uLnTx/>
                  <a:uFillTx/>
                  <a:latin typeface="Aptos" panose="02110004020202020204"/>
                  <a:ea typeface="+mn-ea"/>
                  <a:cs typeface="+mn-cs"/>
                </a:rPr>
                <a:t>, overseen by DG Shipping and proposed Bureau of Port Security (</a:t>
              </a:r>
              <a:r>
                <a:rPr kumimoji="0" lang="en-IN" sz="1600" b="0" i="0" u="none" strike="noStrike" kern="1200" cap="none" spc="0" normalizeH="0" baseline="0" noProof="0" dirty="0" err="1">
                  <a:ln>
                    <a:noFill/>
                  </a:ln>
                  <a:solidFill>
                    <a:prstClr val="black"/>
                  </a:solidFill>
                  <a:effectLst/>
                  <a:uLnTx/>
                  <a:uFillTx/>
                  <a:latin typeface="Aptos" panose="02110004020202020204"/>
                  <a:ea typeface="+mn-ea"/>
                  <a:cs typeface="+mn-cs"/>
                </a:rPr>
                <a:t>BoPS</a:t>
              </a:r>
              <a:r>
                <a:rPr kumimoji="0" lang="en-IN" sz="1600" b="0" i="0" u="none" strike="noStrike" kern="1200" cap="none" spc="0" normalizeH="0" baseline="0" noProof="0" dirty="0">
                  <a:ln>
                    <a:noFill/>
                  </a:ln>
                  <a:solidFill>
                    <a:prstClr val="black"/>
                  </a:solidFill>
                  <a:effectLst/>
                  <a:uLnTx/>
                  <a:uFillTx/>
                  <a:latin typeface="Aptos" panose="02110004020202020204"/>
                  <a:ea typeface="+mn-ea"/>
                  <a:cs typeface="+mn-cs"/>
                </a:rPr>
                <a:t>) for centralized security audit and risk management</a:t>
              </a:r>
            </a:p>
          </p:txBody>
        </p:sp>
        <p:sp>
          <p:nvSpPr>
            <p:cNvPr id="20" name="Rectangle: Diagonal Corners Rounded 19">
              <a:extLst>
                <a:ext uri="{FF2B5EF4-FFF2-40B4-BE49-F238E27FC236}">
                  <a16:creationId xmlns:a16="http://schemas.microsoft.com/office/drawing/2014/main" id="{73E9C68D-8CDC-7E9B-5F70-1A6F08811915}"/>
                </a:ext>
              </a:extLst>
            </p:cNvPr>
            <p:cNvSpPr/>
            <p:nvPr/>
          </p:nvSpPr>
          <p:spPr>
            <a:xfrm>
              <a:off x="3167455" y="6111306"/>
              <a:ext cx="1331844" cy="681449"/>
            </a:xfrm>
            <a:prstGeom prst="round2DiagRect">
              <a:avLst/>
            </a:prstGeom>
            <a:solidFill>
              <a:schemeClr val="accent1"/>
            </a:solidFill>
            <a:ln w="952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74 ports</a:t>
              </a:r>
              <a:endParaRPr kumimoji="0" lang="en-IN" sz="20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 name="Footer Placeholder 2">
            <a:extLst>
              <a:ext uri="{FF2B5EF4-FFF2-40B4-BE49-F238E27FC236}">
                <a16:creationId xmlns:a16="http://schemas.microsoft.com/office/drawing/2014/main" id="{561736EA-ABAC-42E6-E7B4-049B15E08123}"/>
              </a:ext>
            </a:extLst>
          </p:cNvPr>
          <p:cNvSpPr>
            <a:spLocks noGrp="1"/>
          </p:cNvSpPr>
          <p:nvPr>
            <p:ph type="ftr" sz="quarter" idx="11"/>
          </p:nvPr>
        </p:nvSpPr>
        <p:spPr>
          <a:xfrm>
            <a:off x="4038599" y="648802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4" name="Slide Number Placeholder 3">
            <a:extLst>
              <a:ext uri="{FF2B5EF4-FFF2-40B4-BE49-F238E27FC236}">
                <a16:creationId xmlns:a16="http://schemas.microsoft.com/office/drawing/2014/main" id="{59343481-F0A6-1F25-C9D0-0576D7785FEF}"/>
              </a:ext>
            </a:extLst>
          </p:cNvPr>
          <p:cNvSpPr>
            <a:spLocks noGrp="1"/>
          </p:cNvSpPr>
          <p:nvPr>
            <p:ph type="sldNum" sz="quarter" idx="12"/>
          </p:nvPr>
        </p:nvSpPr>
        <p:spPr>
          <a:xfrm>
            <a:off x="8610600" y="643763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967910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05A56-C65E-274A-741E-84AB18ED9C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BF46E0-8419-1F81-69A6-738BB06589D6}"/>
              </a:ext>
            </a:extLst>
          </p:cNvPr>
          <p:cNvSpPr>
            <a:spLocks noGrp="1"/>
          </p:cNvSpPr>
          <p:nvPr>
            <p:ph type="title"/>
          </p:nvPr>
        </p:nvSpPr>
        <p:spPr>
          <a:xfrm>
            <a:off x="1189281" y="176357"/>
            <a:ext cx="9810413" cy="740660"/>
          </a:xfrm>
        </p:spPr>
        <p:txBody>
          <a:bodyPr>
            <a:noAutofit/>
          </a:bodyPr>
          <a:lstStyle/>
          <a:p>
            <a:r>
              <a:rPr lang="en-IN" sz="3200" dirty="0"/>
              <a:t>Cargo Handling Capacity of Major Indian Ports by Coast</a:t>
            </a:r>
          </a:p>
        </p:txBody>
      </p:sp>
      <p:cxnSp>
        <p:nvCxnSpPr>
          <p:cNvPr id="5" name="Straight Connector 4">
            <a:extLst>
              <a:ext uri="{FF2B5EF4-FFF2-40B4-BE49-F238E27FC236}">
                <a16:creationId xmlns:a16="http://schemas.microsoft.com/office/drawing/2014/main" id="{2AAD823B-1D6B-867A-FADA-391AD2985210}"/>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FD9F0C77-1C48-9447-D4E1-626E226F6423}"/>
              </a:ext>
            </a:extLst>
          </p:cNvPr>
          <p:cNvSpPr txBox="1"/>
          <p:nvPr/>
        </p:nvSpPr>
        <p:spPr>
          <a:xfrm>
            <a:off x="1648969" y="877743"/>
            <a:ext cx="8982635" cy="400110"/>
          </a:xfrm>
          <a:prstGeom prst="rect">
            <a:avLst/>
          </a:prstGeom>
          <a:noFill/>
        </p:spPr>
        <p:txBody>
          <a:bodyPr wrap="square">
            <a:spAutoFit/>
          </a:bodyPr>
          <a:lstStyle>
            <a:defPPr>
              <a:defRPr lang="en-US"/>
            </a:defPPr>
            <a:lvl1pPr algn="ctr">
              <a:defRPr sz="2400" b="1">
                <a:solidFill>
                  <a:schemeClr val="accent1"/>
                </a:solidFill>
              </a:defRPr>
            </a:lvl1pPr>
          </a:lstStyle>
          <a:p>
            <a:pPr lvl="0"/>
            <a:r>
              <a:rPr lang="en-IN" sz="2000" dirty="0"/>
              <a:t>(Million Metric Tonnes)</a:t>
            </a:r>
            <a:endParaRPr kumimoji="0" lang="en-IN" sz="2000" b="1" i="0" u="none" strike="noStrike" kern="1200" cap="none" spc="0" normalizeH="0" baseline="0" noProof="0" dirty="0">
              <a:ln>
                <a:noFill/>
              </a:ln>
              <a:effectLst/>
              <a:uLnTx/>
              <a:uFillTx/>
              <a:latin typeface="Aptos" panose="02110004020202020204"/>
              <a:ea typeface="+mn-ea"/>
              <a:cs typeface="+mn-cs"/>
            </a:endParaRPr>
          </a:p>
        </p:txBody>
      </p:sp>
      <p:pic>
        <p:nvPicPr>
          <p:cNvPr id="6" name="Picture 5" descr="Cargo Handling Capacity of Major Indian Ports by Coast (Million Metric Tonnes)">
            <a:extLst>
              <a:ext uri="{FF2B5EF4-FFF2-40B4-BE49-F238E27FC236}">
                <a16:creationId xmlns:a16="http://schemas.microsoft.com/office/drawing/2014/main" id="{524F2C53-2E21-D7F0-03FE-BD9398FFFED8}"/>
              </a:ext>
            </a:extLst>
          </p:cNvPr>
          <p:cNvPicPr>
            <a:picLocks noChangeAspect="1"/>
          </p:cNvPicPr>
          <p:nvPr/>
        </p:nvPicPr>
        <p:blipFill>
          <a:blip r:embed="rId3" cstate="print">
            <a:extLst>
              <a:ext uri="{28A0092B-C50C-407E-A947-70E740481C1C}">
                <a14:useLocalDpi xmlns:a14="http://schemas.microsoft.com/office/drawing/2010/main" val="0"/>
              </a:ext>
            </a:extLst>
          </a:blip>
          <a:srcRect t="2875" r="2104" b="2792"/>
          <a:stretch>
            <a:fillRect/>
          </a:stretch>
        </p:blipFill>
        <p:spPr bwMode="auto">
          <a:xfrm>
            <a:off x="2135204" y="1319726"/>
            <a:ext cx="8231735" cy="4981517"/>
          </a:xfrm>
          <a:prstGeom prst="rect">
            <a:avLst/>
          </a:prstGeom>
          <a:noFill/>
          <a:ln>
            <a:noFill/>
          </a:ln>
        </p:spPr>
      </p:pic>
      <p:sp>
        <p:nvSpPr>
          <p:cNvPr id="4" name="Footer Placeholder 2">
            <a:extLst>
              <a:ext uri="{FF2B5EF4-FFF2-40B4-BE49-F238E27FC236}">
                <a16:creationId xmlns:a16="http://schemas.microsoft.com/office/drawing/2014/main" id="{15272606-DA50-0C91-F08A-F44481D41D2A}"/>
              </a:ext>
            </a:extLst>
          </p:cNvPr>
          <p:cNvSpPr>
            <a:spLocks noGrp="1"/>
          </p:cNvSpPr>
          <p:nvPr>
            <p:ph type="ftr" sz="quarter" idx="11"/>
          </p:nvPr>
        </p:nvSpPr>
        <p:spPr>
          <a:xfrm>
            <a:off x="4038599" y="641690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7" name="Slide Number Placeholder 3">
            <a:extLst>
              <a:ext uri="{FF2B5EF4-FFF2-40B4-BE49-F238E27FC236}">
                <a16:creationId xmlns:a16="http://schemas.microsoft.com/office/drawing/2014/main" id="{53C4F69D-AE26-1A6B-6C2F-5C085CBE1DE8}"/>
              </a:ext>
            </a:extLst>
          </p:cNvPr>
          <p:cNvSpPr>
            <a:spLocks noGrp="1"/>
          </p:cNvSpPr>
          <p:nvPr>
            <p:ph type="sldNum" sz="quarter" idx="12"/>
          </p:nvPr>
        </p:nvSpPr>
        <p:spPr>
          <a:xfrm>
            <a:off x="8610600" y="63665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3997832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E0BEF-532F-C292-C6DC-A089CE1023B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F61437D-9388-CD74-6AC6-36590E9A5E03}"/>
              </a:ext>
            </a:extLst>
          </p:cNvPr>
          <p:cNvSpPr>
            <a:spLocks noGrp="1"/>
          </p:cNvSpPr>
          <p:nvPr>
            <p:ph type="title"/>
          </p:nvPr>
        </p:nvSpPr>
        <p:spPr>
          <a:xfrm>
            <a:off x="1586429" y="176357"/>
            <a:ext cx="9413265" cy="740660"/>
          </a:xfrm>
        </p:spPr>
        <p:txBody>
          <a:bodyPr>
            <a:normAutofit/>
          </a:bodyPr>
          <a:lstStyle/>
          <a:p>
            <a:r>
              <a:rPr lang="en-IN" dirty="0"/>
              <a:t>Shipbuilding Scenario in India</a:t>
            </a:r>
          </a:p>
        </p:txBody>
      </p:sp>
      <p:grpSp>
        <p:nvGrpSpPr>
          <p:cNvPr id="4" name="object 3">
            <a:extLst>
              <a:ext uri="{FF2B5EF4-FFF2-40B4-BE49-F238E27FC236}">
                <a16:creationId xmlns:a16="http://schemas.microsoft.com/office/drawing/2014/main" id="{7D1977C7-B563-8828-F024-5E23CCDC0D60}"/>
              </a:ext>
            </a:extLst>
          </p:cNvPr>
          <p:cNvGrpSpPr/>
          <p:nvPr/>
        </p:nvGrpSpPr>
        <p:grpSpPr>
          <a:xfrm>
            <a:off x="6096000" y="1460541"/>
            <a:ext cx="4787633" cy="4698911"/>
            <a:chOff x="2325624" y="1164208"/>
            <a:chExt cx="4787633" cy="4698911"/>
          </a:xfrm>
        </p:grpSpPr>
        <p:pic>
          <p:nvPicPr>
            <p:cNvPr id="5" name="object 4">
              <a:extLst>
                <a:ext uri="{FF2B5EF4-FFF2-40B4-BE49-F238E27FC236}">
                  <a16:creationId xmlns:a16="http://schemas.microsoft.com/office/drawing/2014/main" id="{23DE6E34-3829-093D-CD81-64385A8CB03F}"/>
                </a:ext>
              </a:extLst>
            </p:cNvPr>
            <p:cNvPicPr/>
            <p:nvPr/>
          </p:nvPicPr>
          <p:blipFill>
            <a:blip r:embed="rId3" cstate="print">
              <a:duotone>
                <a:prstClr val="black"/>
                <a:schemeClr val="tx2">
                  <a:tint val="45000"/>
                  <a:satMod val="400000"/>
                </a:schemeClr>
              </a:duotone>
            </a:blip>
            <a:stretch>
              <a:fillRect/>
            </a:stretch>
          </p:blipFill>
          <p:spPr>
            <a:xfrm>
              <a:off x="2325624" y="1824100"/>
              <a:ext cx="1402841" cy="1176401"/>
            </a:xfrm>
            <a:prstGeom prst="rect">
              <a:avLst/>
            </a:prstGeom>
          </p:spPr>
        </p:pic>
        <p:pic>
          <p:nvPicPr>
            <p:cNvPr id="9" name="object 6">
              <a:extLst>
                <a:ext uri="{FF2B5EF4-FFF2-40B4-BE49-F238E27FC236}">
                  <a16:creationId xmlns:a16="http://schemas.microsoft.com/office/drawing/2014/main" id="{8779F58D-B2EB-6270-F8C1-0D277EFED4FB}"/>
                </a:ext>
              </a:extLst>
            </p:cNvPr>
            <p:cNvPicPr/>
            <p:nvPr/>
          </p:nvPicPr>
          <p:blipFill>
            <a:blip r:embed="rId4" cstate="print">
              <a:duotone>
                <a:schemeClr val="accent4">
                  <a:shade val="45000"/>
                  <a:satMod val="135000"/>
                </a:schemeClr>
                <a:prstClr val="white"/>
              </a:duotone>
            </a:blip>
            <a:stretch>
              <a:fillRect/>
            </a:stretch>
          </p:blipFill>
          <p:spPr>
            <a:xfrm>
              <a:off x="3329812" y="2507361"/>
              <a:ext cx="1821180" cy="1583308"/>
            </a:xfrm>
            <a:prstGeom prst="rect">
              <a:avLst/>
            </a:prstGeom>
          </p:spPr>
        </p:pic>
        <p:pic>
          <p:nvPicPr>
            <p:cNvPr id="10" name="object 7">
              <a:extLst>
                <a:ext uri="{FF2B5EF4-FFF2-40B4-BE49-F238E27FC236}">
                  <a16:creationId xmlns:a16="http://schemas.microsoft.com/office/drawing/2014/main" id="{6FAA233A-8B7A-020C-B404-28BB79D6487E}"/>
                </a:ext>
              </a:extLst>
            </p:cNvPr>
            <p:cNvPicPr/>
            <p:nvPr/>
          </p:nvPicPr>
          <p:blipFill>
            <a:blip r:embed="rId5" cstate="print">
              <a:extLst>
                <a:ext uri="{BEBA8EAE-BF5A-486C-A8C5-ECC9F3942E4B}">
                  <a14:imgProps xmlns:a14="http://schemas.microsoft.com/office/drawing/2010/main">
                    <a14:imgLayer r:embed="rId6">
                      <a14:imgEffect>
                        <a14:colorTemperature colorTemp="11200"/>
                      </a14:imgEffect>
                    </a14:imgLayer>
                  </a14:imgProps>
                </a:ext>
              </a:extLst>
            </a:blip>
            <a:stretch>
              <a:fillRect/>
            </a:stretch>
          </p:blipFill>
          <p:spPr>
            <a:xfrm>
              <a:off x="3649345" y="3389248"/>
              <a:ext cx="986802" cy="1629156"/>
            </a:xfrm>
            <a:prstGeom prst="rect">
              <a:avLst/>
            </a:prstGeom>
          </p:spPr>
        </p:pic>
        <p:pic>
          <p:nvPicPr>
            <p:cNvPr id="14" name="object 11">
              <a:extLst>
                <a:ext uri="{FF2B5EF4-FFF2-40B4-BE49-F238E27FC236}">
                  <a16:creationId xmlns:a16="http://schemas.microsoft.com/office/drawing/2014/main" id="{4D4FC01E-628C-8B91-0663-B72569256807}"/>
                </a:ext>
              </a:extLst>
            </p:cNvPr>
            <p:cNvPicPr/>
            <p:nvPr/>
          </p:nvPicPr>
          <p:blipFill>
            <a:blip r:embed="rId7" cstate="print">
              <a:duotone>
                <a:prstClr val="black"/>
                <a:schemeClr val="accent4">
                  <a:tint val="45000"/>
                  <a:satMod val="400000"/>
                </a:schemeClr>
              </a:duotone>
            </a:blip>
            <a:stretch>
              <a:fillRect/>
            </a:stretch>
          </p:blipFill>
          <p:spPr>
            <a:xfrm>
              <a:off x="3799077" y="4733264"/>
              <a:ext cx="577303" cy="1078992"/>
            </a:xfrm>
            <a:prstGeom prst="rect">
              <a:avLst/>
            </a:prstGeom>
          </p:spPr>
        </p:pic>
        <p:pic>
          <p:nvPicPr>
            <p:cNvPr id="15" name="object 12">
              <a:extLst>
                <a:ext uri="{FF2B5EF4-FFF2-40B4-BE49-F238E27FC236}">
                  <a16:creationId xmlns:a16="http://schemas.microsoft.com/office/drawing/2014/main" id="{66470082-9BB9-777C-636A-9083831A0282}"/>
                </a:ext>
              </a:extLst>
            </p:cNvPr>
            <p:cNvPicPr/>
            <p:nvPr/>
          </p:nvPicPr>
          <p:blipFill>
            <a:blip r:embed="rId8" cstate="print">
              <a:duotone>
                <a:schemeClr val="accent3">
                  <a:shade val="45000"/>
                  <a:satMod val="135000"/>
                </a:schemeClr>
                <a:prstClr val="white"/>
              </a:duotone>
            </a:blip>
            <a:stretch>
              <a:fillRect/>
            </a:stretch>
          </p:blipFill>
          <p:spPr>
            <a:xfrm>
              <a:off x="5241797" y="2368105"/>
              <a:ext cx="1336548" cy="1182560"/>
            </a:xfrm>
            <a:prstGeom prst="rect">
              <a:avLst/>
            </a:prstGeom>
          </p:spPr>
        </p:pic>
        <p:pic>
          <p:nvPicPr>
            <p:cNvPr id="16" name="object 13">
              <a:extLst>
                <a:ext uri="{FF2B5EF4-FFF2-40B4-BE49-F238E27FC236}">
                  <a16:creationId xmlns:a16="http://schemas.microsoft.com/office/drawing/2014/main" id="{C346CDEF-78D4-0B3F-7520-D6D27C5E6937}"/>
                </a:ext>
              </a:extLst>
            </p:cNvPr>
            <p:cNvPicPr/>
            <p:nvPr/>
          </p:nvPicPr>
          <p:blipFill>
            <a:blip r:embed="rId9" cstate="print">
              <a:duotone>
                <a:prstClr val="black"/>
                <a:schemeClr val="accent1">
                  <a:tint val="45000"/>
                  <a:satMod val="400000"/>
                </a:schemeClr>
              </a:duotone>
            </a:blip>
            <a:stretch>
              <a:fillRect/>
            </a:stretch>
          </p:blipFill>
          <p:spPr>
            <a:xfrm>
              <a:off x="6219063" y="1164208"/>
              <a:ext cx="894194" cy="1459991"/>
            </a:xfrm>
            <a:prstGeom prst="rect">
              <a:avLst/>
            </a:prstGeom>
          </p:spPr>
        </p:pic>
        <p:pic>
          <p:nvPicPr>
            <p:cNvPr id="17" name="object 14">
              <a:extLst>
                <a:ext uri="{FF2B5EF4-FFF2-40B4-BE49-F238E27FC236}">
                  <a16:creationId xmlns:a16="http://schemas.microsoft.com/office/drawing/2014/main" id="{4E3B6A5A-1B22-74C0-2D70-20378FD12859}"/>
                </a:ext>
              </a:extLst>
            </p:cNvPr>
            <p:cNvPicPr/>
            <p:nvPr/>
          </p:nvPicPr>
          <p:blipFill>
            <a:blip r:embed="rId10" cstate="print">
              <a:extLst>
                <a:ext uri="{BEBA8EAE-BF5A-486C-A8C5-ECC9F3942E4B}">
                  <a14:imgProps xmlns:a14="http://schemas.microsoft.com/office/drawing/2010/main">
                    <a14:imgLayer r:embed="rId11">
                      <a14:imgEffect>
                        <a14:colorTemperature colorTemp="4700"/>
                      </a14:imgEffect>
                    </a14:imgLayer>
                  </a14:imgProps>
                </a:ext>
              </a:extLst>
            </a:blip>
            <a:stretch>
              <a:fillRect/>
            </a:stretch>
          </p:blipFill>
          <p:spPr>
            <a:xfrm>
              <a:off x="4116070" y="4571453"/>
              <a:ext cx="907656" cy="1291666"/>
            </a:xfrm>
            <a:prstGeom prst="rect">
              <a:avLst/>
            </a:prstGeom>
          </p:spPr>
        </p:pic>
        <p:pic>
          <p:nvPicPr>
            <p:cNvPr id="18" name="object 15">
              <a:extLst>
                <a:ext uri="{FF2B5EF4-FFF2-40B4-BE49-F238E27FC236}">
                  <a16:creationId xmlns:a16="http://schemas.microsoft.com/office/drawing/2014/main" id="{3BA68AD0-396B-6A53-1993-FA5D38465851}"/>
                </a:ext>
              </a:extLst>
            </p:cNvPr>
            <p:cNvPicPr/>
            <p:nvPr/>
          </p:nvPicPr>
          <p:blipFill>
            <a:blip r:embed="rId12" cstate="print">
              <a:duotone>
                <a:schemeClr val="accent5">
                  <a:shade val="45000"/>
                  <a:satMod val="135000"/>
                </a:schemeClr>
                <a:prstClr val="white"/>
              </a:duotone>
            </a:blip>
            <a:stretch>
              <a:fillRect/>
            </a:stretch>
          </p:blipFill>
          <p:spPr>
            <a:xfrm>
              <a:off x="4224782" y="3215385"/>
              <a:ext cx="1773809" cy="1571244"/>
            </a:xfrm>
            <a:prstGeom prst="rect">
              <a:avLst/>
            </a:prstGeom>
          </p:spPr>
        </p:pic>
        <p:pic>
          <p:nvPicPr>
            <p:cNvPr id="21" name="object 18">
              <a:extLst>
                <a:ext uri="{FF2B5EF4-FFF2-40B4-BE49-F238E27FC236}">
                  <a16:creationId xmlns:a16="http://schemas.microsoft.com/office/drawing/2014/main" id="{57302DE1-A9CB-5A52-6FFE-CC4C2D4C3FC9}"/>
                </a:ext>
              </a:extLst>
            </p:cNvPr>
            <p:cNvPicPr/>
            <p:nvPr/>
          </p:nvPicPr>
          <p:blipFill>
            <a:blip r:embed="rId13" cstate="print"/>
            <a:stretch>
              <a:fillRect/>
            </a:stretch>
          </p:blipFill>
          <p:spPr>
            <a:xfrm>
              <a:off x="3886581" y="3792601"/>
              <a:ext cx="1560576" cy="1427988"/>
            </a:xfrm>
            <a:prstGeom prst="rect">
              <a:avLst/>
            </a:prstGeom>
          </p:spPr>
        </p:pic>
        <p:pic>
          <p:nvPicPr>
            <p:cNvPr id="22" name="object 19">
              <a:extLst>
                <a:ext uri="{FF2B5EF4-FFF2-40B4-BE49-F238E27FC236}">
                  <a16:creationId xmlns:a16="http://schemas.microsoft.com/office/drawing/2014/main" id="{A3E0F289-2F4C-23F8-E4F2-A13481CA608E}"/>
                </a:ext>
              </a:extLst>
            </p:cNvPr>
            <p:cNvPicPr/>
            <p:nvPr/>
          </p:nvPicPr>
          <p:blipFill>
            <a:blip r:embed="rId14" cstate="print">
              <a:duotone>
                <a:prstClr val="black"/>
                <a:schemeClr val="accent6">
                  <a:tint val="45000"/>
                  <a:satMod val="400000"/>
                </a:schemeClr>
              </a:duotone>
            </a:blip>
            <a:stretch>
              <a:fillRect/>
            </a:stretch>
          </p:blipFill>
          <p:spPr>
            <a:xfrm>
              <a:off x="3550157" y="4038980"/>
              <a:ext cx="154800" cy="240030"/>
            </a:xfrm>
            <a:prstGeom prst="rect">
              <a:avLst/>
            </a:prstGeom>
          </p:spPr>
        </p:pic>
      </p:grpSp>
      <p:sp>
        <p:nvSpPr>
          <p:cNvPr id="23" name="TextBox 22">
            <a:extLst>
              <a:ext uri="{FF2B5EF4-FFF2-40B4-BE49-F238E27FC236}">
                <a16:creationId xmlns:a16="http://schemas.microsoft.com/office/drawing/2014/main" id="{9475CCA3-410D-01B1-AE0E-9A31244AF96D}"/>
              </a:ext>
            </a:extLst>
          </p:cNvPr>
          <p:cNvSpPr txBox="1"/>
          <p:nvPr/>
        </p:nvSpPr>
        <p:spPr>
          <a:xfrm>
            <a:off x="6005195" y="2285291"/>
            <a:ext cx="1336548" cy="553998"/>
          </a:xfrm>
          <a:prstGeom prst="rect">
            <a:avLst/>
          </a:prstGeom>
          <a:noFill/>
        </p:spPr>
        <p:txBody>
          <a:bodyPr wrap="square">
            <a:spAutoFit/>
          </a:bodyPr>
          <a:lstStyle/>
          <a:p>
            <a:pPr algn="r" fontAlgn="b"/>
            <a:r>
              <a:rPr lang="en-IN" sz="1400" u="none" strike="noStrike" dirty="0">
                <a:solidFill>
                  <a:schemeClr val="accent1">
                    <a:lumMod val="75000"/>
                  </a:schemeClr>
                </a:solidFill>
                <a:effectLst/>
                <a:latin typeface="Aptos" panose="020B0004020202020204" pitchFamily="34" charset="0"/>
              </a:rPr>
              <a:t>Gujarat </a:t>
            </a:r>
          </a:p>
          <a:p>
            <a:pPr algn="r" fontAlgn="b"/>
            <a:r>
              <a:rPr lang="en-IN" sz="1600" b="1" dirty="0">
                <a:solidFill>
                  <a:schemeClr val="accent1">
                    <a:lumMod val="75000"/>
                  </a:schemeClr>
                </a:solidFill>
                <a:latin typeface="Aptos" panose="020B0004020202020204" pitchFamily="34" charset="0"/>
              </a:rPr>
              <a:t>4</a:t>
            </a:r>
            <a:r>
              <a:rPr lang="en-IN" sz="1600" b="1" u="none" strike="noStrike" dirty="0">
                <a:solidFill>
                  <a:schemeClr val="accent1">
                    <a:lumMod val="75000"/>
                  </a:schemeClr>
                </a:solidFill>
                <a:effectLst/>
                <a:latin typeface="Aptos" panose="020B0004020202020204" pitchFamily="34" charset="0"/>
              </a:rPr>
              <a:t>36300 DWT</a:t>
            </a:r>
            <a:endParaRPr lang="en-IN" sz="1600" b="1" i="0" u="none" strike="noStrike" dirty="0">
              <a:solidFill>
                <a:schemeClr val="accent1">
                  <a:lumMod val="75000"/>
                </a:schemeClr>
              </a:solidFill>
              <a:effectLst/>
              <a:latin typeface="Aptos" panose="020B0004020202020204" pitchFamily="34" charset="0"/>
            </a:endParaRPr>
          </a:p>
        </p:txBody>
      </p:sp>
      <p:sp>
        <p:nvSpPr>
          <p:cNvPr id="25" name="TextBox 24">
            <a:extLst>
              <a:ext uri="{FF2B5EF4-FFF2-40B4-BE49-F238E27FC236}">
                <a16:creationId xmlns:a16="http://schemas.microsoft.com/office/drawing/2014/main" id="{E9964A50-C0EB-3FB4-A778-699C4E515A97}"/>
              </a:ext>
            </a:extLst>
          </p:cNvPr>
          <p:cNvSpPr txBox="1"/>
          <p:nvPr/>
        </p:nvSpPr>
        <p:spPr>
          <a:xfrm>
            <a:off x="6715571" y="3423390"/>
            <a:ext cx="1360823" cy="553998"/>
          </a:xfrm>
          <a:prstGeom prst="rect">
            <a:avLst/>
          </a:prstGeom>
          <a:noFill/>
        </p:spPr>
        <p:txBody>
          <a:bodyPr wrap="square">
            <a:spAutoFit/>
          </a:bodyPr>
          <a:lstStyle/>
          <a:p>
            <a:pPr algn="r" fontAlgn="b"/>
            <a:r>
              <a:rPr lang="en-IN" sz="1400" dirty="0">
                <a:solidFill>
                  <a:schemeClr val="accent1">
                    <a:lumMod val="75000"/>
                  </a:schemeClr>
                </a:solidFill>
                <a:latin typeface="Aptos" panose="020B0004020202020204" pitchFamily="34" charset="0"/>
              </a:rPr>
              <a:t>Maharashtra</a:t>
            </a:r>
          </a:p>
          <a:p>
            <a:pPr algn="r" fontAlgn="b"/>
            <a:r>
              <a:rPr lang="en-IN" sz="1600" b="1" dirty="0">
                <a:solidFill>
                  <a:schemeClr val="accent1">
                    <a:lumMod val="75000"/>
                  </a:schemeClr>
                </a:solidFill>
                <a:latin typeface="Aptos" panose="020B0004020202020204" pitchFamily="34" charset="0"/>
              </a:rPr>
              <a:t>94300 DWT</a:t>
            </a:r>
          </a:p>
        </p:txBody>
      </p:sp>
      <p:sp>
        <p:nvSpPr>
          <p:cNvPr id="26" name="TextBox 25">
            <a:extLst>
              <a:ext uri="{FF2B5EF4-FFF2-40B4-BE49-F238E27FC236}">
                <a16:creationId xmlns:a16="http://schemas.microsoft.com/office/drawing/2014/main" id="{9B168ACB-16C7-83E8-CE0A-99F7DAE055EC}"/>
              </a:ext>
            </a:extLst>
          </p:cNvPr>
          <p:cNvSpPr txBox="1"/>
          <p:nvPr/>
        </p:nvSpPr>
        <p:spPr>
          <a:xfrm>
            <a:off x="6085767" y="4161426"/>
            <a:ext cx="1437513" cy="553998"/>
          </a:xfrm>
          <a:prstGeom prst="rect">
            <a:avLst/>
          </a:prstGeom>
          <a:noFill/>
        </p:spPr>
        <p:txBody>
          <a:bodyPr wrap="square">
            <a:spAutoFit/>
          </a:bodyPr>
          <a:lstStyle/>
          <a:p>
            <a:pPr algn="r" fontAlgn="b"/>
            <a:r>
              <a:rPr lang="en-IN" sz="1400" dirty="0">
                <a:solidFill>
                  <a:schemeClr val="accent1">
                    <a:lumMod val="75000"/>
                  </a:schemeClr>
                </a:solidFill>
                <a:latin typeface="Aptos" panose="020B0004020202020204" pitchFamily="34" charset="0"/>
              </a:rPr>
              <a:t>Goa</a:t>
            </a:r>
          </a:p>
          <a:p>
            <a:pPr algn="r" fontAlgn="b"/>
            <a:r>
              <a:rPr lang="en-IN" sz="1600" b="1" dirty="0">
                <a:solidFill>
                  <a:schemeClr val="accent1">
                    <a:lumMod val="75000"/>
                  </a:schemeClr>
                </a:solidFill>
                <a:latin typeface="Aptos" panose="020B0004020202020204" pitchFamily="34" charset="0"/>
              </a:rPr>
              <a:t>130000 DWT</a:t>
            </a:r>
          </a:p>
        </p:txBody>
      </p:sp>
      <p:sp>
        <p:nvSpPr>
          <p:cNvPr id="27" name="TextBox 26">
            <a:extLst>
              <a:ext uri="{FF2B5EF4-FFF2-40B4-BE49-F238E27FC236}">
                <a16:creationId xmlns:a16="http://schemas.microsoft.com/office/drawing/2014/main" id="{1C09287F-97C1-60AB-901A-47C81487E44D}"/>
              </a:ext>
            </a:extLst>
          </p:cNvPr>
          <p:cNvSpPr txBox="1"/>
          <p:nvPr/>
        </p:nvSpPr>
        <p:spPr>
          <a:xfrm>
            <a:off x="7115330" y="4703480"/>
            <a:ext cx="1291193" cy="553998"/>
          </a:xfrm>
          <a:prstGeom prst="rect">
            <a:avLst/>
          </a:prstGeom>
          <a:noFill/>
        </p:spPr>
        <p:txBody>
          <a:bodyPr wrap="square">
            <a:spAutoFit/>
          </a:bodyPr>
          <a:lstStyle/>
          <a:p>
            <a:pPr algn="r" fontAlgn="b"/>
            <a:r>
              <a:rPr lang="en-IN" sz="1400" dirty="0">
                <a:solidFill>
                  <a:schemeClr val="accent1">
                    <a:lumMod val="75000"/>
                  </a:schemeClr>
                </a:solidFill>
                <a:latin typeface="Aptos" panose="020B0004020202020204" pitchFamily="34" charset="0"/>
              </a:rPr>
              <a:t>Karnataka</a:t>
            </a:r>
          </a:p>
          <a:p>
            <a:pPr algn="r" fontAlgn="b"/>
            <a:r>
              <a:rPr lang="en-IN" sz="1600" b="1" dirty="0">
                <a:solidFill>
                  <a:schemeClr val="accent1">
                    <a:lumMod val="75000"/>
                  </a:schemeClr>
                </a:solidFill>
                <a:latin typeface="Aptos" panose="020B0004020202020204" pitchFamily="34" charset="0"/>
              </a:rPr>
              <a:t>41000  DWT</a:t>
            </a:r>
          </a:p>
        </p:txBody>
      </p:sp>
      <p:sp>
        <p:nvSpPr>
          <p:cNvPr id="28" name="TextBox 27">
            <a:extLst>
              <a:ext uri="{FF2B5EF4-FFF2-40B4-BE49-F238E27FC236}">
                <a16:creationId xmlns:a16="http://schemas.microsoft.com/office/drawing/2014/main" id="{3202C8BD-1776-74F0-94DE-6118883AA4BA}"/>
              </a:ext>
            </a:extLst>
          </p:cNvPr>
          <p:cNvSpPr txBox="1"/>
          <p:nvPr/>
        </p:nvSpPr>
        <p:spPr>
          <a:xfrm>
            <a:off x="6743348" y="5457532"/>
            <a:ext cx="1360824" cy="553998"/>
          </a:xfrm>
          <a:prstGeom prst="rect">
            <a:avLst/>
          </a:prstGeom>
          <a:noFill/>
        </p:spPr>
        <p:txBody>
          <a:bodyPr wrap="square">
            <a:spAutoFit/>
          </a:bodyPr>
          <a:lstStyle/>
          <a:p>
            <a:pPr algn="r" fontAlgn="b"/>
            <a:r>
              <a:rPr lang="en-IN" sz="1400" dirty="0">
                <a:solidFill>
                  <a:schemeClr val="accent1">
                    <a:lumMod val="75000"/>
                  </a:schemeClr>
                </a:solidFill>
                <a:latin typeface="Aptos" panose="020B0004020202020204" pitchFamily="34" charset="0"/>
              </a:rPr>
              <a:t>Kerala</a:t>
            </a:r>
          </a:p>
          <a:p>
            <a:pPr algn="r" fontAlgn="b"/>
            <a:r>
              <a:rPr lang="en-IN" sz="1600" b="1" dirty="0">
                <a:solidFill>
                  <a:schemeClr val="accent1">
                    <a:lumMod val="75000"/>
                  </a:schemeClr>
                </a:solidFill>
                <a:latin typeface="Aptos" panose="020B0004020202020204" pitchFamily="34" charset="0"/>
              </a:rPr>
              <a:t>253600 DWT</a:t>
            </a:r>
          </a:p>
        </p:txBody>
      </p:sp>
      <p:sp>
        <p:nvSpPr>
          <p:cNvPr id="29" name="TextBox 28">
            <a:extLst>
              <a:ext uri="{FF2B5EF4-FFF2-40B4-BE49-F238E27FC236}">
                <a16:creationId xmlns:a16="http://schemas.microsoft.com/office/drawing/2014/main" id="{B205234C-6A85-7A38-6237-19B02904CC06}"/>
              </a:ext>
            </a:extLst>
          </p:cNvPr>
          <p:cNvSpPr txBox="1"/>
          <p:nvPr/>
        </p:nvSpPr>
        <p:spPr>
          <a:xfrm>
            <a:off x="8043104" y="5204860"/>
            <a:ext cx="1360824" cy="553998"/>
          </a:xfrm>
          <a:prstGeom prst="rect">
            <a:avLst/>
          </a:prstGeom>
          <a:noFill/>
        </p:spPr>
        <p:txBody>
          <a:bodyPr wrap="square">
            <a:spAutoFit/>
          </a:bodyPr>
          <a:lstStyle/>
          <a:p>
            <a:pPr algn="r" fontAlgn="b"/>
            <a:r>
              <a:rPr lang="en-IN" sz="1400" dirty="0">
                <a:solidFill>
                  <a:schemeClr val="accent1">
                    <a:lumMod val="75000"/>
                  </a:schemeClr>
                </a:solidFill>
                <a:latin typeface="Aptos" panose="020B0004020202020204" pitchFamily="34" charset="0"/>
              </a:rPr>
              <a:t>Tamil Nadu</a:t>
            </a:r>
          </a:p>
          <a:p>
            <a:pPr algn="r" fontAlgn="b"/>
            <a:r>
              <a:rPr lang="en-IN" sz="1600" b="1" dirty="0">
                <a:solidFill>
                  <a:schemeClr val="accent1">
                    <a:lumMod val="75000"/>
                  </a:schemeClr>
                </a:solidFill>
                <a:latin typeface="Aptos" panose="020B0004020202020204" pitchFamily="34" charset="0"/>
              </a:rPr>
              <a:t>26000 DWT</a:t>
            </a:r>
          </a:p>
        </p:txBody>
      </p:sp>
      <p:sp>
        <p:nvSpPr>
          <p:cNvPr id="30" name="TextBox 29">
            <a:extLst>
              <a:ext uri="{FF2B5EF4-FFF2-40B4-BE49-F238E27FC236}">
                <a16:creationId xmlns:a16="http://schemas.microsoft.com/office/drawing/2014/main" id="{7DD3A516-710D-07A4-D566-83EA654E8272}"/>
              </a:ext>
            </a:extLst>
          </p:cNvPr>
          <p:cNvSpPr txBox="1"/>
          <p:nvPr/>
        </p:nvSpPr>
        <p:spPr>
          <a:xfrm>
            <a:off x="7827671" y="4187390"/>
            <a:ext cx="1679909" cy="553998"/>
          </a:xfrm>
          <a:prstGeom prst="rect">
            <a:avLst/>
          </a:prstGeom>
          <a:noFill/>
        </p:spPr>
        <p:txBody>
          <a:bodyPr wrap="square">
            <a:spAutoFit/>
          </a:bodyPr>
          <a:lstStyle/>
          <a:p>
            <a:pPr algn="r" fontAlgn="b"/>
            <a:r>
              <a:rPr lang="en-IN" sz="1400" dirty="0">
                <a:solidFill>
                  <a:schemeClr val="accent1">
                    <a:lumMod val="75000"/>
                  </a:schemeClr>
                </a:solidFill>
                <a:latin typeface="Aptos" panose="020B0004020202020204" pitchFamily="34" charset="0"/>
              </a:rPr>
              <a:t>Andhra Pradesh</a:t>
            </a:r>
          </a:p>
          <a:p>
            <a:pPr algn="r" fontAlgn="b"/>
            <a:r>
              <a:rPr lang="en-IN" sz="1600" b="1" dirty="0">
                <a:solidFill>
                  <a:schemeClr val="accent1">
                    <a:lumMod val="75000"/>
                  </a:schemeClr>
                </a:solidFill>
                <a:latin typeface="Aptos" panose="020B0004020202020204" pitchFamily="34" charset="0"/>
              </a:rPr>
              <a:t>80000 DWT</a:t>
            </a:r>
          </a:p>
        </p:txBody>
      </p:sp>
      <p:sp>
        <p:nvSpPr>
          <p:cNvPr id="31" name="TextBox 30">
            <a:extLst>
              <a:ext uri="{FF2B5EF4-FFF2-40B4-BE49-F238E27FC236}">
                <a16:creationId xmlns:a16="http://schemas.microsoft.com/office/drawing/2014/main" id="{27968446-DEAC-3182-2589-BBCBF1BC6B6E}"/>
              </a:ext>
            </a:extLst>
          </p:cNvPr>
          <p:cNvSpPr txBox="1"/>
          <p:nvPr/>
        </p:nvSpPr>
        <p:spPr>
          <a:xfrm>
            <a:off x="10012326" y="2354655"/>
            <a:ext cx="1360824" cy="553998"/>
          </a:xfrm>
          <a:prstGeom prst="rect">
            <a:avLst/>
          </a:prstGeom>
          <a:noFill/>
        </p:spPr>
        <p:txBody>
          <a:bodyPr wrap="square">
            <a:spAutoFit/>
          </a:bodyPr>
          <a:lstStyle/>
          <a:p>
            <a:pPr algn="r" fontAlgn="b"/>
            <a:r>
              <a:rPr lang="en-IN" sz="1400" dirty="0">
                <a:solidFill>
                  <a:schemeClr val="accent1">
                    <a:lumMod val="75000"/>
                  </a:schemeClr>
                </a:solidFill>
                <a:latin typeface="Aptos" panose="020B0004020202020204" pitchFamily="34" charset="0"/>
              </a:rPr>
              <a:t>West Bengal</a:t>
            </a:r>
          </a:p>
          <a:p>
            <a:pPr algn="r" fontAlgn="b"/>
            <a:r>
              <a:rPr lang="en-IN" sz="1600" b="1" dirty="0">
                <a:solidFill>
                  <a:schemeClr val="accent1">
                    <a:lumMod val="75000"/>
                  </a:schemeClr>
                </a:solidFill>
                <a:latin typeface="Aptos" panose="020B0004020202020204" pitchFamily="34" charset="0"/>
              </a:rPr>
              <a:t>44000 DWT</a:t>
            </a:r>
          </a:p>
        </p:txBody>
      </p:sp>
      <p:graphicFrame>
        <p:nvGraphicFramePr>
          <p:cNvPr id="32" name="Chart 31">
            <a:extLst>
              <a:ext uri="{FF2B5EF4-FFF2-40B4-BE49-F238E27FC236}">
                <a16:creationId xmlns:a16="http://schemas.microsoft.com/office/drawing/2014/main" id="{F70F16DB-6883-268E-32F3-911D895449F3}"/>
              </a:ext>
            </a:extLst>
          </p:cNvPr>
          <p:cNvGraphicFramePr>
            <a:graphicFrameLocks/>
          </p:cNvGraphicFramePr>
          <p:nvPr/>
        </p:nvGraphicFramePr>
        <p:xfrm>
          <a:off x="389467" y="3394555"/>
          <a:ext cx="5615728" cy="2845378"/>
        </p:xfrm>
        <a:graphic>
          <a:graphicData uri="http://schemas.openxmlformats.org/drawingml/2006/chart">
            <c:chart xmlns:c="http://schemas.openxmlformats.org/drawingml/2006/chart" xmlns:r="http://schemas.openxmlformats.org/officeDocument/2006/relationships" r:id="rId15"/>
          </a:graphicData>
        </a:graphic>
      </p:graphicFrame>
      <p:sp>
        <p:nvSpPr>
          <p:cNvPr id="34" name="TextBox 33">
            <a:extLst>
              <a:ext uri="{FF2B5EF4-FFF2-40B4-BE49-F238E27FC236}">
                <a16:creationId xmlns:a16="http://schemas.microsoft.com/office/drawing/2014/main" id="{8A5C31B1-80C3-99C0-18FA-FBCE456369C0}"/>
              </a:ext>
            </a:extLst>
          </p:cNvPr>
          <p:cNvSpPr txBox="1"/>
          <p:nvPr/>
        </p:nvSpPr>
        <p:spPr>
          <a:xfrm>
            <a:off x="6305973" y="1445965"/>
            <a:ext cx="3916325" cy="369332"/>
          </a:xfrm>
          <a:prstGeom prst="rect">
            <a:avLst/>
          </a:prstGeom>
          <a:solidFill>
            <a:schemeClr val="bg2"/>
          </a:solidFill>
        </p:spPr>
        <p:txBody>
          <a:bodyPr wrap="square">
            <a:spAutoFit/>
          </a:bodyPr>
          <a:lstStyle/>
          <a:p>
            <a:pPr algn="r" fontAlgn="b"/>
            <a:r>
              <a:rPr lang="en-IN" sz="1800" b="1" dirty="0">
                <a:solidFill>
                  <a:schemeClr val="accent1">
                    <a:lumMod val="75000"/>
                  </a:schemeClr>
                </a:solidFill>
                <a:latin typeface="Aptos" panose="020B0004020202020204" pitchFamily="34" charset="0"/>
              </a:rPr>
              <a:t>State-wise Shipbuilding capacities</a:t>
            </a:r>
          </a:p>
        </p:txBody>
      </p:sp>
      <p:sp>
        <p:nvSpPr>
          <p:cNvPr id="35" name="Oval 34">
            <a:extLst>
              <a:ext uri="{FF2B5EF4-FFF2-40B4-BE49-F238E27FC236}">
                <a16:creationId xmlns:a16="http://schemas.microsoft.com/office/drawing/2014/main" id="{1F74D9BF-6150-C7E8-3549-C56AE5F9EFF6}"/>
              </a:ext>
            </a:extLst>
          </p:cNvPr>
          <p:cNvSpPr/>
          <p:nvPr/>
        </p:nvSpPr>
        <p:spPr>
          <a:xfrm>
            <a:off x="1515324" y="1213787"/>
            <a:ext cx="1402841" cy="1256324"/>
          </a:xfrm>
          <a:prstGeom prst="ellipse">
            <a:avLst/>
          </a:prstGeom>
          <a:solidFill>
            <a:srgbClr val="D2E7F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043CAB09-92C9-AC33-29DC-C21968013070}"/>
              </a:ext>
            </a:extLst>
          </p:cNvPr>
          <p:cNvSpPr/>
          <p:nvPr/>
        </p:nvSpPr>
        <p:spPr>
          <a:xfrm>
            <a:off x="3660471" y="1213787"/>
            <a:ext cx="1336548" cy="1256324"/>
          </a:xfrm>
          <a:prstGeom prst="ellipse">
            <a:avLst/>
          </a:prstGeom>
          <a:solidFill>
            <a:srgbClr val="E8D4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800" b="1" dirty="0">
                <a:solidFill>
                  <a:srgbClr val="002060"/>
                </a:solidFill>
              </a:rPr>
              <a:t>53*</a:t>
            </a:r>
          </a:p>
        </p:txBody>
      </p:sp>
      <p:sp>
        <p:nvSpPr>
          <p:cNvPr id="37" name="TextBox 36">
            <a:extLst>
              <a:ext uri="{FF2B5EF4-FFF2-40B4-BE49-F238E27FC236}">
                <a16:creationId xmlns:a16="http://schemas.microsoft.com/office/drawing/2014/main" id="{402BCFC4-F274-61E5-D91A-0A25E4560C32}"/>
              </a:ext>
            </a:extLst>
          </p:cNvPr>
          <p:cNvSpPr txBox="1"/>
          <p:nvPr/>
        </p:nvSpPr>
        <p:spPr>
          <a:xfrm>
            <a:off x="1426462" y="2497285"/>
            <a:ext cx="1657703" cy="830997"/>
          </a:xfrm>
          <a:prstGeom prst="rect">
            <a:avLst/>
          </a:prstGeom>
          <a:noFill/>
        </p:spPr>
        <p:txBody>
          <a:bodyPr wrap="square" rtlCol="0">
            <a:spAutoFit/>
          </a:bodyPr>
          <a:lstStyle/>
          <a:p>
            <a:pPr algn="ctr"/>
            <a:r>
              <a:rPr lang="en-IN" sz="1600" b="1" dirty="0"/>
              <a:t>Current Annual Tonnage Produced </a:t>
            </a:r>
          </a:p>
        </p:txBody>
      </p:sp>
      <p:sp>
        <p:nvSpPr>
          <p:cNvPr id="38" name="TextBox 37">
            <a:extLst>
              <a:ext uri="{FF2B5EF4-FFF2-40B4-BE49-F238E27FC236}">
                <a16:creationId xmlns:a16="http://schemas.microsoft.com/office/drawing/2014/main" id="{CBE67435-3D66-6E69-602D-E59F934079B2}"/>
              </a:ext>
            </a:extLst>
          </p:cNvPr>
          <p:cNvSpPr txBox="1"/>
          <p:nvPr/>
        </p:nvSpPr>
        <p:spPr>
          <a:xfrm>
            <a:off x="1623627" y="1510449"/>
            <a:ext cx="1199963" cy="830997"/>
          </a:xfrm>
          <a:prstGeom prst="rect">
            <a:avLst/>
          </a:prstGeom>
          <a:noFill/>
        </p:spPr>
        <p:txBody>
          <a:bodyPr wrap="square" rtlCol="0">
            <a:spAutoFit/>
          </a:bodyPr>
          <a:lstStyle/>
          <a:p>
            <a:pPr algn="ctr"/>
            <a:r>
              <a:rPr lang="en-IN" sz="2400" b="1" dirty="0">
                <a:solidFill>
                  <a:srgbClr val="002060"/>
                </a:solidFill>
              </a:rPr>
              <a:t>30,000</a:t>
            </a:r>
          </a:p>
          <a:p>
            <a:pPr algn="ctr"/>
            <a:r>
              <a:rPr lang="en-IN" sz="2400" b="1" dirty="0">
                <a:solidFill>
                  <a:srgbClr val="002060"/>
                </a:solidFill>
              </a:rPr>
              <a:t>GT</a:t>
            </a:r>
          </a:p>
        </p:txBody>
      </p:sp>
      <p:sp>
        <p:nvSpPr>
          <p:cNvPr id="39" name="TextBox 38">
            <a:extLst>
              <a:ext uri="{FF2B5EF4-FFF2-40B4-BE49-F238E27FC236}">
                <a16:creationId xmlns:a16="http://schemas.microsoft.com/office/drawing/2014/main" id="{9DB4225A-5E42-390D-B5F8-C8F2F4F6303B}"/>
              </a:ext>
            </a:extLst>
          </p:cNvPr>
          <p:cNvSpPr txBox="1"/>
          <p:nvPr/>
        </p:nvSpPr>
        <p:spPr>
          <a:xfrm>
            <a:off x="3499893" y="2513009"/>
            <a:ext cx="1657703" cy="584775"/>
          </a:xfrm>
          <a:prstGeom prst="rect">
            <a:avLst/>
          </a:prstGeom>
          <a:noFill/>
        </p:spPr>
        <p:txBody>
          <a:bodyPr wrap="square" rtlCol="0">
            <a:spAutoFit/>
          </a:bodyPr>
          <a:lstStyle/>
          <a:p>
            <a:pPr algn="ctr"/>
            <a:r>
              <a:rPr lang="en-IN" sz="1600" b="1" dirty="0"/>
              <a:t>Total Number of Shipyards</a:t>
            </a:r>
          </a:p>
        </p:txBody>
      </p:sp>
      <p:sp>
        <p:nvSpPr>
          <p:cNvPr id="40" name="TextBox 39">
            <a:extLst>
              <a:ext uri="{FF2B5EF4-FFF2-40B4-BE49-F238E27FC236}">
                <a16:creationId xmlns:a16="http://schemas.microsoft.com/office/drawing/2014/main" id="{540A2825-8B18-3A6A-2C19-3261E3C9C171}"/>
              </a:ext>
            </a:extLst>
          </p:cNvPr>
          <p:cNvSpPr txBox="1"/>
          <p:nvPr/>
        </p:nvSpPr>
        <p:spPr>
          <a:xfrm>
            <a:off x="3499893" y="3071629"/>
            <a:ext cx="1657703" cy="230832"/>
          </a:xfrm>
          <a:prstGeom prst="rect">
            <a:avLst/>
          </a:prstGeom>
          <a:noFill/>
        </p:spPr>
        <p:txBody>
          <a:bodyPr wrap="square" rtlCol="0">
            <a:spAutoFit/>
          </a:bodyPr>
          <a:lstStyle/>
          <a:p>
            <a:r>
              <a:rPr lang="en-IN" sz="900" i="1" baseline="30000" dirty="0"/>
              <a:t>*</a:t>
            </a:r>
            <a:r>
              <a:rPr lang="en-IN" sz="900" i="1" dirty="0"/>
              <a:t>Annual Report, </a:t>
            </a:r>
            <a:r>
              <a:rPr lang="en-IN" sz="900" i="1" dirty="0" err="1"/>
              <a:t>MoPSW</a:t>
            </a:r>
            <a:endParaRPr lang="en-IN" sz="900" i="1" dirty="0"/>
          </a:p>
        </p:txBody>
      </p:sp>
      <p:cxnSp>
        <p:nvCxnSpPr>
          <p:cNvPr id="6" name="Straight Connector 5">
            <a:extLst>
              <a:ext uri="{FF2B5EF4-FFF2-40B4-BE49-F238E27FC236}">
                <a16:creationId xmlns:a16="http://schemas.microsoft.com/office/drawing/2014/main" id="{B904C8D3-ECE9-009D-1AC3-A448BAFFC5DB}"/>
              </a:ext>
            </a:extLst>
          </p:cNvPr>
          <p:cNvCxnSpPr>
            <a:cxnSpLocks/>
          </p:cNvCxnSpPr>
          <p:nvPr/>
        </p:nvCxnSpPr>
        <p:spPr>
          <a:xfrm>
            <a:off x="1702759" y="895236"/>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BA89AE8C-FEAF-E73B-DAEB-BA8692FA25A0}"/>
              </a:ext>
            </a:extLst>
          </p:cNvPr>
          <p:cNvSpPr txBox="1"/>
          <p:nvPr/>
        </p:nvSpPr>
        <p:spPr>
          <a:xfrm>
            <a:off x="9889163" y="3296834"/>
            <a:ext cx="2056193" cy="3056096"/>
          </a:xfrm>
          <a:prstGeom prst="roundRect">
            <a:avLst/>
          </a:prstGeom>
          <a:noFill/>
          <a:ln w="28575">
            <a:solidFill>
              <a:srgbClr val="004667"/>
            </a:solidFill>
          </a:ln>
        </p:spPr>
        <p:txBody>
          <a:bodyPr wrap="square" rtlCol="0">
            <a:spAutoFit/>
          </a:bodyPr>
          <a:lstStyle/>
          <a:p>
            <a:pPr algn="ctr"/>
            <a:r>
              <a:rPr lang="en-US" dirty="0">
                <a:solidFill>
                  <a:srgbClr val="004667"/>
                </a:solidFill>
              </a:rPr>
              <a:t>Approved Financial Package to unlock </a:t>
            </a:r>
            <a:r>
              <a:rPr lang="en-US" b="1" dirty="0">
                <a:solidFill>
                  <a:srgbClr val="004667"/>
                </a:solidFill>
              </a:rPr>
              <a:t>4.5M GT shipbuilding capacity, create ~ 30 lakh jobs </a:t>
            </a:r>
            <a:r>
              <a:rPr lang="en-US" dirty="0">
                <a:solidFill>
                  <a:srgbClr val="004667"/>
                </a:solidFill>
              </a:rPr>
              <a:t>and</a:t>
            </a:r>
            <a:r>
              <a:rPr lang="en-US" b="1" dirty="0">
                <a:solidFill>
                  <a:srgbClr val="004667"/>
                </a:solidFill>
              </a:rPr>
              <a:t> attract ₹ 4.5 lakh </a:t>
            </a:r>
            <a:r>
              <a:rPr lang="en-US" b="1" dirty="0" err="1">
                <a:solidFill>
                  <a:srgbClr val="004667"/>
                </a:solidFill>
              </a:rPr>
              <a:t>cr</a:t>
            </a:r>
            <a:r>
              <a:rPr lang="en-US" b="1" dirty="0">
                <a:solidFill>
                  <a:srgbClr val="004667"/>
                </a:solidFill>
              </a:rPr>
              <a:t> investments.</a:t>
            </a:r>
            <a:endParaRPr lang="en-IN" b="1" dirty="0">
              <a:solidFill>
                <a:srgbClr val="004667"/>
              </a:solidFill>
            </a:endParaRPr>
          </a:p>
        </p:txBody>
      </p:sp>
      <p:sp>
        <p:nvSpPr>
          <p:cNvPr id="2" name="Footer Placeholder 2">
            <a:extLst>
              <a:ext uri="{FF2B5EF4-FFF2-40B4-BE49-F238E27FC236}">
                <a16:creationId xmlns:a16="http://schemas.microsoft.com/office/drawing/2014/main" id="{C305FE7F-555B-2D99-519B-1F71946577D9}"/>
              </a:ext>
            </a:extLst>
          </p:cNvPr>
          <p:cNvSpPr>
            <a:spLocks noGrp="1"/>
          </p:cNvSpPr>
          <p:nvPr>
            <p:ph type="ftr" sz="quarter" idx="11"/>
          </p:nvPr>
        </p:nvSpPr>
        <p:spPr>
          <a:xfrm>
            <a:off x="4038599" y="640674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3" name="Slide Number Placeholder 3">
            <a:extLst>
              <a:ext uri="{FF2B5EF4-FFF2-40B4-BE49-F238E27FC236}">
                <a16:creationId xmlns:a16="http://schemas.microsoft.com/office/drawing/2014/main" id="{0BA3790D-8925-35CB-490C-39F07273C5CE}"/>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4111700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209AA-03AE-8981-6548-7CD908F577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455139-BAFE-3F94-E6D5-89938691F01F}"/>
              </a:ext>
            </a:extLst>
          </p:cNvPr>
          <p:cNvSpPr>
            <a:spLocks noGrp="1"/>
          </p:cNvSpPr>
          <p:nvPr>
            <p:ph type="title"/>
          </p:nvPr>
        </p:nvSpPr>
        <p:spPr>
          <a:xfrm>
            <a:off x="2053635" y="136525"/>
            <a:ext cx="8269941" cy="740660"/>
          </a:xfrm>
        </p:spPr>
        <p:txBody>
          <a:bodyPr vert="horz" lIns="91440" tIns="45720" rIns="91440" bIns="45720" rtlCol="0" anchor="b">
            <a:normAutofit/>
          </a:bodyPr>
          <a:lstStyle/>
          <a:p>
            <a:r>
              <a:rPr lang="en-IN" dirty="0"/>
              <a:t>Four Pillar Approach</a:t>
            </a:r>
            <a:endParaRPr lang="en-US" dirty="0"/>
          </a:p>
        </p:txBody>
      </p:sp>
      <p:pic>
        <p:nvPicPr>
          <p:cNvPr id="1028" name="Picture 4" descr="Pillar Icons - Free SVG &amp; PNG Pillar Images - Noun Project">
            <a:extLst>
              <a:ext uri="{FF2B5EF4-FFF2-40B4-BE49-F238E27FC236}">
                <a16:creationId xmlns:a16="http://schemas.microsoft.com/office/drawing/2014/main" id="{BB63ED35-5354-B6AA-1743-989A857F4983}"/>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41348" y="153971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illar Icons - Free SVG &amp; PNG Pillar Images - Noun Project">
            <a:extLst>
              <a:ext uri="{FF2B5EF4-FFF2-40B4-BE49-F238E27FC236}">
                <a16:creationId xmlns:a16="http://schemas.microsoft.com/office/drawing/2014/main" id="{21473923-3543-6010-1A2F-FED1B8DB6057}"/>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59758" y="153971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illar Icons - Free SVG &amp; PNG Pillar Images - Noun Project">
            <a:extLst>
              <a:ext uri="{FF2B5EF4-FFF2-40B4-BE49-F238E27FC236}">
                <a16:creationId xmlns:a16="http://schemas.microsoft.com/office/drawing/2014/main" id="{D2521FB5-0497-9AB1-5BDA-88A9C8E83EEF}"/>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78168" y="1529673"/>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illar Icons - Free SVG &amp; PNG Pillar Images - Noun Project">
            <a:extLst>
              <a:ext uri="{FF2B5EF4-FFF2-40B4-BE49-F238E27FC236}">
                <a16:creationId xmlns:a16="http://schemas.microsoft.com/office/drawing/2014/main" id="{CEA3C67B-C1E8-52CD-CD39-5A7359D9A5CE}"/>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89136" y="153971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C886D5F-FD74-83E5-06F9-CE00E5BBD2DA}"/>
              </a:ext>
            </a:extLst>
          </p:cNvPr>
          <p:cNvSpPr txBox="1"/>
          <p:nvPr/>
        </p:nvSpPr>
        <p:spPr>
          <a:xfrm>
            <a:off x="2107333" y="3197822"/>
            <a:ext cx="973029" cy="923330"/>
          </a:xfrm>
          <a:prstGeom prst="rect">
            <a:avLst/>
          </a:prstGeom>
          <a:noFill/>
        </p:spPr>
        <p:txBody>
          <a:bodyPr wrap="square" rtlCol="0">
            <a:spAutoFit/>
          </a:bodyPr>
          <a:lstStyle/>
          <a:p>
            <a:pPr algn="ctr"/>
            <a:r>
              <a:rPr lang="en-IN" sz="5400" b="1">
                <a:ln w="22225">
                  <a:solidFill>
                    <a:srgbClr val="004667"/>
                  </a:solidFill>
                  <a:prstDash val="solid"/>
                </a:ln>
                <a:solidFill>
                  <a:schemeClr val="bg1"/>
                </a:solidFill>
              </a:rPr>
              <a:t>01</a:t>
            </a:r>
          </a:p>
        </p:txBody>
      </p:sp>
      <p:sp>
        <p:nvSpPr>
          <p:cNvPr id="10" name="TextBox 9">
            <a:extLst>
              <a:ext uri="{FF2B5EF4-FFF2-40B4-BE49-F238E27FC236}">
                <a16:creationId xmlns:a16="http://schemas.microsoft.com/office/drawing/2014/main" id="{6B3AD0EB-FA54-3BB6-E399-5994996DB9A7}"/>
              </a:ext>
            </a:extLst>
          </p:cNvPr>
          <p:cNvSpPr txBox="1"/>
          <p:nvPr/>
        </p:nvSpPr>
        <p:spPr>
          <a:xfrm>
            <a:off x="4625744" y="3197822"/>
            <a:ext cx="973029" cy="923330"/>
          </a:xfrm>
          <a:prstGeom prst="rect">
            <a:avLst/>
          </a:prstGeom>
          <a:noFill/>
        </p:spPr>
        <p:txBody>
          <a:bodyPr wrap="square" rtlCol="0">
            <a:spAutoFit/>
          </a:bodyPr>
          <a:lstStyle/>
          <a:p>
            <a:pPr algn="ctr"/>
            <a:r>
              <a:rPr lang="en-IN" sz="5400" b="1">
                <a:ln w="22225">
                  <a:solidFill>
                    <a:srgbClr val="2D830E"/>
                  </a:solidFill>
                  <a:prstDash val="solid"/>
                </a:ln>
                <a:solidFill>
                  <a:schemeClr val="bg1"/>
                </a:solidFill>
              </a:rPr>
              <a:t>02</a:t>
            </a:r>
          </a:p>
        </p:txBody>
      </p:sp>
      <p:sp>
        <p:nvSpPr>
          <p:cNvPr id="11" name="TextBox 10">
            <a:extLst>
              <a:ext uri="{FF2B5EF4-FFF2-40B4-BE49-F238E27FC236}">
                <a16:creationId xmlns:a16="http://schemas.microsoft.com/office/drawing/2014/main" id="{D03397ED-711A-F579-A1AC-03507D529069}"/>
              </a:ext>
            </a:extLst>
          </p:cNvPr>
          <p:cNvSpPr txBox="1"/>
          <p:nvPr/>
        </p:nvSpPr>
        <p:spPr>
          <a:xfrm>
            <a:off x="7144154" y="3197822"/>
            <a:ext cx="973029" cy="923330"/>
          </a:xfrm>
          <a:prstGeom prst="rect">
            <a:avLst/>
          </a:prstGeom>
          <a:noFill/>
        </p:spPr>
        <p:txBody>
          <a:bodyPr wrap="square" rtlCol="0">
            <a:spAutoFit/>
          </a:bodyPr>
          <a:lstStyle/>
          <a:p>
            <a:pPr algn="ctr"/>
            <a:r>
              <a:rPr lang="en-IN" sz="5400" b="1">
                <a:ln w="22225">
                  <a:solidFill>
                    <a:srgbClr val="7D0C71"/>
                  </a:solidFill>
                  <a:prstDash val="solid"/>
                </a:ln>
                <a:solidFill>
                  <a:schemeClr val="bg1"/>
                </a:solidFill>
              </a:rPr>
              <a:t>03</a:t>
            </a:r>
          </a:p>
        </p:txBody>
      </p:sp>
      <p:sp>
        <p:nvSpPr>
          <p:cNvPr id="12" name="TextBox 11">
            <a:extLst>
              <a:ext uri="{FF2B5EF4-FFF2-40B4-BE49-F238E27FC236}">
                <a16:creationId xmlns:a16="http://schemas.microsoft.com/office/drawing/2014/main" id="{3DD03007-815A-9A9B-5D1E-651125FE7A5A}"/>
              </a:ext>
            </a:extLst>
          </p:cNvPr>
          <p:cNvSpPr txBox="1"/>
          <p:nvPr/>
        </p:nvSpPr>
        <p:spPr>
          <a:xfrm>
            <a:off x="9495685" y="3197822"/>
            <a:ext cx="973029" cy="923330"/>
          </a:xfrm>
          <a:prstGeom prst="rect">
            <a:avLst/>
          </a:prstGeom>
          <a:noFill/>
        </p:spPr>
        <p:txBody>
          <a:bodyPr wrap="square" rtlCol="0">
            <a:spAutoFit/>
          </a:bodyPr>
          <a:lstStyle/>
          <a:p>
            <a:pPr algn="ctr"/>
            <a:r>
              <a:rPr lang="en-IN" sz="5400" b="1">
                <a:ln w="22225">
                  <a:solidFill>
                    <a:srgbClr val="BA4609"/>
                  </a:solidFill>
                  <a:prstDash val="solid"/>
                </a:ln>
                <a:solidFill>
                  <a:schemeClr val="bg1"/>
                </a:solidFill>
              </a:rPr>
              <a:t>04</a:t>
            </a:r>
          </a:p>
        </p:txBody>
      </p:sp>
      <p:sp>
        <p:nvSpPr>
          <p:cNvPr id="14" name="TextBox 13">
            <a:extLst>
              <a:ext uri="{FF2B5EF4-FFF2-40B4-BE49-F238E27FC236}">
                <a16:creationId xmlns:a16="http://schemas.microsoft.com/office/drawing/2014/main" id="{60EFF2D1-315C-F764-C00A-3AD691604DA9}"/>
              </a:ext>
            </a:extLst>
          </p:cNvPr>
          <p:cNvSpPr txBox="1"/>
          <p:nvPr/>
        </p:nvSpPr>
        <p:spPr>
          <a:xfrm>
            <a:off x="1430273" y="3972165"/>
            <a:ext cx="2327148" cy="523220"/>
          </a:xfrm>
          <a:prstGeom prst="rect">
            <a:avLst/>
          </a:prstGeom>
          <a:noFill/>
        </p:spPr>
        <p:txBody>
          <a:bodyPr wrap="square">
            <a:spAutoFit/>
          </a:bodyPr>
          <a:lstStyle/>
          <a:p>
            <a:pPr marL="103505" marR="97790" indent="4445" algn="ctr">
              <a:lnSpc>
                <a:spcPct val="100000"/>
              </a:lnSpc>
              <a:spcBef>
                <a:spcPts val="1300"/>
              </a:spcBef>
            </a:pPr>
            <a:r>
              <a:rPr lang="en-IN" sz="1400" b="1" spc="-10">
                <a:solidFill>
                  <a:srgbClr val="004667"/>
                </a:solidFill>
                <a:cs typeface="Arial" panose="020B0604020202020204" pitchFamily="34" charset="0"/>
              </a:rPr>
              <a:t>Shipbuilding Financial</a:t>
            </a:r>
            <a:r>
              <a:rPr lang="en-IN" sz="1400" b="1" spc="-40">
                <a:solidFill>
                  <a:srgbClr val="004667"/>
                </a:solidFill>
                <a:cs typeface="Arial" panose="020B0604020202020204" pitchFamily="34" charset="0"/>
              </a:rPr>
              <a:t> </a:t>
            </a:r>
            <a:r>
              <a:rPr lang="en-IN" sz="1400" b="1" spc="-10">
                <a:solidFill>
                  <a:srgbClr val="004667"/>
                </a:solidFill>
                <a:cs typeface="Arial" panose="020B0604020202020204" pitchFamily="34" charset="0"/>
              </a:rPr>
              <a:t>Assistance scheme</a:t>
            </a:r>
            <a:endParaRPr lang="en-IN" sz="1400">
              <a:solidFill>
                <a:srgbClr val="004667"/>
              </a:solidFill>
              <a:cs typeface="Arial" panose="020B0604020202020204" pitchFamily="34" charset="0"/>
            </a:endParaRPr>
          </a:p>
        </p:txBody>
      </p:sp>
      <p:sp>
        <p:nvSpPr>
          <p:cNvPr id="15" name="TextBox 14">
            <a:extLst>
              <a:ext uri="{FF2B5EF4-FFF2-40B4-BE49-F238E27FC236}">
                <a16:creationId xmlns:a16="http://schemas.microsoft.com/office/drawing/2014/main" id="{ADAD328C-CF11-3A16-56A7-F6B08FE0E895}"/>
              </a:ext>
            </a:extLst>
          </p:cNvPr>
          <p:cNvSpPr txBox="1"/>
          <p:nvPr/>
        </p:nvSpPr>
        <p:spPr>
          <a:xfrm>
            <a:off x="3948684" y="3990303"/>
            <a:ext cx="2327148" cy="523220"/>
          </a:xfrm>
          <a:prstGeom prst="rect">
            <a:avLst/>
          </a:prstGeom>
          <a:noFill/>
        </p:spPr>
        <p:txBody>
          <a:bodyPr wrap="square">
            <a:spAutoFit/>
          </a:bodyPr>
          <a:lstStyle/>
          <a:p>
            <a:pPr marL="103505" marR="97790" indent="4445" algn="ctr">
              <a:lnSpc>
                <a:spcPct val="100000"/>
              </a:lnSpc>
              <a:spcBef>
                <a:spcPts val="1300"/>
              </a:spcBef>
            </a:pPr>
            <a:r>
              <a:rPr lang="en-IN" sz="1400" b="1" spc="-10">
                <a:solidFill>
                  <a:srgbClr val="2D830E"/>
                </a:solidFill>
                <a:cs typeface="Arial" panose="020B0604020202020204" pitchFamily="34" charset="0"/>
              </a:rPr>
              <a:t>Maritime Development Fund</a:t>
            </a:r>
          </a:p>
        </p:txBody>
      </p:sp>
      <p:sp>
        <p:nvSpPr>
          <p:cNvPr id="16" name="TextBox 15">
            <a:extLst>
              <a:ext uri="{FF2B5EF4-FFF2-40B4-BE49-F238E27FC236}">
                <a16:creationId xmlns:a16="http://schemas.microsoft.com/office/drawing/2014/main" id="{3FC43F1D-97A7-C822-FADB-783440B50948}"/>
              </a:ext>
            </a:extLst>
          </p:cNvPr>
          <p:cNvSpPr txBox="1"/>
          <p:nvPr/>
        </p:nvSpPr>
        <p:spPr>
          <a:xfrm>
            <a:off x="8818625" y="3990303"/>
            <a:ext cx="2327148" cy="523220"/>
          </a:xfrm>
          <a:prstGeom prst="rect">
            <a:avLst/>
          </a:prstGeom>
          <a:noFill/>
        </p:spPr>
        <p:txBody>
          <a:bodyPr wrap="square">
            <a:spAutoFit/>
          </a:bodyPr>
          <a:lstStyle/>
          <a:p>
            <a:pPr marL="103505" marR="97790" indent="4445" algn="ctr">
              <a:lnSpc>
                <a:spcPct val="100000"/>
              </a:lnSpc>
              <a:spcBef>
                <a:spcPts val="1300"/>
              </a:spcBef>
            </a:pPr>
            <a:r>
              <a:rPr lang="en-IN" sz="1400" b="1" spc="-10">
                <a:solidFill>
                  <a:srgbClr val="BA4609"/>
                </a:solidFill>
                <a:cs typeface="Arial" panose="020B0604020202020204" pitchFamily="34" charset="0"/>
              </a:rPr>
              <a:t>Legal, Policy and Process Reforms</a:t>
            </a:r>
          </a:p>
        </p:txBody>
      </p:sp>
      <p:sp>
        <p:nvSpPr>
          <p:cNvPr id="17" name="TextBox 16">
            <a:extLst>
              <a:ext uri="{FF2B5EF4-FFF2-40B4-BE49-F238E27FC236}">
                <a16:creationId xmlns:a16="http://schemas.microsoft.com/office/drawing/2014/main" id="{336EDC8C-79D3-81DC-9350-834C4ED18E23}"/>
              </a:ext>
            </a:extLst>
          </p:cNvPr>
          <p:cNvSpPr txBox="1"/>
          <p:nvPr/>
        </p:nvSpPr>
        <p:spPr>
          <a:xfrm>
            <a:off x="6341712" y="3990303"/>
            <a:ext cx="2586528" cy="523220"/>
          </a:xfrm>
          <a:prstGeom prst="rect">
            <a:avLst/>
          </a:prstGeom>
          <a:noFill/>
        </p:spPr>
        <p:txBody>
          <a:bodyPr wrap="square">
            <a:spAutoFit/>
          </a:bodyPr>
          <a:lstStyle/>
          <a:p>
            <a:pPr marL="103505" marR="97790" indent="4445" algn="ctr">
              <a:lnSpc>
                <a:spcPct val="100000"/>
              </a:lnSpc>
              <a:spcBef>
                <a:spcPts val="1300"/>
              </a:spcBef>
            </a:pPr>
            <a:r>
              <a:rPr lang="en-IN" sz="1400" b="1" spc="-10" dirty="0">
                <a:solidFill>
                  <a:srgbClr val="7D0C71"/>
                </a:solidFill>
                <a:cs typeface="Arial" panose="020B0604020202020204" pitchFamily="34" charset="0"/>
              </a:rPr>
              <a:t>Shipbuilding Development Scheme (</a:t>
            </a:r>
            <a:r>
              <a:rPr lang="en-IN" sz="1400" b="1" spc="-10" dirty="0" err="1">
                <a:solidFill>
                  <a:srgbClr val="7D0C71"/>
                </a:solidFill>
                <a:cs typeface="Arial" panose="020B0604020202020204" pitchFamily="34" charset="0"/>
              </a:rPr>
              <a:t>SbDS</a:t>
            </a:r>
            <a:r>
              <a:rPr lang="en-IN" sz="1400" b="1" spc="-10" dirty="0">
                <a:solidFill>
                  <a:srgbClr val="7D0C71"/>
                </a:solidFill>
                <a:cs typeface="Arial" panose="020B0604020202020204" pitchFamily="34" charset="0"/>
              </a:rPr>
              <a:t>)</a:t>
            </a:r>
          </a:p>
        </p:txBody>
      </p:sp>
      <p:sp>
        <p:nvSpPr>
          <p:cNvPr id="18" name="object 9">
            <a:extLst>
              <a:ext uri="{FF2B5EF4-FFF2-40B4-BE49-F238E27FC236}">
                <a16:creationId xmlns:a16="http://schemas.microsoft.com/office/drawing/2014/main" id="{55318F2D-BDBF-E2B1-8700-05F8F1A96E89}"/>
              </a:ext>
            </a:extLst>
          </p:cNvPr>
          <p:cNvSpPr txBox="1"/>
          <p:nvPr/>
        </p:nvSpPr>
        <p:spPr>
          <a:xfrm>
            <a:off x="1430273" y="4764228"/>
            <a:ext cx="2250533" cy="1762021"/>
          </a:xfrm>
          <a:prstGeom prst="rect">
            <a:avLst/>
          </a:prstGeom>
        </p:spPr>
        <p:txBody>
          <a:bodyPr vert="horz" wrap="square" lIns="0" tIns="12700" rIns="0" bIns="0" rtlCol="0">
            <a:spAutoFit/>
          </a:bodyPr>
          <a:lstStyle/>
          <a:p>
            <a:pPr marL="299085" marR="5080" indent="-287020">
              <a:lnSpc>
                <a:spcPct val="100000"/>
              </a:lnSpc>
              <a:spcBef>
                <a:spcPts val="100"/>
              </a:spcBef>
              <a:buChar char="•"/>
              <a:tabLst>
                <a:tab pos="299085" algn="l"/>
              </a:tabLst>
            </a:pPr>
            <a:r>
              <a:rPr sz="1400">
                <a:solidFill>
                  <a:schemeClr val="tx1">
                    <a:lumMod val="50000"/>
                    <a:lumOff val="50000"/>
                  </a:schemeClr>
                </a:solidFill>
                <a:latin typeface="Arial"/>
                <a:cs typeface="Arial"/>
              </a:rPr>
              <a:t>Overcome</a:t>
            </a:r>
            <a:r>
              <a:rPr sz="1400" spc="-60">
                <a:solidFill>
                  <a:schemeClr val="tx1">
                    <a:lumMod val="50000"/>
                    <a:lumOff val="50000"/>
                  </a:schemeClr>
                </a:solidFill>
                <a:latin typeface="Arial"/>
                <a:cs typeface="Arial"/>
              </a:rPr>
              <a:t> </a:t>
            </a:r>
            <a:r>
              <a:rPr sz="1400" spc="-20">
                <a:solidFill>
                  <a:schemeClr val="tx1">
                    <a:lumMod val="50000"/>
                    <a:lumOff val="50000"/>
                  </a:schemeClr>
                </a:solidFill>
                <a:latin typeface="Arial"/>
                <a:cs typeface="Arial"/>
              </a:rPr>
              <a:t>cost </a:t>
            </a:r>
            <a:r>
              <a:rPr sz="1400">
                <a:solidFill>
                  <a:schemeClr val="tx1">
                    <a:lumMod val="50000"/>
                    <a:lumOff val="50000"/>
                  </a:schemeClr>
                </a:solidFill>
                <a:latin typeface="Arial"/>
                <a:cs typeface="Arial"/>
              </a:rPr>
              <a:t>differential</a:t>
            </a:r>
            <a:r>
              <a:rPr sz="1400" spc="-50">
                <a:solidFill>
                  <a:schemeClr val="tx1">
                    <a:lumMod val="50000"/>
                    <a:lumOff val="50000"/>
                  </a:schemeClr>
                </a:solidFill>
                <a:latin typeface="Arial"/>
                <a:cs typeface="Arial"/>
              </a:rPr>
              <a:t> </a:t>
            </a:r>
            <a:r>
              <a:rPr sz="1400" spc="-10">
                <a:solidFill>
                  <a:schemeClr val="tx1">
                    <a:lumMod val="50000"/>
                    <a:lumOff val="50000"/>
                  </a:schemeClr>
                </a:solidFill>
                <a:latin typeface="Arial"/>
                <a:cs typeface="Arial"/>
              </a:rPr>
              <a:t>vis-a-</a:t>
            </a:r>
            <a:r>
              <a:rPr sz="1400" spc="-25">
                <a:solidFill>
                  <a:schemeClr val="tx1">
                    <a:lumMod val="50000"/>
                    <a:lumOff val="50000"/>
                  </a:schemeClr>
                </a:solidFill>
                <a:latin typeface="Arial"/>
                <a:cs typeface="Arial"/>
              </a:rPr>
              <a:t>vis </a:t>
            </a:r>
            <a:r>
              <a:rPr sz="1400">
                <a:solidFill>
                  <a:schemeClr val="tx1">
                    <a:lumMod val="50000"/>
                    <a:lumOff val="50000"/>
                  </a:schemeClr>
                </a:solidFill>
                <a:latin typeface="Arial"/>
                <a:cs typeface="Arial"/>
              </a:rPr>
              <a:t>foreign</a:t>
            </a:r>
            <a:r>
              <a:rPr sz="1400" spc="-70">
                <a:solidFill>
                  <a:schemeClr val="tx1">
                    <a:lumMod val="50000"/>
                    <a:lumOff val="50000"/>
                  </a:schemeClr>
                </a:solidFill>
                <a:latin typeface="Arial"/>
                <a:cs typeface="Arial"/>
              </a:rPr>
              <a:t> </a:t>
            </a:r>
            <a:r>
              <a:rPr sz="1400" spc="-10">
                <a:solidFill>
                  <a:schemeClr val="tx1">
                    <a:lumMod val="50000"/>
                    <a:lumOff val="50000"/>
                  </a:schemeClr>
                </a:solidFill>
                <a:latin typeface="Arial"/>
                <a:cs typeface="Arial"/>
              </a:rPr>
              <a:t>shipyards.</a:t>
            </a:r>
            <a:endParaRPr lang="en-IN" sz="1400" spc="-10">
              <a:solidFill>
                <a:schemeClr val="tx1">
                  <a:lumMod val="50000"/>
                  <a:lumOff val="50000"/>
                </a:schemeClr>
              </a:solidFill>
              <a:latin typeface="Arial"/>
              <a:cs typeface="Arial"/>
            </a:endParaRPr>
          </a:p>
          <a:p>
            <a:pPr marL="299085" marR="5080" indent="-287020">
              <a:spcBef>
                <a:spcPts val="100"/>
              </a:spcBef>
              <a:buFontTx/>
              <a:buChar char="•"/>
              <a:tabLst>
                <a:tab pos="299085" algn="l"/>
              </a:tabLst>
            </a:pPr>
            <a:r>
              <a:rPr lang="en-IN" sz="1400">
                <a:solidFill>
                  <a:schemeClr val="tx1">
                    <a:lumMod val="50000"/>
                    <a:lumOff val="50000"/>
                  </a:schemeClr>
                </a:solidFill>
                <a:latin typeface="Arial"/>
                <a:cs typeface="Arial"/>
              </a:rPr>
              <a:t>Credit</a:t>
            </a:r>
            <a:r>
              <a:rPr lang="en-IN" sz="1400" spc="-20">
                <a:solidFill>
                  <a:schemeClr val="tx1">
                    <a:lumMod val="50000"/>
                    <a:lumOff val="50000"/>
                  </a:schemeClr>
                </a:solidFill>
                <a:latin typeface="Arial"/>
                <a:cs typeface="Arial"/>
              </a:rPr>
              <a:t> </a:t>
            </a:r>
            <a:r>
              <a:rPr lang="en-IN" sz="1400">
                <a:solidFill>
                  <a:schemeClr val="tx1">
                    <a:lumMod val="50000"/>
                    <a:lumOff val="50000"/>
                  </a:schemeClr>
                </a:solidFill>
                <a:latin typeface="Arial"/>
                <a:cs typeface="Arial"/>
              </a:rPr>
              <a:t>note</a:t>
            </a:r>
            <a:r>
              <a:rPr lang="en-IN" sz="1400" spc="-35">
                <a:solidFill>
                  <a:schemeClr val="tx1">
                    <a:lumMod val="50000"/>
                    <a:lumOff val="50000"/>
                  </a:schemeClr>
                </a:solidFill>
                <a:latin typeface="Arial"/>
                <a:cs typeface="Arial"/>
              </a:rPr>
              <a:t> </a:t>
            </a:r>
            <a:r>
              <a:rPr lang="en-IN" sz="1400">
                <a:solidFill>
                  <a:schemeClr val="tx1">
                    <a:lumMod val="50000"/>
                    <a:lumOff val="50000"/>
                  </a:schemeClr>
                </a:solidFill>
                <a:latin typeface="Arial"/>
                <a:cs typeface="Arial"/>
              </a:rPr>
              <a:t>for</a:t>
            </a:r>
            <a:r>
              <a:rPr lang="en-IN" sz="1400" spc="-20">
                <a:solidFill>
                  <a:schemeClr val="tx1">
                    <a:lumMod val="50000"/>
                    <a:lumOff val="50000"/>
                  </a:schemeClr>
                </a:solidFill>
                <a:latin typeface="Arial"/>
                <a:cs typeface="Arial"/>
              </a:rPr>
              <a:t> </a:t>
            </a:r>
            <a:r>
              <a:rPr lang="en-IN" sz="1400" spc="-25">
                <a:solidFill>
                  <a:schemeClr val="tx1">
                    <a:lumMod val="50000"/>
                    <a:lumOff val="50000"/>
                  </a:schemeClr>
                </a:solidFill>
                <a:latin typeface="Arial"/>
                <a:cs typeface="Arial"/>
              </a:rPr>
              <a:t>new </a:t>
            </a:r>
            <a:r>
              <a:rPr lang="en-IN" sz="1400">
                <a:solidFill>
                  <a:schemeClr val="tx1">
                    <a:lumMod val="50000"/>
                    <a:lumOff val="50000"/>
                  </a:schemeClr>
                </a:solidFill>
                <a:latin typeface="Arial"/>
                <a:cs typeface="Arial"/>
              </a:rPr>
              <a:t>builds</a:t>
            </a:r>
            <a:r>
              <a:rPr lang="en-IN" sz="1400" spc="-40">
                <a:solidFill>
                  <a:schemeClr val="tx1">
                    <a:lumMod val="50000"/>
                    <a:lumOff val="50000"/>
                  </a:schemeClr>
                </a:solidFill>
                <a:latin typeface="Arial"/>
                <a:cs typeface="Arial"/>
              </a:rPr>
              <a:t> </a:t>
            </a:r>
            <a:r>
              <a:rPr lang="en-IN" sz="1400">
                <a:solidFill>
                  <a:schemeClr val="tx1">
                    <a:lumMod val="50000"/>
                    <a:lumOff val="50000"/>
                  </a:schemeClr>
                </a:solidFill>
                <a:latin typeface="Arial"/>
                <a:cs typeface="Arial"/>
              </a:rPr>
              <a:t>against</a:t>
            </a:r>
            <a:r>
              <a:rPr lang="en-IN" sz="1400" spc="-25">
                <a:solidFill>
                  <a:schemeClr val="tx1">
                    <a:lumMod val="50000"/>
                    <a:lumOff val="50000"/>
                  </a:schemeClr>
                </a:solidFill>
                <a:latin typeface="Arial"/>
                <a:cs typeface="Arial"/>
              </a:rPr>
              <a:t> </a:t>
            </a:r>
            <a:r>
              <a:rPr lang="en-IN" sz="1400" spc="-20">
                <a:solidFill>
                  <a:schemeClr val="tx1">
                    <a:lumMod val="50000"/>
                    <a:lumOff val="50000"/>
                  </a:schemeClr>
                </a:solidFill>
                <a:latin typeface="Arial"/>
                <a:cs typeface="Arial"/>
              </a:rPr>
              <a:t>ship </a:t>
            </a:r>
            <a:r>
              <a:rPr lang="en-IN" sz="1400">
                <a:solidFill>
                  <a:schemeClr val="tx1">
                    <a:lumMod val="50000"/>
                    <a:lumOff val="50000"/>
                  </a:schemeClr>
                </a:solidFill>
                <a:latin typeface="Arial"/>
                <a:cs typeface="Arial"/>
              </a:rPr>
              <a:t>scrapping</a:t>
            </a:r>
            <a:r>
              <a:rPr lang="en-IN" sz="1400" spc="-75">
                <a:solidFill>
                  <a:schemeClr val="tx1">
                    <a:lumMod val="50000"/>
                    <a:lumOff val="50000"/>
                  </a:schemeClr>
                </a:solidFill>
                <a:latin typeface="Arial"/>
                <a:cs typeface="Arial"/>
              </a:rPr>
              <a:t> </a:t>
            </a:r>
            <a:r>
              <a:rPr lang="en-IN" sz="1400">
                <a:solidFill>
                  <a:schemeClr val="tx1">
                    <a:lumMod val="50000"/>
                    <a:lumOff val="50000"/>
                  </a:schemeClr>
                </a:solidFill>
                <a:latin typeface="Arial"/>
                <a:cs typeface="Arial"/>
              </a:rPr>
              <a:t>in</a:t>
            </a:r>
            <a:r>
              <a:rPr lang="en-IN" sz="1400" spc="-25">
                <a:solidFill>
                  <a:schemeClr val="tx1">
                    <a:lumMod val="50000"/>
                    <a:lumOff val="50000"/>
                  </a:schemeClr>
                </a:solidFill>
                <a:latin typeface="Arial"/>
                <a:cs typeface="Arial"/>
              </a:rPr>
              <a:t> </a:t>
            </a:r>
            <a:r>
              <a:rPr lang="en-IN" sz="1400" spc="-20">
                <a:solidFill>
                  <a:schemeClr val="tx1">
                    <a:lumMod val="50000"/>
                    <a:lumOff val="50000"/>
                  </a:schemeClr>
                </a:solidFill>
                <a:latin typeface="Arial"/>
                <a:cs typeface="Arial"/>
              </a:rPr>
              <a:t>India</a:t>
            </a:r>
          </a:p>
          <a:p>
            <a:pPr marL="299085" marR="5080" indent="-287020">
              <a:spcBef>
                <a:spcPts val="100"/>
              </a:spcBef>
              <a:buFontTx/>
              <a:buChar char="•"/>
              <a:tabLst>
                <a:tab pos="299085" algn="l"/>
              </a:tabLst>
            </a:pPr>
            <a:r>
              <a:rPr lang="en-IN" sz="1400">
                <a:solidFill>
                  <a:schemeClr val="tx1">
                    <a:lumMod val="50000"/>
                    <a:lumOff val="50000"/>
                  </a:schemeClr>
                </a:solidFill>
                <a:latin typeface="Arial"/>
                <a:cs typeface="Arial"/>
              </a:rPr>
              <a:t>Establish</a:t>
            </a:r>
            <a:r>
              <a:rPr lang="en-IN" sz="1400" spc="-45">
                <a:solidFill>
                  <a:schemeClr val="tx1">
                    <a:lumMod val="50000"/>
                    <a:lumOff val="50000"/>
                  </a:schemeClr>
                </a:solidFill>
                <a:latin typeface="Arial"/>
                <a:cs typeface="Arial"/>
              </a:rPr>
              <a:t> </a:t>
            </a:r>
            <a:r>
              <a:rPr lang="en-IN" sz="1400" spc="-10">
                <a:solidFill>
                  <a:schemeClr val="tx1">
                    <a:lumMod val="50000"/>
                    <a:lumOff val="50000"/>
                  </a:schemeClr>
                </a:solidFill>
                <a:latin typeface="Arial"/>
                <a:cs typeface="Arial"/>
              </a:rPr>
              <a:t>National Shipbuilding Mission</a:t>
            </a:r>
            <a:endParaRPr lang="en-IN" sz="1400">
              <a:solidFill>
                <a:schemeClr val="tx1">
                  <a:lumMod val="50000"/>
                  <a:lumOff val="50000"/>
                </a:schemeClr>
              </a:solidFill>
              <a:latin typeface="Arial"/>
              <a:cs typeface="Arial"/>
            </a:endParaRPr>
          </a:p>
        </p:txBody>
      </p:sp>
      <p:sp>
        <p:nvSpPr>
          <p:cNvPr id="21" name="object 9">
            <a:extLst>
              <a:ext uri="{FF2B5EF4-FFF2-40B4-BE49-F238E27FC236}">
                <a16:creationId xmlns:a16="http://schemas.microsoft.com/office/drawing/2014/main" id="{655DB246-60AA-253D-A77B-EDB067553EA7}"/>
              </a:ext>
            </a:extLst>
          </p:cNvPr>
          <p:cNvSpPr txBox="1"/>
          <p:nvPr/>
        </p:nvSpPr>
        <p:spPr>
          <a:xfrm>
            <a:off x="4015914" y="4767715"/>
            <a:ext cx="2307335" cy="2003112"/>
          </a:xfrm>
          <a:prstGeom prst="rect">
            <a:avLst/>
          </a:prstGeom>
        </p:spPr>
        <p:txBody>
          <a:bodyPr vert="horz" wrap="square" lIns="0" tIns="12700" rIns="0" bIns="0" rtlCol="0">
            <a:spAutoFit/>
          </a:bodyPr>
          <a:lstStyle/>
          <a:p>
            <a:pPr marL="12065" marR="5080">
              <a:lnSpc>
                <a:spcPct val="100000"/>
              </a:lnSpc>
              <a:spcBef>
                <a:spcPts val="100"/>
              </a:spcBef>
              <a:tabLst>
                <a:tab pos="299085" algn="l"/>
              </a:tabLst>
            </a:pPr>
            <a:r>
              <a:rPr lang="en-IN" sz="1400" dirty="0">
                <a:solidFill>
                  <a:schemeClr val="tx1">
                    <a:lumMod val="50000"/>
                    <a:lumOff val="50000"/>
                  </a:schemeClr>
                </a:solidFill>
                <a:latin typeface="Arial"/>
                <a:cs typeface="Arial"/>
              </a:rPr>
              <a:t>Enable long-term financing to maritime sector through equity &amp; debt-based funding:</a:t>
            </a:r>
          </a:p>
          <a:p>
            <a:pPr marL="299085" marR="5080" indent="-287020">
              <a:lnSpc>
                <a:spcPct val="100000"/>
              </a:lnSpc>
              <a:spcBef>
                <a:spcPts val="100"/>
              </a:spcBef>
              <a:buChar char="•"/>
              <a:tabLst>
                <a:tab pos="299085" algn="l"/>
              </a:tabLst>
            </a:pPr>
            <a:r>
              <a:rPr lang="en-IN" sz="1400" dirty="0">
                <a:solidFill>
                  <a:schemeClr val="tx1">
                    <a:lumMod val="50000"/>
                    <a:lumOff val="50000"/>
                  </a:schemeClr>
                </a:solidFill>
                <a:latin typeface="Arial"/>
                <a:cs typeface="Arial"/>
              </a:rPr>
              <a:t>Maritime Investment Fund</a:t>
            </a:r>
          </a:p>
          <a:p>
            <a:pPr marL="299085" marR="5080" indent="-287020">
              <a:lnSpc>
                <a:spcPct val="100000"/>
              </a:lnSpc>
              <a:spcBef>
                <a:spcPts val="100"/>
              </a:spcBef>
              <a:buChar char="•"/>
              <a:tabLst>
                <a:tab pos="299085" algn="l"/>
              </a:tabLst>
            </a:pPr>
            <a:r>
              <a:rPr lang="en-IN" sz="1400" dirty="0">
                <a:solidFill>
                  <a:schemeClr val="tx1">
                    <a:lumMod val="50000"/>
                    <a:lumOff val="50000"/>
                  </a:schemeClr>
                </a:solidFill>
                <a:latin typeface="Arial"/>
                <a:cs typeface="Arial"/>
              </a:rPr>
              <a:t>Interest Incentivization Fund</a:t>
            </a:r>
          </a:p>
          <a:p>
            <a:pPr marL="299085" marR="5080" indent="-287020">
              <a:lnSpc>
                <a:spcPct val="100000"/>
              </a:lnSpc>
              <a:spcBef>
                <a:spcPts val="100"/>
              </a:spcBef>
              <a:buChar char="•"/>
              <a:tabLst>
                <a:tab pos="299085" algn="l"/>
              </a:tabLst>
            </a:pPr>
            <a:r>
              <a:rPr lang="en-IN" sz="1400" dirty="0">
                <a:solidFill>
                  <a:schemeClr val="tx1">
                    <a:lumMod val="50000"/>
                    <a:lumOff val="50000"/>
                  </a:schemeClr>
                </a:solidFill>
                <a:latin typeface="Arial"/>
                <a:cs typeface="Arial"/>
              </a:rPr>
              <a:t>Credit Guarantee Fund</a:t>
            </a:r>
          </a:p>
          <a:p>
            <a:pPr marL="299085" marR="5080" indent="-287020">
              <a:lnSpc>
                <a:spcPct val="100000"/>
              </a:lnSpc>
              <a:spcBef>
                <a:spcPts val="100"/>
              </a:spcBef>
              <a:buChar char="•"/>
              <a:tabLst>
                <a:tab pos="299085" algn="l"/>
              </a:tabLst>
            </a:pPr>
            <a:endParaRPr lang="en-IN" sz="1400" dirty="0">
              <a:solidFill>
                <a:schemeClr val="tx1">
                  <a:lumMod val="50000"/>
                  <a:lumOff val="50000"/>
                </a:schemeClr>
              </a:solidFill>
              <a:latin typeface="Arial"/>
              <a:cs typeface="Arial"/>
            </a:endParaRPr>
          </a:p>
        </p:txBody>
      </p:sp>
      <p:sp>
        <p:nvSpPr>
          <p:cNvPr id="22" name="object 9">
            <a:extLst>
              <a:ext uri="{FF2B5EF4-FFF2-40B4-BE49-F238E27FC236}">
                <a16:creationId xmlns:a16="http://schemas.microsoft.com/office/drawing/2014/main" id="{F12DD5EB-C19F-E6B4-E578-3DE981933CB6}"/>
              </a:ext>
            </a:extLst>
          </p:cNvPr>
          <p:cNvSpPr txBox="1"/>
          <p:nvPr/>
        </p:nvSpPr>
        <p:spPr>
          <a:xfrm>
            <a:off x="6658358" y="4732533"/>
            <a:ext cx="2430778" cy="1774845"/>
          </a:xfrm>
          <a:prstGeom prst="rect">
            <a:avLst/>
          </a:prstGeom>
        </p:spPr>
        <p:txBody>
          <a:bodyPr vert="horz" wrap="square" lIns="0" tIns="12700" rIns="0" bIns="0" rtlCol="0">
            <a:spAutoFit/>
          </a:bodyPr>
          <a:lstStyle/>
          <a:p>
            <a:pPr marL="299085" marR="5080" indent="-287020">
              <a:lnSpc>
                <a:spcPct val="100000"/>
              </a:lnSpc>
              <a:spcBef>
                <a:spcPts val="100"/>
              </a:spcBef>
              <a:buChar char="•"/>
              <a:tabLst>
                <a:tab pos="299085" algn="l"/>
              </a:tabLst>
            </a:pPr>
            <a:r>
              <a:rPr lang="en-IN" sz="1400" dirty="0">
                <a:solidFill>
                  <a:schemeClr val="tx1">
                    <a:lumMod val="50000"/>
                    <a:lumOff val="50000"/>
                  </a:schemeClr>
                </a:solidFill>
                <a:latin typeface="Arial"/>
                <a:cs typeface="Arial"/>
              </a:rPr>
              <a:t>Greenfield cluster creation</a:t>
            </a:r>
          </a:p>
          <a:p>
            <a:pPr marL="299085" marR="5080" indent="-287020">
              <a:lnSpc>
                <a:spcPct val="100000"/>
              </a:lnSpc>
              <a:spcBef>
                <a:spcPts val="100"/>
              </a:spcBef>
              <a:buChar char="•"/>
              <a:tabLst>
                <a:tab pos="299085" algn="l"/>
              </a:tabLst>
            </a:pPr>
            <a:r>
              <a:rPr lang="en-IN" sz="1400" dirty="0">
                <a:solidFill>
                  <a:schemeClr val="tx1">
                    <a:lumMod val="50000"/>
                    <a:lumOff val="50000"/>
                  </a:schemeClr>
                </a:solidFill>
                <a:latin typeface="Arial"/>
                <a:cs typeface="Arial"/>
              </a:rPr>
              <a:t>Brownfield capacity expansion to </a:t>
            </a:r>
            <a:r>
              <a:rPr lang="en-IN" sz="1400" b="1" dirty="0">
                <a:solidFill>
                  <a:schemeClr val="tx1">
                    <a:lumMod val="50000"/>
                    <a:lumOff val="50000"/>
                  </a:schemeClr>
                </a:solidFill>
                <a:latin typeface="Arial"/>
                <a:cs typeface="Arial"/>
              </a:rPr>
              <a:t>4.5 million GT</a:t>
            </a:r>
          </a:p>
          <a:p>
            <a:pPr marL="299085" marR="5080" indent="-287020">
              <a:lnSpc>
                <a:spcPct val="100000"/>
              </a:lnSpc>
              <a:spcBef>
                <a:spcPts val="100"/>
              </a:spcBef>
              <a:buChar char="•"/>
              <a:tabLst>
                <a:tab pos="299085" algn="l"/>
              </a:tabLst>
            </a:pPr>
            <a:r>
              <a:rPr lang="en-IN" sz="1400" dirty="0">
                <a:solidFill>
                  <a:schemeClr val="tx1">
                    <a:lumMod val="50000"/>
                    <a:lumOff val="50000"/>
                  </a:schemeClr>
                </a:solidFill>
                <a:latin typeface="Arial"/>
                <a:cs typeface="Arial"/>
              </a:rPr>
              <a:t>Risk outlay for shipyards</a:t>
            </a:r>
          </a:p>
          <a:p>
            <a:pPr marL="299085" marR="5080" indent="-287020">
              <a:lnSpc>
                <a:spcPct val="100000"/>
              </a:lnSpc>
              <a:spcBef>
                <a:spcPts val="100"/>
              </a:spcBef>
              <a:buChar char="•"/>
              <a:tabLst>
                <a:tab pos="299085" algn="l"/>
              </a:tabLst>
            </a:pPr>
            <a:r>
              <a:rPr lang="en-IN" sz="1400" dirty="0">
                <a:solidFill>
                  <a:schemeClr val="tx1">
                    <a:lumMod val="50000"/>
                    <a:lumOff val="50000"/>
                  </a:schemeClr>
                </a:solidFill>
                <a:latin typeface="Arial"/>
                <a:cs typeface="Arial"/>
              </a:rPr>
              <a:t>Setting up of India Ship Technology Centre (ISTC) as Apex body under IMU</a:t>
            </a:r>
          </a:p>
        </p:txBody>
      </p:sp>
      <p:sp>
        <p:nvSpPr>
          <p:cNvPr id="23" name="object 9">
            <a:extLst>
              <a:ext uri="{FF2B5EF4-FFF2-40B4-BE49-F238E27FC236}">
                <a16:creationId xmlns:a16="http://schemas.microsoft.com/office/drawing/2014/main" id="{247928B2-DEDC-7C07-159B-0A222F641E48}"/>
              </a:ext>
            </a:extLst>
          </p:cNvPr>
          <p:cNvSpPr txBox="1"/>
          <p:nvPr/>
        </p:nvSpPr>
        <p:spPr>
          <a:xfrm>
            <a:off x="9230467" y="4732533"/>
            <a:ext cx="1840402" cy="1343958"/>
          </a:xfrm>
          <a:prstGeom prst="rect">
            <a:avLst/>
          </a:prstGeom>
        </p:spPr>
        <p:txBody>
          <a:bodyPr vert="horz" wrap="square" lIns="0" tIns="12700" rIns="0" bIns="0" rtlCol="0">
            <a:spAutoFit/>
          </a:bodyPr>
          <a:lstStyle/>
          <a:p>
            <a:pPr marL="299085" marR="5080" indent="-287020">
              <a:lnSpc>
                <a:spcPct val="100000"/>
              </a:lnSpc>
              <a:spcBef>
                <a:spcPts val="100"/>
              </a:spcBef>
              <a:buChar char="•"/>
              <a:tabLst>
                <a:tab pos="299085" algn="l"/>
              </a:tabLst>
            </a:pPr>
            <a:r>
              <a:rPr lang="en-IN" sz="1400">
                <a:solidFill>
                  <a:schemeClr val="tx1">
                    <a:lumMod val="50000"/>
                    <a:lumOff val="50000"/>
                  </a:schemeClr>
                </a:solidFill>
                <a:latin typeface="Arial"/>
                <a:cs typeface="Arial"/>
              </a:rPr>
              <a:t>Demand aggregation</a:t>
            </a:r>
          </a:p>
          <a:p>
            <a:pPr marL="299085" marR="5080" indent="-287020">
              <a:lnSpc>
                <a:spcPct val="100000"/>
              </a:lnSpc>
              <a:spcBef>
                <a:spcPts val="100"/>
              </a:spcBef>
              <a:buChar char="•"/>
              <a:tabLst>
                <a:tab pos="299085" algn="l"/>
              </a:tabLst>
            </a:pPr>
            <a:r>
              <a:rPr lang="en-IN" sz="1400">
                <a:solidFill>
                  <a:schemeClr val="tx1">
                    <a:lumMod val="50000"/>
                    <a:lumOff val="50000"/>
                  </a:schemeClr>
                </a:solidFill>
                <a:latin typeface="Arial"/>
                <a:cs typeface="Arial"/>
              </a:rPr>
              <a:t>Large Ships as infrastructure</a:t>
            </a:r>
          </a:p>
          <a:p>
            <a:pPr marL="299085" marR="5080" indent="-287020">
              <a:lnSpc>
                <a:spcPct val="100000"/>
              </a:lnSpc>
              <a:spcBef>
                <a:spcPts val="100"/>
              </a:spcBef>
              <a:buChar char="•"/>
              <a:tabLst>
                <a:tab pos="299085" algn="l"/>
              </a:tabLst>
            </a:pPr>
            <a:r>
              <a:rPr lang="en-IN" sz="1400">
                <a:solidFill>
                  <a:schemeClr val="tx1">
                    <a:lumMod val="50000"/>
                    <a:lumOff val="50000"/>
                  </a:schemeClr>
                </a:solidFill>
                <a:latin typeface="Arial"/>
                <a:cs typeface="Arial"/>
              </a:rPr>
              <a:t>Taxation issues</a:t>
            </a:r>
          </a:p>
          <a:p>
            <a:pPr marL="299085" marR="5080" indent="-287020">
              <a:lnSpc>
                <a:spcPct val="100000"/>
              </a:lnSpc>
              <a:spcBef>
                <a:spcPts val="100"/>
              </a:spcBef>
              <a:buChar char="•"/>
              <a:tabLst>
                <a:tab pos="299085" algn="l"/>
              </a:tabLst>
            </a:pPr>
            <a:r>
              <a:rPr lang="en-IN" sz="1400">
                <a:solidFill>
                  <a:schemeClr val="tx1">
                    <a:lumMod val="50000"/>
                    <a:lumOff val="50000"/>
                  </a:schemeClr>
                </a:solidFill>
                <a:latin typeface="Arial"/>
                <a:cs typeface="Arial"/>
              </a:rPr>
              <a:t>Flagging reforms</a:t>
            </a:r>
          </a:p>
        </p:txBody>
      </p:sp>
      <p:cxnSp>
        <p:nvCxnSpPr>
          <p:cNvPr id="13" name="Straight Connector 12">
            <a:extLst>
              <a:ext uri="{FF2B5EF4-FFF2-40B4-BE49-F238E27FC236}">
                <a16:creationId xmlns:a16="http://schemas.microsoft.com/office/drawing/2014/main" id="{C6B16482-33EC-99E9-F823-731457923FCD}"/>
              </a:ext>
            </a:extLst>
          </p:cNvPr>
          <p:cNvCxnSpPr>
            <a:cxnSpLocks/>
          </p:cNvCxnSpPr>
          <p:nvPr/>
        </p:nvCxnSpPr>
        <p:spPr>
          <a:xfrm>
            <a:off x="1648969" y="914396"/>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pic>
        <p:nvPicPr>
          <p:cNvPr id="19" name="Picture 2" descr="Directorate General of Shipping - Exit Exam">
            <a:extLst>
              <a:ext uri="{FF2B5EF4-FFF2-40B4-BE49-F238E27FC236}">
                <a16:creationId xmlns:a16="http://schemas.microsoft.com/office/drawing/2014/main" id="{2ADE8D6F-BD77-D18E-DEED-37279FDC32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6C6717E-8899-3DE3-738B-F17E9A6E591A}"/>
              </a:ext>
            </a:extLst>
          </p:cNvPr>
          <p:cNvPicPr>
            <a:picLocks noChangeAspect="1"/>
          </p:cNvPicPr>
          <p:nvPr/>
        </p:nvPicPr>
        <p:blipFill>
          <a:blip r:embed="rId5">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
        <p:nvSpPr>
          <p:cNvPr id="27" name="TextBox 26">
            <a:extLst>
              <a:ext uri="{FF2B5EF4-FFF2-40B4-BE49-F238E27FC236}">
                <a16:creationId xmlns:a16="http://schemas.microsoft.com/office/drawing/2014/main" id="{19B3A647-4DB3-DA82-378E-B0B8A4504CB8}"/>
              </a:ext>
            </a:extLst>
          </p:cNvPr>
          <p:cNvSpPr txBox="1"/>
          <p:nvPr/>
        </p:nvSpPr>
        <p:spPr>
          <a:xfrm>
            <a:off x="1430273" y="4435954"/>
            <a:ext cx="2125034" cy="307777"/>
          </a:xfrm>
          <a:prstGeom prst="rect">
            <a:avLst/>
          </a:prstGeom>
          <a:noFill/>
        </p:spPr>
        <p:txBody>
          <a:bodyPr wrap="square">
            <a:spAutoFit/>
          </a:bodyPr>
          <a:lstStyle/>
          <a:p>
            <a:r>
              <a:rPr lang="en-IN" sz="1400" i="1" dirty="0">
                <a:solidFill>
                  <a:srgbClr val="004667"/>
                </a:solidFill>
              </a:rPr>
              <a:t>Allocation: ₹24,736 crore</a:t>
            </a:r>
          </a:p>
        </p:txBody>
      </p:sp>
      <p:sp>
        <p:nvSpPr>
          <p:cNvPr id="28" name="TextBox 27">
            <a:extLst>
              <a:ext uri="{FF2B5EF4-FFF2-40B4-BE49-F238E27FC236}">
                <a16:creationId xmlns:a16="http://schemas.microsoft.com/office/drawing/2014/main" id="{036E1861-9395-E6BF-7CB4-1DD8B0DFA7CA}"/>
              </a:ext>
            </a:extLst>
          </p:cNvPr>
          <p:cNvSpPr txBox="1"/>
          <p:nvPr/>
        </p:nvSpPr>
        <p:spPr>
          <a:xfrm>
            <a:off x="4082681" y="4435953"/>
            <a:ext cx="2125034" cy="307777"/>
          </a:xfrm>
          <a:prstGeom prst="rect">
            <a:avLst/>
          </a:prstGeom>
          <a:noFill/>
        </p:spPr>
        <p:txBody>
          <a:bodyPr wrap="square">
            <a:spAutoFit/>
          </a:bodyPr>
          <a:lstStyle/>
          <a:p>
            <a:r>
              <a:rPr lang="en-IN" sz="1400" i="1" dirty="0">
                <a:solidFill>
                  <a:srgbClr val="2D830E"/>
                </a:solidFill>
              </a:rPr>
              <a:t>Allocation: ₹25,000 crore</a:t>
            </a:r>
          </a:p>
        </p:txBody>
      </p:sp>
      <p:sp>
        <p:nvSpPr>
          <p:cNvPr id="26" name="TextBox 25">
            <a:extLst>
              <a:ext uri="{FF2B5EF4-FFF2-40B4-BE49-F238E27FC236}">
                <a16:creationId xmlns:a16="http://schemas.microsoft.com/office/drawing/2014/main" id="{AF996BD2-0A62-9D11-3879-9203D5FC6D65}"/>
              </a:ext>
            </a:extLst>
          </p:cNvPr>
          <p:cNvSpPr txBox="1"/>
          <p:nvPr/>
        </p:nvSpPr>
        <p:spPr>
          <a:xfrm>
            <a:off x="1648969" y="1002218"/>
            <a:ext cx="8982635" cy="923330"/>
          </a:xfrm>
          <a:prstGeom prst="rect">
            <a:avLst/>
          </a:prstGeom>
          <a:noFill/>
        </p:spPr>
        <p:txBody>
          <a:bodyPr wrap="square">
            <a:spAutoFit/>
          </a:bodyPr>
          <a:lstStyle/>
          <a:p>
            <a:pPr algn="ctr">
              <a:spcBef>
                <a:spcPts val="1500"/>
              </a:spcBef>
              <a:spcAft>
                <a:spcPts val="750"/>
              </a:spcAft>
              <a:buNone/>
            </a:pPr>
            <a:r>
              <a:rPr lang="en-US" b="0" i="0" dirty="0">
                <a:solidFill>
                  <a:srgbClr val="004667"/>
                </a:solidFill>
                <a:effectLst/>
                <a:latin typeface="Helvetica Neue"/>
              </a:rPr>
              <a:t>Cabinet approves </a:t>
            </a:r>
            <a:r>
              <a:rPr lang="en-IN" b="1" dirty="0">
                <a:solidFill>
                  <a:srgbClr val="004667"/>
                </a:solidFill>
              </a:rPr>
              <a:t>₹</a:t>
            </a:r>
            <a:r>
              <a:rPr lang="en-US" b="1" i="0" dirty="0">
                <a:solidFill>
                  <a:srgbClr val="004667"/>
                </a:solidFill>
                <a:effectLst/>
                <a:latin typeface="Helvetica Neue"/>
              </a:rPr>
              <a:t> 69,725</a:t>
            </a:r>
            <a:r>
              <a:rPr lang="en-US" b="0" i="0" dirty="0">
                <a:solidFill>
                  <a:srgbClr val="004667"/>
                </a:solidFill>
                <a:effectLst/>
                <a:latin typeface="Helvetica Neue"/>
              </a:rPr>
              <a:t> crore Package to Revitalize India’s Shipbuilding and Maritime Sector</a:t>
            </a:r>
            <a:br>
              <a:rPr lang="en-US" b="0" i="0" dirty="0">
                <a:solidFill>
                  <a:srgbClr val="004667"/>
                </a:solidFill>
                <a:effectLst/>
                <a:latin typeface="Helvetica Neue"/>
              </a:rPr>
            </a:br>
            <a:endParaRPr lang="en-US" b="0" i="0" dirty="0">
              <a:solidFill>
                <a:srgbClr val="004667"/>
              </a:solidFill>
              <a:effectLst/>
              <a:latin typeface="Helvetica Neue"/>
            </a:endParaRPr>
          </a:p>
        </p:txBody>
      </p:sp>
      <p:sp>
        <p:nvSpPr>
          <p:cNvPr id="29" name="TextBox 28">
            <a:extLst>
              <a:ext uri="{FF2B5EF4-FFF2-40B4-BE49-F238E27FC236}">
                <a16:creationId xmlns:a16="http://schemas.microsoft.com/office/drawing/2014/main" id="{E1382613-E57F-7085-5084-03CEBC8F1D37}"/>
              </a:ext>
            </a:extLst>
          </p:cNvPr>
          <p:cNvSpPr txBox="1"/>
          <p:nvPr/>
        </p:nvSpPr>
        <p:spPr>
          <a:xfrm>
            <a:off x="6591101" y="4435953"/>
            <a:ext cx="2125034" cy="307777"/>
          </a:xfrm>
          <a:prstGeom prst="rect">
            <a:avLst/>
          </a:prstGeom>
          <a:noFill/>
        </p:spPr>
        <p:txBody>
          <a:bodyPr wrap="square">
            <a:spAutoFit/>
          </a:bodyPr>
          <a:lstStyle/>
          <a:p>
            <a:r>
              <a:rPr lang="en-IN" sz="1400" spc="-10" dirty="0">
                <a:solidFill>
                  <a:srgbClr val="7D0C71"/>
                </a:solidFill>
                <a:cs typeface="Arial" panose="020B0604020202020204" pitchFamily="34" charset="0"/>
              </a:rPr>
              <a:t>Allocation: ₹19,989 crore</a:t>
            </a:r>
          </a:p>
        </p:txBody>
      </p:sp>
      <p:sp>
        <p:nvSpPr>
          <p:cNvPr id="33" name="TextBox 32">
            <a:extLst>
              <a:ext uri="{FF2B5EF4-FFF2-40B4-BE49-F238E27FC236}">
                <a16:creationId xmlns:a16="http://schemas.microsoft.com/office/drawing/2014/main" id="{19CAD8D3-F5C1-9F51-9418-41288EEDADE5}"/>
              </a:ext>
            </a:extLst>
          </p:cNvPr>
          <p:cNvSpPr txBox="1"/>
          <p:nvPr/>
        </p:nvSpPr>
        <p:spPr>
          <a:xfrm>
            <a:off x="11875394" y="891023"/>
            <a:ext cx="369332" cy="4988947"/>
          </a:xfrm>
          <a:prstGeom prst="rect">
            <a:avLst/>
          </a:prstGeom>
          <a:noFill/>
        </p:spPr>
        <p:txBody>
          <a:bodyPr vert="vert270" wrap="square" rtlCol="0">
            <a:spAutoFit/>
          </a:bodyPr>
          <a:lstStyle/>
          <a:p>
            <a:r>
              <a:rPr lang="en-IN" sz="1200" b="1" dirty="0">
                <a:solidFill>
                  <a:srgbClr val="004667"/>
                </a:solidFill>
                <a:latin typeface="Arial" panose="020B0604020202020204" pitchFamily="34" charset="0"/>
                <a:cs typeface="Arial" panose="020B0604020202020204" pitchFamily="34" charset="0"/>
              </a:rPr>
              <a:t>Data Source : PIB Press Release 24 SEP 2025 3:08PM</a:t>
            </a:r>
          </a:p>
        </p:txBody>
      </p:sp>
      <p:sp>
        <p:nvSpPr>
          <p:cNvPr id="5" name="Footer Placeholder 2">
            <a:extLst>
              <a:ext uri="{FF2B5EF4-FFF2-40B4-BE49-F238E27FC236}">
                <a16:creationId xmlns:a16="http://schemas.microsoft.com/office/drawing/2014/main" id="{F593AF33-1FE4-97F7-7D8C-3392E374559A}"/>
              </a:ext>
            </a:extLst>
          </p:cNvPr>
          <p:cNvSpPr>
            <a:spLocks noGrp="1"/>
          </p:cNvSpPr>
          <p:nvPr>
            <p:ph type="ftr" sz="quarter" idx="11"/>
          </p:nvPr>
        </p:nvSpPr>
        <p:spPr>
          <a:xfrm>
            <a:off x="4038599" y="648802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8" name="Slide Number Placeholder 3">
            <a:extLst>
              <a:ext uri="{FF2B5EF4-FFF2-40B4-BE49-F238E27FC236}">
                <a16:creationId xmlns:a16="http://schemas.microsoft.com/office/drawing/2014/main" id="{2D89BC86-F6DF-E10C-4BBB-AC6676D5E4F8}"/>
              </a:ext>
            </a:extLst>
          </p:cNvPr>
          <p:cNvSpPr>
            <a:spLocks noGrp="1"/>
          </p:cNvSpPr>
          <p:nvPr>
            <p:ph type="sldNum" sz="quarter" idx="12"/>
          </p:nvPr>
        </p:nvSpPr>
        <p:spPr>
          <a:xfrm>
            <a:off x="8610600" y="643763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2266552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406CD-945B-63DE-057E-46BA6FE72A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35387B-E09A-5803-4EF8-2A71A5118E71}"/>
              </a:ext>
            </a:extLst>
          </p:cNvPr>
          <p:cNvSpPr>
            <a:spLocks noGrp="1"/>
          </p:cNvSpPr>
          <p:nvPr>
            <p:ph type="title"/>
          </p:nvPr>
        </p:nvSpPr>
        <p:spPr>
          <a:xfrm>
            <a:off x="1061095" y="356438"/>
            <a:ext cx="10063290" cy="533400"/>
          </a:xfrm>
        </p:spPr>
        <p:txBody>
          <a:bodyPr vert="horz" lIns="91440" tIns="45720" rIns="91440" bIns="45720" rtlCol="0" anchor="ctr">
            <a:noAutofit/>
          </a:bodyPr>
          <a:lstStyle/>
          <a:p>
            <a:pPr algn="ctr"/>
            <a:r>
              <a:rPr lang="en-IN" sz="3600" b="1" dirty="0">
                <a:solidFill>
                  <a:schemeClr val="accent1"/>
                </a:solidFill>
              </a:rPr>
              <a:t>Ship Recycling Credit Note</a:t>
            </a:r>
          </a:p>
        </p:txBody>
      </p:sp>
      <p:sp>
        <p:nvSpPr>
          <p:cNvPr id="3" name="TextBox 2">
            <a:extLst>
              <a:ext uri="{FF2B5EF4-FFF2-40B4-BE49-F238E27FC236}">
                <a16:creationId xmlns:a16="http://schemas.microsoft.com/office/drawing/2014/main" id="{A6BE6AEE-6737-09FE-7FA1-F89E260F155C}"/>
              </a:ext>
            </a:extLst>
          </p:cNvPr>
          <p:cNvSpPr txBox="1"/>
          <p:nvPr/>
        </p:nvSpPr>
        <p:spPr>
          <a:xfrm>
            <a:off x="392731" y="1193011"/>
            <a:ext cx="6907799" cy="1144333"/>
          </a:xfrm>
          <a:prstGeom prst="roundRect">
            <a:avLst>
              <a:gd name="adj" fmla="val 0"/>
            </a:avLst>
          </a:prstGeom>
          <a:noFill/>
          <a:ln>
            <a:noFill/>
          </a:ln>
        </p:spPr>
        <p:style>
          <a:lnRef idx="1">
            <a:schemeClr val="accent5"/>
          </a:lnRef>
          <a:fillRef idx="3">
            <a:schemeClr val="accent5"/>
          </a:fillRef>
          <a:effectRef idx="2">
            <a:schemeClr val="accent5"/>
          </a:effectRef>
          <a:fontRef idx="minor">
            <a:schemeClr val="lt1"/>
          </a:fontRef>
        </p:style>
        <p:txBody>
          <a:bodyPr vert="horz" wrap="square" lIns="0" tIns="0" rIns="0" bIns="0" rtlCol="0" anchor="t" anchorCtr="0">
            <a:noAutofit/>
          </a:bodyPr>
          <a:lstStyle/>
          <a:p>
            <a:pPr marL="285750" lvl="0" indent="-285750" algn="just" eaLnBrk="0" fontAlgn="base" hangingPunct="0">
              <a:spcBef>
                <a:spcPct val="0"/>
              </a:spcBef>
              <a:spcAft>
                <a:spcPct val="0"/>
              </a:spcAft>
              <a:buFont typeface="Arial" panose="020B0604020202020204" pitchFamily="34" charset="0"/>
              <a:buChar char="•"/>
            </a:pPr>
            <a:r>
              <a:rPr lang="en-US" altLang="en-US" sz="1700" dirty="0">
                <a:solidFill>
                  <a:srgbClr val="004667"/>
                </a:solidFill>
                <a:latin typeface="Arial" panose="020B0604020202020204" pitchFamily="34" charset="0"/>
                <a:cs typeface="Arial" panose="020B0604020202020204" pitchFamily="34" charset="0"/>
              </a:rPr>
              <a:t>Introduced under </a:t>
            </a:r>
            <a:r>
              <a:rPr lang="en-US" altLang="en-US" sz="1700" b="1" dirty="0">
                <a:solidFill>
                  <a:srgbClr val="004667"/>
                </a:solidFill>
                <a:latin typeface="Arial" panose="020B0604020202020204" pitchFamily="34" charset="0"/>
                <a:cs typeface="Arial" panose="020B0604020202020204" pitchFamily="34" charset="0"/>
              </a:rPr>
              <a:t>Ship Building Financial Assistance Scheme 2.0 (SBFA 2.0)</a:t>
            </a:r>
            <a:endParaRPr lang="en-US" altLang="en-US" sz="1700" dirty="0">
              <a:solidFill>
                <a:srgbClr val="004667"/>
              </a:solidFill>
              <a:latin typeface="Arial" panose="020B0604020202020204" pitchFamily="34" charset="0"/>
              <a:cs typeface="Arial" panose="020B0604020202020204" pitchFamily="34" charset="0"/>
            </a:endParaRPr>
          </a:p>
          <a:p>
            <a:pPr marL="285750" lvl="0" indent="-285750" algn="just" eaLnBrk="0" fontAlgn="base" hangingPunct="0">
              <a:spcBef>
                <a:spcPct val="0"/>
              </a:spcBef>
              <a:spcAft>
                <a:spcPct val="0"/>
              </a:spcAft>
              <a:buFont typeface="Arial" panose="020B0604020202020204" pitchFamily="34" charset="0"/>
              <a:buChar char="•"/>
            </a:pPr>
            <a:r>
              <a:rPr lang="en-US" altLang="en-US" sz="1700" dirty="0">
                <a:solidFill>
                  <a:srgbClr val="004667"/>
                </a:solidFill>
                <a:latin typeface="Arial" panose="020B0604020202020204" pitchFamily="34" charset="0"/>
                <a:cs typeface="Arial" panose="020B0604020202020204" pitchFamily="34" charset="0"/>
              </a:rPr>
              <a:t>Incentivizes ship owners to </a:t>
            </a:r>
            <a:r>
              <a:rPr lang="en-US" altLang="en-US" sz="1700" b="1" dirty="0">
                <a:solidFill>
                  <a:srgbClr val="004667"/>
                </a:solidFill>
                <a:latin typeface="Arial" panose="020B0604020202020204" pitchFamily="34" charset="0"/>
                <a:cs typeface="Arial" panose="020B0604020202020204" pitchFamily="34" charset="0"/>
              </a:rPr>
              <a:t>recycle in India</a:t>
            </a:r>
            <a:r>
              <a:rPr lang="en-US" altLang="en-US" sz="1700" dirty="0">
                <a:solidFill>
                  <a:srgbClr val="004667"/>
                </a:solidFill>
                <a:latin typeface="Arial" panose="020B0604020202020204" pitchFamily="34" charset="0"/>
                <a:cs typeface="Arial" panose="020B0604020202020204" pitchFamily="34" charset="0"/>
              </a:rPr>
              <a:t> and </a:t>
            </a:r>
            <a:r>
              <a:rPr lang="en-US" altLang="en-US" sz="1700" b="1" dirty="0">
                <a:solidFill>
                  <a:srgbClr val="004667"/>
                </a:solidFill>
                <a:latin typeface="Arial" panose="020B0604020202020204" pitchFamily="34" charset="0"/>
                <a:cs typeface="Arial" panose="020B0604020202020204" pitchFamily="34" charset="0"/>
              </a:rPr>
              <a:t>build new ships in Indian shipyards</a:t>
            </a:r>
            <a:endParaRPr lang="en-US" altLang="en-US" sz="1700" dirty="0">
              <a:solidFill>
                <a:srgbClr val="004667"/>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E967837-9272-E0D7-EF16-6070B1F8C2D7}"/>
              </a:ext>
            </a:extLst>
          </p:cNvPr>
          <p:cNvSpPr txBox="1"/>
          <p:nvPr/>
        </p:nvSpPr>
        <p:spPr>
          <a:xfrm>
            <a:off x="411970" y="2293299"/>
            <a:ext cx="6095184" cy="2185214"/>
          </a:xfrm>
          <a:prstGeom prst="rect">
            <a:avLst/>
          </a:prstGeom>
          <a:noFill/>
        </p:spPr>
        <p:txBody>
          <a:bodyPr wrap="square">
            <a:spAutoFit/>
          </a:bodyPr>
          <a:lstStyle/>
          <a:p>
            <a:pPr algn="just"/>
            <a:r>
              <a:rPr lang="en-US" sz="1700" b="1" dirty="0">
                <a:solidFill>
                  <a:srgbClr val="004667"/>
                </a:solidFill>
                <a:latin typeface="Arial" panose="020B0604020202020204" pitchFamily="34" charset="0"/>
                <a:cs typeface="Arial" panose="020B0604020202020204" pitchFamily="34" charset="0"/>
              </a:rPr>
              <a:t>How It Works</a:t>
            </a:r>
          </a:p>
          <a:p>
            <a:pPr marL="285750" indent="-285750" algn="just">
              <a:buFont typeface="Arial" panose="020B0604020202020204" pitchFamily="34" charset="0"/>
              <a:buChar char="•"/>
            </a:pPr>
            <a:r>
              <a:rPr lang="en-US" sz="1700" dirty="0">
                <a:solidFill>
                  <a:srgbClr val="004667"/>
                </a:solidFill>
                <a:latin typeface="Arial" panose="020B0604020202020204" pitchFamily="34" charset="0"/>
                <a:cs typeface="Arial" panose="020B0604020202020204" pitchFamily="34" charset="0"/>
              </a:rPr>
              <a:t>When a vessel is recycled in a certified Indian yard, the ship owner receives a </a:t>
            </a:r>
            <a:r>
              <a:rPr lang="en-US" sz="1700" b="1" dirty="0">
                <a:solidFill>
                  <a:srgbClr val="004667"/>
                </a:solidFill>
                <a:latin typeface="Arial" panose="020B0604020202020204" pitchFamily="34" charset="0"/>
                <a:cs typeface="Arial" panose="020B0604020202020204" pitchFamily="34" charset="0"/>
              </a:rPr>
              <a:t>Credit Note for 40% of scrap value.</a:t>
            </a:r>
            <a:endParaRPr lang="en-US" sz="1700" dirty="0">
              <a:solidFill>
                <a:srgbClr val="004667"/>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700" dirty="0">
                <a:solidFill>
                  <a:srgbClr val="004667"/>
                </a:solidFill>
                <a:latin typeface="Arial" panose="020B0604020202020204" pitchFamily="34" charset="0"/>
                <a:cs typeface="Arial" panose="020B0604020202020204" pitchFamily="34" charset="0"/>
              </a:rPr>
              <a:t>The Credit Note remains valid until the owner builds a new vessel/ ship in an Indian shipyard</a:t>
            </a:r>
          </a:p>
          <a:p>
            <a:pPr marL="285750" indent="-285750" algn="just">
              <a:buFont typeface="Arial" panose="020B0604020202020204" pitchFamily="34" charset="0"/>
              <a:buChar char="•"/>
            </a:pPr>
            <a:r>
              <a:rPr lang="en-US" sz="1700" dirty="0">
                <a:solidFill>
                  <a:srgbClr val="004667"/>
                </a:solidFill>
                <a:latin typeface="Arial" panose="020B0604020202020204" pitchFamily="34" charset="0"/>
                <a:cs typeface="Arial" panose="020B0604020202020204" pitchFamily="34" charset="0"/>
              </a:rPr>
              <a:t>Redeemed as </a:t>
            </a:r>
            <a:r>
              <a:rPr lang="en-US" sz="1700" b="1" dirty="0">
                <a:solidFill>
                  <a:srgbClr val="004667"/>
                </a:solidFill>
                <a:latin typeface="Arial" panose="020B0604020202020204" pitchFamily="34" charset="0"/>
                <a:cs typeface="Arial" panose="020B0604020202020204" pitchFamily="34" charset="0"/>
              </a:rPr>
              <a:t>financial assistance/ subsidy</a:t>
            </a:r>
            <a:r>
              <a:rPr lang="en-US" sz="1700" dirty="0">
                <a:solidFill>
                  <a:srgbClr val="004667"/>
                </a:solidFill>
                <a:latin typeface="Arial" panose="020B0604020202020204" pitchFamily="34" charset="0"/>
                <a:cs typeface="Arial" panose="020B0604020202020204" pitchFamily="34" charset="0"/>
              </a:rPr>
              <a:t> under SBFA 2.0</a:t>
            </a:r>
          </a:p>
        </p:txBody>
      </p:sp>
      <p:sp>
        <p:nvSpPr>
          <p:cNvPr id="8" name="TextBox 7">
            <a:extLst>
              <a:ext uri="{FF2B5EF4-FFF2-40B4-BE49-F238E27FC236}">
                <a16:creationId xmlns:a16="http://schemas.microsoft.com/office/drawing/2014/main" id="{0CDB3EDF-54A5-A52E-9B56-819564BBA474}"/>
              </a:ext>
            </a:extLst>
          </p:cNvPr>
          <p:cNvSpPr txBox="1"/>
          <p:nvPr/>
        </p:nvSpPr>
        <p:spPr>
          <a:xfrm>
            <a:off x="358180" y="4370615"/>
            <a:ext cx="6629399" cy="2446824"/>
          </a:xfrm>
          <a:prstGeom prst="rect">
            <a:avLst/>
          </a:prstGeom>
          <a:noFill/>
        </p:spPr>
        <p:txBody>
          <a:bodyPr wrap="square">
            <a:spAutoFit/>
          </a:bodyPr>
          <a:lstStyle/>
          <a:p>
            <a:pPr algn="just"/>
            <a:r>
              <a:rPr lang="en-US" sz="1700" b="1" dirty="0">
                <a:solidFill>
                  <a:srgbClr val="004667"/>
                </a:solidFill>
                <a:latin typeface="Arial" panose="020B0604020202020204" pitchFamily="34" charset="0"/>
                <a:cs typeface="Arial" panose="020B0604020202020204" pitchFamily="34" charset="0"/>
              </a:rPr>
              <a:t>Expected Benefits</a:t>
            </a:r>
          </a:p>
          <a:p>
            <a:pPr marL="285750" indent="-285750" algn="just">
              <a:buFont typeface="Arial" panose="020B0604020202020204" pitchFamily="34" charset="0"/>
              <a:buChar char="•"/>
            </a:pPr>
            <a:r>
              <a:rPr lang="en-US" sz="1700" dirty="0">
                <a:solidFill>
                  <a:srgbClr val="004667"/>
                </a:solidFill>
                <a:latin typeface="Arial" panose="020B0604020202020204" pitchFamily="34" charset="0"/>
                <a:cs typeface="Arial" panose="020B0604020202020204" pitchFamily="34" charset="0"/>
              </a:rPr>
              <a:t>Encourages </a:t>
            </a:r>
            <a:r>
              <a:rPr lang="en-US" sz="1700" b="1" dirty="0">
                <a:solidFill>
                  <a:srgbClr val="004667"/>
                </a:solidFill>
                <a:latin typeface="Arial" panose="020B0604020202020204" pitchFamily="34" charset="0"/>
                <a:cs typeface="Arial" panose="020B0604020202020204" pitchFamily="34" charset="0"/>
              </a:rPr>
              <a:t>safe and HKC compliant ship recycling</a:t>
            </a:r>
            <a:r>
              <a:rPr lang="en-US" sz="1700" dirty="0">
                <a:solidFill>
                  <a:srgbClr val="004667"/>
                </a:solidFill>
                <a:latin typeface="Arial" panose="020B0604020202020204" pitchFamily="34" charset="0"/>
                <a:cs typeface="Arial" panose="020B0604020202020204" pitchFamily="34" charset="0"/>
              </a:rPr>
              <a:t> in India</a:t>
            </a:r>
          </a:p>
          <a:p>
            <a:pPr marL="285750" indent="-285750" algn="just">
              <a:buFont typeface="Arial" panose="020B0604020202020204" pitchFamily="34" charset="0"/>
              <a:buChar char="•"/>
            </a:pPr>
            <a:r>
              <a:rPr lang="en-US" sz="1700" dirty="0">
                <a:solidFill>
                  <a:srgbClr val="004667"/>
                </a:solidFill>
                <a:latin typeface="Arial" panose="020B0604020202020204" pitchFamily="34" charset="0"/>
                <a:cs typeface="Arial" panose="020B0604020202020204" pitchFamily="34" charset="0"/>
              </a:rPr>
              <a:t>Provides direct </a:t>
            </a:r>
            <a:r>
              <a:rPr lang="en-US" sz="1700" b="1" dirty="0">
                <a:solidFill>
                  <a:srgbClr val="004667"/>
                </a:solidFill>
                <a:latin typeface="Arial" panose="020B0604020202020204" pitchFamily="34" charset="0"/>
                <a:cs typeface="Arial" panose="020B0604020202020204" pitchFamily="34" charset="0"/>
              </a:rPr>
              <a:t>business boost for Indian shipyards</a:t>
            </a:r>
            <a:endParaRPr lang="en-US" sz="1700" dirty="0">
              <a:solidFill>
                <a:srgbClr val="004667"/>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700" dirty="0">
                <a:solidFill>
                  <a:srgbClr val="004667"/>
                </a:solidFill>
                <a:latin typeface="Arial" panose="020B0604020202020204" pitchFamily="34" charset="0"/>
                <a:cs typeface="Arial" panose="020B0604020202020204" pitchFamily="34" charset="0"/>
              </a:rPr>
              <a:t>Attracts </a:t>
            </a:r>
            <a:r>
              <a:rPr lang="en-US" sz="1700" b="1" dirty="0">
                <a:solidFill>
                  <a:srgbClr val="004667"/>
                </a:solidFill>
                <a:latin typeface="Arial" panose="020B0604020202020204" pitchFamily="34" charset="0"/>
                <a:cs typeface="Arial" panose="020B0604020202020204" pitchFamily="34" charset="0"/>
              </a:rPr>
              <a:t>new players</a:t>
            </a:r>
            <a:r>
              <a:rPr lang="en-US" sz="1700" dirty="0">
                <a:solidFill>
                  <a:srgbClr val="004667"/>
                </a:solidFill>
                <a:latin typeface="Arial" panose="020B0604020202020204" pitchFamily="34" charset="0"/>
                <a:cs typeface="Arial" panose="020B0604020202020204" pitchFamily="34" charset="0"/>
              </a:rPr>
              <a:t> to India’s ship recycling and shipbuilding ecosystem</a:t>
            </a:r>
          </a:p>
          <a:p>
            <a:pPr marL="285750" indent="-285750" algn="just">
              <a:buFont typeface="Arial" panose="020B0604020202020204" pitchFamily="34" charset="0"/>
              <a:buChar char="•"/>
            </a:pPr>
            <a:r>
              <a:rPr lang="en-US" sz="1700" dirty="0">
                <a:solidFill>
                  <a:srgbClr val="004667"/>
                </a:solidFill>
                <a:latin typeface="Arial" panose="020B0604020202020204" pitchFamily="34" charset="0"/>
                <a:cs typeface="Arial" panose="020B0604020202020204" pitchFamily="34" charset="0"/>
              </a:rPr>
              <a:t>Strengthens India’s </a:t>
            </a:r>
            <a:r>
              <a:rPr lang="en-US" sz="1700" b="1" dirty="0">
                <a:solidFill>
                  <a:srgbClr val="004667"/>
                </a:solidFill>
                <a:latin typeface="Arial" panose="020B0604020202020204" pitchFamily="34" charset="0"/>
                <a:cs typeface="Arial" panose="020B0604020202020204" pitchFamily="34" charset="0"/>
              </a:rPr>
              <a:t>circular economy</a:t>
            </a:r>
            <a:r>
              <a:rPr lang="en-US" sz="1700" dirty="0">
                <a:solidFill>
                  <a:srgbClr val="004667"/>
                </a:solidFill>
                <a:latin typeface="Arial" panose="020B0604020202020204" pitchFamily="34" charset="0"/>
                <a:cs typeface="Arial" panose="020B0604020202020204" pitchFamily="34" charset="0"/>
              </a:rPr>
              <a:t> : recycling feeds into new shipbuilding</a:t>
            </a:r>
          </a:p>
          <a:p>
            <a:pPr marL="285750" indent="-285750" algn="just">
              <a:buFont typeface="Arial" panose="020B0604020202020204" pitchFamily="34" charset="0"/>
              <a:buChar char="•"/>
            </a:pPr>
            <a:r>
              <a:rPr lang="en-US" sz="1700" dirty="0">
                <a:solidFill>
                  <a:srgbClr val="004667"/>
                </a:solidFill>
                <a:latin typeface="Arial" panose="020B0604020202020204" pitchFamily="34" charset="0"/>
                <a:cs typeface="Arial" panose="020B0604020202020204" pitchFamily="34" charset="0"/>
              </a:rPr>
              <a:t>Positions India as a leader in </a:t>
            </a:r>
            <a:r>
              <a:rPr lang="en-US" sz="1700" b="1" dirty="0">
                <a:solidFill>
                  <a:srgbClr val="004667"/>
                </a:solidFill>
                <a:latin typeface="Arial" panose="020B0604020202020204" pitchFamily="34" charset="0"/>
                <a:cs typeface="Arial" panose="020B0604020202020204" pitchFamily="34" charset="0"/>
              </a:rPr>
              <a:t>Green and Sustainable Maritime Growth</a:t>
            </a:r>
            <a:endParaRPr lang="en-US" sz="1700" dirty="0">
              <a:solidFill>
                <a:srgbClr val="004667"/>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97536FF2-5B79-97BF-856D-28D87308A4FE}"/>
              </a:ext>
            </a:extLst>
          </p:cNvPr>
          <p:cNvPicPr>
            <a:picLocks noChangeAspect="1"/>
          </p:cNvPicPr>
          <p:nvPr/>
        </p:nvPicPr>
        <p:blipFill>
          <a:blip r:embed="rId3"/>
          <a:stretch>
            <a:fillRect/>
          </a:stretch>
        </p:blipFill>
        <p:spPr>
          <a:xfrm>
            <a:off x="7109827" y="2178496"/>
            <a:ext cx="4844609" cy="4068385"/>
          </a:xfrm>
          <a:prstGeom prst="rect">
            <a:avLst/>
          </a:prstGeom>
        </p:spPr>
      </p:pic>
      <p:cxnSp>
        <p:nvCxnSpPr>
          <p:cNvPr id="4" name="Straight Connector 3">
            <a:extLst>
              <a:ext uri="{FF2B5EF4-FFF2-40B4-BE49-F238E27FC236}">
                <a16:creationId xmlns:a16="http://schemas.microsoft.com/office/drawing/2014/main" id="{1A49C68F-C7F0-57F7-59DA-629736295FBE}"/>
              </a:ext>
            </a:extLst>
          </p:cNvPr>
          <p:cNvCxnSpPr>
            <a:cxnSpLocks/>
          </p:cNvCxnSpPr>
          <p:nvPr/>
        </p:nvCxnSpPr>
        <p:spPr>
          <a:xfrm>
            <a:off x="1648969" y="914396"/>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AE92B4F9-DD30-1644-D23F-84CE164B32F9}"/>
              </a:ext>
            </a:extLst>
          </p:cNvPr>
          <p:cNvSpPr txBox="1"/>
          <p:nvPr/>
        </p:nvSpPr>
        <p:spPr>
          <a:xfrm>
            <a:off x="7941099" y="1344709"/>
            <a:ext cx="3535354" cy="710577"/>
          </a:xfrm>
          <a:prstGeom prst="roundRect">
            <a:avLst/>
          </a:prstGeom>
          <a:ln/>
        </p:spPr>
        <p:style>
          <a:lnRef idx="0">
            <a:schemeClr val="accent2"/>
          </a:lnRef>
          <a:fillRef idx="3">
            <a:schemeClr val="accent2"/>
          </a:fillRef>
          <a:effectRef idx="3">
            <a:schemeClr val="accent2"/>
          </a:effectRef>
          <a:fontRef idx="minor">
            <a:schemeClr val="lt1"/>
          </a:fontRef>
        </p:style>
        <p:txBody>
          <a:bodyPr vert="horz" wrap="square" lIns="0" tIns="0" rIns="0" bIns="0" rtlCol="0" anchor="ctr" anchorCtr="0">
            <a:noAutofit/>
          </a:bodyPr>
          <a:lstStyle>
            <a:defPPr>
              <a:defRPr lang="en-US"/>
            </a:defPPr>
            <a:lvl1pPr marL="285750" lvl="0" indent="-285750" algn="just" eaLnBrk="0" fontAlgn="base" hangingPunct="0">
              <a:spcBef>
                <a:spcPct val="0"/>
              </a:spcBef>
              <a:spcAft>
                <a:spcPct val="0"/>
              </a:spcAft>
              <a:buFont typeface="Arial" panose="020B0604020202020204" pitchFamily="34" charset="0"/>
              <a:buChar char="•"/>
              <a:defRPr sz="1700">
                <a:solidFill>
                  <a:srgbClr val="004667"/>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indent="0" algn="ctr">
              <a:buNone/>
            </a:pPr>
            <a:r>
              <a:rPr lang="en-IN" sz="2000" b="1" dirty="0"/>
              <a:t>Allocation of : </a:t>
            </a:r>
            <a:r>
              <a:rPr lang="en-IN" sz="2000" dirty="0"/>
              <a:t>₹ </a:t>
            </a:r>
            <a:r>
              <a:rPr lang="en-IN" sz="2000" b="1" dirty="0"/>
              <a:t>4,001 crore</a:t>
            </a:r>
          </a:p>
          <a:p>
            <a:pPr marL="0" indent="0" algn="ctr">
              <a:buNone/>
            </a:pPr>
            <a:r>
              <a:rPr lang="en-IN" sz="1400" b="1" dirty="0"/>
              <a:t>(under SBFA)</a:t>
            </a:r>
          </a:p>
        </p:txBody>
      </p:sp>
      <p:sp>
        <p:nvSpPr>
          <p:cNvPr id="5" name="Footer Placeholder 2">
            <a:extLst>
              <a:ext uri="{FF2B5EF4-FFF2-40B4-BE49-F238E27FC236}">
                <a16:creationId xmlns:a16="http://schemas.microsoft.com/office/drawing/2014/main" id="{0FE0EC54-3C7B-AB5A-2632-2C020A6DB175}"/>
              </a:ext>
            </a:extLst>
          </p:cNvPr>
          <p:cNvSpPr>
            <a:spLocks noGrp="1"/>
          </p:cNvSpPr>
          <p:nvPr>
            <p:ph type="ftr" sz="quarter" idx="11"/>
          </p:nvPr>
        </p:nvSpPr>
        <p:spPr>
          <a:xfrm>
            <a:off x="4038599" y="645754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7" name="Slide Number Placeholder 3">
            <a:extLst>
              <a:ext uri="{FF2B5EF4-FFF2-40B4-BE49-F238E27FC236}">
                <a16:creationId xmlns:a16="http://schemas.microsoft.com/office/drawing/2014/main" id="{101BC197-053A-32BD-436E-891FCF3E590B}"/>
              </a:ext>
            </a:extLst>
          </p:cNvPr>
          <p:cNvSpPr>
            <a:spLocks noGrp="1"/>
          </p:cNvSpPr>
          <p:nvPr>
            <p:ph type="sldNum" sz="quarter" idx="12"/>
          </p:nvPr>
        </p:nvSpPr>
        <p:spPr>
          <a:xfrm>
            <a:off x="8610600" y="64071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2139666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7B186-BC32-10F3-CACE-4F24DBF68A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EF8B3D-8586-1DF4-408E-738658DB4282}"/>
              </a:ext>
            </a:extLst>
          </p:cNvPr>
          <p:cNvSpPr>
            <a:spLocks noGrp="1"/>
          </p:cNvSpPr>
          <p:nvPr>
            <p:ph type="title"/>
          </p:nvPr>
        </p:nvSpPr>
        <p:spPr>
          <a:xfrm>
            <a:off x="1189281" y="176357"/>
            <a:ext cx="9810413" cy="740660"/>
          </a:xfrm>
        </p:spPr>
        <p:txBody>
          <a:bodyPr>
            <a:noAutofit/>
          </a:bodyPr>
          <a:lstStyle/>
          <a:p>
            <a:r>
              <a:rPr lang="en-IN" sz="3200"/>
              <a:t>Key Challenges in Offshore Safety in India</a:t>
            </a:r>
            <a:endParaRPr lang="en-IN" sz="3200" dirty="0"/>
          </a:p>
        </p:txBody>
      </p:sp>
      <p:cxnSp>
        <p:nvCxnSpPr>
          <p:cNvPr id="5" name="Straight Connector 4">
            <a:extLst>
              <a:ext uri="{FF2B5EF4-FFF2-40B4-BE49-F238E27FC236}">
                <a16:creationId xmlns:a16="http://schemas.microsoft.com/office/drawing/2014/main" id="{51C66328-FF5C-6D8A-677B-8C6BD83DA95E}"/>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299EE83C-7C46-4F5F-BD2C-8CB47EC405FE}"/>
              </a:ext>
            </a:extLst>
          </p:cNvPr>
          <p:cNvSpPr txBox="1"/>
          <p:nvPr/>
        </p:nvSpPr>
        <p:spPr>
          <a:xfrm>
            <a:off x="1063371" y="5485340"/>
            <a:ext cx="10147554" cy="646331"/>
          </a:xfrm>
          <a:prstGeom prst="rect">
            <a:avLst/>
          </a:prstGeom>
          <a:noFill/>
          <a:ln>
            <a:solidFill>
              <a:schemeClr val="tx1"/>
            </a:solidFill>
            <a:prstDash val="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rgbClr val="002954"/>
                </a:solidFill>
                <a:effectLst/>
                <a:uLnTx/>
                <a:uFillTx/>
                <a:latin typeface="Google Sans"/>
                <a:ea typeface="+mn-ea"/>
                <a:cs typeface="+mn-cs"/>
              </a:rPr>
              <a:t>Rapid growth in offshore sectors like wind energy and seabed mineral exploration necessitates updated safety protocols</a:t>
            </a:r>
            <a:endParaRPr kumimoji="0" lang="en-IN" sz="1800" b="1" i="0" u="none" strike="noStrike" kern="1200" cap="none" spc="0" normalizeH="0" baseline="0" noProof="0" dirty="0">
              <a:ln>
                <a:noFill/>
              </a:ln>
              <a:solidFill>
                <a:srgbClr val="002954"/>
              </a:solidFill>
              <a:effectLst/>
              <a:uLnTx/>
              <a:uFillTx/>
              <a:latin typeface="Aptos" panose="02110004020202020204"/>
              <a:ea typeface="+mn-ea"/>
              <a:cs typeface="+mn-cs"/>
            </a:endParaRPr>
          </a:p>
        </p:txBody>
      </p:sp>
      <p:pic>
        <p:nvPicPr>
          <p:cNvPr id="6" name="Picture 2">
            <a:extLst>
              <a:ext uri="{FF2B5EF4-FFF2-40B4-BE49-F238E27FC236}">
                <a16:creationId xmlns:a16="http://schemas.microsoft.com/office/drawing/2014/main" id="{F6A5C8DF-4716-4A33-3C63-EF91921E5C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67" t="13372" b="67055"/>
          <a:stretch>
            <a:fillRect/>
          </a:stretch>
        </p:blipFill>
        <p:spPr bwMode="auto">
          <a:xfrm>
            <a:off x="721614" y="1283175"/>
            <a:ext cx="1765554" cy="14345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01C5C6A-3628-08BE-1BA2-308ACC2771B8}"/>
              </a:ext>
            </a:extLst>
          </p:cNvPr>
          <p:cNvSpPr txBox="1"/>
          <p:nvPr/>
        </p:nvSpPr>
        <p:spPr>
          <a:xfrm>
            <a:off x="721614" y="2875133"/>
            <a:ext cx="1765554" cy="2308324"/>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Aptos" panose="02110004020202020204"/>
                <a:ea typeface="+mn-ea"/>
                <a:cs typeface="+mn-cs"/>
              </a:rPr>
              <a:t>Insufficient application of IMO instruments and voluntary practices (e.g., OPITO guidelines) </a:t>
            </a:r>
          </a:p>
        </p:txBody>
      </p:sp>
      <p:pic>
        <p:nvPicPr>
          <p:cNvPr id="8" name="Picture 2">
            <a:extLst>
              <a:ext uri="{FF2B5EF4-FFF2-40B4-BE49-F238E27FC236}">
                <a16:creationId xmlns:a16="http://schemas.microsoft.com/office/drawing/2014/main" id="{E79F08E6-A12F-C7CB-36B8-122D922F1F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483" t="32146" r="2384" b="48281"/>
          <a:stretch>
            <a:fillRect/>
          </a:stretch>
        </p:blipFill>
        <p:spPr bwMode="auto">
          <a:xfrm>
            <a:off x="3126486" y="1283175"/>
            <a:ext cx="1765554" cy="14345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A4DA0618-BC91-507D-82DF-119DACEA3D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846" t="47736" r="3021" b="32691"/>
          <a:stretch>
            <a:fillRect/>
          </a:stretch>
        </p:blipFill>
        <p:spPr bwMode="auto">
          <a:xfrm>
            <a:off x="5254371" y="1283175"/>
            <a:ext cx="1765554" cy="14345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1D677C38-725F-0F0F-46C4-9ACDC1BCF8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447" t="65101" r="-2580" b="15326"/>
          <a:stretch>
            <a:fillRect/>
          </a:stretch>
        </p:blipFill>
        <p:spPr bwMode="auto">
          <a:xfrm>
            <a:off x="7382256" y="1283175"/>
            <a:ext cx="1765554" cy="14345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EF2F8479-D640-2056-D687-BA177CACFC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849" t="81374" r="18" b="-947"/>
          <a:stretch>
            <a:fillRect/>
          </a:stretch>
        </p:blipFill>
        <p:spPr bwMode="auto">
          <a:xfrm>
            <a:off x="9508617" y="1283175"/>
            <a:ext cx="1765554" cy="143457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410F40C-FF52-18BC-BCB8-529A3C6A3628}"/>
              </a:ext>
            </a:extLst>
          </p:cNvPr>
          <p:cNvSpPr txBox="1"/>
          <p:nvPr/>
        </p:nvSpPr>
        <p:spPr>
          <a:xfrm>
            <a:off x="3126487" y="2875133"/>
            <a:ext cx="1765554" cy="2308324"/>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Aptos" panose="02110004020202020204"/>
                <a:ea typeface="+mn-ea"/>
                <a:cs typeface="+mn-cs"/>
              </a:rPr>
              <a:t>Lack of India-specific standards for certain vessel types and offshore functions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0744645E-BCC5-7A58-EFB3-4B5946A09441}"/>
              </a:ext>
            </a:extLst>
          </p:cNvPr>
          <p:cNvSpPr txBox="1"/>
          <p:nvPr/>
        </p:nvSpPr>
        <p:spPr>
          <a:xfrm>
            <a:off x="5254371" y="2875133"/>
            <a:ext cx="1765554" cy="2308324"/>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Aptos" panose="02110004020202020204"/>
                <a:ea typeface="+mn-ea"/>
                <a:cs typeface="+mn-cs"/>
              </a:rPr>
              <a:t>Issues with crew certification, qualification equivalency, and medical fitness standards </a:t>
            </a:r>
          </a:p>
        </p:txBody>
      </p:sp>
      <p:sp>
        <p:nvSpPr>
          <p:cNvPr id="14" name="TextBox 13">
            <a:extLst>
              <a:ext uri="{FF2B5EF4-FFF2-40B4-BE49-F238E27FC236}">
                <a16:creationId xmlns:a16="http://schemas.microsoft.com/office/drawing/2014/main" id="{DC23DCC2-61F9-D61D-6275-34E18FAD33FB}"/>
              </a:ext>
            </a:extLst>
          </p:cNvPr>
          <p:cNvSpPr txBox="1"/>
          <p:nvPr/>
        </p:nvSpPr>
        <p:spPr>
          <a:xfrm>
            <a:off x="7382255" y="2875133"/>
            <a:ext cx="1765554" cy="2308324"/>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Aptos" panose="02110004020202020204"/>
                <a:ea typeface="+mn-ea"/>
                <a:cs typeface="+mn-cs"/>
              </a:rPr>
              <a:t>Need for improved onboard living conditions, hygiene, and mental well-being provisions</a:t>
            </a:r>
          </a:p>
        </p:txBody>
      </p:sp>
      <p:sp>
        <p:nvSpPr>
          <p:cNvPr id="15" name="TextBox 14">
            <a:extLst>
              <a:ext uri="{FF2B5EF4-FFF2-40B4-BE49-F238E27FC236}">
                <a16:creationId xmlns:a16="http://schemas.microsoft.com/office/drawing/2014/main" id="{4258E094-A6AE-B077-2A22-460371920CDE}"/>
              </a:ext>
            </a:extLst>
          </p:cNvPr>
          <p:cNvSpPr txBox="1"/>
          <p:nvPr/>
        </p:nvSpPr>
        <p:spPr>
          <a:xfrm>
            <a:off x="9508617" y="2875133"/>
            <a:ext cx="1765554" cy="2308324"/>
          </a:xfrm>
          <a:prstGeom prst="rect">
            <a:avLst/>
          </a:prstGeom>
          <a:solidFill>
            <a:schemeClr val="bg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dirty="0">
                <a:ln>
                  <a:noFill/>
                </a:ln>
                <a:solidFill>
                  <a:prstClr val="black"/>
                </a:solidFill>
                <a:effectLst/>
                <a:uLnTx/>
                <a:uFillTx/>
                <a:latin typeface="Aptos" panose="02110004020202020204"/>
                <a:ea typeface="+mn-ea"/>
                <a:cs typeface="+mn-cs"/>
              </a:rPr>
              <a:t>Overlaps and inefficiencies among multiple regulatory bodies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IN" dirty="0">
              <a:solidFill>
                <a:prstClr val="black"/>
              </a:solidFill>
              <a:latin typeface="Aptos" panose="021100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Footer Placeholder 2">
            <a:extLst>
              <a:ext uri="{FF2B5EF4-FFF2-40B4-BE49-F238E27FC236}">
                <a16:creationId xmlns:a16="http://schemas.microsoft.com/office/drawing/2014/main" id="{3F77C9D1-8C12-6324-5738-745B5B5C57BF}"/>
              </a:ext>
            </a:extLst>
          </p:cNvPr>
          <p:cNvSpPr>
            <a:spLocks noGrp="1"/>
          </p:cNvSpPr>
          <p:nvPr>
            <p:ph type="ftr" sz="quarter" idx="11"/>
          </p:nvPr>
        </p:nvSpPr>
        <p:spPr>
          <a:xfrm>
            <a:off x="4038599" y="644230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16" name="Slide Number Placeholder 3">
            <a:extLst>
              <a:ext uri="{FF2B5EF4-FFF2-40B4-BE49-F238E27FC236}">
                <a16:creationId xmlns:a16="http://schemas.microsoft.com/office/drawing/2014/main" id="{36249F79-D152-DA93-0FE1-67E8177DD37C}"/>
              </a:ext>
            </a:extLst>
          </p:cNvPr>
          <p:cNvSpPr>
            <a:spLocks noGrp="1"/>
          </p:cNvSpPr>
          <p:nvPr>
            <p:ph type="sldNum" sz="quarter" idx="12"/>
          </p:nvPr>
        </p:nvSpPr>
        <p:spPr>
          <a:xfrm>
            <a:off x="8610600" y="63919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671527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83B87-F016-BF96-5913-2CD6A5A607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16AC2F-5794-61AE-6000-90113E9D8642}"/>
              </a:ext>
            </a:extLst>
          </p:cNvPr>
          <p:cNvSpPr>
            <a:spLocks noGrp="1"/>
          </p:cNvSpPr>
          <p:nvPr>
            <p:ph type="title"/>
          </p:nvPr>
        </p:nvSpPr>
        <p:spPr>
          <a:xfrm>
            <a:off x="1189281" y="176357"/>
            <a:ext cx="9810413" cy="740660"/>
          </a:xfrm>
        </p:spPr>
        <p:txBody>
          <a:bodyPr>
            <a:noAutofit/>
          </a:bodyPr>
          <a:lstStyle/>
          <a:p>
            <a:r>
              <a:rPr lang="en-IN" sz="3200" dirty="0"/>
              <a:t>Key Initiatives of DGS for Health &amp; Safety</a:t>
            </a:r>
          </a:p>
        </p:txBody>
      </p:sp>
      <p:cxnSp>
        <p:nvCxnSpPr>
          <p:cNvPr id="5" name="Straight Connector 4">
            <a:extLst>
              <a:ext uri="{FF2B5EF4-FFF2-40B4-BE49-F238E27FC236}">
                <a16:creationId xmlns:a16="http://schemas.microsoft.com/office/drawing/2014/main" id="{AADEB3C2-774A-0775-7876-F3B443FB1D9D}"/>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1CFF0113-D852-4277-7126-25BD31028DD3}"/>
              </a:ext>
            </a:extLst>
          </p:cNvPr>
          <p:cNvGrpSpPr/>
          <p:nvPr/>
        </p:nvGrpSpPr>
        <p:grpSpPr>
          <a:xfrm>
            <a:off x="1223818" y="2559633"/>
            <a:ext cx="3999564" cy="3578371"/>
            <a:chOff x="0" y="533400"/>
            <a:chExt cx="5371132" cy="1216800"/>
          </a:xfrm>
        </p:grpSpPr>
        <p:sp>
          <p:nvSpPr>
            <p:cNvPr id="6" name="Rectangle: Rounded Corners 5">
              <a:extLst>
                <a:ext uri="{FF2B5EF4-FFF2-40B4-BE49-F238E27FC236}">
                  <a16:creationId xmlns:a16="http://schemas.microsoft.com/office/drawing/2014/main" id="{349767B1-681C-705F-2009-7835EA44DB74}"/>
                </a:ext>
              </a:extLst>
            </p:cNvPr>
            <p:cNvSpPr/>
            <p:nvPr/>
          </p:nvSpPr>
          <p:spPr>
            <a:xfrm>
              <a:off x="0" y="533400"/>
              <a:ext cx="5371132" cy="12168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4">
              <a:extLst>
                <a:ext uri="{FF2B5EF4-FFF2-40B4-BE49-F238E27FC236}">
                  <a16:creationId xmlns:a16="http://schemas.microsoft.com/office/drawing/2014/main" id="{A88CD61C-3C53-66EE-B43E-C53D37971C7E}"/>
                </a:ext>
              </a:extLst>
            </p:cNvPr>
            <p:cNvSpPr txBox="1"/>
            <p:nvPr/>
          </p:nvSpPr>
          <p:spPr>
            <a:xfrm>
              <a:off x="59399" y="735609"/>
              <a:ext cx="5252334" cy="8123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285750" marR="0" lvl="0" indent="-28575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IN" sz="1600" b="1" i="1" u="none" strike="noStrike" kern="1200" cap="none" spc="0" normalizeH="0" baseline="0" noProof="0" dirty="0">
                  <a:ln>
                    <a:noFill/>
                  </a:ln>
                  <a:solidFill>
                    <a:prstClr val="white"/>
                  </a:solidFill>
                  <a:effectLst/>
                  <a:uLnTx/>
                  <a:uFillTx/>
                  <a:latin typeface="Aptos" panose="02110004020202020204"/>
                  <a:ea typeface="+mn-ea"/>
                  <a:cs typeface="+mn-cs"/>
                </a:rPr>
                <a:t>Bureau of Port Security (</a:t>
              </a:r>
              <a:r>
                <a:rPr kumimoji="0" lang="en-IN" sz="1600" b="1" i="1" u="none" strike="noStrike" kern="1200" cap="none" spc="0" normalizeH="0" baseline="0" noProof="0" dirty="0" err="1">
                  <a:ln>
                    <a:noFill/>
                  </a:ln>
                  <a:solidFill>
                    <a:prstClr val="white"/>
                  </a:solidFill>
                  <a:effectLst/>
                  <a:uLnTx/>
                  <a:uFillTx/>
                  <a:latin typeface="Aptos" panose="02110004020202020204"/>
                  <a:ea typeface="+mn-ea"/>
                  <a:cs typeface="+mn-cs"/>
                </a:rPr>
                <a:t>BoPS</a:t>
              </a:r>
              <a:r>
                <a:rPr kumimoji="0" lang="en-IN" sz="1600" b="1" i="1" u="none" strike="noStrike" kern="1200" cap="none" spc="0" normalizeH="0" baseline="0" noProof="0" dirty="0">
                  <a:ln>
                    <a:noFill/>
                  </a:ln>
                  <a:solidFill>
                    <a:prstClr val="white"/>
                  </a:solidFill>
                  <a:effectLst/>
                  <a:uLnTx/>
                  <a:uFillTx/>
                  <a:latin typeface="Aptos" panose="02110004020202020204"/>
                  <a:ea typeface="+mn-ea"/>
                  <a:cs typeface="+mn-cs"/>
                </a:rPr>
                <a:t>): </a:t>
              </a:r>
              <a:r>
                <a:rPr kumimoji="0" lang="en-IN" sz="1600" b="1" i="0" u="none" strike="noStrike" kern="1200" cap="none" spc="0" normalizeH="0" baseline="0" noProof="0" dirty="0">
                  <a:ln>
                    <a:noFill/>
                  </a:ln>
                  <a:solidFill>
                    <a:prstClr val="white"/>
                  </a:solidFill>
                  <a:effectLst/>
                  <a:uLnTx/>
                  <a:uFillTx/>
                  <a:latin typeface="Aptos" panose="02110004020202020204"/>
                  <a:ea typeface="+mn-ea"/>
                  <a:cs typeface="+mn-cs"/>
                </a:rPr>
                <a:t>Statutory port security, SoCs, AIS, drones, CCTV, multi-agency command. </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ptos" panose="02110004020202020204"/>
                  <a:ea typeface="+mn-ea"/>
                  <a:cs typeface="+mn-cs"/>
                </a:rPr>
                <a:t>On the port side, the integration of the Bureau of Port Security will establish a dedicated statutory body. Security Operation Centres in every major port will use AIS, drone surveillance, VHF, and CCTV systems to provide real-time tracking and multi-agency coordination with CISF, Customs, Port Police, and intelligence services.</a:t>
              </a:r>
            </a:p>
          </p:txBody>
        </p:sp>
      </p:grpSp>
      <p:pic>
        <p:nvPicPr>
          <p:cNvPr id="8" name="Picture 2" descr="Generated image">
            <a:extLst>
              <a:ext uri="{FF2B5EF4-FFF2-40B4-BE49-F238E27FC236}">
                <a16:creationId xmlns:a16="http://schemas.microsoft.com/office/drawing/2014/main" id="{55150BD2-FC34-E5A7-969B-A4FCB233124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2721" y1="45898" x2="22721" y2="45898"/>
                        <a14:foregroundMark x1="40234" y1="58398" x2="40234" y2="58398"/>
                        <a14:foregroundMark x1="41602" y1="49805" x2="41602" y2="49805"/>
                        <a14:foregroundMark x1="48503" y1="50684" x2="48503" y2="50684"/>
                        <a14:foregroundMark x1="61263" y1="45215" x2="61263" y2="45215"/>
                        <a14:foregroundMark x1="65820" y1="50781" x2="65820" y2="50781"/>
                        <a14:foregroundMark x1="59505" y1="62402" x2="59505" y2="62402"/>
                        <a14:foregroundMark x1="57357" y1="61523" x2="57357" y2="61523"/>
                        <a14:foregroundMark x1="56380" y1="59473" x2="56380" y2="59473"/>
                        <a14:foregroundMark x1="56380" y1="56055" x2="56380" y2="56055"/>
                        <a14:foregroundMark x1="57422" y1="54688" x2="57422" y2="54688"/>
                        <a14:foregroundMark x1="58464" y1="52637" x2="58464" y2="52637"/>
                        <a14:foregroundMark x1="60156" y1="50879" x2="60156" y2="50879"/>
                        <a14:foregroundMark x1="81836" y1="45117" x2="81836" y2="45117"/>
                        <a14:foregroundMark x1="85091" y1="55957" x2="85091" y2="55957"/>
                        <a14:foregroundMark x1="88086" y1="58496" x2="88086" y2="58496"/>
                      </a14:backgroundRemoval>
                    </a14:imgEffect>
                  </a14:imgLayer>
                </a14:imgProps>
              </a:ext>
              <a:ext uri="{28A0092B-C50C-407E-A947-70E740481C1C}">
                <a14:useLocalDpi xmlns:a14="http://schemas.microsoft.com/office/drawing/2010/main" val="0"/>
              </a:ext>
            </a:extLst>
          </a:blip>
          <a:srcRect t="33432" b="30134"/>
          <a:stretch>
            <a:fillRect/>
          </a:stretch>
        </p:blipFill>
        <p:spPr bwMode="auto">
          <a:xfrm>
            <a:off x="711869" y="1310307"/>
            <a:ext cx="5143500" cy="12493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enerated image">
            <a:extLst>
              <a:ext uri="{FF2B5EF4-FFF2-40B4-BE49-F238E27FC236}">
                <a16:creationId xmlns:a16="http://schemas.microsoft.com/office/drawing/2014/main" id="{57F0015E-D200-9293-47D0-C7FABE2090B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7344" b="92383" l="7910" r="89844">
                        <a14:foregroundMark x1="8496" y1="73926" x2="8496" y2="73926"/>
                        <a14:foregroundMark x1="16699" y1="80176" x2="16699" y2="80176"/>
                        <a14:foregroundMark x1="25684" y1="82910" x2="25684" y2="82910"/>
                        <a14:foregroundMark x1="33008" y1="31250" x2="33008" y2="31250"/>
                        <a14:foregroundMark x1="29492" y1="30078" x2="29492" y2="30078"/>
                        <a14:foregroundMark x1="75391" y1="39160" x2="75391" y2="39160"/>
                        <a14:foregroundMark x1="72754" y1="34180" x2="72754" y2="34180"/>
                        <a14:foregroundMark x1="72754" y1="35547" x2="72754" y2="35547"/>
                        <a14:foregroundMark x1="82813" y1="41797" x2="82813" y2="41797"/>
                        <a14:foregroundMark x1="82227" y1="42090" x2="82227" y2="42090"/>
                        <a14:foregroundMark x1="71387" y1="27441" x2="71387" y2="27441"/>
                        <a14:foregroundMark x1="71387" y1="50879" x2="71387" y2="50879"/>
                        <a14:foregroundMark x1="77832" y1="84766" x2="77832" y2="84766"/>
                        <a14:foregroundMark x1="7910" y1="81836" x2="7910" y2="81836"/>
                        <a14:foregroundMark x1="75684" y1="37695" x2="75684" y2="37695"/>
                      </a14:backgroundRemoval>
                    </a14:imgEffect>
                  </a14:imgLayer>
                </a14:imgProps>
              </a:ext>
              <a:ext uri="{28A0092B-C50C-407E-A947-70E740481C1C}">
                <a14:useLocalDpi xmlns:a14="http://schemas.microsoft.com/office/drawing/2010/main" val="0"/>
              </a:ext>
            </a:extLst>
          </a:blip>
          <a:srcRect t="24863"/>
          <a:stretch>
            <a:fillRect/>
          </a:stretch>
        </p:blipFill>
        <p:spPr bwMode="auto">
          <a:xfrm>
            <a:off x="7833963" y="1075436"/>
            <a:ext cx="2349566" cy="176538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0463C37-2622-32CC-3901-4710E91DBC41}"/>
              </a:ext>
            </a:extLst>
          </p:cNvPr>
          <p:cNvGrpSpPr/>
          <p:nvPr/>
        </p:nvGrpSpPr>
        <p:grpSpPr>
          <a:xfrm>
            <a:off x="6906937" y="2993457"/>
            <a:ext cx="4296869" cy="3144546"/>
            <a:chOff x="0" y="533400"/>
            <a:chExt cx="5371132" cy="595620"/>
          </a:xfrm>
        </p:grpSpPr>
        <p:sp>
          <p:nvSpPr>
            <p:cNvPr id="11" name="Rectangle: Rounded Corners 10">
              <a:extLst>
                <a:ext uri="{FF2B5EF4-FFF2-40B4-BE49-F238E27FC236}">
                  <a16:creationId xmlns:a16="http://schemas.microsoft.com/office/drawing/2014/main" id="{13FF2758-D7EA-7E78-09E6-EBE348CFB976}"/>
                </a:ext>
              </a:extLst>
            </p:cNvPr>
            <p:cNvSpPr/>
            <p:nvPr/>
          </p:nvSpPr>
          <p:spPr>
            <a:xfrm>
              <a:off x="0" y="533400"/>
              <a:ext cx="5371132" cy="59562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Rounded Corners 4">
              <a:extLst>
                <a:ext uri="{FF2B5EF4-FFF2-40B4-BE49-F238E27FC236}">
                  <a16:creationId xmlns:a16="http://schemas.microsoft.com/office/drawing/2014/main" id="{50FD2659-24E7-C013-4E5E-D8DFF4924C17}"/>
                </a:ext>
              </a:extLst>
            </p:cNvPr>
            <p:cNvSpPr txBox="1"/>
            <p:nvPr/>
          </p:nvSpPr>
          <p:spPr>
            <a:xfrm>
              <a:off x="59399" y="545568"/>
              <a:ext cx="5252334" cy="5041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IN" sz="16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285750" marR="0" lvl="0" indent="-285750" algn="l" defTabSz="6223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IN" sz="1600" b="1" i="1" u="none" strike="noStrike" kern="1200" cap="none" spc="0" normalizeH="0" baseline="0" noProof="0" dirty="0">
                  <a:ln>
                    <a:noFill/>
                  </a:ln>
                  <a:solidFill>
                    <a:prstClr val="white"/>
                  </a:solidFill>
                  <a:effectLst/>
                  <a:uLnTx/>
                  <a:uFillTx/>
                  <a:latin typeface="Aptos" panose="02110004020202020204"/>
                  <a:ea typeface="+mn-ea"/>
                  <a:cs typeface="+mn-cs"/>
                </a:rPr>
                <a:t>Occupational Safety &amp; Medical Response:</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IN" sz="1600" b="0" i="0" u="none" strike="noStrike" kern="1200" cap="none" spc="0" normalizeH="0" baseline="0" noProof="0" dirty="0">
                  <a:ln>
                    <a:noFill/>
                  </a:ln>
                  <a:solidFill>
                    <a:prstClr val="white"/>
                  </a:solidFill>
                  <a:effectLst/>
                  <a:uLnTx/>
                  <a:uFillTx/>
                  <a:latin typeface="Aptos" panose="02110004020202020204"/>
                  <a:ea typeface="+mn-ea"/>
                  <a:cs typeface="+mn-cs"/>
                </a:rPr>
                <a:t>On the port side, the integration of the Bureau of Port Security will establish a dedicated statutory body. Security Operation Centres in every major port will use AIS, drone surveillance, VHF, and CCTV systems to provide real-time tracking and multi-agency coordination with CISF, Customs, Port Police, and intelligence services.</a:t>
              </a:r>
            </a:p>
          </p:txBody>
        </p:sp>
      </p:grpSp>
      <p:sp>
        <p:nvSpPr>
          <p:cNvPr id="3" name="Footer Placeholder 2">
            <a:extLst>
              <a:ext uri="{FF2B5EF4-FFF2-40B4-BE49-F238E27FC236}">
                <a16:creationId xmlns:a16="http://schemas.microsoft.com/office/drawing/2014/main" id="{1326C08A-77C9-425E-764B-F99653EDB0A7}"/>
              </a:ext>
            </a:extLst>
          </p:cNvPr>
          <p:cNvSpPr>
            <a:spLocks noGrp="1"/>
          </p:cNvSpPr>
          <p:nvPr>
            <p:ph type="ftr" sz="quarter" idx="11"/>
          </p:nvPr>
        </p:nvSpPr>
        <p:spPr>
          <a:xfrm>
            <a:off x="4038599" y="644230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13" name="Slide Number Placeholder 3">
            <a:extLst>
              <a:ext uri="{FF2B5EF4-FFF2-40B4-BE49-F238E27FC236}">
                <a16:creationId xmlns:a16="http://schemas.microsoft.com/office/drawing/2014/main" id="{34785806-6D6A-223B-D692-21254333BF8C}"/>
              </a:ext>
            </a:extLst>
          </p:cNvPr>
          <p:cNvSpPr>
            <a:spLocks noGrp="1"/>
          </p:cNvSpPr>
          <p:nvPr>
            <p:ph type="sldNum" sz="quarter" idx="12"/>
          </p:nvPr>
        </p:nvSpPr>
        <p:spPr>
          <a:xfrm>
            <a:off x="8610600" y="63919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4117439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9E3B4-3699-3372-0B2F-F4E499A14B3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DC79E0A-0881-D1CB-969C-49F96FDF292C}"/>
              </a:ext>
            </a:extLst>
          </p:cNvPr>
          <p:cNvSpPr>
            <a:spLocks noGrp="1"/>
          </p:cNvSpPr>
          <p:nvPr>
            <p:ph type="title"/>
          </p:nvPr>
        </p:nvSpPr>
        <p:spPr>
          <a:xfrm>
            <a:off x="1604683" y="176357"/>
            <a:ext cx="8982635" cy="740660"/>
          </a:xfrm>
        </p:spPr>
        <p:txBody>
          <a:bodyPr vert="horz" lIns="91440" tIns="45720" rIns="91440" bIns="45720" rtlCol="0" anchor="ctr">
            <a:noAutofit/>
          </a:bodyPr>
          <a:lstStyle/>
          <a:p>
            <a:r>
              <a:rPr lang="en-IN" sz="2800" dirty="0"/>
              <a:t>Sagar Mein Yog</a:t>
            </a:r>
          </a:p>
        </p:txBody>
      </p:sp>
      <p:sp>
        <p:nvSpPr>
          <p:cNvPr id="9" name="TextBox 8">
            <a:extLst>
              <a:ext uri="{FF2B5EF4-FFF2-40B4-BE49-F238E27FC236}">
                <a16:creationId xmlns:a16="http://schemas.microsoft.com/office/drawing/2014/main" id="{C73819DA-CCA3-13DE-697D-58A99A22CB95}"/>
              </a:ext>
            </a:extLst>
          </p:cNvPr>
          <p:cNvSpPr txBox="1"/>
          <p:nvPr/>
        </p:nvSpPr>
        <p:spPr>
          <a:xfrm>
            <a:off x="691896" y="1092045"/>
            <a:ext cx="10808208" cy="646331"/>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black"/>
                </a:solidFill>
                <a:effectLst/>
                <a:uLnTx/>
                <a:uFillTx/>
                <a:latin typeface="Aptos" panose="02110004020202020204"/>
                <a:ea typeface="+mn-ea"/>
                <a:cs typeface="+mn-cs"/>
              </a:rPr>
              <a:t>Seafarers may face multiple challenges in coping with the challenges of life at sea. Hence, the Sagar Mein Yog initiative has been taken to cater to the complete wellness of seafarers.  </a:t>
            </a:r>
            <a:endParaRPr kumimoji="0" lang="en-IN" sz="1800" b="1" i="1"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descr="A diagram of a person sitting in a lotus pose&#10;&#10;AI-generated content may be incorrect.">
            <a:extLst>
              <a:ext uri="{FF2B5EF4-FFF2-40B4-BE49-F238E27FC236}">
                <a16:creationId xmlns:a16="http://schemas.microsoft.com/office/drawing/2014/main" id="{5F3332DF-E39D-3EED-3E87-3DCA11D1A1E2}"/>
              </a:ext>
            </a:extLst>
          </p:cNvPr>
          <p:cNvPicPr>
            <a:picLocks noChangeAspect="1"/>
          </p:cNvPicPr>
          <p:nvPr/>
        </p:nvPicPr>
        <p:blipFill>
          <a:blip r:embed="rId3">
            <a:extLst>
              <a:ext uri="{28A0092B-C50C-407E-A947-70E740481C1C}">
                <a14:useLocalDpi xmlns:a14="http://schemas.microsoft.com/office/drawing/2010/main" val="0"/>
              </a:ext>
            </a:extLst>
          </a:blip>
          <a:srcRect l="13646" t="14074" r="14688" b="10185"/>
          <a:stretch/>
        </p:blipFill>
        <p:spPr>
          <a:xfrm>
            <a:off x="5709312" y="2296045"/>
            <a:ext cx="5787363" cy="3670160"/>
          </a:xfrm>
          <a:prstGeom prst="rect">
            <a:avLst/>
          </a:prstGeom>
          <a:ln>
            <a:solidFill>
              <a:schemeClr val="tx1">
                <a:lumMod val="75000"/>
                <a:lumOff val="25000"/>
              </a:schemeClr>
            </a:solidFill>
          </a:ln>
        </p:spPr>
      </p:pic>
      <p:sp>
        <p:nvSpPr>
          <p:cNvPr id="11" name="Rectangle 10">
            <a:extLst>
              <a:ext uri="{FF2B5EF4-FFF2-40B4-BE49-F238E27FC236}">
                <a16:creationId xmlns:a16="http://schemas.microsoft.com/office/drawing/2014/main" id="{C758C7E3-83BC-5089-D52D-6260151C793F}"/>
              </a:ext>
            </a:extLst>
          </p:cNvPr>
          <p:cNvSpPr/>
          <p:nvPr/>
        </p:nvSpPr>
        <p:spPr>
          <a:xfrm>
            <a:off x="5709312" y="1866687"/>
            <a:ext cx="5787363" cy="435708"/>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10 components of Sagar Mein Yog</a:t>
            </a:r>
            <a:endParaRPr kumimoji="0" lang="en-IN"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BC64B98F-E7E6-86B4-15D4-FC0B29203F2A}"/>
              </a:ext>
            </a:extLst>
          </p:cNvPr>
          <p:cNvSpPr txBox="1"/>
          <p:nvPr/>
        </p:nvSpPr>
        <p:spPr>
          <a:xfrm>
            <a:off x="691896" y="2296045"/>
            <a:ext cx="4868932" cy="3743589"/>
          </a:xfrm>
          <a:prstGeom prst="rect">
            <a:avLst/>
          </a:prstGeom>
          <a:noFill/>
        </p:spPr>
        <p:txBody>
          <a:bodyPr wrap="square">
            <a:spAutoFit/>
          </a:bodyPr>
          <a:lstStyle/>
          <a:p>
            <a:pPr marL="285750" marR="0" lvl="0" indent="-285750" algn="just" defTabSz="914400" rtl="0" eaLnBrk="1" fontAlgn="auto" latinLnBrk="0" hangingPunct="1">
              <a:lnSpc>
                <a:spcPct val="125000"/>
              </a:lnSpc>
              <a:spcBef>
                <a:spcPts val="200"/>
              </a:spcBef>
              <a:spcAft>
                <a:spcPts val="0"/>
              </a:spcAft>
              <a:buClrTx/>
              <a:buSzTx/>
              <a:buFont typeface="Arial" panose="020B0604020202020204" pitchFamily="34" charset="0"/>
              <a:buChar char="•"/>
              <a:tabLst/>
              <a:defRPr/>
            </a:pPr>
            <a:r>
              <a:rPr kumimoji="0" lang="en-US" sz="15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flagship initiative by the DGS, India, aimed at promoting physical and mental well-being among seafarers through yoga and mindfulness practices.</a:t>
            </a:r>
          </a:p>
          <a:p>
            <a:pPr marL="285750" marR="0" lvl="0" indent="-285750" algn="just" defTabSz="914400" rtl="0" eaLnBrk="1" fontAlgn="auto" latinLnBrk="0" hangingPunct="1">
              <a:lnSpc>
                <a:spcPct val="125000"/>
              </a:lnSpc>
              <a:spcBef>
                <a:spcPts val="200"/>
              </a:spcBef>
              <a:spcAft>
                <a:spcPts val="0"/>
              </a:spcAft>
              <a:buClrTx/>
              <a:buSzTx/>
              <a:buFont typeface="Arial" panose="020B0604020202020204" pitchFamily="34" charset="0"/>
              <a:buChar char="•"/>
              <a:tabLst/>
              <a:defRPr/>
            </a:pPr>
            <a:r>
              <a:rPr kumimoji="0" lang="en-US" sz="155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Programme</a:t>
            </a:r>
            <a:r>
              <a:rPr kumimoji="0" lang="en-US" sz="15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seeks to provide complete wellness at Sea/Shore</a:t>
            </a:r>
          </a:p>
          <a:p>
            <a:pPr marL="285750" marR="0" lvl="0" indent="-285750" algn="just" defTabSz="914400" rtl="0" eaLnBrk="1" fontAlgn="auto" latinLnBrk="0" hangingPunct="1">
              <a:lnSpc>
                <a:spcPct val="125000"/>
              </a:lnSpc>
              <a:spcBef>
                <a:spcPts val="200"/>
              </a:spcBef>
              <a:spcAft>
                <a:spcPts val="0"/>
              </a:spcAft>
              <a:buClrTx/>
              <a:buSzTx/>
              <a:buFont typeface="Arial" panose="020B0604020202020204" pitchFamily="34" charset="0"/>
              <a:buChar char="•"/>
              <a:tabLst/>
              <a:defRPr/>
            </a:pPr>
            <a:r>
              <a:rPr kumimoji="0" lang="en-US" sz="15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LMS training program modules have been prepared and would be launched</a:t>
            </a:r>
          </a:p>
          <a:p>
            <a:pPr marL="285750" marR="0" lvl="0" indent="-285750" algn="just" defTabSz="914400" rtl="0" eaLnBrk="1" fontAlgn="auto" latinLnBrk="0" hangingPunct="1">
              <a:lnSpc>
                <a:spcPct val="125000"/>
              </a:lnSpc>
              <a:spcBef>
                <a:spcPts val="200"/>
              </a:spcBef>
              <a:spcAft>
                <a:spcPts val="0"/>
              </a:spcAft>
              <a:buClrTx/>
              <a:buSzTx/>
              <a:buFont typeface="Arial" panose="020B0604020202020204" pitchFamily="34" charset="0"/>
              <a:buChar char="•"/>
              <a:tabLst/>
              <a:defRPr/>
            </a:pPr>
            <a:r>
              <a:rPr kumimoji="0" lang="en-US" sz="15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the second phase, the SMY training through the LMS to be made mandatory for all serving seafarers.</a:t>
            </a:r>
          </a:p>
          <a:p>
            <a:pPr marL="285750" marR="0" lvl="0" indent="-285750" algn="just" defTabSz="914400" rtl="0" eaLnBrk="1" fontAlgn="auto" latinLnBrk="0" hangingPunct="1">
              <a:lnSpc>
                <a:spcPct val="125000"/>
              </a:lnSpc>
              <a:spcBef>
                <a:spcPts val="200"/>
              </a:spcBef>
              <a:spcAft>
                <a:spcPts val="0"/>
              </a:spcAft>
              <a:buClrTx/>
              <a:buSzTx/>
              <a:buFont typeface="Arial" panose="020B0604020202020204" pitchFamily="34" charset="0"/>
              <a:buChar char="•"/>
              <a:tabLst/>
              <a:defRPr/>
            </a:pPr>
            <a:endParaRPr kumimoji="0" lang="en-US" sz="155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3207F556-7AD8-FD56-FFB5-A8226C25BB2A}"/>
              </a:ext>
            </a:extLst>
          </p:cNvPr>
          <p:cNvSpPr/>
          <p:nvPr/>
        </p:nvSpPr>
        <p:spPr>
          <a:xfrm>
            <a:off x="691896" y="1860337"/>
            <a:ext cx="4868932" cy="435708"/>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ptos" panose="02110004020202020204"/>
                <a:ea typeface="+mn-ea"/>
                <a:cs typeface="+mn-cs"/>
              </a:rPr>
              <a:t>About Sagar Mein Yog</a:t>
            </a:r>
            <a:endParaRPr kumimoji="0" lang="en-IN"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Footer Placeholder 2">
            <a:extLst>
              <a:ext uri="{FF2B5EF4-FFF2-40B4-BE49-F238E27FC236}">
                <a16:creationId xmlns:a16="http://schemas.microsoft.com/office/drawing/2014/main" id="{C4F92A7A-8E8D-4FEE-CD6C-8FE664D8D9B3}"/>
              </a:ext>
            </a:extLst>
          </p:cNvPr>
          <p:cNvSpPr txBox="1">
            <a:spLocks/>
          </p:cNvSpPr>
          <p:nvPr/>
        </p:nvSpPr>
        <p:spPr>
          <a:xfrm>
            <a:off x="4038599" y="639658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IN" sz="1200" dirty="0">
                <a:solidFill>
                  <a:prstClr val="black">
                    <a:tint val="82000"/>
                  </a:prstClr>
                </a:solidFill>
              </a:rPr>
              <a:t>Stepping Stone towards a Safe &amp; Sustainable Ocean Economy in India</a:t>
            </a:r>
            <a:endParaRPr lang="en-US" sz="1200" dirty="0">
              <a:solidFill>
                <a:prstClr val="black">
                  <a:tint val="82000"/>
                </a:prstClr>
              </a:solidFill>
            </a:endParaRPr>
          </a:p>
        </p:txBody>
      </p:sp>
      <p:sp>
        <p:nvSpPr>
          <p:cNvPr id="6" name="Slide Number Placeholder 3">
            <a:extLst>
              <a:ext uri="{FF2B5EF4-FFF2-40B4-BE49-F238E27FC236}">
                <a16:creationId xmlns:a16="http://schemas.microsoft.com/office/drawing/2014/main" id="{25BF3D14-D14D-498F-1803-CE7E5BCCB0DE}"/>
              </a:ext>
            </a:extLst>
          </p:cNvPr>
          <p:cNvSpPr>
            <a:spLocks noGrp="1"/>
          </p:cNvSpPr>
          <p:nvPr>
            <p:ph type="sldNum" sz="quarter" idx="12"/>
          </p:nvPr>
        </p:nvSpPr>
        <p:spPr>
          <a:xfrm>
            <a:off x="8610600" y="634619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190796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98600-A9E4-D3E4-2F1B-578408C61DE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79940D1-3322-C719-32EC-40D930278560}"/>
              </a:ext>
            </a:extLst>
          </p:cNvPr>
          <p:cNvSpPr>
            <a:spLocks noGrp="1"/>
          </p:cNvSpPr>
          <p:nvPr>
            <p:ph type="title"/>
          </p:nvPr>
        </p:nvSpPr>
        <p:spPr>
          <a:xfrm>
            <a:off x="1604683" y="176357"/>
            <a:ext cx="8982635" cy="740660"/>
          </a:xfrm>
        </p:spPr>
        <p:txBody>
          <a:bodyPr vert="horz" lIns="91440" tIns="45720" rIns="91440" bIns="45720" rtlCol="0" anchor="ctr">
            <a:noAutofit/>
          </a:bodyPr>
          <a:lstStyle/>
          <a:p>
            <a:r>
              <a:rPr lang="en-IN" sz="3600" dirty="0"/>
              <a:t>Sagar Mein Samman</a:t>
            </a:r>
          </a:p>
        </p:txBody>
      </p:sp>
      <p:pic>
        <p:nvPicPr>
          <p:cNvPr id="2" name="Picture 1">
            <a:extLst>
              <a:ext uri="{FF2B5EF4-FFF2-40B4-BE49-F238E27FC236}">
                <a16:creationId xmlns:a16="http://schemas.microsoft.com/office/drawing/2014/main" id="{24AA064A-9527-C912-6BAE-E835F04EBE4B}"/>
              </a:ext>
            </a:extLst>
          </p:cNvPr>
          <p:cNvPicPr>
            <a:picLocks noChangeAspect="1"/>
          </p:cNvPicPr>
          <p:nvPr/>
        </p:nvPicPr>
        <p:blipFill>
          <a:blip r:embed="rId3"/>
          <a:srcRect t="2882"/>
          <a:stretch>
            <a:fillRect/>
          </a:stretch>
        </p:blipFill>
        <p:spPr>
          <a:xfrm>
            <a:off x="463919" y="1178059"/>
            <a:ext cx="11412543" cy="4940444"/>
          </a:xfrm>
          <a:prstGeom prst="rect">
            <a:avLst/>
          </a:prstGeom>
        </p:spPr>
      </p:pic>
      <p:sp>
        <p:nvSpPr>
          <p:cNvPr id="3" name="Footer Placeholder 2">
            <a:extLst>
              <a:ext uri="{FF2B5EF4-FFF2-40B4-BE49-F238E27FC236}">
                <a16:creationId xmlns:a16="http://schemas.microsoft.com/office/drawing/2014/main" id="{968C99D6-67A4-0A2C-CFB5-60C6D9F0852F}"/>
              </a:ext>
            </a:extLst>
          </p:cNvPr>
          <p:cNvSpPr txBox="1">
            <a:spLocks/>
          </p:cNvSpPr>
          <p:nvPr/>
        </p:nvSpPr>
        <p:spPr>
          <a:xfrm>
            <a:off x="4038599" y="640674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IN" sz="1200" dirty="0">
                <a:solidFill>
                  <a:prstClr val="black">
                    <a:tint val="82000"/>
                  </a:prstClr>
                </a:solidFill>
              </a:rPr>
              <a:t>Stepping Stone towards a Safe &amp; Sustainable Ocean Economy in India</a:t>
            </a:r>
            <a:endParaRPr lang="en-US" sz="1200" dirty="0">
              <a:solidFill>
                <a:prstClr val="black">
                  <a:tint val="82000"/>
                </a:prstClr>
              </a:solidFill>
            </a:endParaRPr>
          </a:p>
        </p:txBody>
      </p:sp>
      <p:sp>
        <p:nvSpPr>
          <p:cNvPr id="4" name="Slide Number Placeholder 3">
            <a:extLst>
              <a:ext uri="{FF2B5EF4-FFF2-40B4-BE49-F238E27FC236}">
                <a16:creationId xmlns:a16="http://schemas.microsoft.com/office/drawing/2014/main" id="{D387DF3E-B83C-13C2-5682-73737D42230D}"/>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4260307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1219D-A61C-54E7-E67C-F767F12E237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30EE83F-DE5B-4940-80EF-8B19A8F12920}"/>
              </a:ext>
            </a:extLst>
          </p:cNvPr>
          <p:cNvSpPr>
            <a:spLocks noGrp="1"/>
          </p:cNvSpPr>
          <p:nvPr>
            <p:ph type="title"/>
          </p:nvPr>
        </p:nvSpPr>
        <p:spPr>
          <a:xfrm>
            <a:off x="1597795" y="176357"/>
            <a:ext cx="9401900" cy="740660"/>
          </a:xfrm>
        </p:spPr>
        <p:txBody>
          <a:bodyPr>
            <a:normAutofit fontScale="90000"/>
          </a:bodyPr>
          <a:lstStyle/>
          <a:p>
            <a:r>
              <a:rPr lang="en-IN" dirty="0"/>
              <a:t>Regulatory &amp; Institutional Initiatives 2025</a:t>
            </a:r>
          </a:p>
        </p:txBody>
      </p:sp>
      <p:pic>
        <p:nvPicPr>
          <p:cNvPr id="2052" name="Picture 4">
            <a:extLst>
              <a:ext uri="{FF2B5EF4-FFF2-40B4-BE49-F238E27FC236}">
                <a16:creationId xmlns:a16="http://schemas.microsoft.com/office/drawing/2014/main" id="{FA62B52A-A5E5-C075-3761-E94024BB25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61" b="70808"/>
          <a:stretch>
            <a:fillRect/>
          </a:stretch>
        </p:blipFill>
        <p:spPr bwMode="auto">
          <a:xfrm>
            <a:off x="768417" y="1162914"/>
            <a:ext cx="4572000" cy="14149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5B569931-2AD3-7995-B9F7-49B9A36EE0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813" b="51679"/>
          <a:stretch>
            <a:fillRect/>
          </a:stretch>
        </p:blipFill>
        <p:spPr bwMode="auto">
          <a:xfrm>
            <a:off x="5516032" y="2381094"/>
            <a:ext cx="4572000" cy="13379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1AF9605-079F-D1D3-3200-5E591008BD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860" b="31508"/>
          <a:stretch>
            <a:fillRect/>
          </a:stretch>
        </p:blipFill>
        <p:spPr bwMode="auto">
          <a:xfrm>
            <a:off x="856225" y="3577250"/>
            <a:ext cx="4572000" cy="141491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A13A4B7D-2AB6-6536-9886-ADDAB00E60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105" b="11122"/>
          <a:stretch>
            <a:fillRect/>
          </a:stretch>
        </p:blipFill>
        <p:spPr bwMode="auto">
          <a:xfrm>
            <a:off x="5516032" y="4685914"/>
            <a:ext cx="4572000" cy="1424539"/>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2">
            <a:extLst>
              <a:ext uri="{FF2B5EF4-FFF2-40B4-BE49-F238E27FC236}">
                <a16:creationId xmlns:a16="http://schemas.microsoft.com/office/drawing/2014/main" id="{B055C39F-D88A-012C-AE4D-1431741EB01D}"/>
              </a:ext>
            </a:extLst>
          </p:cNvPr>
          <p:cNvSpPr txBox="1">
            <a:spLocks/>
          </p:cNvSpPr>
          <p:nvPr/>
        </p:nvSpPr>
        <p:spPr>
          <a:xfrm>
            <a:off x="4038599" y="641690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IN" sz="1200" dirty="0">
                <a:solidFill>
                  <a:prstClr val="black">
                    <a:tint val="82000"/>
                  </a:prstClr>
                </a:solidFill>
              </a:rPr>
              <a:t>Stepping Stone towards a Safe &amp; Sustainable Ocean Economy in India</a:t>
            </a:r>
            <a:endParaRPr lang="en-US" sz="1200" dirty="0">
              <a:solidFill>
                <a:prstClr val="black">
                  <a:tint val="82000"/>
                </a:prstClr>
              </a:solidFill>
            </a:endParaRPr>
          </a:p>
        </p:txBody>
      </p:sp>
      <p:sp>
        <p:nvSpPr>
          <p:cNvPr id="6" name="Slide Number Placeholder 3">
            <a:extLst>
              <a:ext uri="{FF2B5EF4-FFF2-40B4-BE49-F238E27FC236}">
                <a16:creationId xmlns:a16="http://schemas.microsoft.com/office/drawing/2014/main" id="{01DDAF47-DE53-022B-2F55-DA819FACFC91}"/>
              </a:ext>
            </a:extLst>
          </p:cNvPr>
          <p:cNvSpPr>
            <a:spLocks noGrp="1"/>
          </p:cNvSpPr>
          <p:nvPr>
            <p:ph type="sldNum" sz="quarter" idx="12"/>
          </p:nvPr>
        </p:nvSpPr>
        <p:spPr>
          <a:xfrm>
            <a:off x="8610600" y="63665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280545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47712-A546-2E46-8748-D57EB2724DB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0B29DC0-2530-0897-87AF-93D0DFAA9CC4}"/>
              </a:ext>
            </a:extLst>
          </p:cNvPr>
          <p:cNvSpPr/>
          <p:nvPr/>
        </p:nvSpPr>
        <p:spPr>
          <a:xfrm>
            <a:off x="0" y="0"/>
            <a:ext cx="12192000" cy="4396638"/>
          </a:xfrm>
          <a:prstGeom prst="rect">
            <a:avLst/>
          </a:prstGeom>
          <a:solidFill>
            <a:schemeClr val="accent1">
              <a:alpha val="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082" name="Picture 10" descr="Block Arrow Vector Art, Icons, and Graphics for Free Download">
            <a:extLst>
              <a:ext uri="{FF2B5EF4-FFF2-40B4-BE49-F238E27FC236}">
                <a16:creationId xmlns:a16="http://schemas.microsoft.com/office/drawing/2014/main" id="{988AC1BC-B7E7-957D-7FBE-D41A5F790A00}"/>
              </a:ext>
            </a:extLst>
          </p:cNvPr>
          <p:cNvPicPr>
            <a:picLocks noChangeAspect="1" noChangeArrowheads="1"/>
          </p:cNvPicPr>
          <p:nvPr/>
        </p:nvPicPr>
        <p:blipFill rotWithShape="1">
          <a:blip r:embed="rId3">
            <a:duotone>
              <a:srgbClr val="0F9ED5">
                <a:shade val="45000"/>
                <a:satMod val="135000"/>
              </a:srgbClr>
              <a:prstClr val="white"/>
            </a:duotone>
            <a:extLst>
              <a:ext uri="{BEBA8EAE-BF5A-486C-A8C5-ECC9F3942E4B}">
                <a14:imgProps xmlns:a14="http://schemas.microsoft.com/office/drawing/2010/main">
                  <a14:imgLayer r:embed="rId4">
                    <a14:imgEffect>
                      <a14:backgroundRemoval t="1887" b="40252" l="3155" r="30915">
                        <a14:foregroundMark x1="8517" y1="6918" x2="8517" y2="6918"/>
                        <a14:foregroundMark x1="10726" y1="13836" x2="10726" y2="13836"/>
                        <a14:foregroundMark x1="5363" y1="3774" x2="12618" y2="10692"/>
                        <a14:foregroundMark x1="12618" y1="10692" x2="15457" y2="18239"/>
                        <a14:foregroundMark x1="15457" y1="18239" x2="10410" y2="32704"/>
                        <a14:foregroundMark x1="10410" y1="32704" x2="9464" y2="34591"/>
                        <a14:foregroundMark x1="18927" y1="4403" x2="21767" y2="10063"/>
                        <a14:foregroundMark x1="16719" y1="1887" x2="17981" y2="3145"/>
                        <a14:foregroundMark x1="5363" y1="38994" x2="6940" y2="33333"/>
                        <a14:foregroundMark x1="15142" y1="38994" x2="18297" y2="40252"/>
                        <a14:foregroundMark x1="30915" y1="20126" x2="30915" y2="20126"/>
                      </a14:backgroundRemoval>
                    </a14:imgEffect>
                  </a14:imgLayer>
                </a14:imgProps>
              </a:ext>
              <a:ext uri="{28A0092B-C50C-407E-A947-70E740481C1C}">
                <a14:useLocalDpi xmlns:a14="http://schemas.microsoft.com/office/drawing/2010/main" val="0"/>
              </a:ext>
            </a:extLst>
          </a:blip>
          <a:srcRect r="65041" b="59778"/>
          <a:stretch>
            <a:fillRect/>
          </a:stretch>
        </p:blipFill>
        <p:spPr bwMode="auto">
          <a:xfrm>
            <a:off x="1964367" y="5248165"/>
            <a:ext cx="1286268" cy="74228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C42B176-5E6C-15E1-5FFB-90910636D636}"/>
              </a:ext>
            </a:extLst>
          </p:cNvPr>
          <p:cNvSpPr txBox="1">
            <a:spLocks/>
          </p:cNvSpPr>
          <p:nvPr/>
        </p:nvSpPr>
        <p:spPr>
          <a:xfrm>
            <a:off x="1961029" y="173736"/>
            <a:ext cx="8269941" cy="740660"/>
          </a:xfrm>
          <a:prstGeom prst="rect">
            <a:avLst/>
          </a:prstGeom>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N" sz="3200" b="1">
                <a:solidFill>
                  <a:srgbClr val="002060"/>
                </a:solidFill>
              </a:rPr>
              <a:t>India's Economic Growth and the Significance of Maritime Domain</a:t>
            </a:r>
            <a:endParaRPr lang="en-US" sz="3200" b="1"/>
          </a:p>
        </p:txBody>
      </p:sp>
      <p:pic>
        <p:nvPicPr>
          <p:cNvPr id="3074" name="Picture 2" descr="GDP vs AdEx: Why the contrasting growth trends?">
            <a:extLst>
              <a:ext uri="{FF2B5EF4-FFF2-40B4-BE49-F238E27FC236}">
                <a16:creationId xmlns:a16="http://schemas.microsoft.com/office/drawing/2014/main" id="{76394B1C-E304-A6CB-7213-F34285CB4F9A}"/>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backgroundRemoval t="10000" b="90000" l="10000" r="90000">
                        <a14:foregroundMark x1="34795" y1="65823" x2="34795" y2="65823"/>
                      </a14:backgroundRemoval>
                    </a14:imgEffect>
                  </a14:imgLayer>
                </a14:imgProps>
              </a:ext>
              <a:ext uri="{28A0092B-C50C-407E-A947-70E740481C1C}">
                <a14:useLocalDpi xmlns:a14="http://schemas.microsoft.com/office/drawing/2010/main" val="0"/>
              </a:ext>
            </a:extLst>
          </a:blip>
          <a:srcRect/>
          <a:stretch>
            <a:fillRect/>
          </a:stretch>
        </p:blipFill>
        <p:spPr bwMode="auto">
          <a:xfrm>
            <a:off x="4247324" y="1136333"/>
            <a:ext cx="3476624" cy="18811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37 Gdp India Stock Vectors and Vector Art | Shutterstock">
            <a:extLst>
              <a:ext uri="{FF2B5EF4-FFF2-40B4-BE49-F238E27FC236}">
                <a16:creationId xmlns:a16="http://schemas.microsoft.com/office/drawing/2014/main" id="{77C98FFC-4769-5FCA-DC53-3A518B5214E0}"/>
              </a:ext>
            </a:extLst>
          </p:cNvP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07196" y="667145"/>
            <a:ext cx="2718817" cy="33648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E00C08B-1E7D-24B4-AD86-F6F0ACA23E07}"/>
              </a:ext>
            </a:extLst>
          </p:cNvPr>
          <p:cNvSpPr txBox="1"/>
          <p:nvPr/>
        </p:nvSpPr>
        <p:spPr>
          <a:xfrm>
            <a:off x="2130869" y="3280910"/>
            <a:ext cx="1472184" cy="369332"/>
          </a:xfrm>
          <a:prstGeom prst="rect">
            <a:avLst/>
          </a:prstGeom>
          <a:noFill/>
        </p:spPr>
        <p:txBody>
          <a:bodyPr wrap="square" rtlCol="0">
            <a:spAutoFit/>
          </a:bodyPr>
          <a:lstStyle/>
          <a:p>
            <a:pPr algn="ctr"/>
            <a:r>
              <a:rPr lang="en-IN">
                <a:solidFill>
                  <a:schemeClr val="accent1">
                    <a:lumMod val="75000"/>
                  </a:schemeClr>
                </a:solidFill>
              </a:rPr>
              <a:t>Indian GDP</a:t>
            </a:r>
          </a:p>
        </p:txBody>
      </p:sp>
      <p:sp>
        <p:nvSpPr>
          <p:cNvPr id="5" name="TextBox 4">
            <a:extLst>
              <a:ext uri="{FF2B5EF4-FFF2-40B4-BE49-F238E27FC236}">
                <a16:creationId xmlns:a16="http://schemas.microsoft.com/office/drawing/2014/main" id="{F28AED63-B21E-9FF8-2513-D0E2D3F769C8}"/>
              </a:ext>
            </a:extLst>
          </p:cNvPr>
          <p:cNvSpPr txBox="1"/>
          <p:nvPr/>
        </p:nvSpPr>
        <p:spPr>
          <a:xfrm>
            <a:off x="1966277" y="2157869"/>
            <a:ext cx="1801368" cy="954107"/>
          </a:xfrm>
          <a:prstGeom prst="rect">
            <a:avLst/>
          </a:prstGeom>
          <a:noFill/>
        </p:spPr>
        <p:txBody>
          <a:bodyPr wrap="square" rtlCol="0">
            <a:spAutoFit/>
          </a:bodyPr>
          <a:lstStyle/>
          <a:p>
            <a:pPr algn="ctr"/>
            <a:r>
              <a:rPr lang="en-IN" sz="2800" b="1">
                <a:solidFill>
                  <a:schemeClr val="accent5">
                    <a:lumMod val="75000"/>
                  </a:schemeClr>
                </a:solidFill>
              </a:rPr>
              <a:t>$4.19 Trillion</a:t>
            </a:r>
          </a:p>
        </p:txBody>
      </p:sp>
      <p:sp>
        <p:nvSpPr>
          <p:cNvPr id="6" name="Oval 5">
            <a:extLst>
              <a:ext uri="{FF2B5EF4-FFF2-40B4-BE49-F238E27FC236}">
                <a16:creationId xmlns:a16="http://schemas.microsoft.com/office/drawing/2014/main" id="{C94DEF71-7E1B-AF52-399F-F9EBE1A2DB15}"/>
              </a:ext>
            </a:extLst>
          </p:cNvPr>
          <p:cNvSpPr/>
          <p:nvPr/>
        </p:nvSpPr>
        <p:spPr>
          <a:xfrm>
            <a:off x="2130869" y="1925933"/>
            <a:ext cx="1472184" cy="1354977"/>
          </a:xfrm>
          <a:prstGeom prst="ellipse">
            <a:avLst/>
          </a:prstGeom>
          <a:no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C9EDD419-C8ED-3F92-CF31-860A55A365BD}"/>
              </a:ext>
            </a:extLst>
          </p:cNvPr>
          <p:cNvSpPr txBox="1"/>
          <p:nvPr/>
        </p:nvSpPr>
        <p:spPr>
          <a:xfrm>
            <a:off x="1313265" y="3583854"/>
            <a:ext cx="3216402" cy="307777"/>
          </a:xfrm>
          <a:prstGeom prst="rect">
            <a:avLst/>
          </a:prstGeom>
          <a:noFill/>
        </p:spPr>
        <p:txBody>
          <a:bodyPr wrap="square">
            <a:spAutoFit/>
          </a:bodyPr>
          <a:lstStyle/>
          <a:p>
            <a:pPr lvl="0" algn="ctr"/>
            <a:r>
              <a:rPr lang="en-US" sz="1400" i="1">
                <a:solidFill>
                  <a:schemeClr val="tx1">
                    <a:lumMod val="50000"/>
                    <a:lumOff val="50000"/>
                  </a:schemeClr>
                </a:solidFill>
              </a:rPr>
              <a:t>W</a:t>
            </a:r>
            <a:r>
              <a:rPr lang="en-US" sz="1400" i="1" kern="1200">
                <a:solidFill>
                  <a:schemeClr val="tx1">
                    <a:lumMod val="50000"/>
                    <a:lumOff val="50000"/>
                  </a:schemeClr>
                </a:solidFill>
              </a:rPr>
              <a:t>orld’s 4th largest economy </a:t>
            </a:r>
            <a:endParaRPr lang="en-IN" sz="1400" i="1">
              <a:solidFill>
                <a:schemeClr val="tx1">
                  <a:lumMod val="50000"/>
                  <a:lumOff val="50000"/>
                </a:schemeClr>
              </a:solidFill>
            </a:endParaRPr>
          </a:p>
        </p:txBody>
      </p:sp>
      <p:sp>
        <p:nvSpPr>
          <p:cNvPr id="9" name="TextBox 8">
            <a:extLst>
              <a:ext uri="{FF2B5EF4-FFF2-40B4-BE49-F238E27FC236}">
                <a16:creationId xmlns:a16="http://schemas.microsoft.com/office/drawing/2014/main" id="{B6DC417B-5807-C175-4DC8-E132C0F6E6B0}"/>
              </a:ext>
            </a:extLst>
          </p:cNvPr>
          <p:cNvSpPr txBox="1"/>
          <p:nvPr/>
        </p:nvSpPr>
        <p:spPr>
          <a:xfrm>
            <a:off x="5211317" y="2282376"/>
            <a:ext cx="1801368" cy="800219"/>
          </a:xfrm>
          <a:prstGeom prst="rect">
            <a:avLst/>
          </a:prstGeom>
          <a:noFill/>
        </p:spPr>
        <p:txBody>
          <a:bodyPr wrap="square" rtlCol="0">
            <a:spAutoFit/>
          </a:bodyPr>
          <a:lstStyle/>
          <a:p>
            <a:pPr algn="ctr"/>
            <a:r>
              <a:rPr lang="en-IN" sz="2800" b="1">
                <a:solidFill>
                  <a:schemeClr val="accent5">
                    <a:lumMod val="75000"/>
                  </a:schemeClr>
                </a:solidFill>
              </a:rPr>
              <a:t>6.5 %</a:t>
            </a:r>
          </a:p>
          <a:p>
            <a:pPr algn="ctr"/>
            <a:r>
              <a:rPr lang="en-IN">
                <a:solidFill>
                  <a:schemeClr val="accent5">
                    <a:lumMod val="75000"/>
                  </a:schemeClr>
                </a:solidFill>
              </a:rPr>
              <a:t>(FY 25)</a:t>
            </a:r>
          </a:p>
        </p:txBody>
      </p:sp>
      <p:sp>
        <p:nvSpPr>
          <p:cNvPr id="10" name="Oval 9">
            <a:extLst>
              <a:ext uri="{FF2B5EF4-FFF2-40B4-BE49-F238E27FC236}">
                <a16:creationId xmlns:a16="http://schemas.microsoft.com/office/drawing/2014/main" id="{125065C7-0815-9E31-609F-C7D31731CF2A}"/>
              </a:ext>
            </a:extLst>
          </p:cNvPr>
          <p:cNvSpPr/>
          <p:nvPr/>
        </p:nvSpPr>
        <p:spPr>
          <a:xfrm>
            <a:off x="5329365" y="1927171"/>
            <a:ext cx="1472184" cy="1354977"/>
          </a:xfrm>
          <a:prstGeom prst="ellipse">
            <a:avLst/>
          </a:prstGeom>
          <a:no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a:extLst>
              <a:ext uri="{FF2B5EF4-FFF2-40B4-BE49-F238E27FC236}">
                <a16:creationId xmlns:a16="http://schemas.microsoft.com/office/drawing/2014/main" id="{7072FC47-2C5E-BCE5-9C36-11FC67890B40}"/>
              </a:ext>
            </a:extLst>
          </p:cNvPr>
          <p:cNvSpPr txBox="1"/>
          <p:nvPr/>
        </p:nvSpPr>
        <p:spPr>
          <a:xfrm>
            <a:off x="5411661" y="3280910"/>
            <a:ext cx="1472184" cy="369332"/>
          </a:xfrm>
          <a:prstGeom prst="rect">
            <a:avLst/>
          </a:prstGeom>
          <a:noFill/>
        </p:spPr>
        <p:txBody>
          <a:bodyPr wrap="square" rtlCol="0">
            <a:spAutoFit/>
          </a:bodyPr>
          <a:lstStyle/>
          <a:p>
            <a:pPr algn="ctr"/>
            <a:r>
              <a:rPr lang="en-IN">
                <a:solidFill>
                  <a:schemeClr val="accent1">
                    <a:lumMod val="75000"/>
                  </a:schemeClr>
                </a:solidFill>
              </a:rPr>
              <a:t>GDP Growth</a:t>
            </a:r>
          </a:p>
        </p:txBody>
      </p:sp>
      <p:sp>
        <p:nvSpPr>
          <p:cNvPr id="12" name="TextBox 11">
            <a:extLst>
              <a:ext uri="{FF2B5EF4-FFF2-40B4-BE49-F238E27FC236}">
                <a16:creationId xmlns:a16="http://schemas.microsoft.com/office/drawing/2014/main" id="{E481963C-2E4B-540B-5F5C-C6BBE210C12C}"/>
              </a:ext>
            </a:extLst>
          </p:cNvPr>
          <p:cNvSpPr txBox="1"/>
          <p:nvPr/>
        </p:nvSpPr>
        <p:spPr>
          <a:xfrm>
            <a:off x="4516690" y="3583853"/>
            <a:ext cx="3216402" cy="523220"/>
          </a:xfrm>
          <a:prstGeom prst="rect">
            <a:avLst/>
          </a:prstGeom>
          <a:noFill/>
        </p:spPr>
        <p:txBody>
          <a:bodyPr wrap="square">
            <a:spAutoFit/>
          </a:bodyPr>
          <a:lstStyle>
            <a:defPPr>
              <a:defRPr lang="en-US"/>
            </a:defPPr>
            <a:lvl1pPr lvl="0" algn="ctr">
              <a:defRPr sz="1400" i="1">
                <a:solidFill>
                  <a:schemeClr val="tx1">
                    <a:lumMod val="50000"/>
                    <a:lumOff val="50000"/>
                  </a:schemeClr>
                </a:solidFill>
              </a:defRPr>
            </a:lvl1pPr>
          </a:lstStyle>
          <a:p>
            <a:r>
              <a:rPr lang="en-US"/>
              <a:t>projected 6.3–6.7% annual growth through coming years</a:t>
            </a:r>
            <a:endParaRPr lang="en-IN"/>
          </a:p>
        </p:txBody>
      </p:sp>
      <p:cxnSp>
        <p:nvCxnSpPr>
          <p:cNvPr id="13" name="Straight Connector 12">
            <a:extLst>
              <a:ext uri="{FF2B5EF4-FFF2-40B4-BE49-F238E27FC236}">
                <a16:creationId xmlns:a16="http://schemas.microsoft.com/office/drawing/2014/main" id="{F7968CEB-4585-B544-3670-6157D9FED5CD}"/>
              </a:ext>
            </a:extLst>
          </p:cNvPr>
          <p:cNvCxnSpPr>
            <a:cxnSpLocks/>
          </p:cNvCxnSpPr>
          <p:nvPr/>
        </p:nvCxnSpPr>
        <p:spPr>
          <a:xfrm>
            <a:off x="1648969" y="914396"/>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pic>
        <p:nvPicPr>
          <p:cNvPr id="3078" name="Picture 6" descr="Indian rupee money bag | Free Vector">
            <a:extLst>
              <a:ext uri="{FF2B5EF4-FFF2-40B4-BE49-F238E27FC236}">
                <a16:creationId xmlns:a16="http://schemas.microsoft.com/office/drawing/2014/main" id="{9FDE2D44-B6EB-2760-E8CF-C41902B507BA}"/>
              </a:ext>
            </a:extLst>
          </p:cNvPr>
          <p:cNvPicPr>
            <a:picLocks noChangeAspect="1" noChangeArrowheads="1"/>
          </p:cNvPicPr>
          <p:nvPr/>
        </p:nvPicPr>
        <p:blipFill>
          <a:blip r:embed="rId9">
            <a:alphaModFix amt="20000"/>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33142" y="1244027"/>
            <a:ext cx="2339826" cy="233982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39D1FE7-534D-F56F-C92E-18D531E08935}"/>
              </a:ext>
            </a:extLst>
          </p:cNvPr>
          <p:cNvSpPr txBox="1"/>
          <p:nvPr/>
        </p:nvSpPr>
        <p:spPr>
          <a:xfrm>
            <a:off x="8588947" y="3280910"/>
            <a:ext cx="1472184" cy="369332"/>
          </a:xfrm>
          <a:prstGeom prst="rect">
            <a:avLst/>
          </a:prstGeom>
          <a:noFill/>
        </p:spPr>
        <p:txBody>
          <a:bodyPr wrap="square" rtlCol="0">
            <a:spAutoFit/>
          </a:bodyPr>
          <a:lstStyle/>
          <a:p>
            <a:pPr algn="ctr"/>
            <a:r>
              <a:rPr lang="en-IN">
                <a:solidFill>
                  <a:schemeClr val="accent1">
                    <a:lumMod val="75000"/>
                  </a:schemeClr>
                </a:solidFill>
              </a:rPr>
              <a:t>GDP Target</a:t>
            </a:r>
          </a:p>
        </p:txBody>
      </p:sp>
      <p:sp>
        <p:nvSpPr>
          <p:cNvPr id="15" name="TextBox 14">
            <a:extLst>
              <a:ext uri="{FF2B5EF4-FFF2-40B4-BE49-F238E27FC236}">
                <a16:creationId xmlns:a16="http://schemas.microsoft.com/office/drawing/2014/main" id="{679ED57D-8678-7CB8-B5DF-55F80A897C4D}"/>
              </a:ext>
            </a:extLst>
          </p:cNvPr>
          <p:cNvSpPr txBox="1"/>
          <p:nvPr/>
        </p:nvSpPr>
        <p:spPr>
          <a:xfrm>
            <a:off x="8525827" y="1954293"/>
            <a:ext cx="1598423" cy="1231106"/>
          </a:xfrm>
          <a:prstGeom prst="rect">
            <a:avLst/>
          </a:prstGeom>
          <a:noFill/>
        </p:spPr>
        <p:txBody>
          <a:bodyPr wrap="square" rtlCol="0">
            <a:spAutoFit/>
          </a:bodyPr>
          <a:lstStyle/>
          <a:p>
            <a:pPr algn="ctr"/>
            <a:r>
              <a:rPr lang="en-IN" sz="2800" b="1">
                <a:solidFill>
                  <a:schemeClr val="accent5">
                    <a:lumMod val="75000"/>
                  </a:schemeClr>
                </a:solidFill>
              </a:rPr>
              <a:t>$5 Trillion</a:t>
            </a:r>
          </a:p>
          <a:p>
            <a:pPr algn="ctr"/>
            <a:r>
              <a:rPr lang="en-IN">
                <a:solidFill>
                  <a:schemeClr val="accent5">
                    <a:lumMod val="75000"/>
                  </a:schemeClr>
                </a:solidFill>
              </a:rPr>
              <a:t>by 2027-28</a:t>
            </a:r>
          </a:p>
        </p:txBody>
      </p:sp>
      <p:sp>
        <p:nvSpPr>
          <p:cNvPr id="16" name="Oval 15">
            <a:extLst>
              <a:ext uri="{FF2B5EF4-FFF2-40B4-BE49-F238E27FC236}">
                <a16:creationId xmlns:a16="http://schemas.microsoft.com/office/drawing/2014/main" id="{D6EBD7A2-57A6-591C-A37B-464AC1AD7943}"/>
              </a:ext>
            </a:extLst>
          </p:cNvPr>
          <p:cNvSpPr/>
          <p:nvPr/>
        </p:nvSpPr>
        <p:spPr>
          <a:xfrm>
            <a:off x="8588947" y="1925933"/>
            <a:ext cx="1472184" cy="1354977"/>
          </a:xfrm>
          <a:prstGeom prst="ellipse">
            <a:avLst/>
          </a:prstGeom>
          <a:no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a:extLst>
              <a:ext uri="{FF2B5EF4-FFF2-40B4-BE49-F238E27FC236}">
                <a16:creationId xmlns:a16="http://schemas.microsoft.com/office/drawing/2014/main" id="{48498A3A-8E87-0D58-84FB-A541DE3109B3}"/>
              </a:ext>
            </a:extLst>
          </p:cNvPr>
          <p:cNvSpPr txBox="1"/>
          <p:nvPr/>
        </p:nvSpPr>
        <p:spPr>
          <a:xfrm>
            <a:off x="7570893" y="3556253"/>
            <a:ext cx="3822532" cy="738664"/>
          </a:xfrm>
          <a:prstGeom prst="rect">
            <a:avLst/>
          </a:prstGeom>
          <a:noFill/>
        </p:spPr>
        <p:txBody>
          <a:bodyPr wrap="square">
            <a:spAutoFit/>
          </a:bodyPr>
          <a:lstStyle>
            <a:defPPr>
              <a:defRPr lang="en-US"/>
            </a:defPPr>
            <a:lvl1pPr lvl="0" algn="ctr">
              <a:defRPr sz="1400" i="1">
                <a:solidFill>
                  <a:schemeClr val="tx1">
                    <a:lumMod val="50000"/>
                    <a:lumOff val="50000"/>
                  </a:schemeClr>
                </a:solidFill>
              </a:defRPr>
            </a:lvl1pPr>
          </a:lstStyle>
          <a:p>
            <a:r>
              <a:rPr lang="en-IN"/>
              <a:t>IMF projects India will surpass Germany by 2028, becoming the world’s 3rd largest economy</a:t>
            </a:r>
          </a:p>
        </p:txBody>
      </p:sp>
      <p:sp>
        <p:nvSpPr>
          <p:cNvPr id="26" name="TextBox 25">
            <a:extLst>
              <a:ext uri="{FF2B5EF4-FFF2-40B4-BE49-F238E27FC236}">
                <a16:creationId xmlns:a16="http://schemas.microsoft.com/office/drawing/2014/main" id="{AD621242-AB63-4137-D2C3-3145FADB6DE6}"/>
              </a:ext>
            </a:extLst>
          </p:cNvPr>
          <p:cNvSpPr txBox="1"/>
          <p:nvPr/>
        </p:nvSpPr>
        <p:spPr>
          <a:xfrm>
            <a:off x="3516944" y="5501993"/>
            <a:ext cx="1472184" cy="584775"/>
          </a:xfrm>
          <a:prstGeom prst="rect">
            <a:avLst/>
          </a:prstGeom>
          <a:noFill/>
        </p:spPr>
        <p:txBody>
          <a:bodyPr wrap="square" rtlCol="0">
            <a:spAutoFit/>
          </a:bodyPr>
          <a:lstStyle/>
          <a:p>
            <a:pPr algn="ctr"/>
            <a:r>
              <a:rPr lang="en-IN" sz="1600">
                <a:solidFill>
                  <a:schemeClr val="accent1">
                    <a:lumMod val="75000"/>
                  </a:schemeClr>
                </a:solidFill>
              </a:rPr>
              <a:t>Trade by Volume</a:t>
            </a:r>
          </a:p>
        </p:txBody>
      </p:sp>
      <p:sp>
        <p:nvSpPr>
          <p:cNvPr id="27" name="TextBox 26">
            <a:extLst>
              <a:ext uri="{FF2B5EF4-FFF2-40B4-BE49-F238E27FC236}">
                <a16:creationId xmlns:a16="http://schemas.microsoft.com/office/drawing/2014/main" id="{8971EDA6-9062-B2C6-2E15-CFF607BCA39B}"/>
              </a:ext>
            </a:extLst>
          </p:cNvPr>
          <p:cNvSpPr txBox="1"/>
          <p:nvPr/>
        </p:nvSpPr>
        <p:spPr>
          <a:xfrm>
            <a:off x="3366198" y="4992839"/>
            <a:ext cx="1801368" cy="584775"/>
          </a:xfrm>
          <a:prstGeom prst="rect">
            <a:avLst/>
          </a:prstGeom>
          <a:noFill/>
        </p:spPr>
        <p:txBody>
          <a:bodyPr wrap="square" rtlCol="0">
            <a:spAutoFit/>
          </a:bodyPr>
          <a:lstStyle/>
          <a:p>
            <a:pPr algn="ctr"/>
            <a:r>
              <a:rPr lang="en-IN" sz="3200" b="1">
                <a:solidFill>
                  <a:srgbClr val="0B76A0"/>
                </a:solidFill>
              </a:rPr>
              <a:t>95%</a:t>
            </a:r>
          </a:p>
        </p:txBody>
      </p:sp>
      <p:sp>
        <p:nvSpPr>
          <p:cNvPr id="28" name="Oval 27">
            <a:extLst>
              <a:ext uri="{FF2B5EF4-FFF2-40B4-BE49-F238E27FC236}">
                <a16:creationId xmlns:a16="http://schemas.microsoft.com/office/drawing/2014/main" id="{966C6800-2C6D-1236-E11C-DC46919A1FA0}"/>
              </a:ext>
            </a:extLst>
          </p:cNvPr>
          <p:cNvSpPr/>
          <p:nvPr/>
        </p:nvSpPr>
        <p:spPr>
          <a:xfrm>
            <a:off x="3487252" y="4767934"/>
            <a:ext cx="1472184" cy="1354977"/>
          </a:xfrm>
          <a:prstGeom prst="ellipse">
            <a:avLst/>
          </a:prstGeom>
          <a:noFill/>
          <a:ln w="3175">
            <a:solidFill>
              <a:srgbClr val="0B76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TextBox 31">
            <a:extLst>
              <a:ext uri="{FF2B5EF4-FFF2-40B4-BE49-F238E27FC236}">
                <a16:creationId xmlns:a16="http://schemas.microsoft.com/office/drawing/2014/main" id="{0EF1EB7D-A926-75C7-0012-81D014BA037A}"/>
              </a:ext>
            </a:extLst>
          </p:cNvPr>
          <p:cNvSpPr txBox="1"/>
          <p:nvPr/>
        </p:nvSpPr>
        <p:spPr>
          <a:xfrm>
            <a:off x="566928" y="4961396"/>
            <a:ext cx="1519065" cy="1323439"/>
          </a:xfrm>
          <a:prstGeom prst="rect">
            <a:avLst/>
          </a:prstGeom>
          <a:noFill/>
        </p:spPr>
        <p:txBody>
          <a:bodyPr wrap="square" rtlCol="0">
            <a:spAutoFit/>
          </a:bodyPr>
          <a:lstStyle/>
          <a:p>
            <a:pPr algn="ctr"/>
            <a:r>
              <a:rPr lang="en-IN" sz="2000" b="1">
                <a:solidFill>
                  <a:srgbClr val="0B76A0"/>
                </a:solidFill>
              </a:rPr>
              <a:t>The Maritime sector facilitates</a:t>
            </a:r>
          </a:p>
        </p:txBody>
      </p:sp>
      <p:sp>
        <p:nvSpPr>
          <p:cNvPr id="36" name="Oval 35">
            <a:extLst>
              <a:ext uri="{FF2B5EF4-FFF2-40B4-BE49-F238E27FC236}">
                <a16:creationId xmlns:a16="http://schemas.microsoft.com/office/drawing/2014/main" id="{09648A64-1A86-0AB0-BF5B-EA540E73B1E4}"/>
              </a:ext>
            </a:extLst>
          </p:cNvPr>
          <p:cNvSpPr/>
          <p:nvPr/>
        </p:nvSpPr>
        <p:spPr>
          <a:xfrm>
            <a:off x="5423811" y="4764715"/>
            <a:ext cx="1472184" cy="1354977"/>
          </a:xfrm>
          <a:prstGeom prst="ellipse">
            <a:avLst/>
          </a:prstGeom>
          <a:noFill/>
          <a:ln w="3175">
            <a:solidFill>
              <a:srgbClr val="0B76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TextBox 39">
            <a:extLst>
              <a:ext uri="{FF2B5EF4-FFF2-40B4-BE49-F238E27FC236}">
                <a16:creationId xmlns:a16="http://schemas.microsoft.com/office/drawing/2014/main" id="{36ED0A7A-D081-FD36-6732-F88B6373F7A0}"/>
              </a:ext>
            </a:extLst>
          </p:cNvPr>
          <p:cNvSpPr txBox="1"/>
          <p:nvPr/>
        </p:nvSpPr>
        <p:spPr>
          <a:xfrm>
            <a:off x="5283129" y="4966744"/>
            <a:ext cx="1801368" cy="584775"/>
          </a:xfrm>
          <a:prstGeom prst="rect">
            <a:avLst/>
          </a:prstGeom>
          <a:noFill/>
        </p:spPr>
        <p:txBody>
          <a:bodyPr wrap="square" rtlCol="0">
            <a:spAutoFit/>
          </a:bodyPr>
          <a:lstStyle/>
          <a:p>
            <a:pPr algn="ctr"/>
            <a:r>
              <a:rPr lang="en-IN" sz="3200" b="1">
                <a:solidFill>
                  <a:srgbClr val="0B76A0"/>
                </a:solidFill>
              </a:rPr>
              <a:t>70%</a:t>
            </a:r>
          </a:p>
        </p:txBody>
      </p:sp>
      <p:sp>
        <p:nvSpPr>
          <p:cNvPr id="41" name="TextBox 40">
            <a:extLst>
              <a:ext uri="{FF2B5EF4-FFF2-40B4-BE49-F238E27FC236}">
                <a16:creationId xmlns:a16="http://schemas.microsoft.com/office/drawing/2014/main" id="{52E25126-3DC5-06AA-763C-624292694182}"/>
              </a:ext>
            </a:extLst>
          </p:cNvPr>
          <p:cNvSpPr txBox="1"/>
          <p:nvPr/>
        </p:nvSpPr>
        <p:spPr>
          <a:xfrm>
            <a:off x="5574557" y="5519871"/>
            <a:ext cx="1207771" cy="584775"/>
          </a:xfrm>
          <a:prstGeom prst="rect">
            <a:avLst/>
          </a:prstGeom>
          <a:noFill/>
        </p:spPr>
        <p:txBody>
          <a:bodyPr wrap="square" rtlCol="0">
            <a:spAutoFit/>
          </a:bodyPr>
          <a:lstStyle/>
          <a:p>
            <a:pPr algn="ctr"/>
            <a:r>
              <a:rPr lang="en-IN" sz="1600">
                <a:solidFill>
                  <a:schemeClr val="accent1">
                    <a:lumMod val="75000"/>
                  </a:schemeClr>
                </a:solidFill>
              </a:rPr>
              <a:t>Trade by Value</a:t>
            </a:r>
          </a:p>
        </p:txBody>
      </p:sp>
      <p:sp>
        <p:nvSpPr>
          <p:cNvPr id="42" name="Rectangle: Rounded Corners 41">
            <a:extLst>
              <a:ext uri="{FF2B5EF4-FFF2-40B4-BE49-F238E27FC236}">
                <a16:creationId xmlns:a16="http://schemas.microsoft.com/office/drawing/2014/main" id="{09DA6CAC-6EFE-245D-1219-12B6E5DBC0F6}"/>
              </a:ext>
            </a:extLst>
          </p:cNvPr>
          <p:cNvSpPr/>
          <p:nvPr/>
        </p:nvSpPr>
        <p:spPr>
          <a:xfrm>
            <a:off x="8430768" y="4916574"/>
            <a:ext cx="2764536" cy="1027030"/>
          </a:xfrm>
          <a:prstGeom prst="roundRect">
            <a:avLst/>
          </a:prstGeom>
          <a:noFill/>
          <a:ln>
            <a:solidFill>
              <a:srgbClr val="0B76A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43" name="TextBox 42">
            <a:extLst>
              <a:ext uri="{FF2B5EF4-FFF2-40B4-BE49-F238E27FC236}">
                <a16:creationId xmlns:a16="http://schemas.microsoft.com/office/drawing/2014/main" id="{E961FA9E-CC80-056E-F2FD-6FB99D36C1E3}"/>
              </a:ext>
            </a:extLst>
          </p:cNvPr>
          <p:cNvSpPr txBox="1"/>
          <p:nvPr/>
        </p:nvSpPr>
        <p:spPr>
          <a:xfrm>
            <a:off x="9347560" y="5037120"/>
            <a:ext cx="1760145" cy="830997"/>
          </a:xfrm>
          <a:prstGeom prst="rect">
            <a:avLst/>
          </a:prstGeom>
          <a:noFill/>
        </p:spPr>
        <p:txBody>
          <a:bodyPr wrap="square">
            <a:spAutoFit/>
          </a:bodyPr>
          <a:lstStyle/>
          <a:p>
            <a:r>
              <a:rPr lang="en-IN" sz="1600" b="1">
                <a:solidFill>
                  <a:srgbClr val="0B76A0"/>
                </a:solidFill>
              </a:rPr>
              <a:t>Maritime sector contributes to 4-5% of the GDP</a:t>
            </a:r>
          </a:p>
        </p:txBody>
      </p:sp>
      <p:pic>
        <p:nvPicPr>
          <p:cNvPr id="3084" name="Picture 12">
            <a:extLst>
              <a:ext uri="{FF2B5EF4-FFF2-40B4-BE49-F238E27FC236}">
                <a16:creationId xmlns:a16="http://schemas.microsoft.com/office/drawing/2014/main" id="{9E312B6A-A4E4-EDE5-9484-9BA371BBD350}"/>
              </a:ext>
            </a:extLst>
          </p:cNvPr>
          <p:cNvPicPr>
            <a:picLocks noChangeAspect="1" noChangeArrowheads="1"/>
          </p:cNvPicPr>
          <p:nvPr/>
        </p:nvPicPr>
        <p:blipFill>
          <a:blip r:embed="rId11">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64834" y="5165585"/>
            <a:ext cx="648660" cy="95410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Aerial shot of a cargo ship in the sea">
            <a:extLst>
              <a:ext uri="{FF2B5EF4-FFF2-40B4-BE49-F238E27FC236}">
                <a16:creationId xmlns:a16="http://schemas.microsoft.com/office/drawing/2014/main" id="{36D1DFEC-3E03-1965-780E-D3D6D4A7AE9B}"/>
              </a:ext>
            </a:extLst>
          </p:cNvPr>
          <p:cNvPicPr>
            <a:picLocks noChangeAspect="1"/>
          </p:cNvPicPr>
          <p:nvPr/>
        </p:nvPicPr>
        <p:blipFill>
          <a:blip r:embed="rId12">
            <a:alphaModFix amt="20000"/>
            <a:extLst>
              <a:ext uri="{28A0092B-C50C-407E-A947-70E740481C1C}">
                <a14:useLocalDpi xmlns:a14="http://schemas.microsoft.com/office/drawing/2010/main" val="0"/>
              </a:ext>
            </a:extLst>
          </a:blip>
          <a:srcRect l="9348" t="31905" r="15704" b="47891"/>
          <a:stretch>
            <a:fillRect/>
          </a:stretch>
        </p:blipFill>
        <p:spPr>
          <a:xfrm>
            <a:off x="0" y="4410016"/>
            <a:ext cx="12192000" cy="2463176"/>
          </a:xfrm>
          <a:prstGeom prst="rect">
            <a:avLst/>
          </a:prstGeom>
        </p:spPr>
      </p:pic>
      <p:pic>
        <p:nvPicPr>
          <p:cNvPr id="7" name="Picture 2" descr="Directorate General of Shipping - Exit Exam">
            <a:extLst>
              <a:ext uri="{FF2B5EF4-FFF2-40B4-BE49-F238E27FC236}">
                <a16:creationId xmlns:a16="http://schemas.microsoft.com/office/drawing/2014/main" id="{800B49CC-315F-5F19-DDB5-D8C1748287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35E8176C-D86C-F714-D483-5411581ADFCE}"/>
              </a:ext>
            </a:extLst>
          </p:cNvPr>
          <p:cNvPicPr>
            <a:picLocks noChangeAspect="1"/>
          </p:cNvPicPr>
          <p:nvPr/>
        </p:nvPicPr>
        <p:blipFill>
          <a:blip r:embed="rId14">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sp>
        <p:nvSpPr>
          <p:cNvPr id="18" name="Footer Placeholder 2">
            <a:extLst>
              <a:ext uri="{FF2B5EF4-FFF2-40B4-BE49-F238E27FC236}">
                <a16:creationId xmlns:a16="http://schemas.microsoft.com/office/drawing/2014/main" id="{5C525360-A50A-69AF-B103-66D05B208A3E}"/>
              </a:ext>
            </a:extLst>
          </p:cNvPr>
          <p:cNvSpPr>
            <a:spLocks noGrp="1"/>
          </p:cNvSpPr>
          <p:nvPr>
            <p:ph type="ftr" sz="quarter" idx="11"/>
          </p:nvPr>
        </p:nvSpPr>
        <p:spPr>
          <a:xfrm>
            <a:off x="4038600" y="6452870"/>
            <a:ext cx="4114800" cy="365125"/>
          </a:xfrm>
        </p:spPr>
        <p:txBody>
          <a:bodyPr/>
          <a:lstStyle/>
          <a:p>
            <a:pPr>
              <a:defRPr/>
            </a:pPr>
            <a:r>
              <a:rPr lang="en-IN" dirty="0">
                <a:solidFill>
                  <a:prstClr val="black">
                    <a:tint val="82000"/>
                  </a:prstClr>
                </a:solidFill>
                <a:latin typeface="Aptos" panose="02110004020202020204"/>
              </a:rPr>
              <a:t>Stepping Stone towards a Safe &amp; Sustainable Ocean Economy in India</a:t>
            </a:r>
            <a:endParaRPr lang="en-US" dirty="0">
              <a:solidFill>
                <a:prstClr val="black">
                  <a:tint val="82000"/>
                </a:prstClr>
              </a:solidFill>
              <a:latin typeface="Aptos" panose="02110004020202020204"/>
            </a:endParaRPr>
          </a:p>
        </p:txBody>
      </p:sp>
      <p:sp>
        <p:nvSpPr>
          <p:cNvPr id="19" name="Slide Number Placeholder 3">
            <a:extLst>
              <a:ext uri="{FF2B5EF4-FFF2-40B4-BE49-F238E27FC236}">
                <a16:creationId xmlns:a16="http://schemas.microsoft.com/office/drawing/2014/main" id="{2679C7D7-CB1C-21D3-74D2-EECFCCD1EA0F}"/>
              </a:ext>
            </a:extLst>
          </p:cNvPr>
          <p:cNvSpPr>
            <a:spLocks noGrp="1"/>
          </p:cNvSpPr>
          <p:nvPr>
            <p:ph type="sldNum" sz="quarter" idx="12"/>
          </p:nvPr>
        </p:nvSpPr>
        <p:spPr>
          <a:xfrm>
            <a:off x="8610600" y="645287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2374977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DC7D6-2E9E-4EB2-1F87-5FC48173B4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E08775-A5CC-F1B5-16F0-55E5D0B18E2F}"/>
              </a:ext>
            </a:extLst>
          </p:cNvPr>
          <p:cNvSpPr>
            <a:spLocks noGrp="1"/>
          </p:cNvSpPr>
          <p:nvPr>
            <p:ph type="title"/>
          </p:nvPr>
        </p:nvSpPr>
        <p:spPr>
          <a:xfrm>
            <a:off x="1189281" y="137087"/>
            <a:ext cx="9810413" cy="558526"/>
          </a:xfrm>
        </p:spPr>
        <p:txBody>
          <a:bodyPr>
            <a:noAutofit/>
          </a:bodyPr>
          <a:lstStyle/>
          <a:p>
            <a:r>
              <a:rPr lang="en-IN" sz="3200" dirty="0"/>
              <a:t>MS Act 2025</a:t>
            </a:r>
          </a:p>
        </p:txBody>
      </p:sp>
      <p:cxnSp>
        <p:nvCxnSpPr>
          <p:cNvPr id="5" name="Straight Connector 4">
            <a:extLst>
              <a:ext uri="{FF2B5EF4-FFF2-40B4-BE49-F238E27FC236}">
                <a16:creationId xmlns:a16="http://schemas.microsoft.com/office/drawing/2014/main" id="{83037C25-A980-5ECD-DE8E-028DC286F7C1}"/>
              </a:ext>
            </a:extLst>
          </p:cNvPr>
          <p:cNvCxnSpPr>
            <a:cxnSpLocks/>
          </p:cNvCxnSpPr>
          <p:nvPr/>
        </p:nvCxnSpPr>
        <p:spPr>
          <a:xfrm>
            <a:off x="1648969" y="668977"/>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22D00A08-D289-C7DD-5040-D62A3F544E3F}"/>
              </a:ext>
            </a:extLst>
          </p:cNvPr>
          <p:cNvSpPr txBox="1"/>
          <p:nvPr/>
        </p:nvSpPr>
        <p:spPr>
          <a:xfrm>
            <a:off x="1189281" y="719327"/>
            <a:ext cx="9810413" cy="400110"/>
          </a:xfrm>
          <a:prstGeom prst="rect">
            <a:avLst/>
          </a:prstGeom>
          <a:noFill/>
        </p:spPr>
        <p:txBody>
          <a:bodyPr wrap="square">
            <a:spAutoFit/>
          </a:bodyPr>
          <a:lstStyle>
            <a:defPPr>
              <a:defRPr lang="en-US"/>
            </a:defPPr>
            <a:lvl1pPr algn="ctr">
              <a:defRPr sz="2400" b="1">
                <a:solidFill>
                  <a:schemeClr val="accent1"/>
                </a:solidFill>
              </a:defRPr>
            </a:lvl1pPr>
          </a:lstStyle>
          <a:p>
            <a:pPr lvl="0"/>
            <a:r>
              <a:rPr lang="en-IN" sz="2000" dirty="0"/>
              <a:t>Offshore Relevance</a:t>
            </a:r>
            <a:endParaRPr kumimoji="0" lang="en-IN" sz="2000" b="1" i="0" u="none" strike="noStrike" kern="1200" cap="none" spc="0" normalizeH="0" baseline="0" noProof="0" dirty="0">
              <a:ln>
                <a:noFill/>
              </a:ln>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07974448-F1D9-CF58-8EB4-F7D3404C8D58}"/>
              </a:ext>
            </a:extLst>
          </p:cNvPr>
          <p:cNvSpPr txBox="1"/>
          <p:nvPr/>
        </p:nvSpPr>
        <p:spPr>
          <a:xfrm>
            <a:off x="605790" y="1192398"/>
            <a:ext cx="4853178" cy="506292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1" i="0" u="none" strike="noStrike" kern="1200" cap="none" spc="0" normalizeH="0" baseline="0" noProof="0" dirty="0">
                <a:ln>
                  <a:noFill/>
                </a:ln>
                <a:solidFill>
                  <a:prstClr val="black"/>
                </a:solidFill>
                <a:effectLst/>
                <a:uLnTx/>
                <a:uFillTx/>
                <a:latin typeface="Aptos" panose="02110004020202020204"/>
                <a:ea typeface="+mn-ea"/>
                <a:cs typeface="+mn-cs"/>
              </a:rPr>
              <a:t>Purpose</a:t>
            </a:r>
            <a:r>
              <a:rPr kumimoji="0" lang="en-IN" sz="1700" b="0" i="0" u="none" strike="noStrike" kern="1200" cap="none" spc="0" normalizeH="0" baseline="0" noProof="0" dirty="0">
                <a:ln>
                  <a:noFill/>
                </a:ln>
                <a:solidFill>
                  <a:prstClr val="black"/>
                </a:solidFill>
                <a:effectLst/>
                <a:uLnTx/>
                <a:uFillTx/>
                <a:latin typeface="Aptos" panose="02110004020202020204"/>
                <a:ea typeface="+mn-ea"/>
                <a:cs typeface="+mn-cs"/>
              </a:rPr>
              <a:t>: Consolidates Indian shipping law, repealing the MS Act 1958 and Coastal Vessel  1838 Act.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1" i="0" u="none" strike="noStrike" kern="1200" cap="none" spc="0" normalizeH="0" baseline="0" noProof="0" dirty="0">
                <a:ln>
                  <a:noFill/>
                </a:ln>
                <a:solidFill>
                  <a:prstClr val="black"/>
                </a:solidFill>
                <a:effectLst/>
                <a:uLnTx/>
                <a:uFillTx/>
                <a:latin typeface="Aptos" panose="02110004020202020204"/>
                <a:ea typeface="+mn-ea"/>
                <a:cs typeface="+mn-cs"/>
              </a:rPr>
              <a:t>Global Alignment</a:t>
            </a:r>
            <a:r>
              <a:rPr kumimoji="0" lang="en-IN" sz="1700" b="0" i="0" u="none" strike="noStrike" kern="1200" cap="none" spc="0" normalizeH="0" baseline="0" noProof="0" dirty="0">
                <a:ln>
                  <a:noFill/>
                </a:ln>
                <a:solidFill>
                  <a:prstClr val="black"/>
                </a:solidFill>
                <a:effectLst/>
                <a:uLnTx/>
                <a:uFillTx/>
                <a:latin typeface="Aptos" panose="02110004020202020204"/>
                <a:ea typeface="+mn-ea"/>
                <a:cs typeface="+mn-cs"/>
              </a:rPr>
              <a:t>: Compliance with IMO conventions and international treaties.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1" i="0" u="none" strike="noStrike" kern="1200" cap="none" spc="0" normalizeH="0" baseline="0" noProof="0" dirty="0">
                <a:ln>
                  <a:noFill/>
                </a:ln>
                <a:solidFill>
                  <a:prstClr val="black"/>
                </a:solidFill>
                <a:effectLst/>
                <a:uLnTx/>
                <a:uFillTx/>
                <a:latin typeface="Aptos" panose="02110004020202020204"/>
                <a:ea typeface="+mn-ea"/>
                <a:cs typeface="+mn-cs"/>
              </a:rPr>
              <a:t>Applicability</a:t>
            </a:r>
            <a:r>
              <a:rPr kumimoji="0" lang="en-IN" sz="1700" b="0" i="0" u="none" strike="noStrike" kern="1200" cap="none" spc="0" normalizeH="0" baseline="0" noProof="0" dirty="0">
                <a:ln>
                  <a:noFill/>
                </a:ln>
                <a:solidFill>
                  <a:prstClr val="black"/>
                </a:solidFill>
                <a:effectLst/>
                <a:uLnTx/>
                <a:uFillTx/>
                <a:latin typeface="Aptos" panose="02110004020202020204"/>
                <a:ea typeface="+mn-ea"/>
                <a:cs typeface="+mn-cs"/>
              </a:rPr>
              <a:t>: Covers all Indian-registered vessels, including offshore; applies to foreign vessels in Indian waters.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1" i="0" u="none" strike="noStrike" kern="1200" cap="none" spc="0" normalizeH="0" baseline="0" noProof="0" dirty="0">
                <a:ln>
                  <a:noFill/>
                </a:ln>
                <a:solidFill>
                  <a:prstClr val="black"/>
                </a:solidFill>
                <a:effectLst/>
                <a:uLnTx/>
                <a:uFillTx/>
                <a:latin typeface="Aptos" panose="02110004020202020204"/>
                <a:ea typeface="+mn-ea"/>
                <a:cs typeface="+mn-cs"/>
              </a:rPr>
              <a:t>Regulatory Strengthening</a:t>
            </a:r>
            <a:r>
              <a:rPr kumimoji="0" lang="en-IN" sz="1700" b="0" i="0" u="none" strike="noStrike" kern="1200" cap="none" spc="0" normalizeH="0" baseline="0" noProof="0" dirty="0">
                <a:ln>
                  <a:noFill/>
                </a:ln>
                <a:solidFill>
                  <a:prstClr val="black"/>
                </a:solidFill>
                <a:effectLst/>
                <a:uLnTx/>
                <a:uFillTx/>
                <a:latin typeface="Aptos" panose="02110004020202020204"/>
                <a:ea typeface="+mn-ea"/>
                <a:cs typeface="+mn-cs"/>
              </a:rPr>
              <a:t>: Expands powers of DG Shipping &amp; Government to regulate operations and protect national interests.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1" i="0" u="none" strike="noStrike" kern="1200" cap="none" spc="0" normalizeH="0" baseline="0" noProof="0" dirty="0">
                <a:ln>
                  <a:noFill/>
                </a:ln>
                <a:solidFill>
                  <a:prstClr val="black"/>
                </a:solidFill>
                <a:effectLst/>
                <a:uLnTx/>
                <a:uFillTx/>
                <a:latin typeface="Aptos" panose="02110004020202020204"/>
                <a:ea typeface="+mn-ea"/>
                <a:cs typeface="+mn-cs"/>
              </a:rPr>
              <a:t>Continuity</a:t>
            </a:r>
            <a:r>
              <a:rPr kumimoji="0" lang="en-IN" sz="1700" b="0" i="0" u="none" strike="noStrike" kern="1200" cap="none" spc="0" normalizeH="0" baseline="0" noProof="0" dirty="0">
                <a:ln>
                  <a:noFill/>
                </a:ln>
                <a:solidFill>
                  <a:prstClr val="black"/>
                </a:solidFill>
                <a:effectLst/>
                <a:uLnTx/>
                <a:uFillTx/>
                <a:latin typeface="Aptos" panose="02110004020202020204"/>
                <a:ea typeface="+mn-ea"/>
                <a:cs typeface="+mn-cs"/>
              </a:rPr>
              <a:t>: Existing registrations, licenses, and certificates remain valid until replaced.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1" i="0" u="none" strike="noStrike" kern="1200" cap="none" spc="0" normalizeH="0" baseline="0" noProof="0" dirty="0">
                <a:ln>
                  <a:noFill/>
                </a:ln>
                <a:solidFill>
                  <a:prstClr val="black"/>
                </a:solidFill>
                <a:effectLst/>
                <a:uLnTx/>
                <a:uFillTx/>
                <a:latin typeface="Aptos" panose="02110004020202020204"/>
                <a:ea typeface="+mn-ea"/>
                <a:cs typeface="+mn-cs"/>
              </a:rPr>
              <a:t>Safety &amp; Welfare</a:t>
            </a:r>
            <a:r>
              <a:rPr kumimoji="0" lang="en-IN" sz="1700" b="0" i="0" u="none" strike="noStrike" kern="1200" cap="none" spc="0" normalizeH="0" baseline="0" noProof="0" dirty="0">
                <a:ln>
                  <a:noFill/>
                </a:ln>
                <a:solidFill>
                  <a:prstClr val="black"/>
                </a:solidFill>
                <a:effectLst/>
                <a:uLnTx/>
                <a:uFillTx/>
                <a:latin typeface="Aptos" panose="02110004020202020204"/>
                <a:ea typeface="+mn-ea"/>
                <a:cs typeface="+mn-cs"/>
              </a:rPr>
              <a:t>: Stronger provisions on abandonment, repatriation, and seafarer welfare.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1" i="0" u="none" strike="noStrike" kern="1200" cap="none" spc="0" normalizeH="0" baseline="0" noProof="0" dirty="0">
                <a:ln>
                  <a:noFill/>
                </a:ln>
                <a:solidFill>
                  <a:prstClr val="black"/>
                </a:solidFill>
                <a:effectLst/>
                <a:uLnTx/>
                <a:uFillTx/>
                <a:latin typeface="Aptos" panose="02110004020202020204"/>
                <a:ea typeface="+mn-ea"/>
                <a:cs typeface="+mn-cs"/>
              </a:rPr>
              <a:t>National Interest</a:t>
            </a:r>
            <a:r>
              <a:rPr kumimoji="0" lang="en-IN" sz="1700" b="0" i="0" u="none" strike="noStrike" kern="1200" cap="none" spc="0" normalizeH="0" baseline="0" noProof="0" dirty="0">
                <a:ln>
                  <a:noFill/>
                </a:ln>
                <a:solidFill>
                  <a:prstClr val="black"/>
                </a:solidFill>
                <a:effectLst/>
                <a:uLnTx/>
                <a:uFillTx/>
                <a:latin typeface="Aptos" panose="02110004020202020204"/>
                <a:ea typeface="+mn-ea"/>
                <a:cs typeface="+mn-cs"/>
              </a:rPr>
              <a:t>: Promotes Indian shipping growth, efficient mercantile marine, and offshore energy logistics.</a:t>
            </a:r>
          </a:p>
        </p:txBody>
      </p:sp>
      <p:sp>
        <p:nvSpPr>
          <p:cNvPr id="7" name="TextBox 6">
            <a:extLst>
              <a:ext uri="{FF2B5EF4-FFF2-40B4-BE49-F238E27FC236}">
                <a16:creationId xmlns:a16="http://schemas.microsoft.com/office/drawing/2014/main" id="{B1E00D3F-5CBF-F2CB-5DB8-622A515A62B7}"/>
              </a:ext>
            </a:extLst>
          </p:cNvPr>
          <p:cNvSpPr txBox="1"/>
          <p:nvPr/>
        </p:nvSpPr>
        <p:spPr>
          <a:xfrm>
            <a:off x="6733032" y="1192398"/>
            <a:ext cx="4853178"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700" b="1" i="0" u="none" strike="noStrike" kern="1200" cap="none" spc="0" normalizeH="0" baseline="0" noProof="0" dirty="0">
                <a:ln>
                  <a:noFill/>
                </a:ln>
                <a:solidFill>
                  <a:prstClr val="black"/>
                </a:solidFill>
                <a:effectLst/>
                <a:uLnTx/>
                <a:uFillTx/>
                <a:latin typeface="Aptos" panose="02110004020202020204"/>
                <a:ea typeface="+mn-ea"/>
                <a:cs typeface="+mn-cs"/>
              </a:rPr>
              <a:t>Offshore Relevance of MS Act 2025: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1" i="0" u="none" strike="noStrike" kern="1200" cap="none" spc="0" normalizeH="0" baseline="0" noProof="0" dirty="0">
                <a:ln>
                  <a:noFill/>
                </a:ln>
                <a:solidFill>
                  <a:prstClr val="black"/>
                </a:solidFill>
                <a:effectLst/>
                <a:uLnTx/>
                <a:uFillTx/>
                <a:latin typeface="Aptos" panose="02110004020202020204"/>
                <a:ea typeface="+mn-ea"/>
                <a:cs typeface="+mn-cs"/>
              </a:rPr>
              <a:t>Applicability</a:t>
            </a:r>
            <a:r>
              <a:rPr kumimoji="0" lang="en-IN" sz="1700" b="0" i="0" u="none" strike="noStrike" kern="1200" cap="none" spc="0" normalizeH="0" baseline="0" noProof="0" dirty="0">
                <a:ln>
                  <a:noFill/>
                </a:ln>
                <a:solidFill>
                  <a:prstClr val="black"/>
                </a:solidFill>
                <a:effectLst/>
                <a:uLnTx/>
                <a:uFillTx/>
                <a:latin typeface="Aptos" panose="02110004020202020204"/>
                <a:ea typeface="+mn-ea"/>
                <a:cs typeface="+mn-cs"/>
              </a:rPr>
              <a:t>: Covers offshore supply ships, drill ships, floating platforms, and construction vessels registered in India or operating in Indian waters.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1" i="0" u="none" strike="noStrike" kern="1200" cap="none" spc="0" normalizeH="0" baseline="0" noProof="0" dirty="0">
                <a:ln>
                  <a:noFill/>
                </a:ln>
                <a:solidFill>
                  <a:prstClr val="black"/>
                </a:solidFill>
                <a:effectLst/>
                <a:uLnTx/>
                <a:uFillTx/>
                <a:latin typeface="Aptos" panose="02110004020202020204"/>
                <a:ea typeface="+mn-ea"/>
                <a:cs typeface="+mn-cs"/>
              </a:rPr>
              <a:t>Safety &amp; Certification</a:t>
            </a:r>
            <a:r>
              <a:rPr kumimoji="0" lang="en-IN" sz="1700" b="0" i="0" u="none" strike="noStrike" kern="1200" cap="none" spc="0" normalizeH="0" baseline="0" noProof="0" dirty="0">
                <a:ln>
                  <a:noFill/>
                </a:ln>
                <a:solidFill>
                  <a:prstClr val="black"/>
                </a:solidFill>
                <a:effectLst/>
                <a:uLnTx/>
                <a:uFillTx/>
                <a:latin typeface="Aptos" panose="02110004020202020204"/>
                <a:ea typeface="+mn-ea"/>
                <a:cs typeface="+mn-cs"/>
              </a:rPr>
              <a:t>: Offshore vessels must meet updated safety, manning, and survey norms aligned with SOLAS, MARPOL, Load Line and other IMO conventions.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1" i="0" u="none" strike="noStrike" kern="1200" cap="none" spc="0" normalizeH="0" baseline="0" noProof="0" dirty="0">
                <a:ln>
                  <a:noFill/>
                </a:ln>
                <a:solidFill>
                  <a:prstClr val="black"/>
                </a:solidFill>
                <a:effectLst/>
                <a:uLnTx/>
                <a:uFillTx/>
                <a:latin typeface="Aptos" panose="02110004020202020204"/>
                <a:ea typeface="+mn-ea"/>
                <a:cs typeface="+mn-cs"/>
              </a:rPr>
              <a:t>Seafarer Welfare</a:t>
            </a:r>
            <a:r>
              <a:rPr kumimoji="0" lang="en-IN" sz="1700" b="0" i="0" u="none" strike="noStrike" kern="1200" cap="none" spc="0" normalizeH="0" baseline="0" noProof="0" dirty="0">
                <a:ln>
                  <a:noFill/>
                </a:ln>
                <a:solidFill>
                  <a:prstClr val="black"/>
                </a:solidFill>
                <a:effectLst/>
                <a:uLnTx/>
                <a:uFillTx/>
                <a:latin typeface="Aptos" panose="02110004020202020204"/>
                <a:ea typeface="+mn-ea"/>
                <a:cs typeface="+mn-cs"/>
              </a:rPr>
              <a:t>: Stronger safeguards on abandonment, repatriation, and welfare for offshore crews.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1" i="0" u="none" strike="noStrike" kern="1200" cap="none" spc="0" normalizeH="0" baseline="0" noProof="0" dirty="0">
                <a:ln>
                  <a:noFill/>
                </a:ln>
                <a:solidFill>
                  <a:prstClr val="black"/>
                </a:solidFill>
                <a:effectLst/>
                <a:uLnTx/>
                <a:uFillTx/>
                <a:latin typeface="Aptos" panose="02110004020202020204"/>
                <a:ea typeface="+mn-ea"/>
                <a:cs typeface="+mn-cs"/>
              </a:rPr>
              <a:t>Jurisdiction</a:t>
            </a:r>
            <a:r>
              <a:rPr kumimoji="0" lang="en-IN" sz="1700" b="0" i="0" u="none" strike="noStrike" kern="1200" cap="none" spc="0" normalizeH="0" baseline="0" noProof="0" dirty="0">
                <a:ln>
                  <a:noFill/>
                </a:ln>
                <a:solidFill>
                  <a:prstClr val="black"/>
                </a:solidFill>
                <a:effectLst/>
                <a:uLnTx/>
                <a:uFillTx/>
                <a:latin typeface="Aptos" panose="02110004020202020204"/>
                <a:ea typeface="+mn-ea"/>
                <a:cs typeface="+mn-cs"/>
              </a:rPr>
              <a:t>: Strengthens India’s flag state control and port/coastal state jurisdiction over offshore and EEZ operations.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700" b="1" i="0" u="none" strike="noStrike" kern="1200" cap="none" spc="0" normalizeH="0" baseline="0" noProof="0" dirty="0">
                <a:ln>
                  <a:noFill/>
                </a:ln>
                <a:solidFill>
                  <a:prstClr val="black"/>
                </a:solidFill>
                <a:effectLst/>
                <a:uLnTx/>
                <a:uFillTx/>
                <a:latin typeface="Aptos" panose="02110004020202020204"/>
                <a:ea typeface="+mn-ea"/>
                <a:cs typeface="+mn-cs"/>
              </a:rPr>
              <a:t>Energy Integration</a:t>
            </a:r>
            <a:r>
              <a:rPr kumimoji="0" lang="en-IN" sz="1700" b="0" i="0" u="none" strike="noStrike" kern="1200" cap="none" spc="0" normalizeH="0" baseline="0" noProof="0" dirty="0">
                <a:ln>
                  <a:noFill/>
                </a:ln>
                <a:solidFill>
                  <a:prstClr val="black"/>
                </a:solidFill>
                <a:effectLst/>
                <a:uLnTx/>
                <a:uFillTx/>
                <a:latin typeface="Aptos" panose="02110004020202020204"/>
                <a:ea typeface="+mn-ea"/>
                <a:cs typeface="+mn-cs"/>
              </a:rPr>
              <a:t>: Provides legal support for offshore hydrocarbons, LNG, and renewable projects such as offshore wind.</a:t>
            </a:r>
          </a:p>
        </p:txBody>
      </p:sp>
      <p:sp>
        <p:nvSpPr>
          <p:cNvPr id="4" name="Footer Placeholder 2">
            <a:extLst>
              <a:ext uri="{FF2B5EF4-FFF2-40B4-BE49-F238E27FC236}">
                <a16:creationId xmlns:a16="http://schemas.microsoft.com/office/drawing/2014/main" id="{7D144EB3-5FC2-94C9-6784-CB9D31E9EDF5}"/>
              </a:ext>
            </a:extLst>
          </p:cNvPr>
          <p:cNvSpPr>
            <a:spLocks noGrp="1"/>
          </p:cNvSpPr>
          <p:nvPr>
            <p:ph type="ftr" sz="quarter" idx="11"/>
          </p:nvPr>
        </p:nvSpPr>
        <p:spPr>
          <a:xfrm>
            <a:off x="4038599" y="641182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8" name="Slide Number Placeholder 3">
            <a:extLst>
              <a:ext uri="{FF2B5EF4-FFF2-40B4-BE49-F238E27FC236}">
                <a16:creationId xmlns:a16="http://schemas.microsoft.com/office/drawing/2014/main" id="{E9041051-8456-A9FE-17AE-4AABBD3A4668}"/>
              </a:ext>
            </a:extLst>
          </p:cNvPr>
          <p:cNvSpPr>
            <a:spLocks noGrp="1"/>
          </p:cNvSpPr>
          <p:nvPr>
            <p:ph type="sldNum" sz="quarter" idx="12"/>
          </p:nvPr>
        </p:nvSpPr>
        <p:spPr>
          <a:xfrm>
            <a:off x="8610600" y="636143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1555142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5CFDB-5FD2-85ED-81CE-1AD0CB17D5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1E6805-E13A-DFC4-21F1-38FBB0FD4A6B}"/>
              </a:ext>
            </a:extLst>
          </p:cNvPr>
          <p:cNvSpPr>
            <a:spLocks noGrp="1"/>
          </p:cNvSpPr>
          <p:nvPr>
            <p:ph type="title"/>
          </p:nvPr>
        </p:nvSpPr>
        <p:spPr>
          <a:xfrm>
            <a:off x="1189281" y="176357"/>
            <a:ext cx="9810413" cy="740660"/>
          </a:xfrm>
        </p:spPr>
        <p:txBody>
          <a:bodyPr>
            <a:noAutofit/>
          </a:bodyPr>
          <a:lstStyle/>
          <a:p>
            <a:r>
              <a:rPr lang="en-IN" sz="3200" dirty="0"/>
              <a:t>Occupational Safety and Health (OSH)</a:t>
            </a:r>
          </a:p>
        </p:txBody>
      </p:sp>
      <p:cxnSp>
        <p:nvCxnSpPr>
          <p:cNvPr id="5" name="Straight Connector 4">
            <a:extLst>
              <a:ext uri="{FF2B5EF4-FFF2-40B4-BE49-F238E27FC236}">
                <a16:creationId xmlns:a16="http://schemas.microsoft.com/office/drawing/2014/main" id="{B0359715-AFC2-9E68-646F-F9EA6C8EDD1D}"/>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pic>
        <p:nvPicPr>
          <p:cNvPr id="4" name="Picture 3" descr="A logo with colorful hands&#10;&#10;AI-generated content may be incorrect.">
            <a:extLst>
              <a:ext uri="{FF2B5EF4-FFF2-40B4-BE49-F238E27FC236}">
                <a16:creationId xmlns:a16="http://schemas.microsoft.com/office/drawing/2014/main" id="{2CB5BD39-7E69-4104-8459-830C5D6D4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015" y="4862569"/>
            <a:ext cx="1738169" cy="1441435"/>
          </a:xfrm>
          <a:prstGeom prst="rect">
            <a:avLst/>
          </a:prstGeom>
        </p:spPr>
      </p:pic>
      <p:pic>
        <p:nvPicPr>
          <p:cNvPr id="6" name="Picture 5" descr="A person pointing at a board&#10;&#10;AI-generated content may be incorrect.">
            <a:extLst>
              <a:ext uri="{FF2B5EF4-FFF2-40B4-BE49-F238E27FC236}">
                <a16:creationId xmlns:a16="http://schemas.microsoft.com/office/drawing/2014/main" id="{BB18B173-E1F5-88F1-A359-FB90AB6007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4555" y="4731136"/>
            <a:ext cx="1203334" cy="1269141"/>
          </a:xfrm>
          <a:prstGeom prst="rect">
            <a:avLst/>
          </a:prstGeom>
        </p:spPr>
      </p:pic>
      <p:sp>
        <p:nvSpPr>
          <p:cNvPr id="7" name="TextBox 6">
            <a:extLst>
              <a:ext uri="{FF2B5EF4-FFF2-40B4-BE49-F238E27FC236}">
                <a16:creationId xmlns:a16="http://schemas.microsoft.com/office/drawing/2014/main" id="{1BA35ECF-4B9D-13D6-BBE0-2407A7B97D22}"/>
              </a:ext>
            </a:extLst>
          </p:cNvPr>
          <p:cNvSpPr txBox="1"/>
          <p:nvPr/>
        </p:nvSpPr>
        <p:spPr>
          <a:xfrm>
            <a:off x="914040" y="943401"/>
            <a:ext cx="10067544" cy="1298882"/>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Char char="•"/>
              <a:tabLst/>
              <a:defRPr/>
            </a:pPr>
            <a:r>
              <a:rPr kumimoji="0" lang="en-US" altLang="en-US" sz="1800" b="0" i="0" u="none" strike="noStrike" kern="1200" cap="none" spc="0" normalizeH="0" baseline="0" noProof="0" dirty="0">
                <a:ln>
                  <a:noFill/>
                </a:ln>
                <a:effectLst/>
                <a:uLnTx/>
                <a:uFillTx/>
                <a:latin typeface="Aptos Display" panose="02110004020202020204"/>
                <a:ea typeface="+mn-ea"/>
                <a:cs typeface="+mn-cs"/>
              </a:rPr>
              <a:t>  A multidisciplinary field concerned with the </a:t>
            </a:r>
            <a:r>
              <a:rPr kumimoji="0" lang="en-US" altLang="en-US" sz="1800" b="1" i="0" u="none" strike="noStrike" kern="1200" cap="none" spc="0" normalizeH="0" baseline="0" noProof="0" dirty="0">
                <a:ln>
                  <a:noFill/>
                </a:ln>
                <a:effectLst/>
                <a:uLnTx/>
                <a:uFillTx/>
                <a:latin typeface="Aptos Display" panose="02110004020202020204"/>
                <a:ea typeface="+mn-ea"/>
                <a:cs typeface="+mn-cs"/>
              </a:rPr>
              <a:t>safety, health, and welfare of people at work</a:t>
            </a:r>
            <a:r>
              <a:rPr kumimoji="0" lang="en-US" altLang="en-US" sz="1800" b="0" i="0" u="none" strike="noStrike" kern="1200" cap="none" spc="0" normalizeH="0" baseline="0" noProof="0" dirty="0">
                <a:ln>
                  <a:noFill/>
                </a:ln>
                <a:effectLst/>
                <a:uLnTx/>
                <a:uFillTx/>
                <a:latin typeface="Aptos Display" panose="02110004020202020204"/>
                <a:ea typeface="+mn-ea"/>
                <a:cs typeface="+mn-cs"/>
              </a:rPr>
              <a:t>.</a:t>
            </a:r>
          </a:p>
          <a:p>
            <a:pPr marL="0" marR="0" lvl="0" indent="0" algn="l" defTabSz="914400" rtl="0" eaLnBrk="0" fontAlgn="base" latinLnBrk="0" hangingPunct="0">
              <a:lnSpc>
                <a:spcPct val="150000"/>
              </a:lnSpc>
              <a:spcBef>
                <a:spcPct val="0"/>
              </a:spcBef>
              <a:spcAft>
                <a:spcPct val="0"/>
              </a:spcAft>
              <a:buClrTx/>
              <a:buSzTx/>
              <a:buFontTx/>
              <a:buChar char="•"/>
              <a:tabLst/>
              <a:defRPr/>
            </a:pPr>
            <a:r>
              <a:rPr kumimoji="0" lang="en-US" altLang="en-US" sz="1800" b="0" i="0" u="none" strike="noStrike" kern="1200" cap="none" spc="0" normalizeH="0" baseline="0" noProof="0" dirty="0">
                <a:ln>
                  <a:noFill/>
                </a:ln>
                <a:effectLst/>
                <a:uLnTx/>
                <a:uFillTx/>
                <a:latin typeface="Aptos Display" panose="02110004020202020204"/>
                <a:ea typeface="+mn-ea"/>
                <a:cs typeface="+mn-cs"/>
              </a:rPr>
              <a:t>  Ensuring safe working conditions, preventing workplace accidents, injuries, and illnesses.</a:t>
            </a:r>
          </a:p>
          <a:p>
            <a:pPr marL="0" marR="0" lvl="0" indent="0" algn="l" defTabSz="914400" rtl="0" eaLnBrk="0" fontAlgn="base" latinLnBrk="0" hangingPunct="0">
              <a:lnSpc>
                <a:spcPct val="150000"/>
              </a:lnSpc>
              <a:spcBef>
                <a:spcPct val="0"/>
              </a:spcBef>
              <a:spcAft>
                <a:spcPct val="0"/>
              </a:spcAft>
              <a:buClrTx/>
              <a:buSzTx/>
              <a:buFontTx/>
              <a:buChar char="•"/>
              <a:tabLst/>
              <a:defRPr/>
            </a:pPr>
            <a:r>
              <a:rPr kumimoji="0" lang="en-US" altLang="en-US" sz="1800" b="0" i="0" u="none" strike="noStrike" kern="1200" cap="none" spc="0" normalizeH="0" baseline="0" noProof="0" dirty="0">
                <a:ln>
                  <a:noFill/>
                </a:ln>
                <a:effectLst/>
                <a:uLnTx/>
                <a:uFillTx/>
                <a:latin typeface="Aptos Display" panose="02110004020202020204"/>
                <a:ea typeface="+mn-ea"/>
                <a:cs typeface="+mn-cs"/>
              </a:rPr>
              <a:t>  Protecting workers </a:t>
            </a:r>
            <a:r>
              <a:rPr kumimoji="0" lang="en-US" altLang="en-US" sz="1800" b="1" i="0" u="none" strike="noStrike" kern="1200" cap="none" spc="0" normalizeH="0" baseline="0" noProof="0" dirty="0">
                <a:ln>
                  <a:noFill/>
                </a:ln>
                <a:effectLst/>
                <a:uLnTx/>
                <a:uFillTx/>
                <a:latin typeface="Aptos Display" panose="02110004020202020204"/>
                <a:ea typeface="+mn-ea"/>
                <a:cs typeface="+mn-cs"/>
              </a:rPr>
              <a:t>physical, mental, and social well-being</a:t>
            </a:r>
            <a:r>
              <a:rPr kumimoji="0" lang="en-US" altLang="en-US" sz="1800" b="0" i="0" u="none" strike="noStrike" kern="1200" cap="none" spc="0" normalizeH="0" baseline="0" noProof="0" dirty="0">
                <a:ln>
                  <a:noFill/>
                </a:ln>
                <a:effectLst/>
                <a:uLnTx/>
                <a:uFillTx/>
                <a:latin typeface="Aptos Display" panose="02110004020202020204"/>
                <a:ea typeface="+mn-ea"/>
                <a:cs typeface="+mn-cs"/>
              </a:rPr>
              <a:t> in all occupations.</a:t>
            </a:r>
          </a:p>
        </p:txBody>
      </p:sp>
      <p:graphicFrame>
        <p:nvGraphicFramePr>
          <p:cNvPr id="8" name="Content Placeholder 3">
            <a:extLst>
              <a:ext uri="{FF2B5EF4-FFF2-40B4-BE49-F238E27FC236}">
                <a16:creationId xmlns:a16="http://schemas.microsoft.com/office/drawing/2014/main" id="{19C3917B-76B2-AF0A-C56F-BA6AFA163708}"/>
              </a:ext>
            </a:extLst>
          </p:cNvPr>
          <p:cNvGraphicFramePr>
            <a:graphicFrameLocks noGrp="1"/>
          </p:cNvGraphicFramePr>
          <p:nvPr>
            <p:extLst>
              <p:ext uri="{D42A27DB-BD31-4B8C-83A1-F6EECF244321}">
                <p14:modId xmlns:p14="http://schemas.microsoft.com/office/powerpoint/2010/main" val="2646598159"/>
              </p:ext>
            </p:extLst>
          </p:nvPr>
        </p:nvGraphicFramePr>
        <p:xfrm>
          <a:off x="425250" y="2362523"/>
          <a:ext cx="5167830" cy="38098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9" name="Group 8">
            <a:extLst>
              <a:ext uri="{FF2B5EF4-FFF2-40B4-BE49-F238E27FC236}">
                <a16:creationId xmlns:a16="http://schemas.microsoft.com/office/drawing/2014/main" id="{000AC66E-C147-FB7E-DD74-E252D38DC416}"/>
              </a:ext>
            </a:extLst>
          </p:cNvPr>
          <p:cNvGrpSpPr/>
          <p:nvPr/>
        </p:nvGrpSpPr>
        <p:grpSpPr>
          <a:xfrm>
            <a:off x="2442074" y="2371301"/>
            <a:ext cx="1203334" cy="1123203"/>
            <a:chOff x="6695023" y="2987195"/>
            <a:chExt cx="2127243" cy="2334059"/>
          </a:xfrm>
        </p:grpSpPr>
        <p:pic>
          <p:nvPicPr>
            <p:cNvPr id="10" name="Picture 9" descr="A yellow sign with a hard hat on it&#10;&#10;AI-generated content may be incorrect.">
              <a:extLst>
                <a:ext uri="{FF2B5EF4-FFF2-40B4-BE49-F238E27FC236}">
                  <a16:creationId xmlns:a16="http://schemas.microsoft.com/office/drawing/2014/main" id="{8EA0999A-1709-FCD6-65AB-226C0FEC1E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95023" y="2987195"/>
              <a:ext cx="2127243" cy="2334059"/>
            </a:xfrm>
            <a:prstGeom prst="rect">
              <a:avLst/>
            </a:prstGeom>
          </p:spPr>
        </p:pic>
        <p:sp>
          <p:nvSpPr>
            <p:cNvPr id="11" name="Rectangle 10">
              <a:extLst>
                <a:ext uri="{FF2B5EF4-FFF2-40B4-BE49-F238E27FC236}">
                  <a16:creationId xmlns:a16="http://schemas.microsoft.com/office/drawing/2014/main" id="{37CFCBB4-E128-4620-B3AE-3DCFA715DACA}"/>
                </a:ext>
              </a:extLst>
            </p:cNvPr>
            <p:cNvSpPr/>
            <p:nvPr/>
          </p:nvSpPr>
          <p:spPr>
            <a:xfrm>
              <a:off x="6695023" y="5129784"/>
              <a:ext cx="2127243" cy="1914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338D"/>
                </a:solidFill>
                <a:effectLst/>
                <a:uLnTx/>
                <a:uFillTx/>
                <a:latin typeface="Aptos" panose="02110004020202020204"/>
                <a:ea typeface="+mn-ea"/>
                <a:cs typeface="+mn-cs"/>
              </a:endParaRPr>
            </a:p>
          </p:txBody>
        </p:sp>
      </p:grpSp>
      <p:pic>
        <p:nvPicPr>
          <p:cNvPr id="12" name="Picture 11" descr="A blue stethoscope with black text&#10;&#10;AI-generated content may be incorrect.">
            <a:extLst>
              <a:ext uri="{FF2B5EF4-FFF2-40B4-BE49-F238E27FC236}">
                <a16:creationId xmlns:a16="http://schemas.microsoft.com/office/drawing/2014/main" id="{54F415FC-0AA7-87D8-0037-F60167A9C5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1500" y="3098141"/>
            <a:ext cx="1080609" cy="1169426"/>
          </a:xfrm>
          <a:prstGeom prst="rect">
            <a:avLst/>
          </a:prstGeom>
        </p:spPr>
      </p:pic>
      <p:pic>
        <p:nvPicPr>
          <p:cNvPr id="13" name="Picture 12" descr="A blue and grey symbol with a check mark&#10;&#10;AI-generated content may be incorrect.">
            <a:extLst>
              <a:ext uri="{FF2B5EF4-FFF2-40B4-BE49-F238E27FC236}">
                <a16:creationId xmlns:a16="http://schemas.microsoft.com/office/drawing/2014/main" id="{427D85AE-2849-CB01-CAF0-A16DB7C0CA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16344" y="3032471"/>
            <a:ext cx="1289976" cy="1612681"/>
          </a:xfrm>
          <a:prstGeom prst="rect">
            <a:avLst/>
          </a:prstGeom>
        </p:spPr>
      </p:pic>
      <p:sp>
        <p:nvSpPr>
          <p:cNvPr id="14" name="AutoShape 9">
            <a:extLst>
              <a:ext uri="{FF2B5EF4-FFF2-40B4-BE49-F238E27FC236}">
                <a16:creationId xmlns:a16="http://schemas.microsoft.com/office/drawing/2014/main" id="{7D3407B3-C904-817B-5547-EDC7591A2AB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338D"/>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07A2478A-8FE2-8348-62A4-F9D8BA84BD21}"/>
              </a:ext>
            </a:extLst>
          </p:cNvPr>
          <p:cNvSpPr/>
          <p:nvPr/>
        </p:nvSpPr>
        <p:spPr>
          <a:xfrm>
            <a:off x="1101763" y="4677888"/>
            <a:ext cx="1203334" cy="921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338D"/>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61CB58AE-E3D6-5027-F85B-84344E7EE41E}"/>
              </a:ext>
            </a:extLst>
          </p:cNvPr>
          <p:cNvSpPr txBox="1"/>
          <p:nvPr/>
        </p:nvSpPr>
        <p:spPr>
          <a:xfrm>
            <a:off x="3281423" y="5699131"/>
            <a:ext cx="19659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338D"/>
                </a:solidFill>
                <a:effectLst/>
                <a:uLnTx/>
                <a:uFillTx/>
                <a:latin typeface="Aptos" panose="02110004020202020204"/>
                <a:ea typeface="+mn-ea"/>
                <a:cs typeface="+mn-cs"/>
              </a:rPr>
              <a:t>Training and Awareness</a:t>
            </a:r>
            <a:endParaRPr kumimoji="0" lang="en-IN" sz="1600" b="1" i="0" u="none" strike="noStrike" kern="1200" cap="none" spc="0" normalizeH="0" baseline="0" noProof="0" dirty="0">
              <a:ln>
                <a:noFill/>
              </a:ln>
              <a:solidFill>
                <a:srgbClr val="00338D"/>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0B400EE0-9FAB-6615-4200-74D63CA81815}"/>
              </a:ext>
            </a:extLst>
          </p:cNvPr>
          <p:cNvSpPr/>
          <p:nvPr/>
        </p:nvSpPr>
        <p:spPr>
          <a:xfrm>
            <a:off x="3896285" y="4731135"/>
            <a:ext cx="914400" cy="2377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338D"/>
              </a:solidFill>
              <a:effectLst/>
              <a:uLnTx/>
              <a:uFillTx/>
              <a:latin typeface="Aptos" panose="02110004020202020204"/>
              <a:ea typeface="+mn-ea"/>
              <a:cs typeface="+mn-cs"/>
            </a:endParaRPr>
          </a:p>
        </p:txBody>
      </p:sp>
      <p:sp>
        <p:nvSpPr>
          <p:cNvPr id="18" name="Rectangle: Rounded Corners 17">
            <a:extLst>
              <a:ext uri="{FF2B5EF4-FFF2-40B4-BE49-F238E27FC236}">
                <a16:creationId xmlns:a16="http://schemas.microsoft.com/office/drawing/2014/main" id="{9246C3DB-D161-26AC-7F7D-8DFDDD43017F}"/>
              </a:ext>
            </a:extLst>
          </p:cNvPr>
          <p:cNvSpPr/>
          <p:nvPr/>
        </p:nvSpPr>
        <p:spPr>
          <a:xfrm>
            <a:off x="5488496" y="2370219"/>
            <a:ext cx="6083819" cy="556523"/>
          </a:xfrm>
          <a:prstGeom prst="roundRect">
            <a:avLst/>
          </a:prstGeom>
          <a:solidFill>
            <a:schemeClr val="accent4">
              <a:lumMod val="40000"/>
              <a:lumOff val="6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W</a:t>
            </a:r>
            <a:r>
              <a:rPr kumimoji="0" lang="en-IN" sz="1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orkplace Safety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P</a:t>
            </a: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reventing accidents, hazards, and unsafe conditions.</a:t>
            </a:r>
            <a:r>
              <a:rPr kumimoji="0" lang="en-IN" sz="1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p>
        </p:txBody>
      </p:sp>
      <p:sp>
        <p:nvSpPr>
          <p:cNvPr id="19" name="Rectangle: Rounded Corners 18">
            <a:extLst>
              <a:ext uri="{FF2B5EF4-FFF2-40B4-BE49-F238E27FC236}">
                <a16:creationId xmlns:a16="http://schemas.microsoft.com/office/drawing/2014/main" id="{61ACD0AE-A1D3-7B36-B2DA-2F509CC465BB}"/>
              </a:ext>
            </a:extLst>
          </p:cNvPr>
          <p:cNvSpPr/>
          <p:nvPr/>
        </p:nvSpPr>
        <p:spPr>
          <a:xfrm>
            <a:off x="5488496" y="3068930"/>
            <a:ext cx="6083819" cy="607617"/>
          </a:xfrm>
          <a:prstGeom prst="roundRect">
            <a:avLst/>
          </a:prstGeom>
          <a:solidFill>
            <a:schemeClr val="accent4">
              <a:lumMod val="40000"/>
              <a:lumOff val="6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Occupational Health</a:t>
            </a:r>
            <a:endPar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monitoring health risks like chemicals, noise, stress, ergonomics.</a:t>
            </a:r>
          </a:p>
        </p:txBody>
      </p:sp>
      <p:sp>
        <p:nvSpPr>
          <p:cNvPr id="20" name="Rectangle: Rounded Corners 19">
            <a:extLst>
              <a:ext uri="{FF2B5EF4-FFF2-40B4-BE49-F238E27FC236}">
                <a16:creationId xmlns:a16="http://schemas.microsoft.com/office/drawing/2014/main" id="{25B96F6A-8E3B-9764-9266-D1D8B4DFFDFD}"/>
              </a:ext>
            </a:extLst>
          </p:cNvPr>
          <p:cNvSpPr/>
          <p:nvPr/>
        </p:nvSpPr>
        <p:spPr>
          <a:xfrm>
            <a:off x="5488496" y="3828626"/>
            <a:ext cx="6083819" cy="735276"/>
          </a:xfrm>
          <a:prstGeom prst="roundRect">
            <a:avLst/>
          </a:prstGeom>
          <a:solidFill>
            <a:schemeClr val="accent4">
              <a:lumMod val="40000"/>
              <a:lumOff val="6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Compliance &amp; Standards</a:t>
            </a: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Following national laws and international guidelines (ILO conventions, ISO 45001)</a:t>
            </a:r>
          </a:p>
        </p:txBody>
      </p:sp>
      <p:sp>
        <p:nvSpPr>
          <p:cNvPr id="21" name="Rectangle: Rounded Corners 20">
            <a:extLst>
              <a:ext uri="{FF2B5EF4-FFF2-40B4-BE49-F238E27FC236}">
                <a16:creationId xmlns:a16="http://schemas.microsoft.com/office/drawing/2014/main" id="{601C85EE-3A0A-BF88-9950-9ED58B11BDE5}"/>
              </a:ext>
            </a:extLst>
          </p:cNvPr>
          <p:cNvSpPr/>
          <p:nvPr/>
        </p:nvSpPr>
        <p:spPr>
          <a:xfrm>
            <a:off x="5488495" y="4726347"/>
            <a:ext cx="6104519" cy="554771"/>
          </a:xfrm>
          <a:prstGeom prst="roundRect">
            <a:avLst/>
          </a:prstGeom>
          <a:solidFill>
            <a:schemeClr val="accent4">
              <a:lumMod val="40000"/>
              <a:lumOff val="6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Training &amp; Awareness</a:t>
            </a: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safety drills, use of protective equipment, hazard reporting.</a:t>
            </a:r>
          </a:p>
        </p:txBody>
      </p:sp>
      <p:sp>
        <p:nvSpPr>
          <p:cNvPr id="22" name="Rectangle: Rounded Corners 21">
            <a:extLst>
              <a:ext uri="{FF2B5EF4-FFF2-40B4-BE49-F238E27FC236}">
                <a16:creationId xmlns:a16="http://schemas.microsoft.com/office/drawing/2014/main" id="{9EEFA807-B3DA-B96A-C313-33416C54E1C3}"/>
              </a:ext>
            </a:extLst>
          </p:cNvPr>
          <p:cNvSpPr/>
          <p:nvPr/>
        </p:nvSpPr>
        <p:spPr>
          <a:xfrm>
            <a:off x="5488494" y="5448244"/>
            <a:ext cx="6104520" cy="701135"/>
          </a:xfrm>
          <a:prstGeom prst="roundRect">
            <a:avLst/>
          </a:prstGeom>
          <a:solidFill>
            <a:schemeClr val="accent4">
              <a:lumMod val="40000"/>
              <a:lumOff val="60000"/>
            </a:schemeClr>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Welfare Measures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Ensuring first aid, rest breaks, proper working hours, and mental health support.</a:t>
            </a:r>
          </a:p>
        </p:txBody>
      </p:sp>
      <p:sp>
        <p:nvSpPr>
          <p:cNvPr id="3" name="Footer Placeholder 2">
            <a:extLst>
              <a:ext uri="{FF2B5EF4-FFF2-40B4-BE49-F238E27FC236}">
                <a16:creationId xmlns:a16="http://schemas.microsoft.com/office/drawing/2014/main" id="{43F50912-05F4-6BFB-A291-026EC9DFC2B0}"/>
              </a:ext>
            </a:extLst>
          </p:cNvPr>
          <p:cNvSpPr>
            <a:spLocks noGrp="1"/>
          </p:cNvSpPr>
          <p:nvPr>
            <p:ph type="ftr" sz="quarter" idx="11"/>
          </p:nvPr>
        </p:nvSpPr>
        <p:spPr>
          <a:xfrm>
            <a:off x="4038599" y="641690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23" name="Slide Number Placeholder 3">
            <a:extLst>
              <a:ext uri="{FF2B5EF4-FFF2-40B4-BE49-F238E27FC236}">
                <a16:creationId xmlns:a16="http://schemas.microsoft.com/office/drawing/2014/main" id="{3F4F0578-55D9-28BF-60FC-0923B87B7AD6}"/>
              </a:ext>
            </a:extLst>
          </p:cNvPr>
          <p:cNvSpPr>
            <a:spLocks noGrp="1"/>
          </p:cNvSpPr>
          <p:nvPr>
            <p:ph type="sldNum" sz="quarter" idx="12"/>
          </p:nvPr>
        </p:nvSpPr>
        <p:spPr>
          <a:xfrm>
            <a:off x="8610600" y="63665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36510681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6F9B2-2771-12BD-F1A9-48A9F4001D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84850E-18C9-49AA-DBC3-8EA63DDCB0D4}"/>
              </a:ext>
            </a:extLst>
          </p:cNvPr>
          <p:cNvSpPr>
            <a:spLocks noGrp="1"/>
          </p:cNvSpPr>
          <p:nvPr>
            <p:ph type="title"/>
          </p:nvPr>
        </p:nvSpPr>
        <p:spPr>
          <a:xfrm>
            <a:off x="1189281" y="176357"/>
            <a:ext cx="9810413" cy="740660"/>
          </a:xfrm>
        </p:spPr>
        <p:txBody>
          <a:bodyPr>
            <a:noAutofit/>
          </a:bodyPr>
          <a:lstStyle/>
          <a:p>
            <a:r>
              <a:rPr lang="en-IN" sz="3200" dirty="0"/>
              <a:t>OSH in </a:t>
            </a:r>
            <a:r>
              <a:rPr lang="en-US" sz="3200" dirty="0"/>
              <a:t>Shipping and Maritime Context</a:t>
            </a:r>
            <a:endParaRPr lang="en-IN" sz="3200" dirty="0"/>
          </a:p>
        </p:txBody>
      </p:sp>
      <p:cxnSp>
        <p:nvCxnSpPr>
          <p:cNvPr id="5" name="Straight Connector 4">
            <a:extLst>
              <a:ext uri="{FF2B5EF4-FFF2-40B4-BE49-F238E27FC236}">
                <a16:creationId xmlns:a16="http://schemas.microsoft.com/office/drawing/2014/main" id="{16CFD9E8-97BD-6352-0CCB-AC2A45A3A684}"/>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8C9A49DA-9066-B940-AA54-0B76C0E6FFEC}"/>
              </a:ext>
            </a:extLst>
          </p:cNvPr>
          <p:cNvSpPr txBox="1"/>
          <p:nvPr/>
        </p:nvSpPr>
        <p:spPr>
          <a:xfrm>
            <a:off x="730854" y="1580036"/>
            <a:ext cx="5153153" cy="1754326"/>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effectLst/>
                <a:uLnTx/>
                <a:uFillTx/>
                <a:latin typeface="Arial" panose="020B0604020202020204" pitchFamily="34" charset="0"/>
                <a:ea typeface="+mn-ea"/>
                <a:cs typeface="+mn-cs"/>
              </a:rPr>
              <a:t>Seafarers face </a:t>
            </a:r>
            <a:r>
              <a:rPr kumimoji="0" lang="en-US" altLang="en-US" sz="1800" b="1" i="0" u="none" strike="noStrike" kern="1200" cap="none" spc="0" normalizeH="0" baseline="0" noProof="0" dirty="0">
                <a:ln>
                  <a:noFill/>
                </a:ln>
                <a:effectLst/>
                <a:uLnTx/>
                <a:uFillTx/>
                <a:latin typeface="Arial" panose="020B0604020202020204" pitchFamily="34" charset="0"/>
                <a:ea typeface="+mn-ea"/>
                <a:cs typeface="+mn-cs"/>
              </a:rPr>
              <a:t>hazardous working and living conditions</a:t>
            </a:r>
            <a:r>
              <a:rPr kumimoji="0" lang="en-US" altLang="en-US" sz="1800" b="0" i="0" u="none" strike="noStrike" kern="1200" cap="none" spc="0" normalizeH="0" baseline="0" noProof="0" dirty="0">
                <a:ln>
                  <a:noFill/>
                </a:ln>
                <a:effectLst/>
                <a:uLnTx/>
                <a:uFillTx/>
                <a:latin typeface="Arial" panose="020B0604020202020204" pitchFamily="34" charset="0"/>
                <a:ea typeface="+mn-ea"/>
                <a:cs typeface="+mn-cs"/>
              </a:rPr>
              <a:t>: confined spaces, heavy machinery, extreme weather, long hours, and isolation.</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effectLst/>
              <a:uLnTx/>
              <a:uFillTx/>
              <a:latin typeface="Arial" panose="020B0604020202020204" pitchFamily="34" charset="0"/>
              <a:ea typeface="+mn-ea"/>
              <a:cs typeface="+mn-cs"/>
            </a:endParaRPr>
          </a:p>
          <a:p>
            <a:pPr marL="0" marR="0" lvl="0" indent="0" algn="just" defTabSz="914400" rtl="0" eaLnBrk="0" fontAlgn="base" latinLnBrk="0" hangingPunct="0">
              <a:lnSpc>
                <a:spcPct val="100000"/>
              </a:lnSpc>
              <a:spcBef>
                <a:spcPct val="0"/>
              </a:spcBef>
              <a:spcAft>
                <a:spcPts val="600"/>
              </a:spcAft>
              <a:buClrTx/>
              <a:buSzTx/>
              <a:buFontTx/>
              <a:buNone/>
              <a:tabLst/>
              <a:defRPr/>
            </a:pPr>
            <a:r>
              <a:rPr kumimoji="0" lang="en-US" altLang="en-US" sz="1800" b="0" i="0" u="none" strike="noStrike" kern="1200" cap="none" spc="0" normalizeH="0" baseline="0" noProof="0" dirty="0">
                <a:ln>
                  <a:noFill/>
                </a:ln>
                <a:effectLst/>
                <a:uLnTx/>
                <a:uFillTx/>
                <a:latin typeface="Arial" panose="020B0604020202020204" pitchFamily="34" charset="0"/>
                <a:ea typeface="+mn-ea"/>
                <a:cs typeface="+mn-cs"/>
              </a:rPr>
              <a:t>Ensures </a:t>
            </a:r>
            <a:r>
              <a:rPr kumimoji="0" lang="en-US" altLang="en-US" sz="1800" b="1" i="0" u="none" strike="noStrike" kern="1200" cap="none" spc="0" normalizeH="0" baseline="0" noProof="0" dirty="0">
                <a:ln>
                  <a:noFill/>
                </a:ln>
                <a:effectLst/>
                <a:uLnTx/>
                <a:uFillTx/>
                <a:latin typeface="Arial" panose="020B0604020202020204" pitchFamily="34" charset="0"/>
                <a:ea typeface="+mn-ea"/>
                <a:cs typeface="+mn-cs"/>
              </a:rPr>
              <a:t>compliance</a:t>
            </a:r>
            <a:r>
              <a:rPr kumimoji="0" lang="en-US" altLang="en-US" sz="1800" b="0" i="0" u="none" strike="noStrike" kern="1200" cap="none" spc="0" normalizeH="0" baseline="0" noProof="0" dirty="0">
                <a:ln>
                  <a:noFill/>
                </a:ln>
                <a:effectLst/>
                <a:uLnTx/>
                <a:uFillTx/>
                <a:latin typeface="Arial" panose="020B0604020202020204" pitchFamily="34" charset="0"/>
                <a:ea typeface="+mn-ea"/>
                <a:cs typeface="+mn-cs"/>
              </a:rPr>
              <a:t> with international conventions like:</a:t>
            </a:r>
          </a:p>
        </p:txBody>
      </p:sp>
      <p:sp>
        <p:nvSpPr>
          <p:cNvPr id="6" name="TextBox 5">
            <a:extLst>
              <a:ext uri="{FF2B5EF4-FFF2-40B4-BE49-F238E27FC236}">
                <a16:creationId xmlns:a16="http://schemas.microsoft.com/office/drawing/2014/main" id="{75CC2C53-8818-2B48-6E11-6A19641F670C}"/>
              </a:ext>
            </a:extLst>
          </p:cNvPr>
          <p:cNvSpPr txBox="1"/>
          <p:nvPr/>
        </p:nvSpPr>
        <p:spPr>
          <a:xfrm>
            <a:off x="751583" y="1190096"/>
            <a:ext cx="5042154" cy="369332"/>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effectLst/>
                <a:uLnTx/>
                <a:uFillTx/>
                <a:latin typeface="Arial" panose="020B0604020202020204" pitchFamily="34" charset="0"/>
                <a:ea typeface="+mn-ea"/>
                <a:cs typeface="+mn-cs"/>
              </a:rPr>
              <a:t>Importance of OSH in Maritime</a:t>
            </a:r>
          </a:p>
        </p:txBody>
      </p:sp>
      <p:sp>
        <p:nvSpPr>
          <p:cNvPr id="7" name="Rectangle: Rounded Corners 6">
            <a:extLst>
              <a:ext uri="{FF2B5EF4-FFF2-40B4-BE49-F238E27FC236}">
                <a16:creationId xmlns:a16="http://schemas.microsoft.com/office/drawing/2014/main" id="{F8D7DE92-F875-7330-BA0F-572D3DD686C0}"/>
              </a:ext>
            </a:extLst>
          </p:cNvPr>
          <p:cNvSpPr/>
          <p:nvPr/>
        </p:nvSpPr>
        <p:spPr>
          <a:xfrm>
            <a:off x="6809610" y="1497051"/>
            <a:ext cx="4810125" cy="67380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chemeClr val="tx1"/>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B6765495-DB3E-3230-E431-76C144587DF9}"/>
              </a:ext>
            </a:extLst>
          </p:cNvPr>
          <p:cNvSpPr txBox="1"/>
          <p:nvPr/>
        </p:nvSpPr>
        <p:spPr>
          <a:xfrm>
            <a:off x="6809610" y="1105255"/>
            <a:ext cx="481989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effectLst/>
                <a:uLnTx/>
                <a:uFillTx/>
                <a:latin typeface="Aptos" panose="02110004020202020204"/>
                <a:ea typeface="+mn-ea"/>
                <a:cs typeface="+mn-cs"/>
              </a:rPr>
              <a:t>OSH in Shipping and Maritime Context</a:t>
            </a:r>
          </a:p>
        </p:txBody>
      </p:sp>
      <p:pic>
        <p:nvPicPr>
          <p:cNvPr id="9" name="Picture 8" descr="A fire extinguisher and a fire&#10;&#10;AI-generated content may be incorrect.">
            <a:extLst>
              <a:ext uri="{FF2B5EF4-FFF2-40B4-BE49-F238E27FC236}">
                <a16:creationId xmlns:a16="http://schemas.microsoft.com/office/drawing/2014/main" id="{039D34C8-2C77-DE32-BC18-F5A7577EA913}"/>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994472" y="1569383"/>
            <a:ext cx="575425" cy="561060"/>
          </a:xfrm>
          <a:prstGeom prst="rect">
            <a:avLst/>
          </a:prstGeom>
        </p:spPr>
      </p:pic>
      <p:sp>
        <p:nvSpPr>
          <p:cNvPr id="10" name="Rectangle: Rounded Corners 9">
            <a:extLst>
              <a:ext uri="{FF2B5EF4-FFF2-40B4-BE49-F238E27FC236}">
                <a16:creationId xmlns:a16="http://schemas.microsoft.com/office/drawing/2014/main" id="{A88613A1-7686-202E-381B-4150A8B5AB7A}"/>
              </a:ext>
            </a:extLst>
          </p:cNvPr>
          <p:cNvSpPr/>
          <p:nvPr/>
        </p:nvSpPr>
        <p:spPr>
          <a:xfrm>
            <a:off x="6809609" y="2230609"/>
            <a:ext cx="4810125" cy="67153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chemeClr val="tx1"/>
              </a:solidFill>
              <a:effectLst/>
              <a:uLnTx/>
              <a:uFillTx/>
              <a:latin typeface="Aptos" panose="02110004020202020204"/>
              <a:ea typeface="+mn-ea"/>
              <a:cs typeface="+mn-cs"/>
            </a:endParaRPr>
          </a:p>
        </p:txBody>
      </p:sp>
      <p:sp>
        <p:nvSpPr>
          <p:cNvPr id="11" name="Rectangle: Rounded Corners 10">
            <a:extLst>
              <a:ext uri="{FF2B5EF4-FFF2-40B4-BE49-F238E27FC236}">
                <a16:creationId xmlns:a16="http://schemas.microsoft.com/office/drawing/2014/main" id="{B7DDE50B-649F-7A04-FEC2-323CF24F586E}"/>
              </a:ext>
            </a:extLst>
          </p:cNvPr>
          <p:cNvSpPr/>
          <p:nvPr/>
        </p:nvSpPr>
        <p:spPr>
          <a:xfrm>
            <a:off x="6809609" y="2954172"/>
            <a:ext cx="4810125" cy="62374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chemeClr val="tx1"/>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31B95B83-10DE-921D-2E84-74DF29023548}"/>
              </a:ext>
            </a:extLst>
          </p:cNvPr>
          <p:cNvSpPr txBox="1"/>
          <p:nvPr/>
        </p:nvSpPr>
        <p:spPr>
          <a:xfrm>
            <a:off x="7277842" y="1604797"/>
            <a:ext cx="340140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effectLst/>
                <a:uLnTx/>
                <a:uFillTx/>
                <a:latin typeface="Aptos" panose="02110004020202020204"/>
                <a:ea typeface="+mn-ea"/>
                <a:cs typeface="+mn-cs"/>
              </a:rPr>
              <a:t>Onboard Safety Drills</a:t>
            </a:r>
          </a:p>
        </p:txBody>
      </p:sp>
      <p:sp>
        <p:nvSpPr>
          <p:cNvPr id="13" name="TextBox 12">
            <a:extLst>
              <a:ext uri="{FF2B5EF4-FFF2-40B4-BE49-F238E27FC236}">
                <a16:creationId xmlns:a16="http://schemas.microsoft.com/office/drawing/2014/main" id="{D4EF132C-0325-8840-52F8-F7F40070B39F}"/>
              </a:ext>
            </a:extLst>
          </p:cNvPr>
          <p:cNvSpPr txBox="1"/>
          <p:nvPr/>
        </p:nvSpPr>
        <p:spPr>
          <a:xfrm>
            <a:off x="7607998" y="2351112"/>
            <a:ext cx="4202892" cy="369332"/>
          </a:xfrm>
          <a:prstGeom prst="rect">
            <a:avLst/>
          </a:prstGeom>
          <a:noFill/>
        </p:spPr>
        <p:txBody>
          <a:bodyPr wrap="square">
            <a:spAutoFit/>
          </a:bodyP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effectLst/>
                <a:uLnTx/>
                <a:uFillTx/>
                <a:latin typeface="Aptos" panose="02110004020202020204"/>
                <a:ea typeface="+mn-ea"/>
                <a:cs typeface="+mn-cs"/>
              </a:rPr>
              <a:t>Prevention of occupational hazards</a:t>
            </a:r>
          </a:p>
        </p:txBody>
      </p:sp>
      <p:pic>
        <p:nvPicPr>
          <p:cNvPr id="14" name="Picture 13" descr="A blue circle with white icons&#10;&#10;AI-generated content may be incorrect.">
            <a:extLst>
              <a:ext uri="{FF2B5EF4-FFF2-40B4-BE49-F238E27FC236}">
                <a16:creationId xmlns:a16="http://schemas.microsoft.com/office/drawing/2014/main" id="{F0CAE2FB-5593-0366-9680-7A311A942C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4473" y="2260932"/>
            <a:ext cx="566738" cy="539524"/>
          </a:xfrm>
          <a:prstGeom prst="rect">
            <a:avLst/>
          </a:prstGeom>
        </p:spPr>
      </p:pic>
      <p:sp>
        <p:nvSpPr>
          <p:cNvPr id="15" name="Rectangle: Rounded Corners 14">
            <a:extLst>
              <a:ext uri="{FF2B5EF4-FFF2-40B4-BE49-F238E27FC236}">
                <a16:creationId xmlns:a16="http://schemas.microsoft.com/office/drawing/2014/main" id="{16F12042-5DA7-265C-FB1B-037FE51938B6}"/>
              </a:ext>
            </a:extLst>
          </p:cNvPr>
          <p:cNvSpPr/>
          <p:nvPr/>
        </p:nvSpPr>
        <p:spPr>
          <a:xfrm>
            <a:off x="6809609" y="3697873"/>
            <a:ext cx="4810125" cy="62374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chemeClr val="tx1"/>
              </a:solidFill>
              <a:effectLst/>
              <a:uLnTx/>
              <a:uFillTx/>
              <a:latin typeface="Aptos" panose="02110004020202020204"/>
              <a:ea typeface="+mn-ea"/>
              <a:cs typeface="+mn-cs"/>
            </a:endParaRPr>
          </a:p>
        </p:txBody>
      </p:sp>
      <p:pic>
        <p:nvPicPr>
          <p:cNvPr id="16" name="Picture 15" descr="A black outline of a person's head with a heart and a flower&#10;&#10;AI-generated content may be incorrect.">
            <a:extLst>
              <a:ext uri="{FF2B5EF4-FFF2-40B4-BE49-F238E27FC236}">
                <a16:creationId xmlns:a16="http://schemas.microsoft.com/office/drawing/2014/main" id="{EB7ACEF0-0549-5E62-6717-A49BDF851789}"/>
              </a:ext>
            </a:extLst>
          </p:cNvPr>
          <p:cNvPicPr>
            <a:picLocks noChangeAspect="1"/>
          </p:cNvPicPr>
          <p:nvPr/>
        </p:nvPicPr>
        <p:blipFill>
          <a:blip r:embed="rId5">
            <a:clrChange>
              <a:clrFrom>
                <a:srgbClr val="FFFFFD"/>
              </a:clrFrom>
              <a:clrTo>
                <a:srgbClr val="FFFFFD">
                  <a:alpha val="0"/>
                </a:srgbClr>
              </a:clrTo>
            </a:clrChange>
            <a:extLst>
              <a:ext uri="{28A0092B-C50C-407E-A947-70E740481C1C}">
                <a14:useLocalDpi xmlns:a14="http://schemas.microsoft.com/office/drawing/2010/main" val="0"/>
              </a:ext>
            </a:extLst>
          </a:blip>
          <a:stretch>
            <a:fillRect/>
          </a:stretch>
        </p:blipFill>
        <p:spPr>
          <a:xfrm>
            <a:off x="6931722" y="3012940"/>
            <a:ext cx="638176" cy="547894"/>
          </a:xfrm>
          <a:prstGeom prst="rect">
            <a:avLst/>
          </a:prstGeom>
        </p:spPr>
      </p:pic>
      <p:sp>
        <p:nvSpPr>
          <p:cNvPr id="17" name="TextBox 16">
            <a:extLst>
              <a:ext uri="{FF2B5EF4-FFF2-40B4-BE49-F238E27FC236}">
                <a16:creationId xmlns:a16="http://schemas.microsoft.com/office/drawing/2014/main" id="{7160BAC6-A181-E0B3-5678-2D5A9E0D74A0}"/>
              </a:ext>
            </a:extLst>
          </p:cNvPr>
          <p:cNvSpPr txBox="1"/>
          <p:nvPr/>
        </p:nvSpPr>
        <p:spPr>
          <a:xfrm>
            <a:off x="7277842" y="3063233"/>
            <a:ext cx="4202892" cy="369332"/>
          </a:xfrm>
          <a:prstGeom prst="rect">
            <a:avLst/>
          </a:prstGeom>
          <a:noFill/>
        </p:spPr>
        <p:txBody>
          <a:bodyPr wrap="square">
            <a:spAutoFit/>
          </a:bodyP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effectLst/>
                <a:uLnTx/>
                <a:uFillTx/>
                <a:latin typeface="Aptos" panose="02110004020202020204"/>
                <a:ea typeface="+mn-ea"/>
                <a:cs typeface="+mn-cs"/>
              </a:rPr>
              <a:t>Seafarers’ mental well-being</a:t>
            </a:r>
          </a:p>
        </p:txBody>
      </p:sp>
      <p:sp>
        <p:nvSpPr>
          <p:cNvPr id="18" name="TextBox 17">
            <a:extLst>
              <a:ext uri="{FF2B5EF4-FFF2-40B4-BE49-F238E27FC236}">
                <a16:creationId xmlns:a16="http://schemas.microsoft.com/office/drawing/2014/main" id="{61B2AB93-AE5C-1243-7C0B-50BCA6B4EA9A}"/>
              </a:ext>
            </a:extLst>
          </p:cNvPr>
          <p:cNvSpPr txBox="1"/>
          <p:nvPr/>
        </p:nvSpPr>
        <p:spPr>
          <a:xfrm>
            <a:off x="7829313" y="3694460"/>
            <a:ext cx="3953002" cy="646331"/>
          </a:xfrm>
          <a:prstGeom prst="rect">
            <a:avLst/>
          </a:prstGeom>
          <a:noFill/>
        </p:spPr>
        <p:txBody>
          <a:bodyPr wrap="square">
            <a:spAutoFit/>
          </a:bodyPr>
          <a:lstStyle>
            <a:defPPr>
              <a:defRPr lang="en-US"/>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effectLst/>
                <a:uLnTx/>
                <a:uFillTx/>
                <a:latin typeface="Aptos" panose="02110004020202020204"/>
                <a:ea typeface="+mn-ea"/>
                <a:cs typeface="+mn-cs"/>
              </a:rPr>
              <a:t>Compliance with ILO Maritime Labour Convention (MLC, 2006)</a:t>
            </a:r>
          </a:p>
        </p:txBody>
      </p:sp>
      <p:pic>
        <p:nvPicPr>
          <p:cNvPr id="19" name="Picture 18" descr="A blue and black check mark&#10;&#10;AI-generated content may be incorrect.">
            <a:extLst>
              <a:ext uri="{FF2B5EF4-FFF2-40B4-BE49-F238E27FC236}">
                <a16:creationId xmlns:a16="http://schemas.microsoft.com/office/drawing/2014/main" id="{5E2AB438-13BE-A9FB-3CB3-0CC3CD421FA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01962" y="3756092"/>
            <a:ext cx="559249" cy="513193"/>
          </a:xfrm>
          <a:prstGeom prst="rect">
            <a:avLst/>
          </a:prstGeom>
        </p:spPr>
      </p:pic>
      <p:sp>
        <p:nvSpPr>
          <p:cNvPr id="20" name="Rectangle: Rounded Corners 19">
            <a:extLst>
              <a:ext uri="{FF2B5EF4-FFF2-40B4-BE49-F238E27FC236}">
                <a16:creationId xmlns:a16="http://schemas.microsoft.com/office/drawing/2014/main" id="{8A23CC86-9B67-EF3B-8BC7-35C3C384668F}"/>
              </a:ext>
            </a:extLst>
          </p:cNvPr>
          <p:cNvSpPr/>
          <p:nvPr/>
        </p:nvSpPr>
        <p:spPr>
          <a:xfrm>
            <a:off x="6809608" y="4400651"/>
            <a:ext cx="4810125" cy="605724"/>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chemeClr val="tx1"/>
                </a:solidFill>
                <a:effectLst/>
                <a:uLnTx/>
                <a:uFillTx/>
                <a:latin typeface="Aptos" panose="02110004020202020204"/>
                <a:ea typeface="+mn-ea"/>
                <a:cs typeface="+mn-cs"/>
              </a:rPr>
              <a:t>                     Use of PPE</a:t>
            </a:r>
          </a:p>
        </p:txBody>
      </p:sp>
      <p:pic>
        <p:nvPicPr>
          <p:cNvPr id="21" name="Picture 20" descr="A person wearing a safety vest and helmet&#10;&#10;AI-generated content may be incorrect.">
            <a:extLst>
              <a:ext uri="{FF2B5EF4-FFF2-40B4-BE49-F238E27FC236}">
                <a16:creationId xmlns:a16="http://schemas.microsoft.com/office/drawing/2014/main" id="{B3297274-2527-0B49-1420-5D7FB0E67FF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82912" y="4429369"/>
            <a:ext cx="548430" cy="548430"/>
          </a:xfrm>
          <a:prstGeom prst="rect">
            <a:avLst/>
          </a:prstGeom>
        </p:spPr>
      </p:pic>
      <p:sp>
        <p:nvSpPr>
          <p:cNvPr id="22" name="Rectangle: Rounded Corners 21">
            <a:extLst>
              <a:ext uri="{FF2B5EF4-FFF2-40B4-BE49-F238E27FC236}">
                <a16:creationId xmlns:a16="http://schemas.microsoft.com/office/drawing/2014/main" id="{785006B6-EEAB-F09B-B72A-9C28D70C3EDD}"/>
              </a:ext>
            </a:extLst>
          </p:cNvPr>
          <p:cNvSpPr/>
          <p:nvPr/>
        </p:nvSpPr>
        <p:spPr>
          <a:xfrm>
            <a:off x="6809608" y="5133301"/>
            <a:ext cx="4819894" cy="486013"/>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chemeClr val="tx1"/>
                </a:solidFill>
                <a:effectLst/>
                <a:uLnTx/>
                <a:uFillTx/>
                <a:latin typeface="Aptos" panose="02110004020202020204"/>
                <a:ea typeface="+mn-ea"/>
                <a:cs typeface="+mn-cs"/>
              </a:rPr>
              <a:t>                       Medical care and telemedical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chemeClr val="tx1"/>
                </a:solidFill>
                <a:effectLst/>
                <a:uLnTx/>
                <a:uFillTx/>
                <a:latin typeface="Aptos" panose="02110004020202020204"/>
                <a:ea typeface="+mn-ea"/>
                <a:cs typeface="+mn-cs"/>
              </a:rPr>
              <a:t>                     support</a:t>
            </a:r>
          </a:p>
        </p:txBody>
      </p:sp>
      <p:pic>
        <p:nvPicPr>
          <p:cNvPr id="23" name="Picture 22" descr="A heart beat line and a heart beat line&#10;&#10;AI-generated content may be incorrect.">
            <a:extLst>
              <a:ext uri="{FF2B5EF4-FFF2-40B4-BE49-F238E27FC236}">
                <a16:creationId xmlns:a16="http://schemas.microsoft.com/office/drawing/2014/main" id="{3E34648B-37A5-5BEA-E52F-88D863D2B9D7}"/>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31723" y="5134594"/>
            <a:ext cx="599620" cy="475925"/>
          </a:xfrm>
          <a:prstGeom prst="rect">
            <a:avLst/>
          </a:prstGeom>
        </p:spPr>
      </p:pic>
      <p:sp>
        <p:nvSpPr>
          <p:cNvPr id="24" name="Rectangle: Rounded Corners 23">
            <a:extLst>
              <a:ext uri="{FF2B5EF4-FFF2-40B4-BE49-F238E27FC236}">
                <a16:creationId xmlns:a16="http://schemas.microsoft.com/office/drawing/2014/main" id="{8DB8A91B-0648-62C9-565E-56DD0BD0FD2E}"/>
              </a:ext>
            </a:extLst>
          </p:cNvPr>
          <p:cNvSpPr/>
          <p:nvPr/>
        </p:nvSpPr>
        <p:spPr>
          <a:xfrm>
            <a:off x="6809608" y="5738503"/>
            <a:ext cx="4810125" cy="612735"/>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chemeClr val="tx1"/>
                </a:solidFill>
                <a:effectLst/>
                <a:uLnTx/>
                <a:uFillTx/>
                <a:latin typeface="Aptos" panose="02110004020202020204"/>
                <a:ea typeface="+mn-ea"/>
                <a:cs typeface="+mn-cs"/>
              </a:rPr>
              <a:t>                     Safe cargo and machinery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schemeClr val="tx1"/>
                </a:solidFill>
                <a:effectLst/>
                <a:uLnTx/>
                <a:uFillTx/>
                <a:latin typeface="Aptos" panose="02110004020202020204"/>
                <a:ea typeface="+mn-ea"/>
                <a:cs typeface="+mn-cs"/>
              </a:rPr>
              <a:t>                     operations</a:t>
            </a:r>
          </a:p>
        </p:txBody>
      </p:sp>
      <p:pic>
        <p:nvPicPr>
          <p:cNvPr id="25" name="Picture 24" descr="A black and white ship with containers&#10;&#10;AI-generated content may be incorrect.">
            <a:extLst>
              <a:ext uri="{FF2B5EF4-FFF2-40B4-BE49-F238E27FC236}">
                <a16:creationId xmlns:a16="http://schemas.microsoft.com/office/drawing/2014/main" id="{7D9FF786-4604-CDE7-D773-482BD306557C}"/>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31722" y="5790113"/>
            <a:ext cx="599620" cy="507153"/>
          </a:xfrm>
          <a:prstGeom prst="rect">
            <a:avLst/>
          </a:prstGeom>
        </p:spPr>
      </p:pic>
      <p:graphicFrame>
        <p:nvGraphicFramePr>
          <p:cNvPr id="26" name="Diagram 25">
            <a:extLst>
              <a:ext uri="{FF2B5EF4-FFF2-40B4-BE49-F238E27FC236}">
                <a16:creationId xmlns:a16="http://schemas.microsoft.com/office/drawing/2014/main" id="{A4FF0F62-0DD4-1EFC-F88D-F06391D1C0EF}"/>
              </a:ext>
            </a:extLst>
          </p:cNvPr>
          <p:cNvGraphicFramePr/>
          <p:nvPr>
            <p:extLst>
              <p:ext uri="{D42A27DB-BD31-4B8C-83A1-F6EECF244321}">
                <p14:modId xmlns:p14="http://schemas.microsoft.com/office/powerpoint/2010/main" val="3696398519"/>
              </p:ext>
            </p:extLst>
          </p:nvPr>
        </p:nvGraphicFramePr>
        <p:xfrm>
          <a:off x="796287" y="3266045"/>
          <a:ext cx="4997450" cy="31540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7" name="TextBox 26">
            <a:extLst>
              <a:ext uri="{FF2B5EF4-FFF2-40B4-BE49-F238E27FC236}">
                <a16:creationId xmlns:a16="http://schemas.microsoft.com/office/drawing/2014/main" id="{DBC837D7-5B00-352F-BB85-A66B14579884}"/>
              </a:ext>
            </a:extLst>
          </p:cNvPr>
          <p:cNvSpPr txBox="1"/>
          <p:nvPr/>
        </p:nvSpPr>
        <p:spPr>
          <a:xfrm>
            <a:off x="982163" y="3739633"/>
            <a:ext cx="895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Aptos" panose="02110004020202020204"/>
                <a:ea typeface="+mn-ea"/>
                <a:cs typeface="+mn-cs"/>
              </a:rPr>
              <a:t>ILO</a:t>
            </a:r>
            <a:endParaRPr kumimoji="0" lang="en-IN" sz="2000" b="1" i="0" u="none" strike="noStrike" kern="1200" cap="none" spc="0" normalizeH="0" baseline="0" noProof="0" dirty="0">
              <a:ln>
                <a:noFill/>
              </a:ln>
              <a:effectLst/>
              <a:uLnTx/>
              <a:uFillTx/>
              <a:latin typeface="Aptos" panose="02110004020202020204"/>
              <a:ea typeface="+mn-ea"/>
              <a:cs typeface="+mn-cs"/>
            </a:endParaRPr>
          </a:p>
        </p:txBody>
      </p:sp>
      <p:sp>
        <p:nvSpPr>
          <p:cNvPr id="28" name="TextBox 27">
            <a:extLst>
              <a:ext uri="{FF2B5EF4-FFF2-40B4-BE49-F238E27FC236}">
                <a16:creationId xmlns:a16="http://schemas.microsoft.com/office/drawing/2014/main" id="{9AFCCF81-09EB-03D7-C85D-CE74B5A0A02C}"/>
              </a:ext>
            </a:extLst>
          </p:cNvPr>
          <p:cNvSpPr txBox="1"/>
          <p:nvPr/>
        </p:nvSpPr>
        <p:spPr>
          <a:xfrm>
            <a:off x="1040635" y="4615789"/>
            <a:ext cx="895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Aptos" panose="02110004020202020204"/>
                <a:ea typeface="+mn-ea"/>
                <a:cs typeface="+mn-cs"/>
              </a:rPr>
              <a:t>STCW</a:t>
            </a:r>
            <a:endParaRPr kumimoji="0" lang="en-IN" sz="2000" b="1" i="0" u="none" strike="noStrike" kern="1200" cap="none" spc="0" normalizeH="0" baseline="0" noProof="0" dirty="0">
              <a:ln>
                <a:noFill/>
              </a:ln>
              <a:effectLst/>
              <a:uLnTx/>
              <a:uFillTx/>
              <a:latin typeface="Aptos" panose="02110004020202020204"/>
              <a:ea typeface="+mn-ea"/>
              <a:cs typeface="+mn-cs"/>
            </a:endParaRPr>
          </a:p>
        </p:txBody>
      </p:sp>
      <p:sp>
        <p:nvSpPr>
          <p:cNvPr id="29" name="TextBox 28">
            <a:extLst>
              <a:ext uri="{FF2B5EF4-FFF2-40B4-BE49-F238E27FC236}">
                <a16:creationId xmlns:a16="http://schemas.microsoft.com/office/drawing/2014/main" id="{C005022D-FCF3-FB0B-15F5-95004476CE92}"/>
              </a:ext>
            </a:extLst>
          </p:cNvPr>
          <p:cNvSpPr txBox="1"/>
          <p:nvPr/>
        </p:nvSpPr>
        <p:spPr>
          <a:xfrm>
            <a:off x="808987" y="5622154"/>
            <a:ext cx="8953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ptos" panose="02110004020202020204"/>
                <a:ea typeface="+mn-ea"/>
                <a:cs typeface="+mn-cs"/>
              </a:rPr>
              <a:t>SOLAS</a:t>
            </a:r>
            <a:endParaRPr kumimoji="0" lang="en-IN" sz="1800" b="1" i="0" u="none" strike="noStrike" kern="1200" cap="none" spc="0" normalizeH="0" baseline="0" noProof="0" dirty="0">
              <a:ln>
                <a:noFill/>
              </a:ln>
              <a:effectLst/>
              <a:uLnTx/>
              <a:uFillTx/>
              <a:latin typeface="Aptos" panose="02110004020202020204"/>
              <a:ea typeface="+mn-ea"/>
              <a:cs typeface="+mn-cs"/>
            </a:endParaRPr>
          </a:p>
        </p:txBody>
      </p:sp>
      <p:sp>
        <p:nvSpPr>
          <p:cNvPr id="3" name="Footer Placeholder 2">
            <a:extLst>
              <a:ext uri="{FF2B5EF4-FFF2-40B4-BE49-F238E27FC236}">
                <a16:creationId xmlns:a16="http://schemas.microsoft.com/office/drawing/2014/main" id="{3F247EB2-3CD3-01F7-2901-FBF0F4AD669A}"/>
              </a:ext>
            </a:extLst>
          </p:cNvPr>
          <p:cNvSpPr>
            <a:spLocks noGrp="1"/>
          </p:cNvSpPr>
          <p:nvPr>
            <p:ph type="ftr" sz="quarter" idx="11"/>
          </p:nvPr>
        </p:nvSpPr>
        <p:spPr>
          <a:xfrm>
            <a:off x="4038599" y="641690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30" name="Slide Number Placeholder 3">
            <a:extLst>
              <a:ext uri="{FF2B5EF4-FFF2-40B4-BE49-F238E27FC236}">
                <a16:creationId xmlns:a16="http://schemas.microsoft.com/office/drawing/2014/main" id="{45A0AA82-E6FD-5BF6-3B6C-E3EBF56E1147}"/>
              </a:ext>
            </a:extLst>
          </p:cNvPr>
          <p:cNvSpPr>
            <a:spLocks noGrp="1"/>
          </p:cNvSpPr>
          <p:nvPr>
            <p:ph type="sldNum" sz="quarter" idx="12"/>
          </p:nvPr>
        </p:nvSpPr>
        <p:spPr>
          <a:xfrm>
            <a:off x="8610600" y="63665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4021911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A7E14-9F02-4819-E423-5A6AEF4ACC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FD927B-4945-C063-7A39-9D91234205FF}"/>
              </a:ext>
            </a:extLst>
          </p:cNvPr>
          <p:cNvSpPr>
            <a:spLocks noGrp="1"/>
          </p:cNvSpPr>
          <p:nvPr>
            <p:ph type="title"/>
          </p:nvPr>
        </p:nvSpPr>
        <p:spPr>
          <a:xfrm>
            <a:off x="1189281" y="176357"/>
            <a:ext cx="9810413" cy="740660"/>
          </a:xfrm>
        </p:spPr>
        <p:txBody>
          <a:bodyPr>
            <a:noAutofit/>
          </a:bodyPr>
          <a:lstStyle/>
          <a:p>
            <a:r>
              <a:rPr lang="en-US" sz="3200" dirty="0"/>
              <a:t>Need for OSH in Maritime Sector </a:t>
            </a:r>
            <a:r>
              <a:rPr lang="en-US" sz="2000" dirty="0"/>
              <a:t>(1/2)</a:t>
            </a:r>
            <a:endParaRPr lang="en-IN" sz="3200" dirty="0"/>
          </a:p>
        </p:txBody>
      </p:sp>
      <p:cxnSp>
        <p:nvCxnSpPr>
          <p:cNvPr id="5" name="Straight Connector 4">
            <a:extLst>
              <a:ext uri="{FF2B5EF4-FFF2-40B4-BE49-F238E27FC236}">
                <a16:creationId xmlns:a16="http://schemas.microsoft.com/office/drawing/2014/main" id="{3A8E9C2F-CE69-2016-9E06-8059EF3A0488}"/>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0F271038-1F63-D3E3-7700-4C05C2218B14}"/>
              </a:ext>
            </a:extLst>
          </p:cNvPr>
          <p:cNvPicPr>
            <a:picLocks noChangeAspect="1"/>
          </p:cNvPicPr>
          <p:nvPr/>
        </p:nvPicPr>
        <p:blipFill>
          <a:blip r:embed="rId3"/>
          <a:srcRect t="7358" b="7358"/>
          <a:stretch>
            <a:fillRect/>
          </a:stretch>
        </p:blipFill>
        <p:spPr>
          <a:xfrm>
            <a:off x="1236835" y="1338791"/>
            <a:ext cx="3459168" cy="1576957"/>
          </a:xfrm>
          <a:prstGeom prst="rect">
            <a:avLst/>
          </a:prstGeom>
        </p:spPr>
      </p:pic>
      <p:sp>
        <p:nvSpPr>
          <p:cNvPr id="13" name="TextBox 12">
            <a:extLst>
              <a:ext uri="{FF2B5EF4-FFF2-40B4-BE49-F238E27FC236}">
                <a16:creationId xmlns:a16="http://schemas.microsoft.com/office/drawing/2014/main" id="{E7AC28AA-1DD2-2731-E475-5CB904272400}"/>
              </a:ext>
            </a:extLst>
          </p:cNvPr>
          <p:cNvSpPr txBox="1"/>
          <p:nvPr/>
        </p:nvSpPr>
        <p:spPr>
          <a:xfrm>
            <a:off x="1236834" y="2898019"/>
            <a:ext cx="3459168" cy="738664"/>
          </a:xfrm>
          <a:prstGeom prst="rect">
            <a:avLst/>
          </a:prstGeom>
          <a:noFill/>
        </p:spPr>
        <p:txBody>
          <a:bodyPr wrap="square">
            <a:spAutoFit/>
          </a:bodyPr>
          <a:lstStyle/>
          <a:p>
            <a:pPr fontAlgn="base"/>
            <a:r>
              <a:rPr lang="en-IN" sz="1400" b="1" i="1">
                <a:solidFill>
                  <a:srgbClr val="000000"/>
                </a:solidFill>
                <a:latin typeface="-apple-system"/>
              </a:rPr>
              <a:t>May 2025: </a:t>
            </a:r>
            <a:r>
              <a:rPr lang="en-IN" sz="1400" i="1">
                <a:solidFill>
                  <a:srgbClr val="000000"/>
                </a:solidFill>
                <a:latin typeface="-apple-system"/>
              </a:rPr>
              <a:t>MSC Elsa III, containing hazardous chemicals, capsized off the shore of Kochi </a:t>
            </a:r>
          </a:p>
        </p:txBody>
      </p:sp>
      <p:pic>
        <p:nvPicPr>
          <p:cNvPr id="14" name="Picture 13">
            <a:extLst>
              <a:ext uri="{FF2B5EF4-FFF2-40B4-BE49-F238E27FC236}">
                <a16:creationId xmlns:a16="http://schemas.microsoft.com/office/drawing/2014/main" id="{A7B7D612-A615-123D-45B2-EEA38965850A}"/>
              </a:ext>
            </a:extLst>
          </p:cNvPr>
          <p:cNvPicPr>
            <a:picLocks noChangeAspect="1"/>
          </p:cNvPicPr>
          <p:nvPr/>
        </p:nvPicPr>
        <p:blipFill>
          <a:blip r:embed="rId4"/>
          <a:srcRect t="7614" b="7614"/>
          <a:stretch>
            <a:fillRect/>
          </a:stretch>
        </p:blipFill>
        <p:spPr>
          <a:xfrm>
            <a:off x="1241724" y="3729593"/>
            <a:ext cx="3459168" cy="1624739"/>
          </a:xfrm>
          <a:prstGeom prst="rect">
            <a:avLst/>
          </a:prstGeom>
        </p:spPr>
      </p:pic>
      <p:sp>
        <p:nvSpPr>
          <p:cNvPr id="15" name="TextBox 14">
            <a:extLst>
              <a:ext uri="{FF2B5EF4-FFF2-40B4-BE49-F238E27FC236}">
                <a16:creationId xmlns:a16="http://schemas.microsoft.com/office/drawing/2014/main" id="{D40BB70C-4379-E044-1695-867A0615112E}"/>
              </a:ext>
            </a:extLst>
          </p:cNvPr>
          <p:cNvSpPr txBox="1"/>
          <p:nvPr/>
        </p:nvSpPr>
        <p:spPr>
          <a:xfrm>
            <a:off x="1188767" y="5378782"/>
            <a:ext cx="3575695" cy="738664"/>
          </a:xfrm>
          <a:prstGeom prst="rect">
            <a:avLst/>
          </a:prstGeom>
          <a:noFill/>
        </p:spPr>
        <p:txBody>
          <a:bodyPr wrap="square">
            <a:spAutoFit/>
          </a:bodyPr>
          <a:lstStyle/>
          <a:p>
            <a:r>
              <a:rPr lang="en-IN" sz="1400" b="1" i="1" dirty="0">
                <a:solidFill>
                  <a:srgbClr val="000000"/>
                </a:solidFill>
                <a:latin typeface="-apple-system"/>
              </a:rPr>
              <a:t>July 2024: </a:t>
            </a:r>
            <a:r>
              <a:rPr lang="en-IN" sz="1400" i="1" dirty="0">
                <a:solidFill>
                  <a:srgbClr val="000000"/>
                </a:solidFill>
                <a:latin typeface="-apple-system"/>
              </a:rPr>
              <a:t>Major Fire erupted on a merchant ship MV Maersk Frankfurt off the Karnataka coast</a:t>
            </a:r>
          </a:p>
        </p:txBody>
      </p:sp>
      <p:sp>
        <p:nvSpPr>
          <p:cNvPr id="18" name="Rectangle: Rounded Corners 4">
            <a:extLst>
              <a:ext uri="{FF2B5EF4-FFF2-40B4-BE49-F238E27FC236}">
                <a16:creationId xmlns:a16="http://schemas.microsoft.com/office/drawing/2014/main" id="{47FF72D9-7C22-6C15-5ABC-B5937EC3AC1F}"/>
              </a:ext>
            </a:extLst>
          </p:cNvPr>
          <p:cNvSpPr txBox="1"/>
          <p:nvPr/>
        </p:nvSpPr>
        <p:spPr>
          <a:xfrm>
            <a:off x="5984433" y="2078838"/>
            <a:ext cx="5252334" cy="3275494"/>
          </a:xfrm>
          <a:prstGeom prst="roundRect">
            <a:avLst/>
          </a:prstGeom>
          <a:noFill/>
          <a:ln w="28575">
            <a:solidFill>
              <a:schemeClr val="tx1"/>
            </a:solidFill>
            <a:prstDash val="dash"/>
          </a:ln>
          <a:effectLst/>
        </p:spPr>
        <p:txBody>
          <a:bodyPr spcFirstLastPara="0" vert="horz" wrap="square" lIns="53340" tIns="53340" rIns="53340" bIns="53340" numCol="1" spcCol="1270" anchor="ctr" anchorCtr="0">
            <a:noAutofit/>
          </a:bodyPr>
          <a:lstStyle/>
          <a:p>
            <a:pPr marL="285750" marR="0" lvl="0" indent="-285750" algn="just" defTabSz="62230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Arial"/>
              </a:rPr>
              <a:t>High-risk working environment: long voyages, harsh weather, hazardous cargo</a:t>
            </a:r>
          </a:p>
          <a:p>
            <a:pPr marL="285750" marR="0" lvl="0" indent="-285750" algn="just" defTabSz="62230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Arial"/>
              </a:rPr>
              <a:t>Physical &amp; mental health challenges for seafarers</a:t>
            </a:r>
          </a:p>
          <a:p>
            <a:pPr marL="285750" marR="0" lvl="0" indent="-285750" algn="just" defTabSz="62230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Arial"/>
              </a:rPr>
              <a:t>Recent incidents highlight need for stronger safety standards</a:t>
            </a:r>
          </a:p>
          <a:p>
            <a:pPr marL="285750" marR="0" lvl="0" indent="-285750" algn="just" defTabSz="62230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Arial"/>
              </a:rPr>
              <a:t>Essential for environmental protection &amp; emergency preparedness</a:t>
            </a:r>
          </a:p>
          <a:p>
            <a:pPr marL="285750" marR="0" lvl="0" indent="-285750" algn="just" defTabSz="62230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ysClr val="windowText" lastClr="000000"/>
                </a:solidFill>
                <a:effectLst/>
                <a:uLnTx/>
                <a:uFillTx/>
                <a:latin typeface="Arial"/>
              </a:rPr>
              <a:t>Ensures dignity, welfare, and productivity of India’s 2.5+ lakh seafarers</a:t>
            </a:r>
            <a:endParaRPr kumimoji="0" lang="en-IN" sz="1600" b="0" i="0" u="none" strike="noStrike" kern="0" cap="none" spc="0" normalizeH="0" baseline="0" noProof="0" dirty="0">
              <a:ln>
                <a:noFill/>
              </a:ln>
              <a:solidFill>
                <a:sysClr val="windowText" lastClr="000000"/>
              </a:solidFill>
              <a:effectLst/>
              <a:uLnTx/>
              <a:uFillTx/>
              <a:latin typeface="Arial"/>
            </a:endParaRPr>
          </a:p>
        </p:txBody>
      </p:sp>
      <p:sp>
        <p:nvSpPr>
          <p:cNvPr id="3" name="Footer Placeholder 2">
            <a:extLst>
              <a:ext uri="{FF2B5EF4-FFF2-40B4-BE49-F238E27FC236}">
                <a16:creationId xmlns:a16="http://schemas.microsoft.com/office/drawing/2014/main" id="{F1FF670E-71BB-E02F-8B23-B7217766B83F}"/>
              </a:ext>
            </a:extLst>
          </p:cNvPr>
          <p:cNvSpPr>
            <a:spLocks noGrp="1"/>
          </p:cNvSpPr>
          <p:nvPr>
            <p:ph type="ftr" sz="quarter" idx="11"/>
          </p:nvPr>
        </p:nvSpPr>
        <p:spPr>
          <a:xfrm>
            <a:off x="4038599" y="641690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4" name="Slide Number Placeholder 3">
            <a:extLst>
              <a:ext uri="{FF2B5EF4-FFF2-40B4-BE49-F238E27FC236}">
                <a16:creationId xmlns:a16="http://schemas.microsoft.com/office/drawing/2014/main" id="{CCDC59AB-52A8-4D8C-28D7-9528BF83FD2D}"/>
              </a:ext>
            </a:extLst>
          </p:cNvPr>
          <p:cNvSpPr>
            <a:spLocks noGrp="1"/>
          </p:cNvSpPr>
          <p:nvPr>
            <p:ph type="sldNum" sz="quarter" idx="12"/>
          </p:nvPr>
        </p:nvSpPr>
        <p:spPr>
          <a:xfrm>
            <a:off x="8610600" y="63665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2255647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10211-AAF9-F2CB-BC87-13B8800D4D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3D6243-08E0-E5D4-8ACE-BA9A9ACDE229}"/>
              </a:ext>
            </a:extLst>
          </p:cNvPr>
          <p:cNvSpPr>
            <a:spLocks noGrp="1"/>
          </p:cNvSpPr>
          <p:nvPr>
            <p:ph type="title"/>
          </p:nvPr>
        </p:nvSpPr>
        <p:spPr>
          <a:xfrm>
            <a:off x="1189281" y="176357"/>
            <a:ext cx="9810413" cy="740660"/>
          </a:xfrm>
        </p:spPr>
        <p:txBody>
          <a:bodyPr>
            <a:noAutofit/>
          </a:bodyPr>
          <a:lstStyle/>
          <a:p>
            <a:r>
              <a:rPr lang="en-IN" sz="3200" dirty="0"/>
              <a:t>Need for OSH in Maritime Sector</a:t>
            </a:r>
            <a:r>
              <a:rPr lang="en-US" sz="3200" dirty="0"/>
              <a:t> </a:t>
            </a:r>
            <a:r>
              <a:rPr lang="en-US" sz="2000" dirty="0"/>
              <a:t>(2/2)</a:t>
            </a:r>
            <a:endParaRPr lang="en-IN" sz="3200" dirty="0"/>
          </a:p>
        </p:txBody>
      </p:sp>
      <p:cxnSp>
        <p:nvCxnSpPr>
          <p:cNvPr id="5" name="Straight Connector 4">
            <a:extLst>
              <a:ext uri="{FF2B5EF4-FFF2-40B4-BE49-F238E27FC236}">
                <a16:creationId xmlns:a16="http://schemas.microsoft.com/office/drawing/2014/main" id="{87EB361A-5E95-8C1A-422E-9F1D700A389A}"/>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grpSp>
        <p:nvGrpSpPr>
          <p:cNvPr id="47" name="Group 46">
            <a:extLst>
              <a:ext uri="{FF2B5EF4-FFF2-40B4-BE49-F238E27FC236}">
                <a16:creationId xmlns:a16="http://schemas.microsoft.com/office/drawing/2014/main" id="{8217FCC2-79FF-E80F-236F-AD8616424462}"/>
              </a:ext>
            </a:extLst>
          </p:cNvPr>
          <p:cNvGrpSpPr/>
          <p:nvPr/>
        </p:nvGrpSpPr>
        <p:grpSpPr>
          <a:xfrm>
            <a:off x="979168" y="1286274"/>
            <a:ext cx="10233664" cy="4782222"/>
            <a:chOff x="979168" y="1549938"/>
            <a:chExt cx="10233664" cy="4782222"/>
          </a:xfrm>
        </p:grpSpPr>
        <p:sp>
          <p:nvSpPr>
            <p:cNvPr id="26" name="Rectangle 25">
              <a:extLst>
                <a:ext uri="{FF2B5EF4-FFF2-40B4-BE49-F238E27FC236}">
                  <a16:creationId xmlns:a16="http://schemas.microsoft.com/office/drawing/2014/main" id="{FE141390-B645-8B5C-2260-5873EF83AF68}"/>
                </a:ext>
              </a:extLst>
            </p:cNvPr>
            <p:cNvSpPr/>
            <p:nvPr/>
          </p:nvSpPr>
          <p:spPr>
            <a:xfrm>
              <a:off x="979168" y="1549938"/>
              <a:ext cx="5892801" cy="461665"/>
            </a:xfrm>
            <a:prstGeom prst="rect">
              <a:avLst/>
            </a:prstGeom>
            <a:solidFill>
              <a:srgbClr val="0033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ea typeface="+mn-ea"/>
                  <a:cs typeface="+mn-cs"/>
                </a:rPr>
                <a:t>Maritime Incidents</a:t>
              </a:r>
              <a:endParaRPr kumimoji="0" lang="en-IN" sz="1800" b="1" i="0" u="none" strike="noStrike" kern="0" cap="none" spc="0" normalizeH="0" baseline="0" noProof="0" dirty="0">
                <a:ln>
                  <a:noFill/>
                </a:ln>
                <a:solidFill>
                  <a:prstClr val="white"/>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93BC6232-F91E-B3ED-9577-6D21549216DD}"/>
                </a:ext>
              </a:extLst>
            </p:cNvPr>
            <p:cNvSpPr/>
            <p:nvPr/>
          </p:nvSpPr>
          <p:spPr>
            <a:xfrm>
              <a:off x="979168" y="2011603"/>
              <a:ext cx="5892801" cy="1364595"/>
            </a:xfrm>
            <a:prstGeom prst="rect">
              <a:avLst/>
            </a:prstGeom>
            <a:noFill/>
            <a:ln w="9525" cap="flat" cmpd="sng" algn="ctr">
              <a:solidFill>
                <a:srgbClr val="1E49E2"/>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a:ea typeface="+mn-ea"/>
                <a:cs typeface="+mn-cs"/>
              </a:endParaRPr>
            </a:p>
          </p:txBody>
        </p:sp>
        <p:sp>
          <p:nvSpPr>
            <p:cNvPr id="28" name="Rechteck 39">
              <a:extLst>
                <a:ext uri="{FF2B5EF4-FFF2-40B4-BE49-F238E27FC236}">
                  <a16:creationId xmlns:a16="http://schemas.microsoft.com/office/drawing/2014/main" id="{3F6AFB54-FE00-1940-2378-CEB0239EF63B}"/>
                </a:ext>
              </a:extLst>
            </p:cNvPr>
            <p:cNvSpPr/>
            <p:nvPr/>
          </p:nvSpPr>
          <p:spPr bwMode="gray">
            <a:xfrm>
              <a:off x="2999259" y="2256382"/>
              <a:ext cx="1569541" cy="482389"/>
            </a:xfrm>
            <a:prstGeom prst="rect">
              <a:avLst/>
            </a:prstGeom>
            <a:noFill/>
            <a:ln w="12700" cap="flat" cmpd="sng" algn="ctr">
              <a:noFill/>
              <a:prstDash val="solid"/>
              <a:miter lim="800000"/>
              <a:headEnd/>
              <a:tailEnd/>
            </a:ln>
            <a:effectLst/>
          </p:spPr>
          <p:txBody>
            <a:bodyPr lIns="43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4000" b="1" i="0" u="none" strike="noStrike" kern="0" cap="none" spc="0" normalizeH="0" baseline="0" noProof="0" dirty="0">
                  <a:ln>
                    <a:noFill/>
                  </a:ln>
                  <a:solidFill>
                    <a:prstClr val="black"/>
                  </a:solidFill>
                  <a:effectLst/>
                  <a:uLnTx/>
                  <a:uFillTx/>
                  <a:latin typeface="Arial"/>
                  <a:ea typeface="+mn-ea"/>
                  <a:cs typeface="+mn-cs"/>
                </a:rPr>
                <a:t>186</a:t>
              </a:r>
            </a:p>
          </p:txBody>
        </p:sp>
        <p:cxnSp>
          <p:nvCxnSpPr>
            <p:cNvPr id="29" name="Straight Connector 28">
              <a:extLst>
                <a:ext uri="{FF2B5EF4-FFF2-40B4-BE49-F238E27FC236}">
                  <a16:creationId xmlns:a16="http://schemas.microsoft.com/office/drawing/2014/main" id="{C36332B4-5E5F-06CF-10D3-4AA97751D9EA}"/>
                </a:ext>
              </a:extLst>
            </p:cNvPr>
            <p:cNvCxnSpPr>
              <a:cxnSpLocks/>
            </p:cNvCxnSpPr>
            <p:nvPr/>
          </p:nvCxnSpPr>
          <p:spPr>
            <a:xfrm>
              <a:off x="3171589" y="2873279"/>
              <a:ext cx="1569541" cy="0"/>
            </a:xfrm>
            <a:prstGeom prst="line">
              <a:avLst/>
            </a:prstGeom>
            <a:noFill/>
            <a:ln w="6350" cap="flat" cmpd="sng" algn="ctr">
              <a:solidFill>
                <a:srgbClr val="1E49E2"/>
              </a:solidFill>
              <a:prstDash val="solid"/>
              <a:miter lim="800000"/>
            </a:ln>
            <a:effectLst/>
          </p:spPr>
        </p:cxnSp>
        <p:sp>
          <p:nvSpPr>
            <p:cNvPr id="30" name="Rechteck 39">
              <a:extLst>
                <a:ext uri="{FF2B5EF4-FFF2-40B4-BE49-F238E27FC236}">
                  <a16:creationId xmlns:a16="http://schemas.microsoft.com/office/drawing/2014/main" id="{35967E55-DB21-555C-AAE5-F884B632E39B}"/>
                </a:ext>
              </a:extLst>
            </p:cNvPr>
            <p:cNvSpPr/>
            <p:nvPr/>
          </p:nvSpPr>
          <p:spPr bwMode="gray">
            <a:xfrm>
              <a:off x="3171590" y="2893809"/>
              <a:ext cx="1569539" cy="482389"/>
            </a:xfrm>
            <a:prstGeom prst="rect">
              <a:avLst/>
            </a:prstGeom>
            <a:noFill/>
            <a:ln w="12700" cap="flat" cmpd="sng" algn="ctr">
              <a:noFill/>
              <a:prstDash val="solid"/>
              <a:miter lim="800000"/>
              <a:headEnd/>
              <a:tailEnd/>
            </a:ln>
            <a:effectLst/>
          </p:spPr>
          <p:txBody>
            <a:bodyPr lIns="9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In 2024</a:t>
              </a:r>
              <a:endParaRPr kumimoji="0" lang="en-IN" sz="1600" b="0" i="0" u="none" strike="noStrike" kern="0" cap="none" spc="0" normalizeH="0" baseline="0" noProof="0" dirty="0">
                <a:ln>
                  <a:noFill/>
                </a:ln>
                <a:solidFill>
                  <a:prstClr val="black"/>
                </a:solidFill>
                <a:effectLst/>
                <a:uLnTx/>
                <a:uFillTx/>
                <a:latin typeface="Arial"/>
                <a:ea typeface="+mn-ea"/>
                <a:cs typeface="+mn-cs"/>
              </a:endParaRPr>
            </a:p>
          </p:txBody>
        </p:sp>
        <p:sp>
          <p:nvSpPr>
            <p:cNvPr id="31" name="Rechteck 39">
              <a:extLst>
                <a:ext uri="{FF2B5EF4-FFF2-40B4-BE49-F238E27FC236}">
                  <a16:creationId xmlns:a16="http://schemas.microsoft.com/office/drawing/2014/main" id="{B49C32CC-599B-2A45-BE8F-60A9E764C1E9}"/>
                </a:ext>
              </a:extLst>
            </p:cNvPr>
            <p:cNvSpPr/>
            <p:nvPr/>
          </p:nvSpPr>
          <p:spPr bwMode="gray">
            <a:xfrm>
              <a:off x="1177325" y="2235659"/>
              <a:ext cx="1569540" cy="482389"/>
            </a:xfrm>
            <a:prstGeom prst="rect">
              <a:avLst/>
            </a:prstGeom>
            <a:noFill/>
            <a:ln w="12700" cap="flat" cmpd="sng" algn="ctr">
              <a:noFill/>
              <a:prstDash val="solid"/>
              <a:miter lim="800000"/>
              <a:headEnd/>
              <a:tailEnd/>
            </a:ln>
            <a:effectLst/>
          </p:spPr>
          <p:txBody>
            <a:bodyPr lIns="43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4000" b="1" i="0" u="none" strike="noStrike" kern="0" cap="none" spc="0" normalizeH="0" baseline="0" noProof="0" dirty="0">
                  <a:ln>
                    <a:noFill/>
                  </a:ln>
                  <a:solidFill>
                    <a:prstClr val="black"/>
                  </a:solidFill>
                  <a:effectLst/>
                  <a:uLnTx/>
                  <a:uFillTx/>
                  <a:latin typeface="Arial"/>
                  <a:ea typeface="+mn-ea"/>
                  <a:cs typeface="+mn-cs"/>
                </a:rPr>
                <a:t>153</a:t>
              </a:r>
            </a:p>
          </p:txBody>
        </p:sp>
        <p:cxnSp>
          <p:nvCxnSpPr>
            <p:cNvPr id="32" name="Straight Connector 31">
              <a:extLst>
                <a:ext uri="{FF2B5EF4-FFF2-40B4-BE49-F238E27FC236}">
                  <a16:creationId xmlns:a16="http://schemas.microsoft.com/office/drawing/2014/main" id="{D9027A28-50D7-BE10-BB7D-97F565CE5F8D}"/>
                </a:ext>
              </a:extLst>
            </p:cNvPr>
            <p:cNvCxnSpPr/>
            <p:nvPr/>
          </p:nvCxnSpPr>
          <p:spPr>
            <a:xfrm>
              <a:off x="1151869" y="2852556"/>
              <a:ext cx="1645920" cy="0"/>
            </a:xfrm>
            <a:prstGeom prst="line">
              <a:avLst/>
            </a:prstGeom>
            <a:noFill/>
            <a:ln w="6350" cap="flat" cmpd="sng" algn="ctr">
              <a:solidFill>
                <a:srgbClr val="1E49E2"/>
              </a:solidFill>
              <a:prstDash val="solid"/>
              <a:miter lim="800000"/>
            </a:ln>
            <a:effectLst/>
          </p:spPr>
        </p:cxnSp>
        <p:sp>
          <p:nvSpPr>
            <p:cNvPr id="33" name="Rechteck 39">
              <a:extLst>
                <a:ext uri="{FF2B5EF4-FFF2-40B4-BE49-F238E27FC236}">
                  <a16:creationId xmlns:a16="http://schemas.microsoft.com/office/drawing/2014/main" id="{B01091DC-E96C-3419-EDC6-C68B29744084}"/>
                </a:ext>
              </a:extLst>
            </p:cNvPr>
            <p:cNvSpPr/>
            <p:nvPr/>
          </p:nvSpPr>
          <p:spPr bwMode="gray">
            <a:xfrm>
              <a:off x="1151870" y="2873086"/>
              <a:ext cx="1645918" cy="482389"/>
            </a:xfrm>
            <a:prstGeom prst="rect">
              <a:avLst/>
            </a:prstGeom>
            <a:noFill/>
            <a:ln w="12700" cap="flat" cmpd="sng" algn="ctr">
              <a:noFill/>
              <a:prstDash val="solid"/>
              <a:miter lim="800000"/>
              <a:headEnd/>
              <a:tailEnd/>
            </a:ln>
            <a:effectLst/>
          </p:spPr>
          <p:txBody>
            <a:bodyPr lIns="9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In 2023</a:t>
              </a:r>
              <a:endParaRPr kumimoji="0" lang="en-IN" sz="1600" b="0" i="0" u="none" strike="noStrike" kern="0" cap="none" spc="0" normalizeH="0" baseline="0" noProof="0" dirty="0">
                <a:ln>
                  <a:noFill/>
                </a:ln>
                <a:solidFill>
                  <a:prstClr val="black"/>
                </a:solidFill>
                <a:effectLst/>
                <a:uLnTx/>
                <a:uFillTx/>
                <a:latin typeface="Arial"/>
                <a:ea typeface="+mn-ea"/>
                <a:cs typeface="+mn-cs"/>
              </a:endParaRPr>
            </a:p>
          </p:txBody>
        </p:sp>
        <p:sp>
          <p:nvSpPr>
            <p:cNvPr id="34" name="Rechteck 39">
              <a:extLst>
                <a:ext uri="{FF2B5EF4-FFF2-40B4-BE49-F238E27FC236}">
                  <a16:creationId xmlns:a16="http://schemas.microsoft.com/office/drawing/2014/main" id="{BA704C20-71A6-548D-9054-5961EBEC97E2}"/>
                </a:ext>
              </a:extLst>
            </p:cNvPr>
            <p:cNvSpPr/>
            <p:nvPr/>
          </p:nvSpPr>
          <p:spPr bwMode="gray">
            <a:xfrm>
              <a:off x="4786003" y="2256382"/>
              <a:ext cx="1983299" cy="482389"/>
            </a:xfrm>
            <a:prstGeom prst="rect">
              <a:avLst/>
            </a:prstGeom>
            <a:noFill/>
            <a:ln w="12700" cap="flat" cmpd="sng" algn="ctr">
              <a:noFill/>
              <a:prstDash val="solid"/>
              <a:miter lim="800000"/>
              <a:headEnd/>
              <a:tailEnd/>
            </a:ln>
            <a:effectLst/>
          </p:spPr>
          <p:txBody>
            <a:bodyPr lIns="43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4000" b="1" i="0" u="none" strike="noStrike" kern="0" cap="none" spc="0" normalizeH="0" baseline="0" noProof="0" dirty="0">
                  <a:ln>
                    <a:noFill/>
                  </a:ln>
                  <a:solidFill>
                    <a:prstClr val="black"/>
                  </a:solidFill>
                  <a:effectLst/>
                  <a:uLnTx/>
                  <a:uFillTx/>
                  <a:latin typeface="Arial"/>
                  <a:ea typeface="+mn-ea"/>
                  <a:cs typeface="+mn-cs"/>
                </a:rPr>
                <a:t>21.6%</a:t>
              </a:r>
            </a:p>
          </p:txBody>
        </p:sp>
        <p:cxnSp>
          <p:nvCxnSpPr>
            <p:cNvPr id="35" name="Straight Connector 34">
              <a:extLst>
                <a:ext uri="{FF2B5EF4-FFF2-40B4-BE49-F238E27FC236}">
                  <a16:creationId xmlns:a16="http://schemas.microsoft.com/office/drawing/2014/main" id="{94697068-B187-E896-661E-6456B24E85A9}"/>
                </a:ext>
              </a:extLst>
            </p:cNvPr>
            <p:cNvCxnSpPr>
              <a:cxnSpLocks/>
            </p:cNvCxnSpPr>
            <p:nvPr/>
          </p:nvCxnSpPr>
          <p:spPr>
            <a:xfrm>
              <a:off x="5061371" y="2873279"/>
              <a:ext cx="1569541" cy="0"/>
            </a:xfrm>
            <a:prstGeom prst="line">
              <a:avLst/>
            </a:prstGeom>
            <a:noFill/>
            <a:ln w="6350" cap="flat" cmpd="sng" algn="ctr">
              <a:solidFill>
                <a:srgbClr val="1E49E2"/>
              </a:solidFill>
              <a:prstDash val="solid"/>
              <a:miter lim="800000"/>
            </a:ln>
            <a:effectLst/>
          </p:spPr>
        </p:cxnSp>
        <p:sp>
          <p:nvSpPr>
            <p:cNvPr id="36" name="Rechteck 39">
              <a:extLst>
                <a:ext uri="{FF2B5EF4-FFF2-40B4-BE49-F238E27FC236}">
                  <a16:creationId xmlns:a16="http://schemas.microsoft.com/office/drawing/2014/main" id="{D76C631D-902E-2A38-6645-4E145443C430}"/>
                </a:ext>
              </a:extLst>
            </p:cNvPr>
            <p:cNvSpPr/>
            <p:nvPr/>
          </p:nvSpPr>
          <p:spPr bwMode="gray">
            <a:xfrm>
              <a:off x="5061372" y="2893809"/>
              <a:ext cx="1569539" cy="482389"/>
            </a:xfrm>
            <a:prstGeom prst="rect">
              <a:avLst/>
            </a:prstGeom>
            <a:noFill/>
            <a:ln w="12700" cap="flat" cmpd="sng" algn="ctr">
              <a:noFill/>
              <a:prstDash val="solid"/>
              <a:miter lim="800000"/>
              <a:headEnd/>
              <a:tailEnd/>
            </a:ln>
            <a:effectLst/>
          </p:spPr>
          <p:txBody>
            <a:bodyPr lIns="9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dirty="0">
                  <a:ln>
                    <a:noFill/>
                  </a:ln>
                  <a:solidFill>
                    <a:prstClr val="black"/>
                  </a:solidFill>
                  <a:effectLst/>
                  <a:uLnTx/>
                  <a:uFillTx/>
                  <a:latin typeface="Arial"/>
                  <a:ea typeface="+mn-ea"/>
                  <a:cs typeface="+mn-cs"/>
                </a:rPr>
                <a:t>Increase in incidents</a:t>
              </a:r>
            </a:p>
          </p:txBody>
        </p:sp>
        <p:sp>
          <p:nvSpPr>
            <p:cNvPr id="37" name="Rectangle 36">
              <a:extLst>
                <a:ext uri="{FF2B5EF4-FFF2-40B4-BE49-F238E27FC236}">
                  <a16:creationId xmlns:a16="http://schemas.microsoft.com/office/drawing/2014/main" id="{3C4D15A8-78CB-FB0A-6507-BBC31B6D20C2}"/>
                </a:ext>
              </a:extLst>
            </p:cNvPr>
            <p:cNvSpPr/>
            <p:nvPr/>
          </p:nvSpPr>
          <p:spPr>
            <a:xfrm>
              <a:off x="7086863" y="1549938"/>
              <a:ext cx="4125968" cy="461665"/>
            </a:xfrm>
            <a:prstGeom prst="rect">
              <a:avLst/>
            </a:prstGeom>
            <a:solidFill>
              <a:srgbClr val="0033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ea typeface="+mn-ea"/>
                  <a:cs typeface="+mn-cs"/>
                </a:rPr>
                <a:t>Casualties in 2024</a:t>
              </a:r>
              <a:endParaRPr kumimoji="0" lang="en-IN" sz="1800" b="1" i="0" u="none" strike="noStrike" kern="0" cap="none" spc="0" normalizeH="0" baseline="0" noProof="0" dirty="0">
                <a:ln>
                  <a:noFill/>
                </a:ln>
                <a:solidFill>
                  <a:prstClr val="white"/>
                </a:solidFill>
                <a:effectLst/>
                <a:uLnTx/>
                <a:uFillTx/>
                <a:latin typeface="Arial"/>
                <a:ea typeface="+mn-ea"/>
                <a:cs typeface="+mn-cs"/>
              </a:endParaRPr>
            </a:p>
          </p:txBody>
        </p:sp>
        <p:sp>
          <p:nvSpPr>
            <p:cNvPr id="38" name="Rectangle 37">
              <a:extLst>
                <a:ext uri="{FF2B5EF4-FFF2-40B4-BE49-F238E27FC236}">
                  <a16:creationId xmlns:a16="http://schemas.microsoft.com/office/drawing/2014/main" id="{B26E93D7-4A37-0EBE-25A3-D82D77ACDF6A}"/>
                </a:ext>
              </a:extLst>
            </p:cNvPr>
            <p:cNvSpPr/>
            <p:nvPr/>
          </p:nvSpPr>
          <p:spPr>
            <a:xfrm>
              <a:off x="7086864" y="2011603"/>
              <a:ext cx="4125968" cy="1364595"/>
            </a:xfrm>
            <a:prstGeom prst="rect">
              <a:avLst/>
            </a:prstGeom>
            <a:noFill/>
            <a:ln w="9525" cap="flat" cmpd="sng" algn="ctr">
              <a:solidFill>
                <a:srgbClr val="1E49E2"/>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a:ea typeface="+mn-ea"/>
                <a:cs typeface="+mn-cs"/>
              </a:endParaRPr>
            </a:p>
          </p:txBody>
        </p:sp>
        <p:sp>
          <p:nvSpPr>
            <p:cNvPr id="39" name="Rechteck 39">
              <a:extLst>
                <a:ext uri="{FF2B5EF4-FFF2-40B4-BE49-F238E27FC236}">
                  <a16:creationId xmlns:a16="http://schemas.microsoft.com/office/drawing/2014/main" id="{5D97AEFA-1B32-D1A9-AEB3-B05864C6C6FE}"/>
                </a:ext>
              </a:extLst>
            </p:cNvPr>
            <p:cNvSpPr/>
            <p:nvPr/>
          </p:nvSpPr>
          <p:spPr bwMode="gray">
            <a:xfrm>
              <a:off x="9286204" y="2256382"/>
              <a:ext cx="1511747" cy="482389"/>
            </a:xfrm>
            <a:prstGeom prst="rect">
              <a:avLst/>
            </a:prstGeom>
            <a:noFill/>
            <a:ln w="12700" cap="flat" cmpd="sng" algn="ctr">
              <a:noFill/>
              <a:prstDash val="solid"/>
              <a:miter lim="800000"/>
              <a:headEnd/>
              <a:tailEnd/>
            </a:ln>
            <a:effectLst/>
          </p:spPr>
          <p:txBody>
            <a:bodyPr lIns="43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4000" b="1" i="0" u="none" strike="noStrike" kern="0" cap="none" spc="0" normalizeH="0" baseline="0" noProof="0" dirty="0">
                  <a:ln>
                    <a:noFill/>
                  </a:ln>
                  <a:solidFill>
                    <a:prstClr val="black"/>
                  </a:solidFill>
                  <a:effectLst/>
                  <a:uLnTx/>
                  <a:uFillTx/>
                  <a:latin typeface="Arial"/>
                  <a:ea typeface="+mn-ea"/>
                  <a:cs typeface="+mn-cs"/>
                </a:rPr>
                <a:t>61</a:t>
              </a:r>
            </a:p>
          </p:txBody>
        </p:sp>
        <p:cxnSp>
          <p:nvCxnSpPr>
            <p:cNvPr id="40" name="Straight Connector 39">
              <a:extLst>
                <a:ext uri="{FF2B5EF4-FFF2-40B4-BE49-F238E27FC236}">
                  <a16:creationId xmlns:a16="http://schemas.microsoft.com/office/drawing/2014/main" id="{86D8BCD5-2AF5-49E9-F016-4A5380C2D1E4}"/>
                </a:ext>
              </a:extLst>
            </p:cNvPr>
            <p:cNvCxnSpPr>
              <a:cxnSpLocks/>
            </p:cNvCxnSpPr>
            <p:nvPr/>
          </p:nvCxnSpPr>
          <p:spPr>
            <a:xfrm>
              <a:off x="9445134" y="2873279"/>
              <a:ext cx="1569541" cy="0"/>
            </a:xfrm>
            <a:prstGeom prst="line">
              <a:avLst/>
            </a:prstGeom>
            <a:noFill/>
            <a:ln w="6350" cap="flat" cmpd="sng" algn="ctr">
              <a:solidFill>
                <a:srgbClr val="1E49E2"/>
              </a:solidFill>
              <a:prstDash val="solid"/>
              <a:miter lim="800000"/>
            </a:ln>
            <a:effectLst/>
          </p:spPr>
        </p:cxnSp>
        <p:sp>
          <p:nvSpPr>
            <p:cNvPr id="41" name="Rechteck 39">
              <a:extLst>
                <a:ext uri="{FF2B5EF4-FFF2-40B4-BE49-F238E27FC236}">
                  <a16:creationId xmlns:a16="http://schemas.microsoft.com/office/drawing/2014/main" id="{53E759DF-59C2-4136-D8DF-83185BBE6AE8}"/>
                </a:ext>
              </a:extLst>
            </p:cNvPr>
            <p:cNvSpPr/>
            <p:nvPr/>
          </p:nvSpPr>
          <p:spPr bwMode="gray">
            <a:xfrm>
              <a:off x="9445135" y="2893809"/>
              <a:ext cx="1569539" cy="482389"/>
            </a:xfrm>
            <a:prstGeom prst="rect">
              <a:avLst/>
            </a:prstGeom>
            <a:noFill/>
            <a:ln w="12700" cap="flat" cmpd="sng" algn="ctr">
              <a:noFill/>
              <a:prstDash val="solid"/>
              <a:miter lim="800000"/>
              <a:headEnd/>
              <a:tailEnd/>
            </a:ln>
            <a:effectLst/>
          </p:spPr>
          <p:txBody>
            <a:bodyPr lIns="9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Injuries</a:t>
              </a:r>
              <a:endParaRPr kumimoji="0" lang="en-IN" sz="1600" b="0" i="0" u="none" strike="noStrike" kern="0" cap="none" spc="0" normalizeH="0" baseline="0" noProof="0" dirty="0">
                <a:ln>
                  <a:noFill/>
                </a:ln>
                <a:solidFill>
                  <a:prstClr val="black"/>
                </a:solidFill>
                <a:effectLst/>
                <a:uLnTx/>
                <a:uFillTx/>
                <a:latin typeface="Arial"/>
                <a:ea typeface="+mn-ea"/>
                <a:cs typeface="+mn-cs"/>
              </a:endParaRPr>
            </a:p>
          </p:txBody>
        </p:sp>
        <p:sp>
          <p:nvSpPr>
            <p:cNvPr id="42" name="Rechteck 39">
              <a:extLst>
                <a:ext uri="{FF2B5EF4-FFF2-40B4-BE49-F238E27FC236}">
                  <a16:creationId xmlns:a16="http://schemas.microsoft.com/office/drawing/2014/main" id="{6C402B66-ED56-0CE7-043C-F981448FB259}"/>
                </a:ext>
              </a:extLst>
            </p:cNvPr>
            <p:cNvSpPr/>
            <p:nvPr/>
          </p:nvSpPr>
          <p:spPr bwMode="gray">
            <a:xfrm>
              <a:off x="7221137" y="2235659"/>
              <a:ext cx="1585314" cy="482389"/>
            </a:xfrm>
            <a:prstGeom prst="rect">
              <a:avLst/>
            </a:prstGeom>
            <a:noFill/>
            <a:ln w="12700" cap="flat" cmpd="sng" algn="ctr">
              <a:noFill/>
              <a:prstDash val="solid"/>
              <a:miter lim="800000"/>
              <a:headEnd/>
              <a:tailEnd/>
            </a:ln>
            <a:effectLst/>
          </p:spPr>
          <p:txBody>
            <a:bodyPr lIns="43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4000" b="1" i="0" u="none" strike="noStrike" kern="0" cap="none" spc="0" normalizeH="0" baseline="0" noProof="0" dirty="0">
                  <a:ln>
                    <a:noFill/>
                  </a:ln>
                  <a:solidFill>
                    <a:prstClr val="black"/>
                  </a:solidFill>
                  <a:effectLst/>
                  <a:uLnTx/>
                  <a:uFillTx/>
                  <a:latin typeface="Arial"/>
                  <a:ea typeface="+mn-ea"/>
                  <a:cs typeface="+mn-cs"/>
                </a:rPr>
                <a:t>83 </a:t>
              </a:r>
            </a:p>
          </p:txBody>
        </p:sp>
        <p:cxnSp>
          <p:nvCxnSpPr>
            <p:cNvPr id="43" name="Straight Connector 42">
              <a:extLst>
                <a:ext uri="{FF2B5EF4-FFF2-40B4-BE49-F238E27FC236}">
                  <a16:creationId xmlns:a16="http://schemas.microsoft.com/office/drawing/2014/main" id="{A89F0F40-07AF-D325-1D11-2C3A4DACBC11}"/>
                </a:ext>
              </a:extLst>
            </p:cNvPr>
            <p:cNvCxnSpPr/>
            <p:nvPr/>
          </p:nvCxnSpPr>
          <p:spPr>
            <a:xfrm>
              <a:off x="7425414" y="2852556"/>
              <a:ext cx="1645920" cy="0"/>
            </a:xfrm>
            <a:prstGeom prst="line">
              <a:avLst/>
            </a:prstGeom>
            <a:noFill/>
            <a:ln w="6350" cap="flat" cmpd="sng" algn="ctr">
              <a:solidFill>
                <a:srgbClr val="1E49E2"/>
              </a:solidFill>
              <a:prstDash val="solid"/>
              <a:miter lim="800000"/>
            </a:ln>
            <a:effectLst/>
          </p:spPr>
        </p:cxnSp>
        <p:sp>
          <p:nvSpPr>
            <p:cNvPr id="44" name="Rechteck 39">
              <a:extLst>
                <a:ext uri="{FF2B5EF4-FFF2-40B4-BE49-F238E27FC236}">
                  <a16:creationId xmlns:a16="http://schemas.microsoft.com/office/drawing/2014/main" id="{7231CE9C-5952-1D82-8517-D29769D36FF5}"/>
                </a:ext>
              </a:extLst>
            </p:cNvPr>
            <p:cNvSpPr/>
            <p:nvPr/>
          </p:nvSpPr>
          <p:spPr bwMode="gray">
            <a:xfrm>
              <a:off x="7425415" y="2873086"/>
              <a:ext cx="1645918" cy="482389"/>
            </a:xfrm>
            <a:prstGeom prst="rect">
              <a:avLst/>
            </a:prstGeom>
            <a:noFill/>
            <a:ln w="12700" cap="flat" cmpd="sng" algn="ctr">
              <a:noFill/>
              <a:prstDash val="solid"/>
              <a:miter lim="800000"/>
              <a:headEnd/>
              <a:tailEnd/>
            </a:ln>
            <a:effectLst/>
          </p:spPr>
          <p:txBody>
            <a:bodyPr lIns="90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Arial"/>
                  <a:ea typeface="+mn-ea"/>
                  <a:cs typeface="+mn-cs"/>
                </a:rPr>
                <a:t>Deaths</a:t>
              </a:r>
              <a:endParaRPr kumimoji="0" lang="en-IN" sz="1600" b="0" i="0" u="none" strike="noStrike" kern="0" cap="none" spc="0" normalizeH="0" baseline="0" noProof="0" dirty="0">
                <a:ln>
                  <a:noFill/>
                </a:ln>
                <a:solidFill>
                  <a:prstClr val="black"/>
                </a:solidFill>
                <a:effectLst/>
                <a:uLnTx/>
                <a:uFillTx/>
                <a:latin typeface="Arial"/>
                <a:ea typeface="+mn-ea"/>
                <a:cs typeface="+mn-cs"/>
              </a:endParaRPr>
            </a:p>
          </p:txBody>
        </p:sp>
        <p:sp>
          <p:nvSpPr>
            <p:cNvPr id="45" name="TextBox 44">
              <a:extLst>
                <a:ext uri="{FF2B5EF4-FFF2-40B4-BE49-F238E27FC236}">
                  <a16:creationId xmlns:a16="http://schemas.microsoft.com/office/drawing/2014/main" id="{F24DC7EE-43A6-411B-6EDE-0742B6841468}"/>
                </a:ext>
              </a:extLst>
            </p:cNvPr>
            <p:cNvSpPr txBox="1"/>
            <p:nvPr/>
          </p:nvSpPr>
          <p:spPr>
            <a:xfrm>
              <a:off x="1604682" y="4140462"/>
              <a:ext cx="8982635" cy="110799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800" b="0" i="0" u="none" strike="noStrike" kern="0" cap="none" spc="0" normalizeH="0" baseline="0" noProof="0" dirty="0">
                  <a:ln>
                    <a:noFill/>
                  </a:ln>
                  <a:effectLst/>
                  <a:uLnTx/>
                  <a:uFillTx/>
                </a:rPr>
                <a:t>Most incidents involved vessels flagged in Marshall Islands, Panama, and India where </a:t>
              </a:r>
              <a:r>
                <a:rPr kumimoji="0" lang="en-IN" sz="2400" b="1" i="0" u="none" strike="noStrike" kern="0" cap="none" spc="0" normalizeH="0" baseline="0" noProof="0" dirty="0">
                  <a:ln>
                    <a:noFill/>
                  </a:ln>
                  <a:effectLst/>
                  <a:uLnTx/>
                  <a:uFillTx/>
                </a:rPr>
                <a:t>Indian flagged vessels </a:t>
              </a:r>
              <a:r>
                <a:rPr kumimoji="0" lang="en-IN" sz="1800" b="0" i="0" u="none" strike="noStrike" kern="0" cap="none" spc="0" normalizeH="0" baseline="0" noProof="0" dirty="0">
                  <a:ln>
                    <a:noFill/>
                  </a:ln>
                  <a:effectLst/>
                  <a:uLnTx/>
                  <a:uFillTx/>
                </a:rPr>
                <a:t>see a </a:t>
              </a:r>
              <a:r>
                <a:rPr kumimoji="0" lang="en-IN" sz="2400" b="1" i="0" u="none" strike="noStrike" kern="0" cap="none" spc="0" normalizeH="0" baseline="0" noProof="0" dirty="0">
                  <a:ln>
                    <a:noFill/>
                  </a:ln>
                  <a:effectLst/>
                  <a:uLnTx/>
                  <a:uFillTx/>
                </a:rPr>
                <a:t>decline in fire/explosion </a:t>
              </a:r>
              <a:r>
                <a:rPr kumimoji="0" lang="en-IN" sz="1800" b="0" i="0" u="none" strike="noStrike" kern="0" cap="none" spc="0" normalizeH="0" baseline="0" noProof="0" dirty="0">
                  <a:ln>
                    <a:noFill/>
                  </a:ln>
                  <a:effectLst/>
                  <a:uLnTx/>
                  <a:uFillTx/>
                </a:rPr>
                <a:t>cases from</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800" b="0" i="0" u="none" strike="noStrike" kern="0" cap="none" spc="0" normalizeH="0" baseline="0" noProof="0" dirty="0">
                  <a:ln>
                    <a:noFill/>
                  </a:ln>
                  <a:effectLst/>
                  <a:uLnTx/>
                  <a:uFillTx/>
                </a:rPr>
                <a:t> </a:t>
              </a:r>
              <a:r>
                <a:rPr kumimoji="0" lang="en-IN" sz="2400" b="1" i="0" u="none" strike="noStrike" kern="0" cap="none" spc="0" normalizeH="0" baseline="0" noProof="0" dirty="0">
                  <a:ln>
                    <a:noFill/>
                  </a:ln>
                  <a:effectLst/>
                  <a:uLnTx/>
                  <a:uFillTx/>
                </a:rPr>
                <a:t>7 (2023) to 1 (2024)</a:t>
              </a:r>
            </a:p>
          </p:txBody>
        </p:sp>
        <p:sp>
          <p:nvSpPr>
            <p:cNvPr id="46" name="TextBox 45">
              <a:extLst>
                <a:ext uri="{FF2B5EF4-FFF2-40B4-BE49-F238E27FC236}">
                  <a16:creationId xmlns:a16="http://schemas.microsoft.com/office/drawing/2014/main" id="{C19E24AD-D22D-CE93-3670-81273549E266}"/>
                </a:ext>
              </a:extLst>
            </p:cNvPr>
            <p:cNvSpPr txBox="1"/>
            <p:nvPr/>
          </p:nvSpPr>
          <p:spPr>
            <a:xfrm>
              <a:off x="2701989" y="5923537"/>
              <a:ext cx="6788021" cy="408623"/>
            </a:xfrm>
            <a:prstGeom prst="roundRect">
              <a:avLst/>
            </a:prstGeom>
            <a:solidFill>
              <a:srgbClr val="C00000"/>
            </a:solidFill>
            <a:ln w="6350" cap="flat" cmpd="sng" algn="ctr">
              <a:solidFill>
                <a:srgbClr val="FD349C"/>
              </a:solidFill>
              <a:prstDash val="solid"/>
              <a:miter lim="800000"/>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E5E5E5"/>
                  </a:solidFill>
                  <a:effectLst/>
                  <a:uLnTx/>
                  <a:uFillTx/>
                  <a:latin typeface="Arial"/>
                  <a:ea typeface="+mn-ea"/>
                  <a:cs typeface="+mn-cs"/>
                </a:rPr>
                <a:t>Absence of Single Institution for Safety Oversight</a:t>
              </a:r>
              <a:endParaRPr kumimoji="0" lang="en-US" sz="1800" b="1" i="0" u="none" strike="noStrike" kern="0" cap="none" spc="0" normalizeH="0" baseline="0" noProof="0" dirty="0">
                <a:ln>
                  <a:noFill/>
                </a:ln>
                <a:solidFill>
                  <a:srgbClr val="E5E5E5"/>
                </a:solidFill>
                <a:effectLst/>
                <a:uLnTx/>
                <a:uFillTx/>
                <a:latin typeface="Arial"/>
                <a:ea typeface="+mn-ea"/>
                <a:cs typeface="+mn-cs"/>
              </a:endParaRPr>
            </a:p>
          </p:txBody>
        </p:sp>
      </p:grpSp>
      <p:sp>
        <p:nvSpPr>
          <p:cNvPr id="3" name="Footer Placeholder 2">
            <a:extLst>
              <a:ext uri="{FF2B5EF4-FFF2-40B4-BE49-F238E27FC236}">
                <a16:creationId xmlns:a16="http://schemas.microsoft.com/office/drawing/2014/main" id="{233A5105-6287-F7FA-D005-EDF8B8C29BF1}"/>
              </a:ext>
            </a:extLst>
          </p:cNvPr>
          <p:cNvSpPr>
            <a:spLocks noGrp="1"/>
          </p:cNvSpPr>
          <p:nvPr>
            <p:ph type="ftr" sz="quarter" idx="11"/>
          </p:nvPr>
        </p:nvSpPr>
        <p:spPr>
          <a:xfrm>
            <a:off x="4038599" y="641690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4" name="Slide Number Placeholder 3">
            <a:extLst>
              <a:ext uri="{FF2B5EF4-FFF2-40B4-BE49-F238E27FC236}">
                <a16:creationId xmlns:a16="http://schemas.microsoft.com/office/drawing/2014/main" id="{F9D3987D-3B8C-5836-6361-3CB761A5B5ED}"/>
              </a:ext>
            </a:extLst>
          </p:cNvPr>
          <p:cNvSpPr>
            <a:spLocks noGrp="1"/>
          </p:cNvSpPr>
          <p:nvPr>
            <p:ph type="sldNum" sz="quarter" idx="12"/>
          </p:nvPr>
        </p:nvSpPr>
        <p:spPr>
          <a:xfrm>
            <a:off x="8610600" y="63665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289231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469D7-353B-AF6A-728A-C090AE321A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F97A8-A53D-CDC0-36B3-5B03F2BE0626}"/>
              </a:ext>
            </a:extLst>
          </p:cNvPr>
          <p:cNvSpPr>
            <a:spLocks noGrp="1"/>
          </p:cNvSpPr>
          <p:nvPr>
            <p:ph type="title"/>
          </p:nvPr>
        </p:nvSpPr>
        <p:spPr>
          <a:xfrm>
            <a:off x="1189281" y="176357"/>
            <a:ext cx="9810413" cy="740660"/>
          </a:xfrm>
        </p:spPr>
        <p:txBody>
          <a:bodyPr>
            <a:noAutofit/>
          </a:bodyPr>
          <a:lstStyle/>
          <a:p>
            <a:r>
              <a:rPr lang="en-IN" sz="3200" dirty="0"/>
              <a:t>Port-wise Distribution of Marine Incidents</a:t>
            </a:r>
          </a:p>
        </p:txBody>
      </p:sp>
      <p:cxnSp>
        <p:nvCxnSpPr>
          <p:cNvPr id="5" name="Straight Connector 4">
            <a:extLst>
              <a:ext uri="{FF2B5EF4-FFF2-40B4-BE49-F238E27FC236}">
                <a16:creationId xmlns:a16="http://schemas.microsoft.com/office/drawing/2014/main" id="{770A9B54-46FE-641B-D963-520A12F01B55}"/>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59044201-06FA-FE65-525F-835DBB1DD16F}"/>
              </a:ext>
            </a:extLst>
          </p:cNvPr>
          <p:cNvSpPr txBox="1"/>
          <p:nvPr/>
        </p:nvSpPr>
        <p:spPr>
          <a:xfrm>
            <a:off x="1189281" y="877743"/>
            <a:ext cx="9810413" cy="400110"/>
          </a:xfrm>
          <a:prstGeom prst="rect">
            <a:avLst/>
          </a:prstGeom>
          <a:noFill/>
        </p:spPr>
        <p:txBody>
          <a:bodyPr wrap="square">
            <a:spAutoFit/>
          </a:bodyPr>
          <a:lstStyle>
            <a:defPPr>
              <a:defRPr lang="en-US"/>
            </a:defPPr>
            <a:lvl1pPr algn="ctr">
              <a:defRPr sz="2400" b="1">
                <a:solidFill>
                  <a:schemeClr val="accent1"/>
                </a:solidFill>
              </a:defRPr>
            </a:lvl1pPr>
          </a:lstStyle>
          <a:p>
            <a:pPr lvl="0"/>
            <a:r>
              <a:rPr lang="en-IN" sz="2000" dirty="0"/>
              <a:t>2019-2024</a:t>
            </a:r>
            <a:endParaRPr kumimoji="0" lang="en-IN" sz="2000" b="1" i="0" u="none" strike="noStrike" kern="1200" cap="none" spc="0" normalizeH="0" baseline="0" noProof="0" dirty="0">
              <a:ln>
                <a:noFill/>
              </a:ln>
              <a:effectLst/>
              <a:uLnTx/>
              <a:uFillTx/>
              <a:latin typeface="Aptos" panose="02110004020202020204"/>
              <a:ea typeface="+mn-ea"/>
              <a:cs typeface="+mn-cs"/>
            </a:endParaRPr>
          </a:p>
        </p:txBody>
      </p:sp>
      <p:sp>
        <p:nvSpPr>
          <p:cNvPr id="10" name="Rectangle: Rounded Corners 9">
            <a:extLst>
              <a:ext uri="{FF2B5EF4-FFF2-40B4-BE49-F238E27FC236}">
                <a16:creationId xmlns:a16="http://schemas.microsoft.com/office/drawing/2014/main" id="{DAFE828D-1185-8179-5440-E7D746DB1E06}"/>
              </a:ext>
            </a:extLst>
          </p:cNvPr>
          <p:cNvSpPr/>
          <p:nvPr/>
        </p:nvSpPr>
        <p:spPr>
          <a:xfrm>
            <a:off x="7124700" y="1335191"/>
            <a:ext cx="4616645" cy="5172195"/>
          </a:xfrm>
          <a:prstGeom prst="roundRect">
            <a:avLst/>
          </a:prstGeom>
          <a:solidFill>
            <a:srgbClr val="00338D">
              <a:lumMod val="10000"/>
              <a:lumOff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1E6B3DAC-7304-F87C-57C9-8A193595C7C5}"/>
              </a:ext>
            </a:extLst>
          </p:cNvPr>
          <p:cNvSpPr/>
          <p:nvPr/>
        </p:nvSpPr>
        <p:spPr>
          <a:xfrm>
            <a:off x="7327004" y="1175307"/>
            <a:ext cx="3929903" cy="476250"/>
          </a:xfrm>
          <a:prstGeom prst="roundRect">
            <a:avLst>
              <a:gd name="adj" fmla="val 50000"/>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400" b="1" i="0" u="none" strike="noStrike" kern="0" cap="none" spc="0" normalizeH="0" baseline="0" noProof="0" dirty="0">
                <a:ln>
                  <a:noFill/>
                </a:ln>
                <a:effectLst/>
                <a:uLnTx/>
                <a:uFillTx/>
                <a:latin typeface="Arial"/>
                <a:ea typeface="+mn-ea"/>
                <a:cs typeface="+mn-cs"/>
              </a:rPr>
              <a:t>Table: Marine Incidents Registered at Ports (2019-2024)</a:t>
            </a:r>
          </a:p>
        </p:txBody>
      </p:sp>
      <p:sp>
        <p:nvSpPr>
          <p:cNvPr id="12" name="TextBox 11">
            <a:extLst>
              <a:ext uri="{FF2B5EF4-FFF2-40B4-BE49-F238E27FC236}">
                <a16:creationId xmlns:a16="http://schemas.microsoft.com/office/drawing/2014/main" id="{B203A37E-9615-BBC3-8225-C16649F33531}"/>
              </a:ext>
            </a:extLst>
          </p:cNvPr>
          <p:cNvSpPr txBox="1"/>
          <p:nvPr/>
        </p:nvSpPr>
        <p:spPr>
          <a:xfrm>
            <a:off x="746429" y="4535229"/>
            <a:ext cx="6903047" cy="1477328"/>
          </a:xfrm>
          <a:prstGeom prst="rect">
            <a:avLst/>
          </a:prstGeom>
          <a:no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IN" sz="1800" b="1" i="0" u="none" strike="noStrike" kern="0" cap="none" spc="0" normalizeH="0" baseline="0" noProof="0" dirty="0">
                <a:ln>
                  <a:noFill/>
                </a:ln>
                <a:effectLst/>
                <a:uLnTx/>
                <a:uFillTx/>
              </a:rPr>
              <a:t>Impact of Marine Incidents</a:t>
            </a: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effectLst/>
              <a:uLnTx/>
              <a:uFillTx/>
            </a:endParaRP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0" cap="none" spc="0" normalizeH="0" baseline="0" noProof="0" dirty="0">
                <a:ln>
                  <a:noFill/>
                </a:ln>
                <a:effectLst/>
                <a:uLnTx/>
                <a:uFillTx/>
              </a:rPr>
              <a:t>Endanger human lives</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0" cap="none" spc="0" normalizeH="0" baseline="0" noProof="0" dirty="0">
                <a:ln>
                  <a:noFill/>
                </a:ln>
                <a:effectLst/>
                <a:uLnTx/>
                <a:uFillTx/>
              </a:rPr>
              <a:t>Disrupt trade and operational efficiency</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800" b="0" i="0" u="none" strike="noStrike" kern="0" cap="none" spc="0" normalizeH="0" baseline="0" noProof="0" dirty="0">
                <a:ln>
                  <a:noFill/>
                </a:ln>
                <a:effectLst/>
                <a:uLnTx/>
                <a:uFillTx/>
              </a:rPr>
              <a:t>Undermine India’s global maritime competitiveness</a:t>
            </a:r>
          </a:p>
        </p:txBody>
      </p:sp>
      <p:sp>
        <p:nvSpPr>
          <p:cNvPr id="13" name="TextBox 12">
            <a:extLst>
              <a:ext uri="{FF2B5EF4-FFF2-40B4-BE49-F238E27FC236}">
                <a16:creationId xmlns:a16="http://schemas.microsoft.com/office/drawing/2014/main" id="{C5DE8AC5-B0AD-9AA3-60A6-6E401788CE9D}"/>
              </a:ext>
            </a:extLst>
          </p:cNvPr>
          <p:cNvSpPr txBox="1"/>
          <p:nvPr/>
        </p:nvSpPr>
        <p:spPr>
          <a:xfrm>
            <a:off x="690475" y="1708834"/>
            <a:ext cx="6096000" cy="2585323"/>
          </a:xfrm>
          <a:prstGeom prst="rect">
            <a:avLst/>
          </a:prstGeom>
          <a:noFill/>
        </p:spPr>
        <p:txBody>
          <a:bodyPr wrap="square">
            <a:spAutoFit/>
          </a:bodyPr>
          <a:lstStyle/>
          <a:p>
            <a:pPr>
              <a:defRPr/>
            </a:pPr>
            <a:r>
              <a:rPr lang="en-IN" b="1" dirty="0">
                <a:latin typeface="fkGrotesk"/>
              </a:rPr>
              <a:t>Key Insights:</a:t>
            </a:r>
          </a:p>
          <a:p>
            <a:pPr marL="285750" indent="-285750">
              <a:buFont typeface="Arial" panose="020B0604020202020204" pitchFamily="34" charset="0"/>
              <a:buChar char="•"/>
              <a:defRPr/>
            </a:pPr>
            <a:r>
              <a:rPr lang="en-IN" dirty="0">
                <a:latin typeface="fkGroteskNeue"/>
              </a:rPr>
              <a:t>Deendayal Port Authority recorded the highest incidents: 28</a:t>
            </a:r>
          </a:p>
          <a:p>
            <a:pPr marL="285750" indent="-285750">
              <a:buFont typeface="Arial" panose="020B0604020202020204" pitchFamily="34" charset="0"/>
              <a:buChar char="•"/>
              <a:defRPr/>
            </a:pPr>
            <a:r>
              <a:rPr lang="en-IN" dirty="0">
                <a:latin typeface="fkGroteskNeue"/>
              </a:rPr>
              <a:t>Followed by Chennai (19), Cochin (18), and Visakhapatnam (15)</a:t>
            </a:r>
          </a:p>
          <a:p>
            <a:pPr marL="285750" indent="-285750">
              <a:buFont typeface="Arial" panose="020B0604020202020204" pitchFamily="34" charset="0"/>
              <a:buChar char="•"/>
              <a:defRPr/>
            </a:pPr>
            <a:r>
              <a:rPr lang="en-IN" dirty="0">
                <a:latin typeface="fkGroteskNeue"/>
              </a:rPr>
              <a:t>These four ports account for nearly 74% of all incidents</a:t>
            </a:r>
          </a:p>
          <a:p>
            <a:pPr marL="285750" indent="-285750">
              <a:buFont typeface="Arial" panose="020B0604020202020204" pitchFamily="34" charset="0"/>
              <a:buChar char="•"/>
              <a:defRPr/>
            </a:pPr>
            <a:r>
              <a:rPr lang="en-IN" dirty="0">
                <a:latin typeface="fkGroteskNeue"/>
              </a:rPr>
              <a:t>Ports like Tuticorin (2) and Jawaharlal Nehru (1) have minimal incidents</a:t>
            </a:r>
          </a:p>
          <a:p>
            <a:pPr marL="285750" indent="-285750">
              <a:buFont typeface="Arial" panose="020B0604020202020204" pitchFamily="34" charset="0"/>
              <a:buChar char="•"/>
              <a:defRPr/>
            </a:pPr>
            <a:r>
              <a:rPr lang="en-IN" dirty="0">
                <a:latin typeface="fkGroteskNeue"/>
              </a:rPr>
              <a:t>Incidents correlate strongly with vessel traffic density and cargo handling complexity</a:t>
            </a:r>
          </a:p>
        </p:txBody>
      </p:sp>
      <p:graphicFrame>
        <p:nvGraphicFramePr>
          <p:cNvPr id="14" name="Table 13">
            <a:extLst>
              <a:ext uri="{FF2B5EF4-FFF2-40B4-BE49-F238E27FC236}">
                <a16:creationId xmlns:a16="http://schemas.microsoft.com/office/drawing/2014/main" id="{D783C6DF-9258-21B2-12F7-71DC0110B781}"/>
              </a:ext>
            </a:extLst>
          </p:cNvPr>
          <p:cNvGraphicFramePr>
            <a:graphicFrameLocks noGrp="1"/>
          </p:cNvGraphicFramePr>
          <p:nvPr>
            <p:extLst>
              <p:ext uri="{D42A27DB-BD31-4B8C-83A1-F6EECF244321}">
                <p14:modId xmlns:p14="http://schemas.microsoft.com/office/powerpoint/2010/main" val="1345527938"/>
              </p:ext>
            </p:extLst>
          </p:nvPr>
        </p:nvGraphicFramePr>
        <p:xfrm>
          <a:off x="7447523" y="1910067"/>
          <a:ext cx="3929904" cy="4184650"/>
        </p:xfrm>
        <a:graphic>
          <a:graphicData uri="http://schemas.openxmlformats.org/drawingml/2006/table">
            <a:tbl>
              <a:tblPr/>
              <a:tblGrid>
                <a:gridCol w="2650400">
                  <a:extLst>
                    <a:ext uri="{9D8B030D-6E8A-4147-A177-3AD203B41FA5}">
                      <a16:colId xmlns:a16="http://schemas.microsoft.com/office/drawing/2014/main" val="3736045153"/>
                    </a:ext>
                  </a:extLst>
                </a:gridCol>
                <a:gridCol w="1279504">
                  <a:extLst>
                    <a:ext uri="{9D8B030D-6E8A-4147-A177-3AD203B41FA5}">
                      <a16:colId xmlns:a16="http://schemas.microsoft.com/office/drawing/2014/main" val="2712861972"/>
                    </a:ext>
                  </a:extLst>
                </a:gridCol>
              </a:tblGrid>
              <a:tr h="1841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1" u="none" strike="noStrike" dirty="0">
                          <a:solidFill>
                            <a:schemeClr val="tx2"/>
                          </a:solidFill>
                          <a:effectLst/>
                        </a:rPr>
                        <a:t>Port</a:t>
                      </a:r>
                      <a:endParaRPr lang="en-IN" sz="1800" b="1" i="0" u="none" strike="noStrike" dirty="0">
                        <a:solidFill>
                          <a:schemeClr val="tx2"/>
                        </a:solidFill>
                        <a:effectLst/>
                        <a:latin typeface="Aptos Narrow" panose="020B00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1" u="none" strike="noStrike" dirty="0">
                          <a:solidFill>
                            <a:schemeClr val="tx2"/>
                          </a:solidFill>
                          <a:effectLst/>
                        </a:rPr>
                        <a:t>Total Incidents</a:t>
                      </a:r>
                      <a:endParaRPr lang="en-IN" sz="1800" b="1" i="0" u="none" strike="noStrike" dirty="0">
                        <a:solidFill>
                          <a:schemeClr val="tx2"/>
                        </a:solidFill>
                        <a:effectLst/>
                        <a:latin typeface="Aptos Narrow" panose="020B00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7155112"/>
                  </a:ext>
                </a:extLst>
              </a:tr>
              <a:tr h="1841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dirty="0">
                          <a:solidFill>
                            <a:schemeClr val="tx2"/>
                          </a:solidFill>
                          <a:effectLst/>
                        </a:rPr>
                        <a:t>Deendayal Port Authority</a:t>
                      </a:r>
                      <a:endParaRPr lang="en-IN" sz="1800" b="0" i="0" u="none" strike="noStrike" dirty="0">
                        <a:solidFill>
                          <a:schemeClr val="tx2"/>
                        </a:solidFill>
                        <a:effectLst/>
                        <a:latin typeface="Aptos Narrow" panose="020B00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dirty="0">
                          <a:solidFill>
                            <a:schemeClr val="tx2"/>
                          </a:solidFill>
                          <a:effectLst/>
                        </a:rPr>
                        <a:t>28</a:t>
                      </a:r>
                      <a:endParaRPr lang="en-IN" sz="1800" b="0" i="0" u="none" strike="noStrike" dirty="0">
                        <a:solidFill>
                          <a:schemeClr val="tx2"/>
                        </a:solidFill>
                        <a:effectLst/>
                        <a:latin typeface="Aptos Narrow" panose="020B00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2496481"/>
                  </a:ext>
                </a:extLst>
              </a:tr>
              <a:tr h="1841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a:solidFill>
                            <a:schemeClr val="tx2"/>
                          </a:solidFill>
                          <a:effectLst/>
                        </a:rPr>
                        <a:t>Chennai Port Authority</a:t>
                      </a:r>
                      <a:endParaRPr lang="en-IN" sz="1800" b="0" i="0" u="none" strike="noStrike">
                        <a:solidFill>
                          <a:schemeClr val="tx2"/>
                        </a:solidFill>
                        <a:effectLst/>
                        <a:latin typeface="Aptos Narrow" panose="020B00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a:solidFill>
                            <a:schemeClr val="tx2"/>
                          </a:solidFill>
                          <a:effectLst/>
                        </a:rPr>
                        <a:t>19</a:t>
                      </a:r>
                      <a:endParaRPr lang="en-IN" sz="1800" b="0" i="0" u="none" strike="noStrike">
                        <a:solidFill>
                          <a:schemeClr val="tx2"/>
                        </a:solidFill>
                        <a:effectLst/>
                        <a:latin typeface="Aptos Narrow" panose="020B00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2571847"/>
                  </a:ext>
                </a:extLst>
              </a:tr>
              <a:tr h="1841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a:solidFill>
                            <a:schemeClr val="tx2"/>
                          </a:solidFill>
                          <a:effectLst/>
                        </a:rPr>
                        <a:t>Cochin Port Authority</a:t>
                      </a:r>
                      <a:endParaRPr lang="en-IN" sz="1800" b="0" i="0" u="none" strike="noStrike">
                        <a:solidFill>
                          <a:schemeClr val="tx2"/>
                        </a:solidFill>
                        <a:effectLst/>
                        <a:latin typeface="Aptos Narrow" panose="020B00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a:solidFill>
                            <a:schemeClr val="tx2"/>
                          </a:solidFill>
                          <a:effectLst/>
                        </a:rPr>
                        <a:t>18</a:t>
                      </a:r>
                      <a:endParaRPr lang="en-IN" sz="1800" b="0" i="0" u="none" strike="noStrike">
                        <a:solidFill>
                          <a:schemeClr val="tx2"/>
                        </a:solidFill>
                        <a:effectLst/>
                        <a:latin typeface="Aptos Narrow" panose="020B00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643423"/>
                  </a:ext>
                </a:extLst>
              </a:tr>
              <a:tr h="1841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a:solidFill>
                            <a:schemeClr val="tx2"/>
                          </a:solidFill>
                          <a:effectLst/>
                        </a:rPr>
                        <a:t>Visakhapatnam Port Authority</a:t>
                      </a:r>
                      <a:endParaRPr lang="en-IN" sz="1800" b="0" i="0" u="none" strike="noStrike">
                        <a:solidFill>
                          <a:schemeClr val="tx2"/>
                        </a:solidFill>
                        <a:effectLst/>
                        <a:latin typeface="Aptos Narrow" panose="020B00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a:solidFill>
                            <a:schemeClr val="tx2"/>
                          </a:solidFill>
                          <a:effectLst/>
                        </a:rPr>
                        <a:t>15</a:t>
                      </a:r>
                      <a:endParaRPr lang="en-IN" sz="1800" b="0" i="0" u="none" strike="noStrike">
                        <a:solidFill>
                          <a:schemeClr val="tx2"/>
                        </a:solidFill>
                        <a:effectLst/>
                        <a:latin typeface="Aptos Narrow" panose="020B00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75051"/>
                  </a:ext>
                </a:extLst>
              </a:tr>
              <a:tr h="1841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a:solidFill>
                            <a:schemeClr val="tx2"/>
                          </a:solidFill>
                          <a:effectLst/>
                        </a:rPr>
                        <a:t>Paradip Port Authority</a:t>
                      </a:r>
                      <a:endParaRPr lang="en-IN" sz="1800" b="0" i="0" u="none" strike="noStrike">
                        <a:solidFill>
                          <a:schemeClr val="tx2"/>
                        </a:solidFill>
                        <a:effectLst/>
                        <a:latin typeface="Aptos Narrow" panose="020B00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a:solidFill>
                            <a:schemeClr val="tx2"/>
                          </a:solidFill>
                          <a:effectLst/>
                        </a:rPr>
                        <a:t>10</a:t>
                      </a:r>
                      <a:endParaRPr lang="en-IN" sz="1800" b="0" i="0" u="none" strike="noStrike">
                        <a:solidFill>
                          <a:schemeClr val="tx2"/>
                        </a:solidFill>
                        <a:effectLst/>
                        <a:latin typeface="Aptos Narrow" panose="020B00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0487111"/>
                  </a:ext>
                </a:extLst>
              </a:tr>
              <a:tr h="1841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a:solidFill>
                            <a:schemeClr val="tx2"/>
                          </a:solidFill>
                          <a:effectLst/>
                        </a:rPr>
                        <a:t>New Mangalore Port Authority</a:t>
                      </a:r>
                      <a:endParaRPr lang="en-IN" sz="1800" b="0" i="0" u="none" strike="noStrike">
                        <a:solidFill>
                          <a:schemeClr val="tx2"/>
                        </a:solidFill>
                        <a:effectLst/>
                        <a:latin typeface="Aptos Narrow" panose="020B00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dirty="0">
                          <a:solidFill>
                            <a:schemeClr val="tx2"/>
                          </a:solidFill>
                          <a:effectLst/>
                        </a:rPr>
                        <a:t>8</a:t>
                      </a:r>
                      <a:endParaRPr lang="en-IN" sz="1800" b="0" i="0" u="none" strike="noStrike" dirty="0">
                        <a:solidFill>
                          <a:schemeClr val="tx2"/>
                        </a:solidFill>
                        <a:effectLst/>
                        <a:latin typeface="Aptos Narrow" panose="020B00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0910301"/>
                  </a:ext>
                </a:extLst>
              </a:tr>
              <a:tr h="1841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a:solidFill>
                            <a:schemeClr val="tx2"/>
                          </a:solidFill>
                          <a:effectLst/>
                        </a:rPr>
                        <a:t>Murmugao Port Authority</a:t>
                      </a:r>
                      <a:endParaRPr lang="en-IN" sz="1800" b="0" i="0" u="none" strike="noStrike">
                        <a:solidFill>
                          <a:schemeClr val="tx2"/>
                        </a:solidFill>
                        <a:effectLst/>
                        <a:latin typeface="Aptos Narrow" panose="020B00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a:solidFill>
                            <a:schemeClr val="tx2"/>
                          </a:solidFill>
                          <a:effectLst/>
                        </a:rPr>
                        <a:t>4</a:t>
                      </a:r>
                      <a:endParaRPr lang="en-IN" sz="1800" b="0" i="0" u="none" strike="noStrike">
                        <a:solidFill>
                          <a:schemeClr val="tx2"/>
                        </a:solidFill>
                        <a:effectLst/>
                        <a:latin typeface="Aptos Narrow" panose="020B00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4230581"/>
                  </a:ext>
                </a:extLst>
              </a:tr>
              <a:tr h="1841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a:solidFill>
                            <a:schemeClr val="tx2"/>
                          </a:solidFill>
                          <a:effectLst/>
                        </a:rPr>
                        <a:t>Kolkata Port Authority</a:t>
                      </a:r>
                      <a:endParaRPr lang="en-IN" sz="1800" b="0" i="0" u="none" strike="noStrike">
                        <a:solidFill>
                          <a:schemeClr val="tx2"/>
                        </a:solidFill>
                        <a:effectLst/>
                        <a:latin typeface="Aptos Narrow" panose="020B00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a:solidFill>
                            <a:schemeClr val="tx2"/>
                          </a:solidFill>
                          <a:effectLst/>
                        </a:rPr>
                        <a:t>3</a:t>
                      </a:r>
                      <a:endParaRPr lang="en-IN" sz="1800" b="0" i="0" u="none" strike="noStrike">
                        <a:solidFill>
                          <a:schemeClr val="tx2"/>
                        </a:solidFill>
                        <a:effectLst/>
                        <a:latin typeface="Aptos Narrow" panose="020B00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4176994"/>
                  </a:ext>
                </a:extLst>
              </a:tr>
              <a:tr h="1841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a:solidFill>
                            <a:schemeClr val="tx2"/>
                          </a:solidFill>
                          <a:effectLst/>
                        </a:rPr>
                        <a:t>Tuticorin Port Authority</a:t>
                      </a:r>
                      <a:endParaRPr lang="en-IN" sz="1800" b="0" i="0" u="none" strike="noStrike">
                        <a:solidFill>
                          <a:schemeClr val="tx2"/>
                        </a:solidFill>
                        <a:effectLst/>
                        <a:latin typeface="Aptos Narrow" panose="020B00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dirty="0">
                          <a:solidFill>
                            <a:schemeClr val="tx2"/>
                          </a:solidFill>
                          <a:effectLst/>
                        </a:rPr>
                        <a:t>2</a:t>
                      </a:r>
                      <a:endParaRPr lang="en-IN" sz="1800" b="0" i="0" u="none" strike="noStrike" dirty="0">
                        <a:solidFill>
                          <a:schemeClr val="tx2"/>
                        </a:solidFill>
                        <a:effectLst/>
                        <a:latin typeface="Aptos Narrow" panose="020B00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7630865"/>
                  </a:ext>
                </a:extLst>
              </a:tr>
              <a:tr h="18415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dirty="0">
                          <a:solidFill>
                            <a:schemeClr val="tx2"/>
                          </a:solidFill>
                          <a:effectLst/>
                        </a:rPr>
                        <a:t>Jawaharlal Nehru Port Authority</a:t>
                      </a:r>
                      <a:endParaRPr lang="en-IN" sz="1800" b="0" i="0" u="none" strike="noStrike" dirty="0">
                        <a:solidFill>
                          <a:schemeClr val="tx2"/>
                        </a:solidFill>
                        <a:effectLst/>
                        <a:latin typeface="Aptos Narrow" panose="020B0004020202020204" pitchFamily="34" charset="0"/>
                      </a:endParaRPr>
                    </a:p>
                  </a:txBody>
                  <a:tcPr marL="6350" marR="6350" marT="6350"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fontAlgn="b"/>
                      <a:r>
                        <a:rPr lang="en-IN" sz="1800" b="0" u="none" strike="noStrike" dirty="0">
                          <a:solidFill>
                            <a:schemeClr val="tx2"/>
                          </a:solidFill>
                          <a:effectLst/>
                        </a:rPr>
                        <a:t>1</a:t>
                      </a:r>
                      <a:endParaRPr lang="en-IN" sz="1800" b="0" i="0" u="none" strike="noStrike" dirty="0">
                        <a:solidFill>
                          <a:schemeClr val="tx2"/>
                        </a:solidFill>
                        <a:effectLst/>
                        <a:latin typeface="Aptos Narrow" panose="020B000402020202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8444809"/>
                  </a:ext>
                </a:extLst>
              </a:tr>
            </a:tbl>
          </a:graphicData>
        </a:graphic>
      </p:graphicFrame>
      <p:sp>
        <p:nvSpPr>
          <p:cNvPr id="4" name="Footer Placeholder 2">
            <a:extLst>
              <a:ext uri="{FF2B5EF4-FFF2-40B4-BE49-F238E27FC236}">
                <a16:creationId xmlns:a16="http://schemas.microsoft.com/office/drawing/2014/main" id="{DF79D899-DD1A-8948-0087-7299116D1A30}"/>
              </a:ext>
            </a:extLst>
          </p:cNvPr>
          <p:cNvSpPr>
            <a:spLocks noGrp="1"/>
          </p:cNvSpPr>
          <p:nvPr>
            <p:ph type="ftr" sz="quarter" idx="11"/>
          </p:nvPr>
        </p:nvSpPr>
        <p:spPr>
          <a:xfrm>
            <a:off x="4038599" y="641690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6" name="Slide Number Placeholder 3">
            <a:extLst>
              <a:ext uri="{FF2B5EF4-FFF2-40B4-BE49-F238E27FC236}">
                <a16:creationId xmlns:a16="http://schemas.microsoft.com/office/drawing/2014/main" id="{76F55CA5-68E1-2DAE-DC45-4A633EAA8CED}"/>
              </a:ext>
            </a:extLst>
          </p:cNvPr>
          <p:cNvSpPr>
            <a:spLocks noGrp="1"/>
          </p:cNvSpPr>
          <p:nvPr>
            <p:ph type="sldNum" sz="quarter" idx="12"/>
          </p:nvPr>
        </p:nvSpPr>
        <p:spPr>
          <a:xfrm>
            <a:off x="8610600" y="63665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16050322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195F9-50EB-5F8C-EF88-2DAD24CF8D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592AD7-2193-FB53-B731-71BC96378D0E}"/>
              </a:ext>
            </a:extLst>
          </p:cNvPr>
          <p:cNvSpPr>
            <a:spLocks noGrp="1"/>
          </p:cNvSpPr>
          <p:nvPr>
            <p:ph type="title"/>
          </p:nvPr>
        </p:nvSpPr>
        <p:spPr>
          <a:xfrm>
            <a:off x="1189281" y="176357"/>
            <a:ext cx="9810413" cy="740660"/>
          </a:xfrm>
        </p:spPr>
        <p:txBody>
          <a:bodyPr>
            <a:noAutofit/>
          </a:bodyPr>
          <a:lstStyle/>
          <a:p>
            <a:r>
              <a:rPr lang="en-IN" sz="3200" dirty="0"/>
              <a:t>Incident Analysis Highlights &amp; KPIs</a:t>
            </a:r>
          </a:p>
        </p:txBody>
      </p:sp>
      <p:cxnSp>
        <p:nvCxnSpPr>
          <p:cNvPr id="5" name="Straight Connector 4">
            <a:extLst>
              <a:ext uri="{FF2B5EF4-FFF2-40B4-BE49-F238E27FC236}">
                <a16:creationId xmlns:a16="http://schemas.microsoft.com/office/drawing/2014/main" id="{78EAF0C1-423E-2CF0-80CD-A6F12D194211}"/>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grpSp>
        <p:nvGrpSpPr>
          <p:cNvPr id="26" name="Group 25">
            <a:extLst>
              <a:ext uri="{FF2B5EF4-FFF2-40B4-BE49-F238E27FC236}">
                <a16:creationId xmlns:a16="http://schemas.microsoft.com/office/drawing/2014/main" id="{56AABDDB-2165-13F4-0C1B-AF2D926706EC}"/>
              </a:ext>
            </a:extLst>
          </p:cNvPr>
          <p:cNvGrpSpPr/>
          <p:nvPr/>
        </p:nvGrpSpPr>
        <p:grpSpPr>
          <a:xfrm>
            <a:off x="323031" y="1395411"/>
            <a:ext cx="7704615" cy="4624915"/>
            <a:chOff x="990600" y="1232727"/>
            <a:chExt cx="10009094" cy="4624915"/>
          </a:xfrm>
        </p:grpSpPr>
        <p:sp>
          <p:nvSpPr>
            <p:cNvPr id="27" name="TextBox 26">
              <a:extLst>
                <a:ext uri="{FF2B5EF4-FFF2-40B4-BE49-F238E27FC236}">
                  <a16:creationId xmlns:a16="http://schemas.microsoft.com/office/drawing/2014/main" id="{844F0026-1B41-65C2-73CC-348648BA4575}"/>
                </a:ext>
              </a:extLst>
            </p:cNvPr>
            <p:cNvSpPr txBox="1"/>
            <p:nvPr/>
          </p:nvSpPr>
          <p:spPr>
            <a:xfrm>
              <a:off x="2446505" y="1515363"/>
              <a:ext cx="8553189" cy="769441"/>
            </a:xfrm>
            <a:prstGeom prst="rect">
              <a:avLst/>
            </a:prstGeom>
            <a:noFill/>
          </p:spPr>
          <p:txBody>
            <a:bodyPr wrap="square">
              <a:spAutoFit/>
            </a:bodyPr>
            <a:lstStyle/>
            <a:p>
              <a:pPr>
                <a:defRPr/>
              </a:pPr>
              <a:r>
                <a:rPr lang="en-IN" sz="2200" dirty="0">
                  <a:latin typeface="Arial"/>
                </a:rPr>
                <a:t>Total fatalities (2019-2024): 48 deaths, 20 injuries reported in port and sea incidents</a:t>
              </a:r>
            </a:p>
          </p:txBody>
        </p:sp>
        <p:sp>
          <p:nvSpPr>
            <p:cNvPr id="28" name="TextBox 27">
              <a:extLst>
                <a:ext uri="{FF2B5EF4-FFF2-40B4-BE49-F238E27FC236}">
                  <a16:creationId xmlns:a16="http://schemas.microsoft.com/office/drawing/2014/main" id="{404F6575-FEA7-8271-3B4C-E6F74C83C1F5}"/>
                </a:ext>
              </a:extLst>
            </p:cNvPr>
            <p:cNvSpPr txBox="1"/>
            <p:nvPr/>
          </p:nvSpPr>
          <p:spPr>
            <a:xfrm>
              <a:off x="2446505" y="2568069"/>
              <a:ext cx="8553189" cy="769441"/>
            </a:xfrm>
            <a:prstGeom prst="rect">
              <a:avLst/>
            </a:prstGeom>
            <a:noFill/>
          </p:spPr>
          <p:txBody>
            <a:bodyPr wrap="square">
              <a:spAutoFit/>
            </a:bodyPr>
            <a:lstStyle/>
            <a:p>
              <a:pPr>
                <a:defRPr/>
              </a:pPr>
              <a:r>
                <a:rPr lang="en-IN" sz="2200" dirty="0">
                  <a:latin typeface="Arial"/>
                </a:rPr>
                <a:t>Incident locations: Berth/Jetties (31), port roads (29), navigation channels (14)</a:t>
              </a:r>
            </a:p>
          </p:txBody>
        </p:sp>
        <p:sp>
          <p:nvSpPr>
            <p:cNvPr id="29" name="TextBox 28">
              <a:extLst>
                <a:ext uri="{FF2B5EF4-FFF2-40B4-BE49-F238E27FC236}">
                  <a16:creationId xmlns:a16="http://schemas.microsoft.com/office/drawing/2014/main" id="{A0D46618-F4AE-18FC-C231-65E827DD2CDE}"/>
                </a:ext>
              </a:extLst>
            </p:cNvPr>
            <p:cNvSpPr txBox="1"/>
            <p:nvPr/>
          </p:nvSpPr>
          <p:spPr>
            <a:xfrm>
              <a:off x="2446506" y="3564265"/>
              <a:ext cx="8553188" cy="1107996"/>
            </a:xfrm>
            <a:prstGeom prst="rect">
              <a:avLst/>
            </a:prstGeom>
            <a:noFill/>
          </p:spPr>
          <p:txBody>
            <a:bodyPr wrap="square">
              <a:spAutoFit/>
            </a:bodyPr>
            <a:lstStyle/>
            <a:p>
              <a:pPr>
                <a:defRPr/>
              </a:pPr>
              <a:r>
                <a:rPr lang="en-IN" sz="2200">
                  <a:latin typeface="Arial"/>
                </a:rPr>
                <a:t>Safety KPIs under IMCM: accident frequency rate, compliance rate, emergency response time, training completion</a:t>
              </a:r>
            </a:p>
          </p:txBody>
        </p:sp>
        <p:sp>
          <p:nvSpPr>
            <p:cNvPr id="30" name="TextBox 29">
              <a:extLst>
                <a:ext uri="{FF2B5EF4-FFF2-40B4-BE49-F238E27FC236}">
                  <a16:creationId xmlns:a16="http://schemas.microsoft.com/office/drawing/2014/main" id="{D518E655-0C73-64C9-CBBC-9C749F56E8BC}"/>
                </a:ext>
              </a:extLst>
            </p:cNvPr>
            <p:cNvSpPr txBox="1"/>
            <p:nvPr/>
          </p:nvSpPr>
          <p:spPr>
            <a:xfrm>
              <a:off x="2446505" y="4749646"/>
              <a:ext cx="8553189" cy="1107996"/>
            </a:xfrm>
            <a:prstGeom prst="rect">
              <a:avLst/>
            </a:prstGeom>
            <a:noFill/>
          </p:spPr>
          <p:txBody>
            <a:bodyPr wrap="square">
              <a:spAutoFit/>
            </a:bodyPr>
            <a:lstStyle/>
            <a:p>
              <a:pPr>
                <a:defRPr/>
              </a:pPr>
              <a:r>
                <a:rPr lang="en-IN" sz="2200">
                  <a:latin typeface="Arial"/>
                </a:rPr>
                <a:t>Digital platforms like E-Samudra, Digital Twin and </a:t>
              </a:r>
              <a:r>
                <a:rPr lang="en-IN" sz="2200" err="1">
                  <a:latin typeface="Arial"/>
                </a:rPr>
                <a:t>Sagarmanthan</a:t>
              </a:r>
              <a:r>
                <a:rPr lang="en-IN" sz="2200">
                  <a:latin typeface="Arial"/>
                </a:rPr>
                <a:t> Dashboard deployed for real-time monitoring and data-driven risk mitigation</a:t>
              </a:r>
            </a:p>
          </p:txBody>
        </p:sp>
        <p:pic>
          <p:nvPicPr>
            <p:cNvPr id="31" name="Picture 2">
              <a:extLst>
                <a:ext uri="{FF2B5EF4-FFF2-40B4-BE49-F238E27FC236}">
                  <a16:creationId xmlns:a16="http://schemas.microsoft.com/office/drawing/2014/main" id="{804F17DF-A2FD-C476-B965-CE83172181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45" t="22096" r="77161" b="13039"/>
            <a:stretch>
              <a:fillRect/>
            </a:stretch>
          </p:blipFill>
          <p:spPr bwMode="auto">
            <a:xfrm>
              <a:off x="990600" y="1232727"/>
              <a:ext cx="1079500" cy="44484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51AE3E08-CA4C-D3BF-DE36-E8F0619D1E95}"/>
              </a:ext>
            </a:extLst>
          </p:cNvPr>
          <p:cNvGrpSpPr/>
          <p:nvPr/>
        </p:nvGrpSpPr>
        <p:grpSpPr>
          <a:xfrm>
            <a:off x="8131542" y="1111023"/>
            <a:ext cx="3582014" cy="5231851"/>
            <a:chOff x="7851051" y="1351340"/>
            <a:chExt cx="3582014" cy="5231851"/>
          </a:xfrm>
        </p:grpSpPr>
        <p:sp>
          <p:nvSpPr>
            <p:cNvPr id="33" name="Rectangle 32">
              <a:extLst>
                <a:ext uri="{FF2B5EF4-FFF2-40B4-BE49-F238E27FC236}">
                  <a16:creationId xmlns:a16="http://schemas.microsoft.com/office/drawing/2014/main" id="{EFC1BD50-515E-43EA-FE55-DCA60620DC49}"/>
                </a:ext>
              </a:extLst>
            </p:cNvPr>
            <p:cNvSpPr/>
            <p:nvPr/>
          </p:nvSpPr>
          <p:spPr>
            <a:xfrm>
              <a:off x="7851051" y="1589465"/>
              <a:ext cx="3582014" cy="4993726"/>
            </a:xfrm>
            <a:prstGeom prst="rect">
              <a:avLst/>
            </a:prstGeom>
            <a:solidFill>
              <a:srgbClr val="00338D">
                <a:lumMod val="10000"/>
                <a:lumOff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latin typeface="Arial"/>
                <a:ea typeface="+mn-ea"/>
                <a:cs typeface="+mn-cs"/>
              </a:endParaRPr>
            </a:p>
          </p:txBody>
        </p:sp>
        <p:sp>
          <p:nvSpPr>
            <p:cNvPr id="34" name="Diamond 33">
              <a:extLst>
                <a:ext uri="{FF2B5EF4-FFF2-40B4-BE49-F238E27FC236}">
                  <a16:creationId xmlns:a16="http://schemas.microsoft.com/office/drawing/2014/main" id="{F494D103-FB46-7030-27E0-DE2CEBC7ACC6}"/>
                </a:ext>
              </a:extLst>
            </p:cNvPr>
            <p:cNvSpPr/>
            <p:nvPr/>
          </p:nvSpPr>
          <p:spPr>
            <a:xfrm>
              <a:off x="8208383" y="1935013"/>
              <a:ext cx="1151218" cy="1151218"/>
            </a:xfrm>
            <a:prstGeom prst="diamond">
              <a:avLst/>
            </a:prstGeom>
            <a:solidFill>
              <a:srgbClr val="00338D"/>
            </a:solidFill>
            <a:ln w="12700" cap="flat" cmpd="sng" algn="ctr">
              <a:noFill/>
              <a:prstDash val="solid"/>
              <a:miter lim="800000"/>
            </a:ln>
            <a:effectLst>
              <a:outerShdw blurRad="44450" dist="27940" dir="5400000" algn="ctr">
                <a:srgbClr val="000000">
                  <a:alpha val="3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ea typeface="+mn-ea"/>
                  <a:cs typeface="+mn-cs"/>
                </a:rPr>
                <a:t>195</a:t>
              </a:r>
              <a:endParaRPr kumimoji="0" lang="en-IN" sz="1800" b="1" i="0" u="none" strike="noStrike" kern="0" cap="none" spc="0" normalizeH="0" baseline="0" noProof="0" dirty="0">
                <a:ln>
                  <a:noFill/>
                </a:ln>
                <a:solidFill>
                  <a:prstClr val="white"/>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0A8AD85D-DCD1-C5B0-6D1F-E735C15B913A}"/>
                </a:ext>
              </a:extLst>
            </p:cNvPr>
            <p:cNvSpPr/>
            <p:nvPr/>
          </p:nvSpPr>
          <p:spPr>
            <a:xfrm>
              <a:off x="8100434" y="2826581"/>
              <a:ext cx="1376642" cy="461876"/>
            </a:xfrm>
            <a:prstGeom prst="rect">
              <a:avLst/>
            </a:prstGeom>
            <a:solidFill>
              <a:srgbClr val="E5E5E5"/>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Incidents reported</a:t>
              </a:r>
              <a:endParaRPr kumimoji="0" lang="en-IN" sz="1400" b="0" i="0" u="none" strike="noStrike" kern="0" cap="none" spc="0" normalizeH="0" baseline="0" noProof="0" dirty="0">
                <a:ln>
                  <a:noFill/>
                </a:ln>
                <a:solidFill>
                  <a:prstClr val="black"/>
                </a:solidFill>
                <a:effectLst/>
                <a:uLnTx/>
                <a:uFillTx/>
                <a:latin typeface="Arial"/>
                <a:ea typeface="+mn-ea"/>
                <a:cs typeface="+mn-cs"/>
              </a:endParaRPr>
            </a:p>
          </p:txBody>
        </p:sp>
        <p:sp>
          <p:nvSpPr>
            <p:cNvPr id="36" name="Diamond 35">
              <a:extLst>
                <a:ext uri="{FF2B5EF4-FFF2-40B4-BE49-F238E27FC236}">
                  <a16:creationId xmlns:a16="http://schemas.microsoft.com/office/drawing/2014/main" id="{906C9C8E-0278-D796-50C0-AC5B8CC55320}"/>
                </a:ext>
              </a:extLst>
            </p:cNvPr>
            <p:cNvSpPr/>
            <p:nvPr/>
          </p:nvSpPr>
          <p:spPr>
            <a:xfrm>
              <a:off x="9938486" y="1935013"/>
              <a:ext cx="1151218" cy="1151218"/>
            </a:xfrm>
            <a:prstGeom prst="diamond">
              <a:avLst/>
            </a:prstGeom>
            <a:solidFill>
              <a:srgbClr val="00338D"/>
            </a:solidFill>
            <a:ln w="12700" cap="flat" cmpd="sng" algn="ctr">
              <a:noFill/>
              <a:prstDash val="solid"/>
              <a:miter lim="800000"/>
            </a:ln>
            <a:effectLst>
              <a:outerShdw blurRad="44450" dist="27940" dir="5400000" algn="ctr">
                <a:srgbClr val="000000">
                  <a:alpha val="3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ea typeface="+mn-ea"/>
                  <a:cs typeface="+mn-cs"/>
                </a:rPr>
                <a:t>77</a:t>
              </a:r>
              <a:endParaRPr kumimoji="0" lang="en-IN" sz="1800" b="1" i="0" u="none" strike="noStrike" kern="0" cap="none" spc="0" normalizeH="0" baseline="0" noProof="0" dirty="0">
                <a:ln>
                  <a:noFill/>
                </a:ln>
                <a:solidFill>
                  <a:prstClr val="white"/>
                </a:solidFill>
                <a:effectLst/>
                <a:uLnTx/>
                <a:uFillTx/>
                <a:latin typeface="Arial"/>
                <a:ea typeface="+mn-ea"/>
                <a:cs typeface="+mn-cs"/>
              </a:endParaRPr>
            </a:p>
          </p:txBody>
        </p:sp>
        <p:sp>
          <p:nvSpPr>
            <p:cNvPr id="37" name="Rectangle 36">
              <a:extLst>
                <a:ext uri="{FF2B5EF4-FFF2-40B4-BE49-F238E27FC236}">
                  <a16:creationId xmlns:a16="http://schemas.microsoft.com/office/drawing/2014/main" id="{EA602137-50F6-5ECE-CEE3-1B71063087C3}"/>
                </a:ext>
              </a:extLst>
            </p:cNvPr>
            <p:cNvSpPr/>
            <p:nvPr/>
          </p:nvSpPr>
          <p:spPr>
            <a:xfrm>
              <a:off x="9830537" y="2826581"/>
              <a:ext cx="1376642" cy="461876"/>
            </a:xfrm>
            <a:prstGeom prst="rect">
              <a:avLst/>
            </a:prstGeom>
            <a:solidFill>
              <a:srgbClr val="E5E5E5"/>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Marine Casualties</a:t>
              </a:r>
              <a:endParaRPr kumimoji="0" lang="en-IN" sz="1400" b="0" i="0" u="none" strike="noStrike" kern="0" cap="none" spc="0" normalizeH="0" baseline="0" noProof="0" dirty="0">
                <a:ln>
                  <a:noFill/>
                </a:ln>
                <a:solidFill>
                  <a:prstClr val="black"/>
                </a:solidFill>
                <a:effectLst/>
                <a:uLnTx/>
                <a:uFillTx/>
                <a:latin typeface="Arial"/>
                <a:ea typeface="+mn-ea"/>
                <a:cs typeface="+mn-cs"/>
              </a:endParaRPr>
            </a:p>
          </p:txBody>
        </p:sp>
        <p:sp>
          <p:nvSpPr>
            <p:cNvPr id="38" name="Diamond 37">
              <a:extLst>
                <a:ext uri="{FF2B5EF4-FFF2-40B4-BE49-F238E27FC236}">
                  <a16:creationId xmlns:a16="http://schemas.microsoft.com/office/drawing/2014/main" id="{FEFA1A45-57BA-2872-7645-B5349D0C4F25}"/>
                </a:ext>
              </a:extLst>
            </p:cNvPr>
            <p:cNvSpPr/>
            <p:nvPr/>
          </p:nvSpPr>
          <p:spPr>
            <a:xfrm>
              <a:off x="8227201" y="3503303"/>
              <a:ext cx="1151218" cy="1151218"/>
            </a:xfrm>
            <a:prstGeom prst="diamond">
              <a:avLst/>
            </a:prstGeom>
            <a:solidFill>
              <a:srgbClr val="00338D"/>
            </a:solidFill>
            <a:ln w="12700" cap="flat" cmpd="sng" algn="ctr">
              <a:noFill/>
              <a:prstDash val="solid"/>
              <a:miter lim="800000"/>
            </a:ln>
            <a:effectLst>
              <a:outerShdw blurRad="44450" dist="27940" dir="5400000" algn="ctr">
                <a:srgbClr val="000000">
                  <a:alpha val="3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ea typeface="+mn-ea"/>
                  <a:cs typeface="+mn-cs"/>
                </a:rPr>
                <a:t>87</a:t>
              </a:r>
              <a:endParaRPr kumimoji="0" lang="en-IN" sz="1800" b="1" i="0" u="none" strike="noStrike" kern="0" cap="none" spc="0" normalizeH="0" baseline="0" noProof="0" dirty="0">
                <a:ln>
                  <a:noFill/>
                </a:ln>
                <a:solidFill>
                  <a:prstClr val="white"/>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F28C180E-A330-A510-4D1E-E40323EF16BB}"/>
                </a:ext>
              </a:extLst>
            </p:cNvPr>
            <p:cNvSpPr/>
            <p:nvPr/>
          </p:nvSpPr>
          <p:spPr>
            <a:xfrm>
              <a:off x="8119252" y="4394871"/>
              <a:ext cx="1376642" cy="461876"/>
            </a:xfrm>
            <a:prstGeom prst="rect">
              <a:avLst/>
            </a:prstGeom>
            <a:solidFill>
              <a:srgbClr val="E5E5E5"/>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a:ea typeface="+mn-ea"/>
                  <a:cs typeface="+mn-cs"/>
                </a:rPr>
                <a:t>Occupational Accidents Injuries</a:t>
              </a:r>
              <a:endParaRPr kumimoji="0" lang="en-IN" sz="1200" b="0" i="0" u="none" strike="noStrike" kern="0" cap="none" spc="0" normalizeH="0" baseline="0" noProof="0" dirty="0">
                <a:ln>
                  <a:noFill/>
                </a:ln>
                <a:solidFill>
                  <a:prstClr val="black"/>
                </a:solidFill>
                <a:effectLst/>
                <a:uLnTx/>
                <a:uFillTx/>
                <a:latin typeface="Arial"/>
                <a:ea typeface="+mn-ea"/>
                <a:cs typeface="+mn-cs"/>
              </a:endParaRPr>
            </a:p>
          </p:txBody>
        </p:sp>
        <p:sp>
          <p:nvSpPr>
            <p:cNvPr id="40" name="Diamond 39">
              <a:extLst>
                <a:ext uri="{FF2B5EF4-FFF2-40B4-BE49-F238E27FC236}">
                  <a16:creationId xmlns:a16="http://schemas.microsoft.com/office/drawing/2014/main" id="{51B1BCDA-45F2-D66E-36F8-D789BC4D64D9}"/>
                </a:ext>
              </a:extLst>
            </p:cNvPr>
            <p:cNvSpPr/>
            <p:nvPr/>
          </p:nvSpPr>
          <p:spPr>
            <a:xfrm>
              <a:off x="9924518" y="3503303"/>
              <a:ext cx="1151218" cy="1151218"/>
            </a:xfrm>
            <a:prstGeom prst="diamond">
              <a:avLst/>
            </a:prstGeom>
            <a:solidFill>
              <a:srgbClr val="00338D"/>
            </a:solidFill>
            <a:ln w="12700" cap="flat" cmpd="sng" algn="ctr">
              <a:noFill/>
              <a:prstDash val="solid"/>
              <a:miter lim="800000"/>
            </a:ln>
            <a:effectLst>
              <a:outerShdw blurRad="44450" dist="27940" dir="5400000" algn="ctr">
                <a:srgbClr val="000000">
                  <a:alpha val="3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ea typeface="+mn-ea"/>
                  <a:cs typeface="+mn-cs"/>
                </a:rPr>
                <a:t>48</a:t>
              </a:r>
              <a:endParaRPr kumimoji="0" lang="en-IN" sz="1800" b="1" i="0" u="none" strike="noStrike" kern="0" cap="none" spc="0" normalizeH="0" baseline="0" noProof="0" dirty="0">
                <a:ln>
                  <a:noFill/>
                </a:ln>
                <a:solidFill>
                  <a:prstClr val="white"/>
                </a:solidFill>
                <a:effectLst/>
                <a:uLnTx/>
                <a:uFillTx/>
                <a:latin typeface="Arial"/>
                <a:ea typeface="+mn-ea"/>
                <a:cs typeface="+mn-cs"/>
              </a:endParaRPr>
            </a:p>
          </p:txBody>
        </p:sp>
        <p:sp>
          <p:nvSpPr>
            <p:cNvPr id="41" name="Rectangle 40">
              <a:extLst>
                <a:ext uri="{FF2B5EF4-FFF2-40B4-BE49-F238E27FC236}">
                  <a16:creationId xmlns:a16="http://schemas.microsoft.com/office/drawing/2014/main" id="{E3EB6ECE-E8C2-A337-B9E4-1CDF3D6CE923}"/>
                </a:ext>
              </a:extLst>
            </p:cNvPr>
            <p:cNvSpPr/>
            <p:nvPr/>
          </p:nvSpPr>
          <p:spPr>
            <a:xfrm>
              <a:off x="9816569" y="4394871"/>
              <a:ext cx="1376642" cy="461876"/>
            </a:xfrm>
            <a:prstGeom prst="rect">
              <a:avLst/>
            </a:prstGeom>
            <a:solidFill>
              <a:srgbClr val="E5E5E5"/>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a:ea typeface="+mn-ea"/>
                  <a:cs typeface="+mn-cs"/>
                </a:rPr>
                <a:t>Occupational Accidents Fatalities</a:t>
              </a:r>
              <a:endParaRPr kumimoji="0" lang="en-IN" sz="1100" b="0" i="0" u="none" strike="noStrike" kern="0" cap="none" spc="0" normalizeH="0" baseline="0" noProof="0" dirty="0">
                <a:ln>
                  <a:noFill/>
                </a:ln>
                <a:solidFill>
                  <a:prstClr val="black"/>
                </a:solidFill>
                <a:effectLst/>
                <a:uLnTx/>
                <a:uFillTx/>
                <a:latin typeface="Arial"/>
                <a:ea typeface="+mn-ea"/>
                <a:cs typeface="+mn-cs"/>
              </a:endParaRPr>
            </a:p>
          </p:txBody>
        </p:sp>
        <p:sp>
          <p:nvSpPr>
            <p:cNvPr id="42" name="Diamond 41">
              <a:extLst>
                <a:ext uri="{FF2B5EF4-FFF2-40B4-BE49-F238E27FC236}">
                  <a16:creationId xmlns:a16="http://schemas.microsoft.com/office/drawing/2014/main" id="{7B4526B3-9FD8-5B04-065B-975B1EB589A8}"/>
                </a:ext>
              </a:extLst>
            </p:cNvPr>
            <p:cNvSpPr/>
            <p:nvPr/>
          </p:nvSpPr>
          <p:spPr>
            <a:xfrm>
              <a:off x="8203620" y="5071593"/>
              <a:ext cx="1151218" cy="1151218"/>
            </a:xfrm>
            <a:prstGeom prst="diamond">
              <a:avLst/>
            </a:prstGeom>
            <a:solidFill>
              <a:srgbClr val="00338D"/>
            </a:solidFill>
            <a:ln w="12700" cap="flat" cmpd="sng" algn="ctr">
              <a:noFill/>
              <a:prstDash val="solid"/>
              <a:miter lim="800000"/>
            </a:ln>
            <a:effectLst>
              <a:outerShdw blurRad="44450" dist="27940" dir="5400000" algn="ctr">
                <a:srgbClr val="000000">
                  <a:alpha val="3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latin typeface="Arial"/>
                  <a:ea typeface="+mn-ea"/>
                  <a:cs typeface="+mn-cs"/>
                </a:rPr>
                <a:t>11</a:t>
              </a:r>
              <a:endParaRPr kumimoji="0" lang="en-IN" sz="1800" b="1" i="0" u="none" strike="noStrike" kern="0" cap="none" spc="0" normalizeH="0" baseline="0" noProof="0">
                <a:ln>
                  <a:noFill/>
                </a:ln>
                <a:solidFill>
                  <a:prstClr val="white"/>
                </a:solidFill>
                <a:effectLst/>
                <a:uLnTx/>
                <a:uFillTx/>
                <a:latin typeface="Arial"/>
                <a:ea typeface="+mn-ea"/>
                <a:cs typeface="+mn-cs"/>
              </a:endParaRPr>
            </a:p>
          </p:txBody>
        </p:sp>
        <p:sp>
          <p:nvSpPr>
            <p:cNvPr id="43" name="Rectangle 42">
              <a:extLst>
                <a:ext uri="{FF2B5EF4-FFF2-40B4-BE49-F238E27FC236}">
                  <a16:creationId xmlns:a16="http://schemas.microsoft.com/office/drawing/2014/main" id="{71A81893-9F85-B373-5212-450F979644B8}"/>
                </a:ext>
              </a:extLst>
            </p:cNvPr>
            <p:cNvSpPr/>
            <p:nvPr/>
          </p:nvSpPr>
          <p:spPr>
            <a:xfrm>
              <a:off x="8095671" y="5963161"/>
              <a:ext cx="1376642" cy="461876"/>
            </a:xfrm>
            <a:prstGeom prst="rect">
              <a:avLst/>
            </a:prstGeom>
            <a:solidFill>
              <a:srgbClr val="E5E5E5"/>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a:ea typeface="+mn-ea"/>
                  <a:cs typeface="+mn-cs"/>
                </a:rPr>
                <a:t>Fire and explosions Fatalities </a:t>
              </a:r>
              <a:endParaRPr kumimoji="0" lang="en-IN" sz="1100" b="0" i="0" u="none" strike="noStrike" kern="0" cap="none" spc="0" normalizeH="0" baseline="0" noProof="0" dirty="0">
                <a:ln>
                  <a:noFill/>
                </a:ln>
                <a:solidFill>
                  <a:prstClr val="black"/>
                </a:solidFill>
                <a:effectLst/>
                <a:uLnTx/>
                <a:uFillTx/>
                <a:latin typeface="Arial"/>
                <a:ea typeface="+mn-ea"/>
                <a:cs typeface="+mn-cs"/>
              </a:endParaRPr>
            </a:p>
          </p:txBody>
        </p:sp>
        <p:sp>
          <p:nvSpPr>
            <p:cNvPr id="44" name="Diamond 43">
              <a:extLst>
                <a:ext uri="{FF2B5EF4-FFF2-40B4-BE49-F238E27FC236}">
                  <a16:creationId xmlns:a16="http://schemas.microsoft.com/office/drawing/2014/main" id="{ABDC63F2-068E-D637-1818-EC6C8869910D}"/>
                </a:ext>
              </a:extLst>
            </p:cNvPr>
            <p:cNvSpPr/>
            <p:nvPr/>
          </p:nvSpPr>
          <p:spPr>
            <a:xfrm>
              <a:off x="9919755" y="5071593"/>
              <a:ext cx="1151218" cy="1151218"/>
            </a:xfrm>
            <a:prstGeom prst="diamond">
              <a:avLst/>
            </a:prstGeom>
            <a:solidFill>
              <a:srgbClr val="00338D"/>
            </a:solidFill>
            <a:ln w="12700" cap="flat" cmpd="sng" algn="ctr">
              <a:noFill/>
              <a:prstDash val="solid"/>
              <a:miter lim="800000"/>
            </a:ln>
            <a:effectLst>
              <a:outerShdw blurRad="44450" dist="27940" dir="5400000" algn="ctr">
                <a:srgbClr val="000000">
                  <a:alpha val="32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a:ea typeface="+mn-ea"/>
                  <a:cs typeface="+mn-cs"/>
                </a:rPr>
                <a:t>04</a:t>
              </a:r>
              <a:endParaRPr kumimoji="0" lang="en-IN" sz="1800" b="1" i="0" u="none" strike="noStrike" kern="0" cap="none" spc="0" normalizeH="0" baseline="0" noProof="0" dirty="0">
                <a:ln>
                  <a:noFill/>
                </a:ln>
                <a:solidFill>
                  <a:prstClr val="white"/>
                </a:solidFill>
                <a:effectLst/>
                <a:uLnTx/>
                <a:uFillTx/>
                <a:latin typeface="Arial"/>
                <a:ea typeface="+mn-ea"/>
                <a:cs typeface="+mn-cs"/>
              </a:endParaRPr>
            </a:p>
          </p:txBody>
        </p:sp>
        <p:sp>
          <p:nvSpPr>
            <p:cNvPr id="45" name="Rectangle 44">
              <a:extLst>
                <a:ext uri="{FF2B5EF4-FFF2-40B4-BE49-F238E27FC236}">
                  <a16:creationId xmlns:a16="http://schemas.microsoft.com/office/drawing/2014/main" id="{BB06925F-7769-C559-AAD9-953B5D225C03}"/>
                </a:ext>
              </a:extLst>
            </p:cNvPr>
            <p:cNvSpPr/>
            <p:nvPr/>
          </p:nvSpPr>
          <p:spPr>
            <a:xfrm>
              <a:off x="9811806" y="5963161"/>
              <a:ext cx="1376642" cy="461876"/>
            </a:xfrm>
            <a:prstGeom prst="rect">
              <a:avLst/>
            </a:prstGeom>
            <a:solidFill>
              <a:srgbClr val="E5E5E5"/>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Arial"/>
                  <a:ea typeface="+mn-ea"/>
                  <a:cs typeface="+mn-cs"/>
                </a:rPr>
                <a:t>Man-overboard Accidents Fatalities</a:t>
              </a:r>
              <a:endParaRPr kumimoji="0" lang="en-IN" sz="1100" b="0" i="0" u="none" strike="noStrike" kern="0" cap="none" spc="0" normalizeH="0" baseline="0" noProof="0" dirty="0">
                <a:ln>
                  <a:noFill/>
                </a:ln>
                <a:solidFill>
                  <a:prstClr val="black"/>
                </a:solidFill>
                <a:effectLst/>
                <a:uLnTx/>
                <a:uFillTx/>
                <a:latin typeface="Arial"/>
                <a:ea typeface="+mn-ea"/>
                <a:cs typeface="+mn-cs"/>
              </a:endParaRPr>
            </a:p>
          </p:txBody>
        </p:sp>
        <p:sp>
          <p:nvSpPr>
            <p:cNvPr id="46" name="Rectangle: Rounded Corners 45">
              <a:extLst>
                <a:ext uri="{FF2B5EF4-FFF2-40B4-BE49-F238E27FC236}">
                  <a16:creationId xmlns:a16="http://schemas.microsoft.com/office/drawing/2014/main" id="{5C1117E1-B2CC-8730-F320-325B3ACD6F57}"/>
                </a:ext>
              </a:extLst>
            </p:cNvPr>
            <p:cNvSpPr/>
            <p:nvPr/>
          </p:nvSpPr>
          <p:spPr>
            <a:xfrm>
              <a:off x="8095670" y="1351340"/>
              <a:ext cx="3092777" cy="476250"/>
            </a:xfrm>
            <a:prstGeom prst="roundRect">
              <a:avLst>
                <a:gd name="adj" fmla="val 50000"/>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400" b="0" i="0" u="none" strike="noStrike" kern="0" cap="none" spc="0" normalizeH="0" baseline="0" noProof="0" dirty="0">
                  <a:ln>
                    <a:noFill/>
                  </a:ln>
                  <a:solidFill>
                    <a:prstClr val="black"/>
                  </a:solidFill>
                  <a:effectLst/>
                  <a:uLnTx/>
                  <a:uFillTx/>
                  <a:latin typeface="Arial"/>
                  <a:ea typeface="+mn-ea"/>
                  <a:cs typeface="+mn-cs"/>
                </a:rPr>
                <a:t>NAVIC Cell 2 (2025) Report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IN" sz="1400" b="0" i="0" u="none" strike="noStrike" kern="0" cap="none" spc="0" normalizeH="0" baseline="0" noProof="0" dirty="0">
                  <a:ln>
                    <a:noFill/>
                  </a:ln>
                  <a:solidFill>
                    <a:prstClr val="black"/>
                  </a:solidFill>
                  <a:effectLst/>
                  <a:uLnTx/>
                  <a:uFillTx/>
                  <a:latin typeface="Arial"/>
                  <a:ea typeface="+mn-ea"/>
                  <a:cs typeface="+mn-cs"/>
                </a:rPr>
                <a:t>Key Findings (2019–2024)</a:t>
              </a:r>
            </a:p>
          </p:txBody>
        </p:sp>
      </p:grpSp>
      <p:sp>
        <p:nvSpPr>
          <p:cNvPr id="3" name="Footer Placeholder 2">
            <a:extLst>
              <a:ext uri="{FF2B5EF4-FFF2-40B4-BE49-F238E27FC236}">
                <a16:creationId xmlns:a16="http://schemas.microsoft.com/office/drawing/2014/main" id="{15B84925-8327-48CF-05B1-692A32591F31}"/>
              </a:ext>
            </a:extLst>
          </p:cNvPr>
          <p:cNvSpPr>
            <a:spLocks noGrp="1"/>
          </p:cNvSpPr>
          <p:nvPr>
            <p:ph type="ftr" sz="quarter" idx="11"/>
          </p:nvPr>
        </p:nvSpPr>
        <p:spPr>
          <a:xfrm>
            <a:off x="4038599" y="641690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4" name="Slide Number Placeholder 3">
            <a:extLst>
              <a:ext uri="{FF2B5EF4-FFF2-40B4-BE49-F238E27FC236}">
                <a16:creationId xmlns:a16="http://schemas.microsoft.com/office/drawing/2014/main" id="{5BCF28E9-3A99-DCE8-AEA2-BD82E0CF955A}"/>
              </a:ext>
            </a:extLst>
          </p:cNvPr>
          <p:cNvSpPr>
            <a:spLocks noGrp="1"/>
          </p:cNvSpPr>
          <p:nvPr>
            <p:ph type="sldNum" sz="quarter" idx="12"/>
          </p:nvPr>
        </p:nvSpPr>
        <p:spPr>
          <a:xfrm>
            <a:off x="8610600" y="63665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8724573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169E7-7E22-E9BC-EDFC-076D2488BD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B858B9-70A2-CA2D-0271-779C6606FDF2}"/>
              </a:ext>
            </a:extLst>
          </p:cNvPr>
          <p:cNvSpPr>
            <a:spLocks noGrp="1"/>
          </p:cNvSpPr>
          <p:nvPr>
            <p:ph type="title"/>
          </p:nvPr>
        </p:nvSpPr>
        <p:spPr>
          <a:xfrm>
            <a:off x="1189281" y="176357"/>
            <a:ext cx="9810413" cy="740660"/>
          </a:xfrm>
        </p:spPr>
        <p:txBody>
          <a:bodyPr>
            <a:noAutofit/>
          </a:bodyPr>
          <a:lstStyle/>
          <a:p>
            <a:r>
              <a:rPr lang="en-IN" sz="3200" dirty="0"/>
              <a:t>Safety First </a:t>
            </a:r>
          </a:p>
        </p:txBody>
      </p:sp>
      <p:cxnSp>
        <p:nvCxnSpPr>
          <p:cNvPr id="5" name="Straight Connector 4">
            <a:extLst>
              <a:ext uri="{FF2B5EF4-FFF2-40B4-BE49-F238E27FC236}">
                <a16:creationId xmlns:a16="http://schemas.microsoft.com/office/drawing/2014/main" id="{F8D8A704-8F8A-8B58-C9B8-5DDE64BFC7CA}"/>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74BC701F-74D3-04AE-18AE-6F67D9CFE91A}"/>
              </a:ext>
            </a:extLst>
          </p:cNvPr>
          <p:cNvSpPr txBox="1"/>
          <p:nvPr/>
        </p:nvSpPr>
        <p:spPr>
          <a:xfrm>
            <a:off x="1648969" y="877743"/>
            <a:ext cx="8982635" cy="400110"/>
          </a:xfrm>
          <a:prstGeom prst="rect">
            <a:avLst/>
          </a:prstGeom>
          <a:noFill/>
        </p:spPr>
        <p:txBody>
          <a:bodyPr wrap="square">
            <a:spAutoFit/>
          </a:bodyPr>
          <a:lstStyle>
            <a:defPPr>
              <a:defRPr lang="en-US"/>
            </a:defPPr>
            <a:lvl1pPr algn="ctr">
              <a:defRPr sz="2400" b="1">
                <a:solidFill>
                  <a:schemeClr val="accent1"/>
                </a:solidFill>
              </a:defRPr>
            </a:lvl1pPr>
          </a:lstStyle>
          <a:p>
            <a:pPr lvl="0"/>
            <a:r>
              <a:rPr lang="en-IN" sz="2000" dirty="0"/>
              <a:t>‘Suraksha </a:t>
            </a:r>
            <a:r>
              <a:rPr lang="en-IN" sz="2000" dirty="0" err="1"/>
              <a:t>Sarvapratham</a:t>
            </a:r>
            <a:r>
              <a:rPr lang="en-IN" sz="2000" dirty="0"/>
              <a:t>’</a:t>
            </a:r>
            <a:endParaRPr kumimoji="0" lang="en-IN" sz="2000" i="0" u="none" strike="noStrike" kern="1200" cap="none" spc="0" normalizeH="0" baseline="0" noProof="0" dirty="0">
              <a:ln>
                <a:noFill/>
              </a:ln>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39CCAE6C-9CFC-29A2-E5C0-4E2E76D0388A}"/>
              </a:ext>
            </a:extLst>
          </p:cNvPr>
          <p:cNvGrpSpPr/>
          <p:nvPr/>
        </p:nvGrpSpPr>
        <p:grpSpPr>
          <a:xfrm>
            <a:off x="521472" y="1328343"/>
            <a:ext cx="11149057" cy="4921177"/>
            <a:chOff x="526475" y="1258167"/>
            <a:chExt cx="11149057" cy="4921177"/>
          </a:xfrm>
        </p:grpSpPr>
        <p:graphicFrame>
          <p:nvGraphicFramePr>
            <p:cNvPr id="4" name="Diagram 3">
              <a:extLst>
                <a:ext uri="{FF2B5EF4-FFF2-40B4-BE49-F238E27FC236}">
                  <a16:creationId xmlns:a16="http://schemas.microsoft.com/office/drawing/2014/main" id="{4D56ABA5-6A74-B201-4E67-7D464B91276A}"/>
                </a:ext>
              </a:extLst>
            </p:cNvPr>
            <p:cNvGraphicFramePr/>
            <p:nvPr>
              <p:extLst>
                <p:ext uri="{D42A27DB-BD31-4B8C-83A1-F6EECF244321}">
                  <p14:modId xmlns:p14="http://schemas.microsoft.com/office/powerpoint/2010/main" val="4292938852"/>
                </p:ext>
              </p:extLst>
            </p:nvPr>
          </p:nvGraphicFramePr>
          <p:xfrm>
            <a:off x="609600" y="1765491"/>
            <a:ext cx="11063467" cy="4413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12EC16F-886F-BA35-33F5-BC97B0E18750}"/>
                </a:ext>
              </a:extLst>
            </p:cNvPr>
            <p:cNvSpPr txBox="1"/>
            <p:nvPr/>
          </p:nvSpPr>
          <p:spPr>
            <a:xfrm>
              <a:off x="526475" y="1258167"/>
              <a:ext cx="1114905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Aptos" panose="02110004020202020204"/>
                  <a:ea typeface="+mn-ea"/>
                  <a:cs typeface="+mn-cs"/>
                </a:rPr>
                <a:t>DGS is focused on promoting safety on vessels and is set to launch a campaign called the Suraksha </a:t>
              </a:r>
              <a:r>
                <a:rPr kumimoji="0" lang="en-IN" sz="1800" b="1" i="0" u="none" strike="noStrike" kern="1200" cap="none" spc="0" normalizeH="0" baseline="0" noProof="0" dirty="0" err="1">
                  <a:ln>
                    <a:noFill/>
                  </a:ln>
                  <a:solidFill>
                    <a:prstClr val="black"/>
                  </a:solidFill>
                  <a:effectLst/>
                  <a:uLnTx/>
                  <a:uFillTx/>
                  <a:latin typeface="Aptos" panose="02110004020202020204"/>
                  <a:ea typeface="+mn-ea"/>
                  <a:cs typeface="+mn-cs"/>
                </a:rPr>
                <a:t>Sarvpratham</a:t>
              </a:r>
              <a:r>
                <a:rPr kumimoji="0" lang="en-IN" sz="1800" b="1" i="0" u="none" strike="noStrike" kern="1200" cap="none" spc="0" normalizeH="0" baseline="0" noProof="0" dirty="0">
                  <a:ln>
                    <a:noFill/>
                  </a:ln>
                  <a:solidFill>
                    <a:prstClr val="black"/>
                  </a:solidFill>
                  <a:effectLst/>
                  <a:uLnTx/>
                  <a:uFillTx/>
                  <a:latin typeface="Aptos" panose="02110004020202020204"/>
                  <a:ea typeface="+mn-ea"/>
                  <a:cs typeface="+mn-cs"/>
                </a:rPr>
                <a:t>, ensuring that the seafarers are able to discharge their duties in a risk-free manner. </a:t>
              </a:r>
            </a:p>
          </p:txBody>
        </p:sp>
      </p:grpSp>
      <p:sp>
        <p:nvSpPr>
          <p:cNvPr id="8" name="Footer Placeholder 2">
            <a:extLst>
              <a:ext uri="{FF2B5EF4-FFF2-40B4-BE49-F238E27FC236}">
                <a16:creationId xmlns:a16="http://schemas.microsoft.com/office/drawing/2014/main" id="{C932671D-8F6D-1242-B77E-71FD8CA1E1A2}"/>
              </a:ext>
            </a:extLst>
          </p:cNvPr>
          <p:cNvSpPr>
            <a:spLocks noGrp="1"/>
          </p:cNvSpPr>
          <p:nvPr>
            <p:ph type="ftr" sz="quarter" idx="11"/>
          </p:nvPr>
        </p:nvSpPr>
        <p:spPr>
          <a:xfrm>
            <a:off x="4038599" y="641690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9" name="Slide Number Placeholder 3">
            <a:extLst>
              <a:ext uri="{FF2B5EF4-FFF2-40B4-BE49-F238E27FC236}">
                <a16:creationId xmlns:a16="http://schemas.microsoft.com/office/drawing/2014/main" id="{73D62F38-7D97-570E-3704-3B0CFBE2F33D}"/>
              </a:ext>
            </a:extLst>
          </p:cNvPr>
          <p:cNvSpPr>
            <a:spLocks noGrp="1"/>
          </p:cNvSpPr>
          <p:nvPr>
            <p:ph type="sldNum" sz="quarter" idx="12"/>
          </p:nvPr>
        </p:nvSpPr>
        <p:spPr>
          <a:xfrm>
            <a:off x="8610600" y="63665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15172159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E8564-F347-D735-F56A-9A39704828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237507-10FA-0EE0-6CCE-730C18BCC001}"/>
              </a:ext>
            </a:extLst>
          </p:cNvPr>
          <p:cNvSpPr>
            <a:spLocks noGrp="1"/>
          </p:cNvSpPr>
          <p:nvPr>
            <p:ph type="title"/>
          </p:nvPr>
        </p:nvSpPr>
        <p:spPr>
          <a:xfrm>
            <a:off x="1088305" y="86599"/>
            <a:ext cx="10041570" cy="740660"/>
          </a:xfrm>
        </p:spPr>
        <p:txBody>
          <a:bodyPr>
            <a:noAutofit/>
          </a:bodyPr>
          <a:lstStyle/>
          <a:p>
            <a:r>
              <a:rPr lang="en-US" sz="2800" dirty="0"/>
              <a:t>Offshore Oil &amp; Gas Development and Safety Framework in India</a:t>
            </a:r>
            <a:endParaRPr lang="en-IN" sz="2800" dirty="0"/>
          </a:p>
        </p:txBody>
      </p:sp>
      <p:sp>
        <p:nvSpPr>
          <p:cNvPr id="5" name="TextBox 4">
            <a:extLst>
              <a:ext uri="{FF2B5EF4-FFF2-40B4-BE49-F238E27FC236}">
                <a16:creationId xmlns:a16="http://schemas.microsoft.com/office/drawing/2014/main" id="{75BD4678-0F4B-7EF0-3530-F7FF07DCD9CD}"/>
              </a:ext>
            </a:extLst>
          </p:cNvPr>
          <p:cNvSpPr txBox="1"/>
          <p:nvPr/>
        </p:nvSpPr>
        <p:spPr>
          <a:xfrm>
            <a:off x="392731" y="1125691"/>
            <a:ext cx="11376663" cy="596519"/>
          </a:xfrm>
          <a:prstGeom prst="roundRect">
            <a:avLst>
              <a:gd name="adj" fmla="val 0"/>
            </a:avLst>
          </a:prstGeom>
          <a:noFill/>
          <a:ln>
            <a:noFill/>
          </a:ln>
        </p:spPr>
        <p:style>
          <a:lnRef idx="1">
            <a:schemeClr val="accent5"/>
          </a:lnRef>
          <a:fillRef idx="3">
            <a:schemeClr val="accent5"/>
          </a:fillRef>
          <a:effectRef idx="2">
            <a:schemeClr val="accent5"/>
          </a:effectRef>
          <a:fontRef idx="minor">
            <a:schemeClr val="lt1"/>
          </a:fontRef>
        </p:style>
        <p:txBody>
          <a:bodyPr vert="horz" wrap="square" lIns="0" tIns="0" rIns="0" bIns="0" rtlCol="0" anchor="t" anchorCtr="0">
            <a:noAutofit/>
          </a:bodyPr>
          <a:lstStyle/>
          <a:p>
            <a:pPr lvl="0" algn="ctr">
              <a:spcBef>
                <a:spcPts val="400"/>
              </a:spcBef>
            </a:pPr>
            <a:r>
              <a:rPr lang="en-US" dirty="0">
                <a:solidFill>
                  <a:schemeClr val="tx1"/>
                </a:solidFill>
              </a:rPr>
              <a:t>India’s offshore oil and gas ecosystem is supported by a multi-tiered institutional framework that ensures safe, efficient, and sustainable operations across exploration, production, and workforce training.</a:t>
            </a:r>
            <a:endParaRPr kumimoji="0" lang="en-IN" sz="1800" b="0" i="0" u="none" strike="noStrike" kern="1200" cap="none" spc="0" normalizeH="0" baseline="0" noProof="0" dirty="0">
              <a:ln>
                <a:noFill/>
              </a:ln>
              <a:solidFill>
                <a:schemeClr val="tx1"/>
              </a:solidFill>
              <a:effectLst/>
              <a:uLnTx/>
              <a:uFillTx/>
              <a:latin typeface="Aptos" panose="02110004020202020204"/>
              <a:ea typeface="+mn-ea"/>
              <a:cs typeface="+mn-cs"/>
            </a:endParaRPr>
          </a:p>
        </p:txBody>
      </p:sp>
      <p:cxnSp>
        <p:nvCxnSpPr>
          <p:cNvPr id="14" name="Straight Connector 13">
            <a:extLst>
              <a:ext uri="{FF2B5EF4-FFF2-40B4-BE49-F238E27FC236}">
                <a16:creationId xmlns:a16="http://schemas.microsoft.com/office/drawing/2014/main" id="{DAE1E9FF-B555-22E0-2147-122F75BE4DE3}"/>
              </a:ext>
            </a:extLst>
          </p:cNvPr>
          <p:cNvCxnSpPr>
            <a:cxnSpLocks/>
          </p:cNvCxnSpPr>
          <p:nvPr/>
        </p:nvCxnSpPr>
        <p:spPr>
          <a:xfrm>
            <a:off x="1648969" y="848494"/>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6" name="Rectangle: Rounded Corners 5">
            <a:extLst>
              <a:ext uri="{FF2B5EF4-FFF2-40B4-BE49-F238E27FC236}">
                <a16:creationId xmlns:a16="http://schemas.microsoft.com/office/drawing/2014/main" id="{656A9501-632F-060B-AFF2-F81285C1D8FB}"/>
              </a:ext>
            </a:extLst>
          </p:cNvPr>
          <p:cNvSpPr/>
          <p:nvPr/>
        </p:nvSpPr>
        <p:spPr>
          <a:xfrm>
            <a:off x="233748" y="1722211"/>
            <a:ext cx="2743201" cy="4830054"/>
          </a:xfrm>
          <a:prstGeom prst="roundRect">
            <a:avLst/>
          </a:prstGeom>
          <a:ln>
            <a:prstDash val="sysDash"/>
          </a:ln>
        </p:spPr>
        <p:style>
          <a:lnRef idx="2">
            <a:schemeClr val="dk1"/>
          </a:lnRef>
          <a:fillRef idx="1">
            <a:schemeClr val="lt1"/>
          </a:fillRef>
          <a:effectRef idx="0">
            <a:schemeClr val="dk1"/>
          </a:effectRef>
          <a:fontRef idx="minor">
            <a:schemeClr val="dk1"/>
          </a:fontRef>
        </p:style>
        <p:txBody>
          <a:bodyPr rtlCol="0" anchor="ctr"/>
          <a:lstStyle/>
          <a:p>
            <a:r>
              <a:rPr lang="en-US" sz="1400" b="1" dirty="0"/>
              <a:t>1. Safety and Competency Standards (OPITO):</a:t>
            </a:r>
          </a:p>
          <a:p>
            <a:endParaRPr lang="en-US" sz="1400" dirty="0"/>
          </a:p>
          <a:p>
            <a:r>
              <a:rPr lang="en-US" sz="1400" dirty="0"/>
              <a:t>OPITO serves as the global benchmark for offshore workforce training and safety certification.</a:t>
            </a:r>
          </a:p>
          <a:p>
            <a:endParaRPr lang="en-US" sz="1400" dirty="0"/>
          </a:p>
          <a:p>
            <a:r>
              <a:rPr lang="en-US" sz="1400" dirty="0"/>
              <a:t>India hosts OPITO-approved centers like Suraksha Marine, WOISO, and </a:t>
            </a:r>
            <a:r>
              <a:rPr lang="en-US" sz="1400" dirty="0" err="1"/>
              <a:t>iMost</a:t>
            </a:r>
            <a:r>
              <a:rPr lang="en-US" sz="1400" dirty="0"/>
              <a:t> Academy, offering over 25 internationally recognized safety courses such as BOSIET, HUET, and FOET.</a:t>
            </a:r>
          </a:p>
          <a:p>
            <a:endParaRPr lang="en-US" sz="1400" dirty="0"/>
          </a:p>
          <a:p>
            <a:r>
              <a:rPr lang="en-US" sz="1400" dirty="0"/>
              <a:t>Standardized training enhances emergency preparedness, hazard management, and offshore operational safety.</a:t>
            </a:r>
          </a:p>
        </p:txBody>
      </p:sp>
      <p:sp>
        <p:nvSpPr>
          <p:cNvPr id="9" name="Rectangle: Rounded Corners 8">
            <a:extLst>
              <a:ext uri="{FF2B5EF4-FFF2-40B4-BE49-F238E27FC236}">
                <a16:creationId xmlns:a16="http://schemas.microsoft.com/office/drawing/2014/main" id="{7492EAC7-A36A-F5D4-04F6-DA9228F55A06}"/>
              </a:ext>
            </a:extLst>
          </p:cNvPr>
          <p:cNvSpPr/>
          <p:nvPr/>
        </p:nvSpPr>
        <p:spPr>
          <a:xfrm>
            <a:off x="3283025" y="1722211"/>
            <a:ext cx="2743201" cy="4830054"/>
          </a:xfrm>
          <a:prstGeom prst="roundRect">
            <a:avLst/>
          </a:prstGeom>
          <a:ln>
            <a:prstDash val="sysDash"/>
          </a:ln>
        </p:spPr>
        <p:style>
          <a:lnRef idx="2">
            <a:schemeClr val="dk1"/>
          </a:lnRef>
          <a:fillRef idx="1">
            <a:schemeClr val="lt1"/>
          </a:fillRef>
          <a:effectRef idx="0">
            <a:schemeClr val="dk1"/>
          </a:effectRef>
          <a:fontRef idx="minor">
            <a:schemeClr val="dk1"/>
          </a:fontRef>
        </p:style>
        <p:txBody>
          <a:bodyPr rtlCol="0" anchor="ctr"/>
          <a:lstStyle/>
          <a:p>
            <a:r>
              <a:rPr lang="en-US" sz="1400" b="1" dirty="0"/>
              <a:t>2. Strategic Coordination (ODAG):</a:t>
            </a:r>
            <a:endParaRPr lang="en-US" sz="1400" dirty="0"/>
          </a:p>
          <a:p>
            <a:r>
              <a:rPr lang="en-US" sz="1400" dirty="0"/>
              <a:t>The Offshore </a:t>
            </a:r>
            <a:r>
              <a:rPr lang="en-US" sz="1400" dirty="0" err="1"/>
              <a:t>Defence</a:t>
            </a:r>
            <a:r>
              <a:rPr lang="en-US" sz="1400" dirty="0"/>
              <a:t> Advisory Group (ODAG) acts as the strategic interface between offshore hydrocarbon operations, maritime logistics, and national </a:t>
            </a:r>
            <a:r>
              <a:rPr lang="en-US" sz="1400" dirty="0" err="1"/>
              <a:t>defence</a:t>
            </a:r>
            <a:r>
              <a:rPr lang="en-US" sz="1400" dirty="0"/>
              <a:t>.</a:t>
            </a:r>
          </a:p>
          <a:p>
            <a:endParaRPr lang="en-US" sz="1400" dirty="0"/>
          </a:p>
          <a:p>
            <a:r>
              <a:rPr lang="en-US" sz="1400" dirty="0"/>
              <a:t>It coordinates with DGS for regulatory compliance, crew welfare, and environmental oversight while supporting port operations and offshore supply chains.</a:t>
            </a:r>
          </a:p>
          <a:p>
            <a:endParaRPr lang="en-US" sz="1400" dirty="0"/>
          </a:p>
          <a:p>
            <a:r>
              <a:rPr lang="en-US" sz="1400" dirty="0"/>
              <a:t>ODAG also promotes international certifications and capacity building for India’s maritime workforce.</a:t>
            </a:r>
          </a:p>
        </p:txBody>
      </p:sp>
      <p:sp>
        <p:nvSpPr>
          <p:cNvPr id="10" name="Rectangle: Rounded Corners 9">
            <a:extLst>
              <a:ext uri="{FF2B5EF4-FFF2-40B4-BE49-F238E27FC236}">
                <a16:creationId xmlns:a16="http://schemas.microsoft.com/office/drawing/2014/main" id="{2C3D170D-E012-92AD-63A5-E8444D462DA9}"/>
              </a:ext>
            </a:extLst>
          </p:cNvPr>
          <p:cNvSpPr/>
          <p:nvPr/>
        </p:nvSpPr>
        <p:spPr>
          <a:xfrm>
            <a:off x="6285462" y="1722211"/>
            <a:ext cx="2743201" cy="4830054"/>
          </a:xfrm>
          <a:prstGeom prst="roundRect">
            <a:avLst/>
          </a:prstGeom>
          <a:ln>
            <a:prstDash val="sysDash"/>
          </a:ln>
        </p:spPr>
        <p:style>
          <a:lnRef idx="2">
            <a:schemeClr val="dk1"/>
          </a:lnRef>
          <a:fillRef idx="1">
            <a:schemeClr val="lt1"/>
          </a:fillRef>
          <a:effectRef idx="0">
            <a:schemeClr val="dk1"/>
          </a:effectRef>
          <a:fontRef idx="minor">
            <a:schemeClr val="dk1"/>
          </a:fontRef>
        </p:style>
        <p:txBody>
          <a:bodyPr rtlCol="0" anchor="ctr"/>
          <a:lstStyle/>
          <a:p>
            <a:r>
              <a:rPr lang="en-US" sz="1400" b="1" dirty="0"/>
              <a:t>3. Technical Oversight (OISD):</a:t>
            </a:r>
            <a:endParaRPr lang="en-US" sz="1400" dirty="0"/>
          </a:p>
          <a:p>
            <a:endParaRPr lang="en-US" sz="1400" dirty="0"/>
          </a:p>
          <a:p>
            <a:r>
              <a:rPr lang="en-US" sz="1400" dirty="0"/>
              <a:t>The Oil Industry Safety Directorate (OISD), under </a:t>
            </a:r>
            <a:r>
              <a:rPr lang="en-US" sz="1400" dirty="0" err="1"/>
              <a:t>MoPNG</a:t>
            </a:r>
            <a:r>
              <a:rPr lang="en-US" sz="1400" dirty="0"/>
              <a:t>, sets and monitors over 120 safety standards for upstream, midstream, and downstream operations.</a:t>
            </a:r>
          </a:p>
          <a:p>
            <a:endParaRPr lang="en-US" sz="1400" dirty="0"/>
          </a:p>
          <a:p>
            <a:r>
              <a:rPr lang="en-US" sz="1400" dirty="0"/>
              <a:t>It conducts audits, accident investigations, and compliance inspections for onshore and offshore installations.</a:t>
            </a:r>
          </a:p>
          <a:p>
            <a:endParaRPr lang="en-US" sz="1400" dirty="0"/>
          </a:p>
          <a:p>
            <a:r>
              <a:rPr lang="en-US" sz="1400" dirty="0"/>
              <a:t>OISD advances safety culture and continuous improvement through policy guidelines and stakeholder collaboration.</a:t>
            </a:r>
          </a:p>
        </p:txBody>
      </p:sp>
      <p:sp>
        <p:nvSpPr>
          <p:cNvPr id="11" name="Rectangle: Rounded Corners 10">
            <a:extLst>
              <a:ext uri="{FF2B5EF4-FFF2-40B4-BE49-F238E27FC236}">
                <a16:creationId xmlns:a16="http://schemas.microsoft.com/office/drawing/2014/main" id="{1FC5D1F6-6279-E3EE-B22C-3DD82762CC03}"/>
              </a:ext>
            </a:extLst>
          </p:cNvPr>
          <p:cNvSpPr/>
          <p:nvPr/>
        </p:nvSpPr>
        <p:spPr>
          <a:xfrm>
            <a:off x="9334739" y="1722211"/>
            <a:ext cx="2743201" cy="4830054"/>
          </a:xfrm>
          <a:prstGeom prst="roundRect">
            <a:avLst/>
          </a:prstGeom>
          <a:ln>
            <a:prstDash val="sysDash"/>
          </a:ln>
        </p:spPr>
        <p:style>
          <a:lnRef idx="2">
            <a:schemeClr val="dk1"/>
          </a:lnRef>
          <a:fillRef idx="1">
            <a:schemeClr val="lt1"/>
          </a:fillRef>
          <a:effectRef idx="0">
            <a:schemeClr val="dk1"/>
          </a:effectRef>
          <a:fontRef idx="minor">
            <a:schemeClr val="dk1"/>
          </a:fontRef>
        </p:style>
        <p:txBody>
          <a:bodyPr rtlCol="0" anchor="ctr"/>
          <a:lstStyle/>
          <a:p>
            <a:r>
              <a:rPr lang="en-US" sz="1400" b="1" dirty="0"/>
              <a:t>4. Exploration and Resource Governance (DGH):</a:t>
            </a:r>
            <a:endParaRPr lang="en-US" sz="1400" dirty="0"/>
          </a:p>
          <a:p>
            <a:endParaRPr lang="en-US" sz="1400" dirty="0"/>
          </a:p>
          <a:p>
            <a:r>
              <a:rPr lang="en-US" sz="1400" dirty="0"/>
              <a:t>The Directorate General of Hydrocarbons (DGH) is the nodal agency for upstream oil and gas exploration and production policies.</a:t>
            </a:r>
          </a:p>
          <a:p>
            <a:endParaRPr lang="en-US" sz="1400" dirty="0"/>
          </a:p>
          <a:p>
            <a:r>
              <a:rPr lang="en-US" sz="1400" dirty="0"/>
              <a:t>Oversees offshore exploration programs, reservoir management, and data-driven resource evaluation across Indian sedimentary basins.</a:t>
            </a:r>
          </a:p>
          <a:p>
            <a:endParaRPr lang="en-US" sz="1400" dirty="0"/>
          </a:p>
          <a:p>
            <a:r>
              <a:rPr lang="en-US" sz="1400" dirty="0"/>
              <a:t>DGH facilitates technology collaborations, contract management, and the implementation of schemes such as NELP, HELP, and OALP.</a:t>
            </a:r>
          </a:p>
        </p:txBody>
      </p:sp>
      <p:sp>
        <p:nvSpPr>
          <p:cNvPr id="3" name="Footer Placeholder 2">
            <a:extLst>
              <a:ext uri="{FF2B5EF4-FFF2-40B4-BE49-F238E27FC236}">
                <a16:creationId xmlns:a16="http://schemas.microsoft.com/office/drawing/2014/main" id="{4642264A-8E6E-C130-3D72-060B369C9EA6}"/>
              </a:ext>
            </a:extLst>
          </p:cNvPr>
          <p:cNvSpPr>
            <a:spLocks noGrp="1"/>
          </p:cNvSpPr>
          <p:nvPr>
            <p:ph type="ftr" sz="quarter" idx="11"/>
          </p:nvPr>
        </p:nvSpPr>
        <p:spPr>
          <a:xfrm>
            <a:off x="4038599" y="651342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4" name="Slide Number Placeholder 3">
            <a:extLst>
              <a:ext uri="{FF2B5EF4-FFF2-40B4-BE49-F238E27FC236}">
                <a16:creationId xmlns:a16="http://schemas.microsoft.com/office/drawing/2014/main" id="{2E2EAF31-A188-CF78-ED2D-A299F6C81B43}"/>
              </a:ext>
            </a:extLst>
          </p:cNvPr>
          <p:cNvSpPr>
            <a:spLocks noGrp="1"/>
          </p:cNvSpPr>
          <p:nvPr>
            <p:ph type="sldNum" sz="quarter" idx="12"/>
          </p:nvPr>
        </p:nvSpPr>
        <p:spPr>
          <a:xfrm>
            <a:off x="8610600" y="646303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4856882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6692C-C289-4D17-1678-CE5BDEC0F2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0D5F4-2CF1-162C-1BCE-D70D728B24A7}"/>
              </a:ext>
            </a:extLst>
          </p:cNvPr>
          <p:cNvSpPr>
            <a:spLocks noGrp="1"/>
          </p:cNvSpPr>
          <p:nvPr>
            <p:ph type="title"/>
          </p:nvPr>
        </p:nvSpPr>
        <p:spPr>
          <a:xfrm>
            <a:off x="1189281" y="176357"/>
            <a:ext cx="9810413" cy="740660"/>
          </a:xfrm>
        </p:spPr>
        <p:txBody>
          <a:bodyPr>
            <a:noAutofit/>
          </a:bodyPr>
          <a:lstStyle/>
          <a:p>
            <a:r>
              <a:rPr lang="en-IN" sz="3200" dirty="0"/>
              <a:t>Coastal Shipping</a:t>
            </a:r>
          </a:p>
        </p:txBody>
      </p:sp>
      <p:cxnSp>
        <p:nvCxnSpPr>
          <p:cNvPr id="5" name="Straight Connector 4">
            <a:extLst>
              <a:ext uri="{FF2B5EF4-FFF2-40B4-BE49-F238E27FC236}">
                <a16:creationId xmlns:a16="http://schemas.microsoft.com/office/drawing/2014/main" id="{3360A90E-A8D4-2B0C-E669-A1C3B9BCDF74}"/>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0C4CA00E-354E-F570-6EA3-FB8AFA10A5C8}"/>
              </a:ext>
            </a:extLst>
          </p:cNvPr>
          <p:cNvSpPr txBox="1">
            <a:spLocks/>
          </p:cNvSpPr>
          <p:nvPr/>
        </p:nvSpPr>
        <p:spPr>
          <a:xfrm>
            <a:off x="301452" y="1787133"/>
            <a:ext cx="5794548" cy="4726230"/>
          </a:xfrm>
          <a:prstGeom prst="rect">
            <a:avLst/>
          </a:prstGeom>
        </p:spPr>
        <p:txBody>
          <a:bodyPr numCol="1"/>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IN" sz="1600" b="1" dirty="0"/>
              <a:t>India’s Potential</a:t>
            </a:r>
          </a:p>
          <a:p>
            <a:pPr marL="466725" lvl="2" indent="-285750" algn="just">
              <a:buFont typeface="Courier New" panose="02070309020205020404" pitchFamily="49" charset="0"/>
              <a:buChar char="o"/>
            </a:pPr>
            <a:r>
              <a:rPr lang="en-IN" sz="1600" dirty="0"/>
              <a:t>11098 km coastline &amp; 14,000 km navigable waterways.</a:t>
            </a:r>
          </a:p>
          <a:p>
            <a:pPr marL="466725" lvl="2" indent="-285750" algn="just">
              <a:buFont typeface="Courier New" panose="02070309020205020404" pitchFamily="49" charset="0"/>
              <a:buChar char="o"/>
            </a:pPr>
            <a:r>
              <a:rPr lang="en-IN" sz="1600" dirty="0"/>
              <a:t>Underutilised compared to road &amp; rail.</a:t>
            </a:r>
          </a:p>
          <a:p>
            <a:pPr marL="0" indent="0" algn="just">
              <a:buNone/>
            </a:pPr>
            <a:r>
              <a:rPr lang="en-IN" sz="1600" b="1" dirty="0"/>
              <a:t>Trends &amp; Growth</a:t>
            </a:r>
          </a:p>
          <a:p>
            <a:pPr marL="466725" lvl="2" indent="-285750" algn="just">
              <a:buFont typeface="Courier New" panose="02070309020205020404" pitchFamily="49" charset="0"/>
              <a:buChar char="o"/>
            </a:pPr>
            <a:r>
              <a:rPr lang="en-IN" sz="1600" dirty="0"/>
              <a:t>Coastal cargo in 2023–24: </a:t>
            </a:r>
            <a:r>
              <a:rPr lang="en-IN" sz="1600" b="1" dirty="0"/>
              <a:t>187.22 million tonnes</a:t>
            </a:r>
            <a:r>
              <a:rPr lang="en-IN" sz="1600" dirty="0"/>
              <a:t> (+1.97%).</a:t>
            </a:r>
          </a:p>
          <a:p>
            <a:pPr marL="466725" lvl="2" indent="-285750" algn="just">
              <a:buFont typeface="Courier New" panose="02070309020205020404" pitchFamily="49" charset="0"/>
              <a:buChar char="o"/>
            </a:pPr>
            <a:r>
              <a:rPr lang="en-IN" sz="1600" dirty="0"/>
              <a:t>Major commodities: POL, crude, containers, iron ore.</a:t>
            </a:r>
          </a:p>
          <a:p>
            <a:pPr marL="466725" lvl="2" indent="-285750" algn="just">
              <a:buFont typeface="Courier New" panose="02070309020205020404" pitchFamily="49" charset="0"/>
              <a:buChar char="o"/>
            </a:pPr>
            <a:r>
              <a:rPr lang="en-IN" sz="1600" dirty="0"/>
              <a:t>Paradip &amp; Deendayal Ports lead in volumes.</a:t>
            </a:r>
          </a:p>
          <a:p>
            <a:pPr marL="0" indent="0" algn="just">
              <a:buNone/>
            </a:pPr>
            <a:br>
              <a:rPr lang="en-IN" sz="1600" dirty="0"/>
            </a:br>
            <a:r>
              <a:rPr lang="en-IN" sz="1600" b="1" dirty="0"/>
              <a:t>Coastal Shipping  Reforms</a:t>
            </a:r>
          </a:p>
          <a:p>
            <a:pPr marL="466725" lvl="2" indent="-285750" algn="just">
              <a:buFont typeface="Courier New" panose="02070309020205020404" pitchFamily="49" charset="0"/>
              <a:buChar char="o"/>
            </a:pPr>
            <a:r>
              <a:rPr lang="en-IN" sz="1600" b="1" dirty="0"/>
              <a:t>Coastal Shipping Bill, 2025</a:t>
            </a:r>
            <a:r>
              <a:rPr lang="en-IN" sz="1600" dirty="0"/>
              <a:t>: modern legal framework, aligned with global cabotage standards.</a:t>
            </a:r>
          </a:p>
          <a:p>
            <a:pPr marL="466725" lvl="2" indent="-285750" algn="just">
              <a:buFont typeface="Courier New" panose="02070309020205020404" pitchFamily="49" charset="0"/>
              <a:buChar char="o"/>
            </a:pPr>
            <a:r>
              <a:rPr lang="en-IN" sz="1600" dirty="0"/>
              <a:t>Targets </a:t>
            </a:r>
            <a:r>
              <a:rPr lang="en-IN" sz="1600" b="1" dirty="0"/>
              <a:t>230 million tonnes by 2030</a:t>
            </a:r>
            <a:r>
              <a:rPr lang="en-IN" sz="1600" dirty="0"/>
              <a:t>.</a:t>
            </a:r>
          </a:p>
          <a:p>
            <a:pPr marL="466725" lvl="2" indent="-285750" algn="just">
              <a:buFont typeface="Courier New" panose="02070309020205020404" pitchFamily="49" charset="0"/>
              <a:buChar char="o"/>
            </a:pPr>
            <a:r>
              <a:rPr lang="en-IN" sz="1600" dirty="0"/>
              <a:t>National Coastal &amp; Inland Shipping Strategic Plan + National Database for Coastal Shipping.</a:t>
            </a:r>
          </a:p>
          <a:p>
            <a:pPr marL="466725" lvl="2" indent="-285750" algn="just">
              <a:buFont typeface="Courier New" panose="02070309020205020404" pitchFamily="49" charset="0"/>
              <a:buChar char="o"/>
            </a:pPr>
            <a:r>
              <a:rPr lang="en-IN" sz="1600" dirty="0"/>
              <a:t>Supports </a:t>
            </a:r>
            <a:r>
              <a:rPr lang="en-IN" sz="1600" b="1" dirty="0" err="1"/>
              <a:t>Atmanirbhar</a:t>
            </a:r>
            <a:r>
              <a:rPr lang="en-IN" sz="1600" b="1" dirty="0"/>
              <a:t> Bharat &amp; Viksit Bharat 2047</a:t>
            </a:r>
            <a:r>
              <a:rPr lang="en-IN" sz="1600" dirty="0"/>
              <a:t> vision.</a:t>
            </a:r>
          </a:p>
          <a:p>
            <a:pPr marL="285750" indent="-285750" algn="just"/>
            <a:endParaRPr lang="en-IN" sz="1600" dirty="0"/>
          </a:p>
        </p:txBody>
      </p:sp>
      <p:sp>
        <p:nvSpPr>
          <p:cNvPr id="7" name="Content Placeholder 2">
            <a:extLst>
              <a:ext uri="{FF2B5EF4-FFF2-40B4-BE49-F238E27FC236}">
                <a16:creationId xmlns:a16="http://schemas.microsoft.com/office/drawing/2014/main" id="{3E0623F3-C6A2-09D6-8F37-FDD84AB7C5E2}"/>
              </a:ext>
            </a:extLst>
          </p:cNvPr>
          <p:cNvSpPr txBox="1">
            <a:spLocks/>
          </p:cNvSpPr>
          <p:nvPr/>
        </p:nvSpPr>
        <p:spPr>
          <a:xfrm>
            <a:off x="6178062" y="1787133"/>
            <a:ext cx="5712486" cy="4726230"/>
          </a:xfrm>
          <a:prstGeom prst="rect">
            <a:avLst/>
          </a:prstGeom>
        </p:spPr>
        <p:txBody>
          <a:bodyPr vert="horz" lIns="0" tIns="0" rIns="0" bIns="0" numCol="1" rtlCol="0" anchor="t" anchorCtr="0">
            <a:noAutofit/>
          </a:bodyPr>
          <a:lstStyle>
            <a:lvl1pPr marL="0" indent="0" algn="l" defTabSz="914400" rtl="0" eaLnBrk="1" latinLnBrk="0" hangingPunct="1">
              <a:lnSpc>
                <a:spcPct val="100000"/>
              </a:lnSpc>
              <a:spcBef>
                <a:spcPts val="0"/>
              </a:spcBef>
              <a:spcAft>
                <a:spcPts val="600"/>
              </a:spcAft>
              <a:buFontTx/>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spcAft>
                <a:spcPts val="600"/>
              </a:spcAft>
              <a:buFontTx/>
              <a:buNone/>
              <a:defRPr sz="1600" kern="1200">
                <a:solidFill>
                  <a:schemeClr val="accent2"/>
                </a:solidFill>
                <a:latin typeface="+mn-lt"/>
                <a:ea typeface="+mn-ea"/>
                <a:cs typeface="+mn-cs"/>
              </a:defRPr>
            </a:lvl2pPr>
            <a:lvl3pPr marL="18097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3pPr>
            <a:lvl4pPr marL="361950"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accent2"/>
                </a:solidFill>
                <a:latin typeface="+mn-lt"/>
                <a:ea typeface="+mn-ea"/>
                <a:cs typeface="+mn-cs"/>
              </a:defRPr>
            </a:lvl4pPr>
            <a:lvl5pPr marL="542925" indent="-180975" algn="l" defTabSz="914400" rtl="0" eaLnBrk="1" latinLnBrk="0" hangingPunct="1">
              <a:lnSpc>
                <a:spcPct val="100000"/>
              </a:lnSpc>
              <a:spcBef>
                <a:spcPts val="0"/>
              </a:spcBef>
              <a:spcAft>
                <a:spcPts val="600"/>
              </a:spcAft>
              <a:buClrTx/>
              <a:buFont typeface="Arial" panose="020B0604020202020204" pitchFamily="34" charset="0"/>
              <a:buChar char="•"/>
              <a:defRPr sz="1600" kern="1200" baseline="0">
                <a:solidFill>
                  <a:schemeClr val="accent2"/>
                </a:solidFill>
                <a:latin typeface="+mn-lt"/>
                <a:ea typeface="+mn-ea"/>
                <a:cs typeface="+mn-cs"/>
              </a:defRPr>
            </a:lvl5pPr>
            <a:lvl6pPr marL="719138" indent="-180975"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6pPr>
            <a:lvl7pPr marL="8969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7pPr>
            <a:lvl8pPr marL="1074738" indent="-1778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500" kern="1200">
                <a:solidFill>
                  <a:schemeClr val="tx2"/>
                </a:solidFill>
                <a:latin typeface="+mn-lt"/>
                <a:ea typeface="+mn-ea"/>
                <a:cs typeface="+mn-cs"/>
              </a:defRPr>
            </a:lvl8pPr>
            <a:lvl9pPr marL="1257300" indent="-182563" algn="l" defTabSz="914400" rtl="0" eaLnBrk="1" latinLnBrk="0" hangingPunct="1">
              <a:lnSpc>
                <a:spcPct val="90000"/>
              </a:lnSpc>
              <a:spcBef>
                <a:spcPts val="500"/>
              </a:spcBef>
              <a:buFont typeface="Arial" panose="020B0604020202020204" pitchFamily="34" charset="0"/>
              <a:buChar char="•"/>
              <a:defRPr sz="1500" kern="1200">
                <a:solidFill>
                  <a:schemeClr val="tx2"/>
                </a:solidFill>
                <a:latin typeface="+mn-lt"/>
                <a:ea typeface="+mn-ea"/>
                <a:cs typeface="+mn-cs"/>
              </a:defRPr>
            </a:lvl9pPr>
          </a:lstStyle>
          <a:p>
            <a:pPr algn="just"/>
            <a:r>
              <a:rPr lang="en-IN" dirty="0">
                <a:solidFill>
                  <a:schemeClr val="tx1"/>
                </a:solidFill>
              </a:rPr>
              <a:t>Benefits of Maritime Shipping</a:t>
            </a:r>
          </a:p>
          <a:p>
            <a:pPr marL="285750" lvl="0" indent="-285750" algn="just" eaLnBrk="0" fontAlgn="base" hangingPunct="0">
              <a:spcBef>
                <a:spcPct val="0"/>
              </a:spcBef>
              <a:spcAft>
                <a:spcPct val="0"/>
              </a:spcAft>
              <a:buFont typeface="Arial" panose="020B0604020202020204" pitchFamily="34" charset="0"/>
              <a:buChar char="•"/>
            </a:pPr>
            <a:r>
              <a:rPr lang="en-US" altLang="en-US" dirty="0">
                <a:solidFill>
                  <a:schemeClr val="tx1"/>
                </a:solidFill>
              </a:rPr>
              <a:t>Most Carbon-Efficient Mode</a:t>
            </a:r>
            <a:endParaRPr lang="en-US" altLang="en-US" b="0" dirty="0">
              <a:solidFill>
                <a:schemeClr val="tx1"/>
              </a:solidFill>
            </a:endParaRPr>
          </a:p>
          <a:p>
            <a:pPr marL="466725" lvl="2" indent="-285750" algn="just" eaLnBrk="0" fontAlgn="base" hangingPunct="0">
              <a:spcBef>
                <a:spcPct val="0"/>
              </a:spcBef>
              <a:spcAft>
                <a:spcPct val="0"/>
              </a:spcAft>
              <a:buFont typeface="Courier New" panose="02070309020205020404" pitchFamily="49" charset="0"/>
              <a:buChar char="o"/>
            </a:pPr>
            <a:r>
              <a:rPr lang="en-US" altLang="en-US" b="0" dirty="0">
                <a:solidFill>
                  <a:schemeClr val="tx1"/>
                </a:solidFill>
              </a:rPr>
              <a:t>Shipping has the </a:t>
            </a:r>
            <a:r>
              <a:rPr lang="en-US" altLang="en-US" dirty="0">
                <a:solidFill>
                  <a:schemeClr val="tx1"/>
                </a:solidFill>
              </a:rPr>
              <a:t>lowest CO₂ emissions per </a:t>
            </a:r>
            <a:r>
              <a:rPr lang="en-US" altLang="en-US" dirty="0" err="1">
                <a:solidFill>
                  <a:schemeClr val="tx1"/>
                </a:solidFill>
              </a:rPr>
              <a:t>tonne</a:t>
            </a:r>
            <a:r>
              <a:rPr lang="en-US" altLang="en-US" dirty="0">
                <a:solidFill>
                  <a:schemeClr val="tx1"/>
                </a:solidFill>
              </a:rPr>
              <a:t>-km</a:t>
            </a:r>
            <a:r>
              <a:rPr lang="en-US" altLang="en-US" b="0" dirty="0">
                <a:solidFill>
                  <a:schemeClr val="tx1"/>
                </a:solidFill>
              </a:rPr>
              <a:t> compared to road, rail, and air.</a:t>
            </a:r>
          </a:p>
          <a:p>
            <a:pPr lvl="0" algn="just" eaLnBrk="0" fontAlgn="base" hangingPunct="0">
              <a:spcBef>
                <a:spcPct val="0"/>
              </a:spcBef>
              <a:spcAft>
                <a:spcPct val="0"/>
              </a:spcAft>
            </a:pPr>
            <a:endParaRPr lang="en-US" altLang="en-US" dirty="0">
              <a:solidFill>
                <a:schemeClr val="tx1"/>
              </a:solidFill>
            </a:endParaRPr>
          </a:p>
          <a:p>
            <a:pPr marL="285750" lvl="0" indent="-285750" algn="just" eaLnBrk="0" fontAlgn="base" hangingPunct="0">
              <a:spcBef>
                <a:spcPct val="0"/>
              </a:spcBef>
              <a:spcAft>
                <a:spcPct val="0"/>
              </a:spcAft>
              <a:buFont typeface="Arial" panose="020B0604020202020204" pitchFamily="34" charset="0"/>
              <a:buChar char="•"/>
            </a:pPr>
            <a:r>
              <a:rPr lang="en-US" altLang="en-US" dirty="0">
                <a:solidFill>
                  <a:schemeClr val="tx1"/>
                </a:solidFill>
              </a:rPr>
              <a:t>Reduced Pollution &amp; Congestion</a:t>
            </a:r>
            <a:endParaRPr lang="en-US" altLang="en-US" b="0" dirty="0">
              <a:solidFill>
                <a:schemeClr val="tx1"/>
              </a:solidFill>
            </a:endParaRPr>
          </a:p>
          <a:p>
            <a:pPr marL="466725" lvl="2" indent="-285750" algn="just" eaLnBrk="0" fontAlgn="base" hangingPunct="0">
              <a:spcBef>
                <a:spcPct val="0"/>
              </a:spcBef>
              <a:spcAft>
                <a:spcPct val="0"/>
              </a:spcAft>
              <a:buFont typeface="Courier New" panose="02070309020205020404" pitchFamily="49" charset="0"/>
              <a:buChar char="o"/>
            </a:pPr>
            <a:r>
              <a:rPr lang="en-US" altLang="en-US" b="0" dirty="0">
                <a:solidFill>
                  <a:schemeClr val="tx1"/>
                </a:solidFill>
              </a:rPr>
              <a:t>Shifting freight from trucks/trains to ships cuts </a:t>
            </a:r>
            <a:r>
              <a:rPr lang="en-US" altLang="en-US" dirty="0">
                <a:solidFill>
                  <a:schemeClr val="tx1"/>
                </a:solidFill>
              </a:rPr>
              <a:t>urban air pollution</a:t>
            </a:r>
            <a:r>
              <a:rPr lang="en-US" altLang="en-US" b="0" dirty="0">
                <a:solidFill>
                  <a:schemeClr val="tx1"/>
                </a:solidFill>
              </a:rPr>
              <a:t>.</a:t>
            </a:r>
          </a:p>
          <a:p>
            <a:pPr marL="466725" lvl="2" indent="-285750" algn="just" eaLnBrk="0" fontAlgn="base" hangingPunct="0">
              <a:spcBef>
                <a:spcPct val="0"/>
              </a:spcBef>
              <a:spcAft>
                <a:spcPct val="0"/>
              </a:spcAft>
              <a:buFont typeface="Courier New" panose="02070309020205020404" pitchFamily="49" charset="0"/>
              <a:buChar char="o"/>
            </a:pPr>
            <a:r>
              <a:rPr lang="en-US" altLang="en-US" b="0" dirty="0">
                <a:solidFill>
                  <a:schemeClr val="tx1"/>
                </a:solidFill>
              </a:rPr>
              <a:t>Less congestion on highways and rail networks.</a:t>
            </a:r>
          </a:p>
          <a:p>
            <a:pPr marL="285750" lvl="0" indent="-285750" algn="just" eaLnBrk="0" fontAlgn="base" hangingPunct="0">
              <a:spcBef>
                <a:spcPct val="0"/>
              </a:spcBef>
              <a:spcAft>
                <a:spcPct val="0"/>
              </a:spcAft>
              <a:buFont typeface="Arial" panose="020B0604020202020204" pitchFamily="34" charset="0"/>
              <a:buChar char="•"/>
            </a:pPr>
            <a:endParaRPr lang="en-US" altLang="en-US" dirty="0">
              <a:solidFill>
                <a:schemeClr val="tx1"/>
              </a:solidFill>
            </a:endParaRPr>
          </a:p>
          <a:p>
            <a:pPr marL="285750" lvl="0" indent="-285750" algn="just" eaLnBrk="0" fontAlgn="base" hangingPunct="0">
              <a:spcBef>
                <a:spcPct val="0"/>
              </a:spcBef>
              <a:spcAft>
                <a:spcPct val="0"/>
              </a:spcAft>
              <a:buFont typeface="Arial" panose="020B0604020202020204" pitchFamily="34" charset="0"/>
              <a:buChar char="•"/>
            </a:pPr>
            <a:r>
              <a:rPr lang="en-US" altLang="en-US" dirty="0">
                <a:solidFill>
                  <a:schemeClr val="tx1"/>
                </a:solidFill>
              </a:rPr>
              <a:t>Green Logistics</a:t>
            </a:r>
            <a:endParaRPr lang="en-US" altLang="en-US" b="0" dirty="0">
              <a:solidFill>
                <a:schemeClr val="tx1"/>
              </a:solidFill>
            </a:endParaRPr>
          </a:p>
          <a:p>
            <a:pPr marL="466725" lvl="2" indent="-285750" algn="just" eaLnBrk="0" fontAlgn="base" hangingPunct="0">
              <a:spcBef>
                <a:spcPct val="0"/>
              </a:spcBef>
              <a:spcAft>
                <a:spcPct val="0"/>
              </a:spcAft>
              <a:buFont typeface="Courier New" panose="02070309020205020404" pitchFamily="49" charset="0"/>
              <a:buChar char="o"/>
            </a:pPr>
            <a:r>
              <a:rPr lang="en-US" altLang="en-US" b="0" dirty="0">
                <a:solidFill>
                  <a:schemeClr val="tx1"/>
                </a:solidFill>
              </a:rPr>
              <a:t>Supports </a:t>
            </a:r>
            <a:r>
              <a:rPr lang="en-US" altLang="en-US" dirty="0">
                <a:solidFill>
                  <a:schemeClr val="tx1"/>
                </a:solidFill>
              </a:rPr>
              <a:t>low-carbon supply chains</a:t>
            </a:r>
            <a:r>
              <a:rPr lang="en-US" altLang="en-US" b="0" dirty="0">
                <a:solidFill>
                  <a:schemeClr val="tx1"/>
                </a:solidFill>
              </a:rPr>
              <a:t> and </a:t>
            </a:r>
            <a:r>
              <a:rPr lang="en-US" altLang="en-US" dirty="0">
                <a:solidFill>
                  <a:schemeClr val="tx1"/>
                </a:solidFill>
              </a:rPr>
              <a:t>climate commitments</a:t>
            </a:r>
            <a:r>
              <a:rPr lang="en-US" altLang="en-US" b="0" dirty="0">
                <a:solidFill>
                  <a:schemeClr val="tx1"/>
                </a:solidFill>
              </a:rPr>
              <a:t>.</a:t>
            </a:r>
          </a:p>
          <a:p>
            <a:pPr marL="466725" lvl="2" indent="-285750" algn="just" eaLnBrk="0" fontAlgn="base" hangingPunct="0">
              <a:spcBef>
                <a:spcPct val="0"/>
              </a:spcBef>
              <a:spcAft>
                <a:spcPct val="0"/>
              </a:spcAft>
              <a:buFont typeface="Courier New" panose="02070309020205020404" pitchFamily="49" charset="0"/>
              <a:buChar char="o"/>
            </a:pPr>
            <a:r>
              <a:rPr lang="en-US" altLang="en-US" b="0" dirty="0">
                <a:solidFill>
                  <a:schemeClr val="tx1"/>
                </a:solidFill>
              </a:rPr>
              <a:t>Essential for achieving </a:t>
            </a:r>
            <a:r>
              <a:rPr lang="en-US" altLang="en-US" dirty="0">
                <a:solidFill>
                  <a:schemeClr val="tx1"/>
                </a:solidFill>
              </a:rPr>
              <a:t>India’s net-zero &amp; IMO 2050 targets</a:t>
            </a:r>
            <a:r>
              <a:rPr lang="en-US" altLang="en-US" b="0" dirty="0">
                <a:solidFill>
                  <a:schemeClr val="tx1"/>
                </a:solidFill>
              </a:rPr>
              <a:t>.</a:t>
            </a:r>
          </a:p>
          <a:p>
            <a:pPr marL="285750" lvl="0" indent="-285750" algn="just" eaLnBrk="0" fontAlgn="base" hangingPunct="0">
              <a:spcBef>
                <a:spcPct val="0"/>
              </a:spcBef>
              <a:spcAft>
                <a:spcPct val="0"/>
              </a:spcAft>
              <a:buFont typeface="Arial" panose="020B0604020202020204" pitchFamily="34" charset="0"/>
              <a:buChar char="•"/>
            </a:pPr>
            <a:endParaRPr lang="en-US" altLang="en-US" dirty="0">
              <a:solidFill>
                <a:schemeClr val="tx1"/>
              </a:solidFill>
            </a:endParaRPr>
          </a:p>
          <a:p>
            <a:pPr marL="285750" lvl="0" indent="-285750" algn="just" eaLnBrk="0" fontAlgn="base" hangingPunct="0">
              <a:spcBef>
                <a:spcPct val="0"/>
              </a:spcBef>
              <a:spcAft>
                <a:spcPct val="0"/>
              </a:spcAft>
              <a:buFont typeface="Arial" panose="020B0604020202020204" pitchFamily="34" charset="0"/>
              <a:buChar char="•"/>
            </a:pPr>
            <a:r>
              <a:rPr lang="en-US" altLang="en-US" dirty="0">
                <a:solidFill>
                  <a:schemeClr val="tx1"/>
                </a:solidFill>
              </a:rPr>
              <a:t>Large-Scale Impact</a:t>
            </a:r>
            <a:endParaRPr lang="en-US" altLang="en-US" b="0" dirty="0">
              <a:solidFill>
                <a:schemeClr val="tx1"/>
              </a:solidFill>
            </a:endParaRPr>
          </a:p>
          <a:p>
            <a:pPr marL="466725" lvl="2" indent="-285750" algn="just" eaLnBrk="0" fontAlgn="base" hangingPunct="0">
              <a:spcBef>
                <a:spcPct val="0"/>
              </a:spcBef>
              <a:spcAft>
                <a:spcPct val="0"/>
              </a:spcAft>
              <a:buFont typeface="Courier New" panose="02070309020205020404" pitchFamily="49" charset="0"/>
              <a:buChar char="o"/>
            </a:pPr>
            <a:r>
              <a:rPr lang="en-US" altLang="en-US" b="0" dirty="0">
                <a:solidFill>
                  <a:schemeClr val="tx1"/>
                </a:solidFill>
              </a:rPr>
              <a:t>Moving bulk cargo by sea reduces fossil fuel consumption.</a:t>
            </a:r>
          </a:p>
          <a:p>
            <a:pPr marL="466725" lvl="2" indent="-285750" algn="just" eaLnBrk="0" fontAlgn="base" hangingPunct="0">
              <a:spcBef>
                <a:spcPct val="0"/>
              </a:spcBef>
              <a:spcAft>
                <a:spcPct val="0"/>
              </a:spcAft>
              <a:buFont typeface="Courier New" panose="02070309020205020404" pitchFamily="49" charset="0"/>
              <a:buChar char="o"/>
            </a:pPr>
            <a:r>
              <a:rPr lang="en-US" altLang="en-US" b="0" dirty="0">
                <a:solidFill>
                  <a:schemeClr val="tx1"/>
                </a:solidFill>
              </a:rPr>
              <a:t>Coastal shipping = key enabler of </a:t>
            </a:r>
            <a:r>
              <a:rPr lang="en-US" altLang="en-US" dirty="0">
                <a:solidFill>
                  <a:schemeClr val="tx1"/>
                </a:solidFill>
              </a:rPr>
              <a:t>Blue Economy + Green Economy</a:t>
            </a:r>
            <a:r>
              <a:rPr lang="en-US" altLang="en-US" b="0" dirty="0">
                <a:solidFill>
                  <a:schemeClr val="tx1"/>
                </a:solidFill>
              </a:rPr>
              <a:t> transition.</a:t>
            </a:r>
          </a:p>
          <a:p>
            <a:pPr lvl="0" algn="just" eaLnBrk="0" fontAlgn="base" hangingPunct="0">
              <a:spcBef>
                <a:spcPct val="0"/>
              </a:spcBef>
              <a:spcAft>
                <a:spcPct val="0"/>
              </a:spcAft>
            </a:pPr>
            <a:endParaRPr lang="en-US" altLang="en-US" b="0" dirty="0">
              <a:solidFill>
                <a:schemeClr val="tx1"/>
              </a:solidFill>
            </a:endParaRPr>
          </a:p>
        </p:txBody>
      </p:sp>
      <p:sp>
        <p:nvSpPr>
          <p:cNvPr id="8" name="TextBox 7">
            <a:extLst>
              <a:ext uri="{FF2B5EF4-FFF2-40B4-BE49-F238E27FC236}">
                <a16:creationId xmlns:a16="http://schemas.microsoft.com/office/drawing/2014/main" id="{63E30A6E-C58C-5B32-17B4-582D1236B553}"/>
              </a:ext>
            </a:extLst>
          </p:cNvPr>
          <p:cNvSpPr txBox="1"/>
          <p:nvPr/>
        </p:nvSpPr>
        <p:spPr>
          <a:xfrm>
            <a:off x="433408" y="1001346"/>
            <a:ext cx="11161059" cy="646331"/>
          </a:xfrm>
          <a:prstGeom prst="rect">
            <a:avLst/>
          </a:prstGeom>
          <a:noFill/>
        </p:spPr>
        <p:txBody>
          <a:bodyPr wrap="square">
            <a:spAutoFit/>
          </a:bodyPr>
          <a:lstStyle/>
          <a:p>
            <a:r>
              <a:rPr lang="en-US" dirty="0"/>
              <a:t>Coastal shipping is the movement of goods and passengers along a country’s coast using sea routes, offering a cost-effective and eco-friendly alternative to road and rail transport.</a:t>
            </a:r>
            <a:endParaRPr lang="en-IN" dirty="0"/>
          </a:p>
        </p:txBody>
      </p:sp>
      <p:sp>
        <p:nvSpPr>
          <p:cNvPr id="3" name="Footer Placeholder 2">
            <a:extLst>
              <a:ext uri="{FF2B5EF4-FFF2-40B4-BE49-F238E27FC236}">
                <a16:creationId xmlns:a16="http://schemas.microsoft.com/office/drawing/2014/main" id="{3989D5FC-5D3A-EE64-4653-29DFDA05DD00}"/>
              </a:ext>
            </a:extLst>
          </p:cNvPr>
          <p:cNvSpPr>
            <a:spLocks noGrp="1"/>
          </p:cNvSpPr>
          <p:nvPr>
            <p:ph type="ftr" sz="quarter" idx="11"/>
          </p:nvPr>
        </p:nvSpPr>
        <p:spPr>
          <a:xfrm>
            <a:off x="4038599" y="641690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6" name="Slide Number Placeholder 3">
            <a:extLst>
              <a:ext uri="{FF2B5EF4-FFF2-40B4-BE49-F238E27FC236}">
                <a16:creationId xmlns:a16="http://schemas.microsoft.com/office/drawing/2014/main" id="{D000A680-3177-5DA8-0023-BC2F53754F54}"/>
              </a:ext>
            </a:extLst>
          </p:cNvPr>
          <p:cNvSpPr>
            <a:spLocks noGrp="1"/>
          </p:cNvSpPr>
          <p:nvPr>
            <p:ph type="sldNum" sz="quarter" idx="12"/>
          </p:nvPr>
        </p:nvSpPr>
        <p:spPr>
          <a:xfrm>
            <a:off x="8610600" y="63665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1553082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D45AB-E28D-31DD-6CA3-A48C647041C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7CFE54D-4D00-98C7-FC50-2CE1D897BBAE}"/>
              </a:ext>
            </a:extLst>
          </p:cNvPr>
          <p:cNvSpPr>
            <a:spLocks noGrp="1"/>
          </p:cNvSpPr>
          <p:nvPr>
            <p:ph type="title"/>
          </p:nvPr>
        </p:nvSpPr>
        <p:spPr>
          <a:xfrm>
            <a:off x="1608463" y="176357"/>
            <a:ext cx="9391231" cy="740660"/>
          </a:xfrm>
        </p:spPr>
        <p:txBody>
          <a:bodyPr/>
          <a:lstStyle/>
          <a:p>
            <a:r>
              <a:rPr lang="en-IN" dirty="0"/>
              <a:t>Contribution to the Blue Economy</a:t>
            </a:r>
          </a:p>
        </p:txBody>
      </p:sp>
      <p:sp>
        <p:nvSpPr>
          <p:cNvPr id="12" name="TextBox 11">
            <a:extLst>
              <a:ext uri="{FF2B5EF4-FFF2-40B4-BE49-F238E27FC236}">
                <a16:creationId xmlns:a16="http://schemas.microsoft.com/office/drawing/2014/main" id="{96A3E6B3-256C-D575-2322-D516E5BF034C}"/>
              </a:ext>
            </a:extLst>
          </p:cNvPr>
          <p:cNvSpPr txBox="1"/>
          <p:nvPr/>
        </p:nvSpPr>
        <p:spPr>
          <a:xfrm>
            <a:off x="3183085" y="917017"/>
            <a:ext cx="6373291" cy="461665"/>
          </a:xfrm>
          <a:prstGeom prst="rect">
            <a:avLst/>
          </a:prstGeom>
          <a:noFill/>
        </p:spPr>
        <p:txBody>
          <a:bodyPr wrap="square">
            <a:spAutoFit/>
          </a:bodyPr>
          <a:lstStyle/>
          <a:p>
            <a:pPr algn="ctr"/>
            <a:r>
              <a:rPr lang="en-IN" sz="2400" b="1" dirty="0">
                <a:solidFill>
                  <a:schemeClr val="accent1"/>
                </a:solidFill>
              </a:rPr>
              <a:t>Towards Viksit Bharat 2047</a:t>
            </a:r>
          </a:p>
        </p:txBody>
      </p:sp>
      <p:sp>
        <p:nvSpPr>
          <p:cNvPr id="2" name="Rectangle 1">
            <a:extLst>
              <a:ext uri="{FF2B5EF4-FFF2-40B4-BE49-F238E27FC236}">
                <a16:creationId xmlns:a16="http://schemas.microsoft.com/office/drawing/2014/main" id="{56B663E8-9D82-0CC3-F4B8-15CEB61B7934}"/>
              </a:ext>
            </a:extLst>
          </p:cNvPr>
          <p:cNvSpPr/>
          <p:nvPr/>
        </p:nvSpPr>
        <p:spPr>
          <a:xfrm>
            <a:off x="685513" y="1623462"/>
            <a:ext cx="4309820" cy="461665"/>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India and its Blue Economy</a:t>
            </a:r>
            <a:endParaRPr lang="en-IN" b="1"/>
          </a:p>
        </p:txBody>
      </p:sp>
      <p:sp>
        <p:nvSpPr>
          <p:cNvPr id="3" name="Rectangle 2">
            <a:extLst>
              <a:ext uri="{FF2B5EF4-FFF2-40B4-BE49-F238E27FC236}">
                <a16:creationId xmlns:a16="http://schemas.microsoft.com/office/drawing/2014/main" id="{DD80E861-09DD-7328-C7A0-9122EC03A116}"/>
              </a:ext>
            </a:extLst>
          </p:cNvPr>
          <p:cNvSpPr/>
          <p:nvPr/>
        </p:nvSpPr>
        <p:spPr>
          <a:xfrm>
            <a:off x="685513" y="2085127"/>
            <a:ext cx="4309820" cy="1364595"/>
          </a:xfrm>
          <a:prstGeom prst="rect">
            <a:avLst/>
          </a:prstGeom>
          <a:noFill/>
          <a:ln w="952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hteck 39">
            <a:extLst>
              <a:ext uri="{FF2B5EF4-FFF2-40B4-BE49-F238E27FC236}">
                <a16:creationId xmlns:a16="http://schemas.microsoft.com/office/drawing/2014/main" id="{5DC83B3D-02DF-ECDF-7183-A3FE5B417F4C}"/>
              </a:ext>
            </a:extLst>
          </p:cNvPr>
          <p:cNvSpPr/>
          <p:nvPr/>
        </p:nvSpPr>
        <p:spPr bwMode="gray">
          <a:xfrm>
            <a:off x="986436" y="2309183"/>
            <a:ext cx="1585314"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432000" rtlCol="0" anchor="ctr"/>
          <a:lstStyle/>
          <a:p>
            <a:pPr algn="ctr"/>
            <a:r>
              <a:rPr lang="en-IN" sz="4000" b="1"/>
              <a:t>95%</a:t>
            </a:r>
          </a:p>
        </p:txBody>
      </p:sp>
      <p:cxnSp>
        <p:nvCxnSpPr>
          <p:cNvPr id="13" name="Straight Connector 12">
            <a:extLst>
              <a:ext uri="{FF2B5EF4-FFF2-40B4-BE49-F238E27FC236}">
                <a16:creationId xmlns:a16="http://schemas.microsoft.com/office/drawing/2014/main" id="{97307A97-863C-E7C7-6E91-82C6D6A72D78}"/>
              </a:ext>
            </a:extLst>
          </p:cNvPr>
          <p:cNvCxnSpPr/>
          <p:nvPr/>
        </p:nvCxnSpPr>
        <p:spPr>
          <a:xfrm>
            <a:off x="986436" y="2926080"/>
            <a:ext cx="1645920"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14" name="Rechteck 39">
            <a:extLst>
              <a:ext uri="{FF2B5EF4-FFF2-40B4-BE49-F238E27FC236}">
                <a16:creationId xmlns:a16="http://schemas.microsoft.com/office/drawing/2014/main" id="{22C473F9-B655-520C-C6BD-ADA593B9ED79}"/>
              </a:ext>
            </a:extLst>
          </p:cNvPr>
          <p:cNvSpPr/>
          <p:nvPr/>
        </p:nvSpPr>
        <p:spPr bwMode="gray">
          <a:xfrm>
            <a:off x="986437" y="2946610"/>
            <a:ext cx="1645918"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IN" sz="1600"/>
              <a:t>By trade volume</a:t>
            </a:r>
          </a:p>
        </p:txBody>
      </p:sp>
      <p:sp>
        <p:nvSpPr>
          <p:cNvPr id="15" name="Rechteck 39">
            <a:extLst>
              <a:ext uri="{FF2B5EF4-FFF2-40B4-BE49-F238E27FC236}">
                <a16:creationId xmlns:a16="http://schemas.microsoft.com/office/drawing/2014/main" id="{93DE1742-1E7C-052B-6FFC-D6F385D8F77A}"/>
              </a:ext>
            </a:extLst>
          </p:cNvPr>
          <p:cNvSpPr/>
          <p:nvPr/>
        </p:nvSpPr>
        <p:spPr bwMode="gray">
          <a:xfrm>
            <a:off x="3006156" y="2329906"/>
            <a:ext cx="1585314"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432000" rtlCol="0" anchor="ctr"/>
          <a:lstStyle/>
          <a:p>
            <a:pPr algn="ctr"/>
            <a:r>
              <a:rPr lang="en-IN" sz="4000" b="1" dirty="0"/>
              <a:t>70%</a:t>
            </a:r>
          </a:p>
        </p:txBody>
      </p:sp>
      <p:cxnSp>
        <p:nvCxnSpPr>
          <p:cNvPr id="16" name="Straight Connector 15">
            <a:extLst>
              <a:ext uri="{FF2B5EF4-FFF2-40B4-BE49-F238E27FC236}">
                <a16:creationId xmlns:a16="http://schemas.microsoft.com/office/drawing/2014/main" id="{5FFC6859-681D-0EE3-77B7-C54A858B41CB}"/>
              </a:ext>
            </a:extLst>
          </p:cNvPr>
          <p:cNvCxnSpPr/>
          <p:nvPr/>
        </p:nvCxnSpPr>
        <p:spPr>
          <a:xfrm>
            <a:off x="3006156" y="2946803"/>
            <a:ext cx="1645920"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17" name="Rechteck 39">
            <a:extLst>
              <a:ext uri="{FF2B5EF4-FFF2-40B4-BE49-F238E27FC236}">
                <a16:creationId xmlns:a16="http://schemas.microsoft.com/office/drawing/2014/main" id="{5E19BE49-9BF1-6D4B-F03F-014F17A56A1D}"/>
              </a:ext>
            </a:extLst>
          </p:cNvPr>
          <p:cNvSpPr/>
          <p:nvPr/>
        </p:nvSpPr>
        <p:spPr bwMode="gray">
          <a:xfrm>
            <a:off x="3006157" y="2967333"/>
            <a:ext cx="1645918"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IN" sz="1600"/>
              <a:t>By trade value</a:t>
            </a:r>
          </a:p>
        </p:txBody>
      </p:sp>
      <p:sp>
        <p:nvSpPr>
          <p:cNvPr id="19" name="Rectangle 18">
            <a:extLst>
              <a:ext uri="{FF2B5EF4-FFF2-40B4-BE49-F238E27FC236}">
                <a16:creationId xmlns:a16="http://schemas.microsoft.com/office/drawing/2014/main" id="{0A3DD089-C1EC-4BBA-9635-2584E1FF0118}"/>
              </a:ext>
            </a:extLst>
          </p:cNvPr>
          <p:cNvSpPr/>
          <p:nvPr/>
        </p:nvSpPr>
        <p:spPr>
          <a:xfrm>
            <a:off x="5198533" y="1623462"/>
            <a:ext cx="6471013" cy="461665"/>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India’s Infrastructure Leverages</a:t>
            </a:r>
            <a:endParaRPr lang="en-IN" b="1"/>
          </a:p>
        </p:txBody>
      </p:sp>
      <p:sp>
        <p:nvSpPr>
          <p:cNvPr id="20" name="Rectangle 19">
            <a:extLst>
              <a:ext uri="{FF2B5EF4-FFF2-40B4-BE49-F238E27FC236}">
                <a16:creationId xmlns:a16="http://schemas.microsoft.com/office/drawing/2014/main" id="{D5F737C3-BD2D-C904-BBC3-E104379A91CF}"/>
              </a:ext>
            </a:extLst>
          </p:cNvPr>
          <p:cNvSpPr/>
          <p:nvPr/>
        </p:nvSpPr>
        <p:spPr>
          <a:xfrm>
            <a:off x="5198533" y="2085127"/>
            <a:ext cx="6471013" cy="1364595"/>
          </a:xfrm>
          <a:prstGeom prst="rect">
            <a:avLst/>
          </a:prstGeom>
          <a:noFill/>
          <a:ln w="952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hteck 39">
            <a:extLst>
              <a:ext uri="{FF2B5EF4-FFF2-40B4-BE49-F238E27FC236}">
                <a16:creationId xmlns:a16="http://schemas.microsoft.com/office/drawing/2014/main" id="{899D0321-F91F-B0A3-0F48-F59D5AB2D157}"/>
              </a:ext>
            </a:extLst>
          </p:cNvPr>
          <p:cNvSpPr/>
          <p:nvPr/>
        </p:nvSpPr>
        <p:spPr bwMode="gray">
          <a:xfrm>
            <a:off x="5645829" y="2309183"/>
            <a:ext cx="1083021"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IN" sz="4000" b="1"/>
              <a:t>12</a:t>
            </a:r>
          </a:p>
        </p:txBody>
      </p:sp>
      <p:cxnSp>
        <p:nvCxnSpPr>
          <p:cNvPr id="22" name="Straight Connector 21">
            <a:extLst>
              <a:ext uri="{FF2B5EF4-FFF2-40B4-BE49-F238E27FC236}">
                <a16:creationId xmlns:a16="http://schemas.microsoft.com/office/drawing/2014/main" id="{719AC578-895C-5DD7-683F-5A409AEC54CA}"/>
              </a:ext>
            </a:extLst>
          </p:cNvPr>
          <p:cNvCxnSpPr>
            <a:cxnSpLocks/>
          </p:cNvCxnSpPr>
          <p:nvPr/>
        </p:nvCxnSpPr>
        <p:spPr>
          <a:xfrm>
            <a:off x="5364379" y="2869091"/>
            <a:ext cx="1645920"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23" name="Rechteck 39">
            <a:extLst>
              <a:ext uri="{FF2B5EF4-FFF2-40B4-BE49-F238E27FC236}">
                <a16:creationId xmlns:a16="http://schemas.microsoft.com/office/drawing/2014/main" id="{EA564E8B-BC3E-56BF-5A1C-BA4165A4809F}"/>
              </a:ext>
            </a:extLst>
          </p:cNvPr>
          <p:cNvSpPr/>
          <p:nvPr/>
        </p:nvSpPr>
        <p:spPr bwMode="gray">
          <a:xfrm>
            <a:off x="5364380" y="2946610"/>
            <a:ext cx="1645918"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IN" sz="1600"/>
              <a:t>Major Ports</a:t>
            </a:r>
          </a:p>
        </p:txBody>
      </p:sp>
      <p:sp>
        <p:nvSpPr>
          <p:cNvPr id="27" name="Rechteck 39">
            <a:extLst>
              <a:ext uri="{FF2B5EF4-FFF2-40B4-BE49-F238E27FC236}">
                <a16:creationId xmlns:a16="http://schemas.microsoft.com/office/drawing/2014/main" id="{38A8FBF1-597A-CF72-D35C-FD72B8CD2BED}"/>
              </a:ext>
            </a:extLst>
          </p:cNvPr>
          <p:cNvSpPr/>
          <p:nvPr/>
        </p:nvSpPr>
        <p:spPr bwMode="gray">
          <a:xfrm>
            <a:off x="7315977" y="2316970"/>
            <a:ext cx="1440962"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US" sz="4000" b="1"/>
              <a:t>2</a:t>
            </a:r>
            <a:r>
              <a:rPr lang="en-IN" sz="4000" b="1"/>
              <a:t>00+</a:t>
            </a:r>
          </a:p>
        </p:txBody>
      </p:sp>
      <p:cxnSp>
        <p:nvCxnSpPr>
          <p:cNvPr id="28" name="Straight Connector 27">
            <a:extLst>
              <a:ext uri="{FF2B5EF4-FFF2-40B4-BE49-F238E27FC236}">
                <a16:creationId xmlns:a16="http://schemas.microsoft.com/office/drawing/2014/main" id="{4F21570C-1176-D3C2-95C5-F63F31989E11}"/>
              </a:ext>
            </a:extLst>
          </p:cNvPr>
          <p:cNvCxnSpPr>
            <a:cxnSpLocks/>
          </p:cNvCxnSpPr>
          <p:nvPr/>
        </p:nvCxnSpPr>
        <p:spPr>
          <a:xfrm>
            <a:off x="7213497" y="2876878"/>
            <a:ext cx="1645920"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29" name="Rechteck 39">
            <a:extLst>
              <a:ext uri="{FF2B5EF4-FFF2-40B4-BE49-F238E27FC236}">
                <a16:creationId xmlns:a16="http://schemas.microsoft.com/office/drawing/2014/main" id="{F39FBBC4-46C7-FDC5-1ABD-720A9F6880A1}"/>
              </a:ext>
            </a:extLst>
          </p:cNvPr>
          <p:cNvSpPr/>
          <p:nvPr/>
        </p:nvSpPr>
        <p:spPr bwMode="gray">
          <a:xfrm>
            <a:off x="7213498" y="2954397"/>
            <a:ext cx="1645918"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IN" sz="1600"/>
              <a:t>Non-major Ports</a:t>
            </a:r>
          </a:p>
        </p:txBody>
      </p:sp>
      <p:sp>
        <p:nvSpPr>
          <p:cNvPr id="30" name="Rechteck 39">
            <a:extLst>
              <a:ext uri="{FF2B5EF4-FFF2-40B4-BE49-F238E27FC236}">
                <a16:creationId xmlns:a16="http://schemas.microsoft.com/office/drawing/2014/main" id="{42E73524-AA40-9573-5BF1-5B3A65EFCCEE}"/>
              </a:ext>
            </a:extLst>
          </p:cNvPr>
          <p:cNvSpPr/>
          <p:nvPr/>
        </p:nvSpPr>
        <p:spPr bwMode="gray">
          <a:xfrm>
            <a:off x="9018270" y="2297919"/>
            <a:ext cx="2728670"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US" sz="4000" b="1"/>
              <a:t>11,098 km</a:t>
            </a:r>
            <a:endParaRPr lang="en-IN" sz="4000" b="1"/>
          </a:p>
        </p:txBody>
      </p:sp>
      <p:cxnSp>
        <p:nvCxnSpPr>
          <p:cNvPr id="31" name="Straight Connector 30">
            <a:extLst>
              <a:ext uri="{FF2B5EF4-FFF2-40B4-BE49-F238E27FC236}">
                <a16:creationId xmlns:a16="http://schemas.microsoft.com/office/drawing/2014/main" id="{F4F1F1C7-8E2F-E827-3F1F-42FFF62578C0}"/>
              </a:ext>
            </a:extLst>
          </p:cNvPr>
          <p:cNvCxnSpPr>
            <a:cxnSpLocks/>
          </p:cNvCxnSpPr>
          <p:nvPr/>
        </p:nvCxnSpPr>
        <p:spPr>
          <a:xfrm>
            <a:off x="9559644" y="2857827"/>
            <a:ext cx="1645920" cy="0"/>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32" name="Rechteck 39">
            <a:extLst>
              <a:ext uri="{FF2B5EF4-FFF2-40B4-BE49-F238E27FC236}">
                <a16:creationId xmlns:a16="http://schemas.microsoft.com/office/drawing/2014/main" id="{3B43D4E0-081E-8AF3-6B1E-830A408BD9BF}"/>
              </a:ext>
            </a:extLst>
          </p:cNvPr>
          <p:cNvSpPr/>
          <p:nvPr/>
        </p:nvSpPr>
        <p:spPr bwMode="gray">
          <a:xfrm>
            <a:off x="9372600" y="2935346"/>
            <a:ext cx="2020008" cy="48238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pPr algn="ctr"/>
            <a:r>
              <a:rPr lang="en-IN" sz="1600"/>
              <a:t>Total length of India’s coastline</a:t>
            </a:r>
          </a:p>
        </p:txBody>
      </p:sp>
      <p:sp>
        <p:nvSpPr>
          <p:cNvPr id="33" name="Rechteck 39">
            <a:extLst>
              <a:ext uri="{FF2B5EF4-FFF2-40B4-BE49-F238E27FC236}">
                <a16:creationId xmlns:a16="http://schemas.microsoft.com/office/drawing/2014/main" id="{76C39912-E5A2-C827-6773-7F6500784648}"/>
              </a:ext>
            </a:extLst>
          </p:cNvPr>
          <p:cNvSpPr/>
          <p:nvPr/>
        </p:nvSpPr>
        <p:spPr bwMode="gray">
          <a:xfrm>
            <a:off x="2373990" y="3943714"/>
            <a:ext cx="2703538" cy="829160"/>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r>
              <a:rPr lang="en-IN" sz="1600"/>
              <a:t>India has 1,520+ merchant vessels with 13 </a:t>
            </a:r>
            <a:r>
              <a:rPr lang="en-IN" sz="1600" err="1"/>
              <a:t>mn</a:t>
            </a:r>
            <a:r>
              <a:rPr lang="en-IN" sz="1600"/>
              <a:t>+ GT capacity</a:t>
            </a:r>
          </a:p>
        </p:txBody>
      </p:sp>
      <p:sp>
        <p:nvSpPr>
          <p:cNvPr id="34" name="Rectangle 33">
            <a:extLst>
              <a:ext uri="{FF2B5EF4-FFF2-40B4-BE49-F238E27FC236}">
                <a16:creationId xmlns:a16="http://schemas.microsoft.com/office/drawing/2014/main" id="{0FDF8608-CCB1-6836-3C6F-0BC579117DC7}"/>
              </a:ext>
            </a:extLst>
          </p:cNvPr>
          <p:cNvSpPr/>
          <p:nvPr/>
        </p:nvSpPr>
        <p:spPr>
          <a:xfrm>
            <a:off x="685513" y="3636231"/>
            <a:ext cx="455302" cy="2519036"/>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vert="vert270" lIns="0" tIns="0" rIns="0" bIns="0" rtlCol="0" anchor="ctr"/>
          <a:lstStyle/>
          <a:p>
            <a:pPr algn="ctr"/>
            <a:r>
              <a:rPr lang="en-US" sz="1400" b="1"/>
              <a:t>India’s Vessel Advantage</a:t>
            </a:r>
            <a:endParaRPr lang="en-IN" sz="1400" b="1"/>
          </a:p>
        </p:txBody>
      </p:sp>
      <p:pic>
        <p:nvPicPr>
          <p:cNvPr id="1028" name="Picture 4" descr="Cargo, commerce, container, ship, shipment, shipping, transport icon ...">
            <a:extLst>
              <a:ext uri="{FF2B5EF4-FFF2-40B4-BE49-F238E27FC236}">
                <a16:creationId xmlns:a16="http://schemas.microsoft.com/office/drawing/2014/main" id="{E1102363-0345-8965-1828-A729CF2DA0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5015" y="3875907"/>
            <a:ext cx="964774" cy="964774"/>
          </a:xfrm>
          <a:prstGeom prst="rect">
            <a:avLst/>
          </a:prstGeom>
          <a:noFill/>
          <a:extLst>
            <a:ext uri="{909E8E84-426E-40DD-AFC4-6F175D3DCCD1}">
              <a14:hiddenFill xmlns:a14="http://schemas.microsoft.com/office/drawing/2010/main">
                <a:solidFill>
                  <a:srgbClr val="FFFFFF"/>
                </a:solidFill>
              </a14:hiddenFill>
            </a:ext>
          </a:extLst>
        </p:spPr>
      </p:pic>
      <p:sp>
        <p:nvSpPr>
          <p:cNvPr id="35" name="Rechteck 39">
            <a:extLst>
              <a:ext uri="{FF2B5EF4-FFF2-40B4-BE49-F238E27FC236}">
                <a16:creationId xmlns:a16="http://schemas.microsoft.com/office/drawing/2014/main" id="{0BA65205-AD8D-418C-E798-83091836A91E}"/>
              </a:ext>
            </a:extLst>
          </p:cNvPr>
          <p:cNvSpPr/>
          <p:nvPr/>
        </p:nvSpPr>
        <p:spPr bwMode="gray">
          <a:xfrm>
            <a:off x="2373990" y="5111823"/>
            <a:ext cx="2703538" cy="829160"/>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lIns="90000" rtlCol="0" anchor="ctr"/>
          <a:lstStyle/>
          <a:p>
            <a:r>
              <a:rPr lang="en-IN" sz="1600"/>
              <a:t>India ranks 18</a:t>
            </a:r>
            <a:r>
              <a:rPr lang="en-IN" sz="1600" baseline="30000"/>
              <a:t>th</a:t>
            </a:r>
            <a:r>
              <a:rPr lang="en-IN" sz="1600"/>
              <a:t> globally in flag registration and 19</a:t>
            </a:r>
            <a:r>
              <a:rPr lang="en-IN" sz="1600" baseline="30000"/>
              <a:t>th</a:t>
            </a:r>
            <a:r>
              <a:rPr lang="en-IN" sz="1600"/>
              <a:t> globally in carrying capacity</a:t>
            </a:r>
          </a:p>
        </p:txBody>
      </p:sp>
      <p:pic>
        <p:nvPicPr>
          <p:cNvPr id="1030" name="Picture 6" descr="Global, international, shipping, worldwide icon - Download on Iconfinder">
            <a:extLst>
              <a:ext uri="{FF2B5EF4-FFF2-40B4-BE49-F238E27FC236}">
                <a16:creationId xmlns:a16="http://schemas.microsoft.com/office/drawing/2014/main" id="{3A8F13F2-7603-9CDA-DD7D-0DAC2928C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3328" y="5210490"/>
            <a:ext cx="811530" cy="81153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579EBDED-30F3-11F5-5459-1284DF7F3DE5}"/>
              </a:ext>
            </a:extLst>
          </p:cNvPr>
          <p:cNvSpPr/>
          <p:nvPr/>
        </p:nvSpPr>
        <p:spPr>
          <a:xfrm>
            <a:off x="1114565" y="3653249"/>
            <a:ext cx="3880768" cy="2519036"/>
          </a:xfrm>
          <a:prstGeom prst="rect">
            <a:avLst/>
          </a:prstGeom>
          <a:noFill/>
          <a:ln w="952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2" name="Rectangle: Rounded Corners 41">
            <a:extLst>
              <a:ext uri="{FF2B5EF4-FFF2-40B4-BE49-F238E27FC236}">
                <a16:creationId xmlns:a16="http://schemas.microsoft.com/office/drawing/2014/main" id="{F59BBC6C-4A9C-3E61-BFD8-F88D52835426}"/>
              </a:ext>
            </a:extLst>
          </p:cNvPr>
          <p:cNvSpPr/>
          <p:nvPr/>
        </p:nvSpPr>
        <p:spPr>
          <a:xfrm>
            <a:off x="5301373" y="4813019"/>
            <a:ext cx="1489279" cy="1127964"/>
          </a:xfrm>
          <a:prstGeom prst="roundRect">
            <a:avLst/>
          </a:prstGeom>
          <a:noFill/>
          <a:ln w="63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Port-led Development</a:t>
            </a:r>
            <a:endParaRPr lang="en-IN" sz="1600">
              <a:solidFill>
                <a:schemeClr val="tx1"/>
              </a:solidFill>
            </a:endParaRPr>
          </a:p>
        </p:txBody>
      </p:sp>
      <p:sp>
        <p:nvSpPr>
          <p:cNvPr id="43" name="Rectangle: Rounded Corners 42">
            <a:extLst>
              <a:ext uri="{FF2B5EF4-FFF2-40B4-BE49-F238E27FC236}">
                <a16:creationId xmlns:a16="http://schemas.microsoft.com/office/drawing/2014/main" id="{6AC7C241-F88E-F4D6-82AD-C2BB3C794B97}"/>
              </a:ext>
            </a:extLst>
          </p:cNvPr>
          <p:cNvSpPr/>
          <p:nvPr/>
        </p:nvSpPr>
        <p:spPr>
          <a:xfrm>
            <a:off x="6914486" y="4813019"/>
            <a:ext cx="1489279" cy="1127964"/>
          </a:xfrm>
          <a:prstGeom prst="roundRect">
            <a:avLst/>
          </a:prstGeom>
          <a:noFill/>
          <a:ln w="63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Ports for Prosperity</a:t>
            </a:r>
            <a:endParaRPr lang="en-IN" sz="1600">
              <a:solidFill>
                <a:schemeClr val="tx1"/>
              </a:solidFill>
            </a:endParaRPr>
          </a:p>
        </p:txBody>
      </p:sp>
      <p:sp>
        <p:nvSpPr>
          <p:cNvPr id="44" name="Rectangle: Rounded Corners 43">
            <a:extLst>
              <a:ext uri="{FF2B5EF4-FFF2-40B4-BE49-F238E27FC236}">
                <a16:creationId xmlns:a16="http://schemas.microsoft.com/office/drawing/2014/main" id="{160B13DA-DEEF-E870-2E4A-9F585652DD9A}"/>
              </a:ext>
            </a:extLst>
          </p:cNvPr>
          <p:cNvSpPr/>
          <p:nvPr/>
        </p:nvSpPr>
        <p:spPr>
          <a:xfrm>
            <a:off x="8527600" y="4813019"/>
            <a:ext cx="2978888" cy="1127964"/>
          </a:xfrm>
          <a:prstGeom prst="roundRect">
            <a:avLst/>
          </a:prstGeom>
          <a:noFill/>
          <a:ln w="63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Policy reforms driving EoDB, modern infrastructure and multi-modal logistics</a:t>
            </a:r>
            <a:endParaRPr lang="en-IN" sz="1600">
              <a:solidFill>
                <a:schemeClr val="tx1"/>
              </a:solidFill>
            </a:endParaRPr>
          </a:p>
        </p:txBody>
      </p:sp>
      <p:sp>
        <p:nvSpPr>
          <p:cNvPr id="45" name="Rectangle: Rounded Corners 44">
            <a:extLst>
              <a:ext uri="{FF2B5EF4-FFF2-40B4-BE49-F238E27FC236}">
                <a16:creationId xmlns:a16="http://schemas.microsoft.com/office/drawing/2014/main" id="{49F13911-336C-1BC6-123F-1253CBA72BB2}"/>
              </a:ext>
            </a:extLst>
          </p:cNvPr>
          <p:cNvSpPr/>
          <p:nvPr/>
        </p:nvSpPr>
        <p:spPr>
          <a:xfrm>
            <a:off x="5301372" y="3707994"/>
            <a:ext cx="6368174" cy="1034509"/>
          </a:xfrm>
          <a:prstGeom prst="roundRect">
            <a:avLst/>
          </a:prstGeom>
          <a:noFill/>
          <a:ln w="635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1">
                <a:solidFill>
                  <a:schemeClr val="tx1"/>
                </a:solidFill>
              </a:rPr>
              <a:t>India is emerging as the leader of the Blue Economy in the world with multiple initiatives focusing on infrastructure, business and the overall economy</a:t>
            </a:r>
            <a:endParaRPr lang="en-IN" sz="2000" b="1" i="1">
              <a:solidFill>
                <a:schemeClr val="tx1"/>
              </a:solidFill>
            </a:endParaRPr>
          </a:p>
        </p:txBody>
      </p:sp>
      <p:sp>
        <p:nvSpPr>
          <p:cNvPr id="46" name="Rectangle 45">
            <a:extLst>
              <a:ext uri="{FF2B5EF4-FFF2-40B4-BE49-F238E27FC236}">
                <a16:creationId xmlns:a16="http://schemas.microsoft.com/office/drawing/2014/main" id="{0A7C7606-D8FE-160E-487A-AF7645083E97}"/>
              </a:ext>
            </a:extLst>
          </p:cNvPr>
          <p:cNvSpPr/>
          <p:nvPr/>
        </p:nvSpPr>
        <p:spPr>
          <a:xfrm>
            <a:off x="5174090" y="3653249"/>
            <a:ext cx="6495456" cy="2519036"/>
          </a:xfrm>
          <a:prstGeom prst="rect">
            <a:avLst/>
          </a:prstGeom>
          <a:noFill/>
          <a:ln w="952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5" name="Straight Connector 4">
            <a:extLst>
              <a:ext uri="{FF2B5EF4-FFF2-40B4-BE49-F238E27FC236}">
                <a16:creationId xmlns:a16="http://schemas.microsoft.com/office/drawing/2014/main" id="{15989717-1EAB-A401-1016-E12E61A6B9B1}"/>
              </a:ext>
            </a:extLst>
          </p:cNvPr>
          <p:cNvCxnSpPr>
            <a:cxnSpLocks/>
          </p:cNvCxnSpPr>
          <p:nvPr/>
        </p:nvCxnSpPr>
        <p:spPr>
          <a:xfrm>
            <a:off x="1648969" y="92457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9" name="Footer Placeholder 2">
            <a:extLst>
              <a:ext uri="{FF2B5EF4-FFF2-40B4-BE49-F238E27FC236}">
                <a16:creationId xmlns:a16="http://schemas.microsoft.com/office/drawing/2014/main" id="{152675E7-84F4-7C7B-0D1D-3E2487A3FAA5}"/>
              </a:ext>
            </a:extLst>
          </p:cNvPr>
          <p:cNvSpPr>
            <a:spLocks noGrp="1"/>
          </p:cNvSpPr>
          <p:nvPr>
            <p:ph type="ftr" sz="quarter" idx="11"/>
          </p:nvPr>
        </p:nvSpPr>
        <p:spPr>
          <a:xfrm>
            <a:off x="4038600" y="6356350"/>
            <a:ext cx="4114800" cy="365125"/>
          </a:xfrm>
        </p:spPr>
        <p:txBody>
          <a:bodyPr/>
          <a:lstStyle/>
          <a:p>
            <a:pPr>
              <a:defRPr/>
            </a:pPr>
            <a:r>
              <a:rPr lang="en-IN" dirty="0">
                <a:solidFill>
                  <a:prstClr val="black">
                    <a:tint val="82000"/>
                  </a:prstClr>
                </a:solidFill>
                <a:latin typeface="Aptos" panose="02110004020202020204"/>
              </a:rPr>
              <a:t>Stepping Stone towards a Safe &amp; Sustainable Ocean Economy in India</a:t>
            </a:r>
            <a:endParaRPr lang="en-US" dirty="0">
              <a:solidFill>
                <a:prstClr val="black">
                  <a:tint val="82000"/>
                </a:prstClr>
              </a:solidFill>
              <a:latin typeface="Aptos" panose="02110004020202020204"/>
            </a:endParaRPr>
          </a:p>
        </p:txBody>
      </p:sp>
      <p:sp>
        <p:nvSpPr>
          <p:cNvPr id="10" name="Slide Number Placeholder 3">
            <a:extLst>
              <a:ext uri="{FF2B5EF4-FFF2-40B4-BE49-F238E27FC236}">
                <a16:creationId xmlns:a16="http://schemas.microsoft.com/office/drawing/2014/main" id="{4CC3EE13-1DBC-6616-DEEB-A99910075068}"/>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15520920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00CC6-268C-B961-CD5C-1F61AC8258D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5B2FA4E-0610-D701-C02C-A568F0BE8D60}"/>
              </a:ext>
            </a:extLst>
          </p:cNvPr>
          <p:cNvSpPr>
            <a:spLocks noGrp="1"/>
          </p:cNvSpPr>
          <p:nvPr>
            <p:ph type="ftr" sz="quarter" idx="11"/>
          </p:nvPr>
        </p:nvSpPr>
        <p:spPr>
          <a:xfrm>
            <a:off x="4038599" y="644230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2" name="Title 1">
            <a:extLst>
              <a:ext uri="{FF2B5EF4-FFF2-40B4-BE49-F238E27FC236}">
                <a16:creationId xmlns:a16="http://schemas.microsoft.com/office/drawing/2014/main" id="{7D374851-5DC9-BB40-E0F0-62F388CFABB8}"/>
              </a:ext>
            </a:extLst>
          </p:cNvPr>
          <p:cNvSpPr>
            <a:spLocks noGrp="1"/>
          </p:cNvSpPr>
          <p:nvPr>
            <p:ph type="title"/>
          </p:nvPr>
        </p:nvSpPr>
        <p:spPr>
          <a:xfrm>
            <a:off x="1189281" y="176357"/>
            <a:ext cx="9810413" cy="740660"/>
          </a:xfrm>
        </p:spPr>
        <p:txBody>
          <a:bodyPr>
            <a:noAutofit/>
          </a:bodyPr>
          <a:lstStyle/>
          <a:p>
            <a:r>
              <a:rPr lang="en-IN" sz="3200"/>
              <a:t>Multi Component Ecosystem for Indian Maritime Sector</a:t>
            </a:r>
            <a:endParaRPr lang="en-IN" sz="3200" dirty="0"/>
          </a:p>
        </p:txBody>
      </p:sp>
      <p:cxnSp>
        <p:nvCxnSpPr>
          <p:cNvPr id="5" name="Straight Connector 4">
            <a:extLst>
              <a:ext uri="{FF2B5EF4-FFF2-40B4-BE49-F238E27FC236}">
                <a16:creationId xmlns:a16="http://schemas.microsoft.com/office/drawing/2014/main" id="{D5674C0F-7F7E-1634-F418-83BC9BAE3228}"/>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grpSp>
        <p:nvGrpSpPr>
          <p:cNvPr id="4" name="Google Shape;17621;p27">
            <a:extLst>
              <a:ext uri="{FF2B5EF4-FFF2-40B4-BE49-F238E27FC236}">
                <a16:creationId xmlns:a16="http://schemas.microsoft.com/office/drawing/2014/main" id="{925364E1-F2F2-04F7-9DF6-08A19440476E}"/>
              </a:ext>
            </a:extLst>
          </p:cNvPr>
          <p:cNvGrpSpPr/>
          <p:nvPr/>
        </p:nvGrpSpPr>
        <p:grpSpPr>
          <a:xfrm>
            <a:off x="562712" y="1068689"/>
            <a:ext cx="6534319" cy="5150971"/>
            <a:chOff x="328254" y="823997"/>
            <a:chExt cx="7299585" cy="5754226"/>
          </a:xfrm>
        </p:grpSpPr>
        <p:sp>
          <p:nvSpPr>
            <p:cNvPr id="7" name="Google Shape;17622;p27">
              <a:extLst>
                <a:ext uri="{FF2B5EF4-FFF2-40B4-BE49-F238E27FC236}">
                  <a16:creationId xmlns:a16="http://schemas.microsoft.com/office/drawing/2014/main" id="{EB80A8B9-8CD9-FCB1-78F8-6ED6D84CE7D9}"/>
                </a:ext>
              </a:extLst>
            </p:cNvPr>
            <p:cNvSpPr txBox="1"/>
            <p:nvPr/>
          </p:nvSpPr>
          <p:spPr>
            <a:xfrm>
              <a:off x="545848" y="1127771"/>
              <a:ext cx="4113096" cy="400442"/>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Aptos" panose="020B0004020202020204" pitchFamily="34" charset="0"/>
                  <a:ea typeface="Arial"/>
                  <a:cs typeface="Arial"/>
                  <a:sym typeface="Arial"/>
                </a:rPr>
                <a:t>11,098 km </a:t>
              </a:r>
              <a:r>
                <a:rPr kumimoji="0" lang="en-US" sz="1500" b="0" i="0" u="none" strike="noStrike" kern="1200" cap="none" spc="0" normalizeH="0" baseline="0" noProof="0" dirty="0">
                  <a:ln>
                    <a:noFill/>
                  </a:ln>
                  <a:solidFill>
                    <a:prstClr val="black"/>
                  </a:solidFill>
                  <a:effectLst/>
                  <a:uLnTx/>
                  <a:uFillTx/>
                  <a:latin typeface="Aptos" panose="020B0004020202020204" pitchFamily="34" charset="0"/>
                  <a:ea typeface="Arial"/>
                  <a:cs typeface="Arial"/>
                  <a:sym typeface="Arial"/>
                </a:rPr>
                <a:t>long</a:t>
              </a:r>
              <a:r>
                <a:rPr kumimoji="0" lang="en-US" sz="1500" b="1" i="0" u="none" strike="noStrike" kern="1200" cap="none" spc="0" normalizeH="0" baseline="0" noProof="0" dirty="0">
                  <a:ln>
                    <a:noFill/>
                  </a:ln>
                  <a:solidFill>
                    <a:prstClr val="black"/>
                  </a:solidFill>
                  <a:effectLst/>
                  <a:uLnTx/>
                  <a:uFillTx/>
                  <a:latin typeface="Aptos" panose="020B0004020202020204" pitchFamily="34" charset="0"/>
                  <a:ea typeface="Arial"/>
                  <a:cs typeface="Arial"/>
                  <a:sym typeface="Arial"/>
                </a:rPr>
                <a:t> Indian coastline </a:t>
              </a:r>
              <a:r>
                <a:rPr kumimoji="0" lang="en-US" sz="1500" b="0" i="0" u="none" strike="noStrike" kern="1200" cap="none" spc="0" normalizeH="0" baseline="0" noProof="0" dirty="0">
                  <a:ln>
                    <a:noFill/>
                  </a:ln>
                  <a:solidFill>
                    <a:prstClr val="black"/>
                  </a:solidFill>
                  <a:effectLst/>
                  <a:uLnTx/>
                  <a:uFillTx/>
                  <a:latin typeface="Aptos" panose="020B0004020202020204" pitchFamily="34" charset="0"/>
                  <a:ea typeface="Arial"/>
                  <a:cs typeface="Arial"/>
                  <a:sym typeface="Arial"/>
                </a:rPr>
                <a:t>dotted with </a:t>
              </a:r>
              <a:r>
                <a:rPr kumimoji="0" lang="en-US" sz="1500" b="1" i="0" u="none" strike="noStrike" kern="1200" cap="none" spc="0" normalizeH="0" baseline="0" noProof="0" dirty="0">
                  <a:ln>
                    <a:noFill/>
                  </a:ln>
                  <a:solidFill>
                    <a:prstClr val="black"/>
                  </a:solidFill>
                  <a:effectLst/>
                  <a:uLnTx/>
                  <a:uFillTx/>
                  <a:latin typeface="Aptos" panose="020B0004020202020204" pitchFamily="34" charset="0"/>
                  <a:ea typeface="Arial"/>
                  <a:cs typeface="Arial"/>
                  <a:sym typeface="Arial"/>
                </a:rPr>
                <a:t>Major Ports </a:t>
              </a:r>
              <a:r>
                <a:rPr kumimoji="0" lang="en-US" sz="1500" b="0" i="0" u="none" strike="noStrike" kern="1200" cap="none" spc="0" normalizeH="0" baseline="0" noProof="0" dirty="0">
                  <a:ln>
                    <a:noFill/>
                  </a:ln>
                  <a:solidFill>
                    <a:prstClr val="black"/>
                  </a:solidFill>
                  <a:effectLst/>
                  <a:uLnTx/>
                  <a:uFillTx/>
                  <a:latin typeface="Aptos" panose="020B0004020202020204" pitchFamily="34" charset="0"/>
                  <a:ea typeface="Arial"/>
                  <a:cs typeface="Arial"/>
                  <a:sym typeface="Arial"/>
                </a:rPr>
                <a:t>and</a:t>
              </a:r>
              <a:r>
                <a:rPr kumimoji="0" lang="en-US" sz="1500" b="1" i="0" u="none" strike="noStrike" kern="1200" cap="none" spc="0" normalizeH="0" baseline="0" noProof="0" dirty="0">
                  <a:ln>
                    <a:noFill/>
                  </a:ln>
                  <a:solidFill>
                    <a:prstClr val="black"/>
                  </a:solidFill>
                  <a:effectLst/>
                  <a:uLnTx/>
                  <a:uFillTx/>
                  <a:latin typeface="Aptos" panose="020B0004020202020204" pitchFamily="34" charset="0"/>
                  <a:ea typeface="Arial"/>
                  <a:cs typeface="Arial"/>
                  <a:sym typeface="Arial"/>
                </a:rPr>
                <a:t> National Waterways</a:t>
              </a:r>
              <a:endParaRPr kumimoji="0"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grpSp>
          <p:nvGrpSpPr>
            <p:cNvPr id="8" name="Google Shape;17623;p27">
              <a:extLst>
                <a:ext uri="{FF2B5EF4-FFF2-40B4-BE49-F238E27FC236}">
                  <a16:creationId xmlns:a16="http://schemas.microsoft.com/office/drawing/2014/main" id="{118686CC-84F2-C6FA-FF6A-71C130136123}"/>
                </a:ext>
              </a:extLst>
            </p:cNvPr>
            <p:cNvGrpSpPr/>
            <p:nvPr/>
          </p:nvGrpSpPr>
          <p:grpSpPr>
            <a:xfrm>
              <a:off x="1470205" y="823997"/>
              <a:ext cx="5573864" cy="5183226"/>
              <a:chOff x="2366842" y="1711794"/>
              <a:chExt cx="4570239" cy="3583040"/>
            </a:xfrm>
          </p:grpSpPr>
          <p:pic>
            <p:nvPicPr>
              <p:cNvPr id="67" name="Google Shape;17624;p27">
                <a:extLst>
                  <a:ext uri="{FF2B5EF4-FFF2-40B4-BE49-F238E27FC236}">
                    <a16:creationId xmlns:a16="http://schemas.microsoft.com/office/drawing/2014/main" id="{24F6BF1B-6B56-2A9C-DF23-0B187272BB3B}"/>
                  </a:ext>
                </a:extLst>
              </p:cNvPr>
              <p:cNvPicPr preferRelativeResize="0"/>
              <p:nvPr/>
            </p:nvPicPr>
            <p:blipFill rotWithShape="1">
              <a:blip r:embed="rId3">
                <a:alphaModFix/>
              </a:blip>
              <a:srcRect/>
              <a:stretch/>
            </p:blipFill>
            <p:spPr>
              <a:xfrm>
                <a:off x="2366842" y="2725241"/>
                <a:ext cx="993261" cy="748473"/>
              </a:xfrm>
              <a:prstGeom prst="rect">
                <a:avLst/>
              </a:prstGeom>
              <a:noFill/>
              <a:ln>
                <a:noFill/>
              </a:ln>
            </p:spPr>
          </p:pic>
          <p:pic>
            <p:nvPicPr>
              <p:cNvPr id="68" name="Google Shape;17625;p27">
                <a:extLst>
                  <a:ext uri="{FF2B5EF4-FFF2-40B4-BE49-F238E27FC236}">
                    <a16:creationId xmlns:a16="http://schemas.microsoft.com/office/drawing/2014/main" id="{50804014-C6B8-8544-4928-93AC42CA55E3}"/>
                  </a:ext>
                </a:extLst>
              </p:cNvPr>
              <p:cNvPicPr preferRelativeResize="0"/>
              <p:nvPr/>
            </p:nvPicPr>
            <p:blipFill rotWithShape="1">
              <a:blip r:embed="rId4">
                <a:alphaModFix/>
              </a:blip>
              <a:srcRect/>
              <a:stretch/>
            </p:blipFill>
            <p:spPr>
              <a:xfrm>
                <a:off x="3286155" y="2365104"/>
                <a:ext cx="1386436" cy="950377"/>
              </a:xfrm>
              <a:prstGeom prst="rect">
                <a:avLst/>
              </a:prstGeom>
              <a:noFill/>
              <a:ln>
                <a:noFill/>
              </a:ln>
            </p:spPr>
          </p:pic>
          <p:pic>
            <p:nvPicPr>
              <p:cNvPr id="69" name="Google Shape;17626;p27">
                <a:extLst>
                  <a:ext uri="{FF2B5EF4-FFF2-40B4-BE49-F238E27FC236}">
                    <a16:creationId xmlns:a16="http://schemas.microsoft.com/office/drawing/2014/main" id="{2EFAED2A-DA18-588F-50AB-5AA840FFEAC6}"/>
                  </a:ext>
                </a:extLst>
              </p:cNvPr>
              <p:cNvPicPr preferRelativeResize="0"/>
              <p:nvPr/>
            </p:nvPicPr>
            <p:blipFill rotWithShape="1">
              <a:blip r:embed="rId5">
                <a:alphaModFix/>
              </a:blip>
              <a:srcRect/>
              <a:stretch/>
            </p:blipFill>
            <p:spPr>
              <a:xfrm>
                <a:off x="3077763" y="3159969"/>
                <a:ext cx="1289976" cy="1007249"/>
              </a:xfrm>
              <a:prstGeom prst="rect">
                <a:avLst/>
              </a:prstGeom>
              <a:noFill/>
              <a:ln>
                <a:noFill/>
              </a:ln>
            </p:spPr>
          </p:pic>
          <p:pic>
            <p:nvPicPr>
              <p:cNvPr id="70" name="Google Shape;17627;p27">
                <a:extLst>
                  <a:ext uri="{FF2B5EF4-FFF2-40B4-BE49-F238E27FC236}">
                    <a16:creationId xmlns:a16="http://schemas.microsoft.com/office/drawing/2014/main" id="{7D11A688-DC1E-13FB-797C-6BA2E0F5B6E3}"/>
                  </a:ext>
                </a:extLst>
              </p:cNvPr>
              <p:cNvPicPr preferRelativeResize="0"/>
              <p:nvPr/>
            </p:nvPicPr>
            <p:blipFill rotWithShape="1">
              <a:blip r:embed="rId6">
                <a:alphaModFix/>
              </a:blip>
              <a:srcRect/>
              <a:stretch/>
            </p:blipFill>
            <p:spPr>
              <a:xfrm>
                <a:off x="3304071" y="3720972"/>
                <a:ext cx="698694" cy="1036551"/>
              </a:xfrm>
              <a:prstGeom prst="rect">
                <a:avLst/>
              </a:prstGeom>
              <a:noFill/>
              <a:ln>
                <a:noFill/>
              </a:ln>
            </p:spPr>
          </p:pic>
          <p:pic>
            <p:nvPicPr>
              <p:cNvPr id="71" name="Google Shape;17628;p27">
                <a:extLst>
                  <a:ext uri="{FF2B5EF4-FFF2-40B4-BE49-F238E27FC236}">
                    <a16:creationId xmlns:a16="http://schemas.microsoft.com/office/drawing/2014/main" id="{B2EE3266-4F85-9BCD-099B-9FFEE19C7019}"/>
                  </a:ext>
                </a:extLst>
              </p:cNvPr>
              <p:cNvPicPr preferRelativeResize="0"/>
              <p:nvPr/>
            </p:nvPicPr>
            <p:blipFill rotWithShape="1">
              <a:blip r:embed="rId7">
                <a:alphaModFix/>
              </a:blip>
              <a:srcRect/>
              <a:stretch/>
            </p:blipFill>
            <p:spPr>
              <a:xfrm>
                <a:off x="4248972" y="2818674"/>
                <a:ext cx="645150" cy="1013327"/>
              </a:xfrm>
              <a:prstGeom prst="rect">
                <a:avLst/>
              </a:prstGeom>
              <a:noFill/>
              <a:ln>
                <a:noFill/>
              </a:ln>
            </p:spPr>
          </p:pic>
          <p:pic>
            <p:nvPicPr>
              <p:cNvPr id="72" name="Google Shape;17629;p27">
                <a:extLst>
                  <a:ext uri="{FF2B5EF4-FFF2-40B4-BE49-F238E27FC236}">
                    <a16:creationId xmlns:a16="http://schemas.microsoft.com/office/drawing/2014/main" id="{A8DB03D1-2A09-1E5A-C39C-074E1868E57D}"/>
                  </a:ext>
                </a:extLst>
              </p:cNvPr>
              <p:cNvPicPr preferRelativeResize="0"/>
              <p:nvPr/>
            </p:nvPicPr>
            <p:blipFill rotWithShape="1">
              <a:blip r:embed="rId8">
                <a:alphaModFix/>
              </a:blip>
              <a:srcRect/>
              <a:stretch/>
            </p:blipFill>
            <p:spPr>
              <a:xfrm>
                <a:off x="4734854" y="2618330"/>
                <a:ext cx="721467" cy="543554"/>
              </a:xfrm>
              <a:prstGeom prst="rect">
                <a:avLst/>
              </a:prstGeom>
              <a:noFill/>
              <a:ln>
                <a:noFill/>
              </a:ln>
            </p:spPr>
          </p:pic>
          <p:pic>
            <p:nvPicPr>
              <p:cNvPr id="73" name="Google Shape;17630;p27">
                <a:extLst>
                  <a:ext uri="{FF2B5EF4-FFF2-40B4-BE49-F238E27FC236}">
                    <a16:creationId xmlns:a16="http://schemas.microsoft.com/office/drawing/2014/main" id="{A6B98C59-1470-8030-43AC-BCBF61EDD634}"/>
                  </a:ext>
                </a:extLst>
              </p:cNvPr>
              <p:cNvPicPr preferRelativeResize="0"/>
              <p:nvPr/>
            </p:nvPicPr>
            <p:blipFill rotWithShape="1">
              <a:blip r:embed="rId9">
                <a:alphaModFix/>
              </a:blip>
              <a:srcRect/>
              <a:stretch/>
            </p:blipFill>
            <p:spPr>
              <a:xfrm>
                <a:off x="3790136" y="3498976"/>
                <a:ext cx="705317" cy="628177"/>
              </a:xfrm>
              <a:prstGeom prst="rect">
                <a:avLst/>
              </a:prstGeom>
              <a:noFill/>
              <a:ln>
                <a:noFill/>
              </a:ln>
            </p:spPr>
          </p:pic>
          <p:pic>
            <p:nvPicPr>
              <p:cNvPr id="74" name="Google Shape;17631;p27">
                <a:extLst>
                  <a:ext uri="{FF2B5EF4-FFF2-40B4-BE49-F238E27FC236}">
                    <a16:creationId xmlns:a16="http://schemas.microsoft.com/office/drawing/2014/main" id="{10AD34C4-2349-4959-73DC-DBB5F337394F}"/>
                  </a:ext>
                </a:extLst>
              </p:cNvPr>
              <p:cNvPicPr preferRelativeResize="0"/>
              <p:nvPr/>
            </p:nvPicPr>
            <p:blipFill rotWithShape="1">
              <a:blip r:embed="rId10">
                <a:alphaModFix/>
              </a:blip>
              <a:srcRect/>
              <a:stretch/>
            </p:blipFill>
            <p:spPr>
              <a:xfrm>
                <a:off x="3410046" y="4576038"/>
                <a:ext cx="408754" cy="686804"/>
              </a:xfrm>
              <a:prstGeom prst="rect">
                <a:avLst/>
              </a:prstGeom>
              <a:noFill/>
              <a:ln>
                <a:noFill/>
              </a:ln>
            </p:spPr>
          </p:pic>
          <p:pic>
            <p:nvPicPr>
              <p:cNvPr id="75" name="Google Shape;17632;p27">
                <a:extLst>
                  <a:ext uri="{FF2B5EF4-FFF2-40B4-BE49-F238E27FC236}">
                    <a16:creationId xmlns:a16="http://schemas.microsoft.com/office/drawing/2014/main" id="{4C5EFF70-2B00-6128-187A-1D3A0A4AD9E6}"/>
                  </a:ext>
                </a:extLst>
              </p:cNvPr>
              <p:cNvPicPr preferRelativeResize="0"/>
              <p:nvPr/>
            </p:nvPicPr>
            <p:blipFill rotWithShape="1">
              <a:blip r:embed="rId11">
                <a:alphaModFix/>
              </a:blip>
              <a:srcRect/>
              <a:stretch/>
            </p:blipFill>
            <p:spPr>
              <a:xfrm>
                <a:off x="4431558" y="3071348"/>
                <a:ext cx="946781" cy="752646"/>
              </a:xfrm>
              <a:prstGeom prst="rect">
                <a:avLst/>
              </a:prstGeom>
              <a:noFill/>
              <a:ln>
                <a:noFill/>
              </a:ln>
            </p:spPr>
          </p:pic>
          <p:pic>
            <p:nvPicPr>
              <p:cNvPr id="76" name="Google Shape;17633;p27">
                <a:extLst>
                  <a:ext uri="{FF2B5EF4-FFF2-40B4-BE49-F238E27FC236}">
                    <a16:creationId xmlns:a16="http://schemas.microsoft.com/office/drawing/2014/main" id="{FF1C5564-8AB6-DA99-B930-4EBBA02015AA}"/>
                  </a:ext>
                </a:extLst>
              </p:cNvPr>
              <p:cNvPicPr preferRelativeResize="0"/>
              <p:nvPr/>
            </p:nvPicPr>
            <p:blipFill rotWithShape="1">
              <a:blip r:embed="rId12">
                <a:alphaModFix/>
              </a:blip>
              <a:srcRect/>
              <a:stretch/>
            </p:blipFill>
            <p:spPr>
              <a:xfrm>
                <a:off x="5123492" y="2305449"/>
                <a:ext cx="633118" cy="928978"/>
              </a:xfrm>
              <a:prstGeom prst="rect">
                <a:avLst/>
              </a:prstGeom>
              <a:noFill/>
              <a:ln>
                <a:noFill/>
              </a:ln>
            </p:spPr>
          </p:pic>
          <p:pic>
            <p:nvPicPr>
              <p:cNvPr id="77" name="Google Shape;17634;p27">
                <a:extLst>
                  <a:ext uri="{FF2B5EF4-FFF2-40B4-BE49-F238E27FC236}">
                    <a16:creationId xmlns:a16="http://schemas.microsoft.com/office/drawing/2014/main" id="{93E6D623-75AC-BBF3-6279-3F339DE913E6}"/>
                  </a:ext>
                </a:extLst>
              </p:cNvPr>
              <p:cNvPicPr preferRelativeResize="0"/>
              <p:nvPr/>
            </p:nvPicPr>
            <p:blipFill rotWithShape="1">
              <a:blip r:embed="rId13">
                <a:alphaModFix/>
              </a:blip>
              <a:srcRect/>
              <a:stretch/>
            </p:blipFill>
            <p:spPr>
              <a:xfrm>
                <a:off x="3634495" y="4473099"/>
                <a:ext cx="642648" cy="821735"/>
              </a:xfrm>
              <a:prstGeom prst="rect">
                <a:avLst/>
              </a:prstGeom>
              <a:noFill/>
              <a:ln>
                <a:noFill/>
              </a:ln>
            </p:spPr>
          </p:pic>
          <p:pic>
            <p:nvPicPr>
              <p:cNvPr id="78" name="Google Shape;17635;p27">
                <a:extLst>
                  <a:ext uri="{FF2B5EF4-FFF2-40B4-BE49-F238E27FC236}">
                    <a16:creationId xmlns:a16="http://schemas.microsoft.com/office/drawing/2014/main" id="{30CD1957-D1A9-64E6-941B-0C55058988EC}"/>
                  </a:ext>
                </a:extLst>
              </p:cNvPr>
              <p:cNvPicPr preferRelativeResize="0"/>
              <p:nvPr/>
            </p:nvPicPr>
            <p:blipFill rotWithShape="1">
              <a:blip r:embed="rId14">
                <a:alphaModFix/>
              </a:blip>
              <a:srcRect/>
              <a:stretch/>
            </p:blipFill>
            <p:spPr>
              <a:xfrm>
                <a:off x="3711440" y="3610417"/>
                <a:ext cx="1255948" cy="999723"/>
              </a:xfrm>
              <a:prstGeom prst="rect">
                <a:avLst/>
              </a:prstGeom>
              <a:noFill/>
              <a:ln>
                <a:noFill/>
              </a:ln>
            </p:spPr>
          </p:pic>
          <p:pic>
            <p:nvPicPr>
              <p:cNvPr id="79" name="Google Shape;17636;p27">
                <a:extLst>
                  <a:ext uri="{FF2B5EF4-FFF2-40B4-BE49-F238E27FC236}">
                    <a16:creationId xmlns:a16="http://schemas.microsoft.com/office/drawing/2014/main" id="{BCDF8075-D692-3D42-5C7E-CCF7564EDD33}"/>
                  </a:ext>
                </a:extLst>
              </p:cNvPr>
              <p:cNvPicPr preferRelativeResize="0"/>
              <p:nvPr/>
            </p:nvPicPr>
            <p:blipFill rotWithShape="1">
              <a:blip r:embed="rId15">
                <a:alphaModFix/>
              </a:blip>
              <a:srcRect/>
              <a:stretch/>
            </p:blipFill>
            <p:spPr>
              <a:xfrm>
                <a:off x="6005090" y="1949149"/>
                <a:ext cx="931991" cy="477495"/>
              </a:xfrm>
              <a:prstGeom prst="rect">
                <a:avLst/>
              </a:prstGeom>
              <a:noFill/>
              <a:ln>
                <a:noFill/>
              </a:ln>
            </p:spPr>
          </p:pic>
          <p:pic>
            <p:nvPicPr>
              <p:cNvPr id="80" name="Google Shape;17637;p27">
                <a:extLst>
                  <a:ext uri="{FF2B5EF4-FFF2-40B4-BE49-F238E27FC236}">
                    <a16:creationId xmlns:a16="http://schemas.microsoft.com/office/drawing/2014/main" id="{E1EAC5BC-77E3-0435-9205-1D6B5E06E4B5}"/>
                  </a:ext>
                </a:extLst>
              </p:cNvPr>
              <p:cNvPicPr preferRelativeResize="0"/>
              <p:nvPr/>
            </p:nvPicPr>
            <p:blipFill rotWithShape="1">
              <a:blip r:embed="rId16">
                <a:alphaModFix/>
              </a:blip>
              <a:srcRect/>
              <a:stretch/>
            </p:blipFill>
            <p:spPr>
              <a:xfrm>
                <a:off x="5722718" y="2192329"/>
                <a:ext cx="994707" cy="640178"/>
              </a:xfrm>
              <a:prstGeom prst="rect">
                <a:avLst/>
              </a:prstGeom>
              <a:noFill/>
              <a:ln>
                <a:noFill/>
              </a:ln>
            </p:spPr>
          </p:pic>
          <p:pic>
            <p:nvPicPr>
              <p:cNvPr id="81" name="Google Shape;17638;p27">
                <a:extLst>
                  <a:ext uri="{FF2B5EF4-FFF2-40B4-BE49-F238E27FC236}">
                    <a16:creationId xmlns:a16="http://schemas.microsoft.com/office/drawing/2014/main" id="{8349F502-14C7-7F39-66D0-EAFC3E7897AF}"/>
                  </a:ext>
                </a:extLst>
              </p:cNvPr>
              <p:cNvPicPr preferRelativeResize="0"/>
              <p:nvPr/>
            </p:nvPicPr>
            <p:blipFill rotWithShape="1">
              <a:blip r:embed="rId17">
                <a:alphaModFix/>
              </a:blip>
              <a:srcRect/>
              <a:stretch/>
            </p:blipFill>
            <p:spPr>
              <a:xfrm>
                <a:off x="5743454" y="2505160"/>
                <a:ext cx="473912" cy="184282"/>
              </a:xfrm>
              <a:prstGeom prst="rect">
                <a:avLst/>
              </a:prstGeom>
              <a:noFill/>
              <a:ln>
                <a:noFill/>
              </a:ln>
            </p:spPr>
          </p:pic>
          <p:pic>
            <p:nvPicPr>
              <p:cNvPr id="82" name="Google Shape;17639;p27">
                <a:extLst>
                  <a:ext uri="{FF2B5EF4-FFF2-40B4-BE49-F238E27FC236}">
                    <a16:creationId xmlns:a16="http://schemas.microsoft.com/office/drawing/2014/main" id="{ACC31F88-5495-6791-B352-A8836917710E}"/>
                  </a:ext>
                </a:extLst>
              </p:cNvPr>
              <p:cNvPicPr preferRelativeResize="0"/>
              <p:nvPr/>
            </p:nvPicPr>
            <p:blipFill rotWithShape="1">
              <a:blip r:embed="rId18">
                <a:alphaModFix/>
              </a:blip>
              <a:srcRect/>
              <a:stretch/>
            </p:blipFill>
            <p:spPr>
              <a:xfrm>
                <a:off x="6297595" y="2357630"/>
                <a:ext cx="294198" cy="295923"/>
              </a:xfrm>
              <a:prstGeom prst="rect">
                <a:avLst/>
              </a:prstGeom>
              <a:noFill/>
              <a:ln>
                <a:noFill/>
              </a:ln>
            </p:spPr>
          </p:pic>
          <p:pic>
            <p:nvPicPr>
              <p:cNvPr id="83" name="Google Shape;17640;p27">
                <a:extLst>
                  <a:ext uri="{FF2B5EF4-FFF2-40B4-BE49-F238E27FC236}">
                    <a16:creationId xmlns:a16="http://schemas.microsoft.com/office/drawing/2014/main" id="{3AE642B5-7157-3E75-D916-73CE00626977}"/>
                  </a:ext>
                </a:extLst>
              </p:cNvPr>
              <p:cNvPicPr preferRelativeResize="0"/>
              <p:nvPr/>
            </p:nvPicPr>
            <p:blipFill rotWithShape="1">
              <a:blip r:embed="rId19">
                <a:alphaModFix/>
              </a:blip>
              <a:srcRect/>
              <a:stretch/>
            </p:blipFill>
            <p:spPr>
              <a:xfrm>
                <a:off x="5946869" y="2755882"/>
                <a:ext cx="195627" cy="266541"/>
              </a:xfrm>
              <a:prstGeom prst="rect">
                <a:avLst/>
              </a:prstGeom>
              <a:noFill/>
              <a:ln>
                <a:noFill/>
              </a:ln>
            </p:spPr>
          </p:pic>
          <p:pic>
            <p:nvPicPr>
              <p:cNvPr id="84" name="Google Shape;17641;p27">
                <a:extLst>
                  <a:ext uri="{FF2B5EF4-FFF2-40B4-BE49-F238E27FC236}">
                    <a16:creationId xmlns:a16="http://schemas.microsoft.com/office/drawing/2014/main" id="{6BA93980-9511-CDEA-CDDA-479E388377D8}"/>
                  </a:ext>
                </a:extLst>
              </p:cNvPr>
              <p:cNvPicPr preferRelativeResize="0"/>
              <p:nvPr/>
            </p:nvPicPr>
            <p:blipFill rotWithShape="1">
              <a:blip r:embed="rId20">
                <a:alphaModFix/>
              </a:blip>
              <a:srcRect/>
              <a:stretch/>
            </p:blipFill>
            <p:spPr>
              <a:xfrm>
                <a:off x="6238918" y="2562321"/>
                <a:ext cx="274049" cy="305928"/>
              </a:xfrm>
              <a:prstGeom prst="rect">
                <a:avLst/>
              </a:prstGeom>
              <a:noFill/>
              <a:ln>
                <a:noFill/>
              </a:ln>
            </p:spPr>
          </p:pic>
          <p:pic>
            <p:nvPicPr>
              <p:cNvPr id="85" name="Google Shape;17642;p27">
                <a:extLst>
                  <a:ext uri="{FF2B5EF4-FFF2-40B4-BE49-F238E27FC236}">
                    <a16:creationId xmlns:a16="http://schemas.microsoft.com/office/drawing/2014/main" id="{D0E8FBB4-7FD2-3887-32EA-432E4A7B4685}"/>
                  </a:ext>
                </a:extLst>
              </p:cNvPr>
              <p:cNvPicPr preferRelativeResize="0"/>
              <p:nvPr/>
            </p:nvPicPr>
            <p:blipFill rotWithShape="1">
              <a:blip r:embed="rId21">
                <a:alphaModFix/>
              </a:blip>
              <a:srcRect/>
              <a:stretch/>
            </p:blipFill>
            <p:spPr>
              <a:xfrm>
                <a:off x="6121522" y="2769316"/>
                <a:ext cx="192840" cy="405540"/>
              </a:xfrm>
              <a:prstGeom prst="rect">
                <a:avLst/>
              </a:prstGeom>
              <a:noFill/>
              <a:ln>
                <a:noFill/>
              </a:ln>
            </p:spPr>
          </p:pic>
          <p:pic>
            <p:nvPicPr>
              <p:cNvPr id="86" name="Google Shape;17643;p27">
                <a:extLst>
                  <a:ext uri="{FF2B5EF4-FFF2-40B4-BE49-F238E27FC236}">
                    <a16:creationId xmlns:a16="http://schemas.microsoft.com/office/drawing/2014/main" id="{38E25B67-12AC-295B-1353-459894D8F146}"/>
                  </a:ext>
                </a:extLst>
              </p:cNvPr>
              <p:cNvPicPr preferRelativeResize="0"/>
              <p:nvPr/>
            </p:nvPicPr>
            <p:blipFill rotWithShape="1">
              <a:blip r:embed="rId22">
                <a:alphaModFix/>
              </a:blip>
              <a:srcRect/>
              <a:stretch/>
            </p:blipFill>
            <p:spPr>
              <a:xfrm>
                <a:off x="3472014" y="3977638"/>
                <a:ext cx="1105334" cy="908747"/>
              </a:xfrm>
              <a:prstGeom prst="rect">
                <a:avLst/>
              </a:prstGeom>
              <a:noFill/>
              <a:ln>
                <a:noFill/>
              </a:ln>
            </p:spPr>
          </p:pic>
          <p:pic>
            <p:nvPicPr>
              <p:cNvPr id="87" name="Google Shape;17644;p27">
                <a:extLst>
                  <a:ext uri="{FF2B5EF4-FFF2-40B4-BE49-F238E27FC236}">
                    <a16:creationId xmlns:a16="http://schemas.microsoft.com/office/drawing/2014/main" id="{009CEC42-2DBF-F228-F855-7D49BF944954}"/>
                  </a:ext>
                </a:extLst>
              </p:cNvPr>
              <p:cNvPicPr preferRelativeResize="0"/>
              <p:nvPr/>
            </p:nvPicPr>
            <p:blipFill rotWithShape="1">
              <a:blip r:embed="rId23">
                <a:alphaModFix/>
              </a:blip>
              <a:srcRect/>
              <a:stretch/>
            </p:blipFill>
            <p:spPr>
              <a:xfrm>
                <a:off x="3233829" y="4134316"/>
                <a:ext cx="109600" cy="152768"/>
              </a:xfrm>
              <a:prstGeom prst="rect">
                <a:avLst/>
              </a:prstGeom>
              <a:noFill/>
              <a:ln>
                <a:noFill/>
              </a:ln>
            </p:spPr>
          </p:pic>
          <p:pic>
            <p:nvPicPr>
              <p:cNvPr id="88" name="Google Shape;17645;p27">
                <a:extLst>
                  <a:ext uri="{FF2B5EF4-FFF2-40B4-BE49-F238E27FC236}">
                    <a16:creationId xmlns:a16="http://schemas.microsoft.com/office/drawing/2014/main" id="{0D20AE1A-B071-4E53-B39E-9AE7B1AB4C89}"/>
                  </a:ext>
                </a:extLst>
              </p:cNvPr>
              <p:cNvPicPr preferRelativeResize="0"/>
              <p:nvPr/>
            </p:nvPicPr>
            <p:blipFill rotWithShape="1">
              <a:blip r:embed="rId24">
                <a:alphaModFix/>
              </a:blip>
              <a:srcRect/>
              <a:stretch/>
            </p:blipFill>
            <p:spPr>
              <a:xfrm>
                <a:off x="3694241" y="1711794"/>
                <a:ext cx="34397" cy="40752"/>
              </a:xfrm>
              <a:prstGeom prst="rect">
                <a:avLst/>
              </a:prstGeom>
              <a:noFill/>
              <a:ln>
                <a:noFill/>
              </a:ln>
            </p:spPr>
          </p:pic>
          <p:pic>
            <p:nvPicPr>
              <p:cNvPr id="89" name="Google Shape;17646;p27">
                <a:extLst>
                  <a:ext uri="{FF2B5EF4-FFF2-40B4-BE49-F238E27FC236}">
                    <a16:creationId xmlns:a16="http://schemas.microsoft.com/office/drawing/2014/main" id="{436FA1BA-6B83-C2B6-8B69-0674C2DE5BDE}"/>
                  </a:ext>
                </a:extLst>
              </p:cNvPr>
              <p:cNvPicPr preferRelativeResize="0"/>
              <p:nvPr/>
            </p:nvPicPr>
            <p:blipFill rotWithShape="1">
              <a:blip r:embed="rId25">
                <a:alphaModFix/>
              </a:blip>
              <a:srcRect/>
              <a:stretch/>
            </p:blipFill>
            <p:spPr>
              <a:xfrm>
                <a:off x="5463431" y="2165582"/>
                <a:ext cx="141639" cy="173405"/>
              </a:xfrm>
              <a:prstGeom prst="rect">
                <a:avLst/>
              </a:prstGeom>
              <a:noFill/>
              <a:ln>
                <a:noFill/>
              </a:ln>
            </p:spPr>
          </p:pic>
        </p:grpSp>
        <p:pic>
          <p:nvPicPr>
            <p:cNvPr id="9" name="Google Shape;17647;p27" descr="Marker outline">
              <a:extLst>
                <a:ext uri="{FF2B5EF4-FFF2-40B4-BE49-F238E27FC236}">
                  <a16:creationId xmlns:a16="http://schemas.microsoft.com/office/drawing/2014/main" id="{D41796A6-FC09-254B-9F02-7258F6FC5599}"/>
                </a:ext>
              </a:extLst>
            </p:cNvPr>
            <p:cNvPicPr preferRelativeResize="0"/>
            <p:nvPr/>
          </p:nvPicPr>
          <p:blipFill rotWithShape="1">
            <a:blip r:embed="rId26">
              <a:alphaModFix/>
            </a:blip>
            <a:srcRect/>
            <a:stretch/>
          </p:blipFill>
          <p:spPr>
            <a:xfrm>
              <a:off x="5197903" y="2403042"/>
              <a:ext cx="289903" cy="288000"/>
            </a:xfrm>
            <a:prstGeom prst="rect">
              <a:avLst/>
            </a:prstGeom>
            <a:noFill/>
            <a:ln>
              <a:noFill/>
            </a:ln>
          </p:spPr>
        </p:pic>
        <p:sp>
          <p:nvSpPr>
            <p:cNvPr id="10" name="Google Shape;17648;p27">
              <a:extLst>
                <a:ext uri="{FF2B5EF4-FFF2-40B4-BE49-F238E27FC236}">
                  <a16:creationId xmlns:a16="http://schemas.microsoft.com/office/drawing/2014/main" id="{4F35CDEA-24EA-9AFC-DA65-7787089D1A63}"/>
                </a:ext>
              </a:extLst>
            </p:cNvPr>
            <p:cNvSpPr/>
            <p:nvPr/>
          </p:nvSpPr>
          <p:spPr>
            <a:xfrm>
              <a:off x="5526039" y="2358107"/>
              <a:ext cx="2101800" cy="362100"/>
            </a:xfrm>
            <a:prstGeom prst="rect">
              <a:avLst/>
            </a:prstGeom>
            <a:noFill/>
            <a:ln>
              <a:noFill/>
            </a:ln>
          </p:spPr>
          <p:txBody>
            <a:bodyPr spcFirstLastPara="1" wrap="square" lIns="54600" tIns="54600" rIns="54600" bIns="546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E2841"/>
                  </a:solidFill>
                  <a:effectLst/>
                  <a:uLnTx/>
                  <a:uFillTx/>
                  <a:latin typeface="Arial"/>
                  <a:ea typeface="Arial"/>
                  <a:cs typeface="Arial"/>
                  <a:sym typeface="Arial"/>
                </a:rPr>
                <a:t>Syama Prasad Mookerjee Kolkata Port</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1" name="Google Shape;17649;p27" descr="Marker outline">
              <a:extLst>
                <a:ext uri="{FF2B5EF4-FFF2-40B4-BE49-F238E27FC236}">
                  <a16:creationId xmlns:a16="http://schemas.microsoft.com/office/drawing/2014/main" id="{ACF05382-EC83-DCF4-AD00-633A79E9F283}"/>
                </a:ext>
              </a:extLst>
            </p:cNvPr>
            <p:cNvPicPr preferRelativeResize="0"/>
            <p:nvPr/>
          </p:nvPicPr>
          <p:blipFill rotWithShape="1">
            <a:blip r:embed="rId26">
              <a:alphaModFix/>
            </a:blip>
            <a:srcRect/>
            <a:stretch/>
          </p:blipFill>
          <p:spPr>
            <a:xfrm>
              <a:off x="4658943" y="3138375"/>
              <a:ext cx="289903" cy="288000"/>
            </a:xfrm>
            <a:prstGeom prst="rect">
              <a:avLst/>
            </a:prstGeom>
            <a:noFill/>
            <a:ln>
              <a:noFill/>
            </a:ln>
          </p:spPr>
        </p:pic>
        <p:sp>
          <p:nvSpPr>
            <p:cNvPr id="12" name="Google Shape;17650;p27">
              <a:extLst>
                <a:ext uri="{FF2B5EF4-FFF2-40B4-BE49-F238E27FC236}">
                  <a16:creationId xmlns:a16="http://schemas.microsoft.com/office/drawing/2014/main" id="{10BCB0BA-C97E-7EDC-BA3A-8C420E1996F7}"/>
                </a:ext>
              </a:extLst>
            </p:cNvPr>
            <p:cNvSpPr/>
            <p:nvPr/>
          </p:nvSpPr>
          <p:spPr>
            <a:xfrm>
              <a:off x="4813895" y="3258376"/>
              <a:ext cx="1126800" cy="253500"/>
            </a:xfrm>
            <a:prstGeom prst="rect">
              <a:avLst/>
            </a:prstGeom>
            <a:noFill/>
            <a:ln>
              <a:noFill/>
            </a:ln>
          </p:spPr>
          <p:txBody>
            <a:bodyPr spcFirstLastPara="1" wrap="square" lIns="54600" tIns="54600" rIns="54600" bIns="546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E2841"/>
                  </a:solidFill>
                  <a:effectLst/>
                  <a:uLnTx/>
                  <a:uFillTx/>
                  <a:latin typeface="Arial"/>
                  <a:ea typeface="Arial"/>
                  <a:cs typeface="Arial"/>
                  <a:sym typeface="Arial"/>
                </a:rPr>
                <a:t>Paradip Port</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3" name="Google Shape;17651;p27" descr="Marker outline">
              <a:extLst>
                <a:ext uri="{FF2B5EF4-FFF2-40B4-BE49-F238E27FC236}">
                  <a16:creationId xmlns:a16="http://schemas.microsoft.com/office/drawing/2014/main" id="{4A76EC4C-6747-0226-F2CD-D3C7DFCA447F}"/>
                </a:ext>
              </a:extLst>
            </p:cNvPr>
            <p:cNvPicPr preferRelativeResize="0"/>
            <p:nvPr/>
          </p:nvPicPr>
          <p:blipFill rotWithShape="1">
            <a:blip r:embed="rId26">
              <a:alphaModFix/>
            </a:blip>
            <a:srcRect/>
            <a:stretch/>
          </p:blipFill>
          <p:spPr>
            <a:xfrm>
              <a:off x="4117350" y="3650815"/>
              <a:ext cx="289903" cy="288000"/>
            </a:xfrm>
            <a:prstGeom prst="rect">
              <a:avLst/>
            </a:prstGeom>
            <a:noFill/>
            <a:ln>
              <a:noFill/>
            </a:ln>
          </p:spPr>
        </p:pic>
        <p:sp>
          <p:nvSpPr>
            <p:cNvPr id="14" name="Google Shape;17652;p27">
              <a:extLst>
                <a:ext uri="{FF2B5EF4-FFF2-40B4-BE49-F238E27FC236}">
                  <a16:creationId xmlns:a16="http://schemas.microsoft.com/office/drawing/2014/main" id="{9AF01429-C698-DEDB-D1F6-DC4AFBFCB26E}"/>
                </a:ext>
              </a:extLst>
            </p:cNvPr>
            <p:cNvSpPr/>
            <p:nvPr/>
          </p:nvSpPr>
          <p:spPr>
            <a:xfrm>
              <a:off x="4353847" y="3737906"/>
              <a:ext cx="1383000" cy="98100"/>
            </a:xfrm>
            <a:prstGeom prst="rect">
              <a:avLst/>
            </a:prstGeom>
            <a:noFill/>
            <a:ln>
              <a:noFill/>
            </a:ln>
          </p:spPr>
          <p:txBody>
            <a:bodyPr spcFirstLastPara="1" wrap="square" lIns="54600" tIns="54600" rIns="54600" bIns="546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E2841"/>
                  </a:solidFill>
                  <a:effectLst/>
                  <a:uLnTx/>
                  <a:uFillTx/>
                  <a:latin typeface="Arial"/>
                  <a:ea typeface="Arial"/>
                  <a:cs typeface="Arial"/>
                  <a:sym typeface="Arial"/>
                </a:rPr>
                <a:t>Visakhapatnam Port</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5" name="Google Shape;17653;p27" descr="Marker outline">
              <a:extLst>
                <a:ext uri="{FF2B5EF4-FFF2-40B4-BE49-F238E27FC236}">
                  <a16:creationId xmlns:a16="http://schemas.microsoft.com/office/drawing/2014/main" id="{289491EC-CBC1-E6AE-9A97-8DAB0E642A16}"/>
                </a:ext>
              </a:extLst>
            </p:cNvPr>
            <p:cNvPicPr preferRelativeResize="0"/>
            <p:nvPr/>
          </p:nvPicPr>
          <p:blipFill rotWithShape="1">
            <a:blip r:embed="rId26">
              <a:alphaModFix/>
            </a:blip>
            <a:srcRect/>
            <a:stretch/>
          </p:blipFill>
          <p:spPr>
            <a:xfrm>
              <a:off x="3520483" y="4707753"/>
              <a:ext cx="289903" cy="288000"/>
            </a:xfrm>
            <a:prstGeom prst="rect">
              <a:avLst/>
            </a:prstGeom>
            <a:noFill/>
            <a:ln>
              <a:noFill/>
            </a:ln>
          </p:spPr>
        </p:pic>
        <p:sp>
          <p:nvSpPr>
            <p:cNvPr id="16" name="Google Shape;17654;p27">
              <a:extLst>
                <a:ext uri="{FF2B5EF4-FFF2-40B4-BE49-F238E27FC236}">
                  <a16:creationId xmlns:a16="http://schemas.microsoft.com/office/drawing/2014/main" id="{A9F4D5CC-AD95-7F45-CFFF-4E933E20302E}"/>
                </a:ext>
              </a:extLst>
            </p:cNvPr>
            <p:cNvSpPr/>
            <p:nvPr/>
          </p:nvSpPr>
          <p:spPr>
            <a:xfrm>
              <a:off x="3712110" y="4683982"/>
              <a:ext cx="1666800" cy="252000"/>
            </a:xfrm>
            <a:prstGeom prst="rect">
              <a:avLst/>
            </a:prstGeom>
            <a:noFill/>
            <a:ln>
              <a:noFill/>
            </a:ln>
          </p:spPr>
          <p:txBody>
            <a:bodyPr spcFirstLastPara="1" wrap="square" lIns="54600" tIns="54600" rIns="54600" bIns="546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E2841"/>
                  </a:solidFill>
                  <a:effectLst/>
                  <a:uLnTx/>
                  <a:uFillTx/>
                  <a:latin typeface="Arial"/>
                  <a:ea typeface="Arial"/>
                  <a:cs typeface="Arial"/>
                  <a:sym typeface="Arial"/>
                </a:rPr>
                <a:t>Chennai Port</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Google Shape;17655;p27" descr="Marker outline">
              <a:extLst>
                <a:ext uri="{FF2B5EF4-FFF2-40B4-BE49-F238E27FC236}">
                  <a16:creationId xmlns:a16="http://schemas.microsoft.com/office/drawing/2014/main" id="{01134B5D-E3B9-6B7D-5467-0AC5BE402791}"/>
                </a:ext>
              </a:extLst>
            </p:cNvPr>
            <p:cNvPicPr preferRelativeResize="0"/>
            <p:nvPr/>
          </p:nvPicPr>
          <p:blipFill rotWithShape="1">
            <a:blip r:embed="rId27">
              <a:alphaModFix/>
            </a:blip>
            <a:srcRect/>
            <a:stretch/>
          </p:blipFill>
          <p:spPr>
            <a:xfrm>
              <a:off x="3270989" y="5463063"/>
              <a:ext cx="289903" cy="288000"/>
            </a:xfrm>
            <a:prstGeom prst="rect">
              <a:avLst/>
            </a:prstGeom>
            <a:noFill/>
            <a:ln>
              <a:noFill/>
            </a:ln>
          </p:spPr>
        </p:pic>
        <p:sp>
          <p:nvSpPr>
            <p:cNvPr id="18" name="Google Shape;17656;p27">
              <a:extLst>
                <a:ext uri="{FF2B5EF4-FFF2-40B4-BE49-F238E27FC236}">
                  <a16:creationId xmlns:a16="http://schemas.microsoft.com/office/drawing/2014/main" id="{46B68889-8D06-E488-8107-6FEA8BDEAA89}"/>
                </a:ext>
              </a:extLst>
            </p:cNvPr>
            <p:cNvSpPr/>
            <p:nvPr/>
          </p:nvSpPr>
          <p:spPr>
            <a:xfrm>
              <a:off x="3492044" y="5564622"/>
              <a:ext cx="1781400" cy="317400"/>
            </a:xfrm>
            <a:prstGeom prst="rect">
              <a:avLst/>
            </a:prstGeom>
            <a:noFill/>
            <a:ln>
              <a:noFill/>
            </a:ln>
          </p:spPr>
          <p:txBody>
            <a:bodyPr spcFirstLastPara="1" wrap="square" lIns="54600" tIns="54600" rIns="54600" bIns="546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E2841"/>
                  </a:solidFill>
                  <a:effectLst/>
                  <a:uLnTx/>
                  <a:uFillTx/>
                  <a:latin typeface="Arial"/>
                  <a:ea typeface="Arial"/>
                  <a:cs typeface="Arial"/>
                  <a:sym typeface="Arial"/>
                </a:rPr>
                <a:t>Tuticorin/ V. O. Chidambaranar Port</a:t>
              </a:r>
              <a:endParaRPr kumimoji="0" sz="1200" b="0" i="0" u="none" strike="noStrike" kern="1200" cap="none" spc="0" normalizeH="0" baseline="0" noProof="0">
                <a:ln>
                  <a:noFill/>
                </a:ln>
                <a:solidFill>
                  <a:srgbClr val="0E2841"/>
                </a:solidFill>
                <a:effectLst/>
                <a:uLnTx/>
                <a:uFillTx/>
                <a:latin typeface="Arial"/>
                <a:ea typeface="Arial"/>
                <a:cs typeface="Arial"/>
                <a:sym typeface="Arial"/>
              </a:endParaRPr>
            </a:p>
          </p:txBody>
        </p:sp>
        <p:pic>
          <p:nvPicPr>
            <p:cNvPr id="19" name="Google Shape;17657;p27" descr="Marker outline">
              <a:extLst>
                <a:ext uri="{FF2B5EF4-FFF2-40B4-BE49-F238E27FC236}">
                  <a16:creationId xmlns:a16="http://schemas.microsoft.com/office/drawing/2014/main" id="{CC113FCA-E0B1-0E0B-4BCF-CE03454641F6}"/>
                </a:ext>
              </a:extLst>
            </p:cNvPr>
            <p:cNvPicPr preferRelativeResize="0"/>
            <p:nvPr/>
          </p:nvPicPr>
          <p:blipFill rotWithShape="1">
            <a:blip r:embed="rId27">
              <a:alphaModFix/>
            </a:blip>
            <a:srcRect/>
            <a:stretch/>
          </p:blipFill>
          <p:spPr>
            <a:xfrm>
              <a:off x="2876113" y="5250371"/>
              <a:ext cx="289903" cy="288000"/>
            </a:xfrm>
            <a:prstGeom prst="rect">
              <a:avLst/>
            </a:prstGeom>
            <a:noFill/>
            <a:ln>
              <a:noFill/>
            </a:ln>
          </p:spPr>
        </p:pic>
        <p:sp>
          <p:nvSpPr>
            <p:cNvPr id="20" name="Google Shape;17658;p27">
              <a:extLst>
                <a:ext uri="{FF2B5EF4-FFF2-40B4-BE49-F238E27FC236}">
                  <a16:creationId xmlns:a16="http://schemas.microsoft.com/office/drawing/2014/main" id="{1C49F431-2D90-61CE-AED7-D0A860B05C66}"/>
                </a:ext>
              </a:extLst>
            </p:cNvPr>
            <p:cNvSpPr/>
            <p:nvPr/>
          </p:nvSpPr>
          <p:spPr>
            <a:xfrm>
              <a:off x="2030180" y="5311145"/>
              <a:ext cx="942300" cy="192900"/>
            </a:xfrm>
            <a:prstGeom prst="rect">
              <a:avLst/>
            </a:prstGeom>
            <a:noFill/>
            <a:ln>
              <a:noFill/>
            </a:ln>
          </p:spPr>
          <p:txBody>
            <a:bodyPr spcFirstLastPara="1" wrap="square" lIns="54600" tIns="54600" rIns="54600" bIns="546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E2841"/>
                  </a:solidFill>
                  <a:effectLst/>
                  <a:uLnTx/>
                  <a:uFillTx/>
                  <a:latin typeface="Arial"/>
                  <a:ea typeface="Arial"/>
                  <a:cs typeface="Arial"/>
                  <a:sym typeface="Arial"/>
                </a:rPr>
                <a:t>Cochin Port</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1" name="Google Shape;17659;p27" descr="Marker outline">
              <a:extLst>
                <a:ext uri="{FF2B5EF4-FFF2-40B4-BE49-F238E27FC236}">
                  <a16:creationId xmlns:a16="http://schemas.microsoft.com/office/drawing/2014/main" id="{7E3648A4-FDB8-03A2-20BB-FB2FEC5288B3}"/>
                </a:ext>
              </a:extLst>
            </p:cNvPr>
            <p:cNvPicPr preferRelativeResize="0"/>
            <p:nvPr/>
          </p:nvPicPr>
          <p:blipFill rotWithShape="1">
            <a:blip r:embed="rId27">
              <a:alphaModFix/>
            </a:blip>
            <a:srcRect/>
            <a:stretch/>
          </p:blipFill>
          <p:spPr>
            <a:xfrm>
              <a:off x="2623980" y="4570168"/>
              <a:ext cx="289903" cy="288000"/>
            </a:xfrm>
            <a:prstGeom prst="rect">
              <a:avLst/>
            </a:prstGeom>
            <a:noFill/>
            <a:ln>
              <a:noFill/>
            </a:ln>
          </p:spPr>
        </p:pic>
        <p:sp>
          <p:nvSpPr>
            <p:cNvPr id="22" name="Google Shape;17660;p27">
              <a:extLst>
                <a:ext uri="{FF2B5EF4-FFF2-40B4-BE49-F238E27FC236}">
                  <a16:creationId xmlns:a16="http://schemas.microsoft.com/office/drawing/2014/main" id="{66BC81B7-6EDD-9D1A-ABD1-4E40ECC3E7DB}"/>
                </a:ext>
              </a:extLst>
            </p:cNvPr>
            <p:cNvSpPr/>
            <p:nvPr/>
          </p:nvSpPr>
          <p:spPr>
            <a:xfrm>
              <a:off x="1271748" y="4703831"/>
              <a:ext cx="1521900" cy="288000"/>
            </a:xfrm>
            <a:prstGeom prst="rect">
              <a:avLst/>
            </a:prstGeom>
            <a:noFill/>
            <a:ln>
              <a:noFill/>
            </a:ln>
          </p:spPr>
          <p:txBody>
            <a:bodyPr spcFirstLastPara="1" wrap="square" lIns="54600" tIns="54600" rIns="54600" bIns="546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E2841"/>
                  </a:solidFill>
                  <a:effectLst/>
                  <a:uLnTx/>
                  <a:uFillTx/>
                  <a:latin typeface="Arial"/>
                  <a:ea typeface="Arial"/>
                  <a:cs typeface="Arial"/>
                  <a:sym typeface="Arial"/>
                </a:rPr>
                <a:t>New Mangalore Port</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3" name="Google Shape;17661;p27" descr="Marker outline">
              <a:extLst>
                <a:ext uri="{FF2B5EF4-FFF2-40B4-BE49-F238E27FC236}">
                  <a16:creationId xmlns:a16="http://schemas.microsoft.com/office/drawing/2014/main" id="{34EF3BC4-75D8-0F7C-09C1-B1A49E047175}"/>
                </a:ext>
              </a:extLst>
            </p:cNvPr>
            <p:cNvPicPr preferRelativeResize="0"/>
            <p:nvPr/>
          </p:nvPicPr>
          <p:blipFill rotWithShape="1">
            <a:blip r:embed="rId27">
              <a:alphaModFix/>
            </a:blip>
            <a:srcRect/>
            <a:stretch/>
          </p:blipFill>
          <p:spPr>
            <a:xfrm>
              <a:off x="2473361" y="4181599"/>
              <a:ext cx="289903" cy="288000"/>
            </a:xfrm>
            <a:prstGeom prst="rect">
              <a:avLst/>
            </a:prstGeom>
            <a:noFill/>
            <a:ln>
              <a:noFill/>
            </a:ln>
          </p:spPr>
        </p:pic>
        <p:sp>
          <p:nvSpPr>
            <p:cNvPr id="24" name="Google Shape;17662;p27">
              <a:extLst>
                <a:ext uri="{FF2B5EF4-FFF2-40B4-BE49-F238E27FC236}">
                  <a16:creationId xmlns:a16="http://schemas.microsoft.com/office/drawing/2014/main" id="{417A1AFC-F6DE-7AB6-10EA-6672CC94650E}"/>
                </a:ext>
              </a:extLst>
            </p:cNvPr>
            <p:cNvSpPr/>
            <p:nvPr/>
          </p:nvSpPr>
          <p:spPr>
            <a:xfrm>
              <a:off x="1300604" y="4152326"/>
              <a:ext cx="1269000" cy="288000"/>
            </a:xfrm>
            <a:prstGeom prst="rect">
              <a:avLst/>
            </a:prstGeom>
            <a:noFill/>
            <a:ln>
              <a:noFill/>
            </a:ln>
          </p:spPr>
          <p:txBody>
            <a:bodyPr spcFirstLastPara="1" wrap="square" lIns="54600" tIns="54600" rIns="54600" bIns="546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E2841"/>
                  </a:solidFill>
                  <a:effectLst/>
                  <a:uLnTx/>
                  <a:uFillTx/>
                  <a:latin typeface="Arial"/>
                  <a:ea typeface="Arial"/>
                  <a:cs typeface="Arial"/>
                  <a:sym typeface="Arial"/>
                </a:rPr>
                <a:t>Mormugao Port</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5" name="Google Shape;17663;p27" descr="Marker outline">
              <a:extLst>
                <a:ext uri="{FF2B5EF4-FFF2-40B4-BE49-F238E27FC236}">
                  <a16:creationId xmlns:a16="http://schemas.microsoft.com/office/drawing/2014/main" id="{2504E21D-4769-BD9F-BD65-91D0D6FD5D3F}"/>
                </a:ext>
              </a:extLst>
            </p:cNvPr>
            <p:cNvPicPr preferRelativeResize="0"/>
            <p:nvPr/>
          </p:nvPicPr>
          <p:blipFill rotWithShape="1">
            <a:blip r:embed="rId27">
              <a:alphaModFix/>
            </a:blip>
            <a:srcRect/>
            <a:stretch/>
          </p:blipFill>
          <p:spPr>
            <a:xfrm>
              <a:off x="2283980" y="3405897"/>
              <a:ext cx="289903" cy="288000"/>
            </a:xfrm>
            <a:prstGeom prst="rect">
              <a:avLst/>
            </a:prstGeom>
            <a:noFill/>
            <a:ln>
              <a:noFill/>
            </a:ln>
          </p:spPr>
        </p:pic>
        <p:sp>
          <p:nvSpPr>
            <p:cNvPr id="26" name="Google Shape;17664;p27">
              <a:extLst>
                <a:ext uri="{FF2B5EF4-FFF2-40B4-BE49-F238E27FC236}">
                  <a16:creationId xmlns:a16="http://schemas.microsoft.com/office/drawing/2014/main" id="{1E932F22-2C90-5A80-29E0-2D7651BA083D}"/>
                </a:ext>
              </a:extLst>
            </p:cNvPr>
            <p:cNvSpPr/>
            <p:nvPr/>
          </p:nvSpPr>
          <p:spPr>
            <a:xfrm>
              <a:off x="1405320" y="3438914"/>
              <a:ext cx="1123500" cy="252000"/>
            </a:xfrm>
            <a:prstGeom prst="rect">
              <a:avLst/>
            </a:prstGeom>
            <a:noFill/>
            <a:ln>
              <a:noFill/>
            </a:ln>
          </p:spPr>
          <p:txBody>
            <a:bodyPr spcFirstLastPara="1" wrap="square" lIns="54600" tIns="54600" rIns="54600" bIns="546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E2841"/>
                  </a:solidFill>
                  <a:effectLst/>
                  <a:uLnTx/>
                  <a:uFillTx/>
                  <a:latin typeface="Arial"/>
                  <a:ea typeface="Arial"/>
                  <a:cs typeface="Arial"/>
                  <a:sym typeface="Arial"/>
                </a:rPr>
                <a:t>Mumbai Port</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7" name="Google Shape;17665;p27" descr="Marker outline">
              <a:extLst>
                <a:ext uri="{FF2B5EF4-FFF2-40B4-BE49-F238E27FC236}">
                  <a16:creationId xmlns:a16="http://schemas.microsoft.com/office/drawing/2014/main" id="{873F4F98-849B-02A7-17A3-5D8CE455BA3A}"/>
                </a:ext>
              </a:extLst>
            </p:cNvPr>
            <p:cNvPicPr preferRelativeResize="0"/>
            <p:nvPr/>
          </p:nvPicPr>
          <p:blipFill rotWithShape="1">
            <a:blip r:embed="rId27">
              <a:alphaModFix/>
            </a:blip>
            <a:srcRect/>
            <a:stretch/>
          </p:blipFill>
          <p:spPr>
            <a:xfrm>
              <a:off x="2346851" y="3753671"/>
              <a:ext cx="289903" cy="288000"/>
            </a:xfrm>
            <a:prstGeom prst="rect">
              <a:avLst/>
            </a:prstGeom>
            <a:noFill/>
            <a:ln>
              <a:noFill/>
            </a:ln>
          </p:spPr>
        </p:pic>
        <p:sp>
          <p:nvSpPr>
            <p:cNvPr id="28" name="Google Shape;17666;p27">
              <a:extLst>
                <a:ext uri="{FF2B5EF4-FFF2-40B4-BE49-F238E27FC236}">
                  <a16:creationId xmlns:a16="http://schemas.microsoft.com/office/drawing/2014/main" id="{49936DEC-CE08-392B-B7CA-B55E51A068F0}"/>
                </a:ext>
              </a:extLst>
            </p:cNvPr>
            <p:cNvSpPr/>
            <p:nvPr/>
          </p:nvSpPr>
          <p:spPr>
            <a:xfrm>
              <a:off x="789980" y="3872617"/>
              <a:ext cx="1993800" cy="288000"/>
            </a:xfrm>
            <a:prstGeom prst="rect">
              <a:avLst/>
            </a:prstGeom>
            <a:noFill/>
            <a:ln>
              <a:noFill/>
            </a:ln>
          </p:spPr>
          <p:txBody>
            <a:bodyPr spcFirstLastPara="1" wrap="square" lIns="54600" tIns="54600" rIns="54600" bIns="546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E2841"/>
                  </a:solidFill>
                  <a:effectLst/>
                  <a:uLnTx/>
                  <a:uFillTx/>
                  <a:latin typeface="Arial"/>
                  <a:ea typeface="Arial"/>
                  <a:cs typeface="Arial"/>
                  <a:sym typeface="Arial"/>
                </a:rPr>
                <a:t>Jawahar Lal Nehru Port </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9" name="Google Shape;17667;p27" descr="Marker outline">
              <a:extLst>
                <a:ext uri="{FF2B5EF4-FFF2-40B4-BE49-F238E27FC236}">
                  <a16:creationId xmlns:a16="http://schemas.microsoft.com/office/drawing/2014/main" id="{CD2A0978-9E24-183B-6B9E-5E30D9DA48BB}"/>
                </a:ext>
              </a:extLst>
            </p:cNvPr>
            <p:cNvPicPr preferRelativeResize="0"/>
            <p:nvPr/>
          </p:nvPicPr>
          <p:blipFill rotWithShape="1">
            <a:blip r:embed="rId27">
              <a:alphaModFix/>
            </a:blip>
            <a:srcRect/>
            <a:stretch/>
          </p:blipFill>
          <p:spPr>
            <a:xfrm>
              <a:off x="1451651" y="2353976"/>
              <a:ext cx="289903" cy="288000"/>
            </a:xfrm>
            <a:prstGeom prst="rect">
              <a:avLst/>
            </a:prstGeom>
            <a:noFill/>
            <a:ln>
              <a:noFill/>
            </a:ln>
          </p:spPr>
        </p:pic>
        <p:sp>
          <p:nvSpPr>
            <p:cNvPr id="30" name="Google Shape;17668;p27">
              <a:extLst>
                <a:ext uri="{FF2B5EF4-FFF2-40B4-BE49-F238E27FC236}">
                  <a16:creationId xmlns:a16="http://schemas.microsoft.com/office/drawing/2014/main" id="{3C31A354-E223-6F4D-CA8D-0ABD7D337706}"/>
                </a:ext>
              </a:extLst>
            </p:cNvPr>
            <p:cNvSpPr/>
            <p:nvPr/>
          </p:nvSpPr>
          <p:spPr>
            <a:xfrm>
              <a:off x="328254" y="2326354"/>
              <a:ext cx="1211400" cy="362400"/>
            </a:xfrm>
            <a:prstGeom prst="rect">
              <a:avLst/>
            </a:prstGeom>
            <a:noFill/>
            <a:ln>
              <a:noFill/>
            </a:ln>
          </p:spPr>
          <p:txBody>
            <a:bodyPr spcFirstLastPara="1" wrap="square" lIns="54600" tIns="54600" rIns="54600" bIns="546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E2841"/>
                  </a:solidFill>
                  <a:effectLst/>
                  <a:uLnTx/>
                  <a:uFillTx/>
                  <a:latin typeface="Arial"/>
                  <a:ea typeface="Arial"/>
                  <a:cs typeface="Arial"/>
                  <a:sym typeface="Arial"/>
                </a:rPr>
                <a:t>Kandla/</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E2841"/>
                  </a:solidFill>
                  <a:effectLst/>
                  <a:uLnTx/>
                  <a:uFillTx/>
                  <a:latin typeface="Arial"/>
                  <a:ea typeface="Arial"/>
                  <a:cs typeface="Arial"/>
                  <a:sym typeface="Arial"/>
                </a:rPr>
                <a:t>Deendayal Port</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1" name="Google Shape;17669;p27" descr="Marker outline">
              <a:extLst>
                <a:ext uri="{FF2B5EF4-FFF2-40B4-BE49-F238E27FC236}">
                  <a16:creationId xmlns:a16="http://schemas.microsoft.com/office/drawing/2014/main" id="{9FB21621-4E9F-557C-79C2-D73160D8FBD1}"/>
                </a:ext>
              </a:extLst>
            </p:cNvPr>
            <p:cNvPicPr preferRelativeResize="0"/>
            <p:nvPr/>
          </p:nvPicPr>
          <p:blipFill rotWithShape="1">
            <a:blip r:embed="rId27">
              <a:alphaModFix/>
            </a:blip>
            <a:srcRect/>
            <a:stretch/>
          </p:blipFill>
          <p:spPr>
            <a:xfrm>
              <a:off x="3489200" y="4910852"/>
              <a:ext cx="289903" cy="288000"/>
            </a:xfrm>
            <a:prstGeom prst="rect">
              <a:avLst/>
            </a:prstGeom>
            <a:noFill/>
            <a:ln>
              <a:noFill/>
            </a:ln>
          </p:spPr>
        </p:pic>
        <p:sp>
          <p:nvSpPr>
            <p:cNvPr id="32" name="Google Shape;17670;p27">
              <a:extLst>
                <a:ext uri="{FF2B5EF4-FFF2-40B4-BE49-F238E27FC236}">
                  <a16:creationId xmlns:a16="http://schemas.microsoft.com/office/drawing/2014/main" id="{B7417721-7C28-5EC8-C412-F8F3CE46F6F7}"/>
                </a:ext>
              </a:extLst>
            </p:cNvPr>
            <p:cNvSpPr/>
            <p:nvPr/>
          </p:nvSpPr>
          <p:spPr>
            <a:xfrm>
              <a:off x="3701229" y="4930970"/>
              <a:ext cx="1993500" cy="224700"/>
            </a:xfrm>
            <a:prstGeom prst="rect">
              <a:avLst/>
            </a:prstGeom>
            <a:noFill/>
            <a:ln>
              <a:noFill/>
            </a:ln>
          </p:spPr>
          <p:txBody>
            <a:bodyPr spcFirstLastPara="1" wrap="square" lIns="54600" tIns="54600" rIns="54600" bIns="546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E2841"/>
                  </a:solidFill>
                  <a:effectLst/>
                  <a:uLnTx/>
                  <a:uFillTx/>
                  <a:latin typeface="Arial"/>
                  <a:ea typeface="Arial"/>
                  <a:cs typeface="Arial"/>
                  <a:sym typeface="Arial"/>
                </a:rPr>
                <a:t>Ennore/ Kamarajar Port</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Google Shape;17671;p27">
              <a:extLst>
                <a:ext uri="{FF2B5EF4-FFF2-40B4-BE49-F238E27FC236}">
                  <a16:creationId xmlns:a16="http://schemas.microsoft.com/office/drawing/2014/main" id="{5BD29433-EC4A-B330-1240-61C85A3CF864}"/>
                </a:ext>
              </a:extLst>
            </p:cNvPr>
            <p:cNvSpPr/>
            <p:nvPr/>
          </p:nvSpPr>
          <p:spPr>
            <a:xfrm>
              <a:off x="4291592" y="2016590"/>
              <a:ext cx="1054337" cy="844940"/>
            </a:xfrm>
            <a:custGeom>
              <a:avLst/>
              <a:gdLst/>
              <a:ahLst/>
              <a:cxnLst/>
              <a:rect l="l" t="t" r="r" b="b"/>
              <a:pathLst>
                <a:path w="718458" h="778747" extrusionOk="0">
                  <a:moveTo>
                    <a:pt x="0" y="0"/>
                  </a:moveTo>
                  <a:cubicBezTo>
                    <a:pt x="65686" y="26276"/>
                    <a:pt x="-32705" y="-10237"/>
                    <a:pt x="85411" y="15073"/>
                  </a:cubicBezTo>
                  <a:cubicBezTo>
                    <a:pt x="90043" y="16065"/>
                    <a:pt x="91519" y="22493"/>
                    <a:pt x="95460" y="25121"/>
                  </a:cubicBezTo>
                  <a:cubicBezTo>
                    <a:pt x="101692" y="29275"/>
                    <a:pt x="109053" y="31453"/>
                    <a:pt x="115556" y="35169"/>
                  </a:cubicBezTo>
                  <a:cubicBezTo>
                    <a:pt x="120799" y="38165"/>
                    <a:pt x="124845" y="43483"/>
                    <a:pt x="130629" y="45218"/>
                  </a:cubicBezTo>
                  <a:cubicBezTo>
                    <a:pt x="141972" y="48621"/>
                    <a:pt x="154075" y="48567"/>
                    <a:pt x="165798" y="50242"/>
                  </a:cubicBezTo>
                  <a:cubicBezTo>
                    <a:pt x="202632" y="62519"/>
                    <a:pt x="166289" y="51276"/>
                    <a:pt x="241161" y="65315"/>
                  </a:cubicBezTo>
                  <a:cubicBezTo>
                    <a:pt x="255583" y="68019"/>
                    <a:pt x="262999" y="70919"/>
                    <a:pt x="276330" y="75363"/>
                  </a:cubicBezTo>
                  <a:cubicBezTo>
                    <a:pt x="283029" y="73688"/>
                    <a:pt x="289728" y="68664"/>
                    <a:pt x="296427" y="70339"/>
                  </a:cubicBezTo>
                  <a:cubicBezTo>
                    <a:pt x="310959" y="73972"/>
                    <a:pt x="322088" y="86802"/>
                    <a:pt x="336620" y="90435"/>
                  </a:cubicBezTo>
                  <a:lnTo>
                    <a:pt x="356717" y="95460"/>
                  </a:lnTo>
                  <a:cubicBezTo>
                    <a:pt x="359233" y="92106"/>
                    <a:pt x="376489" y="64451"/>
                    <a:pt x="386862" y="65315"/>
                  </a:cubicBezTo>
                  <a:cubicBezTo>
                    <a:pt x="402695" y="66634"/>
                    <a:pt x="417007" y="75363"/>
                    <a:pt x="432080" y="80387"/>
                  </a:cubicBezTo>
                  <a:cubicBezTo>
                    <a:pt x="442128" y="77038"/>
                    <a:pt x="453606" y="76495"/>
                    <a:pt x="462225" y="70339"/>
                  </a:cubicBezTo>
                  <a:cubicBezTo>
                    <a:pt x="466535" y="67261"/>
                    <a:pt x="464881" y="60003"/>
                    <a:pt x="467249" y="55266"/>
                  </a:cubicBezTo>
                  <a:cubicBezTo>
                    <a:pt x="469949" y="49865"/>
                    <a:pt x="473948" y="45218"/>
                    <a:pt x="477297" y="40194"/>
                  </a:cubicBezTo>
                  <a:cubicBezTo>
                    <a:pt x="489020" y="46893"/>
                    <a:pt x="501232" y="52801"/>
                    <a:pt x="512466" y="60290"/>
                  </a:cubicBezTo>
                  <a:cubicBezTo>
                    <a:pt x="516408" y="62918"/>
                    <a:pt x="518278" y="68220"/>
                    <a:pt x="522515" y="70339"/>
                  </a:cubicBezTo>
                  <a:cubicBezTo>
                    <a:pt x="528691" y="73427"/>
                    <a:pt x="535912" y="73688"/>
                    <a:pt x="542611" y="75363"/>
                  </a:cubicBezTo>
                  <a:cubicBezTo>
                    <a:pt x="545961" y="83737"/>
                    <a:pt x="546283" y="94107"/>
                    <a:pt x="552660" y="100484"/>
                  </a:cubicBezTo>
                  <a:cubicBezTo>
                    <a:pt x="560604" y="108428"/>
                    <a:pt x="577144" y="105852"/>
                    <a:pt x="582805" y="115556"/>
                  </a:cubicBezTo>
                  <a:cubicBezTo>
                    <a:pt x="590446" y="128656"/>
                    <a:pt x="583369" y="146279"/>
                    <a:pt x="587829" y="160774"/>
                  </a:cubicBezTo>
                  <a:cubicBezTo>
                    <a:pt x="590292" y="168777"/>
                    <a:pt x="597878" y="174172"/>
                    <a:pt x="602902" y="180871"/>
                  </a:cubicBezTo>
                  <a:cubicBezTo>
                    <a:pt x="615189" y="230021"/>
                    <a:pt x="607107" y="173280"/>
                    <a:pt x="592853" y="216040"/>
                  </a:cubicBezTo>
                  <a:cubicBezTo>
                    <a:pt x="591178" y="221064"/>
                    <a:pt x="594626" y="226932"/>
                    <a:pt x="597877" y="231112"/>
                  </a:cubicBezTo>
                  <a:cubicBezTo>
                    <a:pt x="606601" y="242329"/>
                    <a:pt x="617974" y="251209"/>
                    <a:pt x="628022" y="261257"/>
                  </a:cubicBezTo>
                  <a:cubicBezTo>
                    <a:pt x="633046" y="266281"/>
                    <a:pt x="636086" y="275162"/>
                    <a:pt x="643095" y="276330"/>
                  </a:cubicBezTo>
                  <a:lnTo>
                    <a:pt x="673240" y="281354"/>
                  </a:lnTo>
                  <a:cubicBezTo>
                    <a:pt x="668216" y="296427"/>
                    <a:pt x="664825" y="312146"/>
                    <a:pt x="658167" y="326572"/>
                  </a:cubicBezTo>
                  <a:cubicBezTo>
                    <a:pt x="654658" y="334175"/>
                    <a:pt x="643853" y="338329"/>
                    <a:pt x="643095" y="346668"/>
                  </a:cubicBezTo>
                  <a:cubicBezTo>
                    <a:pt x="641991" y="358810"/>
                    <a:pt x="650186" y="370010"/>
                    <a:pt x="653143" y="381838"/>
                  </a:cubicBezTo>
                  <a:cubicBezTo>
                    <a:pt x="655214" y="390122"/>
                    <a:pt x="656492" y="398585"/>
                    <a:pt x="658167" y="406958"/>
                  </a:cubicBezTo>
                  <a:cubicBezTo>
                    <a:pt x="630506" y="476113"/>
                    <a:pt x="661172" y="377806"/>
                    <a:pt x="703385" y="427055"/>
                  </a:cubicBezTo>
                  <a:cubicBezTo>
                    <a:pt x="719770" y="446171"/>
                    <a:pt x="704270" y="477584"/>
                    <a:pt x="708409" y="502418"/>
                  </a:cubicBezTo>
                  <a:cubicBezTo>
                    <a:pt x="709402" y="508374"/>
                    <a:pt x="715108" y="512466"/>
                    <a:pt x="718458" y="517490"/>
                  </a:cubicBezTo>
                  <a:cubicBezTo>
                    <a:pt x="715108" y="527538"/>
                    <a:pt x="714284" y="538822"/>
                    <a:pt x="708409" y="547635"/>
                  </a:cubicBezTo>
                  <a:cubicBezTo>
                    <a:pt x="703764" y="554602"/>
                    <a:pt x="694746" y="557347"/>
                    <a:pt x="688313" y="562708"/>
                  </a:cubicBezTo>
                  <a:cubicBezTo>
                    <a:pt x="684674" y="565741"/>
                    <a:pt x="681614" y="569407"/>
                    <a:pt x="678264" y="572756"/>
                  </a:cubicBezTo>
                  <a:cubicBezTo>
                    <a:pt x="674915" y="579455"/>
                    <a:pt x="672371" y="586621"/>
                    <a:pt x="668216" y="592853"/>
                  </a:cubicBezTo>
                  <a:cubicBezTo>
                    <a:pt x="665588" y="596794"/>
                    <a:pt x="660795" y="598960"/>
                    <a:pt x="658167" y="602901"/>
                  </a:cubicBezTo>
                  <a:cubicBezTo>
                    <a:pt x="631710" y="642585"/>
                    <a:pt x="665967" y="605149"/>
                    <a:pt x="633047" y="638071"/>
                  </a:cubicBezTo>
                  <a:cubicBezTo>
                    <a:pt x="629697" y="633047"/>
                    <a:pt x="628727" y="621089"/>
                    <a:pt x="622998" y="622998"/>
                  </a:cubicBezTo>
                  <a:cubicBezTo>
                    <a:pt x="616447" y="625181"/>
                    <a:pt x="617974" y="636190"/>
                    <a:pt x="617974" y="643095"/>
                  </a:cubicBezTo>
                  <a:cubicBezTo>
                    <a:pt x="617974" y="656597"/>
                    <a:pt x="619118" y="670356"/>
                    <a:pt x="622998" y="683288"/>
                  </a:cubicBezTo>
                  <a:cubicBezTo>
                    <a:pt x="624359" y="687825"/>
                    <a:pt x="629408" y="690303"/>
                    <a:pt x="633047" y="693336"/>
                  </a:cubicBezTo>
                  <a:cubicBezTo>
                    <a:pt x="639480" y="698697"/>
                    <a:pt x="646444" y="703385"/>
                    <a:pt x="653143" y="708409"/>
                  </a:cubicBezTo>
                  <a:cubicBezTo>
                    <a:pt x="649794" y="713433"/>
                    <a:pt x="647025" y="718897"/>
                    <a:pt x="643095" y="723482"/>
                  </a:cubicBezTo>
                  <a:cubicBezTo>
                    <a:pt x="636930" y="730675"/>
                    <a:pt x="627599" y="735297"/>
                    <a:pt x="622998" y="743578"/>
                  </a:cubicBezTo>
                  <a:cubicBezTo>
                    <a:pt x="617317" y="753803"/>
                    <a:pt x="617974" y="767290"/>
                    <a:pt x="617974" y="778747"/>
                  </a:cubicBezTo>
                </a:path>
              </a:pathLst>
            </a:cu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4" name="Google Shape;17672;p27">
              <a:extLst>
                <a:ext uri="{FF2B5EF4-FFF2-40B4-BE49-F238E27FC236}">
                  <a16:creationId xmlns:a16="http://schemas.microsoft.com/office/drawing/2014/main" id="{10499FFB-D505-EDCE-FB04-33938D257FFB}"/>
                </a:ext>
              </a:extLst>
            </p:cNvPr>
            <p:cNvSpPr txBox="1"/>
            <p:nvPr/>
          </p:nvSpPr>
          <p:spPr>
            <a:xfrm>
              <a:off x="4475253" y="1920416"/>
              <a:ext cx="642600" cy="249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56082"/>
                  </a:solidFill>
                  <a:effectLst/>
                  <a:uLnTx/>
                  <a:uFillTx/>
                  <a:latin typeface="Arial"/>
                  <a:ea typeface="Arial"/>
                  <a:cs typeface="Arial"/>
                  <a:sym typeface="Arial"/>
                </a:rPr>
                <a:t>NW-1</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sz="1200" b="0" i="0" u="none" strike="noStrike" kern="1200" cap="none" spc="0" normalizeH="0" baseline="0" noProof="0">
                <a:ln>
                  <a:noFill/>
                </a:ln>
                <a:solidFill>
                  <a:srgbClr val="156082"/>
                </a:solidFill>
                <a:effectLst/>
                <a:uLnTx/>
                <a:uFillTx/>
                <a:latin typeface="Arial"/>
                <a:ea typeface="Arial"/>
                <a:cs typeface="Arial"/>
                <a:sym typeface="Arial"/>
              </a:endParaRPr>
            </a:p>
          </p:txBody>
        </p:sp>
        <p:sp>
          <p:nvSpPr>
            <p:cNvPr id="35" name="Google Shape;17673;p27">
              <a:extLst>
                <a:ext uri="{FF2B5EF4-FFF2-40B4-BE49-F238E27FC236}">
                  <a16:creationId xmlns:a16="http://schemas.microsoft.com/office/drawing/2014/main" id="{A3315943-DCD5-E23C-B722-179D82CFCC45}"/>
                </a:ext>
              </a:extLst>
            </p:cNvPr>
            <p:cNvSpPr/>
            <p:nvPr/>
          </p:nvSpPr>
          <p:spPr>
            <a:xfrm>
              <a:off x="4251256" y="3204177"/>
              <a:ext cx="585285" cy="193984"/>
            </a:xfrm>
            <a:custGeom>
              <a:avLst/>
              <a:gdLst/>
              <a:ahLst/>
              <a:cxnLst/>
              <a:rect l="l" t="t" r="r" b="b"/>
              <a:pathLst>
                <a:path w="648515" h="221064" extrusionOk="0">
                  <a:moveTo>
                    <a:pt x="35169" y="0"/>
                  </a:moveTo>
                  <a:cubicBezTo>
                    <a:pt x="14648" y="34203"/>
                    <a:pt x="23185" y="15858"/>
                    <a:pt x="10048" y="55266"/>
                  </a:cubicBezTo>
                  <a:lnTo>
                    <a:pt x="5024" y="70338"/>
                  </a:lnTo>
                  <a:lnTo>
                    <a:pt x="0" y="85411"/>
                  </a:lnTo>
                  <a:cubicBezTo>
                    <a:pt x="1675" y="97134"/>
                    <a:pt x="-2774" y="111668"/>
                    <a:pt x="5024" y="120580"/>
                  </a:cubicBezTo>
                  <a:cubicBezTo>
                    <a:pt x="11732" y="128246"/>
                    <a:pt x="24982" y="125604"/>
                    <a:pt x="35169" y="125604"/>
                  </a:cubicBezTo>
                  <a:cubicBezTo>
                    <a:pt x="53667" y="125604"/>
                    <a:pt x="72013" y="122255"/>
                    <a:pt x="90435" y="120580"/>
                  </a:cubicBezTo>
                  <a:cubicBezTo>
                    <a:pt x="106840" y="109644"/>
                    <a:pt x="109120" y="102144"/>
                    <a:pt x="130628" y="120580"/>
                  </a:cubicBezTo>
                  <a:cubicBezTo>
                    <a:pt x="185635" y="167729"/>
                    <a:pt x="95747" y="115747"/>
                    <a:pt x="155749" y="155749"/>
                  </a:cubicBezTo>
                  <a:cubicBezTo>
                    <a:pt x="160156" y="158687"/>
                    <a:pt x="166085" y="158405"/>
                    <a:pt x="170822" y="160774"/>
                  </a:cubicBezTo>
                  <a:cubicBezTo>
                    <a:pt x="176223" y="163474"/>
                    <a:pt x="180344" y="168444"/>
                    <a:pt x="185894" y="170822"/>
                  </a:cubicBezTo>
                  <a:cubicBezTo>
                    <a:pt x="192241" y="173542"/>
                    <a:pt x="199352" y="173949"/>
                    <a:pt x="205991" y="175846"/>
                  </a:cubicBezTo>
                  <a:cubicBezTo>
                    <a:pt x="240623" y="185740"/>
                    <a:pt x="196808" y="176827"/>
                    <a:pt x="251209" y="185894"/>
                  </a:cubicBezTo>
                  <a:cubicBezTo>
                    <a:pt x="276559" y="194346"/>
                    <a:pt x="307188" y="205087"/>
                    <a:pt x="331596" y="205991"/>
                  </a:cubicBezTo>
                  <a:cubicBezTo>
                    <a:pt x="355264" y="206868"/>
                    <a:pt x="378488" y="199292"/>
                    <a:pt x="401934" y="195943"/>
                  </a:cubicBezTo>
                  <a:cubicBezTo>
                    <a:pt x="423558" y="181526"/>
                    <a:pt x="421486" y="178164"/>
                    <a:pt x="457200" y="190919"/>
                  </a:cubicBezTo>
                  <a:cubicBezTo>
                    <a:pt x="468573" y="194981"/>
                    <a:pt x="475390" y="209307"/>
                    <a:pt x="487345" y="211015"/>
                  </a:cubicBezTo>
                  <a:cubicBezTo>
                    <a:pt x="530968" y="217247"/>
                    <a:pt x="510902" y="213716"/>
                    <a:pt x="547635" y="221064"/>
                  </a:cubicBezTo>
                  <a:cubicBezTo>
                    <a:pt x="551106" y="219907"/>
                    <a:pt x="592192" y="207789"/>
                    <a:pt x="597877" y="200967"/>
                  </a:cubicBezTo>
                  <a:cubicBezTo>
                    <a:pt x="602298" y="195662"/>
                    <a:pt x="599813" y="187046"/>
                    <a:pt x="602901" y="180870"/>
                  </a:cubicBezTo>
                  <a:cubicBezTo>
                    <a:pt x="606646" y="173381"/>
                    <a:pt x="612525" y="167132"/>
                    <a:pt x="617974" y="160774"/>
                  </a:cubicBezTo>
                  <a:cubicBezTo>
                    <a:pt x="618821" y="159786"/>
                    <a:pt x="652525" y="127807"/>
                    <a:pt x="648119" y="125604"/>
                  </a:cubicBezTo>
                  <a:cubicBezTo>
                    <a:pt x="639385" y="121237"/>
                    <a:pt x="631534" y="135935"/>
                    <a:pt x="622998" y="140677"/>
                  </a:cubicBezTo>
                  <a:cubicBezTo>
                    <a:pt x="616451" y="144314"/>
                    <a:pt x="609600" y="147376"/>
                    <a:pt x="602901" y="150725"/>
                  </a:cubicBezTo>
                  <a:cubicBezTo>
                    <a:pt x="595846" y="157781"/>
                    <a:pt x="572612" y="181757"/>
                    <a:pt x="567732" y="180870"/>
                  </a:cubicBezTo>
                  <a:cubicBezTo>
                    <a:pt x="526044" y="173290"/>
                    <a:pt x="549426" y="145307"/>
                    <a:pt x="522514" y="130628"/>
                  </a:cubicBezTo>
                  <a:cubicBezTo>
                    <a:pt x="510390" y="124015"/>
                    <a:pt x="495719" y="123929"/>
                    <a:pt x="482321" y="120580"/>
                  </a:cubicBezTo>
                  <a:cubicBezTo>
                    <a:pt x="464886" y="108957"/>
                    <a:pt x="462889" y="102663"/>
                    <a:pt x="437103" y="115556"/>
                  </a:cubicBezTo>
                  <a:cubicBezTo>
                    <a:pt x="431702" y="118256"/>
                    <a:pt x="430404" y="125604"/>
                    <a:pt x="427055" y="130628"/>
                  </a:cubicBezTo>
                  <a:cubicBezTo>
                    <a:pt x="406619" y="123816"/>
                    <a:pt x="396922" y="111771"/>
                    <a:pt x="381837" y="130628"/>
                  </a:cubicBezTo>
                  <a:cubicBezTo>
                    <a:pt x="378529" y="134764"/>
                    <a:pt x="378488" y="140677"/>
                    <a:pt x="376813" y="145701"/>
                  </a:cubicBezTo>
                  <a:cubicBezTo>
                    <a:pt x="351084" y="139269"/>
                    <a:pt x="321662" y="135768"/>
                    <a:pt x="301450" y="115556"/>
                  </a:cubicBezTo>
                  <a:cubicBezTo>
                    <a:pt x="296567" y="110673"/>
                    <a:pt x="298101" y="102158"/>
                    <a:pt x="296426" y="95459"/>
                  </a:cubicBezTo>
                  <a:cubicBezTo>
                    <a:pt x="299776" y="90435"/>
                    <a:pt x="301836" y="84253"/>
                    <a:pt x="306475" y="80387"/>
                  </a:cubicBezTo>
                  <a:cubicBezTo>
                    <a:pt x="328069" y="62392"/>
                    <a:pt x="326571" y="79437"/>
                    <a:pt x="326571" y="65314"/>
                  </a:cubicBezTo>
                </a:path>
              </a:pathLst>
            </a:cu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6" name="Google Shape;17674;p27">
              <a:extLst>
                <a:ext uri="{FF2B5EF4-FFF2-40B4-BE49-F238E27FC236}">
                  <a16:creationId xmlns:a16="http://schemas.microsoft.com/office/drawing/2014/main" id="{3F1EEF43-A650-DD16-A3D1-3C263F99A8E8}"/>
                </a:ext>
              </a:extLst>
            </p:cNvPr>
            <p:cNvSpPr txBox="1"/>
            <p:nvPr/>
          </p:nvSpPr>
          <p:spPr>
            <a:xfrm rot="176299">
              <a:off x="4130144" y="3324485"/>
              <a:ext cx="667177" cy="2688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56082"/>
                  </a:solidFill>
                  <a:effectLst/>
                  <a:uLnTx/>
                  <a:uFillTx/>
                  <a:latin typeface="Arial"/>
                  <a:ea typeface="Arial"/>
                  <a:cs typeface="Arial"/>
                  <a:sym typeface="Arial"/>
                </a:rPr>
                <a:t>NW-64</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Google Shape;17675;p27">
              <a:extLst>
                <a:ext uri="{FF2B5EF4-FFF2-40B4-BE49-F238E27FC236}">
                  <a16:creationId xmlns:a16="http://schemas.microsoft.com/office/drawing/2014/main" id="{8FC6F5C5-F4AC-EE81-5582-348590A0B231}"/>
                </a:ext>
              </a:extLst>
            </p:cNvPr>
            <p:cNvSpPr txBox="1"/>
            <p:nvPr/>
          </p:nvSpPr>
          <p:spPr>
            <a:xfrm rot="176447">
              <a:off x="4231560" y="3001640"/>
              <a:ext cx="602293" cy="26164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56082"/>
                  </a:solidFill>
                  <a:effectLst/>
                  <a:uLnTx/>
                  <a:uFillTx/>
                  <a:latin typeface="Arial"/>
                  <a:ea typeface="Arial"/>
                  <a:cs typeface="Arial"/>
                  <a:sym typeface="Arial"/>
                </a:rPr>
                <a:t>NW-5</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8" name="Google Shape;17676;p27">
              <a:extLst>
                <a:ext uri="{FF2B5EF4-FFF2-40B4-BE49-F238E27FC236}">
                  <a16:creationId xmlns:a16="http://schemas.microsoft.com/office/drawing/2014/main" id="{F3DABF05-6C69-E4CC-EDB3-50EE54F87E87}"/>
                </a:ext>
              </a:extLst>
            </p:cNvPr>
            <p:cNvGrpSpPr/>
            <p:nvPr/>
          </p:nvGrpSpPr>
          <p:grpSpPr>
            <a:xfrm>
              <a:off x="3598628" y="4541282"/>
              <a:ext cx="242148" cy="765610"/>
              <a:chOff x="7973367" y="4578139"/>
              <a:chExt cx="346668" cy="858019"/>
            </a:xfrm>
          </p:grpSpPr>
          <p:sp>
            <p:nvSpPr>
              <p:cNvPr id="65" name="Google Shape;17677;p27">
                <a:extLst>
                  <a:ext uri="{FF2B5EF4-FFF2-40B4-BE49-F238E27FC236}">
                    <a16:creationId xmlns:a16="http://schemas.microsoft.com/office/drawing/2014/main" id="{5C7014FE-843B-A230-FCD0-CE9014AD5F46}"/>
                  </a:ext>
                </a:extLst>
              </p:cNvPr>
              <p:cNvSpPr/>
              <p:nvPr/>
            </p:nvSpPr>
            <p:spPr>
              <a:xfrm>
                <a:off x="8003536" y="4578139"/>
                <a:ext cx="261596" cy="189640"/>
              </a:xfrm>
              <a:custGeom>
                <a:avLst/>
                <a:gdLst/>
                <a:ahLst/>
                <a:cxnLst/>
                <a:rect l="l" t="t" r="r" b="b"/>
                <a:pathLst>
                  <a:path w="296426" h="221155" extrusionOk="0">
                    <a:moveTo>
                      <a:pt x="0" y="30236"/>
                    </a:moveTo>
                    <a:cubicBezTo>
                      <a:pt x="8374" y="26887"/>
                      <a:pt x="16248" y="18575"/>
                      <a:pt x="25121" y="20188"/>
                    </a:cubicBezTo>
                    <a:cubicBezTo>
                      <a:pt x="37003" y="22348"/>
                      <a:pt x="43550" y="37356"/>
                      <a:pt x="55266" y="40285"/>
                    </a:cubicBezTo>
                    <a:lnTo>
                      <a:pt x="75362" y="45309"/>
                    </a:lnTo>
                    <a:cubicBezTo>
                      <a:pt x="80386" y="35261"/>
                      <a:pt x="84203" y="24512"/>
                      <a:pt x="90435" y="15164"/>
                    </a:cubicBezTo>
                    <a:cubicBezTo>
                      <a:pt x="94376" y="9252"/>
                      <a:pt x="98499" y="-1077"/>
                      <a:pt x="105508" y="91"/>
                    </a:cubicBezTo>
                    <a:cubicBezTo>
                      <a:pt x="113768" y="1468"/>
                      <a:pt x="114659" y="14267"/>
                      <a:pt x="120580" y="20188"/>
                    </a:cubicBezTo>
                    <a:cubicBezTo>
                      <a:pt x="126501" y="26109"/>
                      <a:pt x="134244" y="29899"/>
                      <a:pt x="140677" y="35260"/>
                    </a:cubicBezTo>
                    <a:cubicBezTo>
                      <a:pt x="144316" y="38293"/>
                      <a:pt x="146663" y="42872"/>
                      <a:pt x="150725" y="45309"/>
                    </a:cubicBezTo>
                    <a:cubicBezTo>
                      <a:pt x="155266" y="48034"/>
                      <a:pt x="160706" y="48878"/>
                      <a:pt x="165798" y="50333"/>
                    </a:cubicBezTo>
                    <a:cubicBezTo>
                      <a:pt x="193488" y="58244"/>
                      <a:pt x="194666" y="56332"/>
                      <a:pt x="231112" y="60381"/>
                    </a:cubicBezTo>
                    <a:cubicBezTo>
                      <a:pt x="232787" y="65405"/>
                      <a:pt x="234681" y="70362"/>
                      <a:pt x="236136" y="75454"/>
                    </a:cubicBezTo>
                    <a:cubicBezTo>
                      <a:pt x="242467" y="97615"/>
                      <a:pt x="238959" y="91357"/>
                      <a:pt x="246184" y="110623"/>
                    </a:cubicBezTo>
                    <a:cubicBezTo>
                      <a:pt x="264211" y="158694"/>
                      <a:pt x="249851" y="116599"/>
                      <a:pt x="261257" y="150816"/>
                    </a:cubicBezTo>
                    <a:cubicBezTo>
                      <a:pt x="259582" y="160864"/>
                      <a:pt x="258443" y="171017"/>
                      <a:pt x="256233" y="180961"/>
                    </a:cubicBezTo>
                    <a:cubicBezTo>
                      <a:pt x="255084" y="186131"/>
                      <a:pt x="246185" y="194359"/>
                      <a:pt x="251209" y="196034"/>
                    </a:cubicBezTo>
                    <a:cubicBezTo>
                      <a:pt x="258314" y="198403"/>
                      <a:pt x="264606" y="189335"/>
                      <a:pt x="271305" y="185986"/>
                    </a:cubicBezTo>
                    <a:cubicBezTo>
                      <a:pt x="274655" y="191010"/>
                      <a:pt x="277582" y="196343"/>
                      <a:pt x="281354" y="201058"/>
                    </a:cubicBezTo>
                    <a:cubicBezTo>
                      <a:pt x="298280" y="222215"/>
                      <a:pt x="285940" y="200182"/>
                      <a:pt x="296426" y="221155"/>
                    </a:cubicBezTo>
                  </a:path>
                </a:pathLst>
              </a:custGeom>
              <a:noFill/>
              <a:ln w="190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66" name="Google Shape;17678;p27">
                <a:extLst>
                  <a:ext uri="{FF2B5EF4-FFF2-40B4-BE49-F238E27FC236}">
                    <a16:creationId xmlns:a16="http://schemas.microsoft.com/office/drawing/2014/main" id="{87B495BE-B52D-D65C-832E-8E75D2255487}"/>
                  </a:ext>
                </a:extLst>
              </p:cNvPr>
              <p:cNvSpPr/>
              <p:nvPr/>
            </p:nvSpPr>
            <p:spPr>
              <a:xfrm>
                <a:off x="7973367" y="4597121"/>
                <a:ext cx="346668" cy="839037"/>
              </a:xfrm>
              <a:custGeom>
                <a:avLst/>
                <a:gdLst/>
                <a:ahLst/>
                <a:cxnLst/>
                <a:rect l="l" t="t" r="r" b="b"/>
                <a:pathLst>
                  <a:path w="346668" h="839037" extrusionOk="0">
                    <a:moveTo>
                      <a:pt x="346668" y="0"/>
                    </a:moveTo>
                    <a:cubicBezTo>
                      <a:pt x="345984" y="855"/>
                      <a:pt x="325524" y="35755"/>
                      <a:pt x="311499" y="30145"/>
                    </a:cubicBezTo>
                    <a:cubicBezTo>
                      <a:pt x="305893" y="27902"/>
                      <a:pt x="304800" y="20096"/>
                      <a:pt x="301451" y="15072"/>
                    </a:cubicBezTo>
                    <a:cubicBezTo>
                      <a:pt x="298101" y="21771"/>
                      <a:pt x="295118" y="28666"/>
                      <a:pt x="291402" y="35169"/>
                    </a:cubicBezTo>
                    <a:cubicBezTo>
                      <a:pt x="271483" y="70027"/>
                      <a:pt x="275046" y="49791"/>
                      <a:pt x="211015" y="45217"/>
                    </a:cubicBezTo>
                    <a:cubicBezTo>
                      <a:pt x="204316" y="46892"/>
                      <a:pt x="196538" y="46229"/>
                      <a:pt x="190919" y="50242"/>
                    </a:cubicBezTo>
                    <a:cubicBezTo>
                      <a:pt x="184105" y="55109"/>
                      <a:pt x="180713" y="63524"/>
                      <a:pt x="175846" y="70338"/>
                    </a:cubicBezTo>
                    <a:cubicBezTo>
                      <a:pt x="158356" y="94824"/>
                      <a:pt x="174187" y="77022"/>
                      <a:pt x="150725" y="100483"/>
                    </a:cubicBezTo>
                    <a:cubicBezTo>
                      <a:pt x="143850" y="114233"/>
                      <a:pt x="140096" y="123820"/>
                      <a:pt x="130629" y="135653"/>
                    </a:cubicBezTo>
                    <a:cubicBezTo>
                      <a:pt x="118164" y="151234"/>
                      <a:pt x="120844" y="140148"/>
                      <a:pt x="110532" y="160774"/>
                    </a:cubicBezTo>
                    <a:cubicBezTo>
                      <a:pt x="108164" y="165511"/>
                      <a:pt x="107594" y="170978"/>
                      <a:pt x="105508" y="175846"/>
                    </a:cubicBezTo>
                    <a:cubicBezTo>
                      <a:pt x="102558" y="182730"/>
                      <a:pt x="98241" y="188989"/>
                      <a:pt x="95459" y="195943"/>
                    </a:cubicBezTo>
                    <a:cubicBezTo>
                      <a:pt x="91525" y="205777"/>
                      <a:pt x="88321" y="215904"/>
                      <a:pt x="85411" y="226088"/>
                    </a:cubicBezTo>
                    <a:cubicBezTo>
                      <a:pt x="82062" y="237811"/>
                      <a:pt x="80315" y="250116"/>
                      <a:pt x="75363" y="261257"/>
                    </a:cubicBezTo>
                    <a:cubicBezTo>
                      <a:pt x="73439" y="265586"/>
                      <a:pt x="68664" y="267956"/>
                      <a:pt x="65314" y="271305"/>
                    </a:cubicBezTo>
                    <a:cubicBezTo>
                      <a:pt x="63639" y="276329"/>
                      <a:pt x="59705" y="281114"/>
                      <a:pt x="60290" y="286378"/>
                    </a:cubicBezTo>
                    <a:cubicBezTo>
                      <a:pt x="62985" y="310638"/>
                      <a:pt x="66805" y="317269"/>
                      <a:pt x="85411" y="326571"/>
                    </a:cubicBezTo>
                    <a:cubicBezTo>
                      <a:pt x="90148" y="328939"/>
                      <a:pt x="95460" y="329920"/>
                      <a:pt x="100484" y="331595"/>
                    </a:cubicBezTo>
                    <a:cubicBezTo>
                      <a:pt x="102159" y="339969"/>
                      <a:pt x="102808" y="348615"/>
                      <a:pt x="105508" y="356716"/>
                    </a:cubicBezTo>
                    <a:cubicBezTo>
                      <a:pt x="107876" y="363821"/>
                      <a:pt x="114729" y="369369"/>
                      <a:pt x="115556" y="376813"/>
                    </a:cubicBezTo>
                    <a:cubicBezTo>
                      <a:pt x="117185" y="391471"/>
                      <a:pt x="107522" y="413415"/>
                      <a:pt x="95459" y="422031"/>
                    </a:cubicBezTo>
                    <a:cubicBezTo>
                      <a:pt x="89840" y="426044"/>
                      <a:pt x="82062" y="425380"/>
                      <a:pt x="75363" y="427055"/>
                    </a:cubicBezTo>
                    <a:cubicBezTo>
                      <a:pt x="79559" y="452232"/>
                      <a:pt x="74576" y="458350"/>
                      <a:pt x="95459" y="472272"/>
                    </a:cubicBezTo>
                    <a:cubicBezTo>
                      <a:pt x="99866" y="475210"/>
                      <a:pt x="105508" y="475622"/>
                      <a:pt x="110532" y="477297"/>
                    </a:cubicBezTo>
                    <a:cubicBezTo>
                      <a:pt x="113881" y="482321"/>
                      <a:pt x="120178" y="486344"/>
                      <a:pt x="120580" y="492369"/>
                    </a:cubicBezTo>
                    <a:cubicBezTo>
                      <a:pt x="123312" y="533348"/>
                      <a:pt x="119780" y="539985"/>
                      <a:pt x="110532" y="567732"/>
                    </a:cubicBezTo>
                    <a:cubicBezTo>
                      <a:pt x="123930" y="576106"/>
                      <a:pt x="137782" y="583793"/>
                      <a:pt x="150725" y="592853"/>
                    </a:cubicBezTo>
                    <a:cubicBezTo>
                      <a:pt x="154606" y="595569"/>
                      <a:pt x="161553" y="598229"/>
                      <a:pt x="160774" y="602901"/>
                    </a:cubicBezTo>
                    <a:cubicBezTo>
                      <a:pt x="159397" y="611161"/>
                      <a:pt x="150725" y="616299"/>
                      <a:pt x="145701" y="622998"/>
                    </a:cubicBezTo>
                    <a:cubicBezTo>
                      <a:pt x="144026" y="628022"/>
                      <a:pt x="141716" y="632877"/>
                      <a:pt x="140677" y="638070"/>
                    </a:cubicBezTo>
                    <a:cubicBezTo>
                      <a:pt x="134878" y="667068"/>
                      <a:pt x="139670" y="673743"/>
                      <a:pt x="125604" y="698360"/>
                    </a:cubicBezTo>
                    <a:cubicBezTo>
                      <a:pt x="123254" y="702473"/>
                      <a:pt x="118639" y="704812"/>
                      <a:pt x="115556" y="708409"/>
                    </a:cubicBezTo>
                    <a:cubicBezTo>
                      <a:pt x="108577" y="716551"/>
                      <a:pt x="102158" y="725156"/>
                      <a:pt x="95459" y="733530"/>
                    </a:cubicBezTo>
                    <a:cubicBezTo>
                      <a:pt x="93784" y="740229"/>
                      <a:pt x="91789" y="746855"/>
                      <a:pt x="90435" y="753626"/>
                    </a:cubicBezTo>
                    <a:cubicBezTo>
                      <a:pt x="88437" y="763615"/>
                      <a:pt x="90465" y="774926"/>
                      <a:pt x="85411" y="783771"/>
                    </a:cubicBezTo>
                    <a:cubicBezTo>
                      <a:pt x="82783" y="788369"/>
                      <a:pt x="75362" y="787120"/>
                      <a:pt x="70338" y="788795"/>
                    </a:cubicBezTo>
                    <a:cubicBezTo>
                      <a:pt x="65314" y="783771"/>
                      <a:pt x="62371" y="773723"/>
                      <a:pt x="55266" y="773723"/>
                    </a:cubicBezTo>
                    <a:cubicBezTo>
                      <a:pt x="49970" y="773723"/>
                      <a:pt x="53493" y="784615"/>
                      <a:pt x="50242" y="788795"/>
                    </a:cubicBezTo>
                    <a:cubicBezTo>
                      <a:pt x="41518" y="800012"/>
                      <a:pt x="30146" y="808892"/>
                      <a:pt x="20097" y="818941"/>
                    </a:cubicBezTo>
                    <a:lnTo>
                      <a:pt x="0" y="839037"/>
                    </a:lnTo>
                  </a:path>
                </a:pathLst>
              </a:custGeom>
              <a:noFill/>
              <a:ln w="1905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white"/>
                  </a:solidFill>
                  <a:effectLst/>
                  <a:uLnTx/>
                  <a:uFillTx/>
                  <a:latin typeface="Arial"/>
                  <a:ea typeface="Arial"/>
                  <a:cs typeface="Arial"/>
                  <a:sym typeface="Arial"/>
                </a:endParaRPr>
              </a:p>
            </p:txBody>
          </p:sp>
        </p:grpSp>
        <p:sp>
          <p:nvSpPr>
            <p:cNvPr id="39" name="Google Shape;17679;p27">
              <a:extLst>
                <a:ext uri="{FF2B5EF4-FFF2-40B4-BE49-F238E27FC236}">
                  <a16:creationId xmlns:a16="http://schemas.microsoft.com/office/drawing/2014/main" id="{39773B9D-C85C-0890-F37B-BA758082E976}"/>
                </a:ext>
              </a:extLst>
            </p:cNvPr>
            <p:cNvSpPr txBox="1"/>
            <p:nvPr/>
          </p:nvSpPr>
          <p:spPr>
            <a:xfrm>
              <a:off x="3194881" y="4513949"/>
              <a:ext cx="6672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56082"/>
                  </a:solidFill>
                  <a:effectLst/>
                  <a:uLnTx/>
                  <a:uFillTx/>
                  <a:latin typeface="Open Sans"/>
                  <a:ea typeface="Open Sans"/>
                  <a:cs typeface="Open Sans"/>
                  <a:sym typeface="Open Sans"/>
                </a:rPr>
                <a:t>NW-4</a:t>
              </a:r>
              <a:endParaRPr kumimoji="0" sz="1200" b="1" i="0" u="none" strike="noStrike" kern="1200" cap="none" spc="0" normalizeH="0" baseline="0" noProof="0">
                <a:ln>
                  <a:noFill/>
                </a:ln>
                <a:solidFill>
                  <a:srgbClr val="156082"/>
                </a:solidFill>
                <a:effectLst/>
                <a:uLnTx/>
                <a:uFillTx/>
                <a:latin typeface="Open Sans"/>
                <a:ea typeface="Open Sans"/>
                <a:cs typeface="Open Sans"/>
                <a:sym typeface="Open Sans"/>
              </a:endParaRPr>
            </a:p>
          </p:txBody>
        </p:sp>
        <p:sp>
          <p:nvSpPr>
            <p:cNvPr id="40" name="Google Shape;17680;p27">
              <a:extLst>
                <a:ext uri="{FF2B5EF4-FFF2-40B4-BE49-F238E27FC236}">
                  <a16:creationId xmlns:a16="http://schemas.microsoft.com/office/drawing/2014/main" id="{BFF1AD19-9DF3-50CE-417E-C4FC023939FD}"/>
                </a:ext>
              </a:extLst>
            </p:cNvPr>
            <p:cNvSpPr/>
            <p:nvPr/>
          </p:nvSpPr>
          <p:spPr>
            <a:xfrm>
              <a:off x="2999682" y="5499011"/>
              <a:ext cx="104301" cy="246888"/>
            </a:xfrm>
            <a:custGeom>
              <a:avLst/>
              <a:gdLst/>
              <a:ahLst/>
              <a:cxnLst/>
              <a:rect l="l" t="t" r="r" b="b"/>
              <a:pathLst>
                <a:path w="115569" h="281354" extrusionOk="0">
                  <a:moveTo>
                    <a:pt x="0" y="0"/>
                  </a:moveTo>
                  <a:cubicBezTo>
                    <a:pt x="9695" y="48467"/>
                    <a:pt x="-2176" y="5694"/>
                    <a:pt x="15073" y="40194"/>
                  </a:cubicBezTo>
                  <a:cubicBezTo>
                    <a:pt x="17441" y="44931"/>
                    <a:pt x="17019" y="50957"/>
                    <a:pt x="20097" y="55266"/>
                  </a:cubicBezTo>
                  <a:cubicBezTo>
                    <a:pt x="31173" y="70772"/>
                    <a:pt x="40782" y="75755"/>
                    <a:pt x="55266" y="85411"/>
                  </a:cubicBezTo>
                  <a:cubicBezTo>
                    <a:pt x="56941" y="90435"/>
                    <a:pt x="60290" y="95188"/>
                    <a:pt x="60290" y="100484"/>
                  </a:cubicBezTo>
                  <a:cubicBezTo>
                    <a:pt x="60290" y="133977"/>
                    <a:pt x="46893" y="147378"/>
                    <a:pt x="60290" y="180871"/>
                  </a:cubicBezTo>
                  <a:cubicBezTo>
                    <a:pt x="62533" y="186477"/>
                    <a:pt x="70339" y="187570"/>
                    <a:pt x="75363" y="190919"/>
                  </a:cubicBezTo>
                  <a:cubicBezTo>
                    <a:pt x="78712" y="195943"/>
                    <a:pt x="81639" y="201277"/>
                    <a:pt x="85411" y="205992"/>
                  </a:cubicBezTo>
                  <a:cubicBezTo>
                    <a:pt x="88370" y="209691"/>
                    <a:pt x="93342" y="211803"/>
                    <a:pt x="95460" y="216040"/>
                  </a:cubicBezTo>
                  <a:cubicBezTo>
                    <a:pt x="100197" y="225514"/>
                    <a:pt x="102159" y="236137"/>
                    <a:pt x="105508" y="246185"/>
                  </a:cubicBezTo>
                  <a:lnTo>
                    <a:pt x="110532" y="261257"/>
                  </a:lnTo>
                  <a:cubicBezTo>
                    <a:pt x="116086" y="277918"/>
                    <a:pt x="115556" y="271034"/>
                    <a:pt x="115556" y="281354"/>
                  </a:cubicBezTo>
                </a:path>
              </a:pathLst>
            </a:cu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41" name="Google Shape;17681;p27">
              <a:extLst>
                <a:ext uri="{FF2B5EF4-FFF2-40B4-BE49-F238E27FC236}">
                  <a16:creationId xmlns:a16="http://schemas.microsoft.com/office/drawing/2014/main" id="{9EA7E0ED-BD87-C295-14A3-1CC3CEE6E5D0}"/>
                </a:ext>
              </a:extLst>
            </p:cNvPr>
            <p:cNvSpPr/>
            <p:nvPr/>
          </p:nvSpPr>
          <p:spPr>
            <a:xfrm>
              <a:off x="5620702" y="1779225"/>
              <a:ext cx="753488" cy="189951"/>
            </a:xfrm>
            <a:custGeom>
              <a:avLst/>
              <a:gdLst/>
              <a:ahLst/>
              <a:cxnLst/>
              <a:rect l="l" t="t" r="r" b="b"/>
              <a:pathLst>
                <a:path w="1200778" h="356716" extrusionOk="0">
                  <a:moveTo>
                    <a:pt x="0" y="356716"/>
                  </a:moveTo>
                  <a:cubicBezTo>
                    <a:pt x="8374" y="351692"/>
                    <a:pt x="16387" y="346011"/>
                    <a:pt x="25121" y="341644"/>
                  </a:cubicBezTo>
                  <a:cubicBezTo>
                    <a:pt x="29858" y="339276"/>
                    <a:pt x="35085" y="338014"/>
                    <a:pt x="40194" y="336620"/>
                  </a:cubicBezTo>
                  <a:cubicBezTo>
                    <a:pt x="53517" y="332986"/>
                    <a:pt x="67286" y="330938"/>
                    <a:pt x="80387" y="326571"/>
                  </a:cubicBezTo>
                  <a:cubicBezTo>
                    <a:pt x="90435" y="323222"/>
                    <a:pt x="100387" y="319566"/>
                    <a:pt x="110532" y="316523"/>
                  </a:cubicBezTo>
                  <a:cubicBezTo>
                    <a:pt x="173631" y="297594"/>
                    <a:pt x="95037" y="323362"/>
                    <a:pt x="145702" y="306475"/>
                  </a:cubicBezTo>
                  <a:cubicBezTo>
                    <a:pt x="175847" y="308150"/>
                    <a:pt x="206161" y="307902"/>
                    <a:pt x="236137" y="311499"/>
                  </a:cubicBezTo>
                  <a:cubicBezTo>
                    <a:pt x="248242" y="312952"/>
                    <a:pt x="259131" y="320906"/>
                    <a:pt x="271306" y="321547"/>
                  </a:cubicBezTo>
                  <a:cubicBezTo>
                    <a:pt x="291444" y="322607"/>
                    <a:pt x="311499" y="318198"/>
                    <a:pt x="331596" y="316523"/>
                  </a:cubicBezTo>
                  <a:lnTo>
                    <a:pt x="381838" y="306475"/>
                  </a:lnTo>
                  <a:cubicBezTo>
                    <a:pt x="391850" y="304598"/>
                    <a:pt x="402022" y="303586"/>
                    <a:pt x="411983" y="301451"/>
                  </a:cubicBezTo>
                  <a:cubicBezTo>
                    <a:pt x="425486" y="298557"/>
                    <a:pt x="452176" y="291402"/>
                    <a:pt x="452176" y="291402"/>
                  </a:cubicBezTo>
                  <a:cubicBezTo>
                    <a:pt x="466455" y="277125"/>
                    <a:pt x="461426" y="281206"/>
                    <a:pt x="482321" y="266281"/>
                  </a:cubicBezTo>
                  <a:cubicBezTo>
                    <a:pt x="487235" y="262771"/>
                    <a:pt x="491993" y="258933"/>
                    <a:pt x="497394" y="256233"/>
                  </a:cubicBezTo>
                  <a:cubicBezTo>
                    <a:pt x="502131" y="253865"/>
                    <a:pt x="507523" y="253110"/>
                    <a:pt x="512466" y="251209"/>
                  </a:cubicBezTo>
                  <a:cubicBezTo>
                    <a:pt x="529301" y="244734"/>
                    <a:pt x="545492" y="236492"/>
                    <a:pt x="562708" y="231112"/>
                  </a:cubicBezTo>
                  <a:cubicBezTo>
                    <a:pt x="572431" y="228073"/>
                    <a:pt x="582694" y="226840"/>
                    <a:pt x="592853" y="226088"/>
                  </a:cubicBezTo>
                  <a:cubicBezTo>
                    <a:pt x="627966" y="223487"/>
                    <a:pt x="663192" y="222739"/>
                    <a:pt x="698361" y="221064"/>
                  </a:cubicBezTo>
                  <a:cubicBezTo>
                    <a:pt x="745820" y="209198"/>
                    <a:pt x="726202" y="217191"/>
                    <a:pt x="758651" y="200967"/>
                  </a:cubicBezTo>
                  <a:cubicBezTo>
                    <a:pt x="797204" y="205786"/>
                    <a:pt x="806516" y="212821"/>
                    <a:pt x="844062" y="190919"/>
                  </a:cubicBezTo>
                  <a:cubicBezTo>
                    <a:pt x="851295" y="186700"/>
                    <a:pt x="853213" y="176743"/>
                    <a:pt x="859134" y="170822"/>
                  </a:cubicBezTo>
                  <a:cubicBezTo>
                    <a:pt x="872070" y="157886"/>
                    <a:pt x="881357" y="159344"/>
                    <a:pt x="899328" y="155749"/>
                  </a:cubicBezTo>
                  <a:cubicBezTo>
                    <a:pt x="906027" y="157424"/>
                    <a:pt x="913078" y="158054"/>
                    <a:pt x="919425" y="160774"/>
                  </a:cubicBezTo>
                  <a:cubicBezTo>
                    <a:pt x="924975" y="163153"/>
                    <a:pt x="928520" y="171676"/>
                    <a:pt x="934497" y="170822"/>
                  </a:cubicBezTo>
                  <a:cubicBezTo>
                    <a:pt x="942787" y="169638"/>
                    <a:pt x="948673" y="161670"/>
                    <a:pt x="954594" y="155749"/>
                  </a:cubicBezTo>
                  <a:cubicBezTo>
                    <a:pt x="963824" y="146519"/>
                    <a:pt x="971093" y="126349"/>
                    <a:pt x="974691" y="115556"/>
                  </a:cubicBezTo>
                  <a:cubicBezTo>
                    <a:pt x="976875" y="109005"/>
                    <a:pt x="976627" y="101635"/>
                    <a:pt x="979715" y="95459"/>
                  </a:cubicBezTo>
                  <a:cubicBezTo>
                    <a:pt x="983460" y="87970"/>
                    <a:pt x="989427" y="81796"/>
                    <a:pt x="994787" y="75363"/>
                  </a:cubicBezTo>
                  <a:cubicBezTo>
                    <a:pt x="997820" y="71724"/>
                    <a:pt x="1000151" y="66017"/>
                    <a:pt x="1004836" y="65314"/>
                  </a:cubicBezTo>
                  <a:cubicBezTo>
                    <a:pt x="1034693" y="60835"/>
                    <a:pt x="1065126" y="61965"/>
                    <a:pt x="1095271" y="60290"/>
                  </a:cubicBezTo>
                  <a:cubicBezTo>
                    <a:pt x="1101970" y="53591"/>
                    <a:pt x="1109861" y="47902"/>
                    <a:pt x="1115367" y="40193"/>
                  </a:cubicBezTo>
                  <a:cubicBezTo>
                    <a:pt x="1122924" y="29613"/>
                    <a:pt x="1116745" y="17874"/>
                    <a:pt x="1130440" y="10048"/>
                  </a:cubicBezTo>
                  <a:cubicBezTo>
                    <a:pt x="1137854" y="5811"/>
                    <a:pt x="1147107" y="6232"/>
                    <a:pt x="1155561" y="5024"/>
                  </a:cubicBezTo>
                  <a:cubicBezTo>
                    <a:pt x="1170574" y="2879"/>
                    <a:pt x="1185706" y="1675"/>
                    <a:pt x="1200778" y="0"/>
                  </a:cubicBezTo>
                </a:path>
              </a:pathLst>
            </a:cu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42" name="Google Shape;17682;p27">
              <a:extLst>
                <a:ext uri="{FF2B5EF4-FFF2-40B4-BE49-F238E27FC236}">
                  <a16:creationId xmlns:a16="http://schemas.microsoft.com/office/drawing/2014/main" id="{E67007D6-3AFD-32EB-E693-38E5A3116865}"/>
                </a:ext>
              </a:extLst>
            </p:cNvPr>
            <p:cNvSpPr txBox="1"/>
            <p:nvPr/>
          </p:nvSpPr>
          <p:spPr>
            <a:xfrm>
              <a:off x="5859688" y="1856697"/>
              <a:ext cx="6672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56082"/>
                  </a:solidFill>
                  <a:effectLst/>
                  <a:uLnTx/>
                  <a:uFillTx/>
                  <a:latin typeface="Open Sans"/>
                  <a:ea typeface="Open Sans"/>
                  <a:cs typeface="Open Sans"/>
                  <a:sym typeface="Open Sans"/>
                </a:rPr>
                <a:t>NW-2</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Google Shape;17683;p27">
              <a:extLst>
                <a:ext uri="{FF2B5EF4-FFF2-40B4-BE49-F238E27FC236}">
                  <a16:creationId xmlns:a16="http://schemas.microsoft.com/office/drawing/2014/main" id="{019B69E7-E192-D935-D719-11B9457F8529}"/>
                </a:ext>
              </a:extLst>
            </p:cNvPr>
            <p:cNvSpPr txBox="1"/>
            <p:nvPr/>
          </p:nvSpPr>
          <p:spPr>
            <a:xfrm>
              <a:off x="2517453" y="3512397"/>
              <a:ext cx="7551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56082"/>
                  </a:solidFill>
                  <a:effectLst/>
                  <a:uLnTx/>
                  <a:uFillTx/>
                  <a:latin typeface="Open Sans"/>
                  <a:ea typeface="Open Sans"/>
                  <a:cs typeface="Open Sans"/>
                  <a:sym typeface="Open Sans"/>
                </a:rPr>
                <a:t>NW-10</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4" name="Google Shape;17684;p27">
              <a:extLst>
                <a:ext uri="{FF2B5EF4-FFF2-40B4-BE49-F238E27FC236}">
                  <a16:creationId xmlns:a16="http://schemas.microsoft.com/office/drawing/2014/main" id="{1F5D1B19-B9C1-6920-7875-C39BF08D62AF}"/>
                </a:ext>
              </a:extLst>
            </p:cNvPr>
            <p:cNvSpPr/>
            <p:nvPr/>
          </p:nvSpPr>
          <p:spPr>
            <a:xfrm rot="-3095995">
              <a:off x="2485230" y="3713416"/>
              <a:ext cx="49770" cy="146765"/>
            </a:xfrm>
            <a:custGeom>
              <a:avLst/>
              <a:gdLst/>
              <a:ahLst/>
              <a:cxnLst/>
              <a:rect l="l" t="t" r="r" b="b"/>
              <a:pathLst>
                <a:path w="115569" h="281354" extrusionOk="0">
                  <a:moveTo>
                    <a:pt x="0" y="0"/>
                  </a:moveTo>
                  <a:cubicBezTo>
                    <a:pt x="9695" y="48467"/>
                    <a:pt x="-2176" y="5694"/>
                    <a:pt x="15073" y="40194"/>
                  </a:cubicBezTo>
                  <a:cubicBezTo>
                    <a:pt x="17441" y="44931"/>
                    <a:pt x="17019" y="50957"/>
                    <a:pt x="20097" y="55266"/>
                  </a:cubicBezTo>
                  <a:cubicBezTo>
                    <a:pt x="31173" y="70772"/>
                    <a:pt x="40782" y="75755"/>
                    <a:pt x="55266" y="85411"/>
                  </a:cubicBezTo>
                  <a:cubicBezTo>
                    <a:pt x="56941" y="90435"/>
                    <a:pt x="60290" y="95188"/>
                    <a:pt x="60290" y="100484"/>
                  </a:cubicBezTo>
                  <a:cubicBezTo>
                    <a:pt x="60290" y="133977"/>
                    <a:pt x="46893" y="147378"/>
                    <a:pt x="60290" y="180871"/>
                  </a:cubicBezTo>
                  <a:cubicBezTo>
                    <a:pt x="62533" y="186477"/>
                    <a:pt x="70339" y="187570"/>
                    <a:pt x="75363" y="190919"/>
                  </a:cubicBezTo>
                  <a:cubicBezTo>
                    <a:pt x="78712" y="195943"/>
                    <a:pt x="81639" y="201277"/>
                    <a:pt x="85411" y="205992"/>
                  </a:cubicBezTo>
                  <a:cubicBezTo>
                    <a:pt x="88370" y="209691"/>
                    <a:pt x="93342" y="211803"/>
                    <a:pt x="95460" y="216040"/>
                  </a:cubicBezTo>
                  <a:cubicBezTo>
                    <a:pt x="100197" y="225514"/>
                    <a:pt x="102159" y="236137"/>
                    <a:pt x="105508" y="246185"/>
                  </a:cubicBezTo>
                  <a:lnTo>
                    <a:pt x="110532" y="261257"/>
                  </a:lnTo>
                  <a:cubicBezTo>
                    <a:pt x="116086" y="277918"/>
                    <a:pt x="115556" y="271034"/>
                    <a:pt x="115556" y="281354"/>
                  </a:cubicBez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45" name="Google Shape;17685;p27">
              <a:extLst>
                <a:ext uri="{FF2B5EF4-FFF2-40B4-BE49-F238E27FC236}">
                  <a16:creationId xmlns:a16="http://schemas.microsoft.com/office/drawing/2014/main" id="{6257BD8E-4AD3-BD7D-96A8-A36DBFB1F1DD}"/>
                </a:ext>
              </a:extLst>
            </p:cNvPr>
            <p:cNvSpPr/>
            <p:nvPr/>
          </p:nvSpPr>
          <p:spPr>
            <a:xfrm rot="-3095995">
              <a:off x="2517388" y="3953158"/>
              <a:ext cx="49770" cy="146765"/>
            </a:xfrm>
            <a:custGeom>
              <a:avLst/>
              <a:gdLst/>
              <a:ahLst/>
              <a:cxnLst/>
              <a:rect l="l" t="t" r="r" b="b"/>
              <a:pathLst>
                <a:path w="115569" h="281354" extrusionOk="0">
                  <a:moveTo>
                    <a:pt x="0" y="0"/>
                  </a:moveTo>
                  <a:cubicBezTo>
                    <a:pt x="9695" y="48467"/>
                    <a:pt x="-2176" y="5694"/>
                    <a:pt x="15073" y="40194"/>
                  </a:cubicBezTo>
                  <a:cubicBezTo>
                    <a:pt x="17441" y="44931"/>
                    <a:pt x="17019" y="50957"/>
                    <a:pt x="20097" y="55266"/>
                  </a:cubicBezTo>
                  <a:cubicBezTo>
                    <a:pt x="31173" y="70772"/>
                    <a:pt x="40782" y="75755"/>
                    <a:pt x="55266" y="85411"/>
                  </a:cubicBezTo>
                  <a:cubicBezTo>
                    <a:pt x="56941" y="90435"/>
                    <a:pt x="60290" y="95188"/>
                    <a:pt x="60290" y="100484"/>
                  </a:cubicBezTo>
                  <a:cubicBezTo>
                    <a:pt x="60290" y="133977"/>
                    <a:pt x="46893" y="147378"/>
                    <a:pt x="60290" y="180871"/>
                  </a:cubicBezTo>
                  <a:cubicBezTo>
                    <a:pt x="62533" y="186477"/>
                    <a:pt x="70339" y="187570"/>
                    <a:pt x="75363" y="190919"/>
                  </a:cubicBezTo>
                  <a:cubicBezTo>
                    <a:pt x="78712" y="195943"/>
                    <a:pt x="81639" y="201277"/>
                    <a:pt x="85411" y="205992"/>
                  </a:cubicBezTo>
                  <a:cubicBezTo>
                    <a:pt x="88370" y="209691"/>
                    <a:pt x="93342" y="211803"/>
                    <a:pt x="95460" y="216040"/>
                  </a:cubicBezTo>
                  <a:cubicBezTo>
                    <a:pt x="100197" y="225514"/>
                    <a:pt x="102159" y="236137"/>
                    <a:pt x="105508" y="246185"/>
                  </a:cubicBezTo>
                  <a:lnTo>
                    <a:pt x="110532" y="261257"/>
                  </a:lnTo>
                  <a:cubicBezTo>
                    <a:pt x="116086" y="277918"/>
                    <a:pt x="115556" y="271034"/>
                    <a:pt x="115556" y="281354"/>
                  </a:cubicBezTo>
                </a:path>
              </a:pathLst>
            </a:custGeom>
            <a:no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56082"/>
                </a:solidFill>
                <a:effectLst/>
                <a:uLnTx/>
                <a:uFillTx/>
                <a:latin typeface="Arial"/>
                <a:ea typeface="Arial"/>
                <a:cs typeface="Arial"/>
                <a:sym typeface="Arial"/>
              </a:endParaRPr>
            </a:p>
          </p:txBody>
        </p:sp>
        <p:sp>
          <p:nvSpPr>
            <p:cNvPr id="46" name="Google Shape;17686;p27">
              <a:extLst>
                <a:ext uri="{FF2B5EF4-FFF2-40B4-BE49-F238E27FC236}">
                  <a16:creationId xmlns:a16="http://schemas.microsoft.com/office/drawing/2014/main" id="{69483D4F-37BC-4074-951B-C67548E1ECBC}"/>
                </a:ext>
              </a:extLst>
            </p:cNvPr>
            <p:cNvSpPr txBox="1"/>
            <p:nvPr/>
          </p:nvSpPr>
          <p:spPr>
            <a:xfrm>
              <a:off x="2534336" y="3837263"/>
              <a:ext cx="8472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56082"/>
                  </a:solidFill>
                  <a:effectLst/>
                  <a:uLnTx/>
                  <a:uFillTx/>
                  <a:latin typeface="Open Sans"/>
                  <a:ea typeface="Open Sans"/>
                  <a:cs typeface="Open Sans"/>
                  <a:sym typeface="Open Sans"/>
                </a:rPr>
                <a:t>NW-91</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Google Shape;17687;p27">
              <a:extLst>
                <a:ext uri="{FF2B5EF4-FFF2-40B4-BE49-F238E27FC236}">
                  <a16:creationId xmlns:a16="http://schemas.microsoft.com/office/drawing/2014/main" id="{2BC5F539-706E-9671-B559-24F8C24B7E62}"/>
                </a:ext>
              </a:extLst>
            </p:cNvPr>
            <p:cNvSpPr/>
            <p:nvPr/>
          </p:nvSpPr>
          <p:spPr>
            <a:xfrm rot="-10538581" flipH="1">
              <a:off x="2375308" y="3178208"/>
              <a:ext cx="214922" cy="43690"/>
            </a:xfrm>
            <a:custGeom>
              <a:avLst/>
              <a:gdLst/>
              <a:ahLst/>
              <a:cxnLst/>
              <a:rect l="l" t="t" r="r" b="b"/>
              <a:pathLst>
                <a:path w="816385" h="66997" extrusionOk="0">
                  <a:moveTo>
                    <a:pt x="0" y="55846"/>
                  </a:moveTo>
                  <a:cubicBezTo>
                    <a:pt x="18585" y="48412"/>
                    <a:pt x="35853" y="35676"/>
                    <a:pt x="55756" y="33543"/>
                  </a:cubicBezTo>
                  <a:cubicBezTo>
                    <a:pt x="356332" y="1338"/>
                    <a:pt x="236223" y="73065"/>
                    <a:pt x="345688" y="90"/>
                  </a:cubicBezTo>
                  <a:cubicBezTo>
                    <a:pt x="354087" y="1490"/>
                    <a:pt x="440566" y="14075"/>
                    <a:pt x="457200" y="22392"/>
                  </a:cubicBezTo>
                  <a:cubicBezTo>
                    <a:pt x="466604" y="27094"/>
                    <a:pt x="469432" y="41674"/>
                    <a:pt x="479502" y="44695"/>
                  </a:cubicBezTo>
                  <a:cubicBezTo>
                    <a:pt x="508206" y="53306"/>
                    <a:pt x="539007" y="51885"/>
                    <a:pt x="568712" y="55846"/>
                  </a:cubicBezTo>
                  <a:lnTo>
                    <a:pt x="646770" y="66997"/>
                  </a:lnTo>
                  <a:cubicBezTo>
                    <a:pt x="672790" y="63280"/>
                    <a:pt x="698969" y="60548"/>
                    <a:pt x="724829" y="55846"/>
                  </a:cubicBezTo>
                  <a:cubicBezTo>
                    <a:pt x="755638" y="50244"/>
                    <a:pt x="774222" y="43099"/>
                    <a:pt x="802888" y="33543"/>
                  </a:cubicBezTo>
                  <a:cubicBezTo>
                    <a:pt x="815214" y="-3436"/>
                    <a:pt x="825793" y="90"/>
                    <a:pt x="802888" y="90"/>
                  </a:cubicBezTo>
                </a:path>
              </a:pathLst>
            </a:cu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48" name="Google Shape;17688;p27">
              <a:extLst>
                <a:ext uri="{FF2B5EF4-FFF2-40B4-BE49-F238E27FC236}">
                  <a16:creationId xmlns:a16="http://schemas.microsoft.com/office/drawing/2014/main" id="{27079E1E-7514-8F9E-FE94-9505355DB837}"/>
                </a:ext>
              </a:extLst>
            </p:cNvPr>
            <p:cNvSpPr txBox="1"/>
            <p:nvPr/>
          </p:nvSpPr>
          <p:spPr>
            <a:xfrm>
              <a:off x="2212671" y="2936536"/>
              <a:ext cx="8358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56082"/>
                  </a:solidFill>
                  <a:effectLst/>
                  <a:uLnTx/>
                  <a:uFillTx/>
                  <a:latin typeface="Open Sans"/>
                  <a:ea typeface="Open Sans"/>
                  <a:cs typeface="Open Sans"/>
                  <a:sym typeface="Open Sans"/>
                </a:rPr>
                <a:t>NW-100</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9" name="Google Shape;17689;p27">
              <a:extLst>
                <a:ext uri="{FF2B5EF4-FFF2-40B4-BE49-F238E27FC236}">
                  <a16:creationId xmlns:a16="http://schemas.microsoft.com/office/drawing/2014/main" id="{B662B939-0F10-A08F-B666-27241C3F5FB6}"/>
                </a:ext>
              </a:extLst>
            </p:cNvPr>
            <p:cNvGrpSpPr/>
            <p:nvPr/>
          </p:nvGrpSpPr>
          <p:grpSpPr>
            <a:xfrm>
              <a:off x="1946733" y="6290223"/>
              <a:ext cx="1165710" cy="288000"/>
              <a:chOff x="829455" y="5944184"/>
              <a:chExt cx="1158067" cy="288000"/>
            </a:xfrm>
          </p:grpSpPr>
          <p:pic>
            <p:nvPicPr>
              <p:cNvPr id="63" name="Google Shape;17690;p27" descr="Marker outline">
                <a:extLst>
                  <a:ext uri="{FF2B5EF4-FFF2-40B4-BE49-F238E27FC236}">
                    <a16:creationId xmlns:a16="http://schemas.microsoft.com/office/drawing/2014/main" id="{9FBC2832-8F61-1549-44CA-1EDB03BFF6F7}"/>
                  </a:ext>
                </a:extLst>
              </p:cNvPr>
              <p:cNvPicPr preferRelativeResize="0"/>
              <p:nvPr/>
            </p:nvPicPr>
            <p:blipFill rotWithShape="1">
              <a:blip r:embed="rId27">
                <a:alphaModFix/>
              </a:blip>
              <a:srcRect/>
              <a:stretch/>
            </p:blipFill>
            <p:spPr>
              <a:xfrm>
                <a:off x="829455" y="5944184"/>
                <a:ext cx="288000" cy="288000"/>
              </a:xfrm>
              <a:prstGeom prst="rect">
                <a:avLst/>
              </a:prstGeom>
              <a:noFill/>
              <a:ln>
                <a:noFill/>
              </a:ln>
            </p:spPr>
          </p:pic>
          <p:sp>
            <p:nvSpPr>
              <p:cNvPr id="64" name="Google Shape;17691;p27">
                <a:extLst>
                  <a:ext uri="{FF2B5EF4-FFF2-40B4-BE49-F238E27FC236}">
                    <a16:creationId xmlns:a16="http://schemas.microsoft.com/office/drawing/2014/main" id="{C931D528-3D11-53AE-D248-41F97681D0DC}"/>
                  </a:ext>
                </a:extLst>
              </p:cNvPr>
              <p:cNvSpPr txBox="1"/>
              <p:nvPr/>
            </p:nvSpPr>
            <p:spPr>
              <a:xfrm>
                <a:off x="1123522" y="5944184"/>
                <a:ext cx="864000" cy="288000"/>
              </a:xfrm>
              <a:prstGeom prst="rect">
                <a:avLst/>
              </a:prstGeom>
              <a:noFill/>
              <a:ln>
                <a:noFill/>
              </a:ln>
            </p:spPr>
            <p:txBody>
              <a:bodyPr spcFirstLastPara="1"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E2841"/>
                    </a:solidFill>
                    <a:effectLst/>
                    <a:uLnTx/>
                    <a:uFillTx/>
                    <a:latin typeface="Arial"/>
                    <a:ea typeface="Arial"/>
                    <a:cs typeface="Arial"/>
                    <a:sym typeface="Arial"/>
                  </a:rPr>
                  <a:t>Major Ports</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0" name="Google Shape;17692;p27">
              <a:extLst>
                <a:ext uri="{FF2B5EF4-FFF2-40B4-BE49-F238E27FC236}">
                  <a16:creationId xmlns:a16="http://schemas.microsoft.com/office/drawing/2014/main" id="{543438D9-D9F8-13DE-D0AA-3838344EE83F}"/>
                </a:ext>
              </a:extLst>
            </p:cNvPr>
            <p:cNvSpPr txBox="1"/>
            <p:nvPr/>
          </p:nvSpPr>
          <p:spPr>
            <a:xfrm>
              <a:off x="3528755" y="6351984"/>
              <a:ext cx="1700100" cy="221100"/>
            </a:xfrm>
            <a:prstGeom prst="rect">
              <a:avLst/>
            </a:prstGeom>
            <a:noFill/>
            <a:ln>
              <a:noFill/>
            </a:ln>
          </p:spPr>
          <p:txBody>
            <a:bodyPr spcFirstLastPara="1" wrap="square" lIns="0" tIns="0" rIns="0" bIns="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56082"/>
                  </a:solidFill>
                  <a:effectLst/>
                  <a:uLnTx/>
                  <a:uFillTx/>
                  <a:latin typeface="Arial"/>
                  <a:ea typeface="Arial"/>
                  <a:cs typeface="Arial"/>
                  <a:sym typeface="Arial"/>
                </a:rPr>
                <a:t>National Waterways (NWs)</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1" name="Google Shape;17693;p27">
              <a:extLst>
                <a:ext uri="{FF2B5EF4-FFF2-40B4-BE49-F238E27FC236}">
                  <a16:creationId xmlns:a16="http://schemas.microsoft.com/office/drawing/2014/main" id="{02C469F8-CC61-FDCB-8FC0-B0F2F3994AA2}"/>
                </a:ext>
              </a:extLst>
            </p:cNvPr>
            <p:cNvSpPr/>
            <p:nvPr/>
          </p:nvSpPr>
          <p:spPr>
            <a:xfrm>
              <a:off x="1405698" y="3438914"/>
              <a:ext cx="1123500" cy="252000"/>
            </a:xfrm>
            <a:prstGeom prst="rect">
              <a:avLst/>
            </a:prstGeom>
            <a:noFill/>
            <a:ln>
              <a:noFill/>
            </a:ln>
          </p:spPr>
          <p:txBody>
            <a:bodyPr spcFirstLastPara="1" wrap="square" lIns="54600" tIns="54600" rIns="54600" bIns="546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E2841"/>
                  </a:solidFill>
                  <a:effectLst/>
                  <a:uLnTx/>
                  <a:uFillTx/>
                  <a:latin typeface="Arial"/>
                  <a:ea typeface="Arial"/>
                  <a:cs typeface="Arial"/>
                  <a:sym typeface="Arial"/>
                </a:rPr>
                <a:t>Mumbai Port</a:t>
              </a: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Google Shape;17694;p27">
              <a:extLst>
                <a:ext uri="{FF2B5EF4-FFF2-40B4-BE49-F238E27FC236}">
                  <a16:creationId xmlns:a16="http://schemas.microsoft.com/office/drawing/2014/main" id="{E4F1176E-EAF9-5384-534D-0639AA833087}"/>
                </a:ext>
              </a:extLst>
            </p:cNvPr>
            <p:cNvSpPr/>
            <p:nvPr/>
          </p:nvSpPr>
          <p:spPr>
            <a:xfrm>
              <a:off x="790358" y="3872617"/>
              <a:ext cx="1993800" cy="288000"/>
            </a:xfrm>
            <a:prstGeom prst="rect">
              <a:avLst/>
            </a:prstGeom>
            <a:noFill/>
            <a:ln>
              <a:noFill/>
            </a:ln>
          </p:spPr>
          <p:txBody>
            <a:bodyPr spcFirstLastPara="1" wrap="square" lIns="54600" tIns="54600" rIns="54600" bIns="546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rial"/>
                  <a:ea typeface="Arial"/>
                  <a:cs typeface="Arial"/>
                  <a:sym typeface="Arial"/>
                </a:rPr>
                <a:t>Jawahar Lal Nehru Port </a:t>
              </a: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3" name="Google Shape;17695;p27">
              <a:extLst>
                <a:ext uri="{FF2B5EF4-FFF2-40B4-BE49-F238E27FC236}">
                  <a16:creationId xmlns:a16="http://schemas.microsoft.com/office/drawing/2014/main" id="{E92F1D37-976E-4531-A70C-81BE77EDB1F7}"/>
                </a:ext>
              </a:extLst>
            </p:cNvPr>
            <p:cNvSpPr/>
            <p:nvPr/>
          </p:nvSpPr>
          <p:spPr>
            <a:xfrm>
              <a:off x="328632" y="2326354"/>
              <a:ext cx="1211400" cy="362400"/>
            </a:xfrm>
            <a:prstGeom prst="rect">
              <a:avLst/>
            </a:prstGeom>
            <a:noFill/>
            <a:ln>
              <a:noFill/>
            </a:ln>
          </p:spPr>
          <p:txBody>
            <a:bodyPr spcFirstLastPara="1" wrap="square" lIns="54600" tIns="54600" rIns="54600" bIns="546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rial"/>
                  <a:ea typeface="Arial"/>
                  <a:cs typeface="Arial"/>
                  <a:sym typeface="Arial"/>
                </a:rPr>
                <a:t>Kandla/</a:t>
              </a: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E2841"/>
                  </a:solidFill>
                  <a:effectLst/>
                  <a:uLnTx/>
                  <a:uFillTx/>
                  <a:latin typeface="Arial"/>
                  <a:ea typeface="Arial"/>
                  <a:cs typeface="Arial"/>
                  <a:sym typeface="Arial"/>
                </a:rPr>
                <a:t>Deendayal Port</a:t>
              </a: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54" name="Google Shape;17696;p27" descr="Marker outline">
              <a:extLst>
                <a:ext uri="{FF2B5EF4-FFF2-40B4-BE49-F238E27FC236}">
                  <a16:creationId xmlns:a16="http://schemas.microsoft.com/office/drawing/2014/main" id="{F5F9E290-8746-6A68-E558-EAE01323B645}"/>
                </a:ext>
              </a:extLst>
            </p:cNvPr>
            <p:cNvPicPr preferRelativeResize="0"/>
            <p:nvPr/>
          </p:nvPicPr>
          <p:blipFill rotWithShape="1">
            <a:blip r:embed="rId27">
              <a:alphaModFix/>
            </a:blip>
            <a:srcRect/>
            <a:stretch/>
          </p:blipFill>
          <p:spPr>
            <a:xfrm>
              <a:off x="5198506" y="2401738"/>
              <a:ext cx="289903" cy="288000"/>
            </a:xfrm>
            <a:prstGeom prst="rect">
              <a:avLst/>
            </a:prstGeom>
            <a:noFill/>
            <a:ln>
              <a:noFill/>
            </a:ln>
          </p:spPr>
        </p:pic>
        <p:pic>
          <p:nvPicPr>
            <p:cNvPr id="55" name="Google Shape;17697;p27" descr="Marker outline">
              <a:extLst>
                <a:ext uri="{FF2B5EF4-FFF2-40B4-BE49-F238E27FC236}">
                  <a16:creationId xmlns:a16="http://schemas.microsoft.com/office/drawing/2014/main" id="{0B4F7598-C730-3885-738C-C0222DD3CB25}"/>
                </a:ext>
              </a:extLst>
            </p:cNvPr>
            <p:cNvPicPr preferRelativeResize="0"/>
            <p:nvPr/>
          </p:nvPicPr>
          <p:blipFill rotWithShape="1">
            <a:blip r:embed="rId27">
              <a:alphaModFix/>
            </a:blip>
            <a:srcRect/>
            <a:stretch/>
          </p:blipFill>
          <p:spPr>
            <a:xfrm>
              <a:off x="4659546" y="3137071"/>
              <a:ext cx="289903" cy="288000"/>
            </a:xfrm>
            <a:prstGeom prst="rect">
              <a:avLst/>
            </a:prstGeom>
            <a:noFill/>
            <a:ln>
              <a:noFill/>
            </a:ln>
          </p:spPr>
        </p:pic>
        <p:pic>
          <p:nvPicPr>
            <p:cNvPr id="56" name="Google Shape;17698;p27" descr="Marker outline">
              <a:extLst>
                <a:ext uri="{FF2B5EF4-FFF2-40B4-BE49-F238E27FC236}">
                  <a16:creationId xmlns:a16="http://schemas.microsoft.com/office/drawing/2014/main" id="{EB81AAA5-AA48-ADC2-F5CB-FDE1CA8072F9}"/>
                </a:ext>
              </a:extLst>
            </p:cNvPr>
            <p:cNvPicPr preferRelativeResize="0"/>
            <p:nvPr/>
          </p:nvPicPr>
          <p:blipFill rotWithShape="1">
            <a:blip r:embed="rId27">
              <a:alphaModFix/>
            </a:blip>
            <a:srcRect/>
            <a:stretch/>
          </p:blipFill>
          <p:spPr>
            <a:xfrm>
              <a:off x="4117953" y="3649511"/>
              <a:ext cx="289903" cy="288000"/>
            </a:xfrm>
            <a:prstGeom prst="rect">
              <a:avLst/>
            </a:prstGeom>
            <a:noFill/>
            <a:ln>
              <a:noFill/>
            </a:ln>
          </p:spPr>
        </p:pic>
        <p:pic>
          <p:nvPicPr>
            <p:cNvPr id="57" name="Google Shape;17699;p27" descr="Marker outline">
              <a:extLst>
                <a:ext uri="{FF2B5EF4-FFF2-40B4-BE49-F238E27FC236}">
                  <a16:creationId xmlns:a16="http://schemas.microsoft.com/office/drawing/2014/main" id="{93C3CD63-4004-F59E-77BF-AFF2CA9E5CDA}"/>
                </a:ext>
              </a:extLst>
            </p:cNvPr>
            <p:cNvPicPr preferRelativeResize="0"/>
            <p:nvPr/>
          </p:nvPicPr>
          <p:blipFill rotWithShape="1">
            <a:blip r:embed="rId27">
              <a:alphaModFix/>
            </a:blip>
            <a:srcRect/>
            <a:stretch/>
          </p:blipFill>
          <p:spPr>
            <a:xfrm>
              <a:off x="3521086" y="4706449"/>
              <a:ext cx="289903" cy="288000"/>
            </a:xfrm>
            <a:prstGeom prst="rect">
              <a:avLst/>
            </a:prstGeom>
            <a:noFill/>
            <a:ln>
              <a:noFill/>
            </a:ln>
          </p:spPr>
        </p:pic>
        <p:grpSp>
          <p:nvGrpSpPr>
            <p:cNvPr id="58" name="Google Shape;17700;p27">
              <a:extLst>
                <a:ext uri="{FF2B5EF4-FFF2-40B4-BE49-F238E27FC236}">
                  <a16:creationId xmlns:a16="http://schemas.microsoft.com/office/drawing/2014/main" id="{8E798494-CF1D-AA82-C047-613BBF289051}"/>
                </a:ext>
              </a:extLst>
            </p:cNvPr>
            <p:cNvGrpSpPr/>
            <p:nvPr/>
          </p:nvGrpSpPr>
          <p:grpSpPr>
            <a:xfrm>
              <a:off x="3599231" y="4539978"/>
              <a:ext cx="242148" cy="765610"/>
              <a:chOff x="7973367" y="4578139"/>
              <a:chExt cx="346668" cy="858019"/>
            </a:xfrm>
          </p:grpSpPr>
          <p:sp>
            <p:nvSpPr>
              <p:cNvPr id="61" name="Google Shape;17701;p27">
                <a:extLst>
                  <a:ext uri="{FF2B5EF4-FFF2-40B4-BE49-F238E27FC236}">
                    <a16:creationId xmlns:a16="http://schemas.microsoft.com/office/drawing/2014/main" id="{20F29E7F-9513-5B09-506B-99047B33FAA4}"/>
                  </a:ext>
                </a:extLst>
              </p:cNvPr>
              <p:cNvSpPr/>
              <p:nvPr/>
            </p:nvSpPr>
            <p:spPr>
              <a:xfrm>
                <a:off x="8003536" y="4578139"/>
                <a:ext cx="261596" cy="189640"/>
              </a:xfrm>
              <a:custGeom>
                <a:avLst/>
                <a:gdLst/>
                <a:ahLst/>
                <a:cxnLst/>
                <a:rect l="l" t="t" r="r" b="b"/>
                <a:pathLst>
                  <a:path w="296426" h="221155" extrusionOk="0">
                    <a:moveTo>
                      <a:pt x="0" y="30236"/>
                    </a:moveTo>
                    <a:cubicBezTo>
                      <a:pt x="8374" y="26887"/>
                      <a:pt x="16248" y="18575"/>
                      <a:pt x="25121" y="20188"/>
                    </a:cubicBezTo>
                    <a:cubicBezTo>
                      <a:pt x="37003" y="22348"/>
                      <a:pt x="43550" y="37356"/>
                      <a:pt x="55266" y="40285"/>
                    </a:cubicBezTo>
                    <a:lnTo>
                      <a:pt x="75362" y="45309"/>
                    </a:lnTo>
                    <a:cubicBezTo>
                      <a:pt x="80386" y="35261"/>
                      <a:pt x="84203" y="24512"/>
                      <a:pt x="90435" y="15164"/>
                    </a:cubicBezTo>
                    <a:cubicBezTo>
                      <a:pt x="94376" y="9252"/>
                      <a:pt x="98499" y="-1077"/>
                      <a:pt x="105508" y="91"/>
                    </a:cubicBezTo>
                    <a:cubicBezTo>
                      <a:pt x="113768" y="1468"/>
                      <a:pt x="114659" y="14267"/>
                      <a:pt x="120580" y="20188"/>
                    </a:cubicBezTo>
                    <a:cubicBezTo>
                      <a:pt x="126501" y="26109"/>
                      <a:pt x="134244" y="29899"/>
                      <a:pt x="140677" y="35260"/>
                    </a:cubicBezTo>
                    <a:cubicBezTo>
                      <a:pt x="144316" y="38293"/>
                      <a:pt x="146663" y="42872"/>
                      <a:pt x="150725" y="45309"/>
                    </a:cubicBezTo>
                    <a:cubicBezTo>
                      <a:pt x="155266" y="48034"/>
                      <a:pt x="160706" y="48878"/>
                      <a:pt x="165798" y="50333"/>
                    </a:cubicBezTo>
                    <a:cubicBezTo>
                      <a:pt x="193488" y="58244"/>
                      <a:pt x="194666" y="56332"/>
                      <a:pt x="231112" y="60381"/>
                    </a:cubicBezTo>
                    <a:cubicBezTo>
                      <a:pt x="232787" y="65405"/>
                      <a:pt x="234681" y="70362"/>
                      <a:pt x="236136" y="75454"/>
                    </a:cubicBezTo>
                    <a:cubicBezTo>
                      <a:pt x="242467" y="97615"/>
                      <a:pt x="238959" y="91357"/>
                      <a:pt x="246184" y="110623"/>
                    </a:cubicBezTo>
                    <a:cubicBezTo>
                      <a:pt x="264211" y="158694"/>
                      <a:pt x="249851" y="116599"/>
                      <a:pt x="261257" y="150816"/>
                    </a:cubicBezTo>
                    <a:cubicBezTo>
                      <a:pt x="259582" y="160864"/>
                      <a:pt x="258443" y="171017"/>
                      <a:pt x="256233" y="180961"/>
                    </a:cubicBezTo>
                    <a:cubicBezTo>
                      <a:pt x="255084" y="186131"/>
                      <a:pt x="246185" y="194359"/>
                      <a:pt x="251209" y="196034"/>
                    </a:cubicBezTo>
                    <a:cubicBezTo>
                      <a:pt x="258314" y="198403"/>
                      <a:pt x="264606" y="189335"/>
                      <a:pt x="271305" y="185986"/>
                    </a:cubicBezTo>
                    <a:cubicBezTo>
                      <a:pt x="274655" y="191010"/>
                      <a:pt x="277582" y="196343"/>
                      <a:pt x="281354" y="201058"/>
                    </a:cubicBezTo>
                    <a:cubicBezTo>
                      <a:pt x="298280" y="222215"/>
                      <a:pt x="285940" y="200182"/>
                      <a:pt x="296426" y="221155"/>
                    </a:cubicBezTo>
                  </a:path>
                </a:pathLst>
              </a:cu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62" name="Google Shape;17702;p27">
                <a:extLst>
                  <a:ext uri="{FF2B5EF4-FFF2-40B4-BE49-F238E27FC236}">
                    <a16:creationId xmlns:a16="http://schemas.microsoft.com/office/drawing/2014/main" id="{06670FD3-6D4C-797E-56E0-2F67F880D7A2}"/>
                  </a:ext>
                </a:extLst>
              </p:cNvPr>
              <p:cNvSpPr/>
              <p:nvPr/>
            </p:nvSpPr>
            <p:spPr>
              <a:xfrm>
                <a:off x="7973367" y="4597121"/>
                <a:ext cx="346668" cy="839037"/>
              </a:xfrm>
              <a:custGeom>
                <a:avLst/>
                <a:gdLst/>
                <a:ahLst/>
                <a:cxnLst/>
                <a:rect l="l" t="t" r="r" b="b"/>
                <a:pathLst>
                  <a:path w="346668" h="839037" extrusionOk="0">
                    <a:moveTo>
                      <a:pt x="346668" y="0"/>
                    </a:moveTo>
                    <a:cubicBezTo>
                      <a:pt x="345984" y="855"/>
                      <a:pt x="325524" y="35755"/>
                      <a:pt x="311499" y="30145"/>
                    </a:cubicBezTo>
                    <a:cubicBezTo>
                      <a:pt x="305893" y="27902"/>
                      <a:pt x="304800" y="20096"/>
                      <a:pt x="301451" y="15072"/>
                    </a:cubicBezTo>
                    <a:cubicBezTo>
                      <a:pt x="298101" y="21771"/>
                      <a:pt x="295118" y="28666"/>
                      <a:pt x="291402" y="35169"/>
                    </a:cubicBezTo>
                    <a:cubicBezTo>
                      <a:pt x="271483" y="70027"/>
                      <a:pt x="275046" y="49791"/>
                      <a:pt x="211015" y="45217"/>
                    </a:cubicBezTo>
                    <a:cubicBezTo>
                      <a:pt x="204316" y="46892"/>
                      <a:pt x="196538" y="46229"/>
                      <a:pt x="190919" y="50242"/>
                    </a:cubicBezTo>
                    <a:cubicBezTo>
                      <a:pt x="184105" y="55109"/>
                      <a:pt x="180713" y="63524"/>
                      <a:pt x="175846" y="70338"/>
                    </a:cubicBezTo>
                    <a:cubicBezTo>
                      <a:pt x="158356" y="94824"/>
                      <a:pt x="174187" y="77022"/>
                      <a:pt x="150725" y="100483"/>
                    </a:cubicBezTo>
                    <a:cubicBezTo>
                      <a:pt x="143850" y="114233"/>
                      <a:pt x="140096" y="123820"/>
                      <a:pt x="130629" y="135653"/>
                    </a:cubicBezTo>
                    <a:cubicBezTo>
                      <a:pt x="118164" y="151234"/>
                      <a:pt x="120844" y="140148"/>
                      <a:pt x="110532" y="160774"/>
                    </a:cubicBezTo>
                    <a:cubicBezTo>
                      <a:pt x="108164" y="165511"/>
                      <a:pt x="107594" y="170978"/>
                      <a:pt x="105508" y="175846"/>
                    </a:cubicBezTo>
                    <a:cubicBezTo>
                      <a:pt x="102558" y="182730"/>
                      <a:pt x="98241" y="188989"/>
                      <a:pt x="95459" y="195943"/>
                    </a:cubicBezTo>
                    <a:cubicBezTo>
                      <a:pt x="91525" y="205777"/>
                      <a:pt x="88321" y="215904"/>
                      <a:pt x="85411" y="226088"/>
                    </a:cubicBezTo>
                    <a:cubicBezTo>
                      <a:pt x="82062" y="237811"/>
                      <a:pt x="80315" y="250116"/>
                      <a:pt x="75363" y="261257"/>
                    </a:cubicBezTo>
                    <a:cubicBezTo>
                      <a:pt x="73439" y="265586"/>
                      <a:pt x="68664" y="267956"/>
                      <a:pt x="65314" y="271305"/>
                    </a:cubicBezTo>
                    <a:cubicBezTo>
                      <a:pt x="63639" y="276329"/>
                      <a:pt x="59705" y="281114"/>
                      <a:pt x="60290" y="286378"/>
                    </a:cubicBezTo>
                    <a:cubicBezTo>
                      <a:pt x="62985" y="310638"/>
                      <a:pt x="66805" y="317269"/>
                      <a:pt x="85411" y="326571"/>
                    </a:cubicBezTo>
                    <a:cubicBezTo>
                      <a:pt x="90148" y="328939"/>
                      <a:pt x="95460" y="329920"/>
                      <a:pt x="100484" y="331595"/>
                    </a:cubicBezTo>
                    <a:cubicBezTo>
                      <a:pt x="102159" y="339969"/>
                      <a:pt x="102808" y="348615"/>
                      <a:pt x="105508" y="356716"/>
                    </a:cubicBezTo>
                    <a:cubicBezTo>
                      <a:pt x="107876" y="363821"/>
                      <a:pt x="114729" y="369369"/>
                      <a:pt x="115556" y="376813"/>
                    </a:cubicBezTo>
                    <a:cubicBezTo>
                      <a:pt x="117185" y="391471"/>
                      <a:pt x="107522" y="413415"/>
                      <a:pt x="95459" y="422031"/>
                    </a:cubicBezTo>
                    <a:cubicBezTo>
                      <a:pt x="89840" y="426044"/>
                      <a:pt x="82062" y="425380"/>
                      <a:pt x="75363" y="427055"/>
                    </a:cubicBezTo>
                    <a:cubicBezTo>
                      <a:pt x="79559" y="452232"/>
                      <a:pt x="74576" y="458350"/>
                      <a:pt x="95459" y="472272"/>
                    </a:cubicBezTo>
                    <a:cubicBezTo>
                      <a:pt x="99866" y="475210"/>
                      <a:pt x="105508" y="475622"/>
                      <a:pt x="110532" y="477297"/>
                    </a:cubicBezTo>
                    <a:cubicBezTo>
                      <a:pt x="113881" y="482321"/>
                      <a:pt x="120178" y="486344"/>
                      <a:pt x="120580" y="492369"/>
                    </a:cubicBezTo>
                    <a:cubicBezTo>
                      <a:pt x="123312" y="533348"/>
                      <a:pt x="119780" y="539985"/>
                      <a:pt x="110532" y="567732"/>
                    </a:cubicBezTo>
                    <a:cubicBezTo>
                      <a:pt x="123930" y="576106"/>
                      <a:pt x="137782" y="583793"/>
                      <a:pt x="150725" y="592853"/>
                    </a:cubicBezTo>
                    <a:cubicBezTo>
                      <a:pt x="154606" y="595569"/>
                      <a:pt x="161553" y="598229"/>
                      <a:pt x="160774" y="602901"/>
                    </a:cubicBezTo>
                    <a:cubicBezTo>
                      <a:pt x="159397" y="611161"/>
                      <a:pt x="150725" y="616299"/>
                      <a:pt x="145701" y="622998"/>
                    </a:cubicBezTo>
                    <a:cubicBezTo>
                      <a:pt x="144026" y="628022"/>
                      <a:pt x="141716" y="632877"/>
                      <a:pt x="140677" y="638070"/>
                    </a:cubicBezTo>
                    <a:cubicBezTo>
                      <a:pt x="134878" y="667068"/>
                      <a:pt x="139670" y="673743"/>
                      <a:pt x="125604" y="698360"/>
                    </a:cubicBezTo>
                    <a:cubicBezTo>
                      <a:pt x="123254" y="702473"/>
                      <a:pt x="118639" y="704812"/>
                      <a:pt x="115556" y="708409"/>
                    </a:cubicBezTo>
                    <a:cubicBezTo>
                      <a:pt x="108577" y="716551"/>
                      <a:pt x="102158" y="725156"/>
                      <a:pt x="95459" y="733530"/>
                    </a:cubicBezTo>
                    <a:cubicBezTo>
                      <a:pt x="93784" y="740229"/>
                      <a:pt x="91789" y="746855"/>
                      <a:pt x="90435" y="753626"/>
                    </a:cubicBezTo>
                    <a:cubicBezTo>
                      <a:pt x="88437" y="763615"/>
                      <a:pt x="90465" y="774926"/>
                      <a:pt x="85411" y="783771"/>
                    </a:cubicBezTo>
                    <a:cubicBezTo>
                      <a:pt x="82783" y="788369"/>
                      <a:pt x="75362" y="787120"/>
                      <a:pt x="70338" y="788795"/>
                    </a:cubicBezTo>
                    <a:cubicBezTo>
                      <a:pt x="65314" y="783771"/>
                      <a:pt x="62371" y="773723"/>
                      <a:pt x="55266" y="773723"/>
                    </a:cubicBezTo>
                    <a:cubicBezTo>
                      <a:pt x="49970" y="773723"/>
                      <a:pt x="53493" y="784615"/>
                      <a:pt x="50242" y="788795"/>
                    </a:cubicBezTo>
                    <a:cubicBezTo>
                      <a:pt x="41518" y="800012"/>
                      <a:pt x="30146" y="808892"/>
                      <a:pt x="20097" y="818941"/>
                    </a:cubicBezTo>
                    <a:lnTo>
                      <a:pt x="0" y="839037"/>
                    </a:lnTo>
                  </a:path>
                </a:pathLst>
              </a:cu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white"/>
                  </a:solidFill>
                  <a:effectLst/>
                  <a:uLnTx/>
                  <a:uFillTx/>
                  <a:latin typeface="Arial"/>
                  <a:ea typeface="Arial"/>
                  <a:cs typeface="Arial"/>
                  <a:sym typeface="Arial"/>
                </a:endParaRPr>
              </a:p>
            </p:txBody>
          </p:sp>
        </p:grpSp>
        <p:sp>
          <p:nvSpPr>
            <p:cNvPr id="59" name="Google Shape;17703;p27">
              <a:extLst>
                <a:ext uri="{FF2B5EF4-FFF2-40B4-BE49-F238E27FC236}">
                  <a16:creationId xmlns:a16="http://schemas.microsoft.com/office/drawing/2014/main" id="{C0012058-8D6E-9F4D-9BAF-FCD3539DED99}"/>
                </a:ext>
              </a:extLst>
            </p:cNvPr>
            <p:cNvSpPr txBox="1"/>
            <p:nvPr/>
          </p:nvSpPr>
          <p:spPr>
            <a:xfrm>
              <a:off x="2861506" y="5704574"/>
              <a:ext cx="6672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56082"/>
                  </a:solidFill>
                  <a:effectLst/>
                  <a:uLnTx/>
                  <a:uFillTx/>
                  <a:latin typeface="Open Sans"/>
                  <a:ea typeface="Open Sans"/>
                  <a:cs typeface="Open Sans"/>
                  <a:sym typeface="Open Sans"/>
                </a:rPr>
                <a:t>NW-3</a:t>
              </a:r>
              <a:endParaRPr kumimoji="0" sz="1200" b="1" i="0" u="none" strike="noStrike" kern="1200" cap="none" spc="0" normalizeH="0" baseline="0" noProof="0">
                <a:ln>
                  <a:noFill/>
                </a:ln>
                <a:solidFill>
                  <a:srgbClr val="156082"/>
                </a:solidFill>
                <a:effectLst/>
                <a:uLnTx/>
                <a:uFillTx/>
                <a:latin typeface="Open Sans"/>
                <a:ea typeface="Open Sans"/>
                <a:cs typeface="Open Sans"/>
                <a:sym typeface="Open Sans"/>
              </a:endParaRPr>
            </a:p>
          </p:txBody>
        </p:sp>
        <p:sp>
          <p:nvSpPr>
            <p:cNvPr id="60" name="Google Shape;17704;p27">
              <a:extLst>
                <a:ext uri="{FF2B5EF4-FFF2-40B4-BE49-F238E27FC236}">
                  <a16:creationId xmlns:a16="http://schemas.microsoft.com/office/drawing/2014/main" id="{25C77E0E-DA98-0F84-857C-285B0B1211B3}"/>
                </a:ext>
              </a:extLst>
            </p:cNvPr>
            <p:cNvSpPr/>
            <p:nvPr/>
          </p:nvSpPr>
          <p:spPr>
            <a:xfrm>
              <a:off x="3145986" y="6421709"/>
              <a:ext cx="351222" cy="81699"/>
            </a:xfrm>
            <a:custGeom>
              <a:avLst/>
              <a:gdLst/>
              <a:ahLst/>
              <a:cxnLst/>
              <a:rect l="l" t="t" r="r" b="b"/>
              <a:pathLst>
                <a:path w="351222" h="81699" extrusionOk="0">
                  <a:moveTo>
                    <a:pt x="0" y="5499"/>
                  </a:moveTo>
                  <a:cubicBezTo>
                    <a:pt x="142875" y="736"/>
                    <a:pt x="285750" y="-4026"/>
                    <a:pt x="333375" y="5499"/>
                  </a:cubicBezTo>
                  <a:cubicBezTo>
                    <a:pt x="381000" y="15024"/>
                    <a:pt x="322263" y="49949"/>
                    <a:pt x="285750" y="62649"/>
                  </a:cubicBezTo>
                  <a:cubicBezTo>
                    <a:pt x="249238" y="75349"/>
                    <a:pt x="181769" y="78524"/>
                    <a:pt x="114300" y="81699"/>
                  </a:cubicBezTo>
                </a:path>
              </a:pathLst>
            </a:cu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grpSp>
      <p:graphicFrame>
        <p:nvGraphicFramePr>
          <p:cNvPr id="90" name="Google Shape;17705;p27">
            <a:extLst>
              <a:ext uri="{FF2B5EF4-FFF2-40B4-BE49-F238E27FC236}">
                <a16:creationId xmlns:a16="http://schemas.microsoft.com/office/drawing/2014/main" id="{9212E320-4973-E949-B320-501D003C944A}"/>
              </a:ext>
            </a:extLst>
          </p:cNvPr>
          <p:cNvGraphicFramePr/>
          <p:nvPr>
            <p:extLst>
              <p:ext uri="{D42A27DB-BD31-4B8C-83A1-F6EECF244321}">
                <p14:modId xmlns:p14="http://schemas.microsoft.com/office/powerpoint/2010/main" val="3095049976"/>
              </p:ext>
            </p:extLst>
          </p:nvPr>
        </p:nvGraphicFramePr>
        <p:xfrm>
          <a:off x="7159360" y="3900743"/>
          <a:ext cx="4552750" cy="1555282"/>
        </p:xfrm>
        <a:graphic>
          <a:graphicData uri="http://schemas.openxmlformats.org/drawingml/2006/table">
            <a:tbl>
              <a:tblPr firstRow="1" bandRow="1">
                <a:noFill/>
              </a:tblPr>
              <a:tblGrid>
                <a:gridCol w="1335450">
                  <a:extLst>
                    <a:ext uri="{9D8B030D-6E8A-4147-A177-3AD203B41FA5}">
                      <a16:colId xmlns:a16="http://schemas.microsoft.com/office/drawing/2014/main" val="20000"/>
                    </a:ext>
                  </a:extLst>
                </a:gridCol>
                <a:gridCol w="1591125">
                  <a:extLst>
                    <a:ext uri="{9D8B030D-6E8A-4147-A177-3AD203B41FA5}">
                      <a16:colId xmlns:a16="http://schemas.microsoft.com/office/drawing/2014/main" val="20001"/>
                    </a:ext>
                  </a:extLst>
                </a:gridCol>
                <a:gridCol w="1626175">
                  <a:extLst>
                    <a:ext uri="{9D8B030D-6E8A-4147-A177-3AD203B41FA5}">
                      <a16:colId xmlns:a16="http://schemas.microsoft.com/office/drawing/2014/main" val="20002"/>
                    </a:ext>
                  </a:extLst>
                </a:gridCol>
              </a:tblGrid>
              <a:tr h="333425">
                <a:tc>
                  <a:txBody>
                    <a:bodyPr/>
                    <a:lstStyle/>
                    <a:p>
                      <a:pPr marL="0" marR="0" lvl="0" indent="0" algn="ctr" rtl="0">
                        <a:lnSpc>
                          <a:spcPct val="106666"/>
                        </a:lnSpc>
                        <a:spcBef>
                          <a:spcPts val="0"/>
                        </a:spcBef>
                        <a:spcAft>
                          <a:spcPts val="0"/>
                        </a:spcAft>
                        <a:buNone/>
                      </a:pPr>
                      <a:r>
                        <a:rPr lang="en-US" sz="1500" b="1" u="none" strike="noStrike" cap="none" dirty="0">
                          <a:solidFill>
                            <a:schemeClr val="bg1"/>
                          </a:solidFill>
                        </a:rPr>
                        <a:t>Ship type</a:t>
                      </a:r>
                      <a:endParaRPr dirty="0">
                        <a:solidFill>
                          <a:schemeClr val="bg1"/>
                        </a:solidFill>
                      </a:endParaRPr>
                    </a:p>
                  </a:txBody>
                  <a:tcPr marL="91450" marR="91450" marT="45725" marB="45725" anchor="ctr">
                    <a:solidFill>
                      <a:srgbClr val="00338D"/>
                    </a:solidFill>
                  </a:tcPr>
                </a:tc>
                <a:tc>
                  <a:txBody>
                    <a:bodyPr/>
                    <a:lstStyle/>
                    <a:p>
                      <a:pPr marL="0" marR="0" lvl="0" indent="0" algn="ctr" rtl="0">
                        <a:lnSpc>
                          <a:spcPct val="106666"/>
                        </a:lnSpc>
                        <a:spcBef>
                          <a:spcPts val="0"/>
                        </a:spcBef>
                        <a:spcAft>
                          <a:spcPts val="0"/>
                        </a:spcAft>
                        <a:buNone/>
                      </a:pPr>
                      <a:r>
                        <a:rPr lang="en-US" sz="1500" b="1" u="none" strike="noStrike" cap="none" dirty="0">
                          <a:solidFill>
                            <a:schemeClr val="bg1"/>
                          </a:solidFill>
                        </a:rPr>
                        <a:t>No. of </a:t>
                      </a:r>
                      <a:endParaRPr dirty="0">
                        <a:solidFill>
                          <a:schemeClr val="bg1"/>
                        </a:solidFill>
                      </a:endParaRPr>
                    </a:p>
                    <a:p>
                      <a:pPr marL="0" marR="0" lvl="0" indent="0" algn="ctr" rtl="0">
                        <a:lnSpc>
                          <a:spcPct val="106666"/>
                        </a:lnSpc>
                        <a:spcBef>
                          <a:spcPts val="0"/>
                        </a:spcBef>
                        <a:spcAft>
                          <a:spcPts val="0"/>
                        </a:spcAft>
                        <a:buNone/>
                      </a:pPr>
                      <a:r>
                        <a:rPr lang="en-US" sz="1500" b="1" u="none" strike="noStrike" cap="none" dirty="0">
                          <a:solidFill>
                            <a:schemeClr val="bg1"/>
                          </a:solidFill>
                        </a:rPr>
                        <a:t>Ships (FY24)</a:t>
                      </a:r>
                      <a:endParaRPr dirty="0">
                        <a:solidFill>
                          <a:schemeClr val="bg1"/>
                        </a:solidFill>
                      </a:endParaRPr>
                    </a:p>
                  </a:txBody>
                  <a:tcPr marL="91450" marR="91450" marT="45725" marB="45725" anchor="ctr">
                    <a:solidFill>
                      <a:srgbClr val="00338D"/>
                    </a:solidFill>
                  </a:tcPr>
                </a:tc>
                <a:tc>
                  <a:txBody>
                    <a:bodyPr/>
                    <a:lstStyle/>
                    <a:p>
                      <a:pPr marL="0" marR="0" lvl="0" indent="0" algn="ctr" rtl="0">
                        <a:lnSpc>
                          <a:spcPct val="106666"/>
                        </a:lnSpc>
                        <a:spcBef>
                          <a:spcPts val="0"/>
                        </a:spcBef>
                        <a:spcAft>
                          <a:spcPts val="0"/>
                        </a:spcAft>
                        <a:buNone/>
                      </a:pPr>
                      <a:r>
                        <a:rPr lang="en-US" sz="1500" b="1" u="none" strike="noStrike" cap="none" dirty="0">
                          <a:solidFill>
                            <a:schemeClr val="bg1"/>
                          </a:solidFill>
                        </a:rPr>
                        <a:t>Capacity </a:t>
                      </a:r>
                      <a:endParaRPr dirty="0">
                        <a:solidFill>
                          <a:schemeClr val="bg1"/>
                        </a:solidFill>
                      </a:endParaRPr>
                    </a:p>
                    <a:p>
                      <a:pPr marL="0" marR="0" lvl="0" indent="0" algn="ctr" rtl="0">
                        <a:lnSpc>
                          <a:spcPct val="106666"/>
                        </a:lnSpc>
                        <a:spcBef>
                          <a:spcPts val="0"/>
                        </a:spcBef>
                        <a:spcAft>
                          <a:spcPts val="0"/>
                        </a:spcAft>
                        <a:buNone/>
                      </a:pPr>
                      <a:r>
                        <a:rPr lang="en-US" sz="1500" b="1" u="none" strike="noStrike" cap="none" dirty="0">
                          <a:solidFill>
                            <a:schemeClr val="bg1"/>
                          </a:solidFill>
                        </a:rPr>
                        <a:t>Mn GT  (FY24)</a:t>
                      </a:r>
                      <a:endParaRPr dirty="0">
                        <a:solidFill>
                          <a:schemeClr val="bg1"/>
                        </a:solidFill>
                      </a:endParaRPr>
                    </a:p>
                  </a:txBody>
                  <a:tcPr marL="91450" marR="91450" marT="45725" marB="45725" anchor="ctr">
                    <a:solidFill>
                      <a:srgbClr val="00338D"/>
                    </a:solidFill>
                  </a:tcPr>
                </a:tc>
                <a:extLst>
                  <a:ext uri="{0D108BD9-81ED-4DB2-BD59-A6C34878D82A}">
                    <a16:rowId xmlns:a16="http://schemas.microsoft.com/office/drawing/2014/main" val="10000"/>
                  </a:ext>
                </a:extLst>
              </a:tr>
              <a:tr h="194500">
                <a:tc>
                  <a:txBody>
                    <a:bodyPr/>
                    <a:lstStyle/>
                    <a:p>
                      <a:pPr marL="0" marR="0" lvl="0" indent="0" algn="l" rtl="0">
                        <a:lnSpc>
                          <a:spcPct val="106666"/>
                        </a:lnSpc>
                        <a:spcBef>
                          <a:spcPts val="0"/>
                        </a:spcBef>
                        <a:spcAft>
                          <a:spcPts val="0"/>
                        </a:spcAft>
                        <a:buNone/>
                      </a:pPr>
                      <a:r>
                        <a:rPr lang="en-US" sz="1500" b="1" u="none" strike="noStrike" cap="none">
                          <a:solidFill>
                            <a:schemeClr val="dk1"/>
                          </a:solidFill>
                        </a:rPr>
                        <a:t>Coastal</a:t>
                      </a:r>
                      <a:endParaRPr/>
                    </a:p>
                  </a:txBody>
                  <a:tcPr marL="91450" marR="91450" marT="45725" marB="45725" anchor="ctr">
                    <a:solidFill>
                      <a:srgbClr val="F2F2F2"/>
                    </a:solidFill>
                  </a:tcPr>
                </a:tc>
                <a:tc>
                  <a:txBody>
                    <a:bodyPr/>
                    <a:lstStyle/>
                    <a:p>
                      <a:pPr marL="0" marR="0" lvl="0" indent="0" algn="ctr" rtl="0">
                        <a:lnSpc>
                          <a:spcPct val="106666"/>
                        </a:lnSpc>
                        <a:spcBef>
                          <a:spcPts val="0"/>
                        </a:spcBef>
                        <a:spcAft>
                          <a:spcPts val="0"/>
                        </a:spcAft>
                        <a:buNone/>
                      </a:pPr>
                      <a:r>
                        <a:rPr lang="en-US" sz="1500" b="0" u="none" strike="noStrike" cap="none"/>
                        <a:t>1,056</a:t>
                      </a:r>
                      <a:endParaRPr/>
                    </a:p>
                  </a:txBody>
                  <a:tcPr marL="91450" marR="91450" marT="45725" marB="45725" anchor="ctr">
                    <a:solidFill>
                      <a:srgbClr val="F2F2F2"/>
                    </a:solidFill>
                  </a:tcPr>
                </a:tc>
                <a:tc>
                  <a:txBody>
                    <a:bodyPr/>
                    <a:lstStyle/>
                    <a:p>
                      <a:pPr marL="0" marR="0" lvl="0" indent="0" algn="ctr" rtl="0">
                        <a:lnSpc>
                          <a:spcPct val="106666"/>
                        </a:lnSpc>
                        <a:spcBef>
                          <a:spcPts val="0"/>
                        </a:spcBef>
                        <a:spcAft>
                          <a:spcPts val="0"/>
                        </a:spcAft>
                        <a:buNone/>
                      </a:pPr>
                      <a:r>
                        <a:rPr lang="en-US" sz="1500" b="0" u="none" strike="noStrike" cap="none"/>
                        <a:t>1.6</a:t>
                      </a:r>
                      <a:endParaRPr/>
                    </a:p>
                  </a:txBody>
                  <a:tcPr marL="91450" marR="91450" marT="45725" marB="45725" anchor="ctr">
                    <a:solidFill>
                      <a:srgbClr val="F2F2F2"/>
                    </a:solidFill>
                  </a:tcPr>
                </a:tc>
                <a:extLst>
                  <a:ext uri="{0D108BD9-81ED-4DB2-BD59-A6C34878D82A}">
                    <a16:rowId xmlns:a16="http://schemas.microsoft.com/office/drawing/2014/main" val="10001"/>
                  </a:ext>
                </a:extLst>
              </a:tr>
              <a:tr h="194500">
                <a:tc>
                  <a:txBody>
                    <a:bodyPr/>
                    <a:lstStyle/>
                    <a:p>
                      <a:pPr marL="0" marR="0" lvl="0" indent="0" algn="l" rtl="0">
                        <a:lnSpc>
                          <a:spcPct val="106666"/>
                        </a:lnSpc>
                        <a:spcBef>
                          <a:spcPts val="0"/>
                        </a:spcBef>
                        <a:spcAft>
                          <a:spcPts val="0"/>
                        </a:spcAft>
                        <a:buNone/>
                      </a:pPr>
                      <a:r>
                        <a:rPr lang="en-US" sz="1500" b="1" u="none" strike="noStrike" cap="none">
                          <a:solidFill>
                            <a:schemeClr val="dk1"/>
                          </a:solidFill>
                        </a:rPr>
                        <a:t>Overseas</a:t>
                      </a:r>
                      <a:endParaRPr/>
                    </a:p>
                  </a:txBody>
                  <a:tcPr marL="91450" marR="91450" marT="45725" marB="45725" anchor="ctr"/>
                </a:tc>
                <a:tc>
                  <a:txBody>
                    <a:bodyPr/>
                    <a:lstStyle/>
                    <a:p>
                      <a:pPr marL="0" marR="0" lvl="0" indent="0" algn="ctr" rtl="0">
                        <a:lnSpc>
                          <a:spcPct val="106666"/>
                        </a:lnSpc>
                        <a:spcBef>
                          <a:spcPts val="0"/>
                        </a:spcBef>
                        <a:spcAft>
                          <a:spcPts val="0"/>
                        </a:spcAft>
                        <a:buNone/>
                      </a:pPr>
                      <a:r>
                        <a:rPr lang="en-US" sz="1500" b="0" u="none" strike="noStrike" cap="none"/>
                        <a:t>489</a:t>
                      </a:r>
                      <a:endParaRPr/>
                    </a:p>
                  </a:txBody>
                  <a:tcPr marL="91450" marR="91450" marT="45725" marB="45725" anchor="ctr"/>
                </a:tc>
                <a:tc>
                  <a:txBody>
                    <a:bodyPr/>
                    <a:lstStyle/>
                    <a:p>
                      <a:pPr marL="0" marR="0" lvl="0" indent="0" algn="ctr" rtl="0">
                        <a:lnSpc>
                          <a:spcPct val="106666"/>
                        </a:lnSpc>
                        <a:spcBef>
                          <a:spcPts val="0"/>
                        </a:spcBef>
                        <a:spcAft>
                          <a:spcPts val="0"/>
                        </a:spcAft>
                        <a:buNone/>
                      </a:pPr>
                      <a:r>
                        <a:rPr lang="en-US" sz="1500" b="0" u="none" strike="noStrike" cap="none"/>
                        <a:t>11.8</a:t>
                      </a:r>
                      <a:endParaRPr/>
                    </a:p>
                  </a:txBody>
                  <a:tcPr marL="91450" marR="91450" marT="45725" marB="45725" anchor="ctr"/>
                </a:tc>
                <a:extLst>
                  <a:ext uri="{0D108BD9-81ED-4DB2-BD59-A6C34878D82A}">
                    <a16:rowId xmlns:a16="http://schemas.microsoft.com/office/drawing/2014/main" val="10002"/>
                  </a:ext>
                </a:extLst>
              </a:tr>
              <a:tr h="190500">
                <a:tc>
                  <a:txBody>
                    <a:bodyPr/>
                    <a:lstStyle/>
                    <a:p>
                      <a:pPr marL="0" marR="0" lvl="0" indent="0" algn="l" rtl="0">
                        <a:lnSpc>
                          <a:spcPct val="106666"/>
                        </a:lnSpc>
                        <a:spcBef>
                          <a:spcPts val="0"/>
                        </a:spcBef>
                        <a:spcAft>
                          <a:spcPts val="0"/>
                        </a:spcAft>
                        <a:buNone/>
                      </a:pPr>
                      <a:r>
                        <a:rPr lang="en-US" sz="1500" b="1" u="none" strike="noStrike" cap="none">
                          <a:solidFill>
                            <a:schemeClr val="dk1"/>
                          </a:solidFill>
                        </a:rPr>
                        <a:t>Total</a:t>
                      </a:r>
                      <a:endParaRPr/>
                    </a:p>
                  </a:txBody>
                  <a:tcPr marL="91450" marR="91450" marT="45725" marB="45725" anchor="ctr">
                    <a:solidFill>
                      <a:srgbClr val="F2F2F2"/>
                    </a:solidFill>
                  </a:tcPr>
                </a:tc>
                <a:tc>
                  <a:txBody>
                    <a:bodyPr/>
                    <a:lstStyle/>
                    <a:p>
                      <a:pPr marL="0" marR="0" lvl="0" indent="0" algn="ctr" rtl="0">
                        <a:lnSpc>
                          <a:spcPct val="106666"/>
                        </a:lnSpc>
                        <a:spcBef>
                          <a:spcPts val="0"/>
                        </a:spcBef>
                        <a:spcAft>
                          <a:spcPts val="0"/>
                        </a:spcAft>
                        <a:buNone/>
                      </a:pPr>
                      <a:r>
                        <a:rPr lang="en-US" sz="1500" b="1" u="none" strike="noStrike" cap="none"/>
                        <a:t>1,545</a:t>
                      </a:r>
                      <a:endParaRPr/>
                    </a:p>
                  </a:txBody>
                  <a:tcPr marL="91450" marR="91450" marT="45725" marB="45725" anchor="ctr">
                    <a:solidFill>
                      <a:srgbClr val="F2F2F2"/>
                    </a:solidFill>
                  </a:tcPr>
                </a:tc>
                <a:tc>
                  <a:txBody>
                    <a:bodyPr/>
                    <a:lstStyle/>
                    <a:p>
                      <a:pPr marL="0" marR="0" lvl="0" indent="0" algn="ctr" rtl="0">
                        <a:lnSpc>
                          <a:spcPct val="106666"/>
                        </a:lnSpc>
                        <a:spcBef>
                          <a:spcPts val="0"/>
                        </a:spcBef>
                        <a:spcAft>
                          <a:spcPts val="0"/>
                        </a:spcAft>
                        <a:buNone/>
                      </a:pPr>
                      <a:r>
                        <a:rPr lang="en-US" sz="1500" b="1" u="none" strike="noStrike" cap="none" dirty="0"/>
                        <a:t>13.5</a:t>
                      </a:r>
                      <a:endParaRPr dirty="0"/>
                    </a:p>
                  </a:txBody>
                  <a:tcPr marL="91450" marR="91450" marT="45725" marB="45725" anchor="ctr">
                    <a:solidFill>
                      <a:srgbClr val="F2F2F2"/>
                    </a:solidFill>
                  </a:tcPr>
                </a:tc>
                <a:extLst>
                  <a:ext uri="{0D108BD9-81ED-4DB2-BD59-A6C34878D82A}">
                    <a16:rowId xmlns:a16="http://schemas.microsoft.com/office/drawing/2014/main" val="10003"/>
                  </a:ext>
                </a:extLst>
              </a:tr>
            </a:tbl>
          </a:graphicData>
        </a:graphic>
      </p:graphicFrame>
      <p:graphicFrame>
        <p:nvGraphicFramePr>
          <p:cNvPr id="91" name="Google Shape;17706;p27">
            <a:extLst>
              <a:ext uri="{FF2B5EF4-FFF2-40B4-BE49-F238E27FC236}">
                <a16:creationId xmlns:a16="http://schemas.microsoft.com/office/drawing/2014/main" id="{BAECB225-8E3B-3F81-3F6C-E4B6687A733F}"/>
              </a:ext>
            </a:extLst>
          </p:cNvPr>
          <p:cNvGraphicFramePr/>
          <p:nvPr>
            <p:extLst>
              <p:ext uri="{D42A27DB-BD31-4B8C-83A1-F6EECF244321}">
                <p14:modId xmlns:p14="http://schemas.microsoft.com/office/powerpoint/2010/main" val="1388406757"/>
              </p:ext>
            </p:extLst>
          </p:nvPr>
        </p:nvGraphicFramePr>
        <p:xfrm>
          <a:off x="7159359" y="5490065"/>
          <a:ext cx="4552750" cy="1144544"/>
        </p:xfrm>
        <a:graphic>
          <a:graphicData uri="http://schemas.openxmlformats.org/drawingml/2006/table">
            <a:tbl>
              <a:tblPr firstRow="1" bandRow="1">
                <a:noFill/>
              </a:tblPr>
              <a:tblGrid>
                <a:gridCol w="2241650">
                  <a:extLst>
                    <a:ext uri="{9D8B030D-6E8A-4147-A177-3AD203B41FA5}">
                      <a16:colId xmlns:a16="http://schemas.microsoft.com/office/drawing/2014/main" val="20000"/>
                    </a:ext>
                  </a:extLst>
                </a:gridCol>
                <a:gridCol w="2311100">
                  <a:extLst>
                    <a:ext uri="{9D8B030D-6E8A-4147-A177-3AD203B41FA5}">
                      <a16:colId xmlns:a16="http://schemas.microsoft.com/office/drawing/2014/main" val="20001"/>
                    </a:ext>
                  </a:extLst>
                </a:gridCol>
              </a:tblGrid>
              <a:tr h="193025">
                <a:tc>
                  <a:txBody>
                    <a:bodyPr/>
                    <a:lstStyle/>
                    <a:p>
                      <a:pPr marL="0" marR="0" lvl="0" indent="0" algn="ctr" rtl="0">
                        <a:lnSpc>
                          <a:spcPct val="106666"/>
                        </a:lnSpc>
                        <a:spcBef>
                          <a:spcPts val="0"/>
                        </a:spcBef>
                        <a:spcAft>
                          <a:spcPts val="0"/>
                        </a:spcAft>
                        <a:buNone/>
                      </a:pPr>
                      <a:r>
                        <a:rPr lang="en-US" sz="1500" b="1" u="none" strike="noStrike" cap="none" dirty="0">
                          <a:solidFill>
                            <a:schemeClr val="bg1"/>
                          </a:solidFill>
                        </a:rPr>
                        <a:t>Number of </a:t>
                      </a:r>
                      <a:endParaRPr dirty="0">
                        <a:solidFill>
                          <a:schemeClr val="bg1"/>
                        </a:solidFill>
                      </a:endParaRPr>
                    </a:p>
                    <a:p>
                      <a:pPr marL="0" marR="0" lvl="0" indent="0" algn="ctr" rtl="0">
                        <a:lnSpc>
                          <a:spcPct val="106666"/>
                        </a:lnSpc>
                        <a:spcBef>
                          <a:spcPts val="0"/>
                        </a:spcBef>
                        <a:spcAft>
                          <a:spcPts val="0"/>
                        </a:spcAft>
                        <a:buNone/>
                      </a:pPr>
                      <a:r>
                        <a:rPr lang="en-US" sz="1500" b="1" u="none" strike="noStrike" cap="none" dirty="0">
                          <a:solidFill>
                            <a:schemeClr val="bg1"/>
                          </a:solidFill>
                        </a:rPr>
                        <a:t>Waterways</a:t>
                      </a:r>
                      <a:endParaRPr dirty="0">
                        <a:solidFill>
                          <a:schemeClr val="bg1"/>
                        </a:solidFill>
                      </a:endParaRPr>
                    </a:p>
                  </a:txBody>
                  <a:tcPr marL="91450" marR="91450" marT="45725" marB="45725" anchor="ctr">
                    <a:solidFill>
                      <a:srgbClr val="00338D"/>
                    </a:solidFill>
                  </a:tcPr>
                </a:tc>
                <a:tc>
                  <a:txBody>
                    <a:bodyPr/>
                    <a:lstStyle/>
                    <a:p>
                      <a:pPr marL="0" marR="0" lvl="0" indent="0" algn="ctr" rtl="0">
                        <a:lnSpc>
                          <a:spcPct val="106666"/>
                        </a:lnSpc>
                        <a:spcBef>
                          <a:spcPts val="0"/>
                        </a:spcBef>
                        <a:spcAft>
                          <a:spcPts val="0"/>
                        </a:spcAft>
                        <a:buNone/>
                      </a:pPr>
                      <a:r>
                        <a:rPr lang="en-US" sz="1500" b="1" u="none" strike="noStrike" cap="none" dirty="0">
                          <a:solidFill>
                            <a:schemeClr val="bg1"/>
                          </a:solidFill>
                        </a:rPr>
                        <a:t>Cargo handled MMT (FY25)</a:t>
                      </a:r>
                      <a:endParaRPr dirty="0">
                        <a:solidFill>
                          <a:schemeClr val="bg1"/>
                        </a:solidFill>
                      </a:endParaRPr>
                    </a:p>
                  </a:txBody>
                  <a:tcPr marL="91450" marR="91450" marT="45725" marB="45725" anchor="ctr">
                    <a:solidFill>
                      <a:srgbClr val="00338D"/>
                    </a:solidFill>
                  </a:tcPr>
                </a:tc>
                <a:extLst>
                  <a:ext uri="{0D108BD9-81ED-4DB2-BD59-A6C34878D82A}">
                    <a16:rowId xmlns:a16="http://schemas.microsoft.com/office/drawing/2014/main" val="10000"/>
                  </a:ext>
                </a:extLst>
              </a:tr>
              <a:tr h="190500">
                <a:tc>
                  <a:txBody>
                    <a:bodyPr/>
                    <a:lstStyle/>
                    <a:p>
                      <a:pPr marL="0" marR="0" lvl="0" indent="0" algn="ctr" rtl="0">
                        <a:lnSpc>
                          <a:spcPct val="106666"/>
                        </a:lnSpc>
                        <a:spcBef>
                          <a:spcPts val="0"/>
                        </a:spcBef>
                        <a:spcAft>
                          <a:spcPts val="0"/>
                        </a:spcAft>
                        <a:buNone/>
                      </a:pPr>
                      <a:r>
                        <a:rPr lang="en-US" sz="1500" b="1" u="none" strike="noStrike" cap="none" dirty="0"/>
                        <a:t>111 </a:t>
                      </a:r>
                    </a:p>
                    <a:p>
                      <a:pPr marL="0" marR="0" lvl="0" indent="0" algn="ctr" rtl="0">
                        <a:lnSpc>
                          <a:spcPct val="106666"/>
                        </a:lnSpc>
                        <a:spcBef>
                          <a:spcPts val="0"/>
                        </a:spcBef>
                        <a:spcAft>
                          <a:spcPts val="0"/>
                        </a:spcAft>
                        <a:buNone/>
                      </a:pPr>
                      <a:r>
                        <a:rPr lang="en-US" sz="1500" b="1" u="none" strike="noStrike" cap="none" dirty="0"/>
                        <a:t>(29 operational)</a:t>
                      </a:r>
                      <a:endParaRPr dirty="0"/>
                    </a:p>
                  </a:txBody>
                  <a:tcPr marL="91450" marR="91450" marT="45725" marB="45725" anchor="ctr">
                    <a:solidFill>
                      <a:srgbClr val="F2F2F2"/>
                    </a:solidFill>
                  </a:tcPr>
                </a:tc>
                <a:tc>
                  <a:txBody>
                    <a:bodyPr/>
                    <a:lstStyle/>
                    <a:p>
                      <a:pPr marL="0" marR="0" lvl="0" indent="0" algn="ctr" rtl="0">
                        <a:lnSpc>
                          <a:spcPct val="106666"/>
                        </a:lnSpc>
                        <a:spcBef>
                          <a:spcPts val="0"/>
                        </a:spcBef>
                        <a:spcAft>
                          <a:spcPts val="0"/>
                        </a:spcAft>
                        <a:buNone/>
                      </a:pPr>
                      <a:r>
                        <a:rPr lang="en-US" sz="1500" b="1" u="none" strike="noStrike" cap="none" dirty="0"/>
                        <a:t>145</a:t>
                      </a:r>
                      <a:endParaRPr dirty="0"/>
                    </a:p>
                  </a:txBody>
                  <a:tcPr marL="91450" marR="91450" marT="45725" marB="45725" anchor="ctr">
                    <a:solidFill>
                      <a:srgbClr val="F2F2F2"/>
                    </a:solidFill>
                  </a:tcPr>
                </a:tc>
                <a:extLst>
                  <a:ext uri="{0D108BD9-81ED-4DB2-BD59-A6C34878D82A}">
                    <a16:rowId xmlns:a16="http://schemas.microsoft.com/office/drawing/2014/main" val="10001"/>
                  </a:ext>
                </a:extLst>
              </a:tr>
            </a:tbl>
          </a:graphicData>
        </a:graphic>
      </p:graphicFrame>
      <p:sp>
        <p:nvSpPr>
          <p:cNvPr id="92" name="Google Shape;17708;p27">
            <a:extLst>
              <a:ext uri="{FF2B5EF4-FFF2-40B4-BE49-F238E27FC236}">
                <a16:creationId xmlns:a16="http://schemas.microsoft.com/office/drawing/2014/main" id="{671AF539-6B3E-3DC7-3AF8-9B8E9706AA3C}"/>
              </a:ext>
            </a:extLst>
          </p:cNvPr>
          <p:cNvSpPr/>
          <p:nvPr/>
        </p:nvSpPr>
        <p:spPr>
          <a:xfrm>
            <a:off x="7079794" y="1135095"/>
            <a:ext cx="4639500" cy="342600"/>
          </a:xfrm>
          <a:prstGeom prst="roundRect">
            <a:avLst>
              <a:gd name="adj" fmla="val 16667"/>
            </a:avLst>
          </a:prstGeom>
          <a:noFill/>
          <a:ln>
            <a:noFill/>
          </a:ln>
        </p:spPr>
        <p:txBody>
          <a:bodyPr spcFirstLastPara="1" wrap="square" lIns="54600" tIns="54600" rIns="54600" bIns="546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tx2"/>
                </a:solidFill>
                <a:effectLst/>
                <a:uLnTx/>
                <a:uFillTx/>
                <a:latin typeface="Arial"/>
                <a:ea typeface="Arial"/>
                <a:cs typeface="Arial"/>
                <a:sym typeface="Arial"/>
              </a:rPr>
              <a:t>Key components of the Indian Maritime Sector</a:t>
            </a:r>
            <a:endParaRPr kumimoji="0" sz="1800" b="1" i="0" u="none" strike="noStrike" kern="1200" cap="none" spc="0" normalizeH="0" baseline="0" noProof="0" dirty="0">
              <a:ln>
                <a:noFill/>
              </a:ln>
              <a:solidFill>
                <a:schemeClr val="tx2"/>
              </a:solidFill>
              <a:effectLst/>
              <a:uLnTx/>
              <a:uFillTx/>
              <a:latin typeface="Aptos" panose="02110004020202020204"/>
              <a:ea typeface="+mn-ea"/>
              <a:cs typeface="+mn-cs"/>
            </a:endParaRPr>
          </a:p>
        </p:txBody>
      </p:sp>
      <p:graphicFrame>
        <p:nvGraphicFramePr>
          <p:cNvPr id="93" name="Google Shape;17709;p27">
            <a:extLst>
              <a:ext uri="{FF2B5EF4-FFF2-40B4-BE49-F238E27FC236}">
                <a16:creationId xmlns:a16="http://schemas.microsoft.com/office/drawing/2014/main" id="{7DE015D3-C0AD-1665-B260-7B3C87B802D2}"/>
              </a:ext>
            </a:extLst>
          </p:cNvPr>
          <p:cNvGraphicFramePr/>
          <p:nvPr>
            <p:extLst>
              <p:ext uri="{D42A27DB-BD31-4B8C-83A1-F6EECF244321}">
                <p14:modId xmlns:p14="http://schemas.microsoft.com/office/powerpoint/2010/main" val="1300597517"/>
              </p:ext>
            </p:extLst>
          </p:nvPr>
        </p:nvGraphicFramePr>
        <p:xfrm>
          <a:off x="7166024" y="2492953"/>
          <a:ext cx="4546100" cy="1310680"/>
        </p:xfrm>
        <a:graphic>
          <a:graphicData uri="http://schemas.openxmlformats.org/drawingml/2006/table">
            <a:tbl>
              <a:tblPr firstRow="1" bandRow="1">
                <a:noFill/>
              </a:tblPr>
              <a:tblGrid>
                <a:gridCol w="1346025">
                  <a:extLst>
                    <a:ext uri="{9D8B030D-6E8A-4147-A177-3AD203B41FA5}">
                      <a16:colId xmlns:a16="http://schemas.microsoft.com/office/drawing/2014/main" val="20000"/>
                    </a:ext>
                  </a:extLst>
                </a:gridCol>
                <a:gridCol w="3200075">
                  <a:extLst>
                    <a:ext uri="{9D8B030D-6E8A-4147-A177-3AD203B41FA5}">
                      <a16:colId xmlns:a16="http://schemas.microsoft.com/office/drawing/2014/main" val="20001"/>
                    </a:ext>
                  </a:extLst>
                </a:gridCol>
              </a:tblGrid>
              <a:tr h="226725">
                <a:tc>
                  <a:txBody>
                    <a:bodyPr/>
                    <a:lstStyle/>
                    <a:p>
                      <a:pPr marL="0" marR="0" lvl="0" indent="0" algn="ctr" rtl="0">
                        <a:lnSpc>
                          <a:spcPct val="106666"/>
                        </a:lnSpc>
                        <a:spcBef>
                          <a:spcPts val="0"/>
                        </a:spcBef>
                        <a:spcAft>
                          <a:spcPts val="0"/>
                        </a:spcAft>
                        <a:buNone/>
                      </a:pPr>
                      <a:r>
                        <a:rPr lang="en-US" sz="1500" b="1" u="none" strike="noStrike" cap="none" dirty="0">
                          <a:solidFill>
                            <a:schemeClr val="bg1"/>
                          </a:solidFill>
                        </a:rPr>
                        <a:t>Cargo type</a:t>
                      </a:r>
                      <a:endParaRPr dirty="0">
                        <a:solidFill>
                          <a:schemeClr val="bg1"/>
                        </a:solidFill>
                      </a:endParaRPr>
                    </a:p>
                  </a:txBody>
                  <a:tcPr marL="91450" marR="91450" marT="45725" marB="45725" anchor="ctr">
                    <a:solidFill>
                      <a:srgbClr val="00338D"/>
                    </a:solidFill>
                  </a:tcPr>
                </a:tc>
                <a:tc>
                  <a:txBody>
                    <a:bodyPr/>
                    <a:lstStyle/>
                    <a:p>
                      <a:pPr marL="0" marR="0" lvl="0" indent="0" algn="ctr" rtl="0">
                        <a:lnSpc>
                          <a:spcPct val="106666"/>
                        </a:lnSpc>
                        <a:spcBef>
                          <a:spcPts val="0"/>
                        </a:spcBef>
                        <a:spcAft>
                          <a:spcPts val="0"/>
                        </a:spcAft>
                        <a:buNone/>
                      </a:pPr>
                      <a:r>
                        <a:rPr lang="en-US" sz="1500" b="1" u="none" strike="noStrike" cap="none" dirty="0">
                          <a:solidFill>
                            <a:schemeClr val="bg1"/>
                          </a:solidFill>
                        </a:rPr>
                        <a:t>Cargo handled-Ports MMT (FY25)</a:t>
                      </a:r>
                      <a:endParaRPr dirty="0">
                        <a:solidFill>
                          <a:schemeClr val="bg1"/>
                        </a:solidFill>
                      </a:endParaRPr>
                    </a:p>
                  </a:txBody>
                  <a:tcPr marL="91450" marR="91450" marT="45725" marB="45725" anchor="ctr">
                    <a:solidFill>
                      <a:srgbClr val="00338D"/>
                    </a:solidFill>
                  </a:tcPr>
                </a:tc>
                <a:extLst>
                  <a:ext uri="{0D108BD9-81ED-4DB2-BD59-A6C34878D82A}">
                    <a16:rowId xmlns:a16="http://schemas.microsoft.com/office/drawing/2014/main" val="10000"/>
                  </a:ext>
                </a:extLst>
              </a:tr>
              <a:tr h="132250">
                <a:tc>
                  <a:txBody>
                    <a:bodyPr/>
                    <a:lstStyle/>
                    <a:p>
                      <a:pPr marL="0" marR="0" lvl="0" indent="0" algn="l" rtl="0">
                        <a:lnSpc>
                          <a:spcPct val="106666"/>
                        </a:lnSpc>
                        <a:spcBef>
                          <a:spcPts val="0"/>
                        </a:spcBef>
                        <a:spcAft>
                          <a:spcPts val="0"/>
                        </a:spcAft>
                        <a:buNone/>
                      </a:pPr>
                      <a:r>
                        <a:rPr lang="en-US" sz="1500" b="1" u="none" strike="noStrike" cap="none">
                          <a:solidFill>
                            <a:schemeClr val="dk1"/>
                          </a:solidFill>
                        </a:rPr>
                        <a:t>Coastal</a:t>
                      </a:r>
                      <a:endParaRPr/>
                    </a:p>
                  </a:txBody>
                  <a:tcPr marL="91450" marR="91450" marT="45725" marB="45725" anchor="ctr">
                    <a:solidFill>
                      <a:srgbClr val="F2F2F2"/>
                    </a:solidFill>
                  </a:tcPr>
                </a:tc>
                <a:tc>
                  <a:txBody>
                    <a:bodyPr/>
                    <a:lstStyle/>
                    <a:p>
                      <a:pPr marL="0" marR="0" lvl="0" indent="0" algn="ctr" rtl="0">
                        <a:lnSpc>
                          <a:spcPct val="106666"/>
                        </a:lnSpc>
                        <a:spcBef>
                          <a:spcPts val="0"/>
                        </a:spcBef>
                        <a:spcAft>
                          <a:spcPts val="0"/>
                        </a:spcAft>
                        <a:buNone/>
                      </a:pPr>
                      <a:r>
                        <a:rPr lang="en-US" sz="1500" b="0" u="none" strike="noStrike" cap="none"/>
                        <a:t>331</a:t>
                      </a:r>
                      <a:endParaRPr/>
                    </a:p>
                  </a:txBody>
                  <a:tcPr marL="91450" marR="91450" marT="45725" marB="45725" anchor="ctr">
                    <a:solidFill>
                      <a:srgbClr val="F2F2F2"/>
                    </a:solidFill>
                  </a:tcPr>
                </a:tc>
                <a:extLst>
                  <a:ext uri="{0D108BD9-81ED-4DB2-BD59-A6C34878D82A}">
                    <a16:rowId xmlns:a16="http://schemas.microsoft.com/office/drawing/2014/main" val="10001"/>
                  </a:ext>
                </a:extLst>
              </a:tr>
              <a:tr h="132250">
                <a:tc>
                  <a:txBody>
                    <a:bodyPr/>
                    <a:lstStyle/>
                    <a:p>
                      <a:pPr marL="0" marR="0" lvl="0" indent="0" algn="l" rtl="0">
                        <a:lnSpc>
                          <a:spcPct val="106666"/>
                        </a:lnSpc>
                        <a:spcBef>
                          <a:spcPts val="0"/>
                        </a:spcBef>
                        <a:spcAft>
                          <a:spcPts val="0"/>
                        </a:spcAft>
                        <a:buNone/>
                      </a:pPr>
                      <a:r>
                        <a:rPr lang="en-US" sz="1500" b="1" u="none" strike="noStrike" cap="none">
                          <a:solidFill>
                            <a:schemeClr val="dk1"/>
                          </a:solidFill>
                        </a:rPr>
                        <a:t>Overseas</a:t>
                      </a:r>
                      <a:endParaRPr/>
                    </a:p>
                  </a:txBody>
                  <a:tcPr marL="91450" marR="91450" marT="45725" marB="45725" anchor="ctr"/>
                </a:tc>
                <a:tc>
                  <a:txBody>
                    <a:bodyPr/>
                    <a:lstStyle/>
                    <a:p>
                      <a:pPr marL="0" marR="0" lvl="0" indent="0" algn="ctr" rtl="0">
                        <a:lnSpc>
                          <a:spcPct val="106666"/>
                        </a:lnSpc>
                        <a:spcBef>
                          <a:spcPts val="0"/>
                        </a:spcBef>
                        <a:spcAft>
                          <a:spcPts val="0"/>
                        </a:spcAft>
                        <a:buNone/>
                      </a:pPr>
                      <a:r>
                        <a:rPr lang="en-US" sz="1500" b="0" u="none" strike="noStrike" cap="none"/>
                        <a:t>1,262</a:t>
                      </a:r>
                      <a:endParaRPr/>
                    </a:p>
                  </a:txBody>
                  <a:tcPr marL="91450" marR="91450" marT="45725" marB="45725" anchor="ctr"/>
                </a:tc>
                <a:extLst>
                  <a:ext uri="{0D108BD9-81ED-4DB2-BD59-A6C34878D82A}">
                    <a16:rowId xmlns:a16="http://schemas.microsoft.com/office/drawing/2014/main" val="10002"/>
                  </a:ext>
                </a:extLst>
              </a:tr>
              <a:tr h="132250">
                <a:tc>
                  <a:txBody>
                    <a:bodyPr/>
                    <a:lstStyle/>
                    <a:p>
                      <a:pPr marL="0" marR="0" lvl="0" indent="0" algn="l" rtl="0">
                        <a:lnSpc>
                          <a:spcPct val="106666"/>
                        </a:lnSpc>
                        <a:spcBef>
                          <a:spcPts val="0"/>
                        </a:spcBef>
                        <a:spcAft>
                          <a:spcPts val="0"/>
                        </a:spcAft>
                        <a:buNone/>
                      </a:pPr>
                      <a:r>
                        <a:rPr lang="en-US" sz="1500" b="1" u="none" strike="noStrike" cap="none">
                          <a:solidFill>
                            <a:schemeClr val="dk1"/>
                          </a:solidFill>
                        </a:rPr>
                        <a:t>Total</a:t>
                      </a:r>
                      <a:endParaRPr/>
                    </a:p>
                  </a:txBody>
                  <a:tcPr marL="91450" marR="91450" marT="45725" marB="45725" anchor="ctr">
                    <a:solidFill>
                      <a:srgbClr val="F2F2F2"/>
                    </a:solidFill>
                  </a:tcPr>
                </a:tc>
                <a:tc>
                  <a:txBody>
                    <a:bodyPr/>
                    <a:lstStyle/>
                    <a:p>
                      <a:pPr marL="0" marR="0" lvl="0" indent="0" algn="ctr" rtl="0">
                        <a:lnSpc>
                          <a:spcPct val="106666"/>
                        </a:lnSpc>
                        <a:spcBef>
                          <a:spcPts val="0"/>
                        </a:spcBef>
                        <a:spcAft>
                          <a:spcPts val="0"/>
                        </a:spcAft>
                        <a:buNone/>
                      </a:pPr>
                      <a:r>
                        <a:rPr lang="en-US" sz="1500" b="1" u="none" strike="noStrike" cap="none" dirty="0"/>
                        <a:t>1,593</a:t>
                      </a:r>
                      <a:endParaRPr dirty="0"/>
                    </a:p>
                  </a:txBody>
                  <a:tcPr marL="91450" marR="91450" marT="45725" marB="45725" anchor="ctr">
                    <a:solidFill>
                      <a:srgbClr val="F2F2F2"/>
                    </a:solidFill>
                  </a:tcPr>
                </a:tc>
                <a:extLst>
                  <a:ext uri="{0D108BD9-81ED-4DB2-BD59-A6C34878D82A}">
                    <a16:rowId xmlns:a16="http://schemas.microsoft.com/office/drawing/2014/main" val="10003"/>
                  </a:ext>
                </a:extLst>
              </a:tr>
            </a:tbl>
          </a:graphicData>
        </a:graphic>
      </p:graphicFrame>
      <p:graphicFrame>
        <p:nvGraphicFramePr>
          <p:cNvPr id="94" name="Google Shape;17707;p27">
            <a:extLst>
              <a:ext uri="{FF2B5EF4-FFF2-40B4-BE49-F238E27FC236}">
                <a16:creationId xmlns:a16="http://schemas.microsoft.com/office/drawing/2014/main" id="{376E3BE4-CC4E-A21D-40D2-8B729B4A1688}"/>
              </a:ext>
            </a:extLst>
          </p:cNvPr>
          <p:cNvGraphicFramePr/>
          <p:nvPr>
            <p:extLst>
              <p:ext uri="{D42A27DB-BD31-4B8C-83A1-F6EECF244321}">
                <p14:modId xmlns:p14="http://schemas.microsoft.com/office/powerpoint/2010/main" val="4138851727"/>
              </p:ext>
            </p:extLst>
          </p:nvPr>
        </p:nvGraphicFramePr>
        <p:xfrm>
          <a:off x="7174432" y="1478317"/>
          <a:ext cx="4552750" cy="983010"/>
        </p:xfrm>
        <a:graphic>
          <a:graphicData uri="http://schemas.openxmlformats.org/drawingml/2006/table">
            <a:tbl>
              <a:tblPr firstRow="1" bandRow="1">
                <a:noFill/>
              </a:tblPr>
              <a:tblGrid>
                <a:gridCol w="3335775">
                  <a:extLst>
                    <a:ext uri="{9D8B030D-6E8A-4147-A177-3AD203B41FA5}">
                      <a16:colId xmlns:a16="http://schemas.microsoft.com/office/drawing/2014/main" val="20000"/>
                    </a:ext>
                  </a:extLst>
                </a:gridCol>
                <a:gridCol w="1216975">
                  <a:extLst>
                    <a:ext uri="{9D8B030D-6E8A-4147-A177-3AD203B41FA5}">
                      <a16:colId xmlns:a16="http://schemas.microsoft.com/office/drawing/2014/main" val="20001"/>
                    </a:ext>
                  </a:extLst>
                </a:gridCol>
              </a:tblGrid>
              <a:tr h="245550">
                <a:tc>
                  <a:txBody>
                    <a:bodyPr/>
                    <a:lstStyle/>
                    <a:p>
                      <a:pPr marL="0" marR="0" lvl="0" indent="0" algn="ctr" defTabSz="914400" rtl="0" eaLnBrk="1" latinLnBrk="0" hangingPunct="1">
                        <a:lnSpc>
                          <a:spcPct val="106666"/>
                        </a:lnSpc>
                        <a:spcBef>
                          <a:spcPts val="0"/>
                        </a:spcBef>
                        <a:spcAft>
                          <a:spcPts val="0"/>
                        </a:spcAft>
                        <a:buNone/>
                      </a:pPr>
                      <a:r>
                        <a:rPr lang="en-US" sz="1500" b="1" u="none" strike="noStrike" kern="1200" cap="none" dirty="0">
                          <a:solidFill>
                            <a:schemeClr val="bg1"/>
                          </a:solidFill>
                          <a:latin typeface="+mn-lt"/>
                          <a:ea typeface="+mn-ea"/>
                          <a:cs typeface="+mn-cs"/>
                          <a:sym typeface="Arial"/>
                        </a:rPr>
                        <a:t>EXIM Ports</a:t>
                      </a:r>
                      <a:endParaRPr sz="1500" b="1" u="none" strike="noStrike" kern="1200" cap="none" dirty="0">
                        <a:solidFill>
                          <a:schemeClr val="bg1"/>
                        </a:solidFill>
                        <a:latin typeface="+mn-lt"/>
                        <a:ea typeface="+mn-ea"/>
                        <a:cs typeface="+mn-cs"/>
                      </a:endParaRPr>
                    </a:p>
                  </a:txBody>
                  <a:tcPr marL="91450" marR="91450" marT="45725" marB="45725" anchor="ctr">
                    <a:solidFill>
                      <a:srgbClr val="00338D"/>
                    </a:solidFill>
                  </a:tcPr>
                </a:tc>
                <a:tc>
                  <a:txBody>
                    <a:bodyPr/>
                    <a:lstStyle/>
                    <a:p>
                      <a:pPr marL="0" marR="0" lvl="0" indent="0" algn="ctr" rtl="0">
                        <a:lnSpc>
                          <a:spcPct val="106666"/>
                        </a:lnSpc>
                        <a:spcBef>
                          <a:spcPts val="0"/>
                        </a:spcBef>
                        <a:spcAft>
                          <a:spcPts val="0"/>
                        </a:spcAft>
                        <a:buNone/>
                      </a:pPr>
                      <a:r>
                        <a:rPr lang="en-US" sz="1500" b="0" u="none" strike="noStrike" cap="none">
                          <a:solidFill>
                            <a:schemeClr val="dk1"/>
                          </a:solidFill>
                          <a:latin typeface="Arial"/>
                          <a:ea typeface="Arial"/>
                          <a:cs typeface="Arial"/>
                          <a:sym typeface="Arial"/>
                        </a:rPr>
                        <a:t>55</a:t>
                      </a:r>
                      <a:endParaRPr/>
                    </a:p>
                  </a:txBody>
                  <a:tcPr marL="91450" marR="91450" marT="45725" marB="45725" anchor="ctr">
                    <a:solidFill>
                      <a:srgbClr val="F2F2F2"/>
                    </a:solidFill>
                  </a:tcPr>
                </a:tc>
                <a:extLst>
                  <a:ext uri="{0D108BD9-81ED-4DB2-BD59-A6C34878D82A}">
                    <a16:rowId xmlns:a16="http://schemas.microsoft.com/office/drawing/2014/main" val="10000"/>
                  </a:ext>
                </a:extLst>
              </a:tr>
              <a:tr h="245550">
                <a:tc>
                  <a:txBody>
                    <a:bodyPr/>
                    <a:lstStyle/>
                    <a:p>
                      <a:pPr marL="0" marR="0" lvl="0" indent="0" algn="ctr" defTabSz="914400" rtl="0" eaLnBrk="1" latinLnBrk="0" hangingPunct="1">
                        <a:lnSpc>
                          <a:spcPct val="106666"/>
                        </a:lnSpc>
                        <a:spcBef>
                          <a:spcPts val="0"/>
                        </a:spcBef>
                        <a:spcAft>
                          <a:spcPts val="0"/>
                        </a:spcAft>
                        <a:buNone/>
                      </a:pPr>
                      <a:r>
                        <a:rPr lang="en-US" sz="1500" b="1" u="none" strike="noStrike" kern="1200" cap="none" dirty="0">
                          <a:solidFill>
                            <a:schemeClr val="bg1"/>
                          </a:solidFill>
                          <a:latin typeface="+mn-lt"/>
                          <a:ea typeface="+mn-ea"/>
                          <a:cs typeface="+mn-cs"/>
                          <a:sym typeface="Arial"/>
                        </a:rPr>
                        <a:t>Non- EXIM Ports</a:t>
                      </a:r>
                      <a:endParaRPr sz="1500" b="1" u="none" strike="noStrike" kern="1200" cap="none" dirty="0">
                        <a:solidFill>
                          <a:schemeClr val="bg1"/>
                        </a:solidFill>
                        <a:latin typeface="+mn-lt"/>
                        <a:ea typeface="+mn-ea"/>
                        <a:cs typeface="+mn-cs"/>
                      </a:endParaRPr>
                    </a:p>
                  </a:txBody>
                  <a:tcPr marL="91450" marR="91450" marT="45725" marB="45725" anchor="ctr">
                    <a:solidFill>
                      <a:srgbClr val="00338D"/>
                    </a:solidFill>
                  </a:tcPr>
                </a:tc>
                <a:tc>
                  <a:txBody>
                    <a:bodyPr/>
                    <a:lstStyle/>
                    <a:p>
                      <a:pPr marL="0" marR="0" lvl="0" indent="0" algn="ctr" rtl="0">
                        <a:lnSpc>
                          <a:spcPct val="106666"/>
                        </a:lnSpc>
                        <a:spcBef>
                          <a:spcPts val="0"/>
                        </a:spcBef>
                        <a:spcAft>
                          <a:spcPts val="0"/>
                        </a:spcAft>
                        <a:buNone/>
                      </a:pPr>
                      <a:r>
                        <a:rPr lang="en-US" sz="1500" b="0" u="none" strike="noStrike" cap="none" dirty="0">
                          <a:solidFill>
                            <a:schemeClr val="dk1"/>
                          </a:solidFill>
                          <a:latin typeface="Arial"/>
                          <a:ea typeface="Arial"/>
                          <a:cs typeface="Arial"/>
                          <a:sym typeface="Arial"/>
                        </a:rPr>
                        <a:t>23</a:t>
                      </a:r>
                      <a:endParaRPr dirty="0"/>
                    </a:p>
                  </a:txBody>
                  <a:tcPr marL="91450" marR="91450" marT="45725" marB="45725" anchor="ctr">
                    <a:solidFill>
                      <a:srgbClr val="F2F2F2"/>
                    </a:solidFill>
                  </a:tcPr>
                </a:tc>
                <a:extLst>
                  <a:ext uri="{0D108BD9-81ED-4DB2-BD59-A6C34878D82A}">
                    <a16:rowId xmlns:a16="http://schemas.microsoft.com/office/drawing/2014/main" val="10001"/>
                  </a:ext>
                </a:extLst>
              </a:tr>
              <a:tr h="245550">
                <a:tc>
                  <a:txBody>
                    <a:bodyPr/>
                    <a:lstStyle/>
                    <a:p>
                      <a:pPr marL="0" marR="0" lvl="0" indent="0" algn="ctr" defTabSz="914400" rtl="0" eaLnBrk="1" latinLnBrk="0" hangingPunct="1">
                        <a:lnSpc>
                          <a:spcPct val="106666"/>
                        </a:lnSpc>
                        <a:spcBef>
                          <a:spcPts val="0"/>
                        </a:spcBef>
                        <a:spcAft>
                          <a:spcPts val="0"/>
                        </a:spcAft>
                        <a:buNone/>
                      </a:pPr>
                      <a:r>
                        <a:rPr lang="en-US" sz="1500" b="1" u="none" strike="noStrike" kern="1200" cap="none" dirty="0">
                          <a:solidFill>
                            <a:schemeClr val="bg1"/>
                          </a:solidFill>
                          <a:latin typeface="+mn-lt"/>
                          <a:ea typeface="+mn-ea"/>
                          <a:cs typeface="+mn-cs"/>
                          <a:sym typeface="Arial"/>
                        </a:rPr>
                        <a:t>Total cargo handling ports</a:t>
                      </a:r>
                      <a:endParaRPr sz="1500" b="1" u="none" strike="noStrike" kern="1200" cap="none" dirty="0">
                        <a:solidFill>
                          <a:schemeClr val="bg1"/>
                        </a:solidFill>
                        <a:latin typeface="+mn-lt"/>
                        <a:ea typeface="+mn-ea"/>
                        <a:cs typeface="+mn-cs"/>
                        <a:sym typeface="Arial"/>
                      </a:endParaRPr>
                    </a:p>
                  </a:txBody>
                  <a:tcPr marL="91450" marR="91450" marT="45725" marB="45725" anchor="ctr">
                    <a:solidFill>
                      <a:srgbClr val="00338D"/>
                    </a:solidFill>
                  </a:tcPr>
                </a:tc>
                <a:tc>
                  <a:txBody>
                    <a:bodyPr/>
                    <a:lstStyle/>
                    <a:p>
                      <a:pPr marL="0" marR="0" lvl="0" indent="0" algn="ctr" rtl="0">
                        <a:lnSpc>
                          <a:spcPct val="106666"/>
                        </a:lnSpc>
                        <a:spcBef>
                          <a:spcPts val="0"/>
                        </a:spcBef>
                        <a:spcAft>
                          <a:spcPts val="0"/>
                        </a:spcAft>
                        <a:buNone/>
                      </a:pPr>
                      <a:r>
                        <a:rPr lang="en-US" sz="1500" u="none" strike="noStrike" cap="none" dirty="0">
                          <a:solidFill>
                            <a:schemeClr val="dk1"/>
                          </a:solidFill>
                          <a:latin typeface="Arial"/>
                          <a:ea typeface="Arial"/>
                          <a:cs typeface="Arial"/>
                          <a:sym typeface="Arial"/>
                        </a:rPr>
                        <a:t>78</a:t>
                      </a:r>
                      <a:endParaRPr dirty="0"/>
                    </a:p>
                  </a:txBody>
                  <a:tcPr marL="91450" marR="91450" marT="45725" marB="45725" anchor="ctr">
                    <a:solidFill>
                      <a:srgbClr val="F2F2F2"/>
                    </a:solidFill>
                  </a:tcPr>
                </a:tc>
                <a:extLst>
                  <a:ext uri="{0D108BD9-81ED-4DB2-BD59-A6C34878D82A}">
                    <a16:rowId xmlns:a16="http://schemas.microsoft.com/office/drawing/2014/main" val="10002"/>
                  </a:ext>
                </a:extLst>
              </a:tr>
            </a:tbl>
          </a:graphicData>
        </a:graphic>
      </p:graphicFrame>
      <p:sp>
        <p:nvSpPr>
          <p:cNvPr id="6" name="Slide Number Placeholder 3">
            <a:extLst>
              <a:ext uri="{FF2B5EF4-FFF2-40B4-BE49-F238E27FC236}">
                <a16:creationId xmlns:a16="http://schemas.microsoft.com/office/drawing/2014/main" id="{7E580F61-CCAF-45BB-CAD6-81ADDDFC44F8}"/>
              </a:ext>
            </a:extLst>
          </p:cNvPr>
          <p:cNvSpPr>
            <a:spLocks noGrp="1"/>
          </p:cNvSpPr>
          <p:nvPr>
            <p:ph type="sldNum" sz="quarter" idx="12"/>
          </p:nvPr>
        </p:nvSpPr>
        <p:spPr>
          <a:xfrm>
            <a:off x="8610600" y="63919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3171396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51616-0BBC-D1DC-3F7E-EBAB6E27CB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B37040-5982-5A48-657F-355DAE50F7C1}"/>
              </a:ext>
            </a:extLst>
          </p:cNvPr>
          <p:cNvSpPr>
            <a:spLocks noGrp="1"/>
          </p:cNvSpPr>
          <p:nvPr>
            <p:ph type="title"/>
          </p:nvPr>
        </p:nvSpPr>
        <p:spPr>
          <a:xfrm>
            <a:off x="1189281" y="176357"/>
            <a:ext cx="9810413" cy="740660"/>
          </a:xfrm>
        </p:spPr>
        <p:txBody>
          <a:bodyPr>
            <a:noAutofit/>
          </a:bodyPr>
          <a:lstStyle/>
          <a:p>
            <a:r>
              <a:rPr lang="en-IN" sz="3200" dirty="0"/>
              <a:t>Coastal Shipping Act, 2025 </a:t>
            </a:r>
            <a:r>
              <a:rPr lang="en-IN" sz="2000" dirty="0"/>
              <a:t>(1/2)</a:t>
            </a:r>
            <a:endParaRPr lang="en-IN" sz="3200" dirty="0"/>
          </a:p>
        </p:txBody>
      </p:sp>
      <p:cxnSp>
        <p:nvCxnSpPr>
          <p:cNvPr id="5" name="Straight Connector 4">
            <a:extLst>
              <a:ext uri="{FF2B5EF4-FFF2-40B4-BE49-F238E27FC236}">
                <a16:creationId xmlns:a16="http://schemas.microsoft.com/office/drawing/2014/main" id="{93194474-5D9B-772C-6F2A-223B60FC38CD}"/>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717BFDF3-4A6E-6527-E380-FD6A8F3CF54E}"/>
              </a:ext>
            </a:extLst>
          </p:cNvPr>
          <p:cNvSpPr txBox="1"/>
          <p:nvPr/>
        </p:nvSpPr>
        <p:spPr>
          <a:xfrm>
            <a:off x="55245" y="988200"/>
            <a:ext cx="12081510" cy="1477328"/>
          </a:xfrm>
          <a:prstGeom prst="rect">
            <a:avLst/>
          </a:prstGeom>
          <a:noFill/>
        </p:spPr>
        <p:txBody>
          <a:bodyPr wrap="square">
            <a:spAutoFit/>
          </a:bodyPr>
          <a:lstStyle/>
          <a:p>
            <a:pPr lvl="0" algn="ctr">
              <a:spcBef>
                <a:spcPts val="1500"/>
              </a:spcBef>
              <a:spcAft>
                <a:spcPts val="750"/>
              </a:spcAft>
              <a:defRPr/>
            </a:pPr>
            <a:r>
              <a:rPr kumimoji="0" lang="en-IN" sz="2000" b="1" i="1" u="none" strike="noStrike" kern="1200" cap="none" spc="0" normalizeH="0" baseline="0" noProof="0" dirty="0">
                <a:ln>
                  <a:noFill/>
                </a:ln>
                <a:solidFill>
                  <a:schemeClr val="tx2"/>
                </a:solidFill>
                <a:effectLst/>
                <a:uLnTx/>
                <a:uFillTx/>
                <a:latin typeface="Helvetica Neue"/>
                <a:ea typeface="+mn-ea"/>
                <a:cs typeface="+mn-cs"/>
              </a:rPr>
              <a:t>“Coastal Shipping Bill, 2025 aims to boost coastal cargo up to 230 million metric tonnes by 2030”  - Shri Sarbananda Sonowal, Hon’ble Union Minister </a:t>
            </a:r>
            <a:r>
              <a:rPr kumimoji="0" lang="en-IN" sz="2000" b="1" i="1" u="none" strike="noStrike" kern="1200" cap="none" spc="0" normalizeH="0" baseline="0" noProof="0" dirty="0" err="1">
                <a:ln>
                  <a:noFill/>
                </a:ln>
                <a:solidFill>
                  <a:schemeClr val="tx2"/>
                </a:solidFill>
                <a:effectLst/>
                <a:uLnTx/>
                <a:uFillTx/>
                <a:latin typeface="Helvetica Neue"/>
                <a:ea typeface="+mn-ea"/>
                <a:cs typeface="+mn-cs"/>
              </a:rPr>
              <a:t>MoPSW</a:t>
            </a:r>
            <a:r>
              <a:rPr lang="en-IN" b="1" i="1" dirty="0">
                <a:solidFill>
                  <a:schemeClr val="tx2"/>
                </a:solidFill>
                <a:latin typeface="Helvetica Neue"/>
              </a:rPr>
              <a:t> </a:t>
            </a:r>
            <a:br>
              <a:rPr lang="en-IN" sz="900" b="1" i="1" dirty="0">
                <a:solidFill>
                  <a:schemeClr val="tx2"/>
                </a:solidFill>
                <a:latin typeface="Helvetica Neue"/>
              </a:rPr>
            </a:br>
            <a:br>
              <a:rPr kumimoji="0" lang="en-IN" sz="1800" b="1" i="1" u="none" strike="noStrike" kern="1200" cap="none" spc="0" normalizeH="0" baseline="0" noProof="0" dirty="0">
                <a:ln>
                  <a:noFill/>
                </a:ln>
                <a:solidFill>
                  <a:schemeClr val="tx2"/>
                </a:solidFill>
                <a:effectLst/>
                <a:uLnTx/>
                <a:uFillTx/>
                <a:latin typeface="Helvetica Neue"/>
                <a:ea typeface="+mn-ea"/>
                <a:cs typeface="+mn-cs"/>
              </a:rPr>
            </a:br>
            <a:r>
              <a:rPr kumimoji="0" lang="en-IN" sz="1600" b="1" i="1" u="none" strike="noStrike" kern="1200" cap="none" spc="0" normalizeH="0" baseline="0" noProof="0" dirty="0">
                <a:ln>
                  <a:noFill/>
                </a:ln>
                <a:solidFill>
                  <a:schemeClr val="tx2"/>
                </a:solidFill>
                <a:effectLst/>
                <a:uLnTx/>
                <a:uFillTx/>
                <a:latin typeface="Helvetica Neue"/>
                <a:ea typeface="+mn-ea"/>
                <a:cs typeface="+mn-cs"/>
              </a:rPr>
              <a:t>“National Coastal and Inland Shipping Strategic Plan to Steer Future Infrastructure and Policy Under new Act” </a:t>
            </a:r>
            <a:br>
              <a:rPr kumimoji="0" lang="en-IN" sz="1600" b="1" i="1" u="none" strike="noStrike" kern="1200" cap="none" spc="0" normalizeH="0" baseline="0" noProof="0" dirty="0">
                <a:ln>
                  <a:noFill/>
                </a:ln>
                <a:solidFill>
                  <a:schemeClr val="tx2"/>
                </a:solidFill>
                <a:effectLst/>
                <a:uLnTx/>
                <a:uFillTx/>
                <a:latin typeface="Helvetica Neue"/>
                <a:ea typeface="+mn-ea"/>
                <a:cs typeface="+mn-cs"/>
              </a:rPr>
            </a:br>
            <a:r>
              <a:rPr kumimoji="0" lang="en-IN" sz="1600" b="1" i="1" u="none" strike="noStrike" kern="1200" cap="none" spc="0" normalizeH="0" baseline="0" noProof="0" dirty="0">
                <a:ln>
                  <a:noFill/>
                </a:ln>
                <a:solidFill>
                  <a:schemeClr val="tx2"/>
                </a:solidFill>
                <a:effectLst/>
                <a:uLnTx/>
                <a:uFillTx/>
                <a:latin typeface="Helvetica Neue"/>
                <a:ea typeface="+mn-ea"/>
                <a:cs typeface="+mn-cs"/>
              </a:rPr>
              <a:t> - Shri Sarbananda Sonowal</a:t>
            </a:r>
            <a:r>
              <a:rPr lang="en-IN" sz="1600" b="1" i="1" dirty="0">
                <a:solidFill>
                  <a:schemeClr val="tx2"/>
                </a:solidFill>
                <a:latin typeface="Helvetica Neue"/>
              </a:rPr>
              <a:t>, Hon’ble Union Minister </a:t>
            </a:r>
            <a:r>
              <a:rPr lang="en-IN" sz="1600" b="1" i="1" dirty="0" err="1">
                <a:solidFill>
                  <a:schemeClr val="tx2"/>
                </a:solidFill>
                <a:latin typeface="Helvetica Neue"/>
              </a:rPr>
              <a:t>MoPSW</a:t>
            </a:r>
            <a:endParaRPr kumimoji="0" lang="en-IN" sz="1600" b="1" i="1" u="none" strike="noStrike" kern="1200" cap="none" spc="0" normalizeH="0" baseline="0" noProof="0" dirty="0">
              <a:ln>
                <a:noFill/>
              </a:ln>
              <a:solidFill>
                <a:schemeClr val="tx2"/>
              </a:solidFill>
              <a:effectLst/>
              <a:uLnTx/>
              <a:uFillTx/>
              <a:latin typeface="Helvetica Neue"/>
              <a:ea typeface="+mn-ea"/>
              <a:cs typeface="+mn-cs"/>
            </a:endParaRPr>
          </a:p>
        </p:txBody>
      </p:sp>
      <p:sp>
        <p:nvSpPr>
          <p:cNvPr id="7" name="TextBox 6">
            <a:extLst>
              <a:ext uri="{FF2B5EF4-FFF2-40B4-BE49-F238E27FC236}">
                <a16:creationId xmlns:a16="http://schemas.microsoft.com/office/drawing/2014/main" id="{0B9D70C7-8F56-69D0-3A79-3D13702C9AB3}"/>
              </a:ext>
            </a:extLst>
          </p:cNvPr>
          <p:cNvSpPr txBox="1"/>
          <p:nvPr/>
        </p:nvSpPr>
        <p:spPr>
          <a:xfrm>
            <a:off x="293919" y="2504440"/>
            <a:ext cx="7575046" cy="4119526"/>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N" sz="1600" b="0" i="0" u="none" strike="noStrike" kern="1200" cap="none" spc="0" normalizeH="0" baseline="0" noProof="0" dirty="0">
                <a:ln>
                  <a:noFill/>
                </a:ln>
                <a:solidFill>
                  <a:schemeClr val="tx2"/>
                </a:solidFill>
                <a:effectLst/>
                <a:uLnTx/>
                <a:uFillTx/>
                <a:latin typeface="Aptos" panose="02110004020202020204"/>
                <a:ea typeface="+mn-ea"/>
                <a:cs typeface="+mn-cs"/>
              </a:rPr>
              <a:t>In a landmark move to strengthen India’s coastal economy, the </a:t>
            </a:r>
            <a:r>
              <a:rPr kumimoji="0" lang="en-IN" sz="1600" b="1" i="0" u="none" strike="noStrike" kern="1200" cap="none" spc="0" normalizeH="0" baseline="0" noProof="0" dirty="0">
                <a:ln>
                  <a:noFill/>
                </a:ln>
                <a:solidFill>
                  <a:schemeClr val="tx2"/>
                </a:solidFill>
                <a:effectLst/>
                <a:uLnTx/>
                <a:uFillTx/>
                <a:latin typeface="Aptos" panose="02110004020202020204"/>
                <a:ea typeface="+mn-ea"/>
                <a:cs typeface="+mn-cs"/>
              </a:rPr>
              <a:t>Coastal Shipping Bill, 2025</a:t>
            </a:r>
            <a:r>
              <a:rPr kumimoji="0" lang="en-IN" sz="1600" b="0" i="0" u="none" strike="noStrike" kern="1200" cap="none" spc="0" normalizeH="0" baseline="0" noProof="0" dirty="0">
                <a:ln>
                  <a:noFill/>
                </a:ln>
                <a:solidFill>
                  <a:schemeClr val="tx2"/>
                </a:solidFill>
                <a:effectLst/>
                <a:uLnTx/>
                <a:uFillTx/>
                <a:latin typeface="Aptos" panose="02110004020202020204"/>
                <a:ea typeface="+mn-ea"/>
                <a:cs typeface="+mn-cs"/>
              </a:rPr>
              <a:t> was passed by the </a:t>
            </a:r>
            <a:r>
              <a:rPr kumimoji="0" lang="en-IN" sz="1600" b="1" i="0" u="none" strike="noStrike" kern="1200" cap="none" spc="0" normalizeH="0" baseline="0" noProof="0" dirty="0">
                <a:ln>
                  <a:noFill/>
                </a:ln>
                <a:solidFill>
                  <a:schemeClr val="tx2"/>
                </a:solidFill>
                <a:effectLst/>
                <a:uLnTx/>
                <a:uFillTx/>
                <a:latin typeface="Aptos" panose="02110004020202020204"/>
                <a:ea typeface="+mn-ea"/>
                <a:cs typeface="+mn-cs"/>
              </a:rPr>
              <a:t>Rajya Sabha</a:t>
            </a:r>
            <a:r>
              <a:rPr kumimoji="0" lang="en-IN" sz="1600" b="0" i="0" u="none" strike="noStrike" kern="1200" cap="none" spc="0" normalizeH="0" baseline="0" noProof="0" dirty="0">
                <a:ln>
                  <a:noFill/>
                </a:ln>
                <a:solidFill>
                  <a:schemeClr val="tx2"/>
                </a:solidFill>
                <a:effectLst/>
                <a:uLnTx/>
                <a:uFillTx/>
                <a:latin typeface="Aptos" panose="02110004020202020204"/>
                <a:ea typeface="+mn-ea"/>
                <a:cs typeface="+mn-cs"/>
              </a:rPr>
              <a:t>, marking a significant step toward unlocking the vast potential of India’s </a:t>
            </a:r>
            <a:r>
              <a:rPr kumimoji="0" lang="en-IN" sz="1600" b="1" i="0" u="none" strike="noStrike" kern="1200" cap="none" spc="0" normalizeH="0" baseline="0" noProof="0" dirty="0">
                <a:ln>
                  <a:noFill/>
                </a:ln>
                <a:solidFill>
                  <a:schemeClr val="tx2"/>
                </a:solidFill>
                <a:effectLst/>
                <a:uLnTx/>
                <a:uFillTx/>
                <a:latin typeface="Aptos" panose="02110004020202020204"/>
                <a:ea typeface="+mn-ea"/>
                <a:cs typeface="+mn-cs"/>
              </a:rPr>
              <a:t>11,098 km coastline</a:t>
            </a:r>
            <a:r>
              <a:rPr kumimoji="0" lang="en-IN" sz="1600" b="0" i="0" u="none" strike="noStrike" kern="1200" cap="none" spc="0" normalizeH="0" baseline="0" noProof="0" dirty="0">
                <a:ln>
                  <a:noFill/>
                </a:ln>
                <a:solidFill>
                  <a:schemeClr val="tx2"/>
                </a:solidFill>
                <a:effectLst/>
                <a:uLnTx/>
                <a:uFillTx/>
                <a:latin typeface="Aptos" panose="02110004020202020204"/>
                <a:ea typeface="+mn-ea"/>
                <a:cs typeface="+mn-cs"/>
              </a:rPr>
              <a:t>, which spans </a:t>
            </a:r>
            <a:r>
              <a:rPr kumimoji="0" lang="en-IN" sz="1600" b="1" i="0" u="none" strike="noStrike" kern="1200" cap="none" spc="0" normalizeH="0" baseline="0" noProof="0" dirty="0">
                <a:ln>
                  <a:noFill/>
                </a:ln>
                <a:solidFill>
                  <a:schemeClr val="tx2"/>
                </a:solidFill>
                <a:effectLst/>
                <a:uLnTx/>
                <a:uFillTx/>
                <a:latin typeface="Aptos" panose="02110004020202020204"/>
                <a:ea typeface="+mn-ea"/>
                <a:cs typeface="+mn-cs"/>
              </a:rPr>
              <a:t>nine coastal states and four union territories</a:t>
            </a:r>
            <a:r>
              <a:rPr kumimoji="0" lang="en-IN" sz="1600" b="0" i="0" u="none" strike="noStrike" kern="1200" cap="none" spc="0" normalizeH="0" baseline="0" noProof="0" dirty="0">
                <a:ln>
                  <a:noFill/>
                </a:ln>
                <a:solidFill>
                  <a:schemeClr val="tx2"/>
                </a:solidFill>
                <a:effectLst/>
                <a:uLnTx/>
                <a:uFillTx/>
                <a:latin typeface="Aptos" panose="02110004020202020204"/>
                <a:ea typeface="+mn-ea"/>
                <a:cs typeface="+mn-cs"/>
              </a:rPr>
              <a: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N" sz="1600" b="0" i="0" u="none" strike="noStrike" kern="1200" cap="none" spc="0" normalizeH="0" baseline="0" noProof="0" dirty="0">
                <a:ln>
                  <a:noFill/>
                </a:ln>
                <a:solidFill>
                  <a:schemeClr val="tx2"/>
                </a:solidFill>
                <a:effectLst/>
                <a:uLnTx/>
                <a:uFillTx/>
                <a:latin typeface="Aptos" panose="02110004020202020204"/>
                <a:ea typeface="+mn-ea"/>
                <a:cs typeface="+mn-cs"/>
              </a:rPr>
              <a:t>The bill was introduced by </a:t>
            </a:r>
            <a:r>
              <a:rPr kumimoji="0" lang="en-IN" sz="1600" b="1" i="0" u="none" strike="noStrike" kern="1200" cap="none" spc="0" normalizeH="0" baseline="0" noProof="0" dirty="0">
                <a:ln>
                  <a:noFill/>
                </a:ln>
                <a:solidFill>
                  <a:schemeClr val="tx2"/>
                </a:solidFill>
                <a:effectLst/>
                <a:uLnTx/>
                <a:uFillTx/>
                <a:latin typeface="Aptos" panose="02110004020202020204"/>
                <a:ea typeface="+mn-ea"/>
                <a:cs typeface="+mn-cs"/>
              </a:rPr>
              <a:t>Sarbananda Sonowal</a:t>
            </a:r>
            <a:r>
              <a:rPr kumimoji="0" lang="en-IN" sz="1600" b="0" i="0" u="none" strike="noStrike" kern="1200" cap="none" spc="0" normalizeH="0" baseline="0" noProof="0" dirty="0">
                <a:ln>
                  <a:noFill/>
                </a:ln>
                <a:solidFill>
                  <a:schemeClr val="tx2"/>
                </a:solidFill>
                <a:effectLst/>
                <a:uLnTx/>
                <a:uFillTx/>
                <a:latin typeface="Aptos" panose="02110004020202020204"/>
                <a:ea typeface="+mn-ea"/>
                <a:cs typeface="+mn-cs"/>
              </a:rPr>
              <a:t>, Union Minister of Ports, Shipping &amp; Waterways.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N" sz="1600" b="0" i="0" u="none" strike="noStrike" kern="1200" cap="none" spc="0" normalizeH="0" baseline="0" noProof="0" dirty="0">
                <a:ln>
                  <a:noFill/>
                </a:ln>
                <a:solidFill>
                  <a:schemeClr val="tx2"/>
                </a:solidFill>
                <a:effectLst/>
                <a:uLnTx/>
                <a:uFillTx/>
                <a:latin typeface="Aptos" panose="02110004020202020204"/>
                <a:ea typeface="+mn-ea"/>
                <a:cs typeface="+mn-cs"/>
              </a:rPr>
              <a:t>Previously approved by the </a:t>
            </a:r>
            <a:r>
              <a:rPr kumimoji="0" lang="en-IN" sz="1600" b="1" i="0" u="none" strike="noStrike" kern="1200" cap="none" spc="0" normalizeH="0" baseline="0" noProof="0" dirty="0">
                <a:ln>
                  <a:noFill/>
                </a:ln>
                <a:solidFill>
                  <a:schemeClr val="tx2"/>
                </a:solidFill>
                <a:effectLst/>
                <a:uLnTx/>
                <a:uFillTx/>
                <a:latin typeface="Aptos" panose="02110004020202020204"/>
                <a:ea typeface="+mn-ea"/>
                <a:cs typeface="+mn-cs"/>
              </a:rPr>
              <a:t>Lok Sabha on April 3, 2025</a:t>
            </a:r>
            <a:r>
              <a:rPr kumimoji="0" lang="en-IN" sz="1600" b="0" i="0" u="none" strike="noStrike" kern="1200" cap="none" spc="0" normalizeH="0" baseline="0" noProof="0" dirty="0">
                <a:ln>
                  <a:noFill/>
                </a:ln>
                <a:solidFill>
                  <a:schemeClr val="tx2"/>
                </a:solidFill>
                <a:effectLst/>
                <a:uLnTx/>
                <a:uFillTx/>
                <a:latin typeface="Aptos" panose="02110004020202020204"/>
                <a:ea typeface="+mn-ea"/>
                <a:cs typeface="+mn-cs"/>
              </a:rPr>
              <a:t>, the legislation aims to </a:t>
            </a:r>
            <a:r>
              <a:rPr kumimoji="0" lang="en-IN" sz="1600" b="1" i="0" u="none" strike="noStrike" kern="1200" cap="none" spc="0" normalizeH="0" baseline="0" noProof="0" dirty="0">
                <a:ln>
                  <a:noFill/>
                </a:ln>
                <a:solidFill>
                  <a:schemeClr val="tx2"/>
                </a:solidFill>
                <a:effectLst/>
                <a:uLnTx/>
                <a:uFillTx/>
                <a:latin typeface="Aptos" panose="02110004020202020204"/>
                <a:ea typeface="+mn-ea"/>
                <a:cs typeface="+mn-cs"/>
              </a:rPr>
              <a:t>modernize and simplify</a:t>
            </a:r>
            <a:r>
              <a:rPr kumimoji="0" lang="en-IN" sz="1600" b="0" i="0" u="none" strike="noStrike" kern="1200" cap="none" spc="0" normalizeH="0" baseline="0" noProof="0" dirty="0">
                <a:ln>
                  <a:noFill/>
                </a:ln>
                <a:solidFill>
                  <a:schemeClr val="tx2"/>
                </a:solidFill>
                <a:effectLst/>
                <a:uLnTx/>
                <a:uFillTx/>
                <a:latin typeface="Aptos" panose="02110004020202020204"/>
                <a:ea typeface="+mn-ea"/>
                <a:cs typeface="+mn-cs"/>
              </a:rPr>
              <a:t> the legal framework governing coastal shipping.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IN" sz="1600" b="0" i="0" u="none" strike="noStrike" kern="1200" cap="none" spc="0" normalizeH="0" baseline="0" noProof="0" dirty="0">
                <a:ln>
                  <a:noFill/>
                </a:ln>
                <a:solidFill>
                  <a:schemeClr val="tx2"/>
                </a:solidFill>
                <a:effectLst/>
                <a:uLnTx/>
                <a:uFillTx/>
                <a:latin typeface="Aptos" panose="02110004020202020204"/>
                <a:ea typeface="+mn-ea"/>
                <a:cs typeface="+mn-cs"/>
              </a:rPr>
              <a:t>It replaces </a:t>
            </a:r>
            <a:r>
              <a:rPr kumimoji="0" lang="en-IN" sz="1600" b="1" i="0" u="none" strike="noStrike" kern="1200" cap="none" spc="0" normalizeH="0" baseline="0" noProof="0" dirty="0">
                <a:ln>
                  <a:noFill/>
                </a:ln>
                <a:solidFill>
                  <a:schemeClr val="tx2"/>
                </a:solidFill>
                <a:effectLst/>
                <a:uLnTx/>
                <a:uFillTx/>
                <a:latin typeface="Aptos" panose="02110004020202020204"/>
                <a:ea typeface="+mn-ea"/>
                <a:cs typeface="+mn-cs"/>
              </a:rPr>
              <a:t>Part XIV of the Merchant Shipping Act, 1958</a:t>
            </a:r>
            <a:r>
              <a:rPr kumimoji="0" lang="en-IN" sz="1600" b="0" i="0" u="none" strike="noStrike" kern="1200" cap="none" spc="0" normalizeH="0" baseline="0" noProof="0" dirty="0">
                <a:ln>
                  <a:noFill/>
                </a:ln>
                <a:solidFill>
                  <a:schemeClr val="tx2"/>
                </a:solidFill>
                <a:effectLst/>
                <a:uLnTx/>
                <a:uFillTx/>
                <a:latin typeface="Aptos" panose="02110004020202020204"/>
                <a:ea typeface="+mn-ea"/>
                <a:cs typeface="+mn-cs"/>
              </a:rPr>
              <a:t> with a </a:t>
            </a:r>
            <a:r>
              <a:rPr kumimoji="0" lang="en-IN" sz="1600" b="1" i="0" u="none" strike="noStrike" kern="1200" cap="none" spc="0" normalizeH="0" baseline="0" noProof="0" dirty="0">
                <a:ln>
                  <a:noFill/>
                </a:ln>
                <a:solidFill>
                  <a:schemeClr val="tx2"/>
                </a:solidFill>
                <a:effectLst/>
                <a:uLnTx/>
                <a:uFillTx/>
                <a:latin typeface="Aptos" panose="02110004020202020204"/>
                <a:ea typeface="+mn-ea"/>
                <a:cs typeface="+mn-cs"/>
              </a:rPr>
              <a:t>progressive, globally aligned law</a:t>
            </a:r>
            <a:r>
              <a:rPr kumimoji="0" lang="en-IN" sz="1600" b="0" i="0" u="none" strike="noStrike" kern="1200" cap="none" spc="0" normalizeH="0" baseline="0" noProof="0" dirty="0">
                <a:ln>
                  <a:noFill/>
                </a:ln>
                <a:solidFill>
                  <a:schemeClr val="tx2"/>
                </a:solidFill>
                <a:effectLst/>
                <a:uLnTx/>
                <a:uFillTx/>
                <a:latin typeface="Aptos" panose="02110004020202020204"/>
                <a:ea typeface="+mn-ea"/>
                <a:cs typeface="+mn-cs"/>
              </a:rPr>
              <a:t> that reflects contemporary cabotage standards and supports the growth of coastal trade.</a:t>
            </a:r>
          </a:p>
        </p:txBody>
      </p:sp>
      <p:pic>
        <p:nvPicPr>
          <p:cNvPr id="8" name="Picture 7">
            <a:extLst>
              <a:ext uri="{FF2B5EF4-FFF2-40B4-BE49-F238E27FC236}">
                <a16:creationId xmlns:a16="http://schemas.microsoft.com/office/drawing/2014/main" id="{BDE0A0AC-B0DF-DFA4-EBF4-588744AB00D2}"/>
              </a:ext>
            </a:extLst>
          </p:cNvPr>
          <p:cNvPicPr>
            <a:picLocks noChangeAspect="1"/>
          </p:cNvPicPr>
          <p:nvPr/>
        </p:nvPicPr>
        <p:blipFill>
          <a:blip r:embed="rId3"/>
          <a:stretch>
            <a:fillRect/>
          </a:stretch>
        </p:blipFill>
        <p:spPr>
          <a:xfrm>
            <a:off x="7907572" y="2338065"/>
            <a:ext cx="3865199" cy="3922736"/>
          </a:xfrm>
          <a:prstGeom prst="rect">
            <a:avLst/>
          </a:prstGeom>
        </p:spPr>
      </p:pic>
      <p:sp>
        <p:nvSpPr>
          <p:cNvPr id="3" name="Footer Placeholder 2">
            <a:extLst>
              <a:ext uri="{FF2B5EF4-FFF2-40B4-BE49-F238E27FC236}">
                <a16:creationId xmlns:a16="http://schemas.microsoft.com/office/drawing/2014/main" id="{249794AB-7F36-3B80-42D7-2E6E13350FE0}"/>
              </a:ext>
            </a:extLst>
          </p:cNvPr>
          <p:cNvSpPr>
            <a:spLocks noGrp="1"/>
          </p:cNvSpPr>
          <p:nvPr>
            <p:ph type="ftr" sz="quarter" idx="11"/>
          </p:nvPr>
        </p:nvSpPr>
        <p:spPr>
          <a:xfrm>
            <a:off x="4038599" y="641690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6" name="Slide Number Placeholder 3">
            <a:extLst>
              <a:ext uri="{FF2B5EF4-FFF2-40B4-BE49-F238E27FC236}">
                <a16:creationId xmlns:a16="http://schemas.microsoft.com/office/drawing/2014/main" id="{9AD66A5D-B465-15EF-68D4-294665DF0387}"/>
              </a:ext>
            </a:extLst>
          </p:cNvPr>
          <p:cNvSpPr>
            <a:spLocks noGrp="1"/>
          </p:cNvSpPr>
          <p:nvPr>
            <p:ph type="sldNum" sz="quarter" idx="12"/>
          </p:nvPr>
        </p:nvSpPr>
        <p:spPr>
          <a:xfrm>
            <a:off x="8610600" y="63665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17467160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A5046-3F19-E2D2-2EAB-9E571951D9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90A10D-C1F5-9307-8A10-C20F470AFA1F}"/>
              </a:ext>
            </a:extLst>
          </p:cNvPr>
          <p:cNvSpPr>
            <a:spLocks noGrp="1"/>
          </p:cNvSpPr>
          <p:nvPr>
            <p:ph type="title"/>
          </p:nvPr>
        </p:nvSpPr>
        <p:spPr>
          <a:xfrm>
            <a:off x="1189281" y="176357"/>
            <a:ext cx="9810413" cy="740660"/>
          </a:xfrm>
        </p:spPr>
        <p:txBody>
          <a:bodyPr>
            <a:noAutofit/>
          </a:bodyPr>
          <a:lstStyle/>
          <a:p>
            <a:r>
              <a:rPr lang="en-IN" sz="3200" dirty="0"/>
              <a:t>Coastal Shipping Act, 2025 </a:t>
            </a:r>
            <a:r>
              <a:rPr lang="en-IN" sz="1800" dirty="0"/>
              <a:t>(2/2)</a:t>
            </a:r>
            <a:endParaRPr lang="en-IN" sz="3200" dirty="0"/>
          </a:p>
        </p:txBody>
      </p:sp>
      <p:cxnSp>
        <p:nvCxnSpPr>
          <p:cNvPr id="5" name="Straight Connector 4">
            <a:extLst>
              <a:ext uri="{FF2B5EF4-FFF2-40B4-BE49-F238E27FC236}">
                <a16:creationId xmlns:a16="http://schemas.microsoft.com/office/drawing/2014/main" id="{64FF64C9-B258-0E7D-59A4-2CD2DBBA345E}"/>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DAFA6FB4-F4B6-E3AB-2E90-FA113B8F8BDB}"/>
              </a:ext>
            </a:extLst>
          </p:cNvPr>
          <p:cNvSpPr txBox="1">
            <a:spLocks/>
          </p:cNvSpPr>
          <p:nvPr/>
        </p:nvSpPr>
        <p:spPr>
          <a:xfrm>
            <a:off x="233786" y="1290994"/>
            <a:ext cx="11721402" cy="4546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eaLnBrk="0" fontAlgn="base" hangingPunct="0">
              <a:lnSpc>
                <a:spcPct val="150000"/>
              </a:lnSpc>
              <a:spcBef>
                <a:spcPct val="0"/>
              </a:spcBef>
              <a:spcAft>
                <a:spcPct val="0"/>
              </a:spcAft>
              <a:defRPr/>
            </a:pPr>
            <a:r>
              <a:rPr lang="en-US" altLang="en-US" sz="1600">
                <a:latin typeface="Arial" panose="020B0604020202020204" pitchFamily="34" charset="0"/>
              </a:rPr>
              <a:t>The Coastal Shipping Bill, 2025, passed by both Houses of Parliament, marks a major reform in India’s maritime sector. </a:t>
            </a:r>
          </a:p>
          <a:p>
            <a:pPr marL="285750" indent="-285750" eaLnBrk="0" fontAlgn="base" hangingPunct="0">
              <a:lnSpc>
                <a:spcPct val="150000"/>
              </a:lnSpc>
              <a:spcBef>
                <a:spcPct val="0"/>
              </a:spcBef>
              <a:spcAft>
                <a:spcPct val="0"/>
              </a:spcAft>
              <a:defRPr/>
            </a:pPr>
            <a:r>
              <a:rPr lang="en-US" altLang="en-US" sz="1600">
                <a:latin typeface="Arial" panose="020B0604020202020204" pitchFamily="34" charset="0"/>
              </a:rPr>
              <a:t>It replaces outdated provisions of the Merchant Shipping Act, 1958, introducing a modern legal framework aligned with global cabotage standards. </a:t>
            </a:r>
          </a:p>
          <a:p>
            <a:pPr marL="285750" indent="-285750" eaLnBrk="0" fontAlgn="base" hangingPunct="0">
              <a:lnSpc>
                <a:spcPct val="150000"/>
              </a:lnSpc>
              <a:spcBef>
                <a:spcPct val="0"/>
              </a:spcBef>
              <a:spcAft>
                <a:spcPct val="0"/>
              </a:spcAft>
              <a:defRPr/>
            </a:pPr>
            <a:r>
              <a:rPr lang="en-US" altLang="en-US" sz="1600">
                <a:latin typeface="Arial" panose="020B0604020202020204" pitchFamily="34" charset="0"/>
              </a:rPr>
              <a:t>The Bill includes 6 chapters and 42 clauses, simplifying licensing and regulating foreign vessels in coastal trade. </a:t>
            </a:r>
          </a:p>
          <a:p>
            <a:pPr marL="285750" indent="-285750" eaLnBrk="0" fontAlgn="base" hangingPunct="0">
              <a:lnSpc>
                <a:spcPct val="150000"/>
              </a:lnSpc>
              <a:spcBef>
                <a:spcPct val="0"/>
              </a:spcBef>
              <a:spcAft>
                <a:spcPct val="0"/>
              </a:spcAft>
              <a:defRPr/>
            </a:pPr>
            <a:r>
              <a:rPr lang="en-US" altLang="en-US" sz="1600">
                <a:latin typeface="Arial" panose="020B0604020202020204" pitchFamily="34" charset="0"/>
              </a:rPr>
              <a:t>It mandates a National Coastal and Inland Shipping Strategic Plan to guide infrastructure and policy development. </a:t>
            </a:r>
          </a:p>
          <a:p>
            <a:pPr marL="285750" indent="-285750" eaLnBrk="0" fontAlgn="base" hangingPunct="0">
              <a:lnSpc>
                <a:spcPct val="150000"/>
              </a:lnSpc>
              <a:spcBef>
                <a:spcPct val="0"/>
              </a:spcBef>
              <a:spcAft>
                <a:spcPct val="0"/>
              </a:spcAft>
              <a:defRPr/>
            </a:pPr>
            <a:r>
              <a:rPr lang="en-US" altLang="en-US" sz="1600">
                <a:latin typeface="Arial" panose="020B0604020202020204" pitchFamily="34" charset="0"/>
              </a:rPr>
              <a:t>A National Database for Coastal Shipping will provide real-time, transparent data to support investment and planning. </a:t>
            </a:r>
          </a:p>
          <a:p>
            <a:pPr marL="285750" indent="-285750" eaLnBrk="0" fontAlgn="base" hangingPunct="0">
              <a:lnSpc>
                <a:spcPct val="150000"/>
              </a:lnSpc>
              <a:spcBef>
                <a:spcPct val="0"/>
              </a:spcBef>
              <a:spcAft>
                <a:spcPct val="0"/>
              </a:spcAft>
              <a:defRPr/>
            </a:pPr>
            <a:r>
              <a:rPr lang="en-US" altLang="en-US" sz="1600">
                <a:latin typeface="Arial" panose="020B0604020202020204" pitchFamily="34" charset="0"/>
              </a:rPr>
              <a:t>The legislation aims to boost Indian ship participation, reduce reliance on foreign vessels, and curb foreign exchange outflow. </a:t>
            </a:r>
          </a:p>
          <a:p>
            <a:pPr marL="285750" indent="-285750" eaLnBrk="0" fontAlgn="base" hangingPunct="0">
              <a:lnSpc>
                <a:spcPct val="150000"/>
              </a:lnSpc>
              <a:spcBef>
                <a:spcPct val="0"/>
              </a:spcBef>
              <a:spcAft>
                <a:spcPct val="0"/>
              </a:spcAft>
              <a:defRPr/>
            </a:pPr>
            <a:r>
              <a:rPr lang="en-US" altLang="en-US" sz="1600">
                <a:latin typeface="Arial" panose="020B0604020202020204" pitchFamily="34" charset="0"/>
              </a:rPr>
              <a:t>It supports the vision of Atmanirbhar Bharat and Viksit Bharat, promoting local economic growth and employment in coastal regions. </a:t>
            </a:r>
          </a:p>
          <a:p>
            <a:pPr marL="285750" indent="-285750" eaLnBrk="0" fontAlgn="base" hangingPunct="0">
              <a:lnSpc>
                <a:spcPct val="150000"/>
              </a:lnSpc>
              <a:spcBef>
                <a:spcPct val="0"/>
              </a:spcBef>
              <a:spcAft>
                <a:spcPct val="0"/>
              </a:spcAft>
              <a:defRPr/>
            </a:pPr>
            <a:r>
              <a:rPr lang="en-US" altLang="en-US" sz="1600">
                <a:latin typeface="Arial" panose="020B0604020202020204" pitchFamily="34" charset="0"/>
              </a:rPr>
              <a:t>With this Bill, India completes a trio of key maritime reforms alongside the Merchant Shipping Bill and Carriage of Goods by Sea Bill, paving the way for a modern, efficient, and self-reliant maritime ecosystem. </a:t>
            </a:r>
          </a:p>
          <a:p>
            <a:endParaRPr lang="en-IN" sz="1600" dirty="0"/>
          </a:p>
        </p:txBody>
      </p:sp>
      <p:sp>
        <p:nvSpPr>
          <p:cNvPr id="3" name="Footer Placeholder 2">
            <a:extLst>
              <a:ext uri="{FF2B5EF4-FFF2-40B4-BE49-F238E27FC236}">
                <a16:creationId xmlns:a16="http://schemas.microsoft.com/office/drawing/2014/main" id="{E23A2ADD-BAF4-8E25-AEA6-FAB2869F38C1}"/>
              </a:ext>
            </a:extLst>
          </p:cNvPr>
          <p:cNvSpPr>
            <a:spLocks noGrp="1"/>
          </p:cNvSpPr>
          <p:nvPr>
            <p:ph type="ftr" sz="quarter" idx="11"/>
          </p:nvPr>
        </p:nvSpPr>
        <p:spPr>
          <a:xfrm>
            <a:off x="4038599" y="641690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6" name="Slide Number Placeholder 3">
            <a:extLst>
              <a:ext uri="{FF2B5EF4-FFF2-40B4-BE49-F238E27FC236}">
                <a16:creationId xmlns:a16="http://schemas.microsoft.com/office/drawing/2014/main" id="{B54F5566-4E45-8A1A-11DB-1880888B0AD3}"/>
              </a:ext>
            </a:extLst>
          </p:cNvPr>
          <p:cNvSpPr>
            <a:spLocks noGrp="1"/>
          </p:cNvSpPr>
          <p:nvPr>
            <p:ph type="sldNum" sz="quarter" idx="12"/>
          </p:nvPr>
        </p:nvSpPr>
        <p:spPr>
          <a:xfrm>
            <a:off x="8610600" y="63665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1166760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41DBB-D6A5-B709-ACF5-A9BA9124AA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95028B-EA40-6F07-8E5E-DC125E6A357A}"/>
              </a:ext>
            </a:extLst>
          </p:cNvPr>
          <p:cNvSpPr>
            <a:spLocks noGrp="1"/>
          </p:cNvSpPr>
          <p:nvPr>
            <p:ph type="title"/>
          </p:nvPr>
        </p:nvSpPr>
        <p:spPr>
          <a:xfrm>
            <a:off x="1189281" y="176357"/>
            <a:ext cx="9810413" cy="740660"/>
          </a:xfrm>
        </p:spPr>
        <p:txBody>
          <a:bodyPr>
            <a:noAutofit/>
          </a:bodyPr>
          <a:lstStyle/>
          <a:p>
            <a:r>
              <a:rPr lang="en-IN" sz="3200" dirty="0"/>
              <a:t>Safety of Fishing Vessels</a:t>
            </a:r>
          </a:p>
        </p:txBody>
      </p:sp>
      <p:cxnSp>
        <p:nvCxnSpPr>
          <p:cNvPr id="5" name="Straight Connector 4">
            <a:extLst>
              <a:ext uri="{FF2B5EF4-FFF2-40B4-BE49-F238E27FC236}">
                <a16:creationId xmlns:a16="http://schemas.microsoft.com/office/drawing/2014/main" id="{07BECD69-4930-F9B3-7959-8B8B54462443}"/>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4" name="Rectangle 1">
            <a:extLst>
              <a:ext uri="{FF2B5EF4-FFF2-40B4-BE49-F238E27FC236}">
                <a16:creationId xmlns:a16="http://schemas.microsoft.com/office/drawing/2014/main" id="{16FA7F34-C698-AD4A-1446-D44F5027AEE3}"/>
              </a:ext>
            </a:extLst>
          </p:cNvPr>
          <p:cNvSpPr txBox="1">
            <a:spLocks noChangeArrowheads="1"/>
          </p:cNvSpPr>
          <p:nvPr/>
        </p:nvSpPr>
        <p:spPr bwMode="auto">
          <a:xfrm>
            <a:off x="598451" y="1123963"/>
            <a:ext cx="11021631"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eaLnBrk="0" fontAlgn="base" hangingPunct="0">
              <a:lnSpc>
                <a:spcPct val="100000"/>
              </a:lnSpc>
              <a:spcBef>
                <a:spcPts val="400"/>
              </a:spcBef>
              <a:spcAft>
                <a:spcPts val="400"/>
              </a:spcAft>
            </a:pPr>
            <a:r>
              <a:rPr lang="en-US" altLang="en-US" sz="1800" b="1" dirty="0">
                <a:solidFill>
                  <a:schemeClr val="tx2"/>
                </a:solidFill>
              </a:rPr>
              <a:t>High-Risk Profession</a:t>
            </a:r>
            <a:r>
              <a:rPr lang="en-US" altLang="en-US" sz="1800" dirty="0">
                <a:solidFill>
                  <a:schemeClr val="tx2"/>
                </a:solidFill>
              </a:rPr>
              <a:t>: Commercial fishing casualty rate is </a:t>
            </a:r>
            <a:r>
              <a:rPr lang="en-US" altLang="en-US" sz="1800" i="1" dirty="0">
                <a:solidFill>
                  <a:schemeClr val="tx2"/>
                </a:solidFill>
              </a:rPr>
              <a:t>10x higher</a:t>
            </a:r>
            <a:r>
              <a:rPr lang="en-US" altLang="en-US" sz="1800" dirty="0">
                <a:solidFill>
                  <a:schemeClr val="tx2"/>
                </a:solidFill>
              </a:rPr>
              <a:t> than merchant shipping; ~24,000 lives lost annually worldwide.</a:t>
            </a:r>
          </a:p>
          <a:p>
            <a:pPr marL="285750" indent="-285750" algn="just" eaLnBrk="0" fontAlgn="base" hangingPunct="0">
              <a:lnSpc>
                <a:spcPct val="100000"/>
              </a:lnSpc>
              <a:spcBef>
                <a:spcPts val="400"/>
              </a:spcBef>
              <a:spcAft>
                <a:spcPts val="400"/>
              </a:spcAft>
            </a:pPr>
            <a:r>
              <a:rPr lang="en-US" altLang="en-US" sz="1800" b="1" dirty="0">
                <a:solidFill>
                  <a:schemeClr val="tx2"/>
                </a:solidFill>
              </a:rPr>
              <a:t>Regulatory Gap</a:t>
            </a:r>
            <a:r>
              <a:rPr lang="en-US" altLang="en-US" sz="1800" dirty="0">
                <a:solidFill>
                  <a:schemeClr val="tx2"/>
                </a:solidFill>
              </a:rPr>
              <a:t>: No binding global instrument for fishing vessel design, construction, or safety equipment.</a:t>
            </a:r>
          </a:p>
          <a:p>
            <a:pPr marL="285750" indent="-285750" algn="just" eaLnBrk="0" fontAlgn="base" hangingPunct="0">
              <a:lnSpc>
                <a:spcPct val="100000"/>
              </a:lnSpc>
              <a:spcBef>
                <a:spcPts val="400"/>
              </a:spcBef>
              <a:spcAft>
                <a:spcPts val="400"/>
              </a:spcAft>
            </a:pPr>
            <a:r>
              <a:rPr lang="en-US" altLang="en-US" sz="1800" b="1" dirty="0">
                <a:solidFill>
                  <a:schemeClr val="tx2"/>
                </a:solidFill>
              </a:rPr>
              <a:t>Impact</a:t>
            </a:r>
            <a:r>
              <a:rPr lang="en-US" altLang="en-US" sz="1800" dirty="0">
                <a:solidFill>
                  <a:schemeClr val="tx2"/>
                </a:solidFill>
              </a:rPr>
              <a:t>: 39 million people in fishing vs 2 million in shipping – yet SOLAS &amp; MLC apply only to shipping, not fishing.</a:t>
            </a:r>
          </a:p>
          <a:p>
            <a:pPr marL="285750" indent="-285750" algn="just" eaLnBrk="0" fontAlgn="base" hangingPunct="0">
              <a:lnSpc>
                <a:spcPct val="100000"/>
              </a:lnSpc>
              <a:spcBef>
                <a:spcPts val="400"/>
              </a:spcBef>
              <a:spcAft>
                <a:spcPts val="400"/>
              </a:spcAft>
            </a:pPr>
            <a:r>
              <a:rPr lang="en-US" altLang="en-US" sz="1800" b="1" dirty="0">
                <a:solidFill>
                  <a:schemeClr val="tx2"/>
                </a:solidFill>
              </a:rPr>
              <a:t>Need</a:t>
            </a:r>
            <a:r>
              <a:rPr lang="en-US" altLang="en-US" sz="1800" dirty="0">
                <a:solidFill>
                  <a:schemeClr val="tx2"/>
                </a:solidFill>
              </a:rPr>
              <a:t>: Stronger oversight by flag states, adoption of international instruments, improved monitoring &amp; certification.</a:t>
            </a:r>
          </a:p>
        </p:txBody>
      </p:sp>
      <p:grpSp>
        <p:nvGrpSpPr>
          <p:cNvPr id="9" name="Group 8">
            <a:extLst>
              <a:ext uri="{FF2B5EF4-FFF2-40B4-BE49-F238E27FC236}">
                <a16:creationId xmlns:a16="http://schemas.microsoft.com/office/drawing/2014/main" id="{D72D5623-3109-1143-0867-2967246461D0}"/>
              </a:ext>
            </a:extLst>
          </p:cNvPr>
          <p:cNvGrpSpPr/>
          <p:nvPr/>
        </p:nvGrpSpPr>
        <p:grpSpPr>
          <a:xfrm>
            <a:off x="571917" y="3562409"/>
            <a:ext cx="11048167" cy="2828611"/>
            <a:chOff x="959618" y="3562409"/>
            <a:chExt cx="11048167" cy="2828611"/>
          </a:xfrm>
        </p:grpSpPr>
        <p:pic>
          <p:nvPicPr>
            <p:cNvPr id="6" name="Picture 3" descr="Press Release:Press Information Bureau">
              <a:extLst>
                <a:ext uri="{FF2B5EF4-FFF2-40B4-BE49-F238E27FC236}">
                  <a16:creationId xmlns:a16="http://schemas.microsoft.com/office/drawing/2014/main" id="{3906D0EA-9050-EC3F-C4D8-F36002800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734" y="3565375"/>
              <a:ext cx="3709516" cy="2782137"/>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7" name="Picture 5" descr="Fishing vessel from Kanyakumari damaged in collision with merchant ...">
              <a:extLst>
                <a:ext uri="{FF2B5EF4-FFF2-40B4-BE49-F238E27FC236}">
                  <a16:creationId xmlns:a16="http://schemas.microsoft.com/office/drawing/2014/main" id="{2139FF1C-EFA6-D7C4-2448-2CAC01E9AD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05" r="8859"/>
            <a:stretch>
              <a:fillRect/>
            </a:stretch>
          </p:blipFill>
          <p:spPr bwMode="auto">
            <a:xfrm>
              <a:off x="8360232" y="3562409"/>
              <a:ext cx="3647553" cy="2828611"/>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7" descr="Coast Guard seizes Indian fishing boat with 'unauthorised cash ...">
              <a:extLst>
                <a:ext uri="{FF2B5EF4-FFF2-40B4-BE49-F238E27FC236}">
                  <a16:creationId xmlns:a16="http://schemas.microsoft.com/office/drawing/2014/main" id="{F0B6EEAB-BC37-A440-8AF4-EB8735BAC5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757" r="19787" b="15812"/>
            <a:stretch>
              <a:fillRect/>
            </a:stretch>
          </p:blipFill>
          <p:spPr bwMode="auto">
            <a:xfrm>
              <a:off x="959618" y="3562409"/>
              <a:ext cx="3145134" cy="2785103"/>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sp>
        <p:nvSpPr>
          <p:cNvPr id="3" name="Footer Placeholder 2">
            <a:extLst>
              <a:ext uri="{FF2B5EF4-FFF2-40B4-BE49-F238E27FC236}">
                <a16:creationId xmlns:a16="http://schemas.microsoft.com/office/drawing/2014/main" id="{E957B63F-5562-C500-13B3-D8E0BA366A63}"/>
              </a:ext>
            </a:extLst>
          </p:cNvPr>
          <p:cNvSpPr>
            <a:spLocks noGrp="1"/>
          </p:cNvSpPr>
          <p:nvPr>
            <p:ph type="ftr" sz="quarter" idx="11"/>
          </p:nvPr>
        </p:nvSpPr>
        <p:spPr>
          <a:xfrm>
            <a:off x="4038599" y="641690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10" name="Slide Number Placeholder 3">
            <a:extLst>
              <a:ext uri="{FF2B5EF4-FFF2-40B4-BE49-F238E27FC236}">
                <a16:creationId xmlns:a16="http://schemas.microsoft.com/office/drawing/2014/main" id="{864D6E6A-8B0F-1743-871E-03C840CCE53A}"/>
              </a:ext>
            </a:extLst>
          </p:cNvPr>
          <p:cNvSpPr>
            <a:spLocks noGrp="1"/>
          </p:cNvSpPr>
          <p:nvPr>
            <p:ph type="sldNum" sz="quarter" idx="12"/>
          </p:nvPr>
        </p:nvSpPr>
        <p:spPr>
          <a:xfrm>
            <a:off x="8610600" y="63665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1163897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6F7B1-8AA7-C70A-DBF2-0102537728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D5E51A-1A2C-22F3-75C3-FE181F827C92}"/>
              </a:ext>
            </a:extLst>
          </p:cNvPr>
          <p:cNvSpPr>
            <a:spLocks noGrp="1"/>
          </p:cNvSpPr>
          <p:nvPr>
            <p:ph type="title"/>
          </p:nvPr>
        </p:nvSpPr>
        <p:spPr>
          <a:xfrm>
            <a:off x="1189281" y="176357"/>
            <a:ext cx="9810413" cy="740660"/>
          </a:xfrm>
        </p:spPr>
        <p:txBody>
          <a:bodyPr>
            <a:noAutofit/>
          </a:bodyPr>
          <a:lstStyle/>
          <a:p>
            <a:r>
              <a:rPr lang="en-IN" sz="3200" dirty="0"/>
              <a:t>Major International Conventions / Agreements</a:t>
            </a:r>
          </a:p>
        </p:txBody>
      </p:sp>
      <p:cxnSp>
        <p:nvCxnSpPr>
          <p:cNvPr id="5" name="Straight Connector 4">
            <a:extLst>
              <a:ext uri="{FF2B5EF4-FFF2-40B4-BE49-F238E27FC236}">
                <a16:creationId xmlns:a16="http://schemas.microsoft.com/office/drawing/2014/main" id="{623DCC73-34DA-87A4-5AE4-A368196FD33A}"/>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4" name="Rectangle 1">
            <a:extLst>
              <a:ext uri="{FF2B5EF4-FFF2-40B4-BE49-F238E27FC236}">
                <a16:creationId xmlns:a16="http://schemas.microsoft.com/office/drawing/2014/main" id="{95B9EFDB-2609-FC82-9A9D-31AF18944B16}"/>
              </a:ext>
            </a:extLst>
          </p:cNvPr>
          <p:cNvSpPr txBox="1">
            <a:spLocks noChangeArrowheads="1"/>
          </p:cNvSpPr>
          <p:nvPr/>
        </p:nvSpPr>
        <p:spPr bwMode="auto">
          <a:xfrm>
            <a:off x="231687" y="1160455"/>
            <a:ext cx="6435394" cy="5027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eaLnBrk="0" fontAlgn="base" hangingPunct="0">
              <a:lnSpc>
                <a:spcPct val="150000"/>
              </a:lnSpc>
              <a:spcBef>
                <a:spcPct val="0"/>
              </a:spcBef>
              <a:spcAft>
                <a:spcPct val="0"/>
              </a:spcAft>
            </a:pPr>
            <a:r>
              <a:rPr lang="en-US" altLang="en-US" sz="1800" b="1">
                <a:solidFill>
                  <a:schemeClr val="tx2"/>
                </a:solidFill>
                <a:latin typeface="Arial" panose="020B0604020202020204" pitchFamily="34" charset="0"/>
              </a:rPr>
              <a:t>Cape Town Agreement (2012)</a:t>
            </a:r>
            <a:r>
              <a:rPr lang="en-US" altLang="en-US" sz="1800">
                <a:solidFill>
                  <a:schemeClr val="tx2"/>
                </a:solidFill>
                <a:latin typeface="Arial" panose="020B0604020202020204" pitchFamily="34" charset="0"/>
              </a:rPr>
              <a:t> – Safety standards for fishing vessels ≥24m; design, construction, stability, fire safety, equipment. </a:t>
            </a:r>
            <a:r>
              <a:rPr lang="en-US" altLang="en-US" sz="1800" i="1">
                <a:solidFill>
                  <a:schemeClr val="tx2"/>
                </a:solidFill>
                <a:latin typeface="Arial" panose="020B0604020202020204" pitchFamily="34" charset="0"/>
              </a:rPr>
              <a:t>(Not in force yet)</a:t>
            </a:r>
            <a:r>
              <a:rPr lang="en-US" altLang="en-US" sz="1800">
                <a:solidFill>
                  <a:schemeClr val="tx2"/>
                </a:solidFill>
                <a:latin typeface="Arial" panose="020B0604020202020204" pitchFamily="34" charset="0"/>
              </a:rPr>
              <a:t>.</a:t>
            </a:r>
          </a:p>
          <a:p>
            <a:pPr marL="285750" indent="-285750" algn="just" eaLnBrk="0" fontAlgn="base" hangingPunct="0">
              <a:lnSpc>
                <a:spcPct val="150000"/>
              </a:lnSpc>
              <a:spcBef>
                <a:spcPct val="0"/>
              </a:spcBef>
              <a:spcAft>
                <a:spcPct val="0"/>
              </a:spcAft>
            </a:pPr>
            <a:r>
              <a:rPr lang="en-US" altLang="en-US" sz="1800" b="1">
                <a:solidFill>
                  <a:schemeClr val="tx2"/>
                </a:solidFill>
                <a:latin typeface="Arial" panose="020B0604020202020204" pitchFamily="34" charset="0"/>
              </a:rPr>
              <a:t>STCW-F Convention (1995)</a:t>
            </a:r>
            <a:r>
              <a:rPr lang="en-US" altLang="en-US" sz="1800">
                <a:solidFill>
                  <a:schemeClr val="tx2"/>
                </a:solidFill>
                <a:latin typeface="Arial" panose="020B0604020202020204" pitchFamily="34" charset="0"/>
              </a:rPr>
              <a:t> – Certification &amp; minimum training standards for fishing vessel personnel. </a:t>
            </a:r>
            <a:r>
              <a:rPr lang="en-US" altLang="en-US" sz="1800" i="1">
                <a:solidFill>
                  <a:schemeClr val="tx2"/>
                </a:solidFill>
                <a:latin typeface="Arial" panose="020B0604020202020204" pitchFamily="34" charset="0"/>
              </a:rPr>
              <a:t>(In force, 31 States parties)</a:t>
            </a:r>
            <a:r>
              <a:rPr lang="en-US" altLang="en-US" sz="1800">
                <a:solidFill>
                  <a:schemeClr val="tx2"/>
                </a:solidFill>
                <a:latin typeface="Arial" panose="020B0604020202020204" pitchFamily="34" charset="0"/>
              </a:rPr>
              <a:t>.</a:t>
            </a:r>
          </a:p>
          <a:p>
            <a:pPr marL="285750" indent="-285750" algn="just" eaLnBrk="0" fontAlgn="base" hangingPunct="0">
              <a:lnSpc>
                <a:spcPct val="150000"/>
              </a:lnSpc>
              <a:spcBef>
                <a:spcPct val="0"/>
              </a:spcBef>
              <a:spcAft>
                <a:spcPct val="0"/>
              </a:spcAft>
            </a:pPr>
            <a:r>
              <a:rPr lang="en-US" altLang="en-US" sz="1800" b="1">
                <a:solidFill>
                  <a:schemeClr val="tx2"/>
                </a:solidFill>
                <a:latin typeface="Arial" panose="020B0604020202020204" pitchFamily="34" charset="0"/>
              </a:rPr>
              <a:t>ILO Work in Fishing Convention (C188, 2007)</a:t>
            </a:r>
            <a:r>
              <a:rPr lang="en-US" altLang="en-US" sz="1800">
                <a:solidFill>
                  <a:schemeClr val="tx2"/>
                </a:solidFill>
                <a:latin typeface="Arial" panose="020B0604020202020204" pitchFamily="34" charset="0"/>
              </a:rPr>
              <a:t> – Decent working &amp; living conditions on fishing vessels. </a:t>
            </a:r>
            <a:r>
              <a:rPr lang="en-US" altLang="en-US" sz="1800" i="1">
                <a:solidFill>
                  <a:schemeClr val="tx2"/>
                </a:solidFill>
                <a:latin typeface="Arial" panose="020B0604020202020204" pitchFamily="34" charset="0"/>
              </a:rPr>
              <a:t>(In force, 14 States parties)</a:t>
            </a:r>
            <a:r>
              <a:rPr lang="en-US" altLang="en-US" sz="1800">
                <a:solidFill>
                  <a:schemeClr val="tx2"/>
                </a:solidFill>
                <a:latin typeface="Arial" panose="020B0604020202020204" pitchFamily="34" charset="0"/>
              </a:rPr>
              <a:t>.</a:t>
            </a:r>
          </a:p>
          <a:p>
            <a:pPr marL="285750" indent="-285750" algn="just" eaLnBrk="0" fontAlgn="base" hangingPunct="0">
              <a:lnSpc>
                <a:spcPct val="150000"/>
              </a:lnSpc>
              <a:spcBef>
                <a:spcPct val="0"/>
              </a:spcBef>
              <a:spcAft>
                <a:spcPct val="0"/>
              </a:spcAft>
            </a:pPr>
            <a:r>
              <a:rPr lang="en-US" altLang="en-US" sz="1800" b="1">
                <a:solidFill>
                  <a:schemeClr val="tx2"/>
                </a:solidFill>
                <a:latin typeface="Arial" panose="020B0604020202020204" pitchFamily="34" charset="0"/>
              </a:rPr>
              <a:t>FAO Port State Measures Agreement (PSMA, 2009)</a:t>
            </a:r>
            <a:r>
              <a:rPr lang="en-US" altLang="en-US" sz="1800">
                <a:solidFill>
                  <a:schemeClr val="tx2"/>
                </a:solidFill>
                <a:latin typeface="Arial" panose="020B0604020202020204" pitchFamily="34" charset="0"/>
              </a:rPr>
              <a:t> – Prevents IUU fishing vessels from using ports/landing catches. </a:t>
            </a:r>
            <a:r>
              <a:rPr lang="en-US" altLang="en-US" sz="1800" i="1">
                <a:solidFill>
                  <a:schemeClr val="tx2"/>
                </a:solidFill>
                <a:latin typeface="Arial" panose="020B0604020202020204" pitchFamily="34" charset="0"/>
              </a:rPr>
              <a:t>(In force, 55 States parties)</a:t>
            </a:r>
            <a:r>
              <a:rPr lang="en-US" altLang="en-US" sz="1800">
                <a:solidFill>
                  <a:schemeClr val="tx2"/>
                </a:solidFill>
                <a:latin typeface="Arial" panose="020B0604020202020204" pitchFamily="34" charset="0"/>
              </a:rPr>
              <a:t>.</a:t>
            </a:r>
            <a:endParaRPr lang="en-US" altLang="en-US" sz="1800" dirty="0">
              <a:solidFill>
                <a:schemeClr val="tx2"/>
              </a:solidFill>
              <a:latin typeface="Arial" panose="020B0604020202020204" pitchFamily="34" charset="0"/>
            </a:endParaRPr>
          </a:p>
        </p:txBody>
      </p:sp>
      <p:grpSp>
        <p:nvGrpSpPr>
          <p:cNvPr id="10" name="Group 9">
            <a:extLst>
              <a:ext uri="{FF2B5EF4-FFF2-40B4-BE49-F238E27FC236}">
                <a16:creationId xmlns:a16="http://schemas.microsoft.com/office/drawing/2014/main" id="{406BF977-C69D-D0DC-F235-FB5785A292C9}"/>
              </a:ext>
            </a:extLst>
          </p:cNvPr>
          <p:cNvGrpSpPr/>
          <p:nvPr/>
        </p:nvGrpSpPr>
        <p:grpSpPr>
          <a:xfrm>
            <a:off x="7144379" y="1076249"/>
            <a:ext cx="4445208" cy="5518669"/>
            <a:chOff x="7144379" y="1076249"/>
            <a:chExt cx="4445208" cy="5518669"/>
          </a:xfrm>
        </p:grpSpPr>
        <p:pic>
          <p:nvPicPr>
            <p:cNvPr id="6" name="Picture 3" descr="Cape Town Agreement of 2012 | IMO e-Publications">
              <a:extLst>
                <a:ext uri="{FF2B5EF4-FFF2-40B4-BE49-F238E27FC236}">
                  <a16:creationId xmlns:a16="http://schemas.microsoft.com/office/drawing/2014/main" id="{699292D5-047E-9738-92F7-63AB41699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379" y="1076249"/>
              <a:ext cx="1911472" cy="2700314"/>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7" name="Picture 7" descr="image of STCW-F">
              <a:extLst>
                <a:ext uri="{FF2B5EF4-FFF2-40B4-BE49-F238E27FC236}">
                  <a16:creationId xmlns:a16="http://schemas.microsoft.com/office/drawing/2014/main" id="{67F7BAE5-2FE4-48C6-FFCC-165E4178FF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5484" y="1076249"/>
              <a:ext cx="1911472" cy="2703146"/>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8" name="Picture 9" descr="The ILO Work in Fishing Convention: A guide for unions | ITF Global">
              <a:extLst>
                <a:ext uri="{FF2B5EF4-FFF2-40B4-BE49-F238E27FC236}">
                  <a16:creationId xmlns:a16="http://schemas.microsoft.com/office/drawing/2014/main" id="{777DB8E7-55CF-2662-2CAB-894382265F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4379" y="3882699"/>
              <a:ext cx="1911600" cy="270669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9" name="Picture 13" descr="Course: Agreement on Port State Measures and the framework to ...">
              <a:extLst>
                <a:ext uri="{FF2B5EF4-FFF2-40B4-BE49-F238E27FC236}">
                  <a16:creationId xmlns:a16="http://schemas.microsoft.com/office/drawing/2014/main" id="{A03A28A3-54FD-D790-E143-752E49143A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81587" y="3882699"/>
              <a:ext cx="1908000" cy="2712219"/>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sp>
        <p:nvSpPr>
          <p:cNvPr id="12" name="Footer Placeholder 2">
            <a:extLst>
              <a:ext uri="{FF2B5EF4-FFF2-40B4-BE49-F238E27FC236}">
                <a16:creationId xmlns:a16="http://schemas.microsoft.com/office/drawing/2014/main" id="{03E768C0-64EC-3968-AE92-9212141CA487}"/>
              </a:ext>
            </a:extLst>
          </p:cNvPr>
          <p:cNvSpPr>
            <a:spLocks noGrp="1"/>
          </p:cNvSpPr>
          <p:nvPr>
            <p:ph type="ftr" sz="quarter" idx="11"/>
          </p:nvPr>
        </p:nvSpPr>
        <p:spPr>
          <a:xfrm>
            <a:off x="4038599" y="646262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13" name="Slide Number Placeholder 3">
            <a:extLst>
              <a:ext uri="{FF2B5EF4-FFF2-40B4-BE49-F238E27FC236}">
                <a16:creationId xmlns:a16="http://schemas.microsoft.com/office/drawing/2014/main" id="{1AF27D62-56AE-ED39-F048-5E7757E62ABF}"/>
              </a:ext>
            </a:extLst>
          </p:cNvPr>
          <p:cNvSpPr>
            <a:spLocks noGrp="1"/>
          </p:cNvSpPr>
          <p:nvPr>
            <p:ph type="sldNum" sz="quarter" idx="12"/>
          </p:nvPr>
        </p:nvSpPr>
        <p:spPr>
          <a:xfrm>
            <a:off x="8610600" y="651383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35166621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6E483-B57B-DE25-F6CD-8D2EE38F2E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FF7ADB-2D06-C8D1-62DD-1AD2F8D7E022}"/>
              </a:ext>
            </a:extLst>
          </p:cNvPr>
          <p:cNvSpPr>
            <a:spLocks noGrp="1"/>
          </p:cNvSpPr>
          <p:nvPr>
            <p:ph type="title"/>
          </p:nvPr>
        </p:nvSpPr>
        <p:spPr>
          <a:xfrm>
            <a:off x="1189281" y="176357"/>
            <a:ext cx="9810413" cy="740660"/>
          </a:xfrm>
        </p:spPr>
        <p:txBody>
          <a:bodyPr>
            <a:noAutofit/>
          </a:bodyPr>
          <a:lstStyle/>
          <a:p>
            <a:r>
              <a:rPr lang="en-IN" sz="3200" dirty="0"/>
              <a:t>IUU Fishing</a:t>
            </a:r>
          </a:p>
        </p:txBody>
      </p:sp>
      <p:cxnSp>
        <p:nvCxnSpPr>
          <p:cNvPr id="5" name="Straight Connector 4">
            <a:extLst>
              <a:ext uri="{FF2B5EF4-FFF2-40B4-BE49-F238E27FC236}">
                <a16:creationId xmlns:a16="http://schemas.microsoft.com/office/drawing/2014/main" id="{48ADD5D9-1DDF-82AC-EA9E-D88061A78A39}"/>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50B6C43A-C374-F744-1A6A-7E498C9FAEBA}"/>
              </a:ext>
            </a:extLst>
          </p:cNvPr>
          <p:cNvSpPr txBox="1"/>
          <p:nvPr/>
        </p:nvSpPr>
        <p:spPr>
          <a:xfrm>
            <a:off x="1648969" y="877743"/>
            <a:ext cx="8982635" cy="400110"/>
          </a:xfrm>
          <a:prstGeom prst="rect">
            <a:avLst/>
          </a:prstGeom>
          <a:noFill/>
        </p:spPr>
        <p:txBody>
          <a:bodyPr wrap="square">
            <a:spAutoFit/>
          </a:bodyPr>
          <a:lstStyle>
            <a:defPPr>
              <a:defRPr lang="en-US"/>
            </a:defPPr>
            <a:lvl1pPr algn="ctr">
              <a:defRPr sz="2400" b="1">
                <a:solidFill>
                  <a:schemeClr val="accent1"/>
                </a:solidFill>
              </a:defRPr>
            </a:lvl1pPr>
          </a:lstStyle>
          <a:p>
            <a:pPr lvl="0"/>
            <a:r>
              <a:rPr lang="en-IN" sz="2000" dirty="0"/>
              <a:t> A Global Challenge</a:t>
            </a:r>
            <a:endParaRPr kumimoji="0" lang="en-IN" sz="2000" b="1" i="0" u="none" strike="noStrike" kern="1200" cap="none" spc="0" normalizeH="0" baseline="0" noProof="0" dirty="0">
              <a:ln>
                <a:noFill/>
              </a:ln>
              <a:effectLst/>
              <a:uLnTx/>
              <a:uFillTx/>
              <a:latin typeface="Aptos" panose="02110004020202020204"/>
              <a:ea typeface="+mn-ea"/>
              <a:cs typeface="+mn-cs"/>
            </a:endParaRPr>
          </a:p>
        </p:txBody>
      </p:sp>
      <p:sp>
        <p:nvSpPr>
          <p:cNvPr id="4" name="Content Placeholder 2">
            <a:extLst>
              <a:ext uri="{FF2B5EF4-FFF2-40B4-BE49-F238E27FC236}">
                <a16:creationId xmlns:a16="http://schemas.microsoft.com/office/drawing/2014/main" id="{1FFBCBD2-6E55-2C14-FD01-FD44244975B5}"/>
              </a:ext>
            </a:extLst>
          </p:cNvPr>
          <p:cNvSpPr txBox="1">
            <a:spLocks/>
          </p:cNvSpPr>
          <p:nvPr/>
        </p:nvSpPr>
        <p:spPr>
          <a:xfrm>
            <a:off x="505507" y="1323933"/>
            <a:ext cx="7551121" cy="48521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What is IUU Fishing?</a:t>
            </a:r>
          </a:p>
          <a:p>
            <a:pPr marL="285750" lvl="1" indent="-285750"/>
            <a:r>
              <a:rPr lang="en-US" sz="1600" i="1" dirty="0"/>
              <a:t>Illegal</a:t>
            </a:r>
            <a:r>
              <a:rPr lang="en-US" sz="1600" dirty="0"/>
              <a:t>: Fishing in violation of national or international laws.</a:t>
            </a:r>
          </a:p>
          <a:p>
            <a:pPr marL="285750" lvl="1" indent="-285750"/>
            <a:r>
              <a:rPr lang="en-US" sz="1600" i="1" dirty="0"/>
              <a:t>Unreported</a:t>
            </a:r>
            <a:r>
              <a:rPr lang="en-US" sz="1600" dirty="0"/>
              <a:t>: Failure to report catches or misreporting to authorities.</a:t>
            </a:r>
          </a:p>
          <a:p>
            <a:pPr marL="285750" lvl="1" indent="-285750"/>
            <a:r>
              <a:rPr lang="en-US" sz="1600" i="1" dirty="0"/>
              <a:t>Unregulated</a:t>
            </a:r>
            <a:r>
              <a:rPr lang="en-US" sz="1600" dirty="0"/>
              <a:t>: Fishing by vessels not under effective control, often “stateless.”</a:t>
            </a:r>
          </a:p>
          <a:p>
            <a:pPr marL="0" indent="0">
              <a:buNone/>
            </a:pPr>
            <a:r>
              <a:rPr lang="en-US" sz="1600" b="1" dirty="0"/>
              <a:t>Why It Matters:</a:t>
            </a:r>
          </a:p>
          <a:p>
            <a:pPr marL="285750" lvl="1" indent="-285750"/>
            <a:r>
              <a:rPr lang="en-US" sz="1600" dirty="0"/>
              <a:t>Major threat to </a:t>
            </a:r>
            <a:r>
              <a:rPr lang="en-US" sz="1600" b="1" dirty="0"/>
              <a:t>marine ecosystems &amp; fish stocks</a:t>
            </a:r>
            <a:r>
              <a:rPr lang="en-US" sz="1600" dirty="0"/>
              <a:t>.</a:t>
            </a:r>
          </a:p>
          <a:p>
            <a:pPr marL="285750" lvl="1" indent="-285750"/>
            <a:r>
              <a:rPr lang="en-US" sz="1600" dirty="0"/>
              <a:t>Causes </a:t>
            </a:r>
            <a:r>
              <a:rPr lang="en-US" sz="1600" b="1" dirty="0"/>
              <a:t>economic losses</a:t>
            </a:r>
            <a:r>
              <a:rPr lang="en-US" sz="1600" dirty="0"/>
              <a:t> for licensed fishers and coastal communities.</a:t>
            </a:r>
          </a:p>
          <a:p>
            <a:pPr marL="285750" lvl="1" indent="-285750"/>
            <a:r>
              <a:rPr lang="en-US" sz="1600" dirty="0"/>
              <a:t>Linked to </a:t>
            </a:r>
            <a:r>
              <a:rPr lang="en-US" sz="1600" b="1" dirty="0"/>
              <a:t>organized crime, forced </a:t>
            </a:r>
            <a:r>
              <a:rPr lang="en-US" sz="1600" b="1" dirty="0" err="1"/>
              <a:t>labour</a:t>
            </a:r>
            <a:r>
              <a:rPr lang="en-US" sz="1600" b="1" dirty="0"/>
              <a:t>, and trafficking</a:t>
            </a:r>
            <a:r>
              <a:rPr lang="en-US" sz="1600" dirty="0"/>
              <a:t>.</a:t>
            </a:r>
          </a:p>
          <a:p>
            <a:pPr marL="0" indent="0">
              <a:buNone/>
            </a:pPr>
            <a:r>
              <a:rPr lang="en-US" sz="1600" b="1" dirty="0"/>
              <a:t>Impact:</a:t>
            </a:r>
          </a:p>
          <a:p>
            <a:pPr marL="285750" lvl="1" indent="-285750"/>
            <a:r>
              <a:rPr lang="en-US" sz="1600" dirty="0"/>
              <a:t>Undermines sustainability and food security.</a:t>
            </a:r>
          </a:p>
          <a:p>
            <a:pPr marL="285750" lvl="1" indent="-285750"/>
            <a:r>
              <a:rPr lang="en-US" sz="1600" dirty="0"/>
              <a:t>Leads to </a:t>
            </a:r>
            <a:r>
              <a:rPr lang="en-US" sz="1600" b="1" dirty="0"/>
              <a:t>collapse of local fisheries</a:t>
            </a:r>
            <a:r>
              <a:rPr lang="en-US" sz="1600" dirty="0"/>
              <a:t> and loss of livelihoods.</a:t>
            </a:r>
          </a:p>
          <a:p>
            <a:pPr marL="285750" lvl="1" indent="-285750"/>
            <a:r>
              <a:rPr lang="en-US" sz="1600" dirty="0"/>
              <a:t>Difficult to monitor due to weak </a:t>
            </a:r>
            <a:r>
              <a:rPr lang="en-US" sz="1600" b="1" dirty="0"/>
              <a:t>surveillance &amp; reporting systems</a:t>
            </a:r>
            <a:r>
              <a:rPr lang="en-US" sz="1600" dirty="0"/>
              <a:t>.</a:t>
            </a:r>
          </a:p>
          <a:p>
            <a:pPr marL="0" indent="0">
              <a:buNone/>
            </a:pPr>
            <a:r>
              <a:rPr lang="en-US" sz="1600" b="1" dirty="0"/>
              <a:t>Controls &amp; Responses:</a:t>
            </a:r>
          </a:p>
          <a:p>
            <a:pPr marL="285750" lvl="1" indent="-285750"/>
            <a:r>
              <a:rPr lang="en-US" sz="1600" b="1" dirty="0"/>
              <a:t>MCS Tools</a:t>
            </a:r>
            <a:r>
              <a:rPr lang="en-US" sz="1600" dirty="0"/>
              <a:t>: Monitoring, Control, and Surveillance.</a:t>
            </a:r>
          </a:p>
          <a:p>
            <a:pPr marL="285750" lvl="1" indent="-285750"/>
            <a:r>
              <a:rPr lang="en-US" sz="1600" b="1" dirty="0"/>
              <a:t>Vessel Tracking</a:t>
            </a:r>
            <a:r>
              <a:rPr lang="en-US" sz="1600" dirty="0"/>
              <a:t>: IMO Numbers, AIS, VMS, LRIT.</a:t>
            </a:r>
          </a:p>
          <a:p>
            <a:pPr marL="285750" lvl="1" indent="-285750"/>
            <a:r>
              <a:rPr lang="en-US" sz="1600" b="1" dirty="0"/>
              <a:t>Port State Measures (FAO PSMA 2009)</a:t>
            </a:r>
            <a:r>
              <a:rPr lang="en-US" sz="1600" dirty="0"/>
              <a:t>: Block IUU vessels from landing catches.</a:t>
            </a:r>
          </a:p>
        </p:txBody>
      </p:sp>
      <p:sp>
        <p:nvSpPr>
          <p:cNvPr id="26" name="TextBox 25">
            <a:extLst>
              <a:ext uri="{FF2B5EF4-FFF2-40B4-BE49-F238E27FC236}">
                <a16:creationId xmlns:a16="http://schemas.microsoft.com/office/drawing/2014/main" id="{E02DE59C-23D8-DBDD-9040-59E48D5C9F70}"/>
              </a:ext>
            </a:extLst>
          </p:cNvPr>
          <p:cNvSpPr txBox="1"/>
          <p:nvPr/>
        </p:nvSpPr>
        <p:spPr>
          <a:xfrm>
            <a:off x="8639503" y="1595349"/>
            <a:ext cx="2713055" cy="748602"/>
          </a:xfrm>
          <a:prstGeom prst="rect">
            <a:avLst/>
          </a:prstGeom>
        </p:spPr>
        <p:txBody>
          <a:bodyPr vert="horz" wrap="square" lIns="0" tIns="0" rIns="0" bIns="0" rtlCol="0" anchor="t" anchorCtr="0">
            <a:noAutofit/>
          </a:bodyPr>
          <a:lstStyle/>
          <a:p>
            <a:pPr algn="ctr">
              <a:spcAft>
                <a:spcPts val="600"/>
              </a:spcAft>
            </a:pPr>
            <a:r>
              <a:rPr lang="en-IN" b="1" dirty="0">
                <a:solidFill>
                  <a:srgbClr val="00338D"/>
                </a:solidFill>
                <a:latin typeface="Arial"/>
              </a:rPr>
              <a:t>Fishing Vessel Casualty (2023-2024)</a:t>
            </a:r>
          </a:p>
        </p:txBody>
      </p:sp>
      <p:grpSp>
        <p:nvGrpSpPr>
          <p:cNvPr id="27" name="Group 26">
            <a:extLst>
              <a:ext uri="{FF2B5EF4-FFF2-40B4-BE49-F238E27FC236}">
                <a16:creationId xmlns:a16="http://schemas.microsoft.com/office/drawing/2014/main" id="{A1DB5EE3-92F7-D01E-62D6-D20CA67B7B80}"/>
              </a:ext>
            </a:extLst>
          </p:cNvPr>
          <p:cNvGrpSpPr/>
          <p:nvPr/>
        </p:nvGrpSpPr>
        <p:grpSpPr>
          <a:xfrm>
            <a:off x="8455688" y="2248755"/>
            <a:ext cx="3478481" cy="1619683"/>
            <a:chOff x="2175443" y="2058016"/>
            <a:chExt cx="3478481" cy="1619683"/>
          </a:xfrm>
        </p:grpSpPr>
        <p:pic>
          <p:nvPicPr>
            <p:cNvPr id="28" name="Picture 27">
              <a:extLst>
                <a:ext uri="{FF2B5EF4-FFF2-40B4-BE49-F238E27FC236}">
                  <a16:creationId xmlns:a16="http://schemas.microsoft.com/office/drawing/2014/main" id="{92F4A232-C685-3C61-0F32-E13102F31C33}"/>
                </a:ext>
              </a:extLst>
            </p:cNvPr>
            <p:cNvPicPr>
              <a:picLocks noChangeAspect="1"/>
            </p:cNvPicPr>
            <p:nvPr/>
          </p:nvPicPr>
          <p:blipFill>
            <a:blip r:embed="rId3"/>
            <a:stretch>
              <a:fillRect/>
            </a:stretch>
          </p:blipFill>
          <p:spPr>
            <a:xfrm>
              <a:off x="2602500" y="2058016"/>
              <a:ext cx="1279087" cy="1279087"/>
            </a:xfrm>
            <a:prstGeom prst="rect">
              <a:avLst/>
            </a:prstGeom>
          </p:spPr>
        </p:pic>
        <p:sp>
          <p:nvSpPr>
            <p:cNvPr id="29" name="Rectangle: Rounded Corners 28">
              <a:extLst>
                <a:ext uri="{FF2B5EF4-FFF2-40B4-BE49-F238E27FC236}">
                  <a16:creationId xmlns:a16="http://schemas.microsoft.com/office/drawing/2014/main" id="{2E7F1A6F-B4A3-56AE-335A-773D2B2EC640}"/>
                </a:ext>
              </a:extLst>
            </p:cNvPr>
            <p:cNvSpPr/>
            <p:nvPr/>
          </p:nvSpPr>
          <p:spPr>
            <a:xfrm>
              <a:off x="2175443" y="3196351"/>
              <a:ext cx="3478481" cy="481348"/>
            </a:xfrm>
            <a:prstGeom prst="roundRect">
              <a:avLst/>
            </a:prstGeom>
            <a:solidFill>
              <a:srgbClr val="00338D">
                <a:lumMod val="60000"/>
                <a:lumOff val="40000"/>
              </a:srgbClr>
            </a:solidFill>
            <a:ln w="9525" cap="flat" cmpd="sng" algn="ctr">
              <a:solidFill>
                <a:srgbClr val="00338D">
                  <a:lumMod val="60000"/>
                  <a:lumOff val="40000"/>
                </a:srgbClr>
              </a:solidFill>
              <a:prstDash val="solid"/>
              <a:miter lim="800000"/>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mn-ea"/>
                  <a:cs typeface="+mn-cs"/>
                </a:rPr>
                <a:t>Total Number of Collision</a:t>
              </a:r>
              <a:endParaRPr kumimoji="0" lang="en-IN" sz="2000" b="1" i="0" u="none" strike="noStrike" kern="0" cap="none" spc="0" normalizeH="0" baseline="0" noProof="0" dirty="0">
                <a:ln>
                  <a:noFill/>
                </a:ln>
                <a:solidFill>
                  <a:srgbClr val="FFFFFF"/>
                </a:solidFill>
                <a:effectLst/>
                <a:uLnTx/>
                <a:uFillTx/>
                <a:latin typeface="Arial"/>
                <a:ea typeface="+mn-ea"/>
                <a:cs typeface="+mn-cs"/>
              </a:endParaRPr>
            </a:p>
          </p:txBody>
        </p:sp>
        <p:sp>
          <p:nvSpPr>
            <p:cNvPr id="30" name="TextBox 29">
              <a:extLst>
                <a:ext uri="{FF2B5EF4-FFF2-40B4-BE49-F238E27FC236}">
                  <a16:creationId xmlns:a16="http://schemas.microsoft.com/office/drawing/2014/main" id="{5302E163-1D39-C704-A4B6-482F2F1F3E4F}"/>
                </a:ext>
              </a:extLst>
            </p:cNvPr>
            <p:cNvSpPr txBox="1"/>
            <p:nvPr/>
          </p:nvSpPr>
          <p:spPr>
            <a:xfrm>
              <a:off x="4253364" y="2444952"/>
              <a:ext cx="755730" cy="560153"/>
            </a:xfrm>
            <a:prstGeom prst="rect">
              <a:avLst/>
            </a:prstGeom>
            <a:noFill/>
          </p:spPr>
          <p:txBody>
            <a:bodyPr wrap="square" lIns="0" tIns="36576" rIns="0" bIns="0" rtlCol="0">
              <a:spAutoFit/>
            </a:bodyPr>
            <a:lstStyle/>
            <a:p>
              <a:pPr marL="0" marR="0" lvl="0" indent="0" defTabSz="914400" eaLnBrk="1" fontAlgn="auto" latinLnBrk="0" hangingPunct="1">
                <a:lnSpc>
                  <a:spcPct val="85000"/>
                </a:lnSpc>
                <a:spcBef>
                  <a:spcPts val="0"/>
                </a:spcBef>
                <a:spcAft>
                  <a:spcPts val="600"/>
                </a:spcAft>
                <a:buClr>
                  <a:srgbClr val="00338D"/>
                </a:buClr>
                <a:buSzPct val="70000"/>
                <a:buFontTx/>
                <a:buNone/>
                <a:tabLst/>
                <a:defRPr/>
              </a:pPr>
              <a:r>
                <a:rPr kumimoji="0" lang="en-US" sz="4000" b="1" i="0" u="none" strike="noStrike" kern="0" cap="none" spc="0" normalizeH="0" baseline="0" noProof="0" dirty="0">
                  <a:ln>
                    <a:noFill/>
                  </a:ln>
                  <a:solidFill>
                    <a:srgbClr val="00338D"/>
                  </a:solidFill>
                  <a:effectLst/>
                  <a:uLnTx/>
                  <a:uFillTx/>
                  <a:latin typeface="Arial"/>
                </a:rPr>
                <a:t>16</a:t>
              </a:r>
              <a:endParaRPr kumimoji="0" lang="en-IN" sz="4000" b="1" i="0" u="none" strike="noStrike" kern="0" cap="none" spc="0" normalizeH="0" baseline="0" noProof="0" dirty="0" err="1">
                <a:ln>
                  <a:noFill/>
                </a:ln>
                <a:solidFill>
                  <a:srgbClr val="00338D"/>
                </a:solidFill>
                <a:effectLst/>
                <a:uLnTx/>
                <a:uFillTx/>
                <a:latin typeface="Arial"/>
              </a:endParaRPr>
            </a:p>
          </p:txBody>
        </p:sp>
      </p:grpSp>
      <p:sp>
        <p:nvSpPr>
          <p:cNvPr id="31" name="Rectangle: Rounded Corners 30">
            <a:extLst>
              <a:ext uri="{FF2B5EF4-FFF2-40B4-BE49-F238E27FC236}">
                <a16:creationId xmlns:a16="http://schemas.microsoft.com/office/drawing/2014/main" id="{0E6431F6-042C-165E-15A2-387CC4FD80F5}"/>
              </a:ext>
            </a:extLst>
          </p:cNvPr>
          <p:cNvSpPr/>
          <p:nvPr/>
        </p:nvSpPr>
        <p:spPr>
          <a:xfrm>
            <a:off x="8455688" y="4156396"/>
            <a:ext cx="3478481" cy="414586"/>
          </a:xfrm>
          <a:prstGeom prst="roundRect">
            <a:avLst/>
          </a:prstGeom>
          <a:solidFill>
            <a:srgbClr val="00338D">
              <a:lumMod val="60000"/>
              <a:lumOff val="40000"/>
            </a:srgbClr>
          </a:solidFill>
          <a:ln w="9525" cap="flat" cmpd="sng" algn="ctr">
            <a:solidFill>
              <a:srgbClr val="00338D">
                <a:lumMod val="60000"/>
                <a:lumOff val="40000"/>
              </a:srgbClr>
            </a:solidFill>
            <a:prstDash val="solid"/>
            <a:miter lim="800000"/>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mn-ea"/>
                <a:cs typeface="+mn-cs"/>
              </a:rPr>
              <a:t>Delay in Reporting</a:t>
            </a:r>
            <a:endParaRPr kumimoji="0" lang="en-IN" sz="2000" b="1" i="0" u="none" strike="noStrike" kern="0" cap="none" spc="0" normalizeH="0" baseline="0" noProof="0" dirty="0">
              <a:ln>
                <a:noFill/>
              </a:ln>
              <a:solidFill>
                <a:srgbClr val="FFFFFF"/>
              </a:solidFill>
              <a:effectLst/>
              <a:uLnTx/>
              <a:uFillTx/>
              <a:latin typeface="Arial"/>
              <a:ea typeface="+mn-ea"/>
              <a:cs typeface="+mn-cs"/>
            </a:endParaRPr>
          </a:p>
        </p:txBody>
      </p:sp>
      <p:sp>
        <p:nvSpPr>
          <p:cNvPr id="32" name="Rectangle: Rounded Corners 31">
            <a:extLst>
              <a:ext uri="{FF2B5EF4-FFF2-40B4-BE49-F238E27FC236}">
                <a16:creationId xmlns:a16="http://schemas.microsoft.com/office/drawing/2014/main" id="{106B8F72-4D18-8CE7-FEB4-305B886BEBA0}"/>
              </a:ext>
            </a:extLst>
          </p:cNvPr>
          <p:cNvSpPr/>
          <p:nvPr/>
        </p:nvSpPr>
        <p:spPr>
          <a:xfrm>
            <a:off x="8502524" y="4704284"/>
            <a:ext cx="1375042" cy="414586"/>
          </a:xfrm>
          <a:prstGeom prst="roundRect">
            <a:avLst/>
          </a:prstGeom>
          <a:solidFill>
            <a:srgbClr val="000000">
              <a:lumMod val="85000"/>
            </a:srgbClr>
          </a:solidFill>
          <a:ln w="9525" cap="flat" cmpd="sng" algn="ctr">
            <a:solidFill>
              <a:srgbClr val="00338D">
                <a:lumMod val="60000"/>
                <a:lumOff val="40000"/>
              </a:srgbClr>
            </a:solidFill>
            <a:prstDash val="solid"/>
            <a:miter lim="800000"/>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mn-ea"/>
                <a:cs typeface="+mn-cs"/>
              </a:rPr>
              <a:t>Min</a:t>
            </a:r>
            <a:endParaRPr kumimoji="0" lang="en-IN" sz="2000" b="1" i="0" u="none" strike="noStrike" kern="0" cap="none" spc="0" normalizeH="0" baseline="0" noProof="0" dirty="0">
              <a:ln>
                <a:noFill/>
              </a:ln>
              <a:solidFill>
                <a:srgbClr val="FFFFFF"/>
              </a:solidFill>
              <a:effectLst/>
              <a:uLnTx/>
              <a:uFillTx/>
              <a:latin typeface="Arial"/>
              <a:ea typeface="+mn-ea"/>
              <a:cs typeface="+mn-cs"/>
            </a:endParaRPr>
          </a:p>
        </p:txBody>
      </p:sp>
      <p:sp>
        <p:nvSpPr>
          <p:cNvPr id="33" name="Rectangle: Rounded Corners 32">
            <a:extLst>
              <a:ext uri="{FF2B5EF4-FFF2-40B4-BE49-F238E27FC236}">
                <a16:creationId xmlns:a16="http://schemas.microsoft.com/office/drawing/2014/main" id="{C7FDD775-C3C3-CD69-85B3-800CDCB31374}"/>
              </a:ext>
            </a:extLst>
          </p:cNvPr>
          <p:cNvSpPr/>
          <p:nvPr/>
        </p:nvSpPr>
        <p:spPr>
          <a:xfrm>
            <a:off x="10398789" y="4704284"/>
            <a:ext cx="1444400" cy="414586"/>
          </a:xfrm>
          <a:prstGeom prst="roundRect">
            <a:avLst/>
          </a:prstGeom>
          <a:solidFill>
            <a:srgbClr val="000000">
              <a:lumMod val="85000"/>
            </a:srgbClr>
          </a:solidFill>
          <a:ln w="9525" cap="flat" cmpd="sng" algn="ctr">
            <a:solidFill>
              <a:srgbClr val="00338D">
                <a:lumMod val="60000"/>
                <a:lumOff val="40000"/>
              </a:srgbClr>
            </a:solidFill>
            <a:prstDash val="solid"/>
            <a:miter lim="800000"/>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mn-ea"/>
                <a:cs typeface="+mn-cs"/>
              </a:rPr>
              <a:t>Max</a:t>
            </a:r>
            <a:endParaRPr kumimoji="0" lang="en-IN" sz="2000" b="1" i="0" u="none" strike="noStrike" kern="0" cap="none" spc="0" normalizeH="0" baseline="0" noProof="0" dirty="0">
              <a:ln>
                <a:noFill/>
              </a:ln>
              <a:solidFill>
                <a:srgbClr val="FFFFFF"/>
              </a:solidFill>
              <a:effectLst/>
              <a:uLnTx/>
              <a:uFillTx/>
              <a:latin typeface="Arial"/>
              <a:ea typeface="+mn-ea"/>
              <a:cs typeface="+mn-cs"/>
            </a:endParaRPr>
          </a:p>
        </p:txBody>
      </p:sp>
      <p:sp>
        <p:nvSpPr>
          <p:cNvPr id="34" name="TextBox 33">
            <a:extLst>
              <a:ext uri="{FF2B5EF4-FFF2-40B4-BE49-F238E27FC236}">
                <a16:creationId xmlns:a16="http://schemas.microsoft.com/office/drawing/2014/main" id="{5EBC89AC-0CF2-F9DA-A069-453CDA569AE3}"/>
              </a:ext>
            </a:extLst>
          </p:cNvPr>
          <p:cNvSpPr txBox="1"/>
          <p:nvPr/>
        </p:nvSpPr>
        <p:spPr>
          <a:xfrm>
            <a:off x="8577852" y="5256144"/>
            <a:ext cx="1299714" cy="403187"/>
          </a:xfrm>
          <a:prstGeom prst="rect">
            <a:avLst/>
          </a:prstGeom>
          <a:noFill/>
        </p:spPr>
        <p:txBody>
          <a:bodyPr wrap="square" lIns="0" tIns="36576" rIns="0" bIns="0" rtlCol="0">
            <a:spAutoFit/>
          </a:bodyPr>
          <a:lstStyle/>
          <a:p>
            <a:pPr algn="ctr">
              <a:lnSpc>
                <a:spcPct val="85000"/>
              </a:lnSpc>
              <a:spcAft>
                <a:spcPts val="600"/>
              </a:spcAft>
              <a:buClr>
                <a:srgbClr val="00338D"/>
              </a:buClr>
              <a:buSzPct val="70000"/>
            </a:pPr>
            <a:r>
              <a:rPr lang="en-US" sz="2800" b="1" dirty="0">
                <a:solidFill>
                  <a:srgbClr val="00338D"/>
                </a:solidFill>
                <a:latin typeface="Arial"/>
              </a:rPr>
              <a:t>4 hrs.</a:t>
            </a:r>
            <a:endParaRPr lang="en-IN" sz="2800" b="1" dirty="0" err="1">
              <a:solidFill>
                <a:srgbClr val="00338D"/>
              </a:solidFill>
              <a:latin typeface="Arial"/>
            </a:endParaRPr>
          </a:p>
        </p:txBody>
      </p:sp>
      <p:sp>
        <p:nvSpPr>
          <p:cNvPr id="35" name="TextBox 34">
            <a:extLst>
              <a:ext uri="{FF2B5EF4-FFF2-40B4-BE49-F238E27FC236}">
                <a16:creationId xmlns:a16="http://schemas.microsoft.com/office/drawing/2014/main" id="{E7F9AC61-6B7F-9C96-2202-16B3EDA4B11B}"/>
              </a:ext>
            </a:extLst>
          </p:cNvPr>
          <p:cNvSpPr txBox="1"/>
          <p:nvPr/>
        </p:nvSpPr>
        <p:spPr>
          <a:xfrm>
            <a:off x="10398790" y="5256144"/>
            <a:ext cx="1444400" cy="403187"/>
          </a:xfrm>
          <a:prstGeom prst="rect">
            <a:avLst/>
          </a:prstGeom>
          <a:noFill/>
        </p:spPr>
        <p:txBody>
          <a:bodyPr wrap="square" lIns="0" tIns="36576" rIns="0" bIns="0" rtlCol="0">
            <a:spAutoFit/>
          </a:bodyPr>
          <a:lstStyle/>
          <a:p>
            <a:pPr algn="ctr">
              <a:lnSpc>
                <a:spcPct val="85000"/>
              </a:lnSpc>
              <a:spcAft>
                <a:spcPts val="600"/>
              </a:spcAft>
              <a:buClr>
                <a:srgbClr val="00338D"/>
              </a:buClr>
              <a:buSzPct val="70000"/>
            </a:pPr>
            <a:r>
              <a:rPr lang="en-US" sz="2800" b="1" dirty="0">
                <a:solidFill>
                  <a:srgbClr val="00338D"/>
                </a:solidFill>
                <a:latin typeface="Arial"/>
              </a:rPr>
              <a:t>196 hrs.</a:t>
            </a:r>
            <a:endParaRPr lang="en-IN" sz="2800" b="1" dirty="0" err="1">
              <a:solidFill>
                <a:srgbClr val="00338D"/>
              </a:solidFill>
              <a:latin typeface="Arial"/>
            </a:endParaRPr>
          </a:p>
        </p:txBody>
      </p:sp>
      <p:sp>
        <p:nvSpPr>
          <p:cNvPr id="6" name="Footer Placeholder 2">
            <a:extLst>
              <a:ext uri="{FF2B5EF4-FFF2-40B4-BE49-F238E27FC236}">
                <a16:creationId xmlns:a16="http://schemas.microsoft.com/office/drawing/2014/main" id="{E831B9C8-51B8-E108-441F-F8B9674E32C7}"/>
              </a:ext>
            </a:extLst>
          </p:cNvPr>
          <p:cNvSpPr>
            <a:spLocks noGrp="1"/>
          </p:cNvSpPr>
          <p:nvPr>
            <p:ph type="ftr" sz="quarter" idx="11"/>
          </p:nvPr>
        </p:nvSpPr>
        <p:spPr>
          <a:xfrm>
            <a:off x="4038599" y="641690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7" name="Slide Number Placeholder 3">
            <a:extLst>
              <a:ext uri="{FF2B5EF4-FFF2-40B4-BE49-F238E27FC236}">
                <a16:creationId xmlns:a16="http://schemas.microsoft.com/office/drawing/2014/main" id="{44B6CEA3-4B6D-41EF-7118-F52FDD9ACEAD}"/>
              </a:ext>
            </a:extLst>
          </p:cNvPr>
          <p:cNvSpPr>
            <a:spLocks noGrp="1"/>
          </p:cNvSpPr>
          <p:nvPr>
            <p:ph type="sldNum" sz="quarter" idx="12"/>
          </p:nvPr>
        </p:nvSpPr>
        <p:spPr>
          <a:xfrm>
            <a:off x="8610600" y="63665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297443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B2AD1-9E27-7D98-9912-DADAFD7D60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9D3000-EF03-1783-997C-52C70D0B01F3}"/>
              </a:ext>
            </a:extLst>
          </p:cNvPr>
          <p:cNvSpPr>
            <a:spLocks noGrp="1"/>
          </p:cNvSpPr>
          <p:nvPr>
            <p:ph type="title"/>
          </p:nvPr>
        </p:nvSpPr>
        <p:spPr>
          <a:xfrm>
            <a:off x="1189281" y="176357"/>
            <a:ext cx="9810413" cy="740660"/>
          </a:xfrm>
        </p:spPr>
        <p:txBody>
          <a:bodyPr>
            <a:noAutofit/>
          </a:bodyPr>
          <a:lstStyle/>
          <a:p>
            <a:r>
              <a:rPr lang="en-IN" sz="3200" dirty="0"/>
              <a:t>Marine Waste Dumping</a:t>
            </a:r>
          </a:p>
        </p:txBody>
      </p:sp>
      <p:cxnSp>
        <p:nvCxnSpPr>
          <p:cNvPr id="5" name="Straight Connector 4">
            <a:extLst>
              <a:ext uri="{FF2B5EF4-FFF2-40B4-BE49-F238E27FC236}">
                <a16:creationId xmlns:a16="http://schemas.microsoft.com/office/drawing/2014/main" id="{67383CA7-3622-9239-9B17-C90F527863BF}"/>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5956406-8210-1637-0D95-272E82EE0DFC}"/>
              </a:ext>
            </a:extLst>
          </p:cNvPr>
          <p:cNvSpPr txBox="1"/>
          <p:nvPr/>
        </p:nvSpPr>
        <p:spPr>
          <a:xfrm>
            <a:off x="1648969" y="877743"/>
            <a:ext cx="8982635" cy="461665"/>
          </a:xfrm>
          <a:prstGeom prst="rect">
            <a:avLst/>
          </a:prstGeom>
          <a:noFill/>
        </p:spPr>
        <p:txBody>
          <a:bodyPr wrap="square">
            <a:spAutoFit/>
          </a:bodyPr>
          <a:lstStyle>
            <a:defPPr>
              <a:defRPr lang="en-US"/>
            </a:defPPr>
            <a:lvl1pPr algn="ctr">
              <a:defRPr sz="2400" b="1">
                <a:solidFill>
                  <a:schemeClr val="accent1"/>
                </a:solidFill>
              </a:defRPr>
            </a:lvl1pPr>
          </a:lstStyle>
          <a:p>
            <a:pPr lvl="0"/>
            <a:r>
              <a:rPr lang="en-IN" dirty="0"/>
              <a:t>– </a:t>
            </a:r>
            <a:r>
              <a:rPr lang="en-IN" sz="2000" dirty="0"/>
              <a:t>Plastics &amp; ALDFG</a:t>
            </a:r>
            <a:endParaRPr kumimoji="0" lang="en-IN" sz="2000" b="1" i="0" u="none" strike="noStrike" kern="1200" cap="none" spc="0" normalizeH="0" baseline="0" noProof="0" dirty="0">
              <a:ln>
                <a:noFill/>
              </a:ln>
              <a:effectLst/>
              <a:uLnTx/>
              <a:uFillTx/>
              <a:latin typeface="Aptos" panose="02110004020202020204"/>
              <a:ea typeface="+mn-ea"/>
              <a:cs typeface="+mn-cs"/>
            </a:endParaRPr>
          </a:p>
        </p:txBody>
      </p:sp>
      <p:sp>
        <p:nvSpPr>
          <p:cNvPr id="4" name="Rectangle 1">
            <a:extLst>
              <a:ext uri="{FF2B5EF4-FFF2-40B4-BE49-F238E27FC236}">
                <a16:creationId xmlns:a16="http://schemas.microsoft.com/office/drawing/2014/main" id="{27C2D187-F19B-2A51-6828-2FF41A3FDDE1}"/>
              </a:ext>
            </a:extLst>
          </p:cNvPr>
          <p:cNvSpPr txBox="1">
            <a:spLocks noChangeArrowheads="1"/>
          </p:cNvSpPr>
          <p:nvPr/>
        </p:nvSpPr>
        <p:spPr bwMode="auto">
          <a:xfrm>
            <a:off x="397485" y="1215849"/>
            <a:ext cx="718902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ct val="0"/>
              </a:spcAft>
              <a:buNone/>
            </a:pPr>
            <a:r>
              <a:rPr lang="en-US" altLang="en-US" sz="1600" b="1" dirty="0">
                <a:solidFill>
                  <a:schemeClr val="tx2"/>
                </a:solidFill>
                <a:cs typeface="Arial" panose="020B0604020202020204" pitchFamily="34" charset="0"/>
              </a:rPr>
              <a:t>Pollution by Plastics :</a:t>
            </a:r>
            <a:endParaRPr lang="en-US" altLang="en-US" sz="1600" dirty="0">
              <a:solidFill>
                <a:schemeClr val="tx2"/>
              </a:solidFill>
              <a:cs typeface="Arial" panose="020B0604020202020204" pitchFamily="34" charset="0"/>
            </a:endParaRPr>
          </a:p>
          <a:p>
            <a:pPr marL="285750" indent="-285750" eaLnBrk="0" fontAlgn="base" hangingPunct="0">
              <a:lnSpc>
                <a:spcPct val="100000"/>
              </a:lnSpc>
              <a:spcBef>
                <a:spcPct val="0"/>
              </a:spcBef>
              <a:spcAft>
                <a:spcPct val="0"/>
              </a:spcAft>
            </a:pPr>
            <a:r>
              <a:rPr lang="en-US" altLang="en-US" sz="1600" dirty="0">
                <a:solidFill>
                  <a:schemeClr val="tx2"/>
                </a:solidFill>
                <a:cs typeface="Arial" panose="020B0604020202020204" pitchFamily="34" charset="0"/>
              </a:rPr>
              <a:t>Persistent, non-biodegradable → damages marine ecosystems.</a:t>
            </a:r>
          </a:p>
          <a:p>
            <a:pPr marL="285750" indent="-285750" eaLnBrk="0" fontAlgn="base" hangingPunct="0">
              <a:lnSpc>
                <a:spcPct val="100000"/>
              </a:lnSpc>
              <a:spcBef>
                <a:spcPct val="0"/>
              </a:spcBef>
              <a:spcAft>
                <a:spcPct val="0"/>
              </a:spcAft>
            </a:pPr>
            <a:r>
              <a:rPr lang="en-US" altLang="en-US" sz="1600" dirty="0">
                <a:solidFill>
                  <a:schemeClr val="tx2"/>
                </a:solidFill>
                <a:cs typeface="Arial" panose="020B0604020202020204" pitchFamily="34" charset="0"/>
              </a:rPr>
              <a:t>Enters food chain → risk to fish, humans &amp; biodiversity.</a:t>
            </a:r>
          </a:p>
          <a:p>
            <a:pPr marL="285750" indent="-285750" eaLnBrk="0" fontAlgn="base" hangingPunct="0">
              <a:lnSpc>
                <a:spcPct val="100000"/>
              </a:lnSpc>
              <a:spcBef>
                <a:spcPct val="0"/>
              </a:spcBef>
              <a:spcAft>
                <a:spcPct val="0"/>
              </a:spcAft>
            </a:pPr>
            <a:r>
              <a:rPr lang="en-US" altLang="en-US" sz="1600" dirty="0">
                <a:solidFill>
                  <a:schemeClr val="tx2"/>
                </a:solidFill>
                <a:cs typeface="Arial" panose="020B0604020202020204" pitchFamily="34" charset="0"/>
              </a:rPr>
              <a:t>Major sources: packaging, cargo residues, single-use plastics from vessels &amp; ports. </a:t>
            </a:r>
          </a:p>
          <a:p>
            <a:pPr eaLnBrk="0" fontAlgn="base" hangingPunct="0">
              <a:lnSpc>
                <a:spcPct val="100000"/>
              </a:lnSpc>
              <a:spcBef>
                <a:spcPct val="0"/>
              </a:spcBef>
              <a:spcAft>
                <a:spcPct val="0"/>
              </a:spcAft>
            </a:pPr>
            <a:endParaRPr lang="en-US" altLang="en-US" sz="1600" dirty="0">
              <a:solidFill>
                <a:schemeClr val="tx2"/>
              </a:solidFill>
              <a:cs typeface="Arial" panose="020B0604020202020204" pitchFamily="34" charset="0"/>
            </a:endParaRPr>
          </a:p>
          <a:p>
            <a:pPr marL="0" indent="0" eaLnBrk="0" fontAlgn="base" hangingPunct="0">
              <a:lnSpc>
                <a:spcPct val="100000"/>
              </a:lnSpc>
              <a:spcBef>
                <a:spcPct val="0"/>
              </a:spcBef>
              <a:spcAft>
                <a:spcPct val="0"/>
              </a:spcAft>
              <a:buNone/>
            </a:pPr>
            <a:r>
              <a:rPr lang="en-US" altLang="en-US" sz="1600" b="1" dirty="0">
                <a:solidFill>
                  <a:schemeClr val="tx2"/>
                </a:solidFill>
                <a:cs typeface="Arial" panose="020B0604020202020204" pitchFamily="34" charset="0"/>
              </a:rPr>
              <a:t>ALDFG (Abandoned, Lost, Discarded Fishing Gear) :</a:t>
            </a:r>
            <a:endParaRPr lang="en-US" altLang="en-US" sz="1600" dirty="0">
              <a:solidFill>
                <a:schemeClr val="tx2"/>
              </a:solidFill>
              <a:cs typeface="Arial" panose="020B0604020202020204" pitchFamily="34" charset="0"/>
            </a:endParaRPr>
          </a:p>
          <a:p>
            <a:pPr marL="285750" indent="-285750" eaLnBrk="0" fontAlgn="base" hangingPunct="0">
              <a:lnSpc>
                <a:spcPct val="100000"/>
              </a:lnSpc>
              <a:spcBef>
                <a:spcPct val="0"/>
              </a:spcBef>
              <a:spcAft>
                <a:spcPct val="0"/>
              </a:spcAft>
            </a:pPr>
            <a:r>
              <a:rPr lang="en-US" altLang="en-US" sz="1600" dirty="0">
                <a:solidFill>
                  <a:schemeClr val="tx2"/>
                </a:solidFill>
                <a:cs typeface="Arial" panose="020B0604020202020204" pitchFamily="34" charset="0"/>
              </a:rPr>
              <a:t>Nets, ropes &amp; traps left at sea → cause </a:t>
            </a:r>
            <a:r>
              <a:rPr lang="en-US" altLang="en-US" sz="1600" b="1" dirty="0">
                <a:solidFill>
                  <a:schemeClr val="tx2"/>
                </a:solidFill>
                <a:cs typeface="Arial" panose="020B0604020202020204" pitchFamily="34" charset="0"/>
              </a:rPr>
              <a:t>“ghost fishing”</a:t>
            </a:r>
            <a:r>
              <a:rPr lang="en-US" altLang="en-US" sz="1600" dirty="0">
                <a:solidFill>
                  <a:schemeClr val="tx2"/>
                </a:solidFill>
                <a:cs typeface="Arial" panose="020B0604020202020204" pitchFamily="34" charset="0"/>
              </a:rPr>
              <a:t>.</a:t>
            </a:r>
          </a:p>
          <a:p>
            <a:pPr marL="285750" indent="-285750" eaLnBrk="0" fontAlgn="base" hangingPunct="0">
              <a:lnSpc>
                <a:spcPct val="100000"/>
              </a:lnSpc>
              <a:spcBef>
                <a:spcPct val="0"/>
              </a:spcBef>
              <a:spcAft>
                <a:spcPct val="0"/>
              </a:spcAft>
            </a:pPr>
            <a:r>
              <a:rPr lang="en-US" altLang="en-US" sz="1600" dirty="0">
                <a:solidFill>
                  <a:schemeClr val="tx2"/>
                </a:solidFill>
                <a:cs typeface="Arial" panose="020B0604020202020204" pitchFamily="34" charset="0"/>
              </a:rPr>
              <a:t>Entangles turtles, dolphins, seabirds, and marine mammals.</a:t>
            </a:r>
          </a:p>
          <a:p>
            <a:pPr marL="285750" indent="-285750" eaLnBrk="0" fontAlgn="base" hangingPunct="0">
              <a:lnSpc>
                <a:spcPct val="100000"/>
              </a:lnSpc>
              <a:spcBef>
                <a:spcPct val="0"/>
              </a:spcBef>
              <a:spcAft>
                <a:spcPct val="0"/>
              </a:spcAft>
            </a:pPr>
            <a:r>
              <a:rPr lang="en-US" altLang="en-US" sz="1600" dirty="0">
                <a:solidFill>
                  <a:schemeClr val="tx2"/>
                </a:solidFill>
                <a:cs typeface="Arial" panose="020B0604020202020204" pitchFamily="34" charset="0"/>
              </a:rPr>
              <a:t>Often linked to </a:t>
            </a:r>
            <a:r>
              <a:rPr lang="en-US" altLang="en-US" sz="1600" b="1" dirty="0">
                <a:solidFill>
                  <a:schemeClr val="tx2"/>
                </a:solidFill>
                <a:cs typeface="Arial" panose="020B0604020202020204" pitchFamily="34" charset="0"/>
              </a:rPr>
              <a:t>IUU fishing</a:t>
            </a:r>
            <a:r>
              <a:rPr lang="en-US" altLang="en-US" sz="1600" dirty="0">
                <a:solidFill>
                  <a:schemeClr val="tx2"/>
                </a:solidFill>
                <a:cs typeface="Arial" panose="020B0604020202020204" pitchFamily="34" charset="0"/>
              </a:rPr>
              <a:t> (gear discarded to avoid detection).</a:t>
            </a:r>
          </a:p>
          <a:p>
            <a:pPr eaLnBrk="0" fontAlgn="base" hangingPunct="0">
              <a:lnSpc>
                <a:spcPct val="100000"/>
              </a:lnSpc>
              <a:spcBef>
                <a:spcPct val="0"/>
              </a:spcBef>
              <a:spcAft>
                <a:spcPct val="0"/>
              </a:spcAft>
            </a:pPr>
            <a:endParaRPr lang="en-US" altLang="en-US" sz="1600" b="1" dirty="0">
              <a:solidFill>
                <a:schemeClr val="tx2"/>
              </a:solidFill>
              <a:cs typeface="Arial" panose="020B0604020202020204" pitchFamily="34" charset="0"/>
            </a:endParaRPr>
          </a:p>
          <a:p>
            <a:pPr marL="0" indent="0" eaLnBrk="0" fontAlgn="base" hangingPunct="0">
              <a:lnSpc>
                <a:spcPct val="100000"/>
              </a:lnSpc>
              <a:spcBef>
                <a:spcPct val="0"/>
              </a:spcBef>
              <a:spcAft>
                <a:spcPct val="0"/>
              </a:spcAft>
              <a:buNone/>
            </a:pPr>
            <a:r>
              <a:rPr lang="en-US" altLang="en-US" sz="1600" b="1" dirty="0">
                <a:solidFill>
                  <a:schemeClr val="tx2"/>
                </a:solidFill>
                <a:cs typeface="Arial" panose="020B0604020202020204" pitchFamily="34" charset="0"/>
              </a:rPr>
              <a:t>Impacts :</a:t>
            </a:r>
            <a:endParaRPr lang="en-US" altLang="en-US" sz="1600" dirty="0">
              <a:solidFill>
                <a:schemeClr val="tx2"/>
              </a:solidFill>
              <a:cs typeface="Arial" panose="020B0604020202020204" pitchFamily="34" charset="0"/>
            </a:endParaRPr>
          </a:p>
          <a:p>
            <a:pPr marL="285750" indent="-285750" eaLnBrk="0" fontAlgn="base" hangingPunct="0">
              <a:lnSpc>
                <a:spcPct val="100000"/>
              </a:lnSpc>
              <a:spcBef>
                <a:spcPct val="0"/>
              </a:spcBef>
              <a:spcAft>
                <a:spcPct val="0"/>
              </a:spcAft>
            </a:pPr>
            <a:r>
              <a:rPr lang="en-US" altLang="en-US" sz="1600" dirty="0">
                <a:solidFill>
                  <a:schemeClr val="tx2"/>
                </a:solidFill>
                <a:cs typeface="Arial" panose="020B0604020202020204" pitchFamily="34" charset="0"/>
              </a:rPr>
              <a:t>Environmental: Habitat destruction, species mortality.</a:t>
            </a:r>
          </a:p>
          <a:p>
            <a:pPr marL="285750" indent="-285750" eaLnBrk="0" fontAlgn="base" hangingPunct="0">
              <a:lnSpc>
                <a:spcPct val="100000"/>
              </a:lnSpc>
              <a:spcBef>
                <a:spcPct val="0"/>
              </a:spcBef>
              <a:spcAft>
                <a:spcPct val="0"/>
              </a:spcAft>
            </a:pPr>
            <a:r>
              <a:rPr lang="en-US" altLang="en-US" sz="1600" dirty="0">
                <a:solidFill>
                  <a:schemeClr val="tx2"/>
                </a:solidFill>
                <a:cs typeface="Arial" panose="020B0604020202020204" pitchFamily="34" charset="0"/>
              </a:rPr>
              <a:t>Economic: Loss to fisheries &amp; tourism.</a:t>
            </a:r>
          </a:p>
          <a:p>
            <a:pPr marL="285750" indent="-285750" eaLnBrk="0" fontAlgn="base" hangingPunct="0">
              <a:lnSpc>
                <a:spcPct val="100000"/>
              </a:lnSpc>
              <a:spcBef>
                <a:spcPct val="0"/>
              </a:spcBef>
              <a:spcAft>
                <a:spcPct val="0"/>
              </a:spcAft>
            </a:pPr>
            <a:r>
              <a:rPr lang="en-US" altLang="en-US" sz="1600" dirty="0">
                <a:solidFill>
                  <a:schemeClr val="tx2"/>
                </a:solidFill>
                <a:cs typeface="Arial" panose="020B0604020202020204" pitchFamily="34" charset="0"/>
              </a:rPr>
              <a:t>Safety: Hazards to ships &amp; navigation.</a:t>
            </a:r>
          </a:p>
          <a:p>
            <a:pPr eaLnBrk="0" fontAlgn="base" hangingPunct="0">
              <a:lnSpc>
                <a:spcPct val="100000"/>
              </a:lnSpc>
              <a:spcBef>
                <a:spcPct val="0"/>
              </a:spcBef>
              <a:spcAft>
                <a:spcPct val="0"/>
              </a:spcAft>
            </a:pPr>
            <a:endParaRPr lang="en-US" altLang="en-US" sz="1600" b="1" dirty="0">
              <a:solidFill>
                <a:schemeClr val="tx2"/>
              </a:solidFill>
              <a:cs typeface="Arial" panose="020B0604020202020204" pitchFamily="34" charset="0"/>
            </a:endParaRPr>
          </a:p>
          <a:p>
            <a:pPr marL="0" indent="0" eaLnBrk="0" fontAlgn="base" hangingPunct="0">
              <a:lnSpc>
                <a:spcPct val="100000"/>
              </a:lnSpc>
              <a:spcBef>
                <a:spcPct val="0"/>
              </a:spcBef>
              <a:spcAft>
                <a:spcPct val="0"/>
              </a:spcAft>
              <a:buNone/>
            </a:pPr>
            <a:r>
              <a:rPr lang="en-US" altLang="en-US" sz="1600" b="1" dirty="0">
                <a:solidFill>
                  <a:schemeClr val="tx2"/>
                </a:solidFill>
                <a:cs typeface="Arial" panose="020B0604020202020204" pitchFamily="34" charset="0"/>
              </a:rPr>
              <a:t>Controls &amp; Solutions :</a:t>
            </a:r>
            <a:endParaRPr lang="en-US" altLang="en-US" sz="1600" dirty="0">
              <a:solidFill>
                <a:schemeClr val="tx2"/>
              </a:solidFill>
              <a:cs typeface="Arial" panose="020B0604020202020204" pitchFamily="34" charset="0"/>
            </a:endParaRPr>
          </a:p>
          <a:p>
            <a:pPr marL="285750" indent="-285750" eaLnBrk="0" fontAlgn="base" hangingPunct="0">
              <a:lnSpc>
                <a:spcPct val="100000"/>
              </a:lnSpc>
              <a:spcBef>
                <a:spcPct val="0"/>
              </a:spcBef>
              <a:spcAft>
                <a:spcPct val="0"/>
              </a:spcAft>
            </a:pPr>
            <a:r>
              <a:rPr lang="en-US" altLang="en-US" sz="1600" b="1" dirty="0">
                <a:solidFill>
                  <a:schemeClr val="tx2"/>
                </a:solidFill>
                <a:cs typeface="Arial" panose="020B0604020202020204" pitchFamily="34" charset="0"/>
              </a:rPr>
              <a:t>MARPOL Annex V</a:t>
            </a:r>
            <a:r>
              <a:rPr lang="en-US" altLang="en-US" sz="1600" dirty="0">
                <a:solidFill>
                  <a:schemeClr val="tx2"/>
                </a:solidFill>
                <a:cs typeface="Arial" panose="020B0604020202020204" pitchFamily="34" charset="0"/>
              </a:rPr>
              <a:t> – prohibits dumping plastics at sea.</a:t>
            </a:r>
          </a:p>
          <a:p>
            <a:pPr marL="285750" indent="-285750" eaLnBrk="0" fontAlgn="base" hangingPunct="0">
              <a:lnSpc>
                <a:spcPct val="100000"/>
              </a:lnSpc>
              <a:spcBef>
                <a:spcPct val="0"/>
              </a:spcBef>
              <a:spcAft>
                <a:spcPct val="0"/>
              </a:spcAft>
            </a:pPr>
            <a:r>
              <a:rPr lang="en-US" altLang="en-US" sz="1600" b="1" dirty="0">
                <a:solidFill>
                  <a:schemeClr val="tx2"/>
                </a:solidFill>
                <a:cs typeface="Arial" panose="020B0604020202020204" pitchFamily="34" charset="0"/>
              </a:rPr>
              <a:t>Port Reception Facilities</a:t>
            </a:r>
            <a:r>
              <a:rPr lang="en-US" altLang="en-US" sz="1600" dirty="0">
                <a:solidFill>
                  <a:schemeClr val="tx2"/>
                </a:solidFill>
                <a:cs typeface="Arial" panose="020B0604020202020204" pitchFamily="34" charset="0"/>
              </a:rPr>
              <a:t> for waste disposal.</a:t>
            </a:r>
          </a:p>
          <a:p>
            <a:pPr marL="285750" indent="-285750" eaLnBrk="0" fontAlgn="base" hangingPunct="0">
              <a:lnSpc>
                <a:spcPct val="100000"/>
              </a:lnSpc>
              <a:spcBef>
                <a:spcPct val="0"/>
              </a:spcBef>
              <a:spcAft>
                <a:spcPct val="0"/>
              </a:spcAft>
            </a:pPr>
            <a:r>
              <a:rPr lang="en-US" altLang="en-US" sz="1600" dirty="0">
                <a:solidFill>
                  <a:schemeClr val="tx2"/>
                </a:solidFill>
                <a:cs typeface="Arial" panose="020B0604020202020204" pitchFamily="34" charset="0"/>
              </a:rPr>
              <a:t>IMO &amp; FAO initiatives: </a:t>
            </a:r>
            <a:r>
              <a:rPr lang="en-US" altLang="en-US" sz="1600" i="1" dirty="0" err="1">
                <a:solidFill>
                  <a:schemeClr val="tx2"/>
                </a:solidFill>
                <a:cs typeface="Arial" panose="020B0604020202020204" pitchFamily="34" charset="0"/>
              </a:rPr>
              <a:t>GloLitter</a:t>
            </a:r>
            <a:r>
              <a:rPr lang="en-US" altLang="en-US" sz="1600" i="1" dirty="0">
                <a:solidFill>
                  <a:schemeClr val="tx2"/>
                </a:solidFill>
                <a:cs typeface="Arial" panose="020B0604020202020204" pitchFamily="34" charset="0"/>
              </a:rPr>
              <a:t>, Fishing Gear Marking</a:t>
            </a:r>
            <a:r>
              <a:rPr lang="en-US" altLang="en-US" sz="1600" dirty="0">
                <a:solidFill>
                  <a:schemeClr val="tx2"/>
                </a:solidFill>
                <a:cs typeface="Arial" panose="020B0604020202020204" pitchFamily="34" charset="0"/>
              </a:rPr>
              <a:t>.</a:t>
            </a:r>
          </a:p>
          <a:p>
            <a:pPr marL="285750" indent="-285750" eaLnBrk="0" fontAlgn="base" hangingPunct="0">
              <a:lnSpc>
                <a:spcPct val="100000"/>
              </a:lnSpc>
              <a:spcBef>
                <a:spcPct val="0"/>
              </a:spcBef>
              <a:spcAft>
                <a:spcPct val="0"/>
              </a:spcAft>
            </a:pPr>
            <a:r>
              <a:rPr lang="en-US" altLang="en-US" sz="1600" dirty="0">
                <a:solidFill>
                  <a:schemeClr val="tx2"/>
                </a:solidFill>
                <a:cs typeface="Arial" panose="020B0604020202020204" pitchFamily="34" charset="0"/>
              </a:rPr>
              <a:t>National programs: Recycling &amp; waste management at ports.</a:t>
            </a:r>
          </a:p>
        </p:txBody>
      </p:sp>
      <p:pic>
        <p:nvPicPr>
          <p:cNvPr id="6" name="Picture 3" descr="marine plastic">
            <a:extLst>
              <a:ext uri="{FF2B5EF4-FFF2-40B4-BE49-F238E27FC236}">
                <a16:creationId xmlns:a16="http://schemas.microsoft.com/office/drawing/2014/main" id="{00971B62-7318-074F-4FEB-08CA75C97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6941" y="1206064"/>
            <a:ext cx="4417401" cy="2484071"/>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7" name="Picture 5" descr="Derelict Fishing Gear from the World's Marine Capture Fisheries | IUCN">
            <a:extLst>
              <a:ext uri="{FF2B5EF4-FFF2-40B4-BE49-F238E27FC236}">
                <a16:creationId xmlns:a16="http://schemas.microsoft.com/office/drawing/2014/main" id="{8856EBA3-8DB3-12FD-F635-EF34B88F98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941" y="3763320"/>
            <a:ext cx="4417401" cy="2850487"/>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8" name="Footer Placeholder 2">
            <a:extLst>
              <a:ext uri="{FF2B5EF4-FFF2-40B4-BE49-F238E27FC236}">
                <a16:creationId xmlns:a16="http://schemas.microsoft.com/office/drawing/2014/main" id="{E1C2A1FF-C78A-5762-DDC3-A864F7934973}"/>
              </a:ext>
            </a:extLst>
          </p:cNvPr>
          <p:cNvSpPr>
            <a:spLocks noGrp="1"/>
          </p:cNvSpPr>
          <p:nvPr>
            <p:ph type="ftr" sz="quarter" idx="11"/>
          </p:nvPr>
        </p:nvSpPr>
        <p:spPr>
          <a:xfrm>
            <a:off x="4038599" y="641690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9" name="Slide Number Placeholder 3">
            <a:extLst>
              <a:ext uri="{FF2B5EF4-FFF2-40B4-BE49-F238E27FC236}">
                <a16:creationId xmlns:a16="http://schemas.microsoft.com/office/drawing/2014/main" id="{093D4C22-592D-C784-5AC4-577A65A81BA5}"/>
              </a:ext>
            </a:extLst>
          </p:cNvPr>
          <p:cNvSpPr>
            <a:spLocks noGrp="1"/>
          </p:cNvSpPr>
          <p:nvPr>
            <p:ph type="sldNum" sz="quarter" idx="12"/>
          </p:nvPr>
        </p:nvSpPr>
        <p:spPr>
          <a:xfrm>
            <a:off x="8610600" y="65341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28245080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B9FBD-25CA-3890-F858-CFC7B23B64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E00E46-B77B-36A1-020D-A99471F33CBB}"/>
              </a:ext>
            </a:extLst>
          </p:cNvPr>
          <p:cNvSpPr>
            <a:spLocks noGrp="1"/>
          </p:cNvSpPr>
          <p:nvPr>
            <p:ph type="title"/>
          </p:nvPr>
        </p:nvSpPr>
        <p:spPr>
          <a:xfrm>
            <a:off x="1189281" y="176357"/>
            <a:ext cx="9810413" cy="740660"/>
          </a:xfrm>
        </p:spPr>
        <p:txBody>
          <a:bodyPr>
            <a:noAutofit/>
          </a:bodyPr>
          <a:lstStyle/>
          <a:p>
            <a:r>
              <a:rPr lang="en-GB" sz="3200">
                <a:latin typeface="Arial" panose="020B0604020202020204" pitchFamily="34" charset="0"/>
                <a:cs typeface="Arial" panose="020B0604020202020204" pitchFamily="34" charset="0"/>
              </a:rPr>
              <a:t>Coastal State Workshops</a:t>
            </a:r>
            <a:endParaRPr lang="en-IN" sz="3200" dirty="0"/>
          </a:p>
        </p:txBody>
      </p:sp>
      <p:cxnSp>
        <p:nvCxnSpPr>
          <p:cNvPr id="5" name="Straight Connector 4">
            <a:extLst>
              <a:ext uri="{FF2B5EF4-FFF2-40B4-BE49-F238E27FC236}">
                <a16:creationId xmlns:a16="http://schemas.microsoft.com/office/drawing/2014/main" id="{DF007B65-16E9-AF41-917D-71C4F8728E36}"/>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4E1D7CDE-570A-0541-276D-E785B11AB2FA}"/>
              </a:ext>
            </a:extLst>
          </p:cNvPr>
          <p:cNvSpPr txBox="1"/>
          <p:nvPr/>
        </p:nvSpPr>
        <p:spPr>
          <a:xfrm>
            <a:off x="6699953" y="4949210"/>
            <a:ext cx="5196772" cy="1223092"/>
          </a:xfrm>
          <a:prstGeom prst="rect">
            <a:avLst/>
          </a:prstGeom>
          <a:noFill/>
          <a:ln w="28575">
            <a:solidFill>
              <a:schemeClr val="tx1"/>
            </a:solidFill>
            <a:prstDash val="dash"/>
          </a:ln>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1300" b="0" i="0" u="none" strike="noStrike" kern="100" cap="none" spc="0" normalizeH="0" baseline="0" noProof="0" dirty="0">
                <a:ln>
                  <a:noFill/>
                </a:ln>
                <a:effectLst/>
                <a:uLnTx/>
                <a:uFillTx/>
                <a:latin typeface="Arial" panose="020B0604020202020204" pitchFamily="34" charset="0"/>
                <a:ea typeface="Aptos" panose="020B0004020202020204" pitchFamily="34" charset="0"/>
                <a:cs typeface="+mn-cs"/>
              </a:rPr>
              <a:t>It is proposed that the SWFS may contribute to such coastal state workshops from the funds budgeted towards the crew welfare events (Rs. 20 lakh/annum split as Rs. 5 lakhs/quarter) to foster interaction and joint projects, strengthening the maritime domain through focused discussions and capacity-building engagements.</a:t>
            </a:r>
            <a:endParaRPr kumimoji="0" lang="en-IN" sz="1300" b="0" i="0" u="none" strike="noStrike" kern="100" cap="none" spc="0" normalizeH="0" baseline="0" noProof="0" dirty="0">
              <a:ln>
                <a:noFill/>
              </a:ln>
              <a:effectLst/>
              <a:uLnTx/>
              <a:uFillTx/>
              <a:latin typeface="Arial" panose="020B0604020202020204" pitchFamily="34" charset="0"/>
              <a:ea typeface="Aptos" panose="020B0004020202020204" pitchFamily="34" charset="0"/>
              <a:cs typeface="+mn-cs"/>
            </a:endParaRPr>
          </a:p>
        </p:txBody>
      </p:sp>
      <p:pic>
        <p:nvPicPr>
          <p:cNvPr id="29" name="Picture 28">
            <a:extLst>
              <a:ext uri="{FF2B5EF4-FFF2-40B4-BE49-F238E27FC236}">
                <a16:creationId xmlns:a16="http://schemas.microsoft.com/office/drawing/2014/main" id="{03BDE270-2235-C18C-9F1E-5BEB927F84C6}"/>
              </a:ext>
            </a:extLst>
          </p:cNvPr>
          <p:cNvPicPr>
            <a:picLocks noChangeAspect="1"/>
          </p:cNvPicPr>
          <p:nvPr/>
        </p:nvPicPr>
        <p:blipFill>
          <a:blip r:embed="rId3"/>
          <a:stretch>
            <a:fillRect/>
          </a:stretch>
        </p:blipFill>
        <p:spPr>
          <a:xfrm>
            <a:off x="6584631" y="1331218"/>
            <a:ext cx="5427416" cy="3532638"/>
          </a:xfrm>
          <a:prstGeom prst="rect">
            <a:avLst/>
          </a:prstGeom>
        </p:spPr>
      </p:pic>
      <p:sp>
        <p:nvSpPr>
          <p:cNvPr id="31" name="TextBox 30">
            <a:extLst>
              <a:ext uri="{FF2B5EF4-FFF2-40B4-BE49-F238E27FC236}">
                <a16:creationId xmlns:a16="http://schemas.microsoft.com/office/drawing/2014/main" id="{72E4C71E-A918-0823-C099-DA3548222E4D}"/>
              </a:ext>
            </a:extLst>
          </p:cNvPr>
          <p:cNvSpPr txBox="1"/>
          <p:nvPr/>
        </p:nvSpPr>
        <p:spPr>
          <a:xfrm>
            <a:off x="295275" y="1331218"/>
            <a:ext cx="6096000" cy="4779257"/>
          </a:xfrm>
          <a:prstGeom prst="rect">
            <a:avLst/>
          </a:prstGeom>
          <a:noFill/>
        </p:spPr>
        <p:txBody>
          <a:bodyPr wrap="square">
            <a:spAutoFit/>
          </a:bodyPr>
          <a:lstStyle/>
          <a:p>
            <a:pPr algn="just">
              <a:lnSpc>
                <a:spcPct val="115000"/>
              </a:lnSpc>
              <a:spcAft>
                <a:spcPts val="800"/>
              </a:spcAft>
              <a:buNone/>
            </a:pPr>
            <a:r>
              <a:rPr lang="en-US" sz="1500" kern="100" dirty="0">
                <a:effectLst/>
                <a:ea typeface="Aptos" panose="020B0004020202020204" pitchFamily="34" charset="0"/>
              </a:rPr>
              <a:t>Coastal state workshops are proposed to be organized to advance welfare, ship recycling, shipbuilding, and repair initiatives in collaboration with State Maritime Boards. </a:t>
            </a:r>
          </a:p>
          <a:p>
            <a:pPr algn="just">
              <a:lnSpc>
                <a:spcPct val="115000"/>
              </a:lnSpc>
              <a:spcAft>
                <a:spcPts val="800"/>
              </a:spcAft>
              <a:buNone/>
            </a:pPr>
            <a:r>
              <a:rPr lang="en-US" sz="1500" b="1" kern="100" dirty="0">
                <a:effectLst/>
                <a:ea typeface="Aptos" panose="020B0004020202020204" pitchFamily="34" charset="0"/>
              </a:rPr>
              <a:t>The Coastal State Workshops will be </a:t>
            </a:r>
            <a:r>
              <a:rPr lang="en-US" sz="1500" b="1" kern="100" dirty="0">
                <a:ea typeface="Aptos" panose="020B0004020202020204" pitchFamily="34" charset="0"/>
              </a:rPr>
              <a:t>structured around six key</a:t>
            </a:r>
            <a:r>
              <a:rPr lang="en-US" sz="1500" b="1" kern="100" dirty="0">
                <a:effectLst/>
                <a:ea typeface="Aptos" panose="020B0004020202020204" pitchFamily="34" charset="0"/>
              </a:rPr>
              <a:t> pillars :</a:t>
            </a:r>
            <a:endParaRPr lang="en-IN" sz="1500" b="1" kern="100" dirty="0">
              <a:effectLst/>
              <a:ea typeface="Aptos" panose="020B0004020202020204" pitchFamily="34" charset="0"/>
            </a:endParaRPr>
          </a:p>
          <a:p>
            <a:pPr marL="285750" indent="-285750" algn="just">
              <a:lnSpc>
                <a:spcPct val="115000"/>
              </a:lnSpc>
              <a:spcAft>
                <a:spcPts val="800"/>
              </a:spcAft>
              <a:buFont typeface="+mj-lt"/>
              <a:buAutoNum type="romanLcPeriod"/>
            </a:pPr>
            <a:r>
              <a:rPr lang="en-US" sz="1500" b="1" kern="100" dirty="0">
                <a:ea typeface="Aptos" panose="020B0004020202020204" pitchFamily="34" charset="0"/>
              </a:rPr>
              <a:t>Pillar 1</a:t>
            </a:r>
            <a:r>
              <a:rPr lang="en-US" sz="1500" kern="100" dirty="0">
                <a:ea typeface="Aptos" panose="020B0004020202020204" pitchFamily="34" charset="0"/>
              </a:rPr>
              <a:t> : </a:t>
            </a:r>
            <a:r>
              <a:rPr lang="en-US" sz="1500" dirty="0"/>
              <a:t>Maritime Safety and Casualty Response</a:t>
            </a:r>
            <a:endParaRPr lang="en-IN" sz="1500" kern="100" dirty="0">
              <a:ea typeface="Aptos" panose="020B0004020202020204" pitchFamily="34" charset="0"/>
            </a:endParaRPr>
          </a:p>
          <a:p>
            <a:pPr marL="285750" indent="-285750" algn="just">
              <a:lnSpc>
                <a:spcPct val="115000"/>
              </a:lnSpc>
              <a:spcAft>
                <a:spcPts val="800"/>
              </a:spcAft>
              <a:buFont typeface="+mj-lt"/>
              <a:buAutoNum type="romanLcPeriod"/>
            </a:pPr>
            <a:r>
              <a:rPr lang="en-US" sz="1500" b="1" kern="100" dirty="0">
                <a:ea typeface="Aptos" panose="020B0004020202020204" pitchFamily="34" charset="0"/>
              </a:rPr>
              <a:t>Pillar 2 : </a:t>
            </a:r>
            <a:r>
              <a:rPr lang="en-US" sz="1500" kern="100" dirty="0">
                <a:ea typeface="Aptos" panose="020B0004020202020204" pitchFamily="34" charset="0"/>
              </a:rPr>
              <a:t>Coastal States- </a:t>
            </a:r>
            <a:r>
              <a:rPr lang="en-US" sz="1500" dirty="0"/>
              <a:t>Ship Building and Ship Recycling Opportunities</a:t>
            </a:r>
            <a:r>
              <a:rPr lang="en-US" sz="1500" kern="100" dirty="0">
                <a:ea typeface="Aptos" panose="020B0004020202020204" pitchFamily="34" charset="0"/>
              </a:rPr>
              <a:t> </a:t>
            </a:r>
            <a:endParaRPr lang="en-IN" sz="1500" kern="100" dirty="0">
              <a:ea typeface="Aptos" panose="020B0004020202020204" pitchFamily="34" charset="0"/>
            </a:endParaRPr>
          </a:p>
          <a:p>
            <a:pPr marL="285750" indent="-285750" algn="just">
              <a:lnSpc>
                <a:spcPct val="115000"/>
              </a:lnSpc>
              <a:spcAft>
                <a:spcPts val="800"/>
              </a:spcAft>
              <a:buFont typeface="+mj-lt"/>
              <a:buAutoNum type="romanLcPeriod"/>
            </a:pPr>
            <a:r>
              <a:rPr lang="en-US" sz="1500" b="1" kern="100" dirty="0">
                <a:ea typeface="Aptos" panose="020B0004020202020204" pitchFamily="34" charset="0"/>
              </a:rPr>
              <a:t>Pillar 3</a:t>
            </a:r>
            <a:r>
              <a:rPr lang="en-US" sz="1500" kern="100" dirty="0">
                <a:ea typeface="Aptos" panose="020B0004020202020204" pitchFamily="34" charset="0"/>
              </a:rPr>
              <a:t>  </a:t>
            </a:r>
            <a:r>
              <a:rPr lang="en-US" sz="1500" dirty="0"/>
              <a:t>Maritime Training, Skilling and Zero Corruption in Maritime</a:t>
            </a:r>
            <a:endParaRPr lang="en-IN" sz="1500" kern="100" dirty="0">
              <a:ea typeface="Aptos" panose="020B0004020202020204" pitchFamily="34" charset="0"/>
            </a:endParaRPr>
          </a:p>
          <a:p>
            <a:pPr marL="285750" indent="-285750" algn="just">
              <a:lnSpc>
                <a:spcPct val="115000"/>
              </a:lnSpc>
              <a:spcAft>
                <a:spcPts val="800"/>
              </a:spcAft>
              <a:buFont typeface="+mj-lt"/>
              <a:buAutoNum type="romanLcPeriod"/>
            </a:pPr>
            <a:r>
              <a:rPr lang="en-US" sz="1500" b="1" kern="100" dirty="0">
                <a:ea typeface="Aptos" panose="020B0004020202020204" pitchFamily="34" charset="0"/>
              </a:rPr>
              <a:t>Pillar 4</a:t>
            </a:r>
            <a:r>
              <a:rPr lang="en-US" sz="1500" kern="100" dirty="0">
                <a:ea typeface="Aptos" panose="020B0004020202020204" pitchFamily="34" charset="0"/>
              </a:rPr>
              <a:t> : </a:t>
            </a:r>
            <a:r>
              <a:rPr lang="en-US" sz="1500" dirty="0"/>
              <a:t>Maritime Crewing and Employment Opportunities &amp; Zero Tolerance in Crewing and Manning</a:t>
            </a:r>
            <a:r>
              <a:rPr lang="en-US" sz="1500" kern="100" dirty="0">
                <a:ea typeface="Aptos" panose="020B0004020202020204" pitchFamily="34" charset="0"/>
              </a:rPr>
              <a:t> </a:t>
            </a:r>
            <a:endParaRPr lang="en-IN" sz="1500" kern="100" dirty="0">
              <a:ea typeface="Aptos" panose="020B0004020202020204" pitchFamily="34" charset="0"/>
            </a:endParaRPr>
          </a:p>
          <a:p>
            <a:pPr marL="285750" indent="-285750" algn="just">
              <a:lnSpc>
                <a:spcPct val="115000"/>
              </a:lnSpc>
              <a:spcAft>
                <a:spcPts val="800"/>
              </a:spcAft>
              <a:buFont typeface="+mj-lt"/>
              <a:buAutoNum type="romanLcPeriod"/>
            </a:pPr>
            <a:r>
              <a:rPr lang="en-US" sz="1500" b="1" kern="100" dirty="0">
                <a:ea typeface="Aptos" panose="020B0004020202020204" pitchFamily="34" charset="0"/>
              </a:rPr>
              <a:t>Pillar 5</a:t>
            </a:r>
            <a:r>
              <a:rPr lang="en-US" sz="1500" kern="100" dirty="0">
                <a:ea typeface="Aptos" panose="020B0004020202020204" pitchFamily="34" charset="0"/>
              </a:rPr>
              <a:t> : </a:t>
            </a:r>
            <a:r>
              <a:rPr lang="en-US" sz="1500" dirty="0"/>
              <a:t>Decarbonization, Sustainability &amp; Sea and Environment Protection</a:t>
            </a:r>
            <a:endParaRPr lang="en-US" sz="1500" kern="100" dirty="0">
              <a:ea typeface="Aptos" panose="020B0004020202020204" pitchFamily="34" charset="0"/>
            </a:endParaRPr>
          </a:p>
          <a:p>
            <a:pPr marL="285750" indent="-285750" algn="just">
              <a:lnSpc>
                <a:spcPct val="115000"/>
              </a:lnSpc>
              <a:spcAft>
                <a:spcPts val="800"/>
              </a:spcAft>
              <a:buFont typeface="+mj-lt"/>
              <a:buAutoNum type="romanLcPeriod"/>
            </a:pPr>
            <a:r>
              <a:rPr lang="en-US" sz="1500" b="1" kern="100" dirty="0">
                <a:effectLst/>
                <a:ea typeface="Aptos" panose="020B0004020202020204" pitchFamily="34" charset="0"/>
              </a:rPr>
              <a:t>Pillar 6 : </a:t>
            </a:r>
            <a:r>
              <a:rPr lang="en-US" sz="1500" dirty="0"/>
              <a:t>Coastal Shipping &amp; Opportunities in Coastal, Inland Navigation and Multimodal Shift</a:t>
            </a:r>
            <a:endParaRPr lang="en-IN" sz="1500" dirty="0"/>
          </a:p>
        </p:txBody>
      </p:sp>
      <p:sp>
        <p:nvSpPr>
          <p:cNvPr id="32" name="TextBox 31">
            <a:extLst>
              <a:ext uri="{FF2B5EF4-FFF2-40B4-BE49-F238E27FC236}">
                <a16:creationId xmlns:a16="http://schemas.microsoft.com/office/drawing/2014/main" id="{45B7745A-CCC3-AB8F-713D-206E58201C4D}"/>
              </a:ext>
            </a:extLst>
          </p:cNvPr>
          <p:cNvSpPr txBox="1"/>
          <p:nvPr/>
        </p:nvSpPr>
        <p:spPr>
          <a:xfrm>
            <a:off x="295275" y="6095150"/>
            <a:ext cx="6289356" cy="408623"/>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IN" dirty="0"/>
              <a:t>Upcoming Pilot Coastal State Workshop in Andhra Pradesh</a:t>
            </a:r>
          </a:p>
        </p:txBody>
      </p:sp>
      <p:sp>
        <p:nvSpPr>
          <p:cNvPr id="3" name="Footer Placeholder 2">
            <a:extLst>
              <a:ext uri="{FF2B5EF4-FFF2-40B4-BE49-F238E27FC236}">
                <a16:creationId xmlns:a16="http://schemas.microsoft.com/office/drawing/2014/main" id="{D9063242-1DBF-6EF2-5C51-4F090EABFFA8}"/>
              </a:ext>
            </a:extLst>
          </p:cNvPr>
          <p:cNvSpPr>
            <a:spLocks noGrp="1"/>
          </p:cNvSpPr>
          <p:nvPr>
            <p:ph type="ftr" sz="quarter" idx="11"/>
          </p:nvPr>
        </p:nvSpPr>
        <p:spPr>
          <a:xfrm>
            <a:off x="4038599" y="647278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4" name="Slide Number Placeholder 3">
            <a:extLst>
              <a:ext uri="{FF2B5EF4-FFF2-40B4-BE49-F238E27FC236}">
                <a16:creationId xmlns:a16="http://schemas.microsoft.com/office/drawing/2014/main" id="{53E92D34-22E9-679C-9ABE-44383223C54D}"/>
              </a:ext>
            </a:extLst>
          </p:cNvPr>
          <p:cNvSpPr>
            <a:spLocks noGrp="1"/>
          </p:cNvSpPr>
          <p:nvPr>
            <p:ph type="sldNum" sz="quarter" idx="12"/>
          </p:nvPr>
        </p:nvSpPr>
        <p:spPr>
          <a:xfrm>
            <a:off x="8610600" y="642239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33261214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7801F-1CF2-2BBA-BD91-AE9C5D4A7A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78EEBA-6AEB-1B1C-B2FE-46AAF0EBE943}"/>
              </a:ext>
            </a:extLst>
          </p:cNvPr>
          <p:cNvSpPr>
            <a:spLocks noGrp="1"/>
          </p:cNvSpPr>
          <p:nvPr>
            <p:ph type="title"/>
          </p:nvPr>
        </p:nvSpPr>
        <p:spPr>
          <a:xfrm>
            <a:off x="1189281" y="176357"/>
            <a:ext cx="9810413" cy="740660"/>
          </a:xfrm>
        </p:spPr>
        <p:txBody>
          <a:bodyPr>
            <a:noAutofit/>
          </a:bodyPr>
          <a:lstStyle/>
          <a:p>
            <a:r>
              <a:rPr lang="en-IN" sz="3200" dirty="0"/>
              <a:t>IMO Led Projects </a:t>
            </a:r>
          </a:p>
        </p:txBody>
      </p:sp>
      <p:cxnSp>
        <p:nvCxnSpPr>
          <p:cNvPr id="5" name="Straight Connector 4">
            <a:extLst>
              <a:ext uri="{FF2B5EF4-FFF2-40B4-BE49-F238E27FC236}">
                <a16:creationId xmlns:a16="http://schemas.microsoft.com/office/drawing/2014/main" id="{C536C216-6820-F130-E442-27FA0867AD04}"/>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7B425E7-613E-248D-167D-FB7D4EEA3ECF}"/>
              </a:ext>
            </a:extLst>
          </p:cNvPr>
          <p:cNvSpPr txBox="1"/>
          <p:nvPr/>
        </p:nvSpPr>
        <p:spPr>
          <a:xfrm>
            <a:off x="1015473" y="5234959"/>
            <a:ext cx="2147724" cy="503655"/>
          </a:xfrm>
          <a:prstGeom prst="round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vert="horz" wrap="square" lIns="0" tIns="0" rIns="0" bIns="0" rtlCol="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en-US" sz="1700" b="1" i="0" u="none" strike="noStrike" kern="1200" cap="none" spc="0" normalizeH="0" baseline="0" noProof="0" err="1">
                <a:ln>
                  <a:noFill/>
                </a:ln>
                <a:solidFill>
                  <a:srgbClr val="00338D"/>
                </a:solidFill>
                <a:effectLst/>
                <a:uLnTx/>
                <a:uFillTx/>
                <a:latin typeface="Arial" panose="020B0604020202020204" pitchFamily="34" charset="0"/>
                <a:ea typeface="+mn-ea"/>
                <a:cs typeface="+mn-cs"/>
              </a:rPr>
              <a:t>GloLitter</a:t>
            </a:r>
            <a:r>
              <a:rPr kumimoji="0" lang="en-US" altLang="en-US" sz="1700" b="1" i="0" u="none" strike="noStrike" kern="1200" cap="none" spc="0" normalizeH="0" baseline="0" noProof="0">
                <a:ln>
                  <a:noFill/>
                </a:ln>
                <a:solidFill>
                  <a:srgbClr val="00338D"/>
                </a:solidFill>
                <a:effectLst/>
                <a:uLnTx/>
                <a:uFillTx/>
                <a:latin typeface="Arial" panose="020B0604020202020204" pitchFamily="34"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00338D"/>
                </a:solidFill>
                <a:effectLst/>
                <a:uLnTx/>
                <a:uFillTx/>
                <a:latin typeface="Arial" panose="020B0604020202020204" pitchFamily="34" charset="0"/>
                <a:ea typeface="+mn-ea"/>
                <a:cs typeface="+mn-cs"/>
              </a:rPr>
              <a:t>Tackling Plastics and Marine Litter</a:t>
            </a:r>
            <a:endParaRPr kumimoji="0" lang="en-US" altLang="en-US" sz="1600" b="0" i="0" u="none" strike="noStrike" kern="1200" cap="none" spc="0" normalizeH="0" baseline="0" noProof="0">
              <a:ln>
                <a:noFill/>
              </a:ln>
              <a:solidFill>
                <a:srgbClr val="00338D"/>
              </a:solidFill>
              <a:effectLst/>
              <a:uLnTx/>
              <a:uFillTx/>
              <a:latin typeface="Arial" panose="020B0604020202020204" pitchFamily="34" charset="0"/>
              <a:ea typeface="+mn-ea"/>
              <a:cs typeface="+mn-cs"/>
            </a:endParaRPr>
          </a:p>
        </p:txBody>
      </p:sp>
      <p:pic>
        <p:nvPicPr>
          <p:cNvPr id="8" name="Content Placeholder 3">
            <a:extLst>
              <a:ext uri="{FF2B5EF4-FFF2-40B4-BE49-F238E27FC236}">
                <a16:creationId xmlns:a16="http://schemas.microsoft.com/office/drawing/2014/main" id="{36B3DEE8-C57E-2512-B53F-07B45BAC9BDF}"/>
              </a:ext>
            </a:extLst>
          </p:cNvPr>
          <p:cNvPicPr>
            <a:picLocks noChangeAspect="1"/>
          </p:cNvPicPr>
          <p:nvPr/>
        </p:nvPicPr>
        <p:blipFill>
          <a:blip r:embed="rId3"/>
          <a:srcRect t="3878" b="1322"/>
          <a:stretch>
            <a:fillRect/>
          </a:stretch>
        </p:blipFill>
        <p:spPr>
          <a:xfrm>
            <a:off x="303112" y="1340747"/>
            <a:ext cx="3572447" cy="3416378"/>
          </a:xfrm>
          <a:prstGeom prst="rect">
            <a:avLst/>
          </a:prstGeom>
          <a:scene3d>
            <a:camera prst="orthographicFront"/>
            <a:lightRig rig="threePt" dir="t"/>
          </a:scene3d>
          <a:sp3d>
            <a:bevelT/>
          </a:sp3d>
        </p:spPr>
      </p:pic>
      <p:pic>
        <p:nvPicPr>
          <p:cNvPr id="9" name="Content Placeholder 3">
            <a:extLst>
              <a:ext uri="{FF2B5EF4-FFF2-40B4-BE49-F238E27FC236}">
                <a16:creationId xmlns:a16="http://schemas.microsoft.com/office/drawing/2014/main" id="{510D452B-6E23-6EA0-F7C3-EC069D25D935}"/>
              </a:ext>
            </a:extLst>
          </p:cNvPr>
          <p:cNvPicPr>
            <a:picLocks noChangeAspect="1"/>
          </p:cNvPicPr>
          <p:nvPr/>
        </p:nvPicPr>
        <p:blipFill>
          <a:blip r:embed="rId4"/>
          <a:stretch>
            <a:fillRect/>
          </a:stretch>
        </p:blipFill>
        <p:spPr>
          <a:xfrm>
            <a:off x="4003205" y="1296941"/>
            <a:ext cx="3952010" cy="3506562"/>
          </a:xfrm>
          <a:prstGeom prst="rect">
            <a:avLst/>
          </a:prstGeom>
          <a:scene3d>
            <a:camera prst="orthographicFront"/>
            <a:lightRig rig="threePt" dir="t"/>
          </a:scene3d>
          <a:sp3d>
            <a:bevelT/>
          </a:sp3d>
        </p:spPr>
      </p:pic>
      <p:pic>
        <p:nvPicPr>
          <p:cNvPr id="10" name="Content Placeholder 3">
            <a:extLst>
              <a:ext uri="{FF2B5EF4-FFF2-40B4-BE49-F238E27FC236}">
                <a16:creationId xmlns:a16="http://schemas.microsoft.com/office/drawing/2014/main" id="{EB024F58-17DC-94CF-4FF4-69F86C360C71}"/>
              </a:ext>
            </a:extLst>
          </p:cNvPr>
          <p:cNvPicPr>
            <a:picLocks noChangeAspect="1"/>
          </p:cNvPicPr>
          <p:nvPr/>
        </p:nvPicPr>
        <p:blipFill>
          <a:blip r:embed="rId5"/>
          <a:stretch>
            <a:fillRect/>
          </a:stretch>
        </p:blipFill>
        <p:spPr>
          <a:xfrm>
            <a:off x="8170863" y="1296941"/>
            <a:ext cx="3756644" cy="3561939"/>
          </a:xfrm>
          <a:prstGeom prst="rect">
            <a:avLst/>
          </a:prstGeom>
          <a:scene3d>
            <a:camera prst="orthographicFront"/>
            <a:lightRig rig="threePt" dir="t"/>
          </a:scene3d>
          <a:sp3d>
            <a:bevelT/>
          </a:sp3d>
        </p:spPr>
      </p:pic>
      <p:sp>
        <p:nvSpPr>
          <p:cNvPr id="11" name="TextBox 10">
            <a:extLst>
              <a:ext uri="{FF2B5EF4-FFF2-40B4-BE49-F238E27FC236}">
                <a16:creationId xmlns:a16="http://schemas.microsoft.com/office/drawing/2014/main" id="{6B6B29A9-E407-2534-6693-42F722F0BB30}"/>
              </a:ext>
            </a:extLst>
          </p:cNvPr>
          <p:cNvSpPr txBox="1"/>
          <p:nvPr/>
        </p:nvSpPr>
        <p:spPr>
          <a:xfrm>
            <a:off x="4711453" y="5166908"/>
            <a:ext cx="2535513" cy="639756"/>
          </a:xfrm>
          <a:prstGeom prst="round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vert="horz" wrap="square" lIns="0" tIns="0" rIns="0" bIns="0" rtlCol="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en-US" sz="1700" b="1" i="0" u="none" strike="noStrike" kern="1200" cap="none" spc="0" normalizeH="0" baseline="0" noProof="0">
                <a:ln>
                  <a:noFill/>
                </a:ln>
                <a:solidFill>
                  <a:srgbClr val="00338D"/>
                </a:solidFill>
                <a:effectLst/>
                <a:uLnTx/>
                <a:uFillTx/>
                <a:latin typeface="Arial" panose="020B0604020202020204" pitchFamily="34" charset="0"/>
                <a:ea typeface="+mn-ea"/>
                <a:cs typeface="+mn-cs"/>
              </a:rPr>
              <a:t>Green Voyage 2050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00338D"/>
                </a:solidFill>
                <a:effectLst/>
                <a:uLnTx/>
                <a:uFillTx/>
                <a:latin typeface="Arial" panose="020B0604020202020204" pitchFamily="34" charset="0"/>
                <a:ea typeface="+mn-ea"/>
                <a:cs typeface="+mn-cs"/>
              </a:rPr>
              <a:t>Advancing IMO GHG Reduction Strategies</a:t>
            </a:r>
            <a:endParaRPr kumimoji="0" lang="en-US" altLang="en-US" sz="1600" b="0" i="0" u="none" strike="noStrike" kern="1200" cap="none" spc="0" normalizeH="0" baseline="0" noProof="0">
              <a:ln>
                <a:noFill/>
              </a:ln>
              <a:solidFill>
                <a:srgbClr val="00338D"/>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219555B8-EDD9-041B-1A59-39E813DA6418}"/>
              </a:ext>
            </a:extLst>
          </p:cNvPr>
          <p:cNvSpPr txBox="1"/>
          <p:nvPr/>
        </p:nvSpPr>
        <p:spPr>
          <a:xfrm>
            <a:off x="8628687" y="5039086"/>
            <a:ext cx="2840996" cy="895400"/>
          </a:xfrm>
          <a:prstGeom prst="round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vert="horz" wrap="square" lIns="0" tIns="0" rIns="0" bIns="0" rtlCol="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en-US" sz="1700" b="1" i="0" u="none" strike="noStrike" kern="1200" cap="none" spc="0" normalizeH="0" baseline="0" noProof="0" err="1">
                <a:ln>
                  <a:noFill/>
                </a:ln>
                <a:solidFill>
                  <a:srgbClr val="00338D"/>
                </a:solidFill>
                <a:effectLst/>
                <a:uLnTx/>
                <a:uFillTx/>
                <a:latin typeface="Arial" panose="020B0604020202020204" pitchFamily="34" charset="0"/>
                <a:ea typeface="+mn-ea"/>
                <a:cs typeface="+mn-cs"/>
              </a:rPr>
              <a:t>GloNoise</a:t>
            </a:r>
            <a:r>
              <a:rPr kumimoji="0" lang="en-US" altLang="en-US" sz="1700" b="1" i="0" u="none" strike="noStrike" kern="1200" cap="none" spc="0" normalizeH="0" baseline="0" noProof="0">
                <a:ln>
                  <a:noFill/>
                </a:ln>
                <a:solidFill>
                  <a:srgbClr val="00338D"/>
                </a:solidFill>
                <a:effectLst/>
                <a:uLnTx/>
                <a:uFillTx/>
                <a:latin typeface="Arial" panose="020B0604020202020204" pitchFamily="34"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00338D"/>
                </a:solidFill>
                <a:effectLst/>
                <a:uLnTx/>
                <a:uFillTx/>
                <a:latin typeface="Arial" panose="020B0604020202020204" pitchFamily="34" charset="0"/>
                <a:ea typeface="+mn-ea"/>
                <a:cs typeface="+mn-cs"/>
              </a:rPr>
              <a:t>Reducing Underwater Radiated Noise Pollution</a:t>
            </a:r>
            <a:endParaRPr kumimoji="0" lang="en-US" altLang="en-US" sz="1600" b="0" i="0" u="none" strike="noStrike" kern="1200" cap="none" spc="0" normalizeH="0" baseline="0" noProof="0">
              <a:ln>
                <a:noFill/>
              </a:ln>
              <a:solidFill>
                <a:srgbClr val="00338D"/>
              </a:solidFill>
              <a:effectLst/>
              <a:uLnTx/>
              <a:uFillTx/>
              <a:latin typeface="Arial" panose="020B0604020202020204" pitchFamily="34" charset="0"/>
              <a:ea typeface="+mn-ea"/>
              <a:cs typeface="+mn-cs"/>
            </a:endParaRPr>
          </a:p>
        </p:txBody>
      </p:sp>
      <p:sp>
        <p:nvSpPr>
          <p:cNvPr id="3" name="Footer Placeholder 2">
            <a:extLst>
              <a:ext uri="{FF2B5EF4-FFF2-40B4-BE49-F238E27FC236}">
                <a16:creationId xmlns:a16="http://schemas.microsoft.com/office/drawing/2014/main" id="{7833DE54-F579-51C1-0E56-A725E91E3F2F}"/>
              </a:ext>
            </a:extLst>
          </p:cNvPr>
          <p:cNvSpPr>
            <a:spLocks noGrp="1"/>
          </p:cNvSpPr>
          <p:nvPr>
            <p:ph type="ftr" sz="quarter" idx="11"/>
          </p:nvPr>
        </p:nvSpPr>
        <p:spPr>
          <a:xfrm>
            <a:off x="4038599" y="642706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4" name="Slide Number Placeholder 3">
            <a:extLst>
              <a:ext uri="{FF2B5EF4-FFF2-40B4-BE49-F238E27FC236}">
                <a16:creationId xmlns:a16="http://schemas.microsoft.com/office/drawing/2014/main" id="{6C20BBD6-A202-3589-6B87-1BB63A4F0B3A}"/>
              </a:ext>
            </a:extLst>
          </p:cNvPr>
          <p:cNvSpPr>
            <a:spLocks noGrp="1"/>
          </p:cNvSpPr>
          <p:nvPr>
            <p:ph type="sldNum" sz="quarter" idx="12"/>
          </p:nvPr>
        </p:nvSpPr>
        <p:spPr>
          <a:xfrm>
            <a:off x="8610600" y="637667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1010164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1B86B-BA59-97B6-53F7-682E4BB6FB6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DAD4018-7F45-A203-B4DF-326DEF1BD134}"/>
              </a:ext>
            </a:extLst>
          </p:cNvPr>
          <p:cNvSpPr/>
          <p:nvPr/>
        </p:nvSpPr>
        <p:spPr>
          <a:xfrm>
            <a:off x="0" y="-54864"/>
            <a:ext cx="12192000" cy="68579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CEF0DB70-4D92-9BBE-CAF0-2F4A4192CDF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062386" y="5639943"/>
            <a:ext cx="851074" cy="1015076"/>
          </a:xfrm>
          <a:prstGeom prst="rect">
            <a:avLst/>
          </a:prstGeom>
        </p:spPr>
      </p:pic>
      <p:sp>
        <p:nvSpPr>
          <p:cNvPr id="10" name="Rectangle 1">
            <a:extLst>
              <a:ext uri="{FF2B5EF4-FFF2-40B4-BE49-F238E27FC236}">
                <a16:creationId xmlns:a16="http://schemas.microsoft.com/office/drawing/2014/main" id="{0157DBAC-7FFB-A587-E2BF-ADAF261A548D}"/>
              </a:ext>
            </a:extLst>
          </p:cNvPr>
          <p:cNvSpPr>
            <a:spLocks noChangeArrowheads="1"/>
          </p:cNvSpPr>
          <p:nvPr/>
        </p:nvSpPr>
        <p:spPr bwMode="auto">
          <a:xfrm>
            <a:off x="7804365" y="1128182"/>
            <a:ext cx="4123479"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hi-IN" altLang="en-US" sz="3600" b="1" i="1" u="none" strike="noStrike" kern="1200" cap="none" spc="0" normalizeH="0" baseline="0" noProof="0">
                <a:ln>
                  <a:noFill/>
                </a:ln>
                <a:solidFill>
                  <a:prstClr val="black"/>
                </a:solidFill>
                <a:effectLst/>
                <a:uLnTx/>
                <a:uFillTx/>
                <a:latin typeface="Arial" panose="020B0604020202020204" pitchFamily="34" charset="0"/>
                <a:ea typeface="+mn-ea"/>
                <a:cs typeface="Mangal" panose="02040503050203030202" pitchFamily="18" charset="0"/>
              </a:rPr>
              <a:t>संगच्छध्वं </a:t>
            </a:r>
            <a:endParaRPr kumimoji="0" lang="en-IN" altLang="en-US" sz="3600" b="1" i="1" u="none" strike="noStrike" kern="1200" cap="none" spc="0" normalizeH="0" baseline="0" noProof="0">
              <a:ln>
                <a:noFill/>
              </a:ln>
              <a:solidFill>
                <a:prstClr val="black"/>
              </a:solidFill>
              <a:effectLst/>
              <a:uLnTx/>
              <a:uFillTx/>
              <a:latin typeface="Arial" panose="020B0604020202020204" pitchFamily="34" charset="0"/>
              <a:ea typeface="+mn-ea"/>
              <a:cs typeface="Mangal" panose="02040503050203030202"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hi-IN" altLang="en-US" sz="3600" b="1" i="1" u="none" strike="noStrike" kern="1200" cap="none" spc="0" normalizeH="0" baseline="0" noProof="0">
                <a:ln>
                  <a:noFill/>
                </a:ln>
                <a:solidFill>
                  <a:prstClr val="black"/>
                </a:solidFill>
                <a:effectLst/>
                <a:uLnTx/>
                <a:uFillTx/>
                <a:latin typeface="Arial" panose="020B0604020202020204" pitchFamily="34" charset="0"/>
                <a:ea typeface="+mn-ea"/>
                <a:cs typeface="Mangal" panose="02040503050203030202" pitchFamily="18" charset="0"/>
              </a:rPr>
              <a:t>संवदध्वं </a:t>
            </a:r>
            <a:endParaRPr kumimoji="0" lang="en-IN" altLang="en-US" sz="3600" b="1" i="1" u="none" strike="noStrike" kern="1200" cap="none" spc="0" normalizeH="0" baseline="0" noProof="0">
              <a:ln>
                <a:noFill/>
              </a:ln>
              <a:solidFill>
                <a:prstClr val="black"/>
              </a:solidFill>
              <a:effectLst/>
              <a:uLnTx/>
              <a:uFillTx/>
              <a:latin typeface="Arial" panose="020B0604020202020204" pitchFamily="34" charset="0"/>
              <a:ea typeface="+mn-ea"/>
              <a:cs typeface="Mangal" panose="02040503050203030202"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hi-IN" altLang="en-US" sz="3600" b="1" i="1" u="none" strike="noStrike" kern="1200" cap="none" spc="0" normalizeH="0" baseline="0" noProof="0">
                <a:ln>
                  <a:noFill/>
                </a:ln>
                <a:solidFill>
                  <a:prstClr val="black"/>
                </a:solidFill>
                <a:effectLst/>
                <a:uLnTx/>
                <a:uFillTx/>
                <a:latin typeface="Arial" panose="020B0604020202020204" pitchFamily="34" charset="0"/>
                <a:ea typeface="+mn-ea"/>
                <a:cs typeface="Mangal" panose="02040503050203030202" pitchFamily="18" charset="0"/>
              </a:rPr>
              <a:t>सं वो मनांसि जानताम्।</a:t>
            </a:r>
            <a:endParaRPr kumimoji="0" lang="en-US" altLang="en-US" sz="3600" b="1"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8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“Move together,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speak together,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may your minds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be in harmony.”</a:t>
            </a:r>
            <a:endParaRPr kumimoji="0" lang="en-US" altLang="en-US" sz="1800" b="1"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(Rigveda 10.191.2)</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1200" b="0" i="1"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A214852A-8B87-FF3E-349E-C1CF22F1726F}"/>
              </a:ext>
            </a:extLst>
          </p:cNvPr>
          <p:cNvPicPr>
            <a:picLocks noChangeAspect="1"/>
          </p:cNvPicPr>
          <p:nvPr/>
        </p:nvPicPr>
        <p:blipFill>
          <a:blip r:embed="rId4">
            <a:extLst>
              <a:ext uri="{28A0092B-C50C-407E-A947-70E740481C1C}">
                <a14:useLocalDpi xmlns:a14="http://schemas.microsoft.com/office/drawing/2010/main" val="0"/>
              </a:ext>
            </a:extLst>
          </a:blip>
          <a:srcRect l="3768" r="3612" b="1911"/>
          <a:stretch>
            <a:fillRect/>
          </a:stretch>
        </p:blipFill>
        <p:spPr>
          <a:xfrm>
            <a:off x="11173290" y="5689610"/>
            <a:ext cx="851074" cy="861270"/>
          </a:xfrm>
          <a:prstGeom prst="ellipse">
            <a:avLst/>
          </a:prstGeom>
        </p:spPr>
      </p:pic>
      <p:pic>
        <p:nvPicPr>
          <p:cNvPr id="5124" name="Picture 4" descr="Visakhapatnam Port Authority | Chairmans Message">
            <a:extLst>
              <a:ext uri="{FF2B5EF4-FFF2-40B4-BE49-F238E27FC236}">
                <a16:creationId xmlns:a16="http://schemas.microsoft.com/office/drawing/2014/main" id="{8B394AF9-82D8-0D0B-96D0-D87B6D111A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4182"/>
          <a:stretch>
            <a:fillRect/>
          </a:stretch>
        </p:blipFill>
        <p:spPr bwMode="auto">
          <a:xfrm>
            <a:off x="8515177" y="5520267"/>
            <a:ext cx="1439827" cy="12356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group of cargo ships in the water&#10;&#10;AI-generated content may be incorrect.">
            <a:extLst>
              <a:ext uri="{FF2B5EF4-FFF2-40B4-BE49-F238E27FC236}">
                <a16:creationId xmlns:a16="http://schemas.microsoft.com/office/drawing/2014/main" id="{1779D21E-5CB4-1E36-FDFB-9083AF949DB3}"/>
              </a:ext>
            </a:extLst>
          </p:cNvPr>
          <p:cNvPicPr>
            <a:picLocks noChangeAspect="1"/>
          </p:cNvPicPr>
          <p:nvPr/>
        </p:nvPicPr>
        <p:blipFill>
          <a:blip r:embed="rId6">
            <a:extLst>
              <a:ext uri="{28A0092B-C50C-407E-A947-70E740481C1C}">
                <a14:useLocalDpi xmlns:a14="http://schemas.microsoft.com/office/drawing/2010/main" val="0"/>
              </a:ext>
            </a:extLst>
          </a:blip>
          <a:srcRect l="1017" t="21625" r="35385"/>
          <a:stretch>
            <a:fillRect/>
          </a:stretch>
        </p:blipFill>
        <p:spPr>
          <a:xfrm>
            <a:off x="-1" y="-54864"/>
            <a:ext cx="8347541" cy="6912864"/>
          </a:xfrm>
          <a:prstGeom prst="rect">
            <a:avLst/>
          </a:prstGeom>
        </p:spPr>
      </p:pic>
    </p:spTree>
    <p:extLst>
      <p:ext uri="{BB962C8B-B14F-4D97-AF65-F5344CB8AC3E}">
        <p14:creationId xmlns:p14="http://schemas.microsoft.com/office/powerpoint/2010/main" val="1771154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2E716-A5D8-3B94-D576-6E05C2DC65A3}"/>
              </a:ext>
            </a:extLst>
          </p:cNvPr>
          <p:cNvSpPr>
            <a:spLocks noGrp="1"/>
          </p:cNvSpPr>
          <p:nvPr>
            <p:ph type="title"/>
          </p:nvPr>
        </p:nvSpPr>
        <p:spPr/>
        <p:txBody>
          <a:bodyPr>
            <a:normAutofit/>
          </a:bodyPr>
          <a:lstStyle/>
          <a:p>
            <a:r>
              <a:rPr lang="en-IN" dirty="0"/>
              <a:t>Global Competitiveness</a:t>
            </a:r>
          </a:p>
        </p:txBody>
      </p:sp>
      <p:grpSp>
        <p:nvGrpSpPr>
          <p:cNvPr id="6" name="Group 5">
            <a:extLst>
              <a:ext uri="{FF2B5EF4-FFF2-40B4-BE49-F238E27FC236}">
                <a16:creationId xmlns:a16="http://schemas.microsoft.com/office/drawing/2014/main" id="{CE355698-E08C-5993-2D21-46DC6EB76C7D}"/>
              </a:ext>
            </a:extLst>
          </p:cNvPr>
          <p:cNvGrpSpPr/>
          <p:nvPr/>
        </p:nvGrpSpPr>
        <p:grpSpPr>
          <a:xfrm>
            <a:off x="1349630" y="1210611"/>
            <a:ext cx="9630561" cy="5061111"/>
            <a:chOff x="1349630" y="1210611"/>
            <a:chExt cx="9630561" cy="5061111"/>
          </a:xfrm>
          <a:solidFill>
            <a:schemeClr val="tx2">
              <a:lumMod val="75000"/>
              <a:lumOff val="25000"/>
              <a:alpha val="31000"/>
            </a:schemeClr>
          </a:solidFill>
        </p:grpSpPr>
        <p:sp>
          <p:nvSpPr>
            <p:cNvPr id="7" name="Rectangle 6">
              <a:extLst>
                <a:ext uri="{FF2B5EF4-FFF2-40B4-BE49-F238E27FC236}">
                  <a16:creationId xmlns:a16="http://schemas.microsoft.com/office/drawing/2014/main" id="{5CF2C1A8-A421-D82C-8630-A20E98FE922A}"/>
                </a:ext>
              </a:extLst>
            </p:cNvPr>
            <p:cNvSpPr>
              <a:spLocks noChangeAspect="1"/>
            </p:cNvSpPr>
            <p:nvPr/>
          </p:nvSpPr>
          <p:spPr bwMode="gray">
            <a:xfrm>
              <a:off x="9645070" y="6006848"/>
              <a:ext cx="48938" cy="45719"/>
            </a:xfrm>
            <a:prstGeom prst="rect">
              <a:avLst/>
            </a:prstGeom>
            <a:grp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878ED7EE-3532-A5EE-D5AF-94A1169FDDFD}"/>
                </a:ext>
              </a:extLst>
            </p:cNvPr>
            <p:cNvSpPr>
              <a:spLocks noChangeAspect="1"/>
            </p:cNvSpPr>
            <p:nvPr/>
          </p:nvSpPr>
          <p:spPr bwMode="gray">
            <a:xfrm>
              <a:off x="9484286" y="6202855"/>
              <a:ext cx="48938" cy="45719"/>
            </a:xfrm>
            <a:prstGeom prst="rect">
              <a:avLst/>
            </a:prstGeom>
            <a:grpFill/>
            <a:ln w="2540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Freeform 5">
              <a:extLst>
                <a:ext uri="{FF2B5EF4-FFF2-40B4-BE49-F238E27FC236}">
                  <a16:creationId xmlns:a16="http://schemas.microsoft.com/office/drawing/2014/main" id="{AF758039-9C07-975C-0B1E-C6C403D8921A}"/>
                </a:ext>
              </a:extLst>
            </p:cNvPr>
            <p:cNvSpPr>
              <a:spLocks/>
            </p:cNvSpPr>
            <p:nvPr/>
          </p:nvSpPr>
          <p:spPr bwMode="auto">
            <a:xfrm>
              <a:off x="3055699" y="1657977"/>
              <a:ext cx="193444" cy="111842"/>
            </a:xfrm>
            <a:custGeom>
              <a:avLst/>
              <a:gdLst>
                <a:gd name="T0" fmla="*/ 116 w 144"/>
                <a:gd name="T1" fmla="*/ 13 h 99"/>
                <a:gd name="T2" fmla="*/ 113 w 144"/>
                <a:gd name="T3" fmla="*/ 16 h 99"/>
                <a:gd name="T4" fmla="*/ 79 w 144"/>
                <a:gd name="T5" fmla="*/ 2 h 99"/>
                <a:gd name="T6" fmla="*/ 75 w 144"/>
                <a:gd name="T7" fmla="*/ 0 h 99"/>
                <a:gd name="T8" fmla="*/ 71 w 144"/>
                <a:gd name="T9" fmla="*/ 3 h 99"/>
                <a:gd name="T10" fmla="*/ 76 w 144"/>
                <a:gd name="T11" fmla="*/ 20 h 99"/>
                <a:gd name="T12" fmla="*/ 85 w 144"/>
                <a:gd name="T13" fmla="*/ 31 h 99"/>
                <a:gd name="T14" fmla="*/ 90 w 144"/>
                <a:gd name="T15" fmla="*/ 37 h 99"/>
                <a:gd name="T16" fmla="*/ 85 w 144"/>
                <a:gd name="T17" fmla="*/ 37 h 99"/>
                <a:gd name="T18" fmla="*/ 63 w 144"/>
                <a:gd name="T19" fmla="*/ 24 h 99"/>
                <a:gd name="T20" fmla="*/ 57 w 144"/>
                <a:gd name="T21" fmla="*/ 20 h 99"/>
                <a:gd name="T22" fmla="*/ 52 w 144"/>
                <a:gd name="T23" fmla="*/ 20 h 99"/>
                <a:gd name="T24" fmla="*/ 50 w 144"/>
                <a:gd name="T25" fmla="*/ 27 h 99"/>
                <a:gd name="T26" fmla="*/ 53 w 144"/>
                <a:gd name="T27" fmla="*/ 37 h 99"/>
                <a:gd name="T28" fmla="*/ 56 w 144"/>
                <a:gd name="T29" fmla="*/ 40 h 99"/>
                <a:gd name="T30" fmla="*/ 59 w 144"/>
                <a:gd name="T31" fmla="*/ 48 h 99"/>
                <a:gd name="T32" fmla="*/ 56 w 144"/>
                <a:gd name="T33" fmla="*/ 51 h 99"/>
                <a:gd name="T34" fmla="*/ 50 w 144"/>
                <a:gd name="T35" fmla="*/ 50 h 99"/>
                <a:gd name="T36" fmla="*/ 43 w 144"/>
                <a:gd name="T37" fmla="*/ 42 h 99"/>
                <a:gd name="T38" fmla="*/ 35 w 144"/>
                <a:gd name="T39" fmla="*/ 29 h 99"/>
                <a:gd name="T40" fmla="*/ 25 w 144"/>
                <a:gd name="T41" fmla="*/ 13 h 99"/>
                <a:gd name="T42" fmla="*/ 16 w 144"/>
                <a:gd name="T43" fmla="*/ 5 h 99"/>
                <a:gd name="T44" fmla="*/ 11 w 144"/>
                <a:gd name="T45" fmla="*/ 3 h 99"/>
                <a:gd name="T46" fmla="*/ 2 w 144"/>
                <a:gd name="T47" fmla="*/ 7 h 99"/>
                <a:gd name="T48" fmla="*/ 0 w 144"/>
                <a:gd name="T49" fmla="*/ 15 h 99"/>
                <a:gd name="T50" fmla="*/ 8 w 144"/>
                <a:gd name="T51" fmla="*/ 35 h 99"/>
                <a:gd name="T52" fmla="*/ 15 w 144"/>
                <a:gd name="T53" fmla="*/ 44 h 99"/>
                <a:gd name="T54" fmla="*/ 40 w 144"/>
                <a:gd name="T55" fmla="*/ 62 h 99"/>
                <a:gd name="T56" fmla="*/ 46 w 144"/>
                <a:gd name="T57" fmla="*/ 66 h 99"/>
                <a:gd name="T58" fmla="*/ 65 w 144"/>
                <a:gd name="T59" fmla="*/ 64 h 99"/>
                <a:gd name="T60" fmla="*/ 82 w 144"/>
                <a:gd name="T61" fmla="*/ 62 h 99"/>
                <a:gd name="T62" fmla="*/ 87 w 144"/>
                <a:gd name="T63" fmla="*/ 62 h 99"/>
                <a:gd name="T64" fmla="*/ 90 w 144"/>
                <a:gd name="T65" fmla="*/ 66 h 99"/>
                <a:gd name="T66" fmla="*/ 82 w 144"/>
                <a:gd name="T67" fmla="*/ 85 h 99"/>
                <a:gd name="T68" fmla="*/ 82 w 144"/>
                <a:gd name="T69" fmla="*/ 94 h 99"/>
                <a:gd name="T70" fmla="*/ 87 w 144"/>
                <a:gd name="T71" fmla="*/ 97 h 99"/>
                <a:gd name="T72" fmla="*/ 101 w 144"/>
                <a:gd name="T73" fmla="*/ 99 h 99"/>
                <a:gd name="T74" fmla="*/ 125 w 144"/>
                <a:gd name="T75" fmla="*/ 96 h 99"/>
                <a:gd name="T76" fmla="*/ 132 w 144"/>
                <a:gd name="T77" fmla="*/ 94 h 99"/>
                <a:gd name="T78" fmla="*/ 135 w 144"/>
                <a:gd name="T79" fmla="*/ 88 h 99"/>
                <a:gd name="T80" fmla="*/ 139 w 144"/>
                <a:gd name="T81" fmla="*/ 79 h 99"/>
                <a:gd name="T82" fmla="*/ 141 w 144"/>
                <a:gd name="T83" fmla="*/ 75 h 99"/>
                <a:gd name="T84" fmla="*/ 144 w 144"/>
                <a:gd name="T85" fmla="*/ 72 h 99"/>
                <a:gd name="T86" fmla="*/ 139 w 144"/>
                <a:gd name="T87" fmla="*/ 64 h 99"/>
                <a:gd name="T88" fmla="*/ 138 w 144"/>
                <a:gd name="T89" fmla="*/ 55 h 99"/>
                <a:gd name="T90" fmla="*/ 139 w 144"/>
                <a:gd name="T91" fmla="*/ 50 h 99"/>
                <a:gd name="T92" fmla="*/ 139 w 144"/>
                <a:gd name="T93" fmla="*/ 35 h 99"/>
                <a:gd name="T94" fmla="*/ 130 w 144"/>
                <a:gd name="T95" fmla="*/ 20 h 99"/>
                <a:gd name="T96" fmla="*/ 122 w 144"/>
                <a:gd name="T97" fmla="*/ 11 h 99"/>
                <a:gd name="T98" fmla="*/ 117 w 144"/>
                <a:gd name="T99" fmla="*/ 11 h 99"/>
                <a:gd name="T100" fmla="*/ 116 w 144"/>
                <a:gd name="T101" fmla="*/ 1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 h="99">
                  <a:moveTo>
                    <a:pt x="116" y="13"/>
                  </a:moveTo>
                  <a:lnTo>
                    <a:pt x="116" y="13"/>
                  </a:lnTo>
                  <a:lnTo>
                    <a:pt x="116" y="15"/>
                  </a:lnTo>
                  <a:lnTo>
                    <a:pt x="113" y="16"/>
                  </a:lnTo>
                  <a:lnTo>
                    <a:pt x="104" y="15"/>
                  </a:lnTo>
                  <a:lnTo>
                    <a:pt x="79" y="2"/>
                  </a:lnTo>
                  <a:lnTo>
                    <a:pt x="79" y="2"/>
                  </a:lnTo>
                  <a:lnTo>
                    <a:pt x="75" y="0"/>
                  </a:lnTo>
                  <a:lnTo>
                    <a:pt x="72" y="2"/>
                  </a:lnTo>
                  <a:lnTo>
                    <a:pt x="71" y="3"/>
                  </a:lnTo>
                  <a:lnTo>
                    <a:pt x="72" y="9"/>
                  </a:lnTo>
                  <a:lnTo>
                    <a:pt x="76" y="20"/>
                  </a:lnTo>
                  <a:lnTo>
                    <a:pt x="85" y="31"/>
                  </a:lnTo>
                  <a:lnTo>
                    <a:pt x="85" y="31"/>
                  </a:lnTo>
                  <a:lnTo>
                    <a:pt x="88" y="35"/>
                  </a:lnTo>
                  <a:lnTo>
                    <a:pt x="90" y="37"/>
                  </a:lnTo>
                  <a:lnTo>
                    <a:pt x="88" y="38"/>
                  </a:lnTo>
                  <a:lnTo>
                    <a:pt x="85" y="37"/>
                  </a:lnTo>
                  <a:lnTo>
                    <a:pt x="75" y="33"/>
                  </a:lnTo>
                  <a:lnTo>
                    <a:pt x="63" y="24"/>
                  </a:lnTo>
                  <a:lnTo>
                    <a:pt x="63" y="24"/>
                  </a:lnTo>
                  <a:lnTo>
                    <a:pt x="57" y="20"/>
                  </a:lnTo>
                  <a:lnTo>
                    <a:pt x="53" y="18"/>
                  </a:lnTo>
                  <a:lnTo>
                    <a:pt x="52" y="20"/>
                  </a:lnTo>
                  <a:lnTo>
                    <a:pt x="50" y="24"/>
                  </a:lnTo>
                  <a:lnTo>
                    <a:pt x="50" y="27"/>
                  </a:lnTo>
                  <a:lnTo>
                    <a:pt x="52" y="33"/>
                  </a:lnTo>
                  <a:lnTo>
                    <a:pt x="53" y="37"/>
                  </a:lnTo>
                  <a:lnTo>
                    <a:pt x="56" y="40"/>
                  </a:lnTo>
                  <a:lnTo>
                    <a:pt x="56" y="40"/>
                  </a:lnTo>
                  <a:lnTo>
                    <a:pt x="57" y="44"/>
                  </a:lnTo>
                  <a:lnTo>
                    <a:pt x="59" y="48"/>
                  </a:lnTo>
                  <a:lnTo>
                    <a:pt x="57" y="50"/>
                  </a:lnTo>
                  <a:lnTo>
                    <a:pt x="56" y="51"/>
                  </a:lnTo>
                  <a:lnTo>
                    <a:pt x="54" y="51"/>
                  </a:lnTo>
                  <a:lnTo>
                    <a:pt x="50" y="50"/>
                  </a:lnTo>
                  <a:lnTo>
                    <a:pt x="47" y="48"/>
                  </a:lnTo>
                  <a:lnTo>
                    <a:pt x="43" y="42"/>
                  </a:lnTo>
                  <a:lnTo>
                    <a:pt x="43" y="42"/>
                  </a:lnTo>
                  <a:lnTo>
                    <a:pt x="35" y="29"/>
                  </a:lnTo>
                  <a:lnTo>
                    <a:pt x="30" y="16"/>
                  </a:lnTo>
                  <a:lnTo>
                    <a:pt x="25" y="13"/>
                  </a:lnTo>
                  <a:lnTo>
                    <a:pt x="21" y="7"/>
                  </a:lnTo>
                  <a:lnTo>
                    <a:pt x="16" y="5"/>
                  </a:lnTo>
                  <a:lnTo>
                    <a:pt x="11" y="3"/>
                  </a:lnTo>
                  <a:lnTo>
                    <a:pt x="11" y="3"/>
                  </a:lnTo>
                  <a:lnTo>
                    <a:pt x="5" y="5"/>
                  </a:lnTo>
                  <a:lnTo>
                    <a:pt x="2" y="7"/>
                  </a:lnTo>
                  <a:lnTo>
                    <a:pt x="0" y="11"/>
                  </a:lnTo>
                  <a:lnTo>
                    <a:pt x="0" y="15"/>
                  </a:lnTo>
                  <a:lnTo>
                    <a:pt x="3" y="26"/>
                  </a:lnTo>
                  <a:lnTo>
                    <a:pt x="8" y="35"/>
                  </a:lnTo>
                  <a:lnTo>
                    <a:pt x="8" y="35"/>
                  </a:lnTo>
                  <a:lnTo>
                    <a:pt x="15" y="44"/>
                  </a:lnTo>
                  <a:lnTo>
                    <a:pt x="22" y="51"/>
                  </a:lnTo>
                  <a:lnTo>
                    <a:pt x="40" y="62"/>
                  </a:lnTo>
                  <a:lnTo>
                    <a:pt x="40" y="62"/>
                  </a:lnTo>
                  <a:lnTo>
                    <a:pt x="46" y="66"/>
                  </a:lnTo>
                  <a:lnTo>
                    <a:pt x="52" y="66"/>
                  </a:lnTo>
                  <a:lnTo>
                    <a:pt x="65" y="64"/>
                  </a:lnTo>
                  <a:lnTo>
                    <a:pt x="78" y="62"/>
                  </a:lnTo>
                  <a:lnTo>
                    <a:pt x="82" y="62"/>
                  </a:lnTo>
                  <a:lnTo>
                    <a:pt x="87" y="62"/>
                  </a:lnTo>
                  <a:lnTo>
                    <a:pt x="87" y="62"/>
                  </a:lnTo>
                  <a:lnTo>
                    <a:pt x="90" y="64"/>
                  </a:lnTo>
                  <a:lnTo>
                    <a:pt x="90" y="66"/>
                  </a:lnTo>
                  <a:lnTo>
                    <a:pt x="87" y="75"/>
                  </a:lnTo>
                  <a:lnTo>
                    <a:pt x="82" y="85"/>
                  </a:lnTo>
                  <a:lnTo>
                    <a:pt x="81" y="88"/>
                  </a:lnTo>
                  <a:lnTo>
                    <a:pt x="82" y="94"/>
                  </a:lnTo>
                  <a:lnTo>
                    <a:pt x="82" y="94"/>
                  </a:lnTo>
                  <a:lnTo>
                    <a:pt x="87" y="97"/>
                  </a:lnTo>
                  <a:lnTo>
                    <a:pt x="90" y="99"/>
                  </a:lnTo>
                  <a:lnTo>
                    <a:pt x="101" y="99"/>
                  </a:lnTo>
                  <a:lnTo>
                    <a:pt x="125" y="96"/>
                  </a:lnTo>
                  <a:lnTo>
                    <a:pt x="125" y="96"/>
                  </a:lnTo>
                  <a:lnTo>
                    <a:pt x="129" y="94"/>
                  </a:lnTo>
                  <a:lnTo>
                    <a:pt x="132" y="94"/>
                  </a:lnTo>
                  <a:lnTo>
                    <a:pt x="133" y="90"/>
                  </a:lnTo>
                  <a:lnTo>
                    <a:pt x="135" y="88"/>
                  </a:lnTo>
                  <a:lnTo>
                    <a:pt x="136" y="81"/>
                  </a:lnTo>
                  <a:lnTo>
                    <a:pt x="139" y="79"/>
                  </a:lnTo>
                  <a:lnTo>
                    <a:pt x="141" y="75"/>
                  </a:lnTo>
                  <a:lnTo>
                    <a:pt x="141" y="75"/>
                  </a:lnTo>
                  <a:lnTo>
                    <a:pt x="144" y="73"/>
                  </a:lnTo>
                  <a:lnTo>
                    <a:pt x="144" y="72"/>
                  </a:lnTo>
                  <a:lnTo>
                    <a:pt x="141" y="66"/>
                  </a:lnTo>
                  <a:lnTo>
                    <a:pt x="139" y="64"/>
                  </a:lnTo>
                  <a:lnTo>
                    <a:pt x="138" y="61"/>
                  </a:lnTo>
                  <a:lnTo>
                    <a:pt x="138" y="55"/>
                  </a:lnTo>
                  <a:lnTo>
                    <a:pt x="139" y="50"/>
                  </a:lnTo>
                  <a:lnTo>
                    <a:pt x="139" y="50"/>
                  </a:lnTo>
                  <a:lnTo>
                    <a:pt x="141" y="42"/>
                  </a:lnTo>
                  <a:lnTo>
                    <a:pt x="139" y="35"/>
                  </a:lnTo>
                  <a:lnTo>
                    <a:pt x="135" y="27"/>
                  </a:lnTo>
                  <a:lnTo>
                    <a:pt x="130" y="20"/>
                  </a:lnTo>
                  <a:lnTo>
                    <a:pt x="126" y="15"/>
                  </a:lnTo>
                  <a:lnTo>
                    <a:pt x="122" y="11"/>
                  </a:lnTo>
                  <a:lnTo>
                    <a:pt x="117" y="9"/>
                  </a:lnTo>
                  <a:lnTo>
                    <a:pt x="117" y="11"/>
                  </a:lnTo>
                  <a:lnTo>
                    <a:pt x="116" y="13"/>
                  </a:lnTo>
                  <a:lnTo>
                    <a:pt x="116" y="1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6">
              <a:extLst>
                <a:ext uri="{FF2B5EF4-FFF2-40B4-BE49-F238E27FC236}">
                  <a16:creationId xmlns:a16="http://schemas.microsoft.com/office/drawing/2014/main" id="{C608C116-934B-4484-4F11-359C489C7AD3}"/>
                </a:ext>
              </a:extLst>
            </p:cNvPr>
            <p:cNvSpPr>
              <a:spLocks/>
            </p:cNvSpPr>
            <p:nvPr/>
          </p:nvSpPr>
          <p:spPr bwMode="auto">
            <a:xfrm>
              <a:off x="3173915" y="1452370"/>
              <a:ext cx="38957" cy="24854"/>
            </a:xfrm>
            <a:custGeom>
              <a:avLst/>
              <a:gdLst>
                <a:gd name="T0" fmla="*/ 28 w 29"/>
                <a:gd name="T1" fmla="*/ 19 h 22"/>
                <a:gd name="T2" fmla="*/ 28 w 29"/>
                <a:gd name="T3" fmla="*/ 19 h 22"/>
                <a:gd name="T4" fmla="*/ 29 w 29"/>
                <a:gd name="T5" fmla="*/ 15 h 22"/>
                <a:gd name="T6" fmla="*/ 29 w 29"/>
                <a:gd name="T7" fmla="*/ 13 h 22"/>
                <a:gd name="T8" fmla="*/ 25 w 29"/>
                <a:gd name="T9" fmla="*/ 9 h 22"/>
                <a:gd name="T10" fmla="*/ 20 w 29"/>
                <a:gd name="T11" fmla="*/ 6 h 22"/>
                <a:gd name="T12" fmla="*/ 13 w 29"/>
                <a:gd name="T13" fmla="*/ 2 h 22"/>
                <a:gd name="T14" fmla="*/ 7 w 29"/>
                <a:gd name="T15" fmla="*/ 0 h 22"/>
                <a:gd name="T16" fmla="*/ 3 w 29"/>
                <a:gd name="T17" fmla="*/ 0 h 22"/>
                <a:gd name="T18" fmla="*/ 0 w 29"/>
                <a:gd name="T19" fmla="*/ 2 h 22"/>
                <a:gd name="T20" fmla="*/ 1 w 29"/>
                <a:gd name="T21" fmla="*/ 6 h 22"/>
                <a:gd name="T22" fmla="*/ 1 w 29"/>
                <a:gd name="T23" fmla="*/ 6 h 22"/>
                <a:gd name="T24" fmla="*/ 7 w 29"/>
                <a:gd name="T25" fmla="*/ 13 h 22"/>
                <a:gd name="T26" fmla="*/ 14 w 29"/>
                <a:gd name="T27" fmla="*/ 19 h 22"/>
                <a:gd name="T28" fmla="*/ 19 w 29"/>
                <a:gd name="T29" fmla="*/ 22 h 22"/>
                <a:gd name="T30" fmla="*/ 22 w 29"/>
                <a:gd name="T31" fmla="*/ 22 h 22"/>
                <a:gd name="T32" fmla="*/ 26 w 29"/>
                <a:gd name="T33" fmla="*/ 22 h 22"/>
                <a:gd name="T34" fmla="*/ 28 w 29"/>
                <a:gd name="T35" fmla="*/ 19 h 22"/>
                <a:gd name="T36" fmla="*/ 28 w 29"/>
                <a:gd name="T37"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22">
                  <a:moveTo>
                    <a:pt x="28" y="19"/>
                  </a:moveTo>
                  <a:lnTo>
                    <a:pt x="28" y="19"/>
                  </a:lnTo>
                  <a:lnTo>
                    <a:pt x="29" y="15"/>
                  </a:lnTo>
                  <a:lnTo>
                    <a:pt x="29" y="13"/>
                  </a:lnTo>
                  <a:lnTo>
                    <a:pt x="25" y="9"/>
                  </a:lnTo>
                  <a:lnTo>
                    <a:pt x="20" y="6"/>
                  </a:lnTo>
                  <a:lnTo>
                    <a:pt x="13" y="2"/>
                  </a:lnTo>
                  <a:lnTo>
                    <a:pt x="7" y="0"/>
                  </a:lnTo>
                  <a:lnTo>
                    <a:pt x="3" y="0"/>
                  </a:lnTo>
                  <a:lnTo>
                    <a:pt x="0" y="2"/>
                  </a:lnTo>
                  <a:lnTo>
                    <a:pt x="1" y="6"/>
                  </a:lnTo>
                  <a:lnTo>
                    <a:pt x="1" y="6"/>
                  </a:lnTo>
                  <a:lnTo>
                    <a:pt x="7" y="13"/>
                  </a:lnTo>
                  <a:lnTo>
                    <a:pt x="14" y="19"/>
                  </a:lnTo>
                  <a:lnTo>
                    <a:pt x="19" y="22"/>
                  </a:lnTo>
                  <a:lnTo>
                    <a:pt x="22" y="22"/>
                  </a:lnTo>
                  <a:lnTo>
                    <a:pt x="26" y="22"/>
                  </a:lnTo>
                  <a:lnTo>
                    <a:pt x="28" y="19"/>
                  </a:lnTo>
                  <a:lnTo>
                    <a:pt x="28" y="1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Freeform 7">
              <a:extLst>
                <a:ext uri="{FF2B5EF4-FFF2-40B4-BE49-F238E27FC236}">
                  <a16:creationId xmlns:a16="http://schemas.microsoft.com/office/drawing/2014/main" id="{C9281A6B-4B45-0736-BA01-C18A9A79C0D7}"/>
                </a:ext>
              </a:extLst>
            </p:cNvPr>
            <p:cNvSpPr>
              <a:spLocks/>
            </p:cNvSpPr>
            <p:nvPr/>
          </p:nvSpPr>
          <p:spPr bwMode="auto">
            <a:xfrm>
              <a:off x="2824641" y="1583416"/>
              <a:ext cx="92692" cy="49707"/>
            </a:xfrm>
            <a:custGeom>
              <a:avLst/>
              <a:gdLst>
                <a:gd name="T0" fmla="*/ 63 w 69"/>
                <a:gd name="T1" fmla="*/ 10 h 44"/>
                <a:gd name="T2" fmla="*/ 63 w 69"/>
                <a:gd name="T3" fmla="*/ 10 h 44"/>
                <a:gd name="T4" fmla="*/ 67 w 69"/>
                <a:gd name="T5" fmla="*/ 10 h 44"/>
                <a:gd name="T6" fmla="*/ 69 w 69"/>
                <a:gd name="T7" fmla="*/ 8 h 44"/>
                <a:gd name="T8" fmla="*/ 69 w 69"/>
                <a:gd name="T9" fmla="*/ 6 h 44"/>
                <a:gd name="T10" fmla="*/ 69 w 69"/>
                <a:gd name="T11" fmla="*/ 2 h 44"/>
                <a:gd name="T12" fmla="*/ 66 w 69"/>
                <a:gd name="T13" fmla="*/ 0 h 44"/>
                <a:gd name="T14" fmla="*/ 63 w 69"/>
                <a:gd name="T15" fmla="*/ 0 h 44"/>
                <a:gd name="T16" fmla="*/ 57 w 69"/>
                <a:gd name="T17" fmla="*/ 0 h 44"/>
                <a:gd name="T18" fmla="*/ 51 w 69"/>
                <a:gd name="T19" fmla="*/ 0 h 44"/>
                <a:gd name="T20" fmla="*/ 51 w 69"/>
                <a:gd name="T21" fmla="*/ 0 h 44"/>
                <a:gd name="T22" fmla="*/ 35 w 69"/>
                <a:gd name="T23" fmla="*/ 2 h 44"/>
                <a:gd name="T24" fmla="*/ 19 w 69"/>
                <a:gd name="T25" fmla="*/ 6 h 44"/>
                <a:gd name="T26" fmla="*/ 12 w 69"/>
                <a:gd name="T27" fmla="*/ 8 h 44"/>
                <a:gd name="T28" fmla="*/ 6 w 69"/>
                <a:gd name="T29" fmla="*/ 10 h 44"/>
                <a:gd name="T30" fmla="*/ 2 w 69"/>
                <a:gd name="T31" fmla="*/ 15 h 44"/>
                <a:gd name="T32" fmla="*/ 0 w 69"/>
                <a:gd name="T33" fmla="*/ 21 h 44"/>
                <a:gd name="T34" fmla="*/ 0 w 69"/>
                <a:gd name="T35" fmla="*/ 21 h 44"/>
                <a:gd name="T36" fmla="*/ 2 w 69"/>
                <a:gd name="T37" fmla="*/ 30 h 44"/>
                <a:gd name="T38" fmla="*/ 3 w 69"/>
                <a:gd name="T39" fmla="*/ 32 h 44"/>
                <a:gd name="T40" fmla="*/ 6 w 69"/>
                <a:gd name="T41" fmla="*/ 36 h 44"/>
                <a:gd name="T42" fmla="*/ 15 w 69"/>
                <a:gd name="T43" fmla="*/ 40 h 44"/>
                <a:gd name="T44" fmla="*/ 28 w 69"/>
                <a:gd name="T45" fmla="*/ 44 h 44"/>
                <a:gd name="T46" fmla="*/ 28 w 69"/>
                <a:gd name="T47" fmla="*/ 44 h 44"/>
                <a:gd name="T48" fmla="*/ 35 w 69"/>
                <a:gd name="T49" fmla="*/ 44 h 44"/>
                <a:gd name="T50" fmla="*/ 41 w 69"/>
                <a:gd name="T51" fmla="*/ 40 h 44"/>
                <a:gd name="T52" fmla="*/ 47 w 69"/>
                <a:gd name="T53" fmla="*/ 38 h 44"/>
                <a:gd name="T54" fmla="*/ 53 w 69"/>
                <a:gd name="T55" fmla="*/ 32 h 44"/>
                <a:gd name="T56" fmla="*/ 56 w 69"/>
                <a:gd name="T57" fmla="*/ 28 h 44"/>
                <a:gd name="T58" fmla="*/ 58 w 69"/>
                <a:gd name="T59" fmla="*/ 25 h 44"/>
                <a:gd name="T60" fmla="*/ 57 w 69"/>
                <a:gd name="T61" fmla="*/ 21 h 44"/>
                <a:gd name="T62" fmla="*/ 56 w 69"/>
                <a:gd name="T63" fmla="*/ 21 h 44"/>
                <a:gd name="T64" fmla="*/ 56 w 69"/>
                <a:gd name="T65" fmla="*/ 21 h 44"/>
                <a:gd name="T66" fmla="*/ 51 w 69"/>
                <a:gd name="T67" fmla="*/ 19 h 44"/>
                <a:gd name="T68" fmla="*/ 51 w 69"/>
                <a:gd name="T69" fmla="*/ 17 h 44"/>
                <a:gd name="T70" fmla="*/ 51 w 69"/>
                <a:gd name="T71" fmla="*/ 15 h 44"/>
                <a:gd name="T72" fmla="*/ 56 w 69"/>
                <a:gd name="T73" fmla="*/ 13 h 44"/>
                <a:gd name="T74" fmla="*/ 63 w 69"/>
                <a:gd name="T75" fmla="*/ 10 h 44"/>
                <a:gd name="T76" fmla="*/ 63 w 69"/>
                <a:gd name="T77"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9" h="44">
                  <a:moveTo>
                    <a:pt x="63" y="10"/>
                  </a:moveTo>
                  <a:lnTo>
                    <a:pt x="63" y="10"/>
                  </a:lnTo>
                  <a:lnTo>
                    <a:pt x="67" y="10"/>
                  </a:lnTo>
                  <a:lnTo>
                    <a:pt x="69" y="8"/>
                  </a:lnTo>
                  <a:lnTo>
                    <a:pt x="69" y="6"/>
                  </a:lnTo>
                  <a:lnTo>
                    <a:pt x="69" y="2"/>
                  </a:lnTo>
                  <a:lnTo>
                    <a:pt x="66" y="0"/>
                  </a:lnTo>
                  <a:lnTo>
                    <a:pt x="63" y="0"/>
                  </a:lnTo>
                  <a:lnTo>
                    <a:pt x="57" y="0"/>
                  </a:lnTo>
                  <a:lnTo>
                    <a:pt x="51" y="0"/>
                  </a:lnTo>
                  <a:lnTo>
                    <a:pt x="51" y="0"/>
                  </a:lnTo>
                  <a:lnTo>
                    <a:pt x="35" y="2"/>
                  </a:lnTo>
                  <a:lnTo>
                    <a:pt x="19" y="6"/>
                  </a:lnTo>
                  <a:lnTo>
                    <a:pt x="12" y="8"/>
                  </a:lnTo>
                  <a:lnTo>
                    <a:pt x="6" y="10"/>
                  </a:lnTo>
                  <a:lnTo>
                    <a:pt x="2" y="15"/>
                  </a:lnTo>
                  <a:lnTo>
                    <a:pt x="0" y="21"/>
                  </a:lnTo>
                  <a:lnTo>
                    <a:pt x="0" y="21"/>
                  </a:lnTo>
                  <a:lnTo>
                    <a:pt x="2" y="30"/>
                  </a:lnTo>
                  <a:lnTo>
                    <a:pt x="3" y="32"/>
                  </a:lnTo>
                  <a:lnTo>
                    <a:pt x="6" y="36"/>
                  </a:lnTo>
                  <a:lnTo>
                    <a:pt x="15" y="40"/>
                  </a:lnTo>
                  <a:lnTo>
                    <a:pt x="28" y="44"/>
                  </a:lnTo>
                  <a:lnTo>
                    <a:pt x="28" y="44"/>
                  </a:lnTo>
                  <a:lnTo>
                    <a:pt x="35" y="44"/>
                  </a:lnTo>
                  <a:lnTo>
                    <a:pt x="41" y="40"/>
                  </a:lnTo>
                  <a:lnTo>
                    <a:pt x="47" y="38"/>
                  </a:lnTo>
                  <a:lnTo>
                    <a:pt x="53" y="32"/>
                  </a:lnTo>
                  <a:lnTo>
                    <a:pt x="56" y="28"/>
                  </a:lnTo>
                  <a:lnTo>
                    <a:pt x="58" y="25"/>
                  </a:lnTo>
                  <a:lnTo>
                    <a:pt x="57" y="21"/>
                  </a:lnTo>
                  <a:lnTo>
                    <a:pt x="56" y="21"/>
                  </a:lnTo>
                  <a:lnTo>
                    <a:pt x="56" y="21"/>
                  </a:lnTo>
                  <a:lnTo>
                    <a:pt x="51" y="19"/>
                  </a:lnTo>
                  <a:lnTo>
                    <a:pt x="51" y="17"/>
                  </a:lnTo>
                  <a:lnTo>
                    <a:pt x="51" y="15"/>
                  </a:lnTo>
                  <a:lnTo>
                    <a:pt x="56" y="13"/>
                  </a:lnTo>
                  <a:lnTo>
                    <a:pt x="63" y="10"/>
                  </a:lnTo>
                  <a:lnTo>
                    <a:pt x="63" y="1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Freeform 8">
              <a:extLst>
                <a:ext uri="{FF2B5EF4-FFF2-40B4-BE49-F238E27FC236}">
                  <a16:creationId xmlns:a16="http://schemas.microsoft.com/office/drawing/2014/main" id="{F17EA4AF-A1FA-5C2F-A2D2-2813D88DF177}"/>
                </a:ext>
              </a:extLst>
            </p:cNvPr>
            <p:cNvSpPr>
              <a:spLocks/>
            </p:cNvSpPr>
            <p:nvPr/>
          </p:nvSpPr>
          <p:spPr bwMode="auto">
            <a:xfrm>
              <a:off x="3026145" y="1498688"/>
              <a:ext cx="175980" cy="98285"/>
            </a:xfrm>
            <a:custGeom>
              <a:avLst/>
              <a:gdLst>
                <a:gd name="T0" fmla="*/ 18 w 131"/>
                <a:gd name="T1" fmla="*/ 29 h 87"/>
                <a:gd name="T2" fmla="*/ 27 w 131"/>
                <a:gd name="T3" fmla="*/ 27 h 87"/>
                <a:gd name="T4" fmla="*/ 35 w 131"/>
                <a:gd name="T5" fmla="*/ 29 h 87"/>
                <a:gd name="T6" fmla="*/ 43 w 131"/>
                <a:gd name="T7" fmla="*/ 37 h 87"/>
                <a:gd name="T8" fmla="*/ 44 w 131"/>
                <a:gd name="T9" fmla="*/ 46 h 87"/>
                <a:gd name="T10" fmla="*/ 41 w 131"/>
                <a:gd name="T11" fmla="*/ 48 h 87"/>
                <a:gd name="T12" fmla="*/ 25 w 131"/>
                <a:gd name="T13" fmla="*/ 50 h 87"/>
                <a:gd name="T14" fmla="*/ 12 w 131"/>
                <a:gd name="T15" fmla="*/ 50 h 87"/>
                <a:gd name="T16" fmla="*/ 12 w 131"/>
                <a:gd name="T17" fmla="*/ 51 h 87"/>
                <a:gd name="T18" fmla="*/ 18 w 131"/>
                <a:gd name="T19" fmla="*/ 61 h 87"/>
                <a:gd name="T20" fmla="*/ 25 w 131"/>
                <a:gd name="T21" fmla="*/ 63 h 87"/>
                <a:gd name="T22" fmla="*/ 38 w 131"/>
                <a:gd name="T23" fmla="*/ 61 h 87"/>
                <a:gd name="T24" fmla="*/ 46 w 131"/>
                <a:gd name="T25" fmla="*/ 59 h 87"/>
                <a:gd name="T26" fmla="*/ 60 w 131"/>
                <a:gd name="T27" fmla="*/ 57 h 87"/>
                <a:gd name="T28" fmla="*/ 79 w 131"/>
                <a:gd name="T29" fmla="*/ 64 h 87"/>
                <a:gd name="T30" fmla="*/ 91 w 131"/>
                <a:gd name="T31" fmla="*/ 74 h 87"/>
                <a:gd name="T32" fmla="*/ 106 w 131"/>
                <a:gd name="T33" fmla="*/ 85 h 87"/>
                <a:gd name="T34" fmla="*/ 116 w 131"/>
                <a:gd name="T35" fmla="*/ 87 h 87"/>
                <a:gd name="T36" fmla="*/ 125 w 131"/>
                <a:gd name="T37" fmla="*/ 83 h 87"/>
                <a:gd name="T38" fmla="*/ 128 w 131"/>
                <a:gd name="T39" fmla="*/ 79 h 87"/>
                <a:gd name="T40" fmla="*/ 131 w 131"/>
                <a:gd name="T41" fmla="*/ 70 h 87"/>
                <a:gd name="T42" fmla="*/ 126 w 131"/>
                <a:gd name="T43" fmla="*/ 63 h 87"/>
                <a:gd name="T44" fmla="*/ 119 w 131"/>
                <a:gd name="T45" fmla="*/ 55 h 87"/>
                <a:gd name="T46" fmla="*/ 120 w 131"/>
                <a:gd name="T47" fmla="*/ 51 h 87"/>
                <a:gd name="T48" fmla="*/ 119 w 131"/>
                <a:gd name="T49" fmla="*/ 44 h 87"/>
                <a:gd name="T50" fmla="*/ 113 w 131"/>
                <a:gd name="T51" fmla="*/ 37 h 87"/>
                <a:gd name="T52" fmla="*/ 95 w 131"/>
                <a:gd name="T53" fmla="*/ 33 h 87"/>
                <a:gd name="T54" fmla="*/ 93 w 131"/>
                <a:gd name="T55" fmla="*/ 31 h 87"/>
                <a:gd name="T56" fmla="*/ 85 w 131"/>
                <a:gd name="T57" fmla="*/ 22 h 87"/>
                <a:gd name="T58" fmla="*/ 78 w 131"/>
                <a:gd name="T59" fmla="*/ 15 h 87"/>
                <a:gd name="T60" fmla="*/ 75 w 131"/>
                <a:gd name="T61" fmla="*/ 15 h 87"/>
                <a:gd name="T62" fmla="*/ 63 w 131"/>
                <a:gd name="T63" fmla="*/ 20 h 87"/>
                <a:gd name="T64" fmla="*/ 62 w 131"/>
                <a:gd name="T65" fmla="*/ 13 h 87"/>
                <a:gd name="T66" fmla="*/ 60 w 131"/>
                <a:gd name="T67" fmla="*/ 11 h 87"/>
                <a:gd name="T68" fmla="*/ 54 w 131"/>
                <a:gd name="T69" fmla="*/ 3 h 87"/>
                <a:gd name="T70" fmla="*/ 37 w 131"/>
                <a:gd name="T71" fmla="*/ 0 h 87"/>
                <a:gd name="T72" fmla="*/ 9 w 131"/>
                <a:gd name="T73" fmla="*/ 2 h 87"/>
                <a:gd name="T74" fmla="*/ 5 w 131"/>
                <a:gd name="T75" fmla="*/ 3 h 87"/>
                <a:gd name="T76" fmla="*/ 0 w 131"/>
                <a:gd name="T77" fmla="*/ 11 h 87"/>
                <a:gd name="T78" fmla="*/ 2 w 131"/>
                <a:gd name="T79" fmla="*/ 22 h 87"/>
                <a:gd name="T80" fmla="*/ 9 w 131"/>
                <a:gd name="T81" fmla="*/ 29 h 87"/>
                <a:gd name="T82" fmla="*/ 18 w 131"/>
                <a:gd name="T83" fmla="*/ 2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1" h="87">
                  <a:moveTo>
                    <a:pt x="18" y="29"/>
                  </a:moveTo>
                  <a:lnTo>
                    <a:pt x="18" y="29"/>
                  </a:lnTo>
                  <a:lnTo>
                    <a:pt x="22" y="27"/>
                  </a:lnTo>
                  <a:lnTo>
                    <a:pt x="27" y="27"/>
                  </a:lnTo>
                  <a:lnTo>
                    <a:pt x="31" y="27"/>
                  </a:lnTo>
                  <a:lnTo>
                    <a:pt x="35" y="29"/>
                  </a:lnTo>
                  <a:lnTo>
                    <a:pt x="40" y="33"/>
                  </a:lnTo>
                  <a:lnTo>
                    <a:pt x="43" y="37"/>
                  </a:lnTo>
                  <a:lnTo>
                    <a:pt x="44" y="40"/>
                  </a:lnTo>
                  <a:lnTo>
                    <a:pt x="44" y="46"/>
                  </a:lnTo>
                  <a:lnTo>
                    <a:pt x="44" y="46"/>
                  </a:lnTo>
                  <a:lnTo>
                    <a:pt x="41" y="48"/>
                  </a:lnTo>
                  <a:lnTo>
                    <a:pt x="37" y="50"/>
                  </a:lnTo>
                  <a:lnTo>
                    <a:pt x="25" y="50"/>
                  </a:lnTo>
                  <a:lnTo>
                    <a:pt x="15" y="48"/>
                  </a:lnTo>
                  <a:lnTo>
                    <a:pt x="12" y="50"/>
                  </a:lnTo>
                  <a:lnTo>
                    <a:pt x="12" y="51"/>
                  </a:lnTo>
                  <a:lnTo>
                    <a:pt x="12" y="51"/>
                  </a:lnTo>
                  <a:lnTo>
                    <a:pt x="13" y="55"/>
                  </a:lnTo>
                  <a:lnTo>
                    <a:pt x="18" y="61"/>
                  </a:lnTo>
                  <a:lnTo>
                    <a:pt x="21" y="63"/>
                  </a:lnTo>
                  <a:lnTo>
                    <a:pt x="25" y="63"/>
                  </a:lnTo>
                  <a:lnTo>
                    <a:pt x="31" y="63"/>
                  </a:lnTo>
                  <a:lnTo>
                    <a:pt x="38" y="61"/>
                  </a:lnTo>
                  <a:lnTo>
                    <a:pt x="38" y="61"/>
                  </a:lnTo>
                  <a:lnTo>
                    <a:pt x="46" y="59"/>
                  </a:lnTo>
                  <a:lnTo>
                    <a:pt x="53" y="57"/>
                  </a:lnTo>
                  <a:lnTo>
                    <a:pt x="60" y="57"/>
                  </a:lnTo>
                  <a:lnTo>
                    <a:pt x="66" y="59"/>
                  </a:lnTo>
                  <a:lnTo>
                    <a:pt x="79" y="64"/>
                  </a:lnTo>
                  <a:lnTo>
                    <a:pt x="91" y="74"/>
                  </a:lnTo>
                  <a:lnTo>
                    <a:pt x="91" y="74"/>
                  </a:lnTo>
                  <a:lnTo>
                    <a:pt x="101" y="83"/>
                  </a:lnTo>
                  <a:lnTo>
                    <a:pt x="106" y="85"/>
                  </a:lnTo>
                  <a:lnTo>
                    <a:pt x="112" y="87"/>
                  </a:lnTo>
                  <a:lnTo>
                    <a:pt x="116" y="87"/>
                  </a:lnTo>
                  <a:lnTo>
                    <a:pt x="120" y="87"/>
                  </a:lnTo>
                  <a:lnTo>
                    <a:pt x="125" y="83"/>
                  </a:lnTo>
                  <a:lnTo>
                    <a:pt x="128" y="79"/>
                  </a:lnTo>
                  <a:lnTo>
                    <a:pt x="128" y="79"/>
                  </a:lnTo>
                  <a:lnTo>
                    <a:pt x="131" y="74"/>
                  </a:lnTo>
                  <a:lnTo>
                    <a:pt x="131" y="70"/>
                  </a:lnTo>
                  <a:lnTo>
                    <a:pt x="129" y="66"/>
                  </a:lnTo>
                  <a:lnTo>
                    <a:pt x="126" y="63"/>
                  </a:lnTo>
                  <a:lnTo>
                    <a:pt x="120" y="57"/>
                  </a:lnTo>
                  <a:lnTo>
                    <a:pt x="119" y="55"/>
                  </a:lnTo>
                  <a:lnTo>
                    <a:pt x="120" y="51"/>
                  </a:lnTo>
                  <a:lnTo>
                    <a:pt x="120" y="51"/>
                  </a:lnTo>
                  <a:lnTo>
                    <a:pt x="120" y="46"/>
                  </a:lnTo>
                  <a:lnTo>
                    <a:pt x="119" y="44"/>
                  </a:lnTo>
                  <a:lnTo>
                    <a:pt x="117" y="40"/>
                  </a:lnTo>
                  <a:lnTo>
                    <a:pt x="113" y="37"/>
                  </a:lnTo>
                  <a:lnTo>
                    <a:pt x="104" y="35"/>
                  </a:lnTo>
                  <a:lnTo>
                    <a:pt x="95" y="33"/>
                  </a:lnTo>
                  <a:lnTo>
                    <a:pt x="95" y="33"/>
                  </a:lnTo>
                  <a:lnTo>
                    <a:pt x="93" y="31"/>
                  </a:lnTo>
                  <a:lnTo>
                    <a:pt x="90" y="29"/>
                  </a:lnTo>
                  <a:lnTo>
                    <a:pt x="85" y="22"/>
                  </a:lnTo>
                  <a:lnTo>
                    <a:pt x="81" y="16"/>
                  </a:lnTo>
                  <a:lnTo>
                    <a:pt x="78" y="15"/>
                  </a:lnTo>
                  <a:lnTo>
                    <a:pt x="75" y="15"/>
                  </a:lnTo>
                  <a:lnTo>
                    <a:pt x="75" y="15"/>
                  </a:lnTo>
                  <a:lnTo>
                    <a:pt x="65" y="20"/>
                  </a:lnTo>
                  <a:lnTo>
                    <a:pt x="63" y="20"/>
                  </a:lnTo>
                  <a:lnTo>
                    <a:pt x="62" y="20"/>
                  </a:lnTo>
                  <a:lnTo>
                    <a:pt x="62" y="13"/>
                  </a:lnTo>
                  <a:lnTo>
                    <a:pt x="62" y="13"/>
                  </a:lnTo>
                  <a:lnTo>
                    <a:pt x="60" y="11"/>
                  </a:lnTo>
                  <a:lnTo>
                    <a:pt x="59" y="7"/>
                  </a:lnTo>
                  <a:lnTo>
                    <a:pt x="54" y="3"/>
                  </a:lnTo>
                  <a:lnTo>
                    <a:pt x="46" y="2"/>
                  </a:lnTo>
                  <a:lnTo>
                    <a:pt x="37" y="0"/>
                  </a:lnTo>
                  <a:lnTo>
                    <a:pt x="18" y="0"/>
                  </a:lnTo>
                  <a:lnTo>
                    <a:pt x="9" y="2"/>
                  </a:lnTo>
                  <a:lnTo>
                    <a:pt x="5" y="3"/>
                  </a:lnTo>
                  <a:lnTo>
                    <a:pt x="5" y="3"/>
                  </a:lnTo>
                  <a:lnTo>
                    <a:pt x="0" y="5"/>
                  </a:lnTo>
                  <a:lnTo>
                    <a:pt x="0" y="11"/>
                  </a:lnTo>
                  <a:lnTo>
                    <a:pt x="0" y="16"/>
                  </a:lnTo>
                  <a:lnTo>
                    <a:pt x="2" y="22"/>
                  </a:lnTo>
                  <a:lnTo>
                    <a:pt x="5" y="26"/>
                  </a:lnTo>
                  <a:lnTo>
                    <a:pt x="9" y="29"/>
                  </a:lnTo>
                  <a:lnTo>
                    <a:pt x="13" y="31"/>
                  </a:lnTo>
                  <a:lnTo>
                    <a:pt x="18" y="29"/>
                  </a:lnTo>
                  <a:lnTo>
                    <a:pt x="18" y="2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Freeform 9">
              <a:extLst>
                <a:ext uri="{FF2B5EF4-FFF2-40B4-BE49-F238E27FC236}">
                  <a16:creationId xmlns:a16="http://schemas.microsoft.com/office/drawing/2014/main" id="{7CE84FA2-2C28-50E6-3CFA-726938C03563}"/>
                </a:ext>
              </a:extLst>
            </p:cNvPr>
            <p:cNvSpPr>
              <a:spLocks/>
            </p:cNvSpPr>
            <p:nvPr/>
          </p:nvSpPr>
          <p:spPr bwMode="auto">
            <a:xfrm>
              <a:off x="3106747" y="1811618"/>
              <a:ext cx="169264" cy="157030"/>
            </a:xfrm>
            <a:custGeom>
              <a:avLst/>
              <a:gdLst>
                <a:gd name="T0" fmla="*/ 65 w 126"/>
                <a:gd name="T1" fmla="*/ 135 h 139"/>
                <a:gd name="T2" fmla="*/ 75 w 126"/>
                <a:gd name="T3" fmla="*/ 139 h 139"/>
                <a:gd name="T4" fmla="*/ 81 w 126"/>
                <a:gd name="T5" fmla="*/ 135 h 139"/>
                <a:gd name="T6" fmla="*/ 88 w 126"/>
                <a:gd name="T7" fmla="*/ 126 h 139"/>
                <a:gd name="T8" fmla="*/ 100 w 126"/>
                <a:gd name="T9" fmla="*/ 122 h 139"/>
                <a:gd name="T10" fmla="*/ 104 w 126"/>
                <a:gd name="T11" fmla="*/ 122 h 139"/>
                <a:gd name="T12" fmla="*/ 113 w 126"/>
                <a:gd name="T13" fmla="*/ 115 h 139"/>
                <a:gd name="T14" fmla="*/ 120 w 126"/>
                <a:gd name="T15" fmla="*/ 98 h 139"/>
                <a:gd name="T16" fmla="*/ 126 w 126"/>
                <a:gd name="T17" fmla="*/ 61 h 139"/>
                <a:gd name="T18" fmla="*/ 126 w 126"/>
                <a:gd name="T19" fmla="*/ 56 h 139"/>
                <a:gd name="T20" fmla="*/ 122 w 126"/>
                <a:gd name="T21" fmla="*/ 50 h 139"/>
                <a:gd name="T22" fmla="*/ 116 w 126"/>
                <a:gd name="T23" fmla="*/ 48 h 139"/>
                <a:gd name="T24" fmla="*/ 113 w 126"/>
                <a:gd name="T25" fmla="*/ 54 h 139"/>
                <a:gd name="T26" fmla="*/ 115 w 126"/>
                <a:gd name="T27" fmla="*/ 58 h 139"/>
                <a:gd name="T28" fmla="*/ 115 w 126"/>
                <a:gd name="T29" fmla="*/ 72 h 139"/>
                <a:gd name="T30" fmla="*/ 113 w 126"/>
                <a:gd name="T31" fmla="*/ 74 h 139"/>
                <a:gd name="T32" fmla="*/ 112 w 126"/>
                <a:gd name="T33" fmla="*/ 69 h 139"/>
                <a:gd name="T34" fmla="*/ 110 w 126"/>
                <a:gd name="T35" fmla="*/ 63 h 139"/>
                <a:gd name="T36" fmla="*/ 100 w 126"/>
                <a:gd name="T37" fmla="*/ 61 h 139"/>
                <a:gd name="T38" fmla="*/ 90 w 126"/>
                <a:gd name="T39" fmla="*/ 59 h 139"/>
                <a:gd name="T40" fmla="*/ 87 w 126"/>
                <a:gd name="T41" fmla="*/ 56 h 139"/>
                <a:gd name="T42" fmla="*/ 87 w 126"/>
                <a:gd name="T43" fmla="*/ 48 h 139"/>
                <a:gd name="T44" fmla="*/ 104 w 126"/>
                <a:gd name="T45" fmla="*/ 37 h 139"/>
                <a:gd name="T46" fmla="*/ 112 w 126"/>
                <a:gd name="T47" fmla="*/ 28 h 139"/>
                <a:gd name="T48" fmla="*/ 113 w 126"/>
                <a:gd name="T49" fmla="*/ 24 h 139"/>
                <a:gd name="T50" fmla="*/ 109 w 126"/>
                <a:gd name="T51" fmla="*/ 19 h 139"/>
                <a:gd name="T52" fmla="*/ 98 w 126"/>
                <a:gd name="T53" fmla="*/ 11 h 139"/>
                <a:gd name="T54" fmla="*/ 98 w 126"/>
                <a:gd name="T55" fmla="*/ 6 h 139"/>
                <a:gd name="T56" fmla="*/ 98 w 126"/>
                <a:gd name="T57" fmla="*/ 4 h 139"/>
                <a:gd name="T58" fmla="*/ 94 w 126"/>
                <a:gd name="T59" fmla="*/ 0 h 139"/>
                <a:gd name="T60" fmla="*/ 77 w 126"/>
                <a:gd name="T61" fmla="*/ 4 h 139"/>
                <a:gd name="T62" fmla="*/ 71 w 126"/>
                <a:gd name="T63" fmla="*/ 9 h 139"/>
                <a:gd name="T64" fmla="*/ 72 w 126"/>
                <a:gd name="T65" fmla="*/ 13 h 139"/>
                <a:gd name="T66" fmla="*/ 77 w 126"/>
                <a:gd name="T67" fmla="*/ 15 h 139"/>
                <a:gd name="T68" fmla="*/ 78 w 126"/>
                <a:gd name="T69" fmla="*/ 20 h 139"/>
                <a:gd name="T70" fmla="*/ 74 w 126"/>
                <a:gd name="T71" fmla="*/ 22 h 139"/>
                <a:gd name="T72" fmla="*/ 65 w 126"/>
                <a:gd name="T73" fmla="*/ 20 h 139"/>
                <a:gd name="T74" fmla="*/ 60 w 126"/>
                <a:gd name="T75" fmla="*/ 17 h 139"/>
                <a:gd name="T76" fmla="*/ 49 w 126"/>
                <a:gd name="T77" fmla="*/ 15 h 139"/>
                <a:gd name="T78" fmla="*/ 34 w 126"/>
                <a:gd name="T79" fmla="*/ 19 h 139"/>
                <a:gd name="T80" fmla="*/ 25 w 126"/>
                <a:gd name="T81" fmla="*/ 28 h 139"/>
                <a:gd name="T82" fmla="*/ 25 w 126"/>
                <a:gd name="T83" fmla="*/ 35 h 139"/>
                <a:gd name="T84" fmla="*/ 27 w 126"/>
                <a:gd name="T85" fmla="*/ 37 h 139"/>
                <a:gd name="T86" fmla="*/ 37 w 126"/>
                <a:gd name="T87" fmla="*/ 41 h 139"/>
                <a:gd name="T88" fmla="*/ 52 w 126"/>
                <a:gd name="T89" fmla="*/ 43 h 139"/>
                <a:gd name="T90" fmla="*/ 53 w 126"/>
                <a:gd name="T91" fmla="*/ 50 h 139"/>
                <a:gd name="T92" fmla="*/ 49 w 126"/>
                <a:gd name="T93" fmla="*/ 59 h 139"/>
                <a:gd name="T94" fmla="*/ 37 w 126"/>
                <a:gd name="T95" fmla="*/ 71 h 139"/>
                <a:gd name="T96" fmla="*/ 28 w 126"/>
                <a:gd name="T97" fmla="*/ 67 h 139"/>
                <a:gd name="T98" fmla="*/ 14 w 126"/>
                <a:gd name="T99" fmla="*/ 56 h 139"/>
                <a:gd name="T100" fmla="*/ 9 w 126"/>
                <a:gd name="T101" fmla="*/ 56 h 139"/>
                <a:gd name="T102" fmla="*/ 0 w 126"/>
                <a:gd name="T103" fmla="*/ 61 h 139"/>
                <a:gd name="T104" fmla="*/ 2 w 126"/>
                <a:gd name="T105" fmla="*/ 72 h 139"/>
                <a:gd name="T106" fmla="*/ 9 w 126"/>
                <a:gd name="T107" fmla="*/ 84 h 139"/>
                <a:gd name="T108" fmla="*/ 24 w 126"/>
                <a:gd name="T109" fmla="*/ 93 h 139"/>
                <a:gd name="T110" fmla="*/ 31 w 126"/>
                <a:gd name="T111" fmla="*/ 97 h 139"/>
                <a:gd name="T112" fmla="*/ 41 w 126"/>
                <a:gd name="T113" fmla="*/ 106 h 139"/>
                <a:gd name="T114" fmla="*/ 53 w 126"/>
                <a:gd name="T115" fmla="*/ 122 h 139"/>
                <a:gd name="T116" fmla="*/ 65 w 126"/>
                <a:gd name="T117" fmla="*/ 1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6" h="139">
                  <a:moveTo>
                    <a:pt x="65" y="135"/>
                  </a:moveTo>
                  <a:lnTo>
                    <a:pt x="65" y="135"/>
                  </a:lnTo>
                  <a:lnTo>
                    <a:pt x="71" y="139"/>
                  </a:lnTo>
                  <a:lnTo>
                    <a:pt x="75" y="139"/>
                  </a:lnTo>
                  <a:lnTo>
                    <a:pt x="78" y="139"/>
                  </a:lnTo>
                  <a:lnTo>
                    <a:pt x="81" y="135"/>
                  </a:lnTo>
                  <a:lnTo>
                    <a:pt x="84" y="130"/>
                  </a:lnTo>
                  <a:lnTo>
                    <a:pt x="88" y="126"/>
                  </a:lnTo>
                  <a:lnTo>
                    <a:pt x="93" y="124"/>
                  </a:lnTo>
                  <a:lnTo>
                    <a:pt x="100" y="122"/>
                  </a:lnTo>
                  <a:lnTo>
                    <a:pt x="100" y="122"/>
                  </a:lnTo>
                  <a:lnTo>
                    <a:pt x="104" y="122"/>
                  </a:lnTo>
                  <a:lnTo>
                    <a:pt x="107" y="121"/>
                  </a:lnTo>
                  <a:lnTo>
                    <a:pt x="113" y="115"/>
                  </a:lnTo>
                  <a:lnTo>
                    <a:pt x="117" y="108"/>
                  </a:lnTo>
                  <a:lnTo>
                    <a:pt x="120" y="98"/>
                  </a:lnTo>
                  <a:lnTo>
                    <a:pt x="123" y="78"/>
                  </a:lnTo>
                  <a:lnTo>
                    <a:pt x="126" y="61"/>
                  </a:lnTo>
                  <a:lnTo>
                    <a:pt x="126" y="61"/>
                  </a:lnTo>
                  <a:lnTo>
                    <a:pt x="126" y="56"/>
                  </a:lnTo>
                  <a:lnTo>
                    <a:pt x="125" y="52"/>
                  </a:lnTo>
                  <a:lnTo>
                    <a:pt x="122" y="50"/>
                  </a:lnTo>
                  <a:lnTo>
                    <a:pt x="119" y="48"/>
                  </a:lnTo>
                  <a:lnTo>
                    <a:pt x="116" y="48"/>
                  </a:lnTo>
                  <a:lnTo>
                    <a:pt x="115" y="50"/>
                  </a:lnTo>
                  <a:lnTo>
                    <a:pt x="113" y="54"/>
                  </a:lnTo>
                  <a:lnTo>
                    <a:pt x="115" y="58"/>
                  </a:lnTo>
                  <a:lnTo>
                    <a:pt x="115" y="58"/>
                  </a:lnTo>
                  <a:lnTo>
                    <a:pt x="116" y="67"/>
                  </a:lnTo>
                  <a:lnTo>
                    <a:pt x="115" y="72"/>
                  </a:lnTo>
                  <a:lnTo>
                    <a:pt x="115" y="74"/>
                  </a:lnTo>
                  <a:lnTo>
                    <a:pt x="113" y="74"/>
                  </a:lnTo>
                  <a:lnTo>
                    <a:pt x="112" y="72"/>
                  </a:lnTo>
                  <a:lnTo>
                    <a:pt x="112" y="69"/>
                  </a:lnTo>
                  <a:lnTo>
                    <a:pt x="112" y="69"/>
                  </a:lnTo>
                  <a:lnTo>
                    <a:pt x="110" y="63"/>
                  </a:lnTo>
                  <a:lnTo>
                    <a:pt x="107" y="61"/>
                  </a:lnTo>
                  <a:lnTo>
                    <a:pt x="100" y="61"/>
                  </a:lnTo>
                  <a:lnTo>
                    <a:pt x="93" y="59"/>
                  </a:lnTo>
                  <a:lnTo>
                    <a:pt x="90" y="59"/>
                  </a:lnTo>
                  <a:lnTo>
                    <a:pt x="87" y="56"/>
                  </a:lnTo>
                  <a:lnTo>
                    <a:pt x="87" y="56"/>
                  </a:lnTo>
                  <a:lnTo>
                    <a:pt x="85" y="52"/>
                  </a:lnTo>
                  <a:lnTo>
                    <a:pt x="87" y="48"/>
                  </a:lnTo>
                  <a:lnTo>
                    <a:pt x="94" y="43"/>
                  </a:lnTo>
                  <a:lnTo>
                    <a:pt x="104" y="37"/>
                  </a:lnTo>
                  <a:lnTo>
                    <a:pt x="109" y="33"/>
                  </a:lnTo>
                  <a:lnTo>
                    <a:pt x="112" y="28"/>
                  </a:lnTo>
                  <a:lnTo>
                    <a:pt x="112" y="28"/>
                  </a:lnTo>
                  <a:lnTo>
                    <a:pt x="113" y="24"/>
                  </a:lnTo>
                  <a:lnTo>
                    <a:pt x="112" y="20"/>
                  </a:lnTo>
                  <a:lnTo>
                    <a:pt x="109" y="19"/>
                  </a:lnTo>
                  <a:lnTo>
                    <a:pt x="106" y="15"/>
                  </a:lnTo>
                  <a:lnTo>
                    <a:pt x="98" y="11"/>
                  </a:lnTo>
                  <a:lnTo>
                    <a:pt x="97" y="9"/>
                  </a:lnTo>
                  <a:lnTo>
                    <a:pt x="98" y="6"/>
                  </a:lnTo>
                  <a:lnTo>
                    <a:pt x="98" y="6"/>
                  </a:lnTo>
                  <a:lnTo>
                    <a:pt x="98" y="4"/>
                  </a:lnTo>
                  <a:lnTo>
                    <a:pt x="98" y="2"/>
                  </a:lnTo>
                  <a:lnTo>
                    <a:pt x="94" y="0"/>
                  </a:lnTo>
                  <a:lnTo>
                    <a:pt x="82" y="2"/>
                  </a:lnTo>
                  <a:lnTo>
                    <a:pt x="77" y="4"/>
                  </a:lnTo>
                  <a:lnTo>
                    <a:pt x="72" y="7"/>
                  </a:lnTo>
                  <a:lnTo>
                    <a:pt x="71" y="9"/>
                  </a:lnTo>
                  <a:lnTo>
                    <a:pt x="71" y="11"/>
                  </a:lnTo>
                  <a:lnTo>
                    <a:pt x="72" y="13"/>
                  </a:lnTo>
                  <a:lnTo>
                    <a:pt x="72" y="13"/>
                  </a:lnTo>
                  <a:lnTo>
                    <a:pt x="77" y="15"/>
                  </a:lnTo>
                  <a:lnTo>
                    <a:pt x="78" y="19"/>
                  </a:lnTo>
                  <a:lnTo>
                    <a:pt x="78" y="20"/>
                  </a:lnTo>
                  <a:lnTo>
                    <a:pt x="77" y="22"/>
                  </a:lnTo>
                  <a:lnTo>
                    <a:pt x="74" y="22"/>
                  </a:lnTo>
                  <a:lnTo>
                    <a:pt x="69" y="22"/>
                  </a:lnTo>
                  <a:lnTo>
                    <a:pt x="65" y="20"/>
                  </a:lnTo>
                  <a:lnTo>
                    <a:pt x="60" y="17"/>
                  </a:lnTo>
                  <a:lnTo>
                    <a:pt x="60" y="17"/>
                  </a:lnTo>
                  <a:lnTo>
                    <a:pt x="56" y="15"/>
                  </a:lnTo>
                  <a:lnTo>
                    <a:pt x="49" y="15"/>
                  </a:lnTo>
                  <a:lnTo>
                    <a:pt x="41" y="15"/>
                  </a:lnTo>
                  <a:lnTo>
                    <a:pt x="34" y="19"/>
                  </a:lnTo>
                  <a:lnTo>
                    <a:pt x="28" y="22"/>
                  </a:lnTo>
                  <a:lnTo>
                    <a:pt x="25" y="28"/>
                  </a:lnTo>
                  <a:lnTo>
                    <a:pt x="24" y="33"/>
                  </a:lnTo>
                  <a:lnTo>
                    <a:pt x="25" y="35"/>
                  </a:lnTo>
                  <a:lnTo>
                    <a:pt x="27" y="37"/>
                  </a:lnTo>
                  <a:lnTo>
                    <a:pt x="27" y="37"/>
                  </a:lnTo>
                  <a:lnTo>
                    <a:pt x="31" y="41"/>
                  </a:lnTo>
                  <a:lnTo>
                    <a:pt x="37" y="41"/>
                  </a:lnTo>
                  <a:lnTo>
                    <a:pt x="47" y="41"/>
                  </a:lnTo>
                  <a:lnTo>
                    <a:pt x="52" y="43"/>
                  </a:lnTo>
                  <a:lnTo>
                    <a:pt x="53" y="46"/>
                  </a:lnTo>
                  <a:lnTo>
                    <a:pt x="53" y="50"/>
                  </a:lnTo>
                  <a:lnTo>
                    <a:pt x="49" y="59"/>
                  </a:lnTo>
                  <a:lnTo>
                    <a:pt x="49" y="59"/>
                  </a:lnTo>
                  <a:lnTo>
                    <a:pt x="43" y="69"/>
                  </a:lnTo>
                  <a:lnTo>
                    <a:pt x="37" y="71"/>
                  </a:lnTo>
                  <a:lnTo>
                    <a:pt x="33" y="71"/>
                  </a:lnTo>
                  <a:lnTo>
                    <a:pt x="28" y="67"/>
                  </a:lnTo>
                  <a:lnTo>
                    <a:pt x="19" y="59"/>
                  </a:lnTo>
                  <a:lnTo>
                    <a:pt x="14" y="56"/>
                  </a:lnTo>
                  <a:lnTo>
                    <a:pt x="9" y="56"/>
                  </a:lnTo>
                  <a:lnTo>
                    <a:pt x="9" y="56"/>
                  </a:lnTo>
                  <a:lnTo>
                    <a:pt x="3" y="58"/>
                  </a:lnTo>
                  <a:lnTo>
                    <a:pt x="0" y="61"/>
                  </a:lnTo>
                  <a:lnTo>
                    <a:pt x="0" y="67"/>
                  </a:lnTo>
                  <a:lnTo>
                    <a:pt x="2" y="72"/>
                  </a:lnTo>
                  <a:lnTo>
                    <a:pt x="5" y="78"/>
                  </a:lnTo>
                  <a:lnTo>
                    <a:pt x="9" y="84"/>
                  </a:lnTo>
                  <a:lnTo>
                    <a:pt x="15" y="89"/>
                  </a:lnTo>
                  <a:lnTo>
                    <a:pt x="24" y="93"/>
                  </a:lnTo>
                  <a:lnTo>
                    <a:pt x="24" y="93"/>
                  </a:lnTo>
                  <a:lnTo>
                    <a:pt x="31" y="97"/>
                  </a:lnTo>
                  <a:lnTo>
                    <a:pt x="37" y="100"/>
                  </a:lnTo>
                  <a:lnTo>
                    <a:pt x="41" y="106"/>
                  </a:lnTo>
                  <a:lnTo>
                    <a:pt x="46" y="111"/>
                  </a:lnTo>
                  <a:lnTo>
                    <a:pt x="53" y="122"/>
                  </a:lnTo>
                  <a:lnTo>
                    <a:pt x="58" y="128"/>
                  </a:lnTo>
                  <a:lnTo>
                    <a:pt x="65" y="135"/>
                  </a:lnTo>
                  <a:lnTo>
                    <a:pt x="65" y="13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Freeform 10">
              <a:extLst>
                <a:ext uri="{FF2B5EF4-FFF2-40B4-BE49-F238E27FC236}">
                  <a16:creationId xmlns:a16="http://schemas.microsoft.com/office/drawing/2014/main" id="{5A0BBB26-69FA-99D3-63EA-502330EA85AF}"/>
                </a:ext>
              </a:extLst>
            </p:cNvPr>
            <p:cNvSpPr>
              <a:spLocks/>
            </p:cNvSpPr>
            <p:nvPr/>
          </p:nvSpPr>
          <p:spPr bwMode="auto">
            <a:xfrm>
              <a:off x="2816581" y="1541617"/>
              <a:ext cx="111499" cy="31632"/>
            </a:xfrm>
            <a:custGeom>
              <a:avLst/>
              <a:gdLst>
                <a:gd name="T0" fmla="*/ 26 w 83"/>
                <a:gd name="T1" fmla="*/ 27 h 28"/>
                <a:gd name="T2" fmla="*/ 26 w 83"/>
                <a:gd name="T3" fmla="*/ 27 h 28"/>
                <a:gd name="T4" fmla="*/ 29 w 83"/>
                <a:gd name="T5" fmla="*/ 27 h 28"/>
                <a:gd name="T6" fmla="*/ 32 w 83"/>
                <a:gd name="T7" fmla="*/ 27 h 28"/>
                <a:gd name="T8" fmla="*/ 39 w 83"/>
                <a:gd name="T9" fmla="*/ 23 h 28"/>
                <a:gd name="T10" fmla="*/ 45 w 83"/>
                <a:gd name="T11" fmla="*/ 21 h 28"/>
                <a:gd name="T12" fmla="*/ 47 w 83"/>
                <a:gd name="T13" fmla="*/ 21 h 28"/>
                <a:gd name="T14" fmla="*/ 50 w 83"/>
                <a:gd name="T15" fmla="*/ 23 h 28"/>
                <a:gd name="T16" fmla="*/ 50 w 83"/>
                <a:gd name="T17" fmla="*/ 23 h 28"/>
                <a:gd name="T18" fmla="*/ 57 w 83"/>
                <a:gd name="T19" fmla="*/ 27 h 28"/>
                <a:gd name="T20" fmla="*/ 69 w 83"/>
                <a:gd name="T21" fmla="*/ 28 h 28"/>
                <a:gd name="T22" fmla="*/ 74 w 83"/>
                <a:gd name="T23" fmla="*/ 28 h 28"/>
                <a:gd name="T24" fmla="*/ 79 w 83"/>
                <a:gd name="T25" fmla="*/ 27 h 28"/>
                <a:gd name="T26" fmla="*/ 82 w 83"/>
                <a:gd name="T27" fmla="*/ 23 h 28"/>
                <a:gd name="T28" fmla="*/ 83 w 83"/>
                <a:gd name="T29" fmla="*/ 17 h 28"/>
                <a:gd name="T30" fmla="*/ 83 w 83"/>
                <a:gd name="T31" fmla="*/ 17 h 28"/>
                <a:gd name="T32" fmla="*/ 82 w 83"/>
                <a:gd name="T33" fmla="*/ 12 h 28"/>
                <a:gd name="T34" fmla="*/ 77 w 83"/>
                <a:gd name="T35" fmla="*/ 6 h 28"/>
                <a:gd name="T36" fmla="*/ 71 w 83"/>
                <a:gd name="T37" fmla="*/ 2 h 28"/>
                <a:gd name="T38" fmla="*/ 64 w 83"/>
                <a:gd name="T39" fmla="*/ 0 h 28"/>
                <a:gd name="T40" fmla="*/ 51 w 83"/>
                <a:gd name="T41" fmla="*/ 0 h 28"/>
                <a:gd name="T42" fmla="*/ 44 w 83"/>
                <a:gd name="T43" fmla="*/ 2 h 28"/>
                <a:gd name="T44" fmla="*/ 39 w 83"/>
                <a:gd name="T45" fmla="*/ 4 h 28"/>
                <a:gd name="T46" fmla="*/ 39 w 83"/>
                <a:gd name="T47" fmla="*/ 4 h 28"/>
                <a:gd name="T48" fmla="*/ 35 w 83"/>
                <a:gd name="T49" fmla="*/ 6 h 28"/>
                <a:gd name="T50" fmla="*/ 29 w 83"/>
                <a:gd name="T51" fmla="*/ 8 h 28"/>
                <a:gd name="T52" fmla="*/ 13 w 83"/>
                <a:gd name="T53" fmla="*/ 12 h 28"/>
                <a:gd name="T54" fmla="*/ 7 w 83"/>
                <a:gd name="T55" fmla="*/ 13 h 28"/>
                <a:gd name="T56" fmla="*/ 1 w 83"/>
                <a:gd name="T57" fmla="*/ 17 h 28"/>
                <a:gd name="T58" fmla="*/ 0 w 83"/>
                <a:gd name="T59" fmla="*/ 21 h 28"/>
                <a:gd name="T60" fmla="*/ 1 w 83"/>
                <a:gd name="T61" fmla="*/ 25 h 28"/>
                <a:gd name="T62" fmla="*/ 1 w 83"/>
                <a:gd name="T63" fmla="*/ 25 h 28"/>
                <a:gd name="T64" fmla="*/ 4 w 83"/>
                <a:gd name="T65" fmla="*/ 27 h 28"/>
                <a:gd name="T66" fmla="*/ 7 w 83"/>
                <a:gd name="T67" fmla="*/ 27 h 28"/>
                <a:gd name="T68" fmla="*/ 13 w 83"/>
                <a:gd name="T69" fmla="*/ 27 h 28"/>
                <a:gd name="T70" fmla="*/ 19 w 83"/>
                <a:gd name="T71" fmla="*/ 25 h 28"/>
                <a:gd name="T72" fmla="*/ 26 w 83"/>
                <a:gd name="T73" fmla="*/ 27 h 28"/>
                <a:gd name="T74" fmla="*/ 26 w 83"/>
                <a:gd name="T75"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3" h="28">
                  <a:moveTo>
                    <a:pt x="26" y="27"/>
                  </a:moveTo>
                  <a:lnTo>
                    <a:pt x="26" y="27"/>
                  </a:lnTo>
                  <a:lnTo>
                    <a:pt x="29" y="27"/>
                  </a:lnTo>
                  <a:lnTo>
                    <a:pt x="32" y="27"/>
                  </a:lnTo>
                  <a:lnTo>
                    <a:pt x="39" y="23"/>
                  </a:lnTo>
                  <a:lnTo>
                    <a:pt x="45" y="21"/>
                  </a:lnTo>
                  <a:lnTo>
                    <a:pt x="47" y="21"/>
                  </a:lnTo>
                  <a:lnTo>
                    <a:pt x="50" y="23"/>
                  </a:lnTo>
                  <a:lnTo>
                    <a:pt x="50" y="23"/>
                  </a:lnTo>
                  <a:lnTo>
                    <a:pt x="57" y="27"/>
                  </a:lnTo>
                  <a:lnTo>
                    <a:pt x="69" y="28"/>
                  </a:lnTo>
                  <a:lnTo>
                    <a:pt x="74" y="28"/>
                  </a:lnTo>
                  <a:lnTo>
                    <a:pt x="79" y="27"/>
                  </a:lnTo>
                  <a:lnTo>
                    <a:pt x="82" y="23"/>
                  </a:lnTo>
                  <a:lnTo>
                    <a:pt x="83" y="17"/>
                  </a:lnTo>
                  <a:lnTo>
                    <a:pt x="83" y="17"/>
                  </a:lnTo>
                  <a:lnTo>
                    <a:pt x="82" y="12"/>
                  </a:lnTo>
                  <a:lnTo>
                    <a:pt x="77" y="6"/>
                  </a:lnTo>
                  <a:lnTo>
                    <a:pt x="71" y="2"/>
                  </a:lnTo>
                  <a:lnTo>
                    <a:pt x="64" y="0"/>
                  </a:lnTo>
                  <a:lnTo>
                    <a:pt x="51" y="0"/>
                  </a:lnTo>
                  <a:lnTo>
                    <a:pt x="44" y="2"/>
                  </a:lnTo>
                  <a:lnTo>
                    <a:pt x="39" y="4"/>
                  </a:lnTo>
                  <a:lnTo>
                    <a:pt x="39" y="4"/>
                  </a:lnTo>
                  <a:lnTo>
                    <a:pt x="35" y="6"/>
                  </a:lnTo>
                  <a:lnTo>
                    <a:pt x="29" y="8"/>
                  </a:lnTo>
                  <a:lnTo>
                    <a:pt x="13" y="12"/>
                  </a:lnTo>
                  <a:lnTo>
                    <a:pt x="7" y="13"/>
                  </a:lnTo>
                  <a:lnTo>
                    <a:pt x="1" y="17"/>
                  </a:lnTo>
                  <a:lnTo>
                    <a:pt x="0" y="21"/>
                  </a:lnTo>
                  <a:lnTo>
                    <a:pt x="1" y="25"/>
                  </a:lnTo>
                  <a:lnTo>
                    <a:pt x="1" y="25"/>
                  </a:lnTo>
                  <a:lnTo>
                    <a:pt x="4" y="27"/>
                  </a:lnTo>
                  <a:lnTo>
                    <a:pt x="7" y="27"/>
                  </a:lnTo>
                  <a:lnTo>
                    <a:pt x="13" y="27"/>
                  </a:lnTo>
                  <a:lnTo>
                    <a:pt x="19" y="25"/>
                  </a:lnTo>
                  <a:lnTo>
                    <a:pt x="26" y="27"/>
                  </a:lnTo>
                  <a:lnTo>
                    <a:pt x="26" y="2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 name="Freeform 11">
              <a:extLst>
                <a:ext uri="{FF2B5EF4-FFF2-40B4-BE49-F238E27FC236}">
                  <a16:creationId xmlns:a16="http://schemas.microsoft.com/office/drawing/2014/main" id="{F0528BA5-8651-16D2-342B-DC95A92892E0}"/>
                </a:ext>
              </a:extLst>
            </p:cNvPr>
            <p:cNvSpPr>
              <a:spLocks/>
            </p:cNvSpPr>
            <p:nvPr/>
          </p:nvSpPr>
          <p:spPr bwMode="auto">
            <a:xfrm>
              <a:off x="3016742" y="1599232"/>
              <a:ext cx="41644" cy="40670"/>
            </a:xfrm>
            <a:custGeom>
              <a:avLst/>
              <a:gdLst>
                <a:gd name="T0" fmla="*/ 31 w 31"/>
                <a:gd name="T1" fmla="*/ 34 h 36"/>
                <a:gd name="T2" fmla="*/ 31 w 31"/>
                <a:gd name="T3" fmla="*/ 34 h 36"/>
                <a:gd name="T4" fmla="*/ 31 w 31"/>
                <a:gd name="T5" fmla="*/ 33 h 36"/>
                <a:gd name="T6" fmla="*/ 31 w 31"/>
                <a:gd name="T7" fmla="*/ 29 h 36"/>
                <a:gd name="T8" fmla="*/ 29 w 31"/>
                <a:gd name="T9" fmla="*/ 22 h 36"/>
                <a:gd name="T10" fmla="*/ 25 w 31"/>
                <a:gd name="T11" fmla="*/ 16 h 36"/>
                <a:gd name="T12" fmla="*/ 19 w 31"/>
                <a:gd name="T13" fmla="*/ 9 h 36"/>
                <a:gd name="T14" fmla="*/ 13 w 31"/>
                <a:gd name="T15" fmla="*/ 3 h 36"/>
                <a:gd name="T16" fmla="*/ 8 w 31"/>
                <a:gd name="T17" fmla="*/ 0 h 36"/>
                <a:gd name="T18" fmla="*/ 3 w 31"/>
                <a:gd name="T19" fmla="*/ 0 h 36"/>
                <a:gd name="T20" fmla="*/ 2 w 31"/>
                <a:gd name="T21" fmla="*/ 1 h 36"/>
                <a:gd name="T22" fmla="*/ 0 w 31"/>
                <a:gd name="T23" fmla="*/ 5 h 36"/>
                <a:gd name="T24" fmla="*/ 0 w 31"/>
                <a:gd name="T25" fmla="*/ 5 h 36"/>
                <a:gd name="T26" fmla="*/ 2 w 31"/>
                <a:gd name="T27" fmla="*/ 11 h 36"/>
                <a:gd name="T28" fmla="*/ 3 w 31"/>
                <a:gd name="T29" fmla="*/ 18 h 36"/>
                <a:gd name="T30" fmla="*/ 8 w 31"/>
                <a:gd name="T31" fmla="*/ 23 h 36"/>
                <a:gd name="T32" fmla="*/ 12 w 31"/>
                <a:gd name="T33" fmla="*/ 31 h 36"/>
                <a:gd name="T34" fmla="*/ 18 w 31"/>
                <a:gd name="T35" fmla="*/ 34 h 36"/>
                <a:gd name="T36" fmla="*/ 22 w 31"/>
                <a:gd name="T37" fmla="*/ 36 h 36"/>
                <a:gd name="T38" fmla="*/ 27 w 31"/>
                <a:gd name="T39" fmla="*/ 36 h 36"/>
                <a:gd name="T40" fmla="*/ 31 w 31"/>
                <a:gd name="T41" fmla="*/ 34 h 36"/>
                <a:gd name="T42" fmla="*/ 31 w 31"/>
                <a:gd name="T43" fmla="*/ 3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36">
                  <a:moveTo>
                    <a:pt x="31" y="34"/>
                  </a:moveTo>
                  <a:lnTo>
                    <a:pt x="31" y="34"/>
                  </a:lnTo>
                  <a:lnTo>
                    <a:pt x="31" y="33"/>
                  </a:lnTo>
                  <a:lnTo>
                    <a:pt x="31" y="29"/>
                  </a:lnTo>
                  <a:lnTo>
                    <a:pt x="29" y="22"/>
                  </a:lnTo>
                  <a:lnTo>
                    <a:pt x="25" y="16"/>
                  </a:lnTo>
                  <a:lnTo>
                    <a:pt x="19" y="9"/>
                  </a:lnTo>
                  <a:lnTo>
                    <a:pt x="13" y="3"/>
                  </a:lnTo>
                  <a:lnTo>
                    <a:pt x="8" y="0"/>
                  </a:lnTo>
                  <a:lnTo>
                    <a:pt x="3" y="0"/>
                  </a:lnTo>
                  <a:lnTo>
                    <a:pt x="2" y="1"/>
                  </a:lnTo>
                  <a:lnTo>
                    <a:pt x="0" y="5"/>
                  </a:lnTo>
                  <a:lnTo>
                    <a:pt x="0" y="5"/>
                  </a:lnTo>
                  <a:lnTo>
                    <a:pt x="2" y="11"/>
                  </a:lnTo>
                  <a:lnTo>
                    <a:pt x="3" y="18"/>
                  </a:lnTo>
                  <a:lnTo>
                    <a:pt x="8" y="23"/>
                  </a:lnTo>
                  <a:lnTo>
                    <a:pt x="12" y="31"/>
                  </a:lnTo>
                  <a:lnTo>
                    <a:pt x="18" y="34"/>
                  </a:lnTo>
                  <a:lnTo>
                    <a:pt x="22" y="36"/>
                  </a:lnTo>
                  <a:lnTo>
                    <a:pt x="27" y="36"/>
                  </a:lnTo>
                  <a:lnTo>
                    <a:pt x="31" y="34"/>
                  </a:lnTo>
                  <a:lnTo>
                    <a:pt x="31" y="3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2">
              <a:extLst>
                <a:ext uri="{FF2B5EF4-FFF2-40B4-BE49-F238E27FC236}">
                  <a16:creationId xmlns:a16="http://schemas.microsoft.com/office/drawing/2014/main" id="{DFBA9F13-C3A4-B99F-4956-6A4F88FA9F1D}"/>
                </a:ext>
              </a:extLst>
            </p:cNvPr>
            <p:cNvSpPr>
              <a:spLocks/>
            </p:cNvSpPr>
            <p:nvPr/>
          </p:nvSpPr>
          <p:spPr bwMode="auto">
            <a:xfrm>
              <a:off x="3227650" y="1534839"/>
              <a:ext cx="87319" cy="62134"/>
            </a:xfrm>
            <a:custGeom>
              <a:avLst/>
              <a:gdLst>
                <a:gd name="T0" fmla="*/ 26 w 65"/>
                <a:gd name="T1" fmla="*/ 55 h 55"/>
                <a:gd name="T2" fmla="*/ 26 w 65"/>
                <a:gd name="T3" fmla="*/ 55 h 55"/>
                <a:gd name="T4" fmla="*/ 43 w 65"/>
                <a:gd name="T5" fmla="*/ 53 h 55"/>
                <a:gd name="T6" fmla="*/ 52 w 65"/>
                <a:gd name="T7" fmla="*/ 51 h 55"/>
                <a:gd name="T8" fmla="*/ 61 w 65"/>
                <a:gd name="T9" fmla="*/ 47 h 55"/>
                <a:gd name="T10" fmla="*/ 61 w 65"/>
                <a:gd name="T11" fmla="*/ 47 h 55"/>
                <a:gd name="T12" fmla="*/ 64 w 65"/>
                <a:gd name="T13" fmla="*/ 45 h 55"/>
                <a:gd name="T14" fmla="*/ 65 w 65"/>
                <a:gd name="T15" fmla="*/ 44 h 55"/>
                <a:gd name="T16" fmla="*/ 62 w 65"/>
                <a:gd name="T17" fmla="*/ 40 h 55"/>
                <a:gd name="T18" fmla="*/ 61 w 65"/>
                <a:gd name="T19" fmla="*/ 36 h 55"/>
                <a:gd name="T20" fmla="*/ 61 w 65"/>
                <a:gd name="T21" fmla="*/ 33 h 55"/>
                <a:gd name="T22" fmla="*/ 62 w 65"/>
                <a:gd name="T23" fmla="*/ 27 h 55"/>
                <a:gd name="T24" fmla="*/ 62 w 65"/>
                <a:gd name="T25" fmla="*/ 27 h 55"/>
                <a:gd name="T26" fmla="*/ 64 w 65"/>
                <a:gd name="T27" fmla="*/ 23 h 55"/>
                <a:gd name="T28" fmla="*/ 62 w 65"/>
                <a:gd name="T29" fmla="*/ 20 h 55"/>
                <a:gd name="T30" fmla="*/ 59 w 65"/>
                <a:gd name="T31" fmla="*/ 18 h 55"/>
                <a:gd name="T32" fmla="*/ 55 w 65"/>
                <a:gd name="T33" fmla="*/ 16 h 55"/>
                <a:gd name="T34" fmla="*/ 46 w 65"/>
                <a:gd name="T35" fmla="*/ 16 h 55"/>
                <a:gd name="T36" fmla="*/ 43 w 65"/>
                <a:gd name="T37" fmla="*/ 16 h 55"/>
                <a:gd name="T38" fmla="*/ 42 w 65"/>
                <a:gd name="T39" fmla="*/ 18 h 55"/>
                <a:gd name="T40" fmla="*/ 42 w 65"/>
                <a:gd name="T41" fmla="*/ 18 h 55"/>
                <a:gd name="T42" fmla="*/ 39 w 65"/>
                <a:gd name="T43" fmla="*/ 18 h 55"/>
                <a:gd name="T44" fmla="*/ 35 w 65"/>
                <a:gd name="T45" fmla="*/ 16 h 55"/>
                <a:gd name="T46" fmla="*/ 21 w 65"/>
                <a:gd name="T47" fmla="*/ 7 h 55"/>
                <a:gd name="T48" fmla="*/ 8 w 65"/>
                <a:gd name="T49" fmla="*/ 0 h 55"/>
                <a:gd name="T50" fmla="*/ 3 w 65"/>
                <a:gd name="T51" fmla="*/ 0 h 55"/>
                <a:gd name="T52" fmla="*/ 1 w 65"/>
                <a:gd name="T53" fmla="*/ 0 h 55"/>
                <a:gd name="T54" fmla="*/ 0 w 65"/>
                <a:gd name="T55" fmla="*/ 1 h 55"/>
                <a:gd name="T56" fmla="*/ 0 w 65"/>
                <a:gd name="T57" fmla="*/ 1 h 55"/>
                <a:gd name="T58" fmla="*/ 0 w 65"/>
                <a:gd name="T59" fmla="*/ 7 h 55"/>
                <a:gd name="T60" fmla="*/ 0 w 65"/>
                <a:gd name="T61" fmla="*/ 14 h 55"/>
                <a:gd name="T62" fmla="*/ 3 w 65"/>
                <a:gd name="T63" fmla="*/ 22 h 55"/>
                <a:gd name="T64" fmla="*/ 5 w 65"/>
                <a:gd name="T65" fmla="*/ 31 h 55"/>
                <a:gd name="T66" fmla="*/ 10 w 65"/>
                <a:gd name="T67" fmla="*/ 40 h 55"/>
                <a:gd name="T68" fmla="*/ 16 w 65"/>
                <a:gd name="T69" fmla="*/ 47 h 55"/>
                <a:gd name="T70" fmla="*/ 20 w 65"/>
                <a:gd name="T71" fmla="*/ 53 h 55"/>
                <a:gd name="T72" fmla="*/ 26 w 65"/>
                <a:gd name="T73" fmla="*/ 55 h 55"/>
                <a:gd name="T74" fmla="*/ 26 w 65"/>
                <a:gd name="T7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 h="55">
                  <a:moveTo>
                    <a:pt x="26" y="55"/>
                  </a:moveTo>
                  <a:lnTo>
                    <a:pt x="26" y="55"/>
                  </a:lnTo>
                  <a:lnTo>
                    <a:pt x="43" y="53"/>
                  </a:lnTo>
                  <a:lnTo>
                    <a:pt x="52" y="51"/>
                  </a:lnTo>
                  <a:lnTo>
                    <a:pt x="61" y="47"/>
                  </a:lnTo>
                  <a:lnTo>
                    <a:pt x="61" y="47"/>
                  </a:lnTo>
                  <a:lnTo>
                    <a:pt x="64" y="45"/>
                  </a:lnTo>
                  <a:lnTo>
                    <a:pt x="65" y="44"/>
                  </a:lnTo>
                  <a:lnTo>
                    <a:pt x="62" y="40"/>
                  </a:lnTo>
                  <a:lnTo>
                    <a:pt x="61" y="36"/>
                  </a:lnTo>
                  <a:lnTo>
                    <a:pt x="61" y="33"/>
                  </a:lnTo>
                  <a:lnTo>
                    <a:pt x="62" y="27"/>
                  </a:lnTo>
                  <a:lnTo>
                    <a:pt x="62" y="27"/>
                  </a:lnTo>
                  <a:lnTo>
                    <a:pt x="64" y="23"/>
                  </a:lnTo>
                  <a:lnTo>
                    <a:pt x="62" y="20"/>
                  </a:lnTo>
                  <a:lnTo>
                    <a:pt x="59" y="18"/>
                  </a:lnTo>
                  <a:lnTo>
                    <a:pt x="55" y="16"/>
                  </a:lnTo>
                  <a:lnTo>
                    <a:pt x="46" y="16"/>
                  </a:lnTo>
                  <a:lnTo>
                    <a:pt x="43" y="16"/>
                  </a:lnTo>
                  <a:lnTo>
                    <a:pt x="42" y="18"/>
                  </a:lnTo>
                  <a:lnTo>
                    <a:pt x="42" y="18"/>
                  </a:lnTo>
                  <a:lnTo>
                    <a:pt x="39" y="18"/>
                  </a:lnTo>
                  <a:lnTo>
                    <a:pt x="35" y="16"/>
                  </a:lnTo>
                  <a:lnTo>
                    <a:pt x="21" y="7"/>
                  </a:lnTo>
                  <a:lnTo>
                    <a:pt x="8" y="0"/>
                  </a:lnTo>
                  <a:lnTo>
                    <a:pt x="3" y="0"/>
                  </a:lnTo>
                  <a:lnTo>
                    <a:pt x="1" y="0"/>
                  </a:lnTo>
                  <a:lnTo>
                    <a:pt x="0" y="1"/>
                  </a:lnTo>
                  <a:lnTo>
                    <a:pt x="0" y="1"/>
                  </a:lnTo>
                  <a:lnTo>
                    <a:pt x="0" y="7"/>
                  </a:lnTo>
                  <a:lnTo>
                    <a:pt x="0" y="14"/>
                  </a:lnTo>
                  <a:lnTo>
                    <a:pt x="3" y="22"/>
                  </a:lnTo>
                  <a:lnTo>
                    <a:pt x="5" y="31"/>
                  </a:lnTo>
                  <a:lnTo>
                    <a:pt x="10" y="40"/>
                  </a:lnTo>
                  <a:lnTo>
                    <a:pt x="16" y="47"/>
                  </a:lnTo>
                  <a:lnTo>
                    <a:pt x="20" y="53"/>
                  </a:lnTo>
                  <a:lnTo>
                    <a:pt x="26" y="55"/>
                  </a:lnTo>
                  <a:lnTo>
                    <a:pt x="26" y="5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Freeform 13">
              <a:extLst>
                <a:ext uri="{FF2B5EF4-FFF2-40B4-BE49-F238E27FC236}">
                  <a16:creationId xmlns:a16="http://schemas.microsoft.com/office/drawing/2014/main" id="{E4951B1F-9781-3741-CE46-9BB80461E09C}"/>
                </a:ext>
              </a:extLst>
            </p:cNvPr>
            <p:cNvSpPr>
              <a:spLocks/>
            </p:cNvSpPr>
            <p:nvPr/>
          </p:nvSpPr>
          <p:spPr bwMode="auto">
            <a:xfrm>
              <a:off x="3277354" y="1600362"/>
              <a:ext cx="80602" cy="23724"/>
            </a:xfrm>
            <a:custGeom>
              <a:avLst/>
              <a:gdLst>
                <a:gd name="T0" fmla="*/ 60 w 60"/>
                <a:gd name="T1" fmla="*/ 2 h 21"/>
                <a:gd name="T2" fmla="*/ 60 w 60"/>
                <a:gd name="T3" fmla="*/ 2 h 21"/>
                <a:gd name="T4" fmla="*/ 56 w 60"/>
                <a:gd name="T5" fmla="*/ 0 h 21"/>
                <a:gd name="T6" fmla="*/ 48 w 60"/>
                <a:gd name="T7" fmla="*/ 0 h 21"/>
                <a:gd name="T8" fmla="*/ 26 w 60"/>
                <a:gd name="T9" fmla="*/ 2 h 21"/>
                <a:gd name="T10" fmla="*/ 15 w 60"/>
                <a:gd name="T11" fmla="*/ 6 h 21"/>
                <a:gd name="T12" fmla="*/ 6 w 60"/>
                <a:gd name="T13" fmla="*/ 8 h 21"/>
                <a:gd name="T14" fmla="*/ 0 w 60"/>
                <a:gd name="T15" fmla="*/ 12 h 21"/>
                <a:gd name="T16" fmla="*/ 0 w 60"/>
                <a:gd name="T17" fmla="*/ 13 h 21"/>
                <a:gd name="T18" fmla="*/ 1 w 60"/>
                <a:gd name="T19" fmla="*/ 15 h 21"/>
                <a:gd name="T20" fmla="*/ 1 w 60"/>
                <a:gd name="T21" fmla="*/ 15 h 21"/>
                <a:gd name="T22" fmla="*/ 9 w 60"/>
                <a:gd name="T23" fmla="*/ 21 h 21"/>
                <a:gd name="T24" fmla="*/ 18 w 60"/>
                <a:gd name="T25" fmla="*/ 21 h 21"/>
                <a:gd name="T26" fmla="*/ 28 w 60"/>
                <a:gd name="T27" fmla="*/ 21 h 21"/>
                <a:gd name="T28" fmla="*/ 38 w 60"/>
                <a:gd name="T29" fmla="*/ 17 h 21"/>
                <a:gd name="T30" fmla="*/ 47 w 60"/>
                <a:gd name="T31" fmla="*/ 13 h 21"/>
                <a:gd name="T32" fmla="*/ 54 w 60"/>
                <a:gd name="T33" fmla="*/ 10 h 21"/>
                <a:gd name="T34" fmla="*/ 59 w 60"/>
                <a:gd name="T35" fmla="*/ 6 h 21"/>
                <a:gd name="T36" fmla="*/ 60 w 60"/>
                <a:gd name="T37" fmla="*/ 2 h 21"/>
                <a:gd name="T38" fmla="*/ 60 w 60"/>
                <a:gd name="T39"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 h="21">
                  <a:moveTo>
                    <a:pt x="60" y="2"/>
                  </a:moveTo>
                  <a:lnTo>
                    <a:pt x="60" y="2"/>
                  </a:lnTo>
                  <a:lnTo>
                    <a:pt x="56" y="0"/>
                  </a:lnTo>
                  <a:lnTo>
                    <a:pt x="48" y="0"/>
                  </a:lnTo>
                  <a:lnTo>
                    <a:pt x="26" y="2"/>
                  </a:lnTo>
                  <a:lnTo>
                    <a:pt x="15" y="6"/>
                  </a:lnTo>
                  <a:lnTo>
                    <a:pt x="6" y="8"/>
                  </a:lnTo>
                  <a:lnTo>
                    <a:pt x="0" y="12"/>
                  </a:lnTo>
                  <a:lnTo>
                    <a:pt x="0" y="13"/>
                  </a:lnTo>
                  <a:lnTo>
                    <a:pt x="1" y="15"/>
                  </a:lnTo>
                  <a:lnTo>
                    <a:pt x="1" y="15"/>
                  </a:lnTo>
                  <a:lnTo>
                    <a:pt x="9" y="21"/>
                  </a:lnTo>
                  <a:lnTo>
                    <a:pt x="18" y="21"/>
                  </a:lnTo>
                  <a:lnTo>
                    <a:pt x="28" y="21"/>
                  </a:lnTo>
                  <a:lnTo>
                    <a:pt x="38" y="17"/>
                  </a:lnTo>
                  <a:lnTo>
                    <a:pt x="47" y="13"/>
                  </a:lnTo>
                  <a:lnTo>
                    <a:pt x="54" y="10"/>
                  </a:lnTo>
                  <a:lnTo>
                    <a:pt x="59" y="6"/>
                  </a:lnTo>
                  <a:lnTo>
                    <a:pt x="60" y="2"/>
                  </a:lnTo>
                  <a:lnTo>
                    <a:pt x="6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Freeform 14">
              <a:extLst>
                <a:ext uri="{FF2B5EF4-FFF2-40B4-BE49-F238E27FC236}">
                  <a16:creationId xmlns:a16="http://schemas.microsoft.com/office/drawing/2014/main" id="{7548DEAA-9CD0-9377-68C8-B1B996F6F788}"/>
                </a:ext>
              </a:extLst>
            </p:cNvPr>
            <p:cNvSpPr>
              <a:spLocks/>
            </p:cNvSpPr>
            <p:nvPr/>
          </p:nvSpPr>
          <p:spPr bwMode="auto">
            <a:xfrm>
              <a:off x="3262577" y="1733668"/>
              <a:ext cx="94035" cy="53096"/>
            </a:xfrm>
            <a:custGeom>
              <a:avLst/>
              <a:gdLst>
                <a:gd name="T0" fmla="*/ 61 w 70"/>
                <a:gd name="T1" fmla="*/ 47 h 47"/>
                <a:gd name="T2" fmla="*/ 61 w 70"/>
                <a:gd name="T3" fmla="*/ 47 h 47"/>
                <a:gd name="T4" fmla="*/ 65 w 70"/>
                <a:gd name="T5" fmla="*/ 45 h 47"/>
                <a:gd name="T6" fmla="*/ 68 w 70"/>
                <a:gd name="T7" fmla="*/ 43 h 47"/>
                <a:gd name="T8" fmla="*/ 70 w 70"/>
                <a:gd name="T9" fmla="*/ 38 h 47"/>
                <a:gd name="T10" fmla="*/ 68 w 70"/>
                <a:gd name="T11" fmla="*/ 32 h 47"/>
                <a:gd name="T12" fmla="*/ 67 w 70"/>
                <a:gd name="T13" fmla="*/ 25 h 47"/>
                <a:gd name="T14" fmla="*/ 62 w 70"/>
                <a:gd name="T15" fmla="*/ 19 h 47"/>
                <a:gd name="T16" fmla="*/ 58 w 70"/>
                <a:gd name="T17" fmla="*/ 12 h 47"/>
                <a:gd name="T18" fmla="*/ 51 w 70"/>
                <a:gd name="T19" fmla="*/ 4 h 47"/>
                <a:gd name="T20" fmla="*/ 51 w 70"/>
                <a:gd name="T21" fmla="*/ 4 h 47"/>
                <a:gd name="T22" fmla="*/ 48 w 70"/>
                <a:gd name="T23" fmla="*/ 2 h 47"/>
                <a:gd name="T24" fmla="*/ 43 w 70"/>
                <a:gd name="T25" fmla="*/ 0 h 47"/>
                <a:gd name="T26" fmla="*/ 35 w 70"/>
                <a:gd name="T27" fmla="*/ 0 h 47"/>
                <a:gd name="T28" fmla="*/ 26 w 70"/>
                <a:gd name="T29" fmla="*/ 2 h 47"/>
                <a:gd name="T30" fmla="*/ 17 w 70"/>
                <a:gd name="T31" fmla="*/ 8 h 47"/>
                <a:gd name="T32" fmla="*/ 10 w 70"/>
                <a:gd name="T33" fmla="*/ 13 h 47"/>
                <a:gd name="T34" fmla="*/ 4 w 70"/>
                <a:gd name="T35" fmla="*/ 21 h 47"/>
                <a:gd name="T36" fmla="*/ 1 w 70"/>
                <a:gd name="T37" fmla="*/ 25 h 47"/>
                <a:gd name="T38" fmla="*/ 0 w 70"/>
                <a:gd name="T39" fmla="*/ 28 h 47"/>
                <a:gd name="T40" fmla="*/ 1 w 70"/>
                <a:gd name="T41" fmla="*/ 30 h 47"/>
                <a:gd name="T42" fmla="*/ 1 w 70"/>
                <a:gd name="T43" fmla="*/ 30 h 47"/>
                <a:gd name="T44" fmla="*/ 11 w 70"/>
                <a:gd name="T45" fmla="*/ 36 h 47"/>
                <a:gd name="T46" fmla="*/ 29 w 70"/>
                <a:gd name="T47" fmla="*/ 41 h 47"/>
                <a:gd name="T48" fmla="*/ 46 w 70"/>
                <a:gd name="T49" fmla="*/ 47 h 47"/>
                <a:gd name="T50" fmla="*/ 61 w 70"/>
                <a:gd name="T51" fmla="*/ 47 h 47"/>
                <a:gd name="T52" fmla="*/ 61 w 70"/>
                <a:gd name="T5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0" h="47">
                  <a:moveTo>
                    <a:pt x="61" y="47"/>
                  </a:moveTo>
                  <a:lnTo>
                    <a:pt x="61" y="47"/>
                  </a:lnTo>
                  <a:lnTo>
                    <a:pt x="65" y="45"/>
                  </a:lnTo>
                  <a:lnTo>
                    <a:pt x="68" y="43"/>
                  </a:lnTo>
                  <a:lnTo>
                    <a:pt x="70" y="38"/>
                  </a:lnTo>
                  <a:lnTo>
                    <a:pt x="68" y="32"/>
                  </a:lnTo>
                  <a:lnTo>
                    <a:pt x="67" y="25"/>
                  </a:lnTo>
                  <a:lnTo>
                    <a:pt x="62" y="19"/>
                  </a:lnTo>
                  <a:lnTo>
                    <a:pt x="58" y="12"/>
                  </a:lnTo>
                  <a:lnTo>
                    <a:pt x="51" y="4"/>
                  </a:lnTo>
                  <a:lnTo>
                    <a:pt x="51" y="4"/>
                  </a:lnTo>
                  <a:lnTo>
                    <a:pt x="48" y="2"/>
                  </a:lnTo>
                  <a:lnTo>
                    <a:pt x="43" y="0"/>
                  </a:lnTo>
                  <a:lnTo>
                    <a:pt x="35" y="0"/>
                  </a:lnTo>
                  <a:lnTo>
                    <a:pt x="26" y="2"/>
                  </a:lnTo>
                  <a:lnTo>
                    <a:pt x="17" y="8"/>
                  </a:lnTo>
                  <a:lnTo>
                    <a:pt x="10" y="13"/>
                  </a:lnTo>
                  <a:lnTo>
                    <a:pt x="4" y="21"/>
                  </a:lnTo>
                  <a:lnTo>
                    <a:pt x="1" y="25"/>
                  </a:lnTo>
                  <a:lnTo>
                    <a:pt x="0" y="28"/>
                  </a:lnTo>
                  <a:lnTo>
                    <a:pt x="1" y="30"/>
                  </a:lnTo>
                  <a:lnTo>
                    <a:pt x="1" y="30"/>
                  </a:lnTo>
                  <a:lnTo>
                    <a:pt x="11" y="36"/>
                  </a:lnTo>
                  <a:lnTo>
                    <a:pt x="29" y="41"/>
                  </a:lnTo>
                  <a:lnTo>
                    <a:pt x="46" y="47"/>
                  </a:lnTo>
                  <a:lnTo>
                    <a:pt x="61" y="47"/>
                  </a:lnTo>
                  <a:lnTo>
                    <a:pt x="61" y="4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Freeform 15">
              <a:extLst>
                <a:ext uri="{FF2B5EF4-FFF2-40B4-BE49-F238E27FC236}">
                  <a16:creationId xmlns:a16="http://schemas.microsoft.com/office/drawing/2014/main" id="{E76B48AF-9D3D-8FD8-71F3-42D106DED0A3}"/>
                </a:ext>
              </a:extLst>
            </p:cNvPr>
            <p:cNvSpPr>
              <a:spLocks/>
            </p:cNvSpPr>
            <p:nvPr/>
          </p:nvSpPr>
          <p:spPr bwMode="auto">
            <a:xfrm>
              <a:off x="3413034" y="1608270"/>
              <a:ext cx="41644" cy="27113"/>
            </a:xfrm>
            <a:custGeom>
              <a:avLst/>
              <a:gdLst>
                <a:gd name="T0" fmla="*/ 25 w 31"/>
                <a:gd name="T1" fmla="*/ 4 h 24"/>
                <a:gd name="T2" fmla="*/ 25 w 31"/>
                <a:gd name="T3" fmla="*/ 4 h 24"/>
                <a:gd name="T4" fmla="*/ 19 w 31"/>
                <a:gd name="T5" fmla="*/ 0 h 24"/>
                <a:gd name="T6" fmla="*/ 14 w 31"/>
                <a:gd name="T7" fmla="*/ 0 h 24"/>
                <a:gd name="T8" fmla="*/ 8 w 31"/>
                <a:gd name="T9" fmla="*/ 4 h 24"/>
                <a:gd name="T10" fmla="*/ 3 w 31"/>
                <a:gd name="T11" fmla="*/ 6 h 24"/>
                <a:gd name="T12" fmla="*/ 0 w 31"/>
                <a:gd name="T13" fmla="*/ 11 h 24"/>
                <a:gd name="T14" fmla="*/ 0 w 31"/>
                <a:gd name="T15" fmla="*/ 15 h 24"/>
                <a:gd name="T16" fmla="*/ 2 w 31"/>
                <a:gd name="T17" fmla="*/ 19 h 24"/>
                <a:gd name="T18" fmla="*/ 6 w 31"/>
                <a:gd name="T19" fmla="*/ 23 h 24"/>
                <a:gd name="T20" fmla="*/ 6 w 31"/>
                <a:gd name="T21" fmla="*/ 23 h 24"/>
                <a:gd name="T22" fmla="*/ 12 w 31"/>
                <a:gd name="T23" fmla="*/ 24 h 24"/>
                <a:gd name="T24" fmla="*/ 16 w 31"/>
                <a:gd name="T25" fmla="*/ 24 h 24"/>
                <a:gd name="T26" fmla="*/ 22 w 31"/>
                <a:gd name="T27" fmla="*/ 23 h 24"/>
                <a:gd name="T28" fmla="*/ 27 w 31"/>
                <a:gd name="T29" fmla="*/ 19 h 24"/>
                <a:gd name="T30" fmla="*/ 29 w 31"/>
                <a:gd name="T31" fmla="*/ 15 h 24"/>
                <a:gd name="T32" fmla="*/ 31 w 31"/>
                <a:gd name="T33" fmla="*/ 11 h 24"/>
                <a:gd name="T34" fmla="*/ 29 w 31"/>
                <a:gd name="T35" fmla="*/ 8 h 24"/>
                <a:gd name="T36" fmla="*/ 25 w 31"/>
                <a:gd name="T37" fmla="*/ 4 h 24"/>
                <a:gd name="T38" fmla="*/ 25 w 31"/>
                <a:gd name="T3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24">
                  <a:moveTo>
                    <a:pt x="25" y="4"/>
                  </a:moveTo>
                  <a:lnTo>
                    <a:pt x="25" y="4"/>
                  </a:lnTo>
                  <a:lnTo>
                    <a:pt x="19" y="0"/>
                  </a:lnTo>
                  <a:lnTo>
                    <a:pt x="14" y="0"/>
                  </a:lnTo>
                  <a:lnTo>
                    <a:pt x="8" y="4"/>
                  </a:lnTo>
                  <a:lnTo>
                    <a:pt x="3" y="6"/>
                  </a:lnTo>
                  <a:lnTo>
                    <a:pt x="0" y="11"/>
                  </a:lnTo>
                  <a:lnTo>
                    <a:pt x="0" y="15"/>
                  </a:lnTo>
                  <a:lnTo>
                    <a:pt x="2" y="19"/>
                  </a:lnTo>
                  <a:lnTo>
                    <a:pt x="6" y="23"/>
                  </a:lnTo>
                  <a:lnTo>
                    <a:pt x="6" y="23"/>
                  </a:lnTo>
                  <a:lnTo>
                    <a:pt x="12" y="24"/>
                  </a:lnTo>
                  <a:lnTo>
                    <a:pt x="16" y="24"/>
                  </a:lnTo>
                  <a:lnTo>
                    <a:pt x="22" y="23"/>
                  </a:lnTo>
                  <a:lnTo>
                    <a:pt x="27" y="19"/>
                  </a:lnTo>
                  <a:lnTo>
                    <a:pt x="29" y="15"/>
                  </a:lnTo>
                  <a:lnTo>
                    <a:pt x="31" y="11"/>
                  </a:lnTo>
                  <a:lnTo>
                    <a:pt x="29" y="8"/>
                  </a:lnTo>
                  <a:lnTo>
                    <a:pt x="25" y="4"/>
                  </a:lnTo>
                  <a:lnTo>
                    <a:pt x="25"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0" name="Freeform 16">
              <a:extLst>
                <a:ext uri="{FF2B5EF4-FFF2-40B4-BE49-F238E27FC236}">
                  <a16:creationId xmlns:a16="http://schemas.microsoft.com/office/drawing/2014/main" id="{66C850DB-0A0C-06D0-33F8-4BB56DBF5389}"/>
                </a:ext>
              </a:extLst>
            </p:cNvPr>
            <p:cNvSpPr>
              <a:spLocks/>
            </p:cNvSpPr>
            <p:nvPr/>
          </p:nvSpPr>
          <p:spPr bwMode="auto">
            <a:xfrm>
              <a:off x="3688423" y="1833083"/>
              <a:ext cx="120903" cy="59875"/>
            </a:xfrm>
            <a:custGeom>
              <a:avLst/>
              <a:gdLst>
                <a:gd name="T0" fmla="*/ 0 w 90"/>
                <a:gd name="T1" fmla="*/ 6 h 53"/>
                <a:gd name="T2" fmla="*/ 0 w 90"/>
                <a:gd name="T3" fmla="*/ 6 h 53"/>
                <a:gd name="T4" fmla="*/ 0 w 90"/>
                <a:gd name="T5" fmla="*/ 11 h 53"/>
                <a:gd name="T6" fmla="*/ 0 w 90"/>
                <a:gd name="T7" fmla="*/ 15 h 53"/>
                <a:gd name="T8" fmla="*/ 4 w 90"/>
                <a:gd name="T9" fmla="*/ 20 h 53"/>
                <a:gd name="T10" fmla="*/ 10 w 90"/>
                <a:gd name="T11" fmla="*/ 28 h 53"/>
                <a:gd name="T12" fmla="*/ 11 w 90"/>
                <a:gd name="T13" fmla="*/ 31 h 53"/>
                <a:gd name="T14" fmla="*/ 13 w 90"/>
                <a:gd name="T15" fmla="*/ 37 h 53"/>
                <a:gd name="T16" fmla="*/ 13 w 90"/>
                <a:gd name="T17" fmla="*/ 37 h 53"/>
                <a:gd name="T18" fmla="*/ 14 w 90"/>
                <a:gd name="T19" fmla="*/ 42 h 53"/>
                <a:gd name="T20" fmla="*/ 16 w 90"/>
                <a:gd name="T21" fmla="*/ 48 h 53"/>
                <a:gd name="T22" fmla="*/ 19 w 90"/>
                <a:gd name="T23" fmla="*/ 50 h 53"/>
                <a:gd name="T24" fmla="*/ 23 w 90"/>
                <a:gd name="T25" fmla="*/ 53 h 53"/>
                <a:gd name="T26" fmla="*/ 27 w 90"/>
                <a:gd name="T27" fmla="*/ 53 h 53"/>
                <a:gd name="T28" fmla="*/ 33 w 90"/>
                <a:gd name="T29" fmla="*/ 53 h 53"/>
                <a:gd name="T30" fmla="*/ 38 w 90"/>
                <a:gd name="T31" fmla="*/ 52 h 53"/>
                <a:gd name="T32" fmla="*/ 42 w 90"/>
                <a:gd name="T33" fmla="*/ 50 h 53"/>
                <a:gd name="T34" fmla="*/ 42 w 90"/>
                <a:gd name="T35" fmla="*/ 50 h 53"/>
                <a:gd name="T36" fmla="*/ 48 w 90"/>
                <a:gd name="T37" fmla="*/ 46 h 53"/>
                <a:gd name="T38" fmla="*/ 55 w 90"/>
                <a:gd name="T39" fmla="*/ 44 h 53"/>
                <a:gd name="T40" fmla="*/ 71 w 90"/>
                <a:gd name="T41" fmla="*/ 44 h 53"/>
                <a:gd name="T42" fmla="*/ 85 w 90"/>
                <a:gd name="T43" fmla="*/ 44 h 53"/>
                <a:gd name="T44" fmla="*/ 89 w 90"/>
                <a:gd name="T45" fmla="*/ 42 h 53"/>
                <a:gd name="T46" fmla="*/ 90 w 90"/>
                <a:gd name="T47" fmla="*/ 41 h 53"/>
                <a:gd name="T48" fmla="*/ 90 w 90"/>
                <a:gd name="T49" fmla="*/ 39 h 53"/>
                <a:gd name="T50" fmla="*/ 90 w 90"/>
                <a:gd name="T51" fmla="*/ 39 h 53"/>
                <a:gd name="T52" fmla="*/ 89 w 90"/>
                <a:gd name="T53" fmla="*/ 33 h 53"/>
                <a:gd name="T54" fmla="*/ 85 w 90"/>
                <a:gd name="T55" fmla="*/ 28 h 53"/>
                <a:gd name="T56" fmla="*/ 79 w 90"/>
                <a:gd name="T57" fmla="*/ 22 h 53"/>
                <a:gd name="T58" fmla="*/ 70 w 90"/>
                <a:gd name="T59" fmla="*/ 17 h 53"/>
                <a:gd name="T60" fmla="*/ 54 w 90"/>
                <a:gd name="T61" fmla="*/ 10 h 53"/>
                <a:gd name="T62" fmla="*/ 47 w 90"/>
                <a:gd name="T63" fmla="*/ 8 h 53"/>
                <a:gd name="T64" fmla="*/ 41 w 90"/>
                <a:gd name="T65" fmla="*/ 8 h 53"/>
                <a:gd name="T66" fmla="*/ 41 w 90"/>
                <a:gd name="T67" fmla="*/ 8 h 53"/>
                <a:gd name="T68" fmla="*/ 35 w 90"/>
                <a:gd name="T69" fmla="*/ 8 h 53"/>
                <a:gd name="T70" fmla="*/ 29 w 90"/>
                <a:gd name="T71" fmla="*/ 8 h 53"/>
                <a:gd name="T72" fmla="*/ 17 w 90"/>
                <a:gd name="T73" fmla="*/ 2 h 53"/>
                <a:gd name="T74" fmla="*/ 11 w 90"/>
                <a:gd name="T75" fmla="*/ 0 h 53"/>
                <a:gd name="T76" fmla="*/ 7 w 90"/>
                <a:gd name="T77" fmla="*/ 0 h 53"/>
                <a:gd name="T78" fmla="*/ 3 w 90"/>
                <a:gd name="T79" fmla="*/ 2 h 53"/>
                <a:gd name="T80" fmla="*/ 0 w 90"/>
                <a:gd name="T81" fmla="*/ 6 h 53"/>
                <a:gd name="T82" fmla="*/ 0 w 90"/>
                <a:gd name="T83" fmla="*/ 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 h="53">
                  <a:moveTo>
                    <a:pt x="0" y="6"/>
                  </a:moveTo>
                  <a:lnTo>
                    <a:pt x="0" y="6"/>
                  </a:lnTo>
                  <a:lnTo>
                    <a:pt x="0" y="11"/>
                  </a:lnTo>
                  <a:lnTo>
                    <a:pt x="0" y="15"/>
                  </a:lnTo>
                  <a:lnTo>
                    <a:pt x="4" y="20"/>
                  </a:lnTo>
                  <a:lnTo>
                    <a:pt x="10" y="28"/>
                  </a:lnTo>
                  <a:lnTo>
                    <a:pt x="11" y="31"/>
                  </a:lnTo>
                  <a:lnTo>
                    <a:pt x="13" y="37"/>
                  </a:lnTo>
                  <a:lnTo>
                    <a:pt x="13" y="37"/>
                  </a:lnTo>
                  <a:lnTo>
                    <a:pt x="14" y="42"/>
                  </a:lnTo>
                  <a:lnTo>
                    <a:pt x="16" y="48"/>
                  </a:lnTo>
                  <a:lnTo>
                    <a:pt x="19" y="50"/>
                  </a:lnTo>
                  <a:lnTo>
                    <a:pt x="23" y="53"/>
                  </a:lnTo>
                  <a:lnTo>
                    <a:pt x="27" y="53"/>
                  </a:lnTo>
                  <a:lnTo>
                    <a:pt x="33" y="53"/>
                  </a:lnTo>
                  <a:lnTo>
                    <a:pt x="38" y="52"/>
                  </a:lnTo>
                  <a:lnTo>
                    <a:pt x="42" y="50"/>
                  </a:lnTo>
                  <a:lnTo>
                    <a:pt x="42" y="50"/>
                  </a:lnTo>
                  <a:lnTo>
                    <a:pt x="48" y="46"/>
                  </a:lnTo>
                  <a:lnTo>
                    <a:pt x="55" y="44"/>
                  </a:lnTo>
                  <a:lnTo>
                    <a:pt x="71" y="44"/>
                  </a:lnTo>
                  <a:lnTo>
                    <a:pt x="85" y="44"/>
                  </a:lnTo>
                  <a:lnTo>
                    <a:pt x="89" y="42"/>
                  </a:lnTo>
                  <a:lnTo>
                    <a:pt x="90" y="41"/>
                  </a:lnTo>
                  <a:lnTo>
                    <a:pt x="90" y="39"/>
                  </a:lnTo>
                  <a:lnTo>
                    <a:pt x="90" y="39"/>
                  </a:lnTo>
                  <a:lnTo>
                    <a:pt x="89" y="33"/>
                  </a:lnTo>
                  <a:lnTo>
                    <a:pt x="85" y="28"/>
                  </a:lnTo>
                  <a:lnTo>
                    <a:pt x="79" y="22"/>
                  </a:lnTo>
                  <a:lnTo>
                    <a:pt x="70" y="17"/>
                  </a:lnTo>
                  <a:lnTo>
                    <a:pt x="54" y="10"/>
                  </a:lnTo>
                  <a:lnTo>
                    <a:pt x="47" y="8"/>
                  </a:lnTo>
                  <a:lnTo>
                    <a:pt x="41" y="8"/>
                  </a:lnTo>
                  <a:lnTo>
                    <a:pt x="41" y="8"/>
                  </a:lnTo>
                  <a:lnTo>
                    <a:pt x="35" y="8"/>
                  </a:lnTo>
                  <a:lnTo>
                    <a:pt x="29" y="8"/>
                  </a:lnTo>
                  <a:lnTo>
                    <a:pt x="17" y="2"/>
                  </a:lnTo>
                  <a:lnTo>
                    <a:pt x="11" y="0"/>
                  </a:lnTo>
                  <a:lnTo>
                    <a:pt x="7" y="0"/>
                  </a:lnTo>
                  <a:lnTo>
                    <a:pt x="3" y="2"/>
                  </a:lnTo>
                  <a:lnTo>
                    <a:pt x="0" y="6"/>
                  </a:lnTo>
                  <a:lnTo>
                    <a:pt x="0" y="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1" name="Freeform 17">
              <a:extLst>
                <a:ext uri="{FF2B5EF4-FFF2-40B4-BE49-F238E27FC236}">
                  <a16:creationId xmlns:a16="http://schemas.microsoft.com/office/drawing/2014/main" id="{4CEE10FD-B970-EC4E-4FAE-C96AF2587E35}"/>
                </a:ext>
              </a:extLst>
            </p:cNvPr>
            <p:cNvSpPr>
              <a:spLocks/>
            </p:cNvSpPr>
            <p:nvPr/>
          </p:nvSpPr>
          <p:spPr bwMode="auto">
            <a:xfrm>
              <a:off x="2774937" y="1590195"/>
              <a:ext cx="34927" cy="18075"/>
            </a:xfrm>
            <a:custGeom>
              <a:avLst/>
              <a:gdLst>
                <a:gd name="T0" fmla="*/ 26 w 26"/>
                <a:gd name="T1" fmla="*/ 9 h 16"/>
                <a:gd name="T2" fmla="*/ 26 w 26"/>
                <a:gd name="T3" fmla="*/ 9 h 16"/>
                <a:gd name="T4" fmla="*/ 26 w 26"/>
                <a:gd name="T5" fmla="*/ 5 h 16"/>
                <a:gd name="T6" fmla="*/ 24 w 26"/>
                <a:gd name="T7" fmla="*/ 2 h 16"/>
                <a:gd name="T8" fmla="*/ 19 w 26"/>
                <a:gd name="T9" fmla="*/ 0 h 16"/>
                <a:gd name="T10" fmla="*/ 13 w 26"/>
                <a:gd name="T11" fmla="*/ 0 h 16"/>
                <a:gd name="T12" fmla="*/ 3 w 26"/>
                <a:gd name="T13" fmla="*/ 0 h 16"/>
                <a:gd name="T14" fmla="*/ 0 w 26"/>
                <a:gd name="T15" fmla="*/ 2 h 16"/>
                <a:gd name="T16" fmla="*/ 0 w 26"/>
                <a:gd name="T17" fmla="*/ 4 h 16"/>
                <a:gd name="T18" fmla="*/ 0 w 26"/>
                <a:gd name="T19" fmla="*/ 4 h 16"/>
                <a:gd name="T20" fmla="*/ 6 w 26"/>
                <a:gd name="T21" fmla="*/ 11 h 16"/>
                <a:gd name="T22" fmla="*/ 15 w 26"/>
                <a:gd name="T23" fmla="*/ 14 h 16"/>
                <a:gd name="T24" fmla="*/ 18 w 26"/>
                <a:gd name="T25" fmla="*/ 16 h 16"/>
                <a:gd name="T26" fmla="*/ 22 w 26"/>
                <a:gd name="T27" fmla="*/ 16 h 16"/>
                <a:gd name="T28" fmla="*/ 25 w 26"/>
                <a:gd name="T29" fmla="*/ 13 h 16"/>
                <a:gd name="T30" fmla="*/ 26 w 26"/>
                <a:gd name="T31" fmla="*/ 9 h 16"/>
                <a:gd name="T32" fmla="*/ 26 w 26"/>
                <a:gd name="T33"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6" y="9"/>
                  </a:moveTo>
                  <a:lnTo>
                    <a:pt x="26" y="9"/>
                  </a:lnTo>
                  <a:lnTo>
                    <a:pt x="26" y="5"/>
                  </a:lnTo>
                  <a:lnTo>
                    <a:pt x="24" y="2"/>
                  </a:lnTo>
                  <a:lnTo>
                    <a:pt x="19" y="0"/>
                  </a:lnTo>
                  <a:lnTo>
                    <a:pt x="13" y="0"/>
                  </a:lnTo>
                  <a:lnTo>
                    <a:pt x="3" y="0"/>
                  </a:lnTo>
                  <a:lnTo>
                    <a:pt x="0" y="2"/>
                  </a:lnTo>
                  <a:lnTo>
                    <a:pt x="0" y="4"/>
                  </a:lnTo>
                  <a:lnTo>
                    <a:pt x="0" y="4"/>
                  </a:lnTo>
                  <a:lnTo>
                    <a:pt x="6" y="11"/>
                  </a:lnTo>
                  <a:lnTo>
                    <a:pt x="15" y="14"/>
                  </a:lnTo>
                  <a:lnTo>
                    <a:pt x="18" y="16"/>
                  </a:lnTo>
                  <a:lnTo>
                    <a:pt x="22" y="16"/>
                  </a:lnTo>
                  <a:lnTo>
                    <a:pt x="25" y="13"/>
                  </a:lnTo>
                  <a:lnTo>
                    <a:pt x="26" y="9"/>
                  </a:lnTo>
                  <a:lnTo>
                    <a:pt x="26" y="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Freeform 18">
              <a:extLst>
                <a:ext uri="{FF2B5EF4-FFF2-40B4-BE49-F238E27FC236}">
                  <a16:creationId xmlns:a16="http://schemas.microsoft.com/office/drawing/2014/main" id="{696D9680-214C-656F-7E8D-16714BFDBB38}"/>
                </a:ext>
              </a:extLst>
            </p:cNvPr>
            <p:cNvSpPr>
              <a:spLocks/>
            </p:cNvSpPr>
            <p:nvPr/>
          </p:nvSpPr>
          <p:spPr bwMode="auto">
            <a:xfrm>
              <a:off x="3263920" y="1361993"/>
              <a:ext cx="308973" cy="218034"/>
            </a:xfrm>
            <a:custGeom>
              <a:avLst/>
              <a:gdLst>
                <a:gd name="T0" fmla="*/ 13 w 230"/>
                <a:gd name="T1" fmla="*/ 100 h 193"/>
                <a:gd name="T2" fmla="*/ 21 w 230"/>
                <a:gd name="T3" fmla="*/ 117 h 193"/>
                <a:gd name="T4" fmla="*/ 28 w 230"/>
                <a:gd name="T5" fmla="*/ 124 h 193"/>
                <a:gd name="T6" fmla="*/ 62 w 230"/>
                <a:gd name="T7" fmla="*/ 123 h 193"/>
                <a:gd name="T8" fmla="*/ 85 w 230"/>
                <a:gd name="T9" fmla="*/ 124 h 193"/>
                <a:gd name="T10" fmla="*/ 86 w 230"/>
                <a:gd name="T11" fmla="*/ 128 h 193"/>
                <a:gd name="T12" fmla="*/ 67 w 230"/>
                <a:gd name="T13" fmla="*/ 137 h 193"/>
                <a:gd name="T14" fmla="*/ 51 w 230"/>
                <a:gd name="T15" fmla="*/ 147 h 193"/>
                <a:gd name="T16" fmla="*/ 59 w 230"/>
                <a:gd name="T17" fmla="*/ 154 h 193"/>
                <a:gd name="T18" fmla="*/ 79 w 230"/>
                <a:gd name="T19" fmla="*/ 171 h 193"/>
                <a:gd name="T20" fmla="*/ 79 w 230"/>
                <a:gd name="T21" fmla="*/ 176 h 193"/>
                <a:gd name="T22" fmla="*/ 99 w 230"/>
                <a:gd name="T23" fmla="*/ 188 h 193"/>
                <a:gd name="T24" fmla="*/ 126 w 230"/>
                <a:gd name="T25" fmla="*/ 191 h 193"/>
                <a:gd name="T26" fmla="*/ 132 w 230"/>
                <a:gd name="T27" fmla="*/ 186 h 193"/>
                <a:gd name="T28" fmla="*/ 155 w 230"/>
                <a:gd name="T29" fmla="*/ 190 h 193"/>
                <a:gd name="T30" fmla="*/ 161 w 230"/>
                <a:gd name="T31" fmla="*/ 188 h 193"/>
                <a:gd name="T32" fmla="*/ 170 w 230"/>
                <a:gd name="T33" fmla="*/ 163 h 193"/>
                <a:gd name="T34" fmla="*/ 175 w 230"/>
                <a:gd name="T35" fmla="*/ 162 h 193"/>
                <a:gd name="T36" fmla="*/ 183 w 230"/>
                <a:gd name="T37" fmla="*/ 156 h 193"/>
                <a:gd name="T38" fmla="*/ 196 w 230"/>
                <a:gd name="T39" fmla="*/ 141 h 193"/>
                <a:gd name="T40" fmla="*/ 216 w 230"/>
                <a:gd name="T41" fmla="*/ 134 h 193"/>
                <a:gd name="T42" fmla="*/ 230 w 230"/>
                <a:gd name="T43" fmla="*/ 126 h 193"/>
                <a:gd name="T44" fmla="*/ 225 w 230"/>
                <a:gd name="T45" fmla="*/ 117 h 193"/>
                <a:gd name="T46" fmla="*/ 209 w 230"/>
                <a:gd name="T47" fmla="*/ 115 h 193"/>
                <a:gd name="T48" fmla="*/ 189 w 230"/>
                <a:gd name="T49" fmla="*/ 110 h 193"/>
                <a:gd name="T50" fmla="*/ 190 w 230"/>
                <a:gd name="T51" fmla="*/ 98 h 193"/>
                <a:gd name="T52" fmla="*/ 190 w 230"/>
                <a:gd name="T53" fmla="*/ 91 h 193"/>
                <a:gd name="T54" fmla="*/ 180 w 230"/>
                <a:gd name="T55" fmla="*/ 78 h 193"/>
                <a:gd name="T56" fmla="*/ 183 w 230"/>
                <a:gd name="T57" fmla="*/ 71 h 193"/>
                <a:gd name="T58" fmla="*/ 177 w 230"/>
                <a:gd name="T59" fmla="*/ 63 h 193"/>
                <a:gd name="T60" fmla="*/ 167 w 230"/>
                <a:gd name="T61" fmla="*/ 65 h 193"/>
                <a:gd name="T62" fmla="*/ 167 w 230"/>
                <a:gd name="T63" fmla="*/ 74 h 193"/>
                <a:gd name="T64" fmla="*/ 159 w 230"/>
                <a:gd name="T65" fmla="*/ 74 h 193"/>
                <a:gd name="T66" fmla="*/ 149 w 230"/>
                <a:gd name="T67" fmla="*/ 59 h 193"/>
                <a:gd name="T68" fmla="*/ 140 w 230"/>
                <a:gd name="T69" fmla="*/ 50 h 193"/>
                <a:gd name="T70" fmla="*/ 95 w 230"/>
                <a:gd name="T71" fmla="*/ 24 h 193"/>
                <a:gd name="T72" fmla="*/ 78 w 230"/>
                <a:gd name="T73" fmla="*/ 7 h 193"/>
                <a:gd name="T74" fmla="*/ 54 w 230"/>
                <a:gd name="T75" fmla="*/ 0 h 193"/>
                <a:gd name="T76" fmla="*/ 48 w 230"/>
                <a:gd name="T77" fmla="*/ 7 h 193"/>
                <a:gd name="T78" fmla="*/ 59 w 230"/>
                <a:gd name="T79" fmla="*/ 13 h 193"/>
                <a:gd name="T80" fmla="*/ 62 w 230"/>
                <a:gd name="T81" fmla="*/ 18 h 193"/>
                <a:gd name="T82" fmla="*/ 53 w 230"/>
                <a:gd name="T83" fmla="*/ 20 h 193"/>
                <a:gd name="T84" fmla="*/ 32 w 230"/>
                <a:gd name="T85" fmla="*/ 22 h 193"/>
                <a:gd name="T86" fmla="*/ 40 w 230"/>
                <a:gd name="T87" fmla="*/ 30 h 193"/>
                <a:gd name="T88" fmla="*/ 47 w 230"/>
                <a:gd name="T89" fmla="*/ 35 h 193"/>
                <a:gd name="T90" fmla="*/ 35 w 230"/>
                <a:gd name="T91" fmla="*/ 43 h 193"/>
                <a:gd name="T92" fmla="*/ 18 w 230"/>
                <a:gd name="T93" fmla="*/ 45 h 193"/>
                <a:gd name="T94" fmla="*/ 12 w 230"/>
                <a:gd name="T95" fmla="*/ 56 h 193"/>
                <a:gd name="T96" fmla="*/ 21 w 230"/>
                <a:gd name="T97" fmla="*/ 69 h 193"/>
                <a:gd name="T98" fmla="*/ 32 w 230"/>
                <a:gd name="T99" fmla="*/ 72 h 193"/>
                <a:gd name="T100" fmla="*/ 35 w 230"/>
                <a:gd name="T101" fmla="*/ 80 h 193"/>
                <a:gd name="T102" fmla="*/ 22 w 230"/>
                <a:gd name="T103" fmla="*/ 84 h 193"/>
                <a:gd name="T104" fmla="*/ 10 w 230"/>
                <a:gd name="T105" fmla="*/ 82 h 193"/>
                <a:gd name="T106" fmla="*/ 2 w 230"/>
                <a:gd name="T107" fmla="*/ 85 h 193"/>
                <a:gd name="T108" fmla="*/ 4 w 230"/>
                <a:gd name="T109" fmla="*/ 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0" h="193">
                  <a:moveTo>
                    <a:pt x="9" y="97"/>
                  </a:moveTo>
                  <a:lnTo>
                    <a:pt x="9" y="97"/>
                  </a:lnTo>
                  <a:lnTo>
                    <a:pt x="13" y="100"/>
                  </a:lnTo>
                  <a:lnTo>
                    <a:pt x="16" y="104"/>
                  </a:lnTo>
                  <a:lnTo>
                    <a:pt x="18" y="110"/>
                  </a:lnTo>
                  <a:lnTo>
                    <a:pt x="21" y="117"/>
                  </a:lnTo>
                  <a:lnTo>
                    <a:pt x="24" y="121"/>
                  </a:lnTo>
                  <a:lnTo>
                    <a:pt x="28" y="124"/>
                  </a:lnTo>
                  <a:lnTo>
                    <a:pt x="28" y="124"/>
                  </a:lnTo>
                  <a:lnTo>
                    <a:pt x="35" y="126"/>
                  </a:lnTo>
                  <a:lnTo>
                    <a:pt x="42" y="126"/>
                  </a:lnTo>
                  <a:lnTo>
                    <a:pt x="62" y="123"/>
                  </a:lnTo>
                  <a:lnTo>
                    <a:pt x="78" y="121"/>
                  </a:lnTo>
                  <a:lnTo>
                    <a:pt x="83" y="123"/>
                  </a:lnTo>
                  <a:lnTo>
                    <a:pt x="85" y="124"/>
                  </a:lnTo>
                  <a:lnTo>
                    <a:pt x="86" y="126"/>
                  </a:lnTo>
                  <a:lnTo>
                    <a:pt x="86" y="126"/>
                  </a:lnTo>
                  <a:lnTo>
                    <a:pt x="86" y="128"/>
                  </a:lnTo>
                  <a:lnTo>
                    <a:pt x="86" y="130"/>
                  </a:lnTo>
                  <a:lnTo>
                    <a:pt x="82" y="134"/>
                  </a:lnTo>
                  <a:lnTo>
                    <a:pt x="67" y="137"/>
                  </a:lnTo>
                  <a:lnTo>
                    <a:pt x="54" y="143"/>
                  </a:lnTo>
                  <a:lnTo>
                    <a:pt x="51" y="145"/>
                  </a:lnTo>
                  <a:lnTo>
                    <a:pt x="51" y="147"/>
                  </a:lnTo>
                  <a:lnTo>
                    <a:pt x="51" y="147"/>
                  </a:lnTo>
                  <a:lnTo>
                    <a:pt x="51" y="147"/>
                  </a:lnTo>
                  <a:lnTo>
                    <a:pt x="59" y="154"/>
                  </a:lnTo>
                  <a:lnTo>
                    <a:pt x="69" y="162"/>
                  </a:lnTo>
                  <a:lnTo>
                    <a:pt x="78" y="169"/>
                  </a:lnTo>
                  <a:lnTo>
                    <a:pt x="79" y="171"/>
                  </a:lnTo>
                  <a:lnTo>
                    <a:pt x="79" y="175"/>
                  </a:lnTo>
                  <a:lnTo>
                    <a:pt x="79" y="175"/>
                  </a:lnTo>
                  <a:lnTo>
                    <a:pt x="79" y="176"/>
                  </a:lnTo>
                  <a:lnTo>
                    <a:pt x="80" y="176"/>
                  </a:lnTo>
                  <a:lnTo>
                    <a:pt x="85" y="180"/>
                  </a:lnTo>
                  <a:lnTo>
                    <a:pt x="99" y="188"/>
                  </a:lnTo>
                  <a:lnTo>
                    <a:pt x="117" y="193"/>
                  </a:lnTo>
                  <a:lnTo>
                    <a:pt x="123" y="193"/>
                  </a:lnTo>
                  <a:lnTo>
                    <a:pt x="126" y="191"/>
                  </a:lnTo>
                  <a:lnTo>
                    <a:pt x="126" y="191"/>
                  </a:lnTo>
                  <a:lnTo>
                    <a:pt x="129" y="188"/>
                  </a:lnTo>
                  <a:lnTo>
                    <a:pt x="132" y="186"/>
                  </a:lnTo>
                  <a:lnTo>
                    <a:pt x="137" y="186"/>
                  </a:lnTo>
                  <a:lnTo>
                    <a:pt x="146" y="186"/>
                  </a:lnTo>
                  <a:lnTo>
                    <a:pt x="155" y="190"/>
                  </a:lnTo>
                  <a:lnTo>
                    <a:pt x="155" y="190"/>
                  </a:lnTo>
                  <a:lnTo>
                    <a:pt x="158" y="190"/>
                  </a:lnTo>
                  <a:lnTo>
                    <a:pt x="161" y="188"/>
                  </a:lnTo>
                  <a:lnTo>
                    <a:pt x="164" y="182"/>
                  </a:lnTo>
                  <a:lnTo>
                    <a:pt x="167" y="175"/>
                  </a:lnTo>
                  <a:lnTo>
                    <a:pt x="170" y="163"/>
                  </a:lnTo>
                  <a:lnTo>
                    <a:pt x="173" y="162"/>
                  </a:lnTo>
                  <a:lnTo>
                    <a:pt x="175" y="162"/>
                  </a:lnTo>
                  <a:lnTo>
                    <a:pt x="175" y="162"/>
                  </a:lnTo>
                  <a:lnTo>
                    <a:pt x="177" y="163"/>
                  </a:lnTo>
                  <a:lnTo>
                    <a:pt x="180" y="162"/>
                  </a:lnTo>
                  <a:lnTo>
                    <a:pt x="183" y="156"/>
                  </a:lnTo>
                  <a:lnTo>
                    <a:pt x="187" y="147"/>
                  </a:lnTo>
                  <a:lnTo>
                    <a:pt x="192" y="143"/>
                  </a:lnTo>
                  <a:lnTo>
                    <a:pt x="196" y="141"/>
                  </a:lnTo>
                  <a:lnTo>
                    <a:pt x="196" y="141"/>
                  </a:lnTo>
                  <a:lnTo>
                    <a:pt x="206" y="136"/>
                  </a:lnTo>
                  <a:lnTo>
                    <a:pt x="216" y="134"/>
                  </a:lnTo>
                  <a:lnTo>
                    <a:pt x="225" y="130"/>
                  </a:lnTo>
                  <a:lnTo>
                    <a:pt x="228" y="128"/>
                  </a:lnTo>
                  <a:lnTo>
                    <a:pt x="230" y="126"/>
                  </a:lnTo>
                  <a:lnTo>
                    <a:pt x="230" y="126"/>
                  </a:lnTo>
                  <a:lnTo>
                    <a:pt x="228" y="121"/>
                  </a:lnTo>
                  <a:lnTo>
                    <a:pt x="225" y="117"/>
                  </a:lnTo>
                  <a:lnTo>
                    <a:pt x="219" y="115"/>
                  </a:lnTo>
                  <a:lnTo>
                    <a:pt x="209" y="115"/>
                  </a:lnTo>
                  <a:lnTo>
                    <a:pt x="209" y="115"/>
                  </a:lnTo>
                  <a:lnTo>
                    <a:pt x="199" y="115"/>
                  </a:lnTo>
                  <a:lnTo>
                    <a:pt x="192" y="111"/>
                  </a:lnTo>
                  <a:lnTo>
                    <a:pt x="189" y="110"/>
                  </a:lnTo>
                  <a:lnTo>
                    <a:pt x="187" y="106"/>
                  </a:lnTo>
                  <a:lnTo>
                    <a:pt x="189" y="102"/>
                  </a:lnTo>
                  <a:lnTo>
                    <a:pt x="190" y="98"/>
                  </a:lnTo>
                  <a:lnTo>
                    <a:pt x="190" y="98"/>
                  </a:lnTo>
                  <a:lnTo>
                    <a:pt x="192" y="95"/>
                  </a:lnTo>
                  <a:lnTo>
                    <a:pt x="190" y="91"/>
                  </a:lnTo>
                  <a:lnTo>
                    <a:pt x="184" y="85"/>
                  </a:lnTo>
                  <a:lnTo>
                    <a:pt x="180" y="80"/>
                  </a:lnTo>
                  <a:lnTo>
                    <a:pt x="180" y="78"/>
                  </a:lnTo>
                  <a:lnTo>
                    <a:pt x="181" y="74"/>
                  </a:lnTo>
                  <a:lnTo>
                    <a:pt x="181" y="74"/>
                  </a:lnTo>
                  <a:lnTo>
                    <a:pt x="183" y="71"/>
                  </a:lnTo>
                  <a:lnTo>
                    <a:pt x="183" y="69"/>
                  </a:lnTo>
                  <a:lnTo>
                    <a:pt x="180" y="65"/>
                  </a:lnTo>
                  <a:lnTo>
                    <a:pt x="177" y="63"/>
                  </a:lnTo>
                  <a:lnTo>
                    <a:pt x="173" y="63"/>
                  </a:lnTo>
                  <a:lnTo>
                    <a:pt x="170" y="63"/>
                  </a:lnTo>
                  <a:lnTo>
                    <a:pt x="167" y="65"/>
                  </a:lnTo>
                  <a:lnTo>
                    <a:pt x="167" y="71"/>
                  </a:lnTo>
                  <a:lnTo>
                    <a:pt x="167" y="71"/>
                  </a:lnTo>
                  <a:lnTo>
                    <a:pt x="167" y="74"/>
                  </a:lnTo>
                  <a:lnTo>
                    <a:pt x="165" y="76"/>
                  </a:lnTo>
                  <a:lnTo>
                    <a:pt x="162" y="76"/>
                  </a:lnTo>
                  <a:lnTo>
                    <a:pt x="159" y="74"/>
                  </a:lnTo>
                  <a:lnTo>
                    <a:pt x="154" y="67"/>
                  </a:lnTo>
                  <a:lnTo>
                    <a:pt x="151" y="63"/>
                  </a:lnTo>
                  <a:lnTo>
                    <a:pt x="149" y="59"/>
                  </a:lnTo>
                  <a:lnTo>
                    <a:pt x="149" y="59"/>
                  </a:lnTo>
                  <a:lnTo>
                    <a:pt x="146" y="54"/>
                  </a:lnTo>
                  <a:lnTo>
                    <a:pt x="140" y="50"/>
                  </a:lnTo>
                  <a:lnTo>
                    <a:pt x="126" y="43"/>
                  </a:lnTo>
                  <a:lnTo>
                    <a:pt x="105" y="32"/>
                  </a:lnTo>
                  <a:lnTo>
                    <a:pt x="95" y="24"/>
                  </a:lnTo>
                  <a:lnTo>
                    <a:pt x="86" y="15"/>
                  </a:lnTo>
                  <a:lnTo>
                    <a:pt x="86" y="15"/>
                  </a:lnTo>
                  <a:lnTo>
                    <a:pt x="78" y="7"/>
                  </a:lnTo>
                  <a:lnTo>
                    <a:pt x="69" y="2"/>
                  </a:lnTo>
                  <a:lnTo>
                    <a:pt x="60" y="0"/>
                  </a:lnTo>
                  <a:lnTo>
                    <a:pt x="54" y="0"/>
                  </a:lnTo>
                  <a:lnTo>
                    <a:pt x="50" y="2"/>
                  </a:lnTo>
                  <a:lnTo>
                    <a:pt x="47" y="6"/>
                  </a:lnTo>
                  <a:lnTo>
                    <a:pt x="48" y="7"/>
                  </a:lnTo>
                  <a:lnTo>
                    <a:pt x="51" y="9"/>
                  </a:lnTo>
                  <a:lnTo>
                    <a:pt x="51" y="9"/>
                  </a:lnTo>
                  <a:lnTo>
                    <a:pt x="59" y="13"/>
                  </a:lnTo>
                  <a:lnTo>
                    <a:pt x="62" y="15"/>
                  </a:lnTo>
                  <a:lnTo>
                    <a:pt x="62" y="17"/>
                  </a:lnTo>
                  <a:lnTo>
                    <a:pt x="62" y="18"/>
                  </a:lnTo>
                  <a:lnTo>
                    <a:pt x="60" y="20"/>
                  </a:lnTo>
                  <a:lnTo>
                    <a:pt x="53" y="20"/>
                  </a:lnTo>
                  <a:lnTo>
                    <a:pt x="53" y="20"/>
                  </a:lnTo>
                  <a:lnTo>
                    <a:pt x="44" y="20"/>
                  </a:lnTo>
                  <a:lnTo>
                    <a:pt x="35" y="22"/>
                  </a:lnTo>
                  <a:lnTo>
                    <a:pt x="32" y="22"/>
                  </a:lnTo>
                  <a:lnTo>
                    <a:pt x="32" y="24"/>
                  </a:lnTo>
                  <a:lnTo>
                    <a:pt x="35" y="28"/>
                  </a:lnTo>
                  <a:lnTo>
                    <a:pt x="40" y="30"/>
                  </a:lnTo>
                  <a:lnTo>
                    <a:pt x="40" y="30"/>
                  </a:lnTo>
                  <a:lnTo>
                    <a:pt x="45" y="33"/>
                  </a:lnTo>
                  <a:lnTo>
                    <a:pt x="47" y="35"/>
                  </a:lnTo>
                  <a:lnTo>
                    <a:pt x="47" y="39"/>
                  </a:lnTo>
                  <a:lnTo>
                    <a:pt x="44" y="41"/>
                  </a:lnTo>
                  <a:lnTo>
                    <a:pt x="35" y="43"/>
                  </a:lnTo>
                  <a:lnTo>
                    <a:pt x="24" y="43"/>
                  </a:lnTo>
                  <a:lnTo>
                    <a:pt x="24" y="43"/>
                  </a:lnTo>
                  <a:lnTo>
                    <a:pt x="18" y="45"/>
                  </a:lnTo>
                  <a:lnTo>
                    <a:pt x="15" y="46"/>
                  </a:lnTo>
                  <a:lnTo>
                    <a:pt x="12" y="50"/>
                  </a:lnTo>
                  <a:lnTo>
                    <a:pt x="12" y="56"/>
                  </a:lnTo>
                  <a:lnTo>
                    <a:pt x="13" y="61"/>
                  </a:lnTo>
                  <a:lnTo>
                    <a:pt x="16" y="65"/>
                  </a:lnTo>
                  <a:lnTo>
                    <a:pt x="21" y="69"/>
                  </a:lnTo>
                  <a:lnTo>
                    <a:pt x="26" y="71"/>
                  </a:lnTo>
                  <a:lnTo>
                    <a:pt x="26" y="71"/>
                  </a:lnTo>
                  <a:lnTo>
                    <a:pt x="32" y="72"/>
                  </a:lnTo>
                  <a:lnTo>
                    <a:pt x="35" y="74"/>
                  </a:lnTo>
                  <a:lnTo>
                    <a:pt x="37" y="78"/>
                  </a:lnTo>
                  <a:lnTo>
                    <a:pt x="35" y="80"/>
                  </a:lnTo>
                  <a:lnTo>
                    <a:pt x="31" y="84"/>
                  </a:lnTo>
                  <a:lnTo>
                    <a:pt x="26" y="84"/>
                  </a:lnTo>
                  <a:lnTo>
                    <a:pt x="22" y="84"/>
                  </a:lnTo>
                  <a:lnTo>
                    <a:pt x="16" y="84"/>
                  </a:lnTo>
                  <a:lnTo>
                    <a:pt x="16" y="84"/>
                  </a:lnTo>
                  <a:lnTo>
                    <a:pt x="10" y="82"/>
                  </a:lnTo>
                  <a:lnTo>
                    <a:pt x="6" y="82"/>
                  </a:lnTo>
                  <a:lnTo>
                    <a:pt x="3" y="84"/>
                  </a:lnTo>
                  <a:lnTo>
                    <a:pt x="2" y="85"/>
                  </a:lnTo>
                  <a:lnTo>
                    <a:pt x="0" y="87"/>
                  </a:lnTo>
                  <a:lnTo>
                    <a:pt x="2" y="89"/>
                  </a:lnTo>
                  <a:lnTo>
                    <a:pt x="4" y="93"/>
                  </a:lnTo>
                  <a:lnTo>
                    <a:pt x="9" y="97"/>
                  </a:lnTo>
                  <a:lnTo>
                    <a:pt x="9" y="9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Freeform 19">
              <a:extLst>
                <a:ext uri="{FF2B5EF4-FFF2-40B4-BE49-F238E27FC236}">
                  <a16:creationId xmlns:a16="http://schemas.microsoft.com/office/drawing/2014/main" id="{8EAEF901-2BAB-F565-4F5E-96B276C68ECD}"/>
                </a:ext>
              </a:extLst>
            </p:cNvPr>
            <p:cNvSpPr>
              <a:spLocks/>
            </p:cNvSpPr>
            <p:nvPr/>
          </p:nvSpPr>
          <p:spPr bwMode="auto">
            <a:xfrm>
              <a:off x="2284610" y="2753798"/>
              <a:ext cx="47018" cy="68912"/>
            </a:xfrm>
            <a:custGeom>
              <a:avLst/>
              <a:gdLst>
                <a:gd name="T0" fmla="*/ 5 w 35"/>
                <a:gd name="T1" fmla="*/ 4 h 61"/>
                <a:gd name="T2" fmla="*/ 5 w 35"/>
                <a:gd name="T3" fmla="*/ 4 h 61"/>
                <a:gd name="T4" fmla="*/ 2 w 35"/>
                <a:gd name="T5" fmla="*/ 7 h 61"/>
                <a:gd name="T6" fmla="*/ 0 w 35"/>
                <a:gd name="T7" fmla="*/ 9 h 61"/>
                <a:gd name="T8" fmla="*/ 0 w 35"/>
                <a:gd name="T9" fmla="*/ 15 h 61"/>
                <a:gd name="T10" fmla="*/ 2 w 35"/>
                <a:gd name="T11" fmla="*/ 18 h 61"/>
                <a:gd name="T12" fmla="*/ 5 w 35"/>
                <a:gd name="T13" fmla="*/ 28 h 61"/>
                <a:gd name="T14" fmla="*/ 11 w 35"/>
                <a:gd name="T15" fmla="*/ 39 h 61"/>
                <a:gd name="T16" fmla="*/ 18 w 35"/>
                <a:gd name="T17" fmla="*/ 48 h 61"/>
                <a:gd name="T18" fmla="*/ 25 w 35"/>
                <a:gd name="T19" fmla="*/ 55 h 61"/>
                <a:gd name="T20" fmla="*/ 31 w 35"/>
                <a:gd name="T21" fmla="*/ 59 h 61"/>
                <a:gd name="T22" fmla="*/ 33 w 35"/>
                <a:gd name="T23" fmla="*/ 61 h 61"/>
                <a:gd name="T24" fmla="*/ 35 w 35"/>
                <a:gd name="T25" fmla="*/ 59 h 61"/>
                <a:gd name="T26" fmla="*/ 35 w 35"/>
                <a:gd name="T27" fmla="*/ 59 h 61"/>
                <a:gd name="T28" fmla="*/ 35 w 35"/>
                <a:gd name="T29" fmla="*/ 57 h 61"/>
                <a:gd name="T30" fmla="*/ 35 w 35"/>
                <a:gd name="T31" fmla="*/ 53 h 61"/>
                <a:gd name="T32" fmla="*/ 33 w 35"/>
                <a:gd name="T33" fmla="*/ 42 h 61"/>
                <a:gd name="T34" fmla="*/ 28 w 35"/>
                <a:gd name="T35" fmla="*/ 31 h 61"/>
                <a:gd name="T36" fmla="*/ 27 w 35"/>
                <a:gd name="T37" fmla="*/ 26 h 61"/>
                <a:gd name="T38" fmla="*/ 25 w 35"/>
                <a:gd name="T39" fmla="*/ 20 h 61"/>
                <a:gd name="T40" fmla="*/ 25 w 35"/>
                <a:gd name="T41" fmla="*/ 20 h 61"/>
                <a:gd name="T42" fmla="*/ 24 w 35"/>
                <a:gd name="T43" fmla="*/ 11 h 61"/>
                <a:gd name="T44" fmla="*/ 24 w 35"/>
                <a:gd name="T45" fmla="*/ 7 h 61"/>
                <a:gd name="T46" fmla="*/ 21 w 35"/>
                <a:gd name="T47" fmla="*/ 4 h 61"/>
                <a:gd name="T48" fmla="*/ 18 w 35"/>
                <a:gd name="T49" fmla="*/ 2 h 61"/>
                <a:gd name="T50" fmla="*/ 15 w 35"/>
                <a:gd name="T51" fmla="*/ 0 h 61"/>
                <a:gd name="T52" fmla="*/ 11 w 35"/>
                <a:gd name="T53" fmla="*/ 2 h 61"/>
                <a:gd name="T54" fmla="*/ 5 w 35"/>
                <a:gd name="T55" fmla="*/ 4 h 61"/>
                <a:gd name="T56" fmla="*/ 5 w 35"/>
                <a:gd name="T57" fmla="*/ 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61">
                  <a:moveTo>
                    <a:pt x="5" y="4"/>
                  </a:moveTo>
                  <a:lnTo>
                    <a:pt x="5" y="4"/>
                  </a:lnTo>
                  <a:lnTo>
                    <a:pt x="2" y="7"/>
                  </a:lnTo>
                  <a:lnTo>
                    <a:pt x="0" y="9"/>
                  </a:lnTo>
                  <a:lnTo>
                    <a:pt x="0" y="15"/>
                  </a:lnTo>
                  <a:lnTo>
                    <a:pt x="2" y="18"/>
                  </a:lnTo>
                  <a:lnTo>
                    <a:pt x="5" y="28"/>
                  </a:lnTo>
                  <a:lnTo>
                    <a:pt x="11" y="39"/>
                  </a:lnTo>
                  <a:lnTo>
                    <a:pt x="18" y="48"/>
                  </a:lnTo>
                  <a:lnTo>
                    <a:pt x="25" y="55"/>
                  </a:lnTo>
                  <a:lnTo>
                    <a:pt x="31" y="59"/>
                  </a:lnTo>
                  <a:lnTo>
                    <a:pt x="33" y="61"/>
                  </a:lnTo>
                  <a:lnTo>
                    <a:pt x="35" y="59"/>
                  </a:lnTo>
                  <a:lnTo>
                    <a:pt x="35" y="59"/>
                  </a:lnTo>
                  <a:lnTo>
                    <a:pt x="35" y="57"/>
                  </a:lnTo>
                  <a:lnTo>
                    <a:pt x="35" y="53"/>
                  </a:lnTo>
                  <a:lnTo>
                    <a:pt x="33" y="42"/>
                  </a:lnTo>
                  <a:lnTo>
                    <a:pt x="28" y="31"/>
                  </a:lnTo>
                  <a:lnTo>
                    <a:pt x="27" y="26"/>
                  </a:lnTo>
                  <a:lnTo>
                    <a:pt x="25" y="20"/>
                  </a:lnTo>
                  <a:lnTo>
                    <a:pt x="25" y="20"/>
                  </a:lnTo>
                  <a:lnTo>
                    <a:pt x="24" y="11"/>
                  </a:lnTo>
                  <a:lnTo>
                    <a:pt x="24" y="7"/>
                  </a:lnTo>
                  <a:lnTo>
                    <a:pt x="21" y="4"/>
                  </a:lnTo>
                  <a:lnTo>
                    <a:pt x="18" y="2"/>
                  </a:lnTo>
                  <a:lnTo>
                    <a:pt x="15" y="0"/>
                  </a:lnTo>
                  <a:lnTo>
                    <a:pt x="11" y="2"/>
                  </a:lnTo>
                  <a:lnTo>
                    <a:pt x="5" y="4"/>
                  </a:lnTo>
                  <a:lnTo>
                    <a:pt x="5"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 name="Freeform 20">
              <a:extLst>
                <a:ext uri="{FF2B5EF4-FFF2-40B4-BE49-F238E27FC236}">
                  <a16:creationId xmlns:a16="http://schemas.microsoft.com/office/drawing/2014/main" id="{1CD03DA2-4EAD-3D8B-94DD-DC0E96E46749}"/>
                </a:ext>
              </a:extLst>
            </p:cNvPr>
            <p:cNvSpPr>
              <a:spLocks/>
            </p:cNvSpPr>
            <p:nvPr/>
          </p:nvSpPr>
          <p:spPr bwMode="auto">
            <a:xfrm>
              <a:off x="2710455" y="1661367"/>
              <a:ext cx="315690" cy="142344"/>
            </a:xfrm>
            <a:custGeom>
              <a:avLst/>
              <a:gdLst>
                <a:gd name="T0" fmla="*/ 25 w 235"/>
                <a:gd name="T1" fmla="*/ 28 h 126"/>
                <a:gd name="T2" fmla="*/ 21 w 235"/>
                <a:gd name="T3" fmla="*/ 37 h 126"/>
                <a:gd name="T4" fmla="*/ 27 w 235"/>
                <a:gd name="T5" fmla="*/ 44 h 126"/>
                <a:gd name="T6" fmla="*/ 40 w 235"/>
                <a:gd name="T7" fmla="*/ 44 h 126"/>
                <a:gd name="T8" fmla="*/ 41 w 235"/>
                <a:gd name="T9" fmla="*/ 48 h 126"/>
                <a:gd name="T10" fmla="*/ 22 w 235"/>
                <a:gd name="T11" fmla="*/ 50 h 126"/>
                <a:gd name="T12" fmla="*/ 9 w 235"/>
                <a:gd name="T13" fmla="*/ 59 h 126"/>
                <a:gd name="T14" fmla="*/ 11 w 235"/>
                <a:gd name="T15" fmla="*/ 67 h 126"/>
                <a:gd name="T16" fmla="*/ 25 w 235"/>
                <a:gd name="T17" fmla="*/ 63 h 126"/>
                <a:gd name="T18" fmla="*/ 38 w 235"/>
                <a:gd name="T19" fmla="*/ 65 h 126"/>
                <a:gd name="T20" fmla="*/ 25 w 235"/>
                <a:gd name="T21" fmla="*/ 69 h 126"/>
                <a:gd name="T22" fmla="*/ 0 w 235"/>
                <a:gd name="T23" fmla="*/ 78 h 126"/>
                <a:gd name="T24" fmla="*/ 3 w 235"/>
                <a:gd name="T25" fmla="*/ 83 h 126"/>
                <a:gd name="T26" fmla="*/ 25 w 235"/>
                <a:gd name="T27" fmla="*/ 89 h 126"/>
                <a:gd name="T28" fmla="*/ 40 w 235"/>
                <a:gd name="T29" fmla="*/ 95 h 126"/>
                <a:gd name="T30" fmla="*/ 53 w 235"/>
                <a:gd name="T31" fmla="*/ 85 h 126"/>
                <a:gd name="T32" fmla="*/ 68 w 235"/>
                <a:gd name="T33" fmla="*/ 70 h 126"/>
                <a:gd name="T34" fmla="*/ 69 w 235"/>
                <a:gd name="T35" fmla="*/ 78 h 126"/>
                <a:gd name="T36" fmla="*/ 69 w 235"/>
                <a:gd name="T37" fmla="*/ 85 h 126"/>
                <a:gd name="T38" fmla="*/ 91 w 235"/>
                <a:gd name="T39" fmla="*/ 83 h 126"/>
                <a:gd name="T40" fmla="*/ 113 w 235"/>
                <a:gd name="T41" fmla="*/ 82 h 126"/>
                <a:gd name="T42" fmla="*/ 110 w 235"/>
                <a:gd name="T43" fmla="*/ 91 h 126"/>
                <a:gd name="T44" fmla="*/ 78 w 235"/>
                <a:gd name="T45" fmla="*/ 102 h 126"/>
                <a:gd name="T46" fmla="*/ 65 w 235"/>
                <a:gd name="T47" fmla="*/ 106 h 126"/>
                <a:gd name="T48" fmla="*/ 62 w 235"/>
                <a:gd name="T49" fmla="*/ 115 h 126"/>
                <a:gd name="T50" fmla="*/ 76 w 235"/>
                <a:gd name="T51" fmla="*/ 124 h 126"/>
                <a:gd name="T52" fmla="*/ 95 w 235"/>
                <a:gd name="T53" fmla="*/ 124 h 126"/>
                <a:gd name="T54" fmla="*/ 135 w 235"/>
                <a:gd name="T55" fmla="*/ 108 h 126"/>
                <a:gd name="T56" fmla="*/ 148 w 235"/>
                <a:gd name="T57" fmla="*/ 96 h 126"/>
                <a:gd name="T58" fmla="*/ 161 w 235"/>
                <a:gd name="T59" fmla="*/ 95 h 126"/>
                <a:gd name="T60" fmla="*/ 175 w 235"/>
                <a:gd name="T61" fmla="*/ 95 h 126"/>
                <a:gd name="T62" fmla="*/ 184 w 235"/>
                <a:gd name="T63" fmla="*/ 91 h 126"/>
                <a:gd name="T64" fmla="*/ 221 w 235"/>
                <a:gd name="T65" fmla="*/ 91 h 126"/>
                <a:gd name="T66" fmla="*/ 231 w 235"/>
                <a:gd name="T67" fmla="*/ 82 h 126"/>
                <a:gd name="T68" fmla="*/ 235 w 235"/>
                <a:gd name="T69" fmla="*/ 57 h 126"/>
                <a:gd name="T70" fmla="*/ 228 w 235"/>
                <a:gd name="T71" fmla="*/ 39 h 126"/>
                <a:gd name="T72" fmla="*/ 221 w 235"/>
                <a:gd name="T73" fmla="*/ 39 h 126"/>
                <a:gd name="T74" fmla="*/ 212 w 235"/>
                <a:gd name="T75" fmla="*/ 46 h 126"/>
                <a:gd name="T76" fmla="*/ 206 w 235"/>
                <a:gd name="T77" fmla="*/ 50 h 126"/>
                <a:gd name="T78" fmla="*/ 193 w 235"/>
                <a:gd name="T79" fmla="*/ 42 h 126"/>
                <a:gd name="T80" fmla="*/ 180 w 235"/>
                <a:gd name="T81" fmla="*/ 22 h 126"/>
                <a:gd name="T82" fmla="*/ 175 w 235"/>
                <a:gd name="T83" fmla="*/ 3 h 126"/>
                <a:gd name="T84" fmla="*/ 168 w 235"/>
                <a:gd name="T85" fmla="*/ 0 h 126"/>
                <a:gd name="T86" fmla="*/ 158 w 235"/>
                <a:gd name="T87" fmla="*/ 3 h 126"/>
                <a:gd name="T88" fmla="*/ 143 w 235"/>
                <a:gd name="T89" fmla="*/ 22 h 126"/>
                <a:gd name="T90" fmla="*/ 148 w 235"/>
                <a:gd name="T91" fmla="*/ 28 h 126"/>
                <a:gd name="T92" fmla="*/ 157 w 235"/>
                <a:gd name="T93" fmla="*/ 33 h 126"/>
                <a:gd name="T94" fmla="*/ 149 w 235"/>
                <a:gd name="T95" fmla="*/ 44 h 126"/>
                <a:gd name="T96" fmla="*/ 149 w 235"/>
                <a:gd name="T97" fmla="*/ 48 h 126"/>
                <a:gd name="T98" fmla="*/ 164 w 235"/>
                <a:gd name="T99" fmla="*/ 61 h 126"/>
                <a:gd name="T100" fmla="*/ 161 w 235"/>
                <a:gd name="T101" fmla="*/ 65 h 126"/>
                <a:gd name="T102" fmla="*/ 126 w 235"/>
                <a:gd name="T103" fmla="*/ 61 h 126"/>
                <a:gd name="T104" fmla="*/ 119 w 235"/>
                <a:gd name="T105" fmla="*/ 54 h 126"/>
                <a:gd name="T106" fmla="*/ 100 w 235"/>
                <a:gd name="T107" fmla="*/ 33 h 126"/>
                <a:gd name="T108" fmla="*/ 72 w 235"/>
                <a:gd name="T109" fmla="*/ 26 h 126"/>
                <a:gd name="T110" fmla="*/ 65 w 235"/>
                <a:gd name="T111" fmla="*/ 26 h 126"/>
                <a:gd name="T112" fmla="*/ 57 w 235"/>
                <a:gd name="T113" fmla="*/ 15 h 126"/>
                <a:gd name="T114" fmla="*/ 50 w 235"/>
                <a:gd name="T115" fmla="*/ 11 h 126"/>
                <a:gd name="T116" fmla="*/ 40 w 235"/>
                <a:gd name="T117" fmla="*/ 18 h 126"/>
                <a:gd name="T118" fmla="*/ 30 w 235"/>
                <a:gd name="T119" fmla="*/ 2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5" h="126">
                  <a:moveTo>
                    <a:pt x="30" y="28"/>
                  </a:moveTo>
                  <a:lnTo>
                    <a:pt x="30" y="28"/>
                  </a:lnTo>
                  <a:lnTo>
                    <a:pt x="25" y="28"/>
                  </a:lnTo>
                  <a:lnTo>
                    <a:pt x="22" y="31"/>
                  </a:lnTo>
                  <a:lnTo>
                    <a:pt x="21" y="33"/>
                  </a:lnTo>
                  <a:lnTo>
                    <a:pt x="21" y="37"/>
                  </a:lnTo>
                  <a:lnTo>
                    <a:pt x="21" y="39"/>
                  </a:lnTo>
                  <a:lnTo>
                    <a:pt x="24" y="42"/>
                  </a:lnTo>
                  <a:lnTo>
                    <a:pt x="27" y="44"/>
                  </a:lnTo>
                  <a:lnTo>
                    <a:pt x="33" y="44"/>
                  </a:lnTo>
                  <a:lnTo>
                    <a:pt x="33" y="44"/>
                  </a:lnTo>
                  <a:lnTo>
                    <a:pt x="40" y="44"/>
                  </a:lnTo>
                  <a:lnTo>
                    <a:pt x="44" y="46"/>
                  </a:lnTo>
                  <a:lnTo>
                    <a:pt x="43" y="48"/>
                  </a:lnTo>
                  <a:lnTo>
                    <a:pt x="41" y="48"/>
                  </a:lnTo>
                  <a:lnTo>
                    <a:pt x="30" y="48"/>
                  </a:lnTo>
                  <a:lnTo>
                    <a:pt x="30" y="48"/>
                  </a:lnTo>
                  <a:lnTo>
                    <a:pt x="22" y="50"/>
                  </a:lnTo>
                  <a:lnTo>
                    <a:pt x="17" y="52"/>
                  </a:lnTo>
                  <a:lnTo>
                    <a:pt x="12" y="56"/>
                  </a:lnTo>
                  <a:lnTo>
                    <a:pt x="9" y="59"/>
                  </a:lnTo>
                  <a:lnTo>
                    <a:pt x="8" y="61"/>
                  </a:lnTo>
                  <a:lnTo>
                    <a:pt x="9" y="65"/>
                  </a:lnTo>
                  <a:lnTo>
                    <a:pt x="11" y="67"/>
                  </a:lnTo>
                  <a:lnTo>
                    <a:pt x="15" y="65"/>
                  </a:lnTo>
                  <a:lnTo>
                    <a:pt x="15" y="65"/>
                  </a:lnTo>
                  <a:lnTo>
                    <a:pt x="25" y="63"/>
                  </a:lnTo>
                  <a:lnTo>
                    <a:pt x="34" y="63"/>
                  </a:lnTo>
                  <a:lnTo>
                    <a:pt x="38" y="63"/>
                  </a:lnTo>
                  <a:lnTo>
                    <a:pt x="38" y="65"/>
                  </a:lnTo>
                  <a:lnTo>
                    <a:pt x="35" y="65"/>
                  </a:lnTo>
                  <a:lnTo>
                    <a:pt x="35" y="65"/>
                  </a:lnTo>
                  <a:lnTo>
                    <a:pt x="25" y="69"/>
                  </a:lnTo>
                  <a:lnTo>
                    <a:pt x="12" y="72"/>
                  </a:lnTo>
                  <a:lnTo>
                    <a:pt x="2" y="76"/>
                  </a:lnTo>
                  <a:lnTo>
                    <a:pt x="0" y="78"/>
                  </a:lnTo>
                  <a:lnTo>
                    <a:pt x="0" y="80"/>
                  </a:lnTo>
                  <a:lnTo>
                    <a:pt x="0" y="80"/>
                  </a:lnTo>
                  <a:lnTo>
                    <a:pt x="3" y="83"/>
                  </a:lnTo>
                  <a:lnTo>
                    <a:pt x="9" y="83"/>
                  </a:lnTo>
                  <a:lnTo>
                    <a:pt x="17" y="85"/>
                  </a:lnTo>
                  <a:lnTo>
                    <a:pt x="25" y="89"/>
                  </a:lnTo>
                  <a:lnTo>
                    <a:pt x="25" y="89"/>
                  </a:lnTo>
                  <a:lnTo>
                    <a:pt x="34" y="93"/>
                  </a:lnTo>
                  <a:lnTo>
                    <a:pt x="40" y="95"/>
                  </a:lnTo>
                  <a:lnTo>
                    <a:pt x="47" y="93"/>
                  </a:lnTo>
                  <a:lnTo>
                    <a:pt x="53" y="85"/>
                  </a:lnTo>
                  <a:lnTo>
                    <a:pt x="53" y="85"/>
                  </a:lnTo>
                  <a:lnTo>
                    <a:pt x="60" y="78"/>
                  </a:lnTo>
                  <a:lnTo>
                    <a:pt x="66" y="70"/>
                  </a:lnTo>
                  <a:lnTo>
                    <a:pt x="68" y="70"/>
                  </a:lnTo>
                  <a:lnTo>
                    <a:pt x="69" y="70"/>
                  </a:lnTo>
                  <a:lnTo>
                    <a:pt x="70" y="72"/>
                  </a:lnTo>
                  <a:lnTo>
                    <a:pt x="69" y="78"/>
                  </a:lnTo>
                  <a:lnTo>
                    <a:pt x="69" y="78"/>
                  </a:lnTo>
                  <a:lnTo>
                    <a:pt x="68" y="83"/>
                  </a:lnTo>
                  <a:lnTo>
                    <a:pt x="69" y="85"/>
                  </a:lnTo>
                  <a:lnTo>
                    <a:pt x="72" y="87"/>
                  </a:lnTo>
                  <a:lnTo>
                    <a:pt x="78" y="87"/>
                  </a:lnTo>
                  <a:lnTo>
                    <a:pt x="91" y="83"/>
                  </a:lnTo>
                  <a:lnTo>
                    <a:pt x="107" y="82"/>
                  </a:lnTo>
                  <a:lnTo>
                    <a:pt x="107" y="82"/>
                  </a:lnTo>
                  <a:lnTo>
                    <a:pt x="113" y="82"/>
                  </a:lnTo>
                  <a:lnTo>
                    <a:pt x="116" y="83"/>
                  </a:lnTo>
                  <a:lnTo>
                    <a:pt x="114" y="87"/>
                  </a:lnTo>
                  <a:lnTo>
                    <a:pt x="110" y="91"/>
                  </a:lnTo>
                  <a:lnTo>
                    <a:pt x="95" y="96"/>
                  </a:lnTo>
                  <a:lnTo>
                    <a:pt x="86" y="100"/>
                  </a:lnTo>
                  <a:lnTo>
                    <a:pt x="78" y="102"/>
                  </a:lnTo>
                  <a:lnTo>
                    <a:pt x="78" y="102"/>
                  </a:lnTo>
                  <a:lnTo>
                    <a:pt x="70" y="104"/>
                  </a:lnTo>
                  <a:lnTo>
                    <a:pt x="65" y="106"/>
                  </a:lnTo>
                  <a:lnTo>
                    <a:pt x="62" y="108"/>
                  </a:lnTo>
                  <a:lnTo>
                    <a:pt x="60" y="111"/>
                  </a:lnTo>
                  <a:lnTo>
                    <a:pt x="62" y="115"/>
                  </a:lnTo>
                  <a:lnTo>
                    <a:pt x="65" y="119"/>
                  </a:lnTo>
                  <a:lnTo>
                    <a:pt x="70" y="123"/>
                  </a:lnTo>
                  <a:lnTo>
                    <a:pt x="76" y="124"/>
                  </a:lnTo>
                  <a:lnTo>
                    <a:pt x="76" y="124"/>
                  </a:lnTo>
                  <a:lnTo>
                    <a:pt x="85" y="126"/>
                  </a:lnTo>
                  <a:lnTo>
                    <a:pt x="95" y="124"/>
                  </a:lnTo>
                  <a:lnTo>
                    <a:pt x="105" y="123"/>
                  </a:lnTo>
                  <a:lnTo>
                    <a:pt x="116" y="119"/>
                  </a:lnTo>
                  <a:lnTo>
                    <a:pt x="135" y="108"/>
                  </a:lnTo>
                  <a:lnTo>
                    <a:pt x="142" y="102"/>
                  </a:lnTo>
                  <a:lnTo>
                    <a:pt x="148" y="96"/>
                  </a:lnTo>
                  <a:lnTo>
                    <a:pt x="148" y="96"/>
                  </a:lnTo>
                  <a:lnTo>
                    <a:pt x="151" y="95"/>
                  </a:lnTo>
                  <a:lnTo>
                    <a:pt x="155" y="93"/>
                  </a:lnTo>
                  <a:lnTo>
                    <a:pt x="161" y="95"/>
                  </a:lnTo>
                  <a:lnTo>
                    <a:pt x="168" y="96"/>
                  </a:lnTo>
                  <a:lnTo>
                    <a:pt x="173" y="96"/>
                  </a:lnTo>
                  <a:lnTo>
                    <a:pt x="175" y="95"/>
                  </a:lnTo>
                  <a:lnTo>
                    <a:pt x="175" y="95"/>
                  </a:lnTo>
                  <a:lnTo>
                    <a:pt x="180" y="93"/>
                  </a:lnTo>
                  <a:lnTo>
                    <a:pt x="184" y="91"/>
                  </a:lnTo>
                  <a:lnTo>
                    <a:pt x="196" y="91"/>
                  </a:lnTo>
                  <a:lnTo>
                    <a:pt x="208" y="93"/>
                  </a:lnTo>
                  <a:lnTo>
                    <a:pt x="221" y="91"/>
                  </a:lnTo>
                  <a:lnTo>
                    <a:pt x="221" y="91"/>
                  </a:lnTo>
                  <a:lnTo>
                    <a:pt x="227" y="89"/>
                  </a:lnTo>
                  <a:lnTo>
                    <a:pt x="231" y="82"/>
                  </a:lnTo>
                  <a:lnTo>
                    <a:pt x="234" y="74"/>
                  </a:lnTo>
                  <a:lnTo>
                    <a:pt x="235" y="67"/>
                  </a:lnTo>
                  <a:lnTo>
                    <a:pt x="235" y="57"/>
                  </a:lnTo>
                  <a:lnTo>
                    <a:pt x="234" y="50"/>
                  </a:lnTo>
                  <a:lnTo>
                    <a:pt x="231" y="44"/>
                  </a:lnTo>
                  <a:lnTo>
                    <a:pt x="228" y="39"/>
                  </a:lnTo>
                  <a:lnTo>
                    <a:pt x="228" y="39"/>
                  </a:lnTo>
                  <a:lnTo>
                    <a:pt x="224" y="39"/>
                  </a:lnTo>
                  <a:lnTo>
                    <a:pt x="221" y="39"/>
                  </a:lnTo>
                  <a:lnTo>
                    <a:pt x="218" y="39"/>
                  </a:lnTo>
                  <a:lnTo>
                    <a:pt x="215" y="41"/>
                  </a:lnTo>
                  <a:lnTo>
                    <a:pt x="212" y="46"/>
                  </a:lnTo>
                  <a:lnTo>
                    <a:pt x="209" y="48"/>
                  </a:lnTo>
                  <a:lnTo>
                    <a:pt x="206" y="50"/>
                  </a:lnTo>
                  <a:lnTo>
                    <a:pt x="206" y="50"/>
                  </a:lnTo>
                  <a:lnTo>
                    <a:pt x="202" y="50"/>
                  </a:lnTo>
                  <a:lnTo>
                    <a:pt x="199" y="48"/>
                  </a:lnTo>
                  <a:lnTo>
                    <a:pt x="193" y="42"/>
                  </a:lnTo>
                  <a:lnTo>
                    <a:pt x="183" y="26"/>
                  </a:lnTo>
                  <a:lnTo>
                    <a:pt x="183" y="26"/>
                  </a:lnTo>
                  <a:lnTo>
                    <a:pt x="180" y="22"/>
                  </a:lnTo>
                  <a:lnTo>
                    <a:pt x="178" y="18"/>
                  </a:lnTo>
                  <a:lnTo>
                    <a:pt x="177" y="7"/>
                  </a:lnTo>
                  <a:lnTo>
                    <a:pt x="175" y="3"/>
                  </a:lnTo>
                  <a:lnTo>
                    <a:pt x="174" y="2"/>
                  </a:lnTo>
                  <a:lnTo>
                    <a:pt x="173" y="0"/>
                  </a:lnTo>
                  <a:lnTo>
                    <a:pt x="168" y="0"/>
                  </a:lnTo>
                  <a:lnTo>
                    <a:pt x="168" y="0"/>
                  </a:lnTo>
                  <a:lnTo>
                    <a:pt x="164" y="2"/>
                  </a:lnTo>
                  <a:lnTo>
                    <a:pt x="158" y="3"/>
                  </a:lnTo>
                  <a:lnTo>
                    <a:pt x="148" y="13"/>
                  </a:lnTo>
                  <a:lnTo>
                    <a:pt x="145" y="18"/>
                  </a:lnTo>
                  <a:lnTo>
                    <a:pt x="143" y="22"/>
                  </a:lnTo>
                  <a:lnTo>
                    <a:pt x="143" y="26"/>
                  </a:lnTo>
                  <a:lnTo>
                    <a:pt x="148" y="28"/>
                  </a:lnTo>
                  <a:lnTo>
                    <a:pt x="148" y="28"/>
                  </a:lnTo>
                  <a:lnTo>
                    <a:pt x="152" y="28"/>
                  </a:lnTo>
                  <a:lnTo>
                    <a:pt x="155" y="29"/>
                  </a:lnTo>
                  <a:lnTo>
                    <a:pt x="157" y="33"/>
                  </a:lnTo>
                  <a:lnTo>
                    <a:pt x="157" y="35"/>
                  </a:lnTo>
                  <a:lnTo>
                    <a:pt x="154" y="41"/>
                  </a:lnTo>
                  <a:lnTo>
                    <a:pt x="149" y="44"/>
                  </a:lnTo>
                  <a:lnTo>
                    <a:pt x="149" y="44"/>
                  </a:lnTo>
                  <a:lnTo>
                    <a:pt x="148" y="46"/>
                  </a:lnTo>
                  <a:lnTo>
                    <a:pt x="149" y="48"/>
                  </a:lnTo>
                  <a:lnTo>
                    <a:pt x="155" y="54"/>
                  </a:lnTo>
                  <a:lnTo>
                    <a:pt x="162" y="57"/>
                  </a:lnTo>
                  <a:lnTo>
                    <a:pt x="164" y="61"/>
                  </a:lnTo>
                  <a:lnTo>
                    <a:pt x="164" y="63"/>
                  </a:lnTo>
                  <a:lnTo>
                    <a:pt x="164" y="63"/>
                  </a:lnTo>
                  <a:lnTo>
                    <a:pt x="161" y="65"/>
                  </a:lnTo>
                  <a:lnTo>
                    <a:pt x="155" y="67"/>
                  </a:lnTo>
                  <a:lnTo>
                    <a:pt x="140" y="65"/>
                  </a:lnTo>
                  <a:lnTo>
                    <a:pt x="126" y="61"/>
                  </a:lnTo>
                  <a:lnTo>
                    <a:pt x="120" y="57"/>
                  </a:lnTo>
                  <a:lnTo>
                    <a:pt x="119" y="54"/>
                  </a:lnTo>
                  <a:lnTo>
                    <a:pt x="119" y="54"/>
                  </a:lnTo>
                  <a:lnTo>
                    <a:pt x="116" y="48"/>
                  </a:lnTo>
                  <a:lnTo>
                    <a:pt x="111" y="44"/>
                  </a:lnTo>
                  <a:lnTo>
                    <a:pt x="100" y="33"/>
                  </a:lnTo>
                  <a:lnTo>
                    <a:pt x="84" y="28"/>
                  </a:lnTo>
                  <a:lnTo>
                    <a:pt x="78" y="26"/>
                  </a:lnTo>
                  <a:lnTo>
                    <a:pt x="72" y="26"/>
                  </a:lnTo>
                  <a:lnTo>
                    <a:pt x="72" y="26"/>
                  </a:lnTo>
                  <a:lnTo>
                    <a:pt x="68" y="28"/>
                  </a:lnTo>
                  <a:lnTo>
                    <a:pt x="65" y="26"/>
                  </a:lnTo>
                  <a:lnTo>
                    <a:pt x="63" y="24"/>
                  </a:lnTo>
                  <a:lnTo>
                    <a:pt x="60" y="20"/>
                  </a:lnTo>
                  <a:lnTo>
                    <a:pt x="57" y="15"/>
                  </a:lnTo>
                  <a:lnTo>
                    <a:pt x="54" y="13"/>
                  </a:lnTo>
                  <a:lnTo>
                    <a:pt x="50" y="11"/>
                  </a:lnTo>
                  <a:lnTo>
                    <a:pt x="50" y="11"/>
                  </a:lnTo>
                  <a:lnTo>
                    <a:pt x="46" y="13"/>
                  </a:lnTo>
                  <a:lnTo>
                    <a:pt x="43" y="13"/>
                  </a:lnTo>
                  <a:lnTo>
                    <a:pt x="40" y="18"/>
                  </a:lnTo>
                  <a:lnTo>
                    <a:pt x="35" y="24"/>
                  </a:lnTo>
                  <a:lnTo>
                    <a:pt x="33" y="26"/>
                  </a:lnTo>
                  <a:lnTo>
                    <a:pt x="30" y="28"/>
                  </a:lnTo>
                  <a:lnTo>
                    <a:pt x="30" y="2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5" name="Freeform 21">
              <a:extLst>
                <a:ext uri="{FF2B5EF4-FFF2-40B4-BE49-F238E27FC236}">
                  <a16:creationId xmlns:a16="http://schemas.microsoft.com/office/drawing/2014/main" id="{19DE8F25-4472-145A-9D3B-0EA220E7F423}"/>
                </a:ext>
              </a:extLst>
            </p:cNvPr>
            <p:cNvSpPr>
              <a:spLocks/>
            </p:cNvSpPr>
            <p:nvPr/>
          </p:nvSpPr>
          <p:spPr bwMode="auto">
            <a:xfrm>
              <a:off x="1702934" y="2571915"/>
              <a:ext cx="72542" cy="72302"/>
            </a:xfrm>
            <a:custGeom>
              <a:avLst/>
              <a:gdLst>
                <a:gd name="T0" fmla="*/ 48 w 54"/>
                <a:gd name="T1" fmla="*/ 3 h 64"/>
                <a:gd name="T2" fmla="*/ 48 w 54"/>
                <a:gd name="T3" fmla="*/ 3 h 64"/>
                <a:gd name="T4" fmla="*/ 46 w 54"/>
                <a:gd name="T5" fmla="*/ 0 h 64"/>
                <a:gd name="T6" fmla="*/ 44 w 54"/>
                <a:gd name="T7" fmla="*/ 0 h 64"/>
                <a:gd name="T8" fmla="*/ 39 w 54"/>
                <a:gd name="T9" fmla="*/ 3 h 64"/>
                <a:gd name="T10" fmla="*/ 32 w 54"/>
                <a:gd name="T11" fmla="*/ 11 h 64"/>
                <a:gd name="T12" fmla="*/ 32 w 54"/>
                <a:gd name="T13" fmla="*/ 11 h 64"/>
                <a:gd name="T14" fmla="*/ 20 w 54"/>
                <a:gd name="T15" fmla="*/ 25 h 64"/>
                <a:gd name="T16" fmla="*/ 17 w 54"/>
                <a:gd name="T17" fmla="*/ 31 h 64"/>
                <a:gd name="T18" fmla="*/ 14 w 54"/>
                <a:gd name="T19" fmla="*/ 37 h 64"/>
                <a:gd name="T20" fmla="*/ 14 w 54"/>
                <a:gd name="T21" fmla="*/ 37 h 64"/>
                <a:gd name="T22" fmla="*/ 14 w 54"/>
                <a:gd name="T23" fmla="*/ 38 h 64"/>
                <a:gd name="T24" fmla="*/ 13 w 54"/>
                <a:gd name="T25" fmla="*/ 38 h 64"/>
                <a:gd name="T26" fmla="*/ 8 w 54"/>
                <a:gd name="T27" fmla="*/ 38 h 64"/>
                <a:gd name="T28" fmla="*/ 4 w 54"/>
                <a:gd name="T29" fmla="*/ 40 h 64"/>
                <a:gd name="T30" fmla="*/ 1 w 54"/>
                <a:gd name="T31" fmla="*/ 40 h 64"/>
                <a:gd name="T32" fmla="*/ 0 w 54"/>
                <a:gd name="T33" fmla="*/ 42 h 64"/>
                <a:gd name="T34" fmla="*/ 0 w 54"/>
                <a:gd name="T35" fmla="*/ 42 h 64"/>
                <a:gd name="T36" fmla="*/ 0 w 54"/>
                <a:gd name="T37" fmla="*/ 50 h 64"/>
                <a:gd name="T38" fmla="*/ 1 w 54"/>
                <a:gd name="T39" fmla="*/ 57 h 64"/>
                <a:gd name="T40" fmla="*/ 4 w 54"/>
                <a:gd name="T41" fmla="*/ 62 h 64"/>
                <a:gd name="T42" fmla="*/ 5 w 54"/>
                <a:gd name="T43" fmla="*/ 64 h 64"/>
                <a:gd name="T44" fmla="*/ 8 w 54"/>
                <a:gd name="T45" fmla="*/ 62 h 64"/>
                <a:gd name="T46" fmla="*/ 8 w 54"/>
                <a:gd name="T47" fmla="*/ 62 h 64"/>
                <a:gd name="T48" fmla="*/ 13 w 54"/>
                <a:gd name="T49" fmla="*/ 61 h 64"/>
                <a:gd name="T50" fmla="*/ 14 w 54"/>
                <a:gd name="T51" fmla="*/ 61 h 64"/>
                <a:gd name="T52" fmla="*/ 17 w 54"/>
                <a:gd name="T53" fmla="*/ 62 h 64"/>
                <a:gd name="T54" fmla="*/ 19 w 54"/>
                <a:gd name="T55" fmla="*/ 62 h 64"/>
                <a:gd name="T56" fmla="*/ 19 w 54"/>
                <a:gd name="T57" fmla="*/ 62 h 64"/>
                <a:gd name="T58" fmla="*/ 24 w 54"/>
                <a:gd name="T59" fmla="*/ 61 h 64"/>
                <a:gd name="T60" fmla="*/ 32 w 54"/>
                <a:gd name="T61" fmla="*/ 53 h 64"/>
                <a:gd name="T62" fmla="*/ 41 w 54"/>
                <a:gd name="T63" fmla="*/ 46 h 64"/>
                <a:gd name="T64" fmla="*/ 45 w 54"/>
                <a:gd name="T65" fmla="*/ 38 h 64"/>
                <a:gd name="T66" fmla="*/ 45 w 54"/>
                <a:gd name="T67" fmla="*/ 38 h 64"/>
                <a:gd name="T68" fmla="*/ 46 w 54"/>
                <a:gd name="T69" fmla="*/ 37 h 64"/>
                <a:gd name="T70" fmla="*/ 46 w 54"/>
                <a:gd name="T71" fmla="*/ 35 h 64"/>
                <a:gd name="T72" fmla="*/ 44 w 54"/>
                <a:gd name="T73" fmla="*/ 31 h 64"/>
                <a:gd name="T74" fmla="*/ 39 w 54"/>
                <a:gd name="T75" fmla="*/ 27 h 64"/>
                <a:gd name="T76" fmla="*/ 38 w 54"/>
                <a:gd name="T77" fmla="*/ 24 h 64"/>
                <a:gd name="T78" fmla="*/ 38 w 54"/>
                <a:gd name="T79" fmla="*/ 24 h 64"/>
                <a:gd name="T80" fmla="*/ 38 w 54"/>
                <a:gd name="T81" fmla="*/ 22 h 64"/>
                <a:gd name="T82" fmla="*/ 39 w 54"/>
                <a:gd name="T83" fmla="*/ 22 h 64"/>
                <a:gd name="T84" fmla="*/ 42 w 54"/>
                <a:gd name="T85" fmla="*/ 20 h 64"/>
                <a:gd name="T86" fmla="*/ 52 w 54"/>
                <a:gd name="T87" fmla="*/ 16 h 64"/>
                <a:gd name="T88" fmla="*/ 52 w 54"/>
                <a:gd name="T89" fmla="*/ 16 h 64"/>
                <a:gd name="T90" fmla="*/ 52 w 54"/>
                <a:gd name="T91" fmla="*/ 14 h 64"/>
                <a:gd name="T92" fmla="*/ 54 w 54"/>
                <a:gd name="T93" fmla="*/ 13 h 64"/>
                <a:gd name="T94" fmla="*/ 51 w 54"/>
                <a:gd name="T95" fmla="*/ 11 h 64"/>
                <a:gd name="T96" fmla="*/ 49 w 54"/>
                <a:gd name="T97" fmla="*/ 7 h 64"/>
                <a:gd name="T98" fmla="*/ 48 w 54"/>
                <a:gd name="T99" fmla="*/ 3 h 64"/>
                <a:gd name="T100" fmla="*/ 48 w 54"/>
                <a:gd name="T101" fmla="*/ 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 h="64">
                  <a:moveTo>
                    <a:pt x="48" y="3"/>
                  </a:moveTo>
                  <a:lnTo>
                    <a:pt x="48" y="3"/>
                  </a:lnTo>
                  <a:lnTo>
                    <a:pt x="46" y="0"/>
                  </a:lnTo>
                  <a:lnTo>
                    <a:pt x="44" y="0"/>
                  </a:lnTo>
                  <a:lnTo>
                    <a:pt x="39" y="3"/>
                  </a:lnTo>
                  <a:lnTo>
                    <a:pt x="32" y="11"/>
                  </a:lnTo>
                  <a:lnTo>
                    <a:pt x="32" y="11"/>
                  </a:lnTo>
                  <a:lnTo>
                    <a:pt x="20" y="25"/>
                  </a:lnTo>
                  <a:lnTo>
                    <a:pt x="17" y="31"/>
                  </a:lnTo>
                  <a:lnTo>
                    <a:pt x="14" y="37"/>
                  </a:lnTo>
                  <a:lnTo>
                    <a:pt x="14" y="37"/>
                  </a:lnTo>
                  <a:lnTo>
                    <a:pt x="14" y="38"/>
                  </a:lnTo>
                  <a:lnTo>
                    <a:pt x="13" y="38"/>
                  </a:lnTo>
                  <a:lnTo>
                    <a:pt x="8" y="38"/>
                  </a:lnTo>
                  <a:lnTo>
                    <a:pt x="4" y="40"/>
                  </a:lnTo>
                  <a:lnTo>
                    <a:pt x="1" y="40"/>
                  </a:lnTo>
                  <a:lnTo>
                    <a:pt x="0" y="42"/>
                  </a:lnTo>
                  <a:lnTo>
                    <a:pt x="0" y="42"/>
                  </a:lnTo>
                  <a:lnTo>
                    <a:pt x="0" y="50"/>
                  </a:lnTo>
                  <a:lnTo>
                    <a:pt x="1" y="57"/>
                  </a:lnTo>
                  <a:lnTo>
                    <a:pt x="4" y="62"/>
                  </a:lnTo>
                  <a:lnTo>
                    <a:pt x="5" y="64"/>
                  </a:lnTo>
                  <a:lnTo>
                    <a:pt x="8" y="62"/>
                  </a:lnTo>
                  <a:lnTo>
                    <a:pt x="8" y="62"/>
                  </a:lnTo>
                  <a:lnTo>
                    <a:pt x="13" y="61"/>
                  </a:lnTo>
                  <a:lnTo>
                    <a:pt x="14" y="61"/>
                  </a:lnTo>
                  <a:lnTo>
                    <a:pt x="17" y="62"/>
                  </a:lnTo>
                  <a:lnTo>
                    <a:pt x="19" y="62"/>
                  </a:lnTo>
                  <a:lnTo>
                    <a:pt x="19" y="62"/>
                  </a:lnTo>
                  <a:lnTo>
                    <a:pt x="24" y="61"/>
                  </a:lnTo>
                  <a:lnTo>
                    <a:pt x="32" y="53"/>
                  </a:lnTo>
                  <a:lnTo>
                    <a:pt x="41" y="46"/>
                  </a:lnTo>
                  <a:lnTo>
                    <a:pt x="45" y="38"/>
                  </a:lnTo>
                  <a:lnTo>
                    <a:pt x="45" y="38"/>
                  </a:lnTo>
                  <a:lnTo>
                    <a:pt x="46" y="37"/>
                  </a:lnTo>
                  <a:lnTo>
                    <a:pt x="46" y="35"/>
                  </a:lnTo>
                  <a:lnTo>
                    <a:pt x="44" y="31"/>
                  </a:lnTo>
                  <a:lnTo>
                    <a:pt x="39" y="27"/>
                  </a:lnTo>
                  <a:lnTo>
                    <a:pt x="38" y="24"/>
                  </a:lnTo>
                  <a:lnTo>
                    <a:pt x="38" y="24"/>
                  </a:lnTo>
                  <a:lnTo>
                    <a:pt x="38" y="22"/>
                  </a:lnTo>
                  <a:lnTo>
                    <a:pt x="39" y="22"/>
                  </a:lnTo>
                  <a:lnTo>
                    <a:pt x="42" y="20"/>
                  </a:lnTo>
                  <a:lnTo>
                    <a:pt x="52" y="16"/>
                  </a:lnTo>
                  <a:lnTo>
                    <a:pt x="52" y="16"/>
                  </a:lnTo>
                  <a:lnTo>
                    <a:pt x="52" y="14"/>
                  </a:lnTo>
                  <a:lnTo>
                    <a:pt x="54" y="13"/>
                  </a:lnTo>
                  <a:lnTo>
                    <a:pt x="51" y="11"/>
                  </a:lnTo>
                  <a:lnTo>
                    <a:pt x="49" y="7"/>
                  </a:lnTo>
                  <a:lnTo>
                    <a:pt x="48" y="3"/>
                  </a:lnTo>
                  <a:lnTo>
                    <a:pt x="48" y="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6" name="Freeform 22">
              <a:extLst>
                <a:ext uri="{FF2B5EF4-FFF2-40B4-BE49-F238E27FC236}">
                  <a16:creationId xmlns:a16="http://schemas.microsoft.com/office/drawing/2014/main" id="{895DD059-11C1-73D9-7188-B2C44E97D9A1}"/>
                </a:ext>
              </a:extLst>
            </p:cNvPr>
            <p:cNvSpPr>
              <a:spLocks/>
            </p:cNvSpPr>
            <p:nvPr/>
          </p:nvSpPr>
          <p:spPr bwMode="auto">
            <a:xfrm>
              <a:off x="1427545" y="2724426"/>
              <a:ext cx="42988" cy="18075"/>
            </a:xfrm>
            <a:custGeom>
              <a:avLst/>
              <a:gdLst>
                <a:gd name="T0" fmla="*/ 29 w 32"/>
                <a:gd name="T1" fmla="*/ 0 h 16"/>
                <a:gd name="T2" fmla="*/ 29 w 32"/>
                <a:gd name="T3" fmla="*/ 0 h 16"/>
                <a:gd name="T4" fmla="*/ 25 w 32"/>
                <a:gd name="T5" fmla="*/ 0 h 16"/>
                <a:gd name="T6" fmla="*/ 19 w 32"/>
                <a:gd name="T7" fmla="*/ 0 h 16"/>
                <a:gd name="T8" fmla="*/ 9 w 32"/>
                <a:gd name="T9" fmla="*/ 5 h 16"/>
                <a:gd name="T10" fmla="*/ 2 w 32"/>
                <a:gd name="T11" fmla="*/ 13 h 16"/>
                <a:gd name="T12" fmla="*/ 0 w 32"/>
                <a:gd name="T13" fmla="*/ 14 h 16"/>
                <a:gd name="T14" fmla="*/ 3 w 32"/>
                <a:gd name="T15" fmla="*/ 16 h 16"/>
                <a:gd name="T16" fmla="*/ 3 w 32"/>
                <a:gd name="T17" fmla="*/ 16 h 16"/>
                <a:gd name="T18" fmla="*/ 6 w 32"/>
                <a:gd name="T19" fmla="*/ 16 h 16"/>
                <a:gd name="T20" fmla="*/ 11 w 32"/>
                <a:gd name="T21" fmla="*/ 14 h 16"/>
                <a:gd name="T22" fmla="*/ 13 w 32"/>
                <a:gd name="T23" fmla="*/ 11 h 16"/>
                <a:gd name="T24" fmla="*/ 18 w 32"/>
                <a:gd name="T25" fmla="*/ 9 h 16"/>
                <a:gd name="T26" fmla="*/ 18 w 32"/>
                <a:gd name="T27" fmla="*/ 9 h 16"/>
                <a:gd name="T28" fmla="*/ 25 w 32"/>
                <a:gd name="T29" fmla="*/ 9 h 16"/>
                <a:gd name="T30" fmla="*/ 29 w 32"/>
                <a:gd name="T31" fmla="*/ 7 h 16"/>
                <a:gd name="T32" fmla="*/ 32 w 32"/>
                <a:gd name="T33" fmla="*/ 5 h 16"/>
                <a:gd name="T34" fmla="*/ 32 w 32"/>
                <a:gd name="T35" fmla="*/ 4 h 16"/>
                <a:gd name="T36" fmla="*/ 32 w 32"/>
                <a:gd name="T37" fmla="*/ 2 h 16"/>
                <a:gd name="T38" fmla="*/ 29 w 32"/>
                <a:gd name="T39" fmla="*/ 0 h 16"/>
                <a:gd name="T40" fmla="*/ 29 w 32"/>
                <a:gd name="T4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16">
                  <a:moveTo>
                    <a:pt x="29" y="0"/>
                  </a:moveTo>
                  <a:lnTo>
                    <a:pt x="29" y="0"/>
                  </a:lnTo>
                  <a:lnTo>
                    <a:pt x="25" y="0"/>
                  </a:lnTo>
                  <a:lnTo>
                    <a:pt x="19" y="0"/>
                  </a:lnTo>
                  <a:lnTo>
                    <a:pt x="9" y="5"/>
                  </a:lnTo>
                  <a:lnTo>
                    <a:pt x="2" y="13"/>
                  </a:lnTo>
                  <a:lnTo>
                    <a:pt x="0" y="14"/>
                  </a:lnTo>
                  <a:lnTo>
                    <a:pt x="3" y="16"/>
                  </a:lnTo>
                  <a:lnTo>
                    <a:pt x="3" y="16"/>
                  </a:lnTo>
                  <a:lnTo>
                    <a:pt x="6" y="16"/>
                  </a:lnTo>
                  <a:lnTo>
                    <a:pt x="11" y="14"/>
                  </a:lnTo>
                  <a:lnTo>
                    <a:pt x="13" y="11"/>
                  </a:lnTo>
                  <a:lnTo>
                    <a:pt x="18" y="9"/>
                  </a:lnTo>
                  <a:lnTo>
                    <a:pt x="18" y="9"/>
                  </a:lnTo>
                  <a:lnTo>
                    <a:pt x="25" y="9"/>
                  </a:lnTo>
                  <a:lnTo>
                    <a:pt x="29" y="7"/>
                  </a:lnTo>
                  <a:lnTo>
                    <a:pt x="32" y="5"/>
                  </a:lnTo>
                  <a:lnTo>
                    <a:pt x="32" y="4"/>
                  </a:lnTo>
                  <a:lnTo>
                    <a:pt x="32" y="2"/>
                  </a:lnTo>
                  <a:lnTo>
                    <a:pt x="29" y="0"/>
                  </a:lnTo>
                  <a:lnTo>
                    <a:pt x="29"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7" name="Freeform 23">
              <a:extLst>
                <a:ext uri="{FF2B5EF4-FFF2-40B4-BE49-F238E27FC236}">
                  <a16:creationId xmlns:a16="http://schemas.microsoft.com/office/drawing/2014/main" id="{C178ADB3-6C18-CC83-59F8-687E44E5AF32}"/>
                </a:ext>
              </a:extLst>
            </p:cNvPr>
            <p:cNvSpPr>
              <a:spLocks/>
            </p:cNvSpPr>
            <p:nvPr/>
          </p:nvSpPr>
          <p:spPr bwMode="auto">
            <a:xfrm>
              <a:off x="2564029" y="1612789"/>
              <a:ext cx="198818" cy="107323"/>
            </a:xfrm>
            <a:custGeom>
              <a:avLst/>
              <a:gdLst>
                <a:gd name="T0" fmla="*/ 0 w 148"/>
                <a:gd name="T1" fmla="*/ 76 h 95"/>
                <a:gd name="T2" fmla="*/ 3 w 148"/>
                <a:gd name="T3" fmla="*/ 80 h 95"/>
                <a:gd name="T4" fmla="*/ 4 w 148"/>
                <a:gd name="T5" fmla="*/ 91 h 95"/>
                <a:gd name="T6" fmla="*/ 7 w 148"/>
                <a:gd name="T7" fmla="*/ 91 h 95"/>
                <a:gd name="T8" fmla="*/ 16 w 148"/>
                <a:gd name="T9" fmla="*/ 86 h 95"/>
                <a:gd name="T10" fmla="*/ 22 w 148"/>
                <a:gd name="T11" fmla="*/ 87 h 95"/>
                <a:gd name="T12" fmla="*/ 25 w 148"/>
                <a:gd name="T13" fmla="*/ 87 h 95"/>
                <a:gd name="T14" fmla="*/ 32 w 148"/>
                <a:gd name="T15" fmla="*/ 86 h 95"/>
                <a:gd name="T16" fmla="*/ 38 w 148"/>
                <a:gd name="T17" fmla="*/ 74 h 95"/>
                <a:gd name="T18" fmla="*/ 39 w 148"/>
                <a:gd name="T19" fmla="*/ 76 h 95"/>
                <a:gd name="T20" fmla="*/ 45 w 148"/>
                <a:gd name="T21" fmla="*/ 91 h 95"/>
                <a:gd name="T22" fmla="*/ 51 w 148"/>
                <a:gd name="T23" fmla="*/ 95 h 95"/>
                <a:gd name="T24" fmla="*/ 55 w 148"/>
                <a:gd name="T25" fmla="*/ 95 h 95"/>
                <a:gd name="T26" fmla="*/ 60 w 148"/>
                <a:gd name="T27" fmla="*/ 82 h 95"/>
                <a:gd name="T28" fmla="*/ 66 w 148"/>
                <a:gd name="T29" fmla="*/ 74 h 95"/>
                <a:gd name="T30" fmla="*/ 69 w 148"/>
                <a:gd name="T31" fmla="*/ 76 h 95"/>
                <a:gd name="T32" fmla="*/ 74 w 148"/>
                <a:gd name="T33" fmla="*/ 78 h 95"/>
                <a:gd name="T34" fmla="*/ 77 w 148"/>
                <a:gd name="T35" fmla="*/ 76 h 95"/>
                <a:gd name="T36" fmla="*/ 82 w 148"/>
                <a:gd name="T37" fmla="*/ 65 h 95"/>
                <a:gd name="T38" fmla="*/ 85 w 148"/>
                <a:gd name="T39" fmla="*/ 50 h 95"/>
                <a:gd name="T40" fmla="*/ 90 w 148"/>
                <a:gd name="T41" fmla="*/ 43 h 95"/>
                <a:gd name="T42" fmla="*/ 93 w 148"/>
                <a:gd name="T43" fmla="*/ 41 h 95"/>
                <a:gd name="T44" fmla="*/ 98 w 148"/>
                <a:gd name="T45" fmla="*/ 43 h 95"/>
                <a:gd name="T46" fmla="*/ 98 w 148"/>
                <a:gd name="T47" fmla="*/ 56 h 95"/>
                <a:gd name="T48" fmla="*/ 99 w 148"/>
                <a:gd name="T49" fmla="*/ 63 h 95"/>
                <a:gd name="T50" fmla="*/ 102 w 148"/>
                <a:gd name="T51" fmla="*/ 69 h 95"/>
                <a:gd name="T52" fmla="*/ 108 w 148"/>
                <a:gd name="T53" fmla="*/ 71 h 95"/>
                <a:gd name="T54" fmla="*/ 115 w 148"/>
                <a:gd name="T55" fmla="*/ 63 h 95"/>
                <a:gd name="T56" fmla="*/ 118 w 148"/>
                <a:gd name="T57" fmla="*/ 58 h 95"/>
                <a:gd name="T58" fmla="*/ 121 w 148"/>
                <a:gd name="T59" fmla="*/ 54 h 95"/>
                <a:gd name="T60" fmla="*/ 131 w 148"/>
                <a:gd name="T61" fmla="*/ 52 h 95"/>
                <a:gd name="T62" fmla="*/ 134 w 148"/>
                <a:gd name="T63" fmla="*/ 48 h 95"/>
                <a:gd name="T64" fmla="*/ 134 w 148"/>
                <a:gd name="T65" fmla="*/ 43 h 95"/>
                <a:gd name="T66" fmla="*/ 136 w 148"/>
                <a:gd name="T67" fmla="*/ 35 h 95"/>
                <a:gd name="T68" fmla="*/ 134 w 148"/>
                <a:gd name="T69" fmla="*/ 28 h 95"/>
                <a:gd name="T70" fmla="*/ 133 w 148"/>
                <a:gd name="T71" fmla="*/ 24 h 95"/>
                <a:gd name="T72" fmla="*/ 142 w 148"/>
                <a:gd name="T73" fmla="*/ 19 h 95"/>
                <a:gd name="T74" fmla="*/ 146 w 148"/>
                <a:gd name="T75" fmla="*/ 15 h 95"/>
                <a:gd name="T76" fmla="*/ 148 w 148"/>
                <a:gd name="T77" fmla="*/ 13 h 95"/>
                <a:gd name="T78" fmla="*/ 137 w 148"/>
                <a:gd name="T79" fmla="*/ 9 h 95"/>
                <a:gd name="T80" fmla="*/ 130 w 148"/>
                <a:gd name="T81" fmla="*/ 4 h 95"/>
                <a:gd name="T82" fmla="*/ 127 w 148"/>
                <a:gd name="T83" fmla="*/ 2 h 95"/>
                <a:gd name="T84" fmla="*/ 123 w 148"/>
                <a:gd name="T85" fmla="*/ 2 h 95"/>
                <a:gd name="T86" fmla="*/ 118 w 148"/>
                <a:gd name="T87" fmla="*/ 8 h 95"/>
                <a:gd name="T88" fmla="*/ 118 w 148"/>
                <a:gd name="T89" fmla="*/ 15 h 95"/>
                <a:gd name="T90" fmla="*/ 115 w 148"/>
                <a:gd name="T91" fmla="*/ 17 h 95"/>
                <a:gd name="T92" fmla="*/ 92 w 148"/>
                <a:gd name="T93" fmla="*/ 11 h 95"/>
                <a:gd name="T94" fmla="*/ 88 w 148"/>
                <a:gd name="T95" fmla="*/ 9 h 95"/>
                <a:gd name="T96" fmla="*/ 74 w 148"/>
                <a:gd name="T97" fmla="*/ 17 h 95"/>
                <a:gd name="T98" fmla="*/ 55 w 148"/>
                <a:gd name="T99" fmla="*/ 35 h 95"/>
                <a:gd name="T100" fmla="*/ 51 w 148"/>
                <a:gd name="T101" fmla="*/ 37 h 95"/>
                <a:gd name="T102" fmla="*/ 41 w 148"/>
                <a:gd name="T103" fmla="*/ 50 h 95"/>
                <a:gd name="T104" fmla="*/ 32 w 148"/>
                <a:gd name="T105" fmla="*/ 58 h 95"/>
                <a:gd name="T106" fmla="*/ 28 w 148"/>
                <a:gd name="T107" fmla="*/ 58 h 95"/>
                <a:gd name="T108" fmla="*/ 16 w 148"/>
                <a:gd name="T109" fmla="*/ 60 h 95"/>
                <a:gd name="T110" fmla="*/ 0 w 148"/>
                <a:gd name="T111" fmla="*/ 73 h 95"/>
                <a:gd name="T112" fmla="*/ 0 w 148"/>
                <a:gd name="T113" fmla="*/ 7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8" h="95">
                  <a:moveTo>
                    <a:pt x="0" y="76"/>
                  </a:moveTo>
                  <a:lnTo>
                    <a:pt x="0" y="76"/>
                  </a:lnTo>
                  <a:lnTo>
                    <a:pt x="3" y="78"/>
                  </a:lnTo>
                  <a:lnTo>
                    <a:pt x="3" y="80"/>
                  </a:lnTo>
                  <a:lnTo>
                    <a:pt x="4" y="86"/>
                  </a:lnTo>
                  <a:lnTo>
                    <a:pt x="4" y="91"/>
                  </a:lnTo>
                  <a:lnTo>
                    <a:pt x="6" y="91"/>
                  </a:lnTo>
                  <a:lnTo>
                    <a:pt x="7" y="91"/>
                  </a:lnTo>
                  <a:lnTo>
                    <a:pt x="7" y="91"/>
                  </a:lnTo>
                  <a:lnTo>
                    <a:pt x="16" y="86"/>
                  </a:lnTo>
                  <a:lnTo>
                    <a:pt x="19" y="86"/>
                  </a:lnTo>
                  <a:lnTo>
                    <a:pt x="22" y="87"/>
                  </a:lnTo>
                  <a:lnTo>
                    <a:pt x="22" y="87"/>
                  </a:lnTo>
                  <a:lnTo>
                    <a:pt x="25" y="87"/>
                  </a:lnTo>
                  <a:lnTo>
                    <a:pt x="28" y="87"/>
                  </a:lnTo>
                  <a:lnTo>
                    <a:pt x="32" y="86"/>
                  </a:lnTo>
                  <a:lnTo>
                    <a:pt x="38" y="74"/>
                  </a:lnTo>
                  <a:lnTo>
                    <a:pt x="38" y="74"/>
                  </a:lnTo>
                  <a:lnTo>
                    <a:pt x="39" y="74"/>
                  </a:lnTo>
                  <a:lnTo>
                    <a:pt x="39" y="76"/>
                  </a:lnTo>
                  <a:lnTo>
                    <a:pt x="42" y="84"/>
                  </a:lnTo>
                  <a:lnTo>
                    <a:pt x="45" y="91"/>
                  </a:lnTo>
                  <a:lnTo>
                    <a:pt x="48" y="95"/>
                  </a:lnTo>
                  <a:lnTo>
                    <a:pt x="51" y="95"/>
                  </a:lnTo>
                  <a:lnTo>
                    <a:pt x="51" y="95"/>
                  </a:lnTo>
                  <a:lnTo>
                    <a:pt x="55" y="95"/>
                  </a:lnTo>
                  <a:lnTo>
                    <a:pt x="57" y="91"/>
                  </a:lnTo>
                  <a:lnTo>
                    <a:pt x="60" y="82"/>
                  </a:lnTo>
                  <a:lnTo>
                    <a:pt x="64" y="76"/>
                  </a:lnTo>
                  <a:lnTo>
                    <a:pt x="66" y="74"/>
                  </a:lnTo>
                  <a:lnTo>
                    <a:pt x="69" y="76"/>
                  </a:lnTo>
                  <a:lnTo>
                    <a:pt x="69" y="76"/>
                  </a:lnTo>
                  <a:lnTo>
                    <a:pt x="71" y="78"/>
                  </a:lnTo>
                  <a:lnTo>
                    <a:pt x="74" y="78"/>
                  </a:lnTo>
                  <a:lnTo>
                    <a:pt x="76" y="78"/>
                  </a:lnTo>
                  <a:lnTo>
                    <a:pt x="77" y="76"/>
                  </a:lnTo>
                  <a:lnTo>
                    <a:pt x="80" y="71"/>
                  </a:lnTo>
                  <a:lnTo>
                    <a:pt x="82" y="65"/>
                  </a:lnTo>
                  <a:lnTo>
                    <a:pt x="82" y="65"/>
                  </a:lnTo>
                  <a:lnTo>
                    <a:pt x="85" y="50"/>
                  </a:lnTo>
                  <a:lnTo>
                    <a:pt x="88" y="45"/>
                  </a:lnTo>
                  <a:lnTo>
                    <a:pt x="90" y="43"/>
                  </a:lnTo>
                  <a:lnTo>
                    <a:pt x="93" y="41"/>
                  </a:lnTo>
                  <a:lnTo>
                    <a:pt x="93" y="41"/>
                  </a:lnTo>
                  <a:lnTo>
                    <a:pt x="96" y="41"/>
                  </a:lnTo>
                  <a:lnTo>
                    <a:pt x="98" y="43"/>
                  </a:lnTo>
                  <a:lnTo>
                    <a:pt x="98" y="48"/>
                  </a:lnTo>
                  <a:lnTo>
                    <a:pt x="98" y="56"/>
                  </a:lnTo>
                  <a:lnTo>
                    <a:pt x="98" y="60"/>
                  </a:lnTo>
                  <a:lnTo>
                    <a:pt x="99" y="63"/>
                  </a:lnTo>
                  <a:lnTo>
                    <a:pt x="99" y="63"/>
                  </a:lnTo>
                  <a:lnTo>
                    <a:pt x="102" y="69"/>
                  </a:lnTo>
                  <a:lnTo>
                    <a:pt x="105" y="71"/>
                  </a:lnTo>
                  <a:lnTo>
                    <a:pt x="108" y="71"/>
                  </a:lnTo>
                  <a:lnTo>
                    <a:pt x="111" y="69"/>
                  </a:lnTo>
                  <a:lnTo>
                    <a:pt x="115" y="63"/>
                  </a:lnTo>
                  <a:lnTo>
                    <a:pt x="118" y="58"/>
                  </a:lnTo>
                  <a:lnTo>
                    <a:pt x="118" y="58"/>
                  </a:lnTo>
                  <a:lnTo>
                    <a:pt x="118" y="56"/>
                  </a:lnTo>
                  <a:lnTo>
                    <a:pt x="121" y="54"/>
                  </a:lnTo>
                  <a:lnTo>
                    <a:pt x="127" y="54"/>
                  </a:lnTo>
                  <a:lnTo>
                    <a:pt x="131" y="52"/>
                  </a:lnTo>
                  <a:lnTo>
                    <a:pt x="133" y="50"/>
                  </a:lnTo>
                  <a:lnTo>
                    <a:pt x="134" y="48"/>
                  </a:lnTo>
                  <a:lnTo>
                    <a:pt x="134" y="48"/>
                  </a:lnTo>
                  <a:lnTo>
                    <a:pt x="134" y="43"/>
                  </a:lnTo>
                  <a:lnTo>
                    <a:pt x="136" y="39"/>
                  </a:lnTo>
                  <a:lnTo>
                    <a:pt x="136" y="35"/>
                  </a:lnTo>
                  <a:lnTo>
                    <a:pt x="134" y="28"/>
                  </a:lnTo>
                  <a:lnTo>
                    <a:pt x="134" y="28"/>
                  </a:lnTo>
                  <a:lnTo>
                    <a:pt x="133" y="26"/>
                  </a:lnTo>
                  <a:lnTo>
                    <a:pt x="133" y="24"/>
                  </a:lnTo>
                  <a:lnTo>
                    <a:pt x="136" y="21"/>
                  </a:lnTo>
                  <a:lnTo>
                    <a:pt x="142" y="19"/>
                  </a:lnTo>
                  <a:lnTo>
                    <a:pt x="146" y="15"/>
                  </a:lnTo>
                  <a:lnTo>
                    <a:pt x="146" y="15"/>
                  </a:lnTo>
                  <a:lnTo>
                    <a:pt x="148" y="13"/>
                  </a:lnTo>
                  <a:lnTo>
                    <a:pt x="148" y="13"/>
                  </a:lnTo>
                  <a:lnTo>
                    <a:pt x="143" y="11"/>
                  </a:lnTo>
                  <a:lnTo>
                    <a:pt x="137" y="9"/>
                  </a:lnTo>
                  <a:lnTo>
                    <a:pt x="134" y="8"/>
                  </a:lnTo>
                  <a:lnTo>
                    <a:pt x="130" y="4"/>
                  </a:lnTo>
                  <a:lnTo>
                    <a:pt x="130" y="4"/>
                  </a:lnTo>
                  <a:lnTo>
                    <a:pt x="127" y="2"/>
                  </a:lnTo>
                  <a:lnTo>
                    <a:pt x="124" y="0"/>
                  </a:lnTo>
                  <a:lnTo>
                    <a:pt x="123" y="2"/>
                  </a:lnTo>
                  <a:lnTo>
                    <a:pt x="121" y="4"/>
                  </a:lnTo>
                  <a:lnTo>
                    <a:pt x="118" y="8"/>
                  </a:lnTo>
                  <a:lnTo>
                    <a:pt x="118" y="15"/>
                  </a:lnTo>
                  <a:lnTo>
                    <a:pt x="118" y="15"/>
                  </a:lnTo>
                  <a:lnTo>
                    <a:pt x="117" y="17"/>
                  </a:lnTo>
                  <a:lnTo>
                    <a:pt x="115" y="17"/>
                  </a:lnTo>
                  <a:lnTo>
                    <a:pt x="108" y="17"/>
                  </a:lnTo>
                  <a:lnTo>
                    <a:pt x="92" y="11"/>
                  </a:lnTo>
                  <a:lnTo>
                    <a:pt x="92" y="11"/>
                  </a:lnTo>
                  <a:lnTo>
                    <a:pt x="88" y="9"/>
                  </a:lnTo>
                  <a:lnTo>
                    <a:pt x="83" y="11"/>
                  </a:lnTo>
                  <a:lnTo>
                    <a:pt x="74" y="17"/>
                  </a:lnTo>
                  <a:lnTo>
                    <a:pt x="66" y="26"/>
                  </a:lnTo>
                  <a:lnTo>
                    <a:pt x="55" y="35"/>
                  </a:lnTo>
                  <a:lnTo>
                    <a:pt x="55" y="35"/>
                  </a:lnTo>
                  <a:lnTo>
                    <a:pt x="51" y="37"/>
                  </a:lnTo>
                  <a:lnTo>
                    <a:pt x="47" y="43"/>
                  </a:lnTo>
                  <a:lnTo>
                    <a:pt x="41" y="50"/>
                  </a:lnTo>
                  <a:lnTo>
                    <a:pt x="35" y="56"/>
                  </a:lnTo>
                  <a:lnTo>
                    <a:pt x="32" y="58"/>
                  </a:lnTo>
                  <a:lnTo>
                    <a:pt x="28" y="58"/>
                  </a:lnTo>
                  <a:lnTo>
                    <a:pt x="28" y="58"/>
                  </a:lnTo>
                  <a:lnTo>
                    <a:pt x="22" y="58"/>
                  </a:lnTo>
                  <a:lnTo>
                    <a:pt x="16" y="60"/>
                  </a:lnTo>
                  <a:lnTo>
                    <a:pt x="6" y="65"/>
                  </a:lnTo>
                  <a:lnTo>
                    <a:pt x="0" y="73"/>
                  </a:lnTo>
                  <a:lnTo>
                    <a:pt x="0" y="74"/>
                  </a:lnTo>
                  <a:lnTo>
                    <a:pt x="0" y="76"/>
                  </a:lnTo>
                  <a:lnTo>
                    <a:pt x="0" y="7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8" name="Freeform 24">
              <a:extLst>
                <a:ext uri="{FF2B5EF4-FFF2-40B4-BE49-F238E27FC236}">
                  <a16:creationId xmlns:a16="http://schemas.microsoft.com/office/drawing/2014/main" id="{E1F2C0B1-8A86-4720-33A0-0CA175633D18}"/>
                </a:ext>
              </a:extLst>
            </p:cNvPr>
            <p:cNvSpPr>
              <a:spLocks/>
            </p:cNvSpPr>
            <p:nvPr/>
          </p:nvSpPr>
          <p:spPr bwMode="auto">
            <a:xfrm>
              <a:off x="2482084" y="1789024"/>
              <a:ext cx="280763" cy="198829"/>
            </a:xfrm>
            <a:custGeom>
              <a:avLst/>
              <a:gdLst>
                <a:gd name="T0" fmla="*/ 28 w 209"/>
                <a:gd name="T1" fmla="*/ 135 h 176"/>
                <a:gd name="T2" fmla="*/ 39 w 209"/>
                <a:gd name="T3" fmla="*/ 142 h 176"/>
                <a:gd name="T4" fmla="*/ 50 w 209"/>
                <a:gd name="T5" fmla="*/ 170 h 176"/>
                <a:gd name="T6" fmla="*/ 56 w 209"/>
                <a:gd name="T7" fmla="*/ 176 h 176"/>
                <a:gd name="T8" fmla="*/ 59 w 209"/>
                <a:gd name="T9" fmla="*/ 174 h 176"/>
                <a:gd name="T10" fmla="*/ 62 w 209"/>
                <a:gd name="T11" fmla="*/ 170 h 176"/>
                <a:gd name="T12" fmla="*/ 66 w 209"/>
                <a:gd name="T13" fmla="*/ 165 h 176"/>
                <a:gd name="T14" fmla="*/ 69 w 209"/>
                <a:gd name="T15" fmla="*/ 165 h 176"/>
                <a:gd name="T16" fmla="*/ 80 w 209"/>
                <a:gd name="T17" fmla="*/ 161 h 176"/>
                <a:gd name="T18" fmla="*/ 90 w 209"/>
                <a:gd name="T19" fmla="*/ 157 h 176"/>
                <a:gd name="T20" fmla="*/ 97 w 209"/>
                <a:gd name="T21" fmla="*/ 157 h 176"/>
                <a:gd name="T22" fmla="*/ 106 w 209"/>
                <a:gd name="T23" fmla="*/ 152 h 176"/>
                <a:gd name="T24" fmla="*/ 109 w 209"/>
                <a:gd name="T25" fmla="*/ 144 h 176"/>
                <a:gd name="T26" fmla="*/ 109 w 209"/>
                <a:gd name="T27" fmla="*/ 139 h 176"/>
                <a:gd name="T28" fmla="*/ 115 w 209"/>
                <a:gd name="T29" fmla="*/ 122 h 176"/>
                <a:gd name="T30" fmla="*/ 128 w 209"/>
                <a:gd name="T31" fmla="*/ 113 h 176"/>
                <a:gd name="T32" fmla="*/ 131 w 209"/>
                <a:gd name="T33" fmla="*/ 111 h 176"/>
                <a:gd name="T34" fmla="*/ 134 w 209"/>
                <a:gd name="T35" fmla="*/ 102 h 176"/>
                <a:gd name="T36" fmla="*/ 137 w 209"/>
                <a:gd name="T37" fmla="*/ 94 h 176"/>
                <a:gd name="T38" fmla="*/ 144 w 209"/>
                <a:gd name="T39" fmla="*/ 89 h 176"/>
                <a:gd name="T40" fmla="*/ 159 w 209"/>
                <a:gd name="T41" fmla="*/ 83 h 176"/>
                <a:gd name="T42" fmla="*/ 197 w 209"/>
                <a:gd name="T43" fmla="*/ 63 h 176"/>
                <a:gd name="T44" fmla="*/ 207 w 209"/>
                <a:gd name="T45" fmla="*/ 55 h 176"/>
                <a:gd name="T46" fmla="*/ 209 w 209"/>
                <a:gd name="T47" fmla="*/ 50 h 176"/>
                <a:gd name="T48" fmla="*/ 182 w 209"/>
                <a:gd name="T49" fmla="*/ 27 h 176"/>
                <a:gd name="T50" fmla="*/ 170 w 209"/>
                <a:gd name="T51" fmla="*/ 20 h 176"/>
                <a:gd name="T52" fmla="*/ 156 w 209"/>
                <a:gd name="T53" fmla="*/ 16 h 176"/>
                <a:gd name="T54" fmla="*/ 147 w 209"/>
                <a:gd name="T55" fmla="*/ 18 h 176"/>
                <a:gd name="T56" fmla="*/ 141 w 209"/>
                <a:gd name="T57" fmla="*/ 22 h 176"/>
                <a:gd name="T58" fmla="*/ 135 w 209"/>
                <a:gd name="T59" fmla="*/ 24 h 176"/>
                <a:gd name="T60" fmla="*/ 134 w 209"/>
                <a:gd name="T61" fmla="*/ 20 h 176"/>
                <a:gd name="T62" fmla="*/ 132 w 209"/>
                <a:gd name="T63" fmla="*/ 15 h 176"/>
                <a:gd name="T64" fmla="*/ 129 w 209"/>
                <a:gd name="T65" fmla="*/ 16 h 176"/>
                <a:gd name="T66" fmla="*/ 119 w 209"/>
                <a:gd name="T67" fmla="*/ 16 h 176"/>
                <a:gd name="T68" fmla="*/ 96 w 209"/>
                <a:gd name="T69" fmla="*/ 7 h 176"/>
                <a:gd name="T70" fmla="*/ 90 w 209"/>
                <a:gd name="T71" fmla="*/ 2 h 176"/>
                <a:gd name="T72" fmla="*/ 80 w 209"/>
                <a:gd name="T73" fmla="*/ 2 h 176"/>
                <a:gd name="T74" fmla="*/ 42 w 209"/>
                <a:gd name="T75" fmla="*/ 11 h 176"/>
                <a:gd name="T76" fmla="*/ 27 w 209"/>
                <a:gd name="T77" fmla="*/ 15 h 176"/>
                <a:gd name="T78" fmla="*/ 22 w 209"/>
                <a:gd name="T79" fmla="*/ 16 h 176"/>
                <a:gd name="T80" fmla="*/ 24 w 209"/>
                <a:gd name="T81" fmla="*/ 22 h 176"/>
                <a:gd name="T82" fmla="*/ 36 w 209"/>
                <a:gd name="T83" fmla="*/ 37 h 176"/>
                <a:gd name="T84" fmla="*/ 37 w 209"/>
                <a:gd name="T85" fmla="*/ 40 h 176"/>
                <a:gd name="T86" fmla="*/ 30 w 209"/>
                <a:gd name="T87" fmla="*/ 57 h 176"/>
                <a:gd name="T88" fmla="*/ 21 w 209"/>
                <a:gd name="T89" fmla="*/ 72 h 176"/>
                <a:gd name="T90" fmla="*/ 21 w 209"/>
                <a:gd name="T91" fmla="*/ 76 h 176"/>
                <a:gd name="T92" fmla="*/ 22 w 209"/>
                <a:gd name="T93" fmla="*/ 81 h 176"/>
                <a:gd name="T94" fmla="*/ 12 w 209"/>
                <a:gd name="T95" fmla="*/ 102 h 176"/>
                <a:gd name="T96" fmla="*/ 3 w 209"/>
                <a:gd name="T97" fmla="*/ 113 h 176"/>
                <a:gd name="T98" fmla="*/ 0 w 209"/>
                <a:gd name="T99" fmla="*/ 124 h 176"/>
                <a:gd name="T100" fmla="*/ 5 w 209"/>
                <a:gd name="T101" fmla="*/ 129 h 176"/>
                <a:gd name="T102" fmla="*/ 28 w 209"/>
                <a:gd name="T103" fmla="*/ 13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9" h="176">
                  <a:moveTo>
                    <a:pt x="28" y="135"/>
                  </a:moveTo>
                  <a:lnTo>
                    <a:pt x="28" y="135"/>
                  </a:lnTo>
                  <a:lnTo>
                    <a:pt x="34" y="139"/>
                  </a:lnTo>
                  <a:lnTo>
                    <a:pt x="39" y="142"/>
                  </a:lnTo>
                  <a:lnTo>
                    <a:pt x="44" y="157"/>
                  </a:lnTo>
                  <a:lnTo>
                    <a:pt x="50" y="170"/>
                  </a:lnTo>
                  <a:lnTo>
                    <a:pt x="53" y="174"/>
                  </a:lnTo>
                  <a:lnTo>
                    <a:pt x="56" y="176"/>
                  </a:lnTo>
                  <a:lnTo>
                    <a:pt x="56" y="176"/>
                  </a:lnTo>
                  <a:lnTo>
                    <a:pt x="59" y="174"/>
                  </a:lnTo>
                  <a:lnTo>
                    <a:pt x="61" y="174"/>
                  </a:lnTo>
                  <a:lnTo>
                    <a:pt x="62" y="170"/>
                  </a:lnTo>
                  <a:lnTo>
                    <a:pt x="63" y="166"/>
                  </a:lnTo>
                  <a:lnTo>
                    <a:pt x="66" y="165"/>
                  </a:lnTo>
                  <a:lnTo>
                    <a:pt x="69" y="165"/>
                  </a:lnTo>
                  <a:lnTo>
                    <a:pt x="69" y="165"/>
                  </a:lnTo>
                  <a:lnTo>
                    <a:pt x="77" y="163"/>
                  </a:lnTo>
                  <a:lnTo>
                    <a:pt x="80" y="161"/>
                  </a:lnTo>
                  <a:lnTo>
                    <a:pt x="84" y="157"/>
                  </a:lnTo>
                  <a:lnTo>
                    <a:pt x="90" y="157"/>
                  </a:lnTo>
                  <a:lnTo>
                    <a:pt x="90" y="157"/>
                  </a:lnTo>
                  <a:lnTo>
                    <a:pt x="97" y="157"/>
                  </a:lnTo>
                  <a:lnTo>
                    <a:pt x="103" y="153"/>
                  </a:lnTo>
                  <a:lnTo>
                    <a:pt x="106" y="152"/>
                  </a:lnTo>
                  <a:lnTo>
                    <a:pt x="107" y="148"/>
                  </a:lnTo>
                  <a:lnTo>
                    <a:pt x="109" y="144"/>
                  </a:lnTo>
                  <a:lnTo>
                    <a:pt x="109" y="139"/>
                  </a:lnTo>
                  <a:lnTo>
                    <a:pt x="109" y="139"/>
                  </a:lnTo>
                  <a:lnTo>
                    <a:pt x="110" y="128"/>
                  </a:lnTo>
                  <a:lnTo>
                    <a:pt x="115" y="122"/>
                  </a:lnTo>
                  <a:lnTo>
                    <a:pt x="121" y="116"/>
                  </a:lnTo>
                  <a:lnTo>
                    <a:pt x="128" y="113"/>
                  </a:lnTo>
                  <a:lnTo>
                    <a:pt x="128" y="113"/>
                  </a:lnTo>
                  <a:lnTo>
                    <a:pt x="131" y="111"/>
                  </a:lnTo>
                  <a:lnTo>
                    <a:pt x="132" y="109"/>
                  </a:lnTo>
                  <a:lnTo>
                    <a:pt x="134" y="102"/>
                  </a:lnTo>
                  <a:lnTo>
                    <a:pt x="135" y="98"/>
                  </a:lnTo>
                  <a:lnTo>
                    <a:pt x="137" y="94"/>
                  </a:lnTo>
                  <a:lnTo>
                    <a:pt x="138" y="90"/>
                  </a:lnTo>
                  <a:lnTo>
                    <a:pt x="144" y="89"/>
                  </a:lnTo>
                  <a:lnTo>
                    <a:pt x="144" y="89"/>
                  </a:lnTo>
                  <a:lnTo>
                    <a:pt x="159" y="83"/>
                  </a:lnTo>
                  <a:lnTo>
                    <a:pt x="178" y="74"/>
                  </a:lnTo>
                  <a:lnTo>
                    <a:pt x="197" y="63"/>
                  </a:lnTo>
                  <a:lnTo>
                    <a:pt x="207" y="55"/>
                  </a:lnTo>
                  <a:lnTo>
                    <a:pt x="207" y="55"/>
                  </a:lnTo>
                  <a:lnTo>
                    <a:pt x="209" y="53"/>
                  </a:lnTo>
                  <a:lnTo>
                    <a:pt x="209" y="50"/>
                  </a:lnTo>
                  <a:lnTo>
                    <a:pt x="204" y="44"/>
                  </a:lnTo>
                  <a:lnTo>
                    <a:pt x="182" y="27"/>
                  </a:lnTo>
                  <a:lnTo>
                    <a:pt x="182" y="27"/>
                  </a:lnTo>
                  <a:lnTo>
                    <a:pt x="170" y="20"/>
                  </a:lnTo>
                  <a:lnTo>
                    <a:pt x="160" y="16"/>
                  </a:lnTo>
                  <a:lnTo>
                    <a:pt x="156" y="16"/>
                  </a:lnTo>
                  <a:lnTo>
                    <a:pt x="151" y="16"/>
                  </a:lnTo>
                  <a:lnTo>
                    <a:pt x="147" y="18"/>
                  </a:lnTo>
                  <a:lnTo>
                    <a:pt x="141" y="22"/>
                  </a:lnTo>
                  <a:lnTo>
                    <a:pt x="141" y="22"/>
                  </a:lnTo>
                  <a:lnTo>
                    <a:pt x="138" y="24"/>
                  </a:lnTo>
                  <a:lnTo>
                    <a:pt x="135" y="24"/>
                  </a:lnTo>
                  <a:lnTo>
                    <a:pt x="135" y="24"/>
                  </a:lnTo>
                  <a:lnTo>
                    <a:pt x="134" y="20"/>
                  </a:lnTo>
                  <a:lnTo>
                    <a:pt x="134" y="16"/>
                  </a:lnTo>
                  <a:lnTo>
                    <a:pt x="132" y="15"/>
                  </a:lnTo>
                  <a:lnTo>
                    <a:pt x="129" y="16"/>
                  </a:lnTo>
                  <a:lnTo>
                    <a:pt x="129" y="16"/>
                  </a:lnTo>
                  <a:lnTo>
                    <a:pt x="125" y="18"/>
                  </a:lnTo>
                  <a:lnTo>
                    <a:pt x="119" y="16"/>
                  </a:lnTo>
                  <a:lnTo>
                    <a:pt x="107" y="13"/>
                  </a:lnTo>
                  <a:lnTo>
                    <a:pt x="96" y="7"/>
                  </a:lnTo>
                  <a:lnTo>
                    <a:pt x="90" y="2"/>
                  </a:lnTo>
                  <a:lnTo>
                    <a:pt x="90" y="2"/>
                  </a:lnTo>
                  <a:lnTo>
                    <a:pt x="87" y="0"/>
                  </a:lnTo>
                  <a:lnTo>
                    <a:pt x="80" y="2"/>
                  </a:lnTo>
                  <a:lnTo>
                    <a:pt x="61" y="5"/>
                  </a:lnTo>
                  <a:lnTo>
                    <a:pt x="42" y="11"/>
                  </a:lnTo>
                  <a:lnTo>
                    <a:pt x="27" y="15"/>
                  </a:lnTo>
                  <a:lnTo>
                    <a:pt x="27" y="15"/>
                  </a:lnTo>
                  <a:lnTo>
                    <a:pt x="24" y="15"/>
                  </a:lnTo>
                  <a:lnTo>
                    <a:pt x="22" y="16"/>
                  </a:lnTo>
                  <a:lnTo>
                    <a:pt x="22" y="20"/>
                  </a:lnTo>
                  <a:lnTo>
                    <a:pt x="24" y="22"/>
                  </a:lnTo>
                  <a:lnTo>
                    <a:pt x="30" y="31"/>
                  </a:lnTo>
                  <a:lnTo>
                    <a:pt x="36" y="37"/>
                  </a:lnTo>
                  <a:lnTo>
                    <a:pt x="36" y="37"/>
                  </a:lnTo>
                  <a:lnTo>
                    <a:pt x="37" y="40"/>
                  </a:lnTo>
                  <a:lnTo>
                    <a:pt x="36" y="46"/>
                  </a:lnTo>
                  <a:lnTo>
                    <a:pt x="30" y="57"/>
                  </a:lnTo>
                  <a:lnTo>
                    <a:pt x="22" y="68"/>
                  </a:lnTo>
                  <a:lnTo>
                    <a:pt x="21" y="72"/>
                  </a:lnTo>
                  <a:lnTo>
                    <a:pt x="21" y="76"/>
                  </a:lnTo>
                  <a:lnTo>
                    <a:pt x="21" y="76"/>
                  </a:lnTo>
                  <a:lnTo>
                    <a:pt x="22" y="77"/>
                  </a:lnTo>
                  <a:lnTo>
                    <a:pt x="22" y="81"/>
                  </a:lnTo>
                  <a:lnTo>
                    <a:pt x="20" y="90"/>
                  </a:lnTo>
                  <a:lnTo>
                    <a:pt x="12" y="102"/>
                  </a:lnTo>
                  <a:lnTo>
                    <a:pt x="3" y="113"/>
                  </a:lnTo>
                  <a:lnTo>
                    <a:pt x="3" y="113"/>
                  </a:lnTo>
                  <a:lnTo>
                    <a:pt x="0" y="120"/>
                  </a:lnTo>
                  <a:lnTo>
                    <a:pt x="0" y="124"/>
                  </a:lnTo>
                  <a:lnTo>
                    <a:pt x="2" y="128"/>
                  </a:lnTo>
                  <a:lnTo>
                    <a:pt x="5" y="129"/>
                  </a:lnTo>
                  <a:lnTo>
                    <a:pt x="17" y="131"/>
                  </a:lnTo>
                  <a:lnTo>
                    <a:pt x="28" y="135"/>
                  </a:lnTo>
                  <a:lnTo>
                    <a:pt x="28" y="13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9" name="Freeform 25">
              <a:extLst>
                <a:ext uri="{FF2B5EF4-FFF2-40B4-BE49-F238E27FC236}">
                  <a16:creationId xmlns:a16="http://schemas.microsoft.com/office/drawing/2014/main" id="{043C4BCA-158E-7521-3B6D-4F5A2497BED3}"/>
                </a:ext>
              </a:extLst>
            </p:cNvPr>
            <p:cNvSpPr>
              <a:spLocks/>
            </p:cNvSpPr>
            <p:nvPr/>
          </p:nvSpPr>
          <p:spPr bwMode="auto">
            <a:xfrm>
              <a:off x="2662094" y="1703166"/>
              <a:ext cx="42988" cy="30502"/>
            </a:xfrm>
            <a:custGeom>
              <a:avLst/>
              <a:gdLst>
                <a:gd name="T0" fmla="*/ 1 w 32"/>
                <a:gd name="T1" fmla="*/ 27 h 27"/>
                <a:gd name="T2" fmla="*/ 1 w 32"/>
                <a:gd name="T3" fmla="*/ 27 h 27"/>
                <a:gd name="T4" fmla="*/ 7 w 32"/>
                <a:gd name="T5" fmla="*/ 27 h 27"/>
                <a:gd name="T6" fmla="*/ 13 w 32"/>
                <a:gd name="T7" fmla="*/ 26 h 27"/>
                <a:gd name="T8" fmla="*/ 17 w 32"/>
                <a:gd name="T9" fmla="*/ 22 h 27"/>
                <a:gd name="T10" fmla="*/ 22 w 32"/>
                <a:gd name="T11" fmla="*/ 18 h 27"/>
                <a:gd name="T12" fmla="*/ 29 w 32"/>
                <a:gd name="T13" fmla="*/ 11 h 27"/>
                <a:gd name="T14" fmla="*/ 30 w 32"/>
                <a:gd name="T15" fmla="*/ 6 h 27"/>
                <a:gd name="T16" fmla="*/ 32 w 32"/>
                <a:gd name="T17" fmla="*/ 2 h 27"/>
                <a:gd name="T18" fmla="*/ 32 w 32"/>
                <a:gd name="T19" fmla="*/ 2 h 27"/>
                <a:gd name="T20" fmla="*/ 30 w 32"/>
                <a:gd name="T21" fmla="*/ 0 h 27"/>
                <a:gd name="T22" fmla="*/ 29 w 32"/>
                <a:gd name="T23" fmla="*/ 0 h 27"/>
                <a:gd name="T24" fmla="*/ 25 w 32"/>
                <a:gd name="T25" fmla="*/ 2 h 27"/>
                <a:gd name="T26" fmla="*/ 13 w 32"/>
                <a:gd name="T27" fmla="*/ 11 h 27"/>
                <a:gd name="T28" fmla="*/ 3 w 32"/>
                <a:gd name="T29" fmla="*/ 22 h 27"/>
                <a:gd name="T30" fmla="*/ 0 w 32"/>
                <a:gd name="T31" fmla="*/ 26 h 27"/>
                <a:gd name="T32" fmla="*/ 0 w 32"/>
                <a:gd name="T33" fmla="*/ 26 h 27"/>
                <a:gd name="T34" fmla="*/ 1 w 32"/>
                <a:gd name="T35" fmla="*/ 27 h 27"/>
                <a:gd name="T36" fmla="*/ 1 w 32"/>
                <a:gd name="T3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7">
                  <a:moveTo>
                    <a:pt x="1" y="27"/>
                  </a:moveTo>
                  <a:lnTo>
                    <a:pt x="1" y="27"/>
                  </a:lnTo>
                  <a:lnTo>
                    <a:pt x="7" y="27"/>
                  </a:lnTo>
                  <a:lnTo>
                    <a:pt x="13" y="26"/>
                  </a:lnTo>
                  <a:lnTo>
                    <a:pt x="17" y="22"/>
                  </a:lnTo>
                  <a:lnTo>
                    <a:pt x="22" y="18"/>
                  </a:lnTo>
                  <a:lnTo>
                    <a:pt x="29" y="11"/>
                  </a:lnTo>
                  <a:lnTo>
                    <a:pt x="30" y="6"/>
                  </a:lnTo>
                  <a:lnTo>
                    <a:pt x="32" y="2"/>
                  </a:lnTo>
                  <a:lnTo>
                    <a:pt x="32" y="2"/>
                  </a:lnTo>
                  <a:lnTo>
                    <a:pt x="30" y="0"/>
                  </a:lnTo>
                  <a:lnTo>
                    <a:pt x="29" y="0"/>
                  </a:lnTo>
                  <a:lnTo>
                    <a:pt x="25" y="2"/>
                  </a:lnTo>
                  <a:lnTo>
                    <a:pt x="13" y="11"/>
                  </a:lnTo>
                  <a:lnTo>
                    <a:pt x="3" y="22"/>
                  </a:lnTo>
                  <a:lnTo>
                    <a:pt x="0" y="26"/>
                  </a:lnTo>
                  <a:lnTo>
                    <a:pt x="0" y="26"/>
                  </a:lnTo>
                  <a:lnTo>
                    <a:pt x="1" y="27"/>
                  </a:lnTo>
                  <a:lnTo>
                    <a:pt x="1" y="2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0" name="Freeform 26">
              <a:extLst>
                <a:ext uri="{FF2B5EF4-FFF2-40B4-BE49-F238E27FC236}">
                  <a16:creationId xmlns:a16="http://schemas.microsoft.com/office/drawing/2014/main" id="{BA15F65F-0AF3-AF62-8A16-5D5C3DF94A37}"/>
                </a:ext>
              </a:extLst>
            </p:cNvPr>
            <p:cNvSpPr>
              <a:spLocks/>
            </p:cNvSpPr>
            <p:nvPr/>
          </p:nvSpPr>
          <p:spPr bwMode="auto">
            <a:xfrm>
              <a:off x="1364407" y="2496224"/>
              <a:ext cx="47018" cy="27113"/>
            </a:xfrm>
            <a:custGeom>
              <a:avLst/>
              <a:gdLst>
                <a:gd name="T0" fmla="*/ 18 w 35"/>
                <a:gd name="T1" fmla="*/ 4 h 24"/>
                <a:gd name="T2" fmla="*/ 18 w 35"/>
                <a:gd name="T3" fmla="*/ 4 h 24"/>
                <a:gd name="T4" fmla="*/ 18 w 35"/>
                <a:gd name="T5" fmla="*/ 2 h 24"/>
                <a:gd name="T6" fmla="*/ 15 w 35"/>
                <a:gd name="T7" fmla="*/ 0 h 24"/>
                <a:gd name="T8" fmla="*/ 9 w 35"/>
                <a:gd name="T9" fmla="*/ 2 h 24"/>
                <a:gd name="T10" fmla="*/ 3 w 35"/>
                <a:gd name="T11" fmla="*/ 6 h 24"/>
                <a:gd name="T12" fmla="*/ 0 w 35"/>
                <a:gd name="T13" fmla="*/ 9 h 24"/>
                <a:gd name="T14" fmla="*/ 0 w 35"/>
                <a:gd name="T15" fmla="*/ 13 h 24"/>
                <a:gd name="T16" fmla="*/ 0 w 35"/>
                <a:gd name="T17" fmla="*/ 13 h 24"/>
                <a:gd name="T18" fmla="*/ 2 w 35"/>
                <a:gd name="T19" fmla="*/ 15 h 24"/>
                <a:gd name="T20" fmla="*/ 4 w 35"/>
                <a:gd name="T21" fmla="*/ 18 h 24"/>
                <a:gd name="T22" fmla="*/ 12 w 35"/>
                <a:gd name="T23" fmla="*/ 22 h 24"/>
                <a:gd name="T24" fmla="*/ 21 w 35"/>
                <a:gd name="T25" fmla="*/ 24 h 24"/>
                <a:gd name="T26" fmla="*/ 28 w 35"/>
                <a:gd name="T27" fmla="*/ 22 h 24"/>
                <a:gd name="T28" fmla="*/ 28 w 35"/>
                <a:gd name="T29" fmla="*/ 22 h 24"/>
                <a:gd name="T30" fmla="*/ 32 w 35"/>
                <a:gd name="T31" fmla="*/ 20 h 24"/>
                <a:gd name="T32" fmla="*/ 35 w 35"/>
                <a:gd name="T33" fmla="*/ 15 h 24"/>
                <a:gd name="T34" fmla="*/ 35 w 35"/>
                <a:gd name="T35" fmla="*/ 9 h 24"/>
                <a:gd name="T36" fmla="*/ 32 w 35"/>
                <a:gd name="T37" fmla="*/ 6 h 24"/>
                <a:gd name="T38" fmla="*/ 32 w 35"/>
                <a:gd name="T39" fmla="*/ 6 h 24"/>
                <a:gd name="T40" fmla="*/ 31 w 35"/>
                <a:gd name="T41" fmla="*/ 4 h 24"/>
                <a:gd name="T42" fmla="*/ 28 w 35"/>
                <a:gd name="T43" fmla="*/ 4 h 24"/>
                <a:gd name="T44" fmla="*/ 23 w 35"/>
                <a:gd name="T45" fmla="*/ 6 h 24"/>
                <a:gd name="T46" fmla="*/ 21 w 35"/>
                <a:gd name="T47" fmla="*/ 7 h 24"/>
                <a:gd name="T48" fmla="*/ 19 w 35"/>
                <a:gd name="T49" fmla="*/ 7 h 24"/>
                <a:gd name="T50" fmla="*/ 18 w 35"/>
                <a:gd name="T51" fmla="*/ 4 h 24"/>
                <a:gd name="T52" fmla="*/ 18 w 35"/>
                <a:gd name="T5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24">
                  <a:moveTo>
                    <a:pt x="18" y="4"/>
                  </a:moveTo>
                  <a:lnTo>
                    <a:pt x="18" y="4"/>
                  </a:lnTo>
                  <a:lnTo>
                    <a:pt x="18" y="2"/>
                  </a:lnTo>
                  <a:lnTo>
                    <a:pt x="15" y="0"/>
                  </a:lnTo>
                  <a:lnTo>
                    <a:pt x="9" y="2"/>
                  </a:lnTo>
                  <a:lnTo>
                    <a:pt x="3" y="6"/>
                  </a:lnTo>
                  <a:lnTo>
                    <a:pt x="0" y="9"/>
                  </a:lnTo>
                  <a:lnTo>
                    <a:pt x="0" y="13"/>
                  </a:lnTo>
                  <a:lnTo>
                    <a:pt x="0" y="13"/>
                  </a:lnTo>
                  <a:lnTo>
                    <a:pt x="2" y="15"/>
                  </a:lnTo>
                  <a:lnTo>
                    <a:pt x="4" y="18"/>
                  </a:lnTo>
                  <a:lnTo>
                    <a:pt x="12" y="22"/>
                  </a:lnTo>
                  <a:lnTo>
                    <a:pt x="21" y="24"/>
                  </a:lnTo>
                  <a:lnTo>
                    <a:pt x="28" y="22"/>
                  </a:lnTo>
                  <a:lnTo>
                    <a:pt x="28" y="22"/>
                  </a:lnTo>
                  <a:lnTo>
                    <a:pt x="32" y="20"/>
                  </a:lnTo>
                  <a:lnTo>
                    <a:pt x="35" y="15"/>
                  </a:lnTo>
                  <a:lnTo>
                    <a:pt x="35" y="9"/>
                  </a:lnTo>
                  <a:lnTo>
                    <a:pt x="32" y="6"/>
                  </a:lnTo>
                  <a:lnTo>
                    <a:pt x="32" y="6"/>
                  </a:lnTo>
                  <a:lnTo>
                    <a:pt x="31" y="4"/>
                  </a:lnTo>
                  <a:lnTo>
                    <a:pt x="28" y="4"/>
                  </a:lnTo>
                  <a:lnTo>
                    <a:pt x="23" y="6"/>
                  </a:lnTo>
                  <a:lnTo>
                    <a:pt x="21" y="7"/>
                  </a:lnTo>
                  <a:lnTo>
                    <a:pt x="19" y="7"/>
                  </a:lnTo>
                  <a:lnTo>
                    <a:pt x="18" y="4"/>
                  </a:lnTo>
                  <a:lnTo>
                    <a:pt x="18"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1" name="Freeform 27">
              <a:extLst>
                <a:ext uri="{FF2B5EF4-FFF2-40B4-BE49-F238E27FC236}">
                  <a16:creationId xmlns:a16="http://schemas.microsoft.com/office/drawing/2014/main" id="{5542F700-8198-AC7D-588A-BE6BD70D7B57}"/>
                </a:ext>
              </a:extLst>
            </p:cNvPr>
            <p:cNvSpPr>
              <a:spLocks/>
            </p:cNvSpPr>
            <p:nvPr/>
          </p:nvSpPr>
          <p:spPr bwMode="auto">
            <a:xfrm>
              <a:off x="8499002" y="1496429"/>
              <a:ext cx="163890" cy="96026"/>
            </a:xfrm>
            <a:custGeom>
              <a:avLst/>
              <a:gdLst>
                <a:gd name="T0" fmla="*/ 1 w 122"/>
                <a:gd name="T1" fmla="*/ 83 h 85"/>
                <a:gd name="T2" fmla="*/ 12 w 122"/>
                <a:gd name="T3" fmla="*/ 85 h 85"/>
                <a:gd name="T4" fmla="*/ 39 w 122"/>
                <a:gd name="T5" fmla="*/ 78 h 85"/>
                <a:gd name="T6" fmla="*/ 54 w 122"/>
                <a:gd name="T7" fmla="*/ 76 h 85"/>
                <a:gd name="T8" fmla="*/ 73 w 122"/>
                <a:gd name="T9" fmla="*/ 74 h 85"/>
                <a:gd name="T10" fmla="*/ 114 w 122"/>
                <a:gd name="T11" fmla="*/ 57 h 85"/>
                <a:gd name="T12" fmla="*/ 122 w 122"/>
                <a:gd name="T13" fmla="*/ 48 h 85"/>
                <a:gd name="T14" fmla="*/ 122 w 122"/>
                <a:gd name="T15" fmla="*/ 44 h 85"/>
                <a:gd name="T16" fmla="*/ 114 w 122"/>
                <a:gd name="T17" fmla="*/ 37 h 85"/>
                <a:gd name="T18" fmla="*/ 101 w 122"/>
                <a:gd name="T19" fmla="*/ 29 h 85"/>
                <a:gd name="T20" fmla="*/ 98 w 122"/>
                <a:gd name="T21" fmla="*/ 26 h 85"/>
                <a:gd name="T22" fmla="*/ 90 w 122"/>
                <a:gd name="T23" fmla="*/ 22 h 85"/>
                <a:gd name="T24" fmla="*/ 82 w 122"/>
                <a:gd name="T25" fmla="*/ 22 h 85"/>
                <a:gd name="T26" fmla="*/ 68 w 122"/>
                <a:gd name="T27" fmla="*/ 33 h 85"/>
                <a:gd name="T28" fmla="*/ 65 w 122"/>
                <a:gd name="T29" fmla="*/ 37 h 85"/>
                <a:gd name="T30" fmla="*/ 64 w 122"/>
                <a:gd name="T31" fmla="*/ 35 h 85"/>
                <a:gd name="T32" fmla="*/ 71 w 122"/>
                <a:gd name="T33" fmla="*/ 20 h 85"/>
                <a:gd name="T34" fmla="*/ 73 w 122"/>
                <a:gd name="T35" fmla="*/ 15 h 85"/>
                <a:gd name="T36" fmla="*/ 73 w 122"/>
                <a:gd name="T37" fmla="*/ 5 h 85"/>
                <a:gd name="T38" fmla="*/ 65 w 122"/>
                <a:gd name="T39" fmla="*/ 2 h 85"/>
                <a:gd name="T40" fmla="*/ 60 w 122"/>
                <a:gd name="T41" fmla="*/ 2 h 85"/>
                <a:gd name="T42" fmla="*/ 60 w 122"/>
                <a:gd name="T43" fmla="*/ 4 h 85"/>
                <a:gd name="T44" fmla="*/ 55 w 122"/>
                <a:gd name="T45" fmla="*/ 7 h 85"/>
                <a:gd name="T46" fmla="*/ 41 w 122"/>
                <a:gd name="T47" fmla="*/ 9 h 85"/>
                <a:gd name="T48" fmla="*/ 38 w 122"/>
                <a:gd name="T49" fmla="*/ 13 h 85"/>
                <a:gd name="T50" fmla="*/ 36 w 122"/>
                <a:gd name="T51" fmla="*/ 18 h 85"/>
                <a:gd name="T52" fmla="*/ 32 w 122"/>
                <a:gd name="T53" fmla="*/ 28 h 85"/>
                <a:gd name="T54" fmla="*/ 30 w 122"/>
                <a:gd name="T55" fmla="*/ 33 h 85"/>
                <a:gd name="T56" fmla="*/ 29 w 122"/>
                <a:gd name="T57" fmla="*/ 37 h 85"/>
                <a:gd name="T58" fmla="*/ 22 w 122"/>
                <a:gd name="T59" fmla="*/ 37 h 85"/>
                <a:gd name="T60" fmla="*/ 17 w 122"/>
                <a:gd name="T61" fmla="*/ 42 h 85"/>
                <a:gd name="T62" fmla="*/ 16 w 122"/>
                <a:gd name="T63" fmla="*/ 48 h 85"/>
                <a:gd name="T64" fmla="*/ 13 w 122"/>
                <a:gd name="T65" fmla="*/ 61 h 85"/>
                <a:gd name="T66" fmla="*/ 0 w 122"/>
                <a:gd name="T67" fmla="*/ 78 h 85"/>
                <a:gd name="T68" fmla="*/ 1 w 122"/>
                <a:gd name="T69" fmla="*/ 8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 h="85">
                  <a:moveTo>
                    <a:pt x="1" y="83"/>
                  </a:moveTo>
                  <a:lnTo>
                    <a:pt x="1" y="83"/>
                  </a:lnTo>
                  <a:lnTo>
                    <a:pt x="6" y="85"/>
                  </a:lnTo>
                  <a:lnTo>
                    <a:pt x="12" y="85"/>
                  </a:lnTo>
                  <a:lnTo>
                    <a:pt x="25" y="81"/>
                  </a:lnTo>
                  <a:lnTo>
                    <a:pt x="39" y="78"/>
                  </a:lnTo>
                  <a:lnTo>
                    <a:pt x="54" y="76"/>
                  </a:lnTo>
                  <a:lnTo>
                    <a:pt x="54" y="76"/>
                  </a:lnTo>
                  <a:lnTo>
                    <a:pt x="63" y="76"/>
                  </a:lnTo>
                  <a:lnTo>
                    <a:pt x="73" y="74"/>
                  </a:lnTo>
                  <a:lnTo>
                    <a:pt x="95" y="66"/>
                  </a:lnTo>
                  <a:lnTo>
                    <a:pt x="114" y="57"/>
                  </a:lnTo>
                  <a:lnTo>
                    <a:pt x="121" y="52"/>
                  </a:lnTo>
                  <a:lnTo>
                    <a:pt x="122" y="48"/>
                  </a:lnTo>
                  <a:lnTo>
                    <a:pt x="122" y="48"/>
                  </a:lnTo>
                  <a:lnTo>
                    <a:pt x="122" y="44"/>
                  </a:lnTo>
                  <a:lnTo>
                    <a:pt x="121" y="41"/>
                  </a:lnTo>
                  <a:lnTo>
                    <a:pt x="114" y="37"/>
                  </a:lnTo>
                  <a:lnTo>
                    <a:pt x="105" y="31"/>
                  </a:lnTo>
                  <a:lnTo>
                    <a:pt x="101" y="29"/>
                  </a:lnTo>
                  <a:lnTo>
                    <a:pt x="98" y="26"/>
                  </a:lnTo>
                  <a:lnTo>
                    <a:pt x="98" y="26"/>
                  </a:lnTo>
                  <a:lnTo>
                    <a:pt x="95" y="22"/>
                  </a:lnTo>
                  <a:lnTo>
                    <a:pt x="90" y="22"/>
                  </a:lnTo>
                  <a:lnTo>
                    <a:pt x="86" y="22"/>
                  </a:lnTo>
                  <a:lnTo>
                    <a:pt x="82" y="22"/>
                  </a:lnTo>
                  <a:lnTo>
                    <a:pt x="74" y="28"/>
                  </a:lnTo>
                  <a:lnTo>
                    <a:pt x="68" y="33"/>
                  </a:lnTo>
                  <a:lnTo>
                    <a:pt x="68" y="33"/>
                  </a:lnTo>
                  <a:lnTo>
                    <a:pt x="65" y="37"/>
                  </a:lnTo>
                  <a:lnTo>
                    <a:pt x="64" y="37"/>
                  </a:lnTo>
                  <a:lnTo>
                    <a:pt x="64" y="35"/>
                  </a:lnTo>
                  <a:lnTo>
                    <a:pt x="65" y="29"/>
                  </a:lnTo>
                  <a:lnTo>
                    <a:pt x="71" y="20"/>
                  </a:lnTo>
                  <a:lnTo>
                    <a:pt x="71" y="20"/>
                  </a:lnTo>
                  <a:lnTo>
                    <a:pt x="73" y="15"/>
                  </a:lnTo>
                  <a:lnTo>
                    <a:pt x="74" y="11"/>
                  </a:lnTo>
                  <a:lnTo>
                    <a:pt x="73" y="5"/>
                  </a:lnTo>
                  <a:lnTo>
                    <a:pt x="70" y="4"/>
                  </a:lnTo>
                  <a:lnTo>
                    <a:pt x="65" y="2"/>
                  </a:lnTo>
                  <a:lnTo>
                    <a:pt x="63" y="0"/>
                  </a:lnTo>
                  <a:lnTo>
                    <a:pt x="60" y="2"/>
                  </a:lnTo>
                  <a:lnTo>
                    <a:pt x="60" y="4"/>
                  </a:lnTo>
                  <a:lnTo>
                    <a:pt x="60" y="4"/>
                  </a:lnTo>
                  <a:lnTo>
                    <a:pt x="58" y="5"/>
                  </a:lnTo>
                  <a:lnTo>
                    <a:pt x="55" y="7"/>
                  </a:lnTo>
                  <a:lnTo>
                    <a:pt x="48" y="9"/>
                  </a:lnTo>
                  <a:lnTo>
                    <a:pt x="41" y="9"/>
                  </a:lnTo>
                  <a:lnTo>
                    <a:pt x="39" y="11"/>
                  </a:lnTo>
                  <a:lnTo>
                    <a:pt x="38" y="13"/>
                  </a:lnTo>
                  <a:lnTo>
                    <a:pt x="38" y="13"/>
                  </a:lnTo>
                  <a:lnTo>
                    <a:pt x="36" y="18"/>
                  </a:lnTo>
                  <a:lnTo>
                    <a:pt x="33" y="24"/>
                  </a:lnTo>
                  <a:lnTo>
                    <a:pt x="32" y="28"/>
                  </a:lnTo>
                  <a:lnTo>
                    <a:pt x="30" y="33"/>
                  </a:lnTo>
                  <a:lnTo>
                    <a:pt x="30" y="33"/>
                  </a:lnTo>
                  <a:lnTo>
                    <a:pt x="30" y="35"/>
                  </a:lnTo>
                  <a:lnTo>
                    <a:pt x="29" y="37"/>
                  </a:lnTo>
                  <a:lnTo>
                    <a:pt x="23" y="37"/>
                  </a:lnTo>
                  <a:lnTo>
                    <a:pt x="22" y="37"/>
                  </a:lnTo>
                  <a:lnTo>
                    <a:pt x="19" y="39"/>
                  </a:lnTo>
                  <a:lnTo>
                    <a:pt x="17" y="42"/>
                  </a:lnTo>
                  <a:lnTo>
                    <a:pt x="16" y="48"/>
                  </a:lnTo>
                  <a:lnTo>
                    <a:pt x="16" y="48"/>
                  </a:lnTo>
                  <a:lnTo>
                    <a:pt x="14" y="53"/>
                  </a:lnTo>
                  <a:lnTo>
                    <a:pt x="13" y="61"/>
                  </a:lnTo>
                  <a:lnTo>
                    <a:pt x="6" y="70"/>
                  </a:lnTo>
                  <a:lnTo>
                    <a:pt x="0" y="78"/>
                  </a:lnTo>
                  <a:lnTo>
                    <a:pt x="0" y="81"/>
                  </a:lnTo>
                  <a:lnTo>
                    <a:pt x="1" y="83"/>
                  </a:lnTo>
                  <a:lnTo>
                    <a:pt x="1" y="8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2" name="Freeform 28">
              <a:extLst>
                <a:ext uri="{FF2B5EF4-FFF2-40B4-BE49-F238E27FC236}">
                  <a16:creationId xmlns:a16="http://schemas.microsoft.com/office/drawing/2014/main" id="{56CACD01-A7A2-03EB-DA03-2E3E80F56FCC}"/>
                </a:ext>
              </a:extLst>
            </p:cNvPr>
            <p:cNvSpPr>
              <a:spLocks/>
            </p:cNvSpPr>
            <p:nvPr/>
          </p:nvSpPr>
          <p:spPr bwMode="auto">
            <a:xfrm>
              <a:off x="7555962" y="1384587"/>
              <a:ext cx="68511" cy="27113"/>
            </a:xfrm>
            <a:custGeom>
              <a:avLst/>
              <a:gdLst>
                <a:gd name="T0" fmla="*/ 33 w 51"/>
                <a:gd name="T1" fmla="*/ 23 h 24"/>
                <a:gd name="T2" fmla="*/ 33 w 51"/>
                <a:gd name="T3" fmla="*/ 23 h 24"/>
                <a:gd name="T4" fmla="*/ 41 w 51"/>
                <a:gd name="T5" fmla="*/ 21 h 24"/>
                <a:gd name="T6" fmla="*/ 46 w 51"/>
                <a:gd name="T7" fmla="*/ 19 h 24"/>
                <a:gd name="T8" fmla="*/ 49 w 51"/>
                <a:gd name="T9" fmla="*/ 15 h 24"/>
                <a:gd name="T10" fmla="*/ 51 w 51"/>
                <a:gd name="T11" fmla="*/ 12 h 24"/>
                <a:gd name="T12" fmla="*/ 51 w 51"/>
                <a:gd name="T13" fmla="*/ 8 h 24"/>
                <a:gd name="T14" fmla="*/ 49 w 51"/>
                <a:gd name="T15" fmla="*/ 4 h 24"/>
                <a:gd name="T16" fmla="*/ 48 w 51"/>
                <a:gd name="T17" fmla="*/ 2 h 24"/>
                <a:gd name="T18" fmla="*/ 43 w 51"/>
                <a:gd name="T19" fmla="*/ 0 h 24"/>
                <a:gd name="T20" fmla="*/ 43 w 51"/>
                <a:gd name="T21" fmla="*/ 0 h 24"/>
                <a:gd name="T22" fmla="*/ 39 w 51"/>
                <a:gd name="T23" fmla="*/ 0 h 24"/>
                <a:gd name="T24" fmla="*/ 36 w 51"/>
                <a:gd name="T25" fmla="*/ 0 h 24"/>
                <a:gd name="T26" fmla="*/ 32 w 51"/>
                <a:gd name="T27" fmla="*/ 4 h 24"/>
                <a:gd name="T28" fmla="*/ 27 w 51"/>
                <a:gd name="T29" fmla="*/ 8 h 24"/>
                <a:gd name="T30" fmla="*/ 25 w 51"/>
                <a:gd name="T31" fmla="*/ 10 h 24"/>
                <a:gd name="T32" fmla="*/ 25 w 51"/>
                <a:gd name="T33" fmla="*/ 10 h 24"/>
                <a:gd name="T34" fmla="*/ 17 w 51"/>
                <a:gd name="T35" fmla="*/ 10 h 24"/>
                <a:gd name="T36" fmla="*/ 8 w 51"/>
                <a:gd name="T37" fmla="*/ 12 h 24"/>
                <a:gd name="T38" fmla="*/ 1 w 51"/>
                <a:gd name="T39" fmla="*/ 15 h 24"/>
                <a:gd name="T40" fmla="*/ 0 w 51"/>
                <a:gd name="T41" fmla="*/ 17 h 24"/>
                <a:gd name="T42" fmla="*/ 1 w 51"/>
                <a:gd name="T43" fmla="*/ 21 h 24"/>
                <a:gd name="T44" fmla="*/ 1 w 51"/>
                <a:gd name="T45" fmla="*/ 21 h 24"/>
                <a:gd name="T46" fmla="*/ 3 w 51"/>
                <a:gd name="T47" fmla="*/ 23 h 24"/>
                <a:gd name="T48" fmla="*/ 7 w 51"/>
                <a:gd name="T49" fmla="*/ 24 h 24"/>
                <a:gd name="T50" fmla="*/ 14 w 51"/>
                <a:gd name="T51" fmla="*/ 24 h 24"/>
                <a:gd name="T52" fmla="*/ 33 w 51"/>
                <a:gd name="T53" fmla="*/ 23 h 24"/>
                <a:gd name="T54" fmla="*/ 33 w 51"/>
                <a:gd name="T55"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24">
                  <a:moveTo>
                    <a:pt x="33" y="23"/>
                  </a:moveTo>
                  <a:lnTo>
                    <a:pt x="33" y="23"/>
                  </a:lnTo>
                  <a:lnTo>
                    <a:pt x="41" y="21"/>
                  </a:lnTo>
                  <a:lnTo>
                    <a:pt x="46" y="19"/>
                  </a:lnTo>
                  <a:lnTo>
                    <a:pt x="49" y="15"/>
                  </a:lnTo>
                  <a:lnTo>
                    <a:pt x="51" y="12"/>
                  </a:lnTo>
                  <a:lnTo>
                    <a:pt x="51" y="8"/>
                  </a:lnTo>
                  <a:lnTo>
                    <a:pt x="49" y="4"/>
                  </a:lnTo>
                  <a:lnTo>
                    <a:pt x="48" y="2"/>
                  </a:lnTo>
                  <a:lnTo>
                    <a:pt x="43" y="0"/>
                  </a:lnTo>
                  <a:lnTo>
                    <a:pt x="43" y="0"/>
                  </a:lnTo>
                  <a:lnTo>
                    <a:pt x="39" y="0"/>
                  </a:lnTo>
                  <a:lnTo>
                    <a:pt x="36" y="0"/>
                  </a:lnTo>
                  <a:lnTo>
                    <a:pt x="32" y="4"/>
                  </a:lnTo>
                  <a:lnTo>
                    <a:pt x="27" y="8"/>
                  </a:lnTo>
                  <a:lnTo>
                    <a:pt x="25" y="10"/>
                  </a:lnTo>
                  <a:lnTo>
                    <a:pt x="25" y="10"/>
                  </a:lnTo>
                  <a:lnTo>
                    <a:pt x="17" y="10"/>
                  </a:lnTo>
                  <a:lnTo>
                    <a:pt x="8" y="12"/>
                  </a:lnTo>
                  <a:lnTo>
                    <a:pt x="1" y="15"/>
                  </a:lnTo>
                  <a:lnTo>
                    <a:pt x="0" y="17"/>
                  </a:lnTo>
                  <a:lnTo>
                    <a:pt x="1" y="21"/>
                  </a:lnTo>
                  <a:lnTo>
                    <a:pt x="1" y="21"/>
                  </a:lnTo>
                  <a:lnTo>
                    <a:pt x="3" y="23"/>
                  </a:lnTo>
                  <a:lnTo>
                    <a:pt x="7" y="24"/>
                  </a:lnTo>
                  <a:lnTo>
                    <a:pt x="14" y="24"/>
                  </a:lnTo>
                  <a:lnTo>
                    <a:pt x="33" y="23"/>
                  </a:lnTo>
                  <a:lnTo>
                    <a:pt x="33" y="2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3" name="Freeform 29">
              <a:extLst>
                <a:ext uri="{FF2B5EF4-FFF2-40B4-BE49-F238E27FC236}">
                  <a16:creationId xmlns:a16="http://schemas.microsoft.com/office/drawing/2014/main" id="{D29B1A5B-3150-ADA2-7F07-E98A292C4FB5}"/>
                </a:ext>
              </a:extLst>
            </p:cNvPr>
            <p:cNvSpPr>
              <a:spLocks/>
            </p:cNvSpPr>
            <p:nvPr/>
          </p:nvSpPr>
          <p:spPr bwMode="auto">
            <a:xfrm>
              <a:off x="7464613" y="1393625"/>
              <a:ext cx="79258" cy="38410"/>
            </a:xfrm>
            <a:custGeom>
              <a:avLst/>
              <a:gdLst>
                <a:gd name="T0" fmla="*/ 59 w 59"/>
                <a:gd name="T1" fmla="*/ 19 h 34"/>
                <a:gd name="T2" fmla="*/ 59 w 59"/>
                <a:gd name="T3" fmla="*/ 19 h 34"/>
                <a:gd name="T4" fmla="*/ 59 w 59"/>
                <a:gd name="T5" fmla="*/ 17 h 34"/>
                <a:gd name="T6" fmla="*/ 59 w 59"/>
                <a:gd name="T7" fmla="*/ 15 h 34"/>
                <a:gd name="T8" fmla="*/ 56 w 59"/>
                <a:gd name="T9" fmla="*/ 11 h 34"/>
                <a:gd name="T10" fmla="*/ 51 w 59"/>
                <a:gd name="T11" fmla="*/ 9 h 34"/>
                <a:gd name="T12" fmla="*/ 50 w 59"/>
                <a:gd name="T13" fmla="*/ 6 h 34"/>
                <a:gd name="T14" fmla="*/ 50 w 59"/>
                <a:gd name="T15" fmla="*/ 6 h 34"/>
                <a:gd name="T16" fmla="*/ 47 w 59"/>
                <a:gd name="T17" fmla="*/ 2 h 34"/>
                <a:gd name="T18" fmla="*/ 44 w 59"/>
                <a:gd name="T19" fmla="*/ 0 h 34"/>
                <a:gd name="T20" fmla="*/ 32 w 59"/>
                <a:gd name="T21" fmla="*/ 0 h 34"/>
                <a:gd name="T22" fmla="*/ 20 w 59"/>
                <a:gd name="T23" fmla="*/ 0 h 34"/>
                <a:gd name="T24" fmla="*/ 18 w 59"/>
                <a:gd name="T25" fmla="*/ 2 h 34"/>
                <a:gd name="T26" fmla="*/ 18 w 59"/>
                <a:gd name="T27" fmla="*/ 4 h 34"/>
                <a:gd name="T28" fmla="*/ 18 w 59"/>
                <a:gd name="T29" fmla="*/ 4 h 34"/>
                <a:gd name="T30" fmla="*/ 16 w 59"/>
                <a:gd name="T31" fmla="*/ 8 h 34"/>
                <a:gd name="T32" fmla="*/ 14 w 59"/>
                <a:gd name="T33" fmla="*/ 9 h 34"/>
                <a:gd name="T34" fmla="*/ 7 w 59"/>
                <a:gd name="T35" fmla="*/ 15 h 34"/>
                <a:gd name="T36" fmla="*/ 1 w 59"/>
                <a:gd name="T37" fmla="*/ 23 h 34"/>
                <a:gd name="T38" fmla="*/ 0 w 59"/>
                <a:gd name="T39" fmla="*/ 25 h 34"/>
                <a:gd name="T40" fmla="*/ 1 w 59"/>
                <a:gd name="T41" fmla="*/ 28 h 34"/>
                <a:gd name="T42" fmla="*/ 1 w 59"/>
                <a:gd name="T43" fmla="*/ 28 h 34"/>
                <a:gd name="T44" fmla="*/ 7 w 59"/>
                <a:gd name="T45" fmla="*/ 32 h 34"/>
                <a:gd name="T46" fmla="*/ 16 w 59"/>
                <a:gd name="T47" fmla="*/ 34 h 34"/>
                <a:gd name="T48" fmla="*/ 25 w 59"/>
                <a:gd name="T49" fmla="*/ 34 h 34"/>
                <a:gd name="T50" fmla="*/ 34 w 59"/>
                <a:gd name="T51" fmla="*/ 32 h 34"/>
                <a:gd name="T52" fmla="*/ 50 w 59"/>
                <a:gd name="T53" fmla="*/ 25 h 34"/>
                <a:gd name="T54" fmla="*/ 56 w 59"/>
                <a:gd name="T55" fmla="*/ 21 h 34"/>
                <a:gd name="T56" fmla="*/ 59 w 59"/>
                <a:gd name="T57" fmla="*/ 19 h 34"/>
                <a:gd name="T58" fmla="*/ 59 w 59"/>
                <a:gd name="T59"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 h="34">
                  <a:moveTo>
                    <a:pt x="59" y="19"/>
                  </a:moveTo>
                  <a:lnTo>
                    <a:pt x="59" y="19"/>
                  </a:lnTo>
                  <a:lnTo>
                    <a:pt x="59" y="17"/>
                  </a:lnTo>
                  <a:lnTo>
                    <a:pt x="59" y="15"/>
                  </a:lnTo>
                  <a:lnTo>
                    <a:pt x="56" y="11"/>
                  </a:lnTo>
                  <a:lnTo>
                    <a:pt x="51" y="9"/>
                  </a:lnTo>
                  <a:lnTo>
                    <a:pt x="50" y="6"/>
                  </a:lnTo>
                  <a:lnTo>
                    <a:pt x="50" y="6"/>
                  </a:lnTo>
                  <a:lnTo>
                    <a:pt x="47" y="2"/>
                  </a:lnTo>
                  <a:lnTo>
                    <a:pt x="44" y="0"/>
                  </a:lnTo>
                  <a:lnTo>
                    <a:pt x="32" y="0"/>
                  </a:lnTo>
                  <a:lnTo>
                    <a:pt x="20" y="0"/>
                  </a:lnTo>
                  <a:lnTo>
                    <a:pt x="18" y="2"/>
                  </a:lnTo>
                  <a:lnTo>
                    <a:pt x="18" y="4"/>
                  </a:lnTo>
                  <a:lnTo>
                    <a:pt x="18" y="4"/>
                  </a:lnTo>
                  <a:lnTo>
                    <a:pt x="16" y="8"/>
                  </a:lnTo>
                  <a:lnTo>
                    <a:pt x="14" y="9"/>
                  </a:lnTo>
                  <a:lnTo>
                    <a:pt x="7" y="15"/>
                  </a:lnTo>
                  <a:lnTo>
                    <a:pt x="1" y="23"/>
                  </a:lnTo>
                  <a:lnTo>
                    <a:pt x="0" y="25"/>
                  </a:lnTo>
                  <a:lnTo>
                    <a:pt x="1" y="28"/>
                  </a:lnTo>
                  <a:lnTo>
                    <a:pt x="1" y="28"/>
                  </a:lnTo>
                  <a:lnTo>
                    <a:pt x="7" y="32"/>
                  </a:lnTo>
                  <a:lnTo>
                    <a:pt x="16" y="34"/>
                  </a:lnTo>
                  <a:lnTo>
                    <a:pt x="25" y="34"/>
                  </a:lnTo>
                  <a:lnTo>
                    <a:pt x="34" y="32"/>
                  </a:lnTo>
                  <a:lnTo>
                    <a:pt x="50" y="25"/>
                  </a:lnTo>
                  <a:lnTo>
                    <a:pt x="56" y="21"/>
                  </a:lnTo>
                  <a:lnTo>
                    <a:pt x="59" y="19"/>
                  </a:lnTo>
                  <a:lnTo>
                    <a:pt x="59" y="1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4" name="Freeform 30">
              <a:extLst>
                <a:ext uri="{FF2B5EF4-FFF2-40B4-BE49-F238E27FC236}">
                  <a16:creationId xmlns:a16="http://schemas.microsoft.com/office/drawing/2014/main" id="{0E1DA696-525A-7EC0-FA4B-9DCDE47CD96F}"/>
                </a:ext>
              </a:extLst>
            </p:cNvPr>
            <p:cNvSpPr>
              <a:spLocks/>
            </p:cNvSpPr>
            <p:nvPr/>
          </p:nvSpPr>
          <p:spPr bwMode="auto">
            <a:xfrm>
              <a:off x="7369234" y="1427516"/>
              <a:ext cx="90005" cy="31632"/>
            </a:xfrm>
            <a:custGeom>
              <a:avLst/>
              <a:gdLst>
                <a:gd name="T0" fmla="*/ 29 w 67"/>
                <a:gd name="T1" fmla="*/ 4 h 28"/>
                <a:gd name="T2" fmla="*/ 29 w 67"/>
                <a:gd name="T3" fmla="*/ 4 h 28"/>
                <a:gd name="T4" fmla="*/ 29 w 67"/>
                <a:gd name="T5" fmla="*/ 6 h 28"/>
                <a:gd name="T6" fmla="*/ 26 w 67"/>
                <a:gd name="T7" fmla="*/ 9 h 28"/>
                <a:gd name="T8" fmla="*/ 15 w 67"/>
                <a:gd name="T9" fmla="*/ 9 h 28"/>
                <a:gd name="T10" fmla="*/ 15 w 67"/>
                <a:gd name="T11" fmla="*/ 9 h 28"/>
                <a:gd name="T12" fmla="*/ 6 w 67"/>
                <a:gd name="T13" fmla="*/ 11 h 28"/>
                <a:gd name="T14" fmla="*/ 1 w 67"/>
                <a:gd name="T15" fmla="*/ 15 h 28"/>
                <a:gd name="T16" fmla="*/ 0 w 67"/>
                <a:gd name="T17" fmla="*/ 17 h 28"/>
                <a:gd name="T18" fmla="*/ 0 w 67"/>
                <a:gd name="T19" fmla="*/ 19 h 28"/>
                <a:gd name="T20" fmla="*/ 0 w 67"/>
                <a:gd name="T21" fmla="*/ 22 h 28"/>
                <a:gd name="T22" fmla="*/ 3 w 67"/>
                <a:gd name="T23" fmla="*/ 24 h 28"/>
                <a:gd name="T24" fmla="*/ 3 w 67"/>
                <a:gd name="T25" fmla="*/ 24 h 28"/>
                <a:gd name="T26" fmla="*/ 6 w 67"/>
                <a:gd name="T27" fmla="*/ 26 h 28"/>
                <a:gd name="T28" fmla="*/ 12 w 67"/>
                <a:gd name="T29" fmla="*/ 28 h 28"/>
                <a:gd name="T30" fmla="*/ 25 w 67"/>
                <a:gd name="T31" fmla="*/ 28 h 28"/>
                <a:gd name="T32" fmla="*/ 38 w 67"/>
                <a:gd name="T33" fmla="*/ 26 h 28"/>
                <a:gd name="T34" fmla="*/ 42 w 67"/>
                <a:gd name="T35" fmla="*/ 22 h 28"/>
                <a:gd name="T36" fmla="*/ 45 w 67"/>
                <a:gd name="T37" fmla="*/ 21 h 28"/>
                <a:gd name="T38" fmla="*/ 45 w 67"/>
                <a:gd name="T39" fmla="*/ 21 h 28"/>
                <a:gd name="T40" fmla="*/ 48 w 67"/>
                <a:gd name="T41" fmla="*/ 17 h 28"/>
                <a:gd name="T42" fmla="*/ 51 w 67"/>
                <a:gd name="T43" fmla="*/ 17 h 28"/>
                <a:gd name="T44" fmla="*/ 57 w 67"/>
                <a:gd name="T45" fmla="*/ 15 h 28"/>
                <a:gd name="T46" fmla="*/ 64 w 67"/>
                <a:gd name="T47" fmla="*/ 13 h 28"/>
                <a:gd name="T48" fmla="*/ 66 w 67"/>
                <a:gd name="T49" fmla="*/ 13 h 28"/>
                <a:gd name="T50" fmla="*/ 67 w 67"/>
                <a:gd name="T51" fmla="*/ 9 h 28"/>
                <a:gd name="T52" fmla="*/ 67 w 67"/>
                <a:gd name="T53" fmla="*/ 9 h 28"/>
                <a:gd name="T54" fmla="*/ 67 w 67"/>
                <a:gd name="T55" fmla="*/ 7 h 28"/>
                <a:gd name="T56" fmla="*/ 66 w 67"/>
                <a:gd name="T57" fmla="*/ 6 h 28"/>
                <a:gd name="T58" fmla="*/ 61 w 67"/>
                <a:gd name="T59" fmla="*/ 4 h 28"/>
                <a:gd name="T60" fmla="*/ 48 w 67"/>
                <a:gd name="T61" fmla="*/ 0 h 28"/>
                <a:gd name="T62" fmla="*/ 35 w 67"/>
                <a:gd name="T63" fmla="*/ 0 h 28"/>
                <a:gd name="T64" fmla="*/ 31 w 67"/>
                <a:gd name="T65" fmla="*/ 2 h 28"/>
                <a:gd name="T66" fmla="*/ 29 w 67"/>
                <a:gd name="T67" fmla="*/ 4 h 28"/>
                <a:gd name="T68" fmla="*/ 29 w 67"/>
                <a:gd name="T69"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 h="28">
                  <a:moveTo>
                    <a:pt x="29" y="4"/>
                  </a:moveTo>
                  <a:lnTo>
                    <a:pt x="29" y="4"/>
                  </a:lnTo>
                  <a:lnTo>
                    <a:pt x="29" y="6"/>
                  </a:lnTo>
                  <a:lnTo>
                    <a:pt x="26" y="9"/>
                  </a:lnTo>
                  <a:lnTo>
                    <a:pt x="15" y="9"/>
                  </a:lnTo>
                  <a:lnTo>
                    <a:pt x="15" y="9"/>
                  </a:lnTo>
                  <a:lnTo>
                    <a:pt x="6" y="11"/>
                  </a:lnTo>
                  <a:lnTo>
                    <a:pt x="1" y="15"/>
                  </a:lnTo>
                  <a:lnTo>
                    <a:pt x="0" y="17"/>
                  </a:lnTo>
                  <a:lnTo>
                    <a:pt x="0" y="19"/>
                  </a:lnTo>
                  <a:lnTo>
                    <a:pt x="0" y="22"/>
                  </a:lnTo>
                  <a:lnTo>
                    <a:pt x="3" y="24"/>
                  </a:lnTo>
                  <a:lnTo>
                    <a:pt x="3" y="24"/>
                  </a:lnTo>
                  <a:lnTo>
                    <a:pt x="6" y="26"/>
                  </a:lnTo>
                  <a:lnTo>
                    <a:pt x="12" y="28"/>
                  </a:lnTo>
                  <a:lnTo>
                    <a:pt x="25" y="28"/>
                  </a:lnTo>
                  <a:lnTo>
                    <a:pt x="38" y="26"/>
                  </a:lnTo>
                  <a:lnTo>
                    <a:pt x="42" y="22"/>
                  </a:lnTo>
                  <a:lnTo>
                    <a:pt x="45" y="21"/>
                  </a:lnTo>
                  <a:lnTo>
                    <a:pt x="45" y="21"/>
                  </a:lnTo>
                  <a:lnTo>
                    <a:pt x="48" y="17"/>
                  </a:lnTo>
                  <a:lnTo>
                    <a:pt x="51" y="17"/>
                  </a:lnTo>
                  <a:lnTo>
                    <a:pt x="57" y="15"/>
                  </a:lnTo>
                  <a:lnTo>
                    <a:pt x="64" y="13"/>
                  </a:lnTo>
                  <a:lnTo>
                    <a:pt x="66" y="13"/>
                  </a:lnTo>
                  <a:lnTo>
                    <a:pt x="67" y="9"/>
                  </a:lnTo>
                  <a:lnTo>
                    <a:pt x="67" y="9"/>
                  </a:lnTo>
                  <a:lnTo>
                    <a:pt x="67" y="7"/>
                  </a:lnTo>
                  <a:lnTo>
                    <a:pt x="66" y="6"/>
                  </a:lnTo>
                  <a:lnTo>
                    <a:pt x="61" y="4"/>
                  </a:lnTo>
                  <a:lnTo>
                    <a:pt x="48" y="0"/>
                  </a:lnTo>
                  <a:lnTo>
                    <a:pt x="35" y="0"/>
                  </a:lnTo>
                  <a:lnTo>
                    <a:pt x="31" y="2"/>
                  </a:lnTo>
                  <a:lnTo>
                    <a:pt x="29" y="4"/>
                  </a:lnTo>
                  <a:lnTo>
                    <a:pt x="29"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5" name="Freeform 31">
              <a:extLst>
                <a:ext uri="{FF2B5EF4-FFF2-40B4-BE49-F238E27FC236}">
                  <a16:creationId xmlns:a16="http://schemas.microsoft.com/office/drawing/2014/main" id="{6808178E-9AAC-4C1D-2478-0F100D28E4DA}"/>
                </a:ext>
              </a:extLst>
            </p:cNvPr>
            <p:cNvSpPr>
              <a:spLocks/>
            </p:cNvSpPr>
            <p:nvPr/>
          </p:nvSpPr>
          <p:spPr bwMode="auto">
            <a:xfrm>
              <a:off x="7746719" y="1856807"/>
              <a:ext cx="47018" cy="22594"/>
            </a:xfrm>
            <a:custGeom>
              <a:avLst/>
              <a:gdLst>
                <a:gd name="T0" fmla="*/ 5 w 35"/>
                <a:gd name="T1" fmla="*/ 20 h 20"/>
                <a:gd name="T2" fmla="*/ 5 w 35"/>
                <a:gd name="T3" fmla="*/ 20 h 20"/>
                <a:gd name="T4" fmla="*/ 12 w 35"/>
                <a:gd name="T5" fmla="*/ 20 h 20"/>
                <a:gd name="T6" fmla="*/ 22 w 35"/>
                <a:gd name="T7" fmla="*/ 18 h 20"/>
                <a:gd name="T8" fmla="*/ 31 w 35"/>
                <a:gd name="T9" fmla="*/ 15 h 20"/>
                <a:gd name="T10" fmla="*/ 35 w 35"/>
                <a:gd name="T11" fmla="*/ 11 h 20"/>
                <a:gd name="T12" fmla="*/ 35 w 35"/>
                <a:gd name="T13" fmla="*/ 11 h 20"/>
                <a:gd name="T14" fmla="*/ 35 w 35"/>
                <a:gd name="T15" fmla="*/ 9 h 20"/>
                <a:gd name="T16" fmla="*/ 34 w 35"/>
                <a:gd name="T17" fmla="*/ 7 h 20"/>
                <a:gd name="T18" fmla="*/ 30 w 35"/>
                <a:gd name="T19" fmla="*/ 3 h 20"/>
                <a:gd name="T20" fmla="*/ 22 w 35"/>
                <a:gd name="T21" fmla="*/ 2 h 20"/>
                <a:gd name="T22" fmla="*/ 13 w 35"/>
                <a:gd name="T23" fmla="*/ 0 h 20"/>
                <a:gd name="T24" fmla="*/ 13 w 35"/>
                <a:gd name="T25" fmla="*/ 0 h 20"/>
                <a:gd name="T26" fmla="*/ 9 w 35"/>
                <a:gd name="T27" fmla="*/ 0 h 20"/>
                <a:gd name="T28" fmla="*/ 5 w 35"/>
                <a:gd name="T29" fmla="*/ 3 h 20"/>
                <a:gd name="T30" fmla="*/ 3 w 35"/>
                <a:gd name="T31" fmla="*/ 5 h 20"/>
                <a:gd name="T32" fmla="*/ 2 w 35"/>
                <a:gd name="T33" fmla="*/ 9 h 20"/>
                <a:gd name="T34" fmla="*/ 0 w 35"/>
                <a:gd name="T35" fmla="*/ 13 h 20"/>
                <a:gd name="T36" fmla="*/ 2 w 35"/>
                <a:gd name="T37" fmla="*/ 16 h 20"/>
                <a:gd name="T38" fmla="*/ 2 w 35"/>
                <a:gd name="T39" fmla="*/ 18 h 20"/>
                <a:gd name="T40" fmla="*/ 5 w 35"/>
                <a:gd name="T41" fmla="*/ 20 h 20"/>
                <a:gd name="T42" fmla="*/ 5 w 35"/>
                <a:gd name="T4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20">
                  <a:moveTo>
                    <a:pt x="5" y="20"/>
                  </a:moveTo>
                  <a:lnTo>
                    <a:pt x="5" y="20"/>
                  </a:lnTo>
                  <a:lnTo>
                    <a:pt x="12" y="20"/>
                  </a:lnTo>
                  <a:lnTo>
                    <a:pt x="22" y="18"/>
                  </a:lnTo>
                  <a:lnTo>
                    <a:pt x="31" y="15"/>
                  </a:lnTo>
                  <a:lnTo>
                    <a:pt x="35" y="11"/>
                  </a:lnTo>
                  <a:lnTo>
                    <a:pt x="35" y="11"/>
                  </a:lnTo>
                  <a:lnTo>
                    <a:pt x="35" y="9"/>
                  </a:lnTo>
                  <a:lnTo>
                    <a:pt x="34" y="7"/>
                  </a:lnTo>
                  <a:lnTo>
                    <a:pt x="30" y="3"/>
                  </a:lnTo>
                  <a:lnTo>
                    <a:pt x="22" y="2"/>
                  </a:lnTo>
                  <a:lnTo>
                    <a:pt x="13" y="0"/>
                  </a:lnTo>
                  <a:lnTo>
                    <a:pt x="13" y="0"/>
                  </a:lnTo>
                  <a:lnTo>
                    <a:pt x="9" y="0"/>
                  </a:lnTo>
                  <a:lnTo>
                    <a:pt x="5" y="3"/>
                  </a:lnTo>
                  <a:lnTo>
                    <a:pt x="3" y="5"/>
                  </a:lnTo>
                  <a:lnTo>
                    <a:pt x="2" y="9"/>
                  </a:lnTo>
                  <a:lnTo>
                    <a:pt x="0" y="13"/>
                  </a:lnTo>
                  <a:lnTo>
                    <a:pt x="2" y="16"/>
                  </a:lnTo>
                  <a:lnTo>
                    <a:pt x="2" y="18"/>
                  </a:lnTo>
                  <a:lnTo>
                    <a:pt x="5" y="20"/>
                  </a:lnTo>
                  <a:lnTo>
                    <a:pt x="5" y="2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Freeform 32">
              <a:extLst>
                <a:ext uri="{FF2B5EF4-FFF2-40B4-BE49-F238E27FC236}">
                  <a16:creationId xmlns:a16="http://schemas.microsoft.com/office/drawing/2014/main" id="{64EAF2F1-08A1-BE1D-03AB-B2A542403700}"/>
                </a:ext>
              </a:extLst>
            </p:cNvPr>
            <p:cNvSpPr>
              <a:spLocks/>
            </p:cNvSpPr>
            <p:nvPr/>
          </p:nvSpPr>
          <p:spPr bwMode="auto">
            <a:xfrm>
              <a:off x="7238928" y="1655718"/>
              <a:ext cx="480924" cy="352470"/>
            </a:xfrm>
            <a:custGeom>
              <a:avLst/>
              <a:gdLst>
                <a:gd name="T0" fmla="*/ 43 w 358"/>
                <a:gd name="T1" fmla="*/ 197 h 312"/>
                <a:gd name="T2" fmla="*/ 28 w 358"/>
                <a:gd name="T3" fmla="*/ 201 h 312"/>
                <a:gd name="T4" fmla="*/ 37 w 358"/>
                <a:gd name="T5" fmla="*/ 216 h 312"/>
                <a:gd name="T6" fmla="*/ 35 w 358"/>
                <a:gd name="T7" fmla="*/ 222 h 312"/>
                <a:gd name="T8" fmla="*/ 25 w 358"/>
                <a:gd name="T9" fmla="*/ 233 h 312"/>
                <a:gd name="T10" fmla="*/ 13 w 358"/>
                <a:gd name="T11" fmla="*/ 240 h 312"/>
                <a:gd name="T12" fmla="*/ 0 w 358"/>
                <a:gd name="T13" fmla="*/ 249 h 312"/>
                <a:gd name="T14" fmla="*/ 3 w 358"/>
                <a:gd name="T15" fmla="*/ 260 h 312"/>
                <a:gd name="T16" fmla="*/ 21 w 358"/>
                <a:gd name="T17" fmla="*/ 264 h 312"/>
                <a:gd name="T18" fmla="*/ 22 w 358"/>
                <a:gd name="T19" fmla="*/ 277 h 312"/>
                <a:gd name="T20" fmla="*/ 29 w 358"/>
                <a:gd name="T21" fmla="*/ 286 h 312"/>
                <a:gd name="T22" fmla="*/ 32 w 358"/>
                <a:gd name="T23" fmla="*/ 275 h 312"/>
                <a:gd name="T24" fmla="*/ 37 w 358"/>
                <a:gd name="T25" fmla="*/ 271 h 312"/>
                <a:gd name="T26" fmla="*/ 50 w 358"/>
                <a:gd name="T27" fmla="*/ 284 h 312"/>
                <a:gd name="T28" fmla="*/ 47 w 358"/>
                <a:gd name="T29" fmla="*/ 296 h 312"/>
                <a:gd name="T30" fmla="*/ 73 w 358"/>
                <a:gd name="T31" fmla="*/ 307 h 312"/>
                <a:gd name="T32" fmla="*/ 123 w 358"/>
                <a:gd name="T33" fmla="*/ 310 h 312"/>
                <a:gd name="T34" fmla="*/ 125 w 358"/>
                <a:gd name="T35" fmla="*/ 305 h 312"/>
                <a:gd name="T36" fmla="*/ 98 w 358"/>
                <a:gd name="T37" fmla="*/ 277 h 312"/>
                <a:gd name="T38" fmla="*/ 85 w 358"/>
                <a:gd name="T39" fmla="*/ 247 h 312"/>
                <a:gd name="T40" fmla="*/ 91 w 358"/>
                <a:gd name="T41" fmla="*/ 222 h 312"/>
                <a:gd name="T42" fmla="*/ 98 w 358"/>
                <a:gd name="T43" fmla="*/ 209 h 312"/>
                <a:gd name="T44" fmla="*/ 107 w 358"/>
                <a:gd name="T45" fmla="*/ 192 h 312"/>
                <a:gd name="T46" fmla="*/ 119 w 358"/>
                <a:gd name="T47" fmla="*/ 170 h 312"/>
                <a:gd name="T48" fmla="*/ 127 w 358"/>
                <a:gd name="T49" fmla="*/ 166 h 312"/>
                <a:gd name="T50" fmla="*/ 132 w 358"/>
                <a:gd name="T51" fmla="*/ 151 h 312"/>
                <a:gd name="T52" fmla="*/ 142 w 358"/>
                <a:gd name="T53" fmla="*/ 146 h 312"/>
                <a:gd name="T54" fmla="*/ 148 w 358"/>
                <a:gd name="T55" fmla="*/ 125 h 312"/>
                <a:gd name="T56" fmla="*/ 161 w 358"/>
                <a:gd name="T57" fmla="*/ 122 h 312"/>
                <a:gd name="T58" fmla="*/ 170 w 358"/>
                <a:gd name="T59" fmla="*/ 114 h 312"/>
                <a:gd name="T60" fmla="*/ 190 w 358"/>
                <a:gd name="T61" fmla="*/ 105 h 312"/>
                <a:gd name="T62" fmla="*/ 206 w 358"/>
                <a:gd name="T63" fmla="*/ 88 h 312"/>
                <a:gd name="T64" fmla="*/ 303 w 358"/>
                <a:gd name="T65" fmla="*/ 48 h 312"/>
                <a:gd name="T66" fmla="*/ 348 w 358"/>
                <a:gd name="T67" fmla="*/ 28 h 312"/>
                <a:gd name="T68" fmla="*/ 356 w 358"/>
                <a:gd name="T69" fmla="*/ 4 h 312"/>
                <a:gd name="T70" fmla="*/ 332 w 358"/>
                <a:gd name="T71" fmla="*/ 0 h 312"/>
                <a:gd name="T72" fmla="*/ 294 w 358"/>
                <a:gd name="T73" fmla="*/ 18 h 312"/>
                <a:gd name="T74" fmla="*/ 269 w 358"/>
                <a:gd name="T75" fmla="*/ 26 h 312"/>
                <a:gd name="T76" fmla="*/ 242 w 358"/>
                <a:gd name="T77" fmla="*/ 37 h 312"/>
                <a:gd name="T78" fmla="*/ 221 w 358"/>
                <a:gd name="T79" fmla="*/ 33 h 312"/>
                <a:gd name="T80" fmla="*/ 199 w 358"/>
                <a:gd name="T81" fmla="*/ 39 h 312"/>
                <a:gd name="T82" fmla="*/ 186 w 358"/>
                <a:gd name="T83" fmla="*/ 42 h 312"/>
                <a:gd name="T84" fmla="*/ 167 w 358"/>
                <a:gd name="T85" fmla="*/ 52 h 312"/>
                <a:gd name="T86" fmla="*/ 142 w 358"/>
                <a:gd name="T87" fmla="*/ 65 h 312"/>
                <a:gd name="T88" fmla="*/ 133 w 358"/>
                <a:gd name="T89" fmla="*/ 70 h 312"/>
                <a:gd name="T90" fmla="*/ 126 w 358"/>
                <a:gd name="T91" fmla="*/ 78 h 312"/>
                <a:gd name="T92" fmla="*/ 114 w 358"/>
                <a:gd name="T93" fmla="*/ 87 h 312"/>
                <a:gd name="T94" fmla="*/ 107 w 358"/>
                <a:gd name="T95" fmla="*/ 83 h 312"/>
                <a:gd name="T96" fmla="*/ 101 w 358"/>
                <a:gd name="T97" fmla="*/ 90 h 312"/>
                <a:gd name="T98" fmla="*/ 104 w 358"/>
                <a:gd name="T99" fmla="*/ 102 h 312"/>
                <a:gd name="T100" fmla="*/ 94 w 358"/>
                <a:gd name="T101" fmla="*/ 114 h 312"/>
                <a:gd name="T102" fmla="*/ 94 w 358"/>
                <a:gd name="T103" fmla="*/ 120 h 312"/>
                <a:gd name="T104" fmla="*/ 86 w 358"/>
                <a:gd name="T105" fmla="*/ 131 h 312"/>
                <a:gd name="T106" fmla="*/ 86 w 358"/>
                <a:gd name="T107" fmla="*/ 138 h 312"/>
                <a:gd name="T108" fmla="*/ 67 w 358"/>
                <a:gd name="T109" fmla="*/ 146 h 312"/>
                <a:gd name="T110" fmla="*/ 62 w 358"/>
                <a:gd name="T111" fmla="*/ 161 h 312"/>
                <a:gd name="T112" fmla="*/ 72 w 358"/>
                <a:gd name="T113" fmla="*/ 164 h 312"/>
                <a:gd name="T114" fmla="*/ 63 w 358"/>
                <a:gd name="T115" fmla="*/ 177 h 312"/>
                <a:gd name="T116" fmla="*/ 54 w 358"/>
                <a:gd name="T117" fmla="*/ 185 h 312"/>
                <a:gd name="T118" fmla="*/ 45 w 358"/>
                <a:gd name="T119" fmla="*/ 188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312">
                  <a:moveTo>
                    <a:pt x="45" y="188"/>
                  </a:moveTo>
                  <a:lnTo>
                    <a:pt x="45" y="188"/>
                  </a:lnTo>
                  <a:lnTo>
                    <a:pt x="44" y="194"/>
                  </a:lnTo>
                  <a:lnTo>
                    <a:pt x="43" y="197"/>
                  </a:lnTo>
                  <a:lnTo>
                    <a:pt x="38" y="199"/>
                  </a:lnTo>
                  <a:lnTo>
                    <a:pt x="31" y="201"/>
                  </a:lnTo>
                  <a:lnTo>
                    <a:pt x="31" y="201"/>
                  </a:lnTo>
                  <a:lnTo>
                    <a:pt x="28" y="201"/>
                  </a:lnTo>
                  <a:lnTo>
                    <a:pt x="27" y="203"/>
                  </a:lnTo>
                  <a:lnTo>
                    <a:pt x="29" y="207"/>
                  </a:lnTo>
                  <a:lnTo>
                    <a:pt x="34" y="212"/>
                  </a:lnTo>
                  <a:lnTo>
                    <a:pt x="37" y="216"/>
                  </a:lnTo>
                  <a:lnTo>
                    <a:pt x="37" y="218"/>
                  </a:lnTo>
                  <a:lnTo>
                    <a:pt x="37" y="218"/>
                  </a:lnTo>
                  <a:lnTo>
                    <a:pt x="37" y="222"/>
                  </a:lnTo>
                  <a:lnTo>
                    <a:pt x="35" y="222"/>
                  </a:lnTo>
                  <a:lnTo>
                    <a:pt x="32" y="224"/>
                  </a:lnTo>
                  <a:lnTo>
                    <a:pt x="28" y="227"/>
                  </a:lnTo>
                  <a:lnTo>
                    <a:pt x="27" y="229"/>
                  </a:lnTo>
                  <a:lnTo>
                    <a:pt x="25" y="233"/>
                  </a:lnTo>
                  <a:lnTo>
                    <a:pt x="25" y="233"/>
                  </a:lnTo>
                  <a:lnTo>
                    <a:pt x="25" y="236"/>
                  </a:lnTo>
                  <a:lnTo>
                    <a:pt x="22" y="238"/>
                  </a:lnTo>
                  <a:lnTo>
                    <a:pt x="13" y="240"/>
                  </a:lnTo>
                  <a:lnTo>
                    <a:pt x="10" y="240"/>
                  </a:lnTo>
                  <a:lnTo>
                    <a:pt x="6" y="242"/>
                  </a:lnTo>
                  <a:lnTo>
                    <a:pt x="3" y="244"/>
                  </a:lnTo>
                  <a:lnTo>
                    <a:pt x="0" y="249"/>
                  </a:lnTo>
                  <a:lnTo>
                    <a:pt x="0" y="249"/>
                  </a:lnTo>
                  <a:lnTo>
                    <a:pt x="0" y="255"/>
                  </a:lnTo>
                  <a:lnTo>
                    <a:pt x="2" y="259"/>
                  </a:lnTo>
                  <a:lnTo>
                    <a:pt x="3" y="260"/>
                  </a:lnTo>
                  <a:lnTo>
                    <a:pt x="6" y="262"/>
                  </a:lnTo>
                  <a:lnTo>
                    <a:pt x="13" y="264"/>
                  </a:lnTo>
                  <a:lnTo>
                    <a:pt x="21" y="264"/>
                  </a:lnTo>
                  <a:lnTo>
                    <a:pt x="21" y="264"/>
                  </a:lnTo>
                  <a:lnTo>
                    <a:pt x="24" y="266"/>
                  </a:lnTo>
                  <a:lnTo>
                    <a:pt x="24" y="266"/>
                  </a:lnTo>
                  <a:lnTo>
                    <a:pt x="24" y="271"/>
                  </a:lnTo>
                  <a:lnTo>
                    <a:pt x="22" y="277"/>
                  </a:lnTo>
                  <a:lnTo>
                    <a:pt x="22" y="281"/>
                  </a:lnTo>
                  <a:lnTo>
                    <a:pt x="24" y="282"/>
                  </a:lnTo>
                  <a:lnTo>
                    <a:pt x="24" y="282"/>
                  </a:lnTo>
                  <a:lnTo>
                    <a:pt x="29" y="286"/>
                  </a:lnTo>
                  <a:lnTo>
                    <a:pt x="32" y="286"/>
                  </a:lnTo>
                  <a:lnTo>
                    <a:pt x="34" y="284"/>
                  </a:lnTo>
                  <a:lnTo>
                    <a:pt x="34" y="282"/>
                  </a:lnTo>
                  <a:lnTo>
                    <a:pt x="32" y="275"/>
                  </a:lnTo>
                  <a:lnTo>
                    <a:pt x="32" y="275"/>
                  </a:lnTo>
                  <a:lnTo>
                    <a:pt x="32" y="271"/>
                  </a:lnTo>
                  <a:lnTo>
                    <a:pt x="34" y="270"/>
                  </a:lnTo>
                  <a:lnTo>
                    <a:pt x="37" y="271"/>
                  </a:lnTo>
                  <a:lnTo>
                    <a:pt x="41" y="273"/>
                  </a:lnTo>
                  <a:lnTo>
                    <a:pt x="45" y="277"/>
                  </a:lnTo>
                  <a:lnTo>
                    <a:pt x="49" y="281"/>
                  </a:lnTo>
                  <a:lnTo>
                    <a:pt x="50" y="284"/>
                  </a:lnTo>
                  <a:lnTo>
                    <a:pt x="49" y="288"/>
                  </a:lnTo>
                  <a:lnTo>
                    <a:pt x="49" y="288"/>
                  </a:lnTo>
                  <a:lnTo>
                    <a:pt x="45" y="292"/>
                  </a:lnTo>
                  <a:lnTo>
                    <a:pt x="47" y="296"/>
                  </a:lnTo>
                  <a:lnTo>
                    <a:pt x="49" y="299"/>
                  </a:lnTo>
                  <a:lnTo>
                    <a:pt x="53" y="301"/>
                  </a:lnTo>
                  <a:lnTo>
                    <a:pt x="63" y="305"/>
                  </a:lnTo>
                  <a:lnTo>
                    <a:pt x="73" y="307"/>
                  </a:lnTo>
                  <a:lnTo>
                    <a:pt x="73" y="307"/>
                  </a:lnTo>
                  <a:lnTo>
                    <a:pt x="103" y="312"/>
                  </a:lnTo>
                  <a:lnTo>
                    <a:pt x="119" y="312"/>
                  </a:lnTo>
                  <a:lnTo>
                    <a:pt x="123" y="310"/>
                  </a:lnTo>
                  <a:lnTo>
                    <a:pt x="125" y="308"/>
                  </a:lnTo>
                  <a:lnTo>
                    <a:pt x="125" y="307"/>
                  </a:lnTo>
                  <a:lnTo>
                    <a:pt x="125" y="307"/>
                  </a:lnTo>
                  <a:lnTo>
                    <a:pt x="125" y="305"/>
                  </a:lnTo>
                  <a:lnTo>
                    <a:pt x="123" y="301"/>
                  </a:lnTo>
                  <a:lnTo>
                    <a:pt x="116" y="296"/>
                  </a:lnTo>
                  <a:lnTo>
                    <a:pt x="107" y="286"/>
                  </a:lnTo>
                  <a:lnTo>
                    <a:pt x="98" y="277"/>
                  </a:lnTo>
                  <a:lnTo>
                    <a:pt x="98" y="277"/>
                  </a:lnTo>
                  <a:lnTo>
                    <a:pt x="90" y="262"/>
                  </a:lnTo>
                  <a:lnTo>
                    <a:pt x="86" y="255"/>
                  </a:lnTo>
                  <a:lnTo>
                    <a:pt x="85" y="247"/>
                  </a:lnTo>
                  <a:lnTo>
                    <a:pt x="84" y="240"/>
                  </a:lnTo>
                  <a:lnTo>
                    <a:pt x="85" y="233"/>
                  </a:lnTo>
                  <a:lnTo>
                    <a:pt x="86" y="227"/>
                  </a:lnTo>
                  <a:lnTo>
                    <a:pt x="91" y="222"/>
                  </a:lnTo>
                  <a:lnTo>
                    <a:pt x="91" y="222"/>
                  </a:lnTo>
                  <a:lnTo>
                    <a:pt x="95" y="218"/>
                  </a:lnTo>
                  <a:lnTo>
                    <a:pt x="97" y="214"/>
                  </a:lnTo>
                  <a:lnTo>
                    <a:pt x="98" y="209"/>
                  </a:lnTo>
                  <a:lnTo>
                    <a:pt x="100" y="201"/>
                  </a:lnTo>
                  <a:lnTo>
                    <a:pt x="103" y="197"/>
                  </a:lnTo>
                  <a:lnTo>
                    <a:pt x="107" y="192"/>
                  </a:lnTo>
                  <a:lnTo>
                    <a:pt x="107" y="192"/>
                  </a:lnTo>
                  <a:lnTo>
                    <a:pt x="111" y="188"/>
                  </a:lnTo>
                  <a:lnTo>
                    <a:pt x="114" y="185"/>
                  </a:lnTo>
                  <a:lnTo>
                    <a:pt x="117" y="175"/>
                  </a:lnTo>
                  <a:lnTo>
                    <a:pt x="119" y="170"/>
                  </a:lnTo>
                  <a:lnTo>
                    <a:pt x="122" y="168"/>
                  </a:lnTo>
                  <a:lnTo>
                    <a:pt x="125" y="166"/>
                  </a:lnTo>
                  <a:lnTo>
                    <a:pt x="125" y="166"/>
                  </a:lnTo>
                  <a:lnTo>
                    <a:pt x="127" y="166"/>
                  </a:lnTo>
                  <a:lnTo>
                    <a:pt x="129" y="164"/>
                  </a:lnTo>
                  <a:lnTo>
                    <a:pt x="130" y="159"/>
                  </a:lnTo>
                  <a:lnTo>
                    <a:pt x="130" y="153"/>
                  </a:lnTo>
                  <a:lnTo>
                    <a:pt x="132" y="151"/>
                  </a:lnTo>
                  <a:lnTo>
                    <a:pt x="135" y="150"/>
                  </a:lnTo>
                  <a:lnTo>
                    <a:pt x="135" y="150"/>
                  </a:lnTo>
                  <a:lnTo>
                    <a:pt x="139" y="148"/>
                  </a:lnTo>
                  <a:lnTo>
                    <a:pt x="142" y="146"/>
                  </a:lnTo>
                  <a:lnTo>
                    <a:pt x="146" y="138"/>
                  </a:lnTo>
                  <a:lnTo>
                    <a:pt x="148" y="131"/>
                  </a:lnTo>
                  <a:lnTo>
                    <a:pt x="148" y="125"/>
                  </a:lnTo>
                  <a:lnTo>
                    <a:pt x="148" y="125"/>
                  </a:lnTo>
                  <a:lnTo>
                    <a:pt x="148" y="124"/>
                  </a:lnTo>
                  <a:lnTo>
                    <a:pt x="149" y="122"/>
                  </a:lnTo>
                  <a:lnTo>
                    <a:pt x="154" y="122"/>
                  </a:lnTo>
                  <a:lnTo>
                    <a:pt x="161" y="122"/>
                  </a:lnTo>
                  <a:lnTo>
                    <a:pt x="164" y="120"/>
                  </a:lnTo>
                  <a:lnTo>
                    <a:pt x="167" y="116"/>
                  </a:lnTo>
                  <a:lnTo>
                    <a:pt x="167" y="116"/>
                  </a:lnTo>
                  <a:lnTo>
                    <a:pt x="170" y="114"/>
                  </a:lnTo>
                  <a:lnTo>
                    <a:pt x="173" y="113"/>
                  </a:lnTo>
                  <a:lnTo>
                    <a:pt x="180" y="111"/>
                  </a:lnTo>
                  <a:lnTo>
                    <a:pt x="187" y="107"/>
                  </a:lnTo>
                  <a:lnTo>
                    <a:pt x="190" y="105"/>
                  </a:lnTo>
                  <a:lnTo>
                    <a:pt x="193" y="102"/>
                  </a:lnTo>
                  <a:lnTo>
                    <a:pt x="193" y="102"/>
                  </a:lnTo>
                  <a:lnTo>
                    <a:pt x="198" y="96"/>
                  </a:lnTo>
                  <a:lnTo>
                    <a:pt x="206" y="88"/>
                  </a:lnTo>
                  <a:lnTo>
                    <a:pt x="236" y="74"/>
                  </a:lnTo>
                  <a:lnTo>
                    <a:pt x="271" y="59"/>
                  </a:lnTo>
                  <a:lnTo>
                    <a:pt x="303" y="48"/>
                  </a:lnTo>
                  <a:lnTo>
                    <a:pt x="303" y="48"/>
                  </a:lnTo>
                  <a:lnTo>
                    <a:pt x="318" y="44"/>
                  </a:lnTo>
                  <a:lnTo>
                    <a:pt x="329" y="39"/>
                  </a:lnTo>
                  <a:lnTo>
                    <a:pt x="341" y="33"/>
                  </a:lnTo>
                  <a:lnTo>
                    <a:pt x="348" y="28"/>
                  </a:lnTo>
                  <a:lnTo>
                    <a:pt x="354" y="20"/>
                  </a:lnTo>
                  <a:lnTo>
                    <a:pt x="358" y="15"/>
                  </a:lnTo>
                  <a:lnTo>
                    <a:pt x="358" y="9"/>
                  </a:lnTo>
                  <a:lnTo>
                    <a:pt x="356" y="4"/>
                  </a:lnTo>
                  <a:lnTo>
                    <a:pt x="356" y="4"/>
                  </a:lnTo>
                  <a:lnTo>
                    <a:pt x="348" y="0"/>
                  </a:lnTo>
                  <a:lnTo>
                    <a:pt x="341" y="0"/>
                  </a:lnTo>
                  <a:lnTo>
                    <a:pt x="332" y="0"/>
                  </a:lnTo>
                  <a:lnTo>
                    <a:pt x="323" y="2"/>
                  </a:lnTo>
                  <a:lnTo>
                    <a:pt x="306" y="11"/>
                  </a:lnTo>
                  <a:lnTo>
                    <a:pt x="294" y="18"/>
                  </a:lnTo>
                  <a:lnTo>
                    <a:pt x="294" y="18"/>
                  </a:lnTo>
                  <a:lnTo>
                    <a:pt x="290" y="22"/>
                  </a:lnTo>
                  <a:lnTo>
                    <a:pt x="285" y="24"/>
                  </a:lnTo>
                  <a:lnTo>
                    <a:pt x="278" y="24"/>
                  </a:lnTo>
                  <a:lnTo>
                    <a:pt x="269" y="26"/>
                  </a:lnTo>
                  <a:lnTo>
                    <a:pt x="260" y="28"/>
                  </a:lnTo>
                  <a:lnTo>
                    <a:pt x="260" y="28"/>
                  </a:lnTo>
                  <a:lnTo>
                    <a:pt x="253" y="33"/>
                  </a:lnTo>
                  <a:lnTo>
                    <a:pt x="242" y="37"/>
                  </a:lnTo>
                  <a:lnTo>
                    <a:pt x="231" y="37"/>
                  </a:lnTo>
                  <a:lnTo>
                    <a:pt x="225" y="35"/>
                  </a:lnTo>
                  <a:lnTo>
                    <a:pt x="221" y="33"/>
                  </a:lnTo>
                  <a:lnTo>
                    <a:pt x="221" y="33"/>
                  </a:lnTo>
                  <a:lnTo>
                    <a:pt x="218" y="31"/>
                  </a:lnTo>
                  <a:lnTo>
                    <a:pt x="214" y="31"/>
                  </a:lnTo>
                  <a:lnTo>
                    <a:pt x="206" y="35"/>
                  </a:lnTo>
                  <a:lnTo>
                    <a:pt x="199" y="39"/>
                  </a:lnTo>
                  <a:lnTo>
                    <a:pt x="195" y="41"/>
                  </a:lnTo>
                  <a:lnTo>
                    <a:pt x="192" y="42"/>
                  </a:lnTo>
                  <a:lnTo>
                    <a:pt x="192" y="42"/>
                  </a:lnTo>
                  <a:lnTo>
                    <a:pt x="186" y="42"/>
                  </a:lnTo>
                  <a:lnTo>
                    <a:pt x="180" y="46"/>
                  </a:lnTo>
                  <a:lnTo>
                    <a:pt x="174" y="50"/>
                  </a:lnTo>
                  <a:lnTo>
                    <a:pt x="167" y="52"/>
                  </a:lnTo>
                  <a:lnTo>
                    <a:pt x="167" y="52"/>
                  </a:lnTo>
                  <a:lnTo>
                    <a:pt x="160" y="52"/>
                  </a:lnTo>
                  <a:lnTo>
                    <a:pt x="152" y="55"/>
                  </a:lnTo>
                  <a:lnTo>
                    <a:pt x="145" y="61"/>
                  </a:lnTo>
                  <a:lnTo>
                    <a:pt x="142" y="65"/>
                  </a:lnTo>
                  <a:lnTo>
                    <a:pt x="142" y="65"/>
                  </a:lnTo>
                  <a:lnTo>
                    <a:pt x="141" y="66"/>
                  </a:lnTo>
                  <a:lnTo>
                    <a:pt x="139" y="68"/>
                  </a:lnTo>
                  <a:lnTo>
                    <a:pt x="133" y="70"/>
                  </a:lnTo>
                  <a:lnTo>
                    <a:pt x="129" y="72"/>
                  </a:lnTo>
                  <a:lnTo>
                    <a:pt x="127" y="74"/>
                  </a:lnTo>
                  <a:lnTo>
                    <a:pt x="126" y="78"/>
                  </a:lnTo>
                  <a:lnTo>
                    <a:pt x="126" y="78"/>
                  </a:lnTo>
                  <a:lnTo>
                    <a:pt x="126" y="79"/>
                  </a:lnTo>
                  <a:lnTo>
                    <a:pt x="125" y="81"/>
                  </a:lnTo>
                  <a:lnTo>
                    <a:pt x="120" y="87"/>
                  </a:lnTo>
                  <a:lnTo>
                    <a:pt x="114" y="87"/>
                  </a:lnTo>
                  <a:lnTo>
                    <a:pt x="111" y="87"/>
                  </a:lnTo>
                  <a:lnTo>
                    <a:pt x="110" y="85"/>
                  </a:lnTo>
                  <a:lnTo>
                    <a:pt x="110" y="85"/>
                  </a:lnTo>
                  <a:lnTo>
                    <a:pt x="107" y="83"/>
                  </a:lnTo>
                  <a:lnTo>
                    <a:pt x="106" y="83"/>
                  </a:lnTo>
                  <a:lnTo>
                    <a:pt x="103" y="85"/>
                  </a:lnTo>
                  <a:lnTo>
                    <a:pt x="101" y="87"/>
                  </a:lnTo>
                  <a:lnTo>
                    <a:pt x="101" y="90"/>
                  </a:lnTo>
                  <a:lnTo>
                    <a:pt x="101" y="94"/>
                  </a:lnTo>
                  <a:lnTo>
                    <a:pt x="103" y="98"/>
                  </a:lnTo>
                  <a:lnTo>
                    <a:pt x="104" y="102"/>
                  </a:lnTo>
                  <a:lnTo>
                    <a:pt x="104" y="102"/>
                  </a:lnTo>
                  <a:lnTo>
                    <a:pt x="106" y="105"/>
                  </a:lnTo>
                  <a:lnTo>
                    <a:pt x="106" y="107"/>
                  </a:lnTo>
                  <a:lnTo>
                    <a:pt x="101" y="111"/>
                  </a:lnTo>
                  <a:lnTo>
                    <a:pt x="94" y="114"/>
                  </a:lnTo>
                  <a:lnTo>
                    <a:pt x="92" y="116"/>
                  </a:lnTo>
                  <a:lnTo>
                    <a:pt x="94" y="118"/>
                  </a:lnTo>
                  <a:lnTo>
                    <a:pt x="94" y="118"/>
                  </a:lnTo>
                  <a:lnTo>
                    <a:pt x="94" y="120"/>
                  </a:lnTo>
                  <a:lnTo>
                    <a:pt x="94" y="122"/>
                  </a:lnTo>
                  <a:lnTo>
                    <a:pt x="91" y="125"/>
                  </a:lnTo>
                  <a:lnTo>
                    <a:pt x="88" y="129"/>
                  </a:lnTo>
                  <a:lnTo>
                    <a:pt x="86" y="131"/>
                  </a:lnTo>
                  <a:lnTo>
                    <a:pt x="88" y="135"/>
                  </a:lnTo>
                  <a:lnTo>
                    <a:pt x="88" y="135"/>
                  </a:lnTo>
                  <a:lnTo>
                    <a:pt x="88" y="137"/>
                  </a:lnTo>
                  <a:lnTo>
                    <a:pt x="86" y="138"/>
                  </a:lnTo>
                  <a:lnTo>
                    <a:pt x="84" y="142"/>
                  </a:lnTo>
                  <a:lnTo>
                    <a:pt x="70" y="146"/>
                  </a:lnTo>
                  <a:lnTo>
                    <a:pt x="70" y="146"/>
                  </a:lnTo>
                  <a:lnTo>
                    <a:pt x="67" y="146"/>
                  </a:lnTo>
                  <a:lnTo>
                    <a:pt x="65" y="150"/>
                  </a:lnTo>
                  <a:lnTo>
                    <a:pt x="62" y="155"/>
                  </a:lnTo>
                  <a:lnTo>
                    <a:pt x="62" y="157"/>
                  </a:lnTo>
                  <a:lnTo>
                    <a:pt x="62" y="161"/>
                  </a:lnTo>
                  <a:lnTo>
                    <a:pt x="65" y="162"/>
                  </a:lnTo>
                  <a:lnTo>
                    <a:pt x="67" y="162"/>
                  </a:lnTo>
                  <a:lnTo>
                    <a:pt x="67" y="162"/>
                  </a:lnTo>
                  <a:lnTo>
                    <a:pt x="72" y="164"/>
                  </a:lnTo>
                  <a:lnTo>
                    <a:pt x="69" y="166"/>
                  </a:lnTo>
                  <a:lnTo>
                    <a:pt x="65" y="170"/>
                  </a:lnTo>
                  <a:lnTo>
                    <a:pt x="63" y="174"/>
                  </a:lnTo>
                  <a:lnTo>
                    <a:pt x="63" y="177"/>
                  </a:lnTo>
                  <a:lnTo>
                    <a:pt x="63" y="177"/>
                  </a:lnTo>
                  <a:lnTo>
                    <a:pt x="62" y="181"/>
                  </a:lnTo>
                  <a:lnTo>
                    <a:pt x="60" y="183"/>
                  </a:lnTo>
                  <a:lnTo>
                    <a:pt x="54" y="185"/>
                  </a:lnTo>
                  <a:lnTo>
                    <a:pt x="47" y="185"/>
                  </a:lnTo>
                  <a:lnTo>
                    <a:pt x="45" y="187"/>
                  </a:lnTo>
                  <a:lnTo>
                    <a:pt x="45" y="188"/>
                  </a:lnTo>
                  <a:lnTo>
                    <a:pt x="45" y="18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7" name="Freeform 33">
              <a:extLst>
                <a:ext uri="{FF2B5EF4-FFF2-40B4-BE49-F238E27FC236}">
                  <a16:creationId xmlns:a16="http://schemas.microsoft.com/office/drawing/2014/main" id="{9014DE3A-1A2A-5980-2641-D2B64FA22D8A}"/>
                </a:ext>
              </a:extLst>
            </p:cNvPr>
            <p:cNvSpPr>
              <a:spLocks/>
            </p:cNvSpPr>
            <p:nvPr/>
          </p:nvSpPr>
          <p:spPr bwMode="auto">
            <a:xfrm>
              <a:off x="7323560" y="1381198"/>
              <a:ext cx="94035" cy="37281"/>
            </a:xfrm>
            <a:custGeom>
              <a:avLst/>
              <a:gdLst>
                <a:gd name="T0" fmla="*/ 70 w 70"/>
                <a:gd name="T1" fmla="*/ 17 h 33"/>
                <a:gd name="T2" fmla="*/ 70 w 70"/>
                <a:gd name="T3" fmla="*/ 17 h 33"/>
                <a:gd name="T4" fmla="*/ 68 w 70"/>
                <a:gd name="T5" fmla="*/ 13 h 33"/>
                <a:gd name="T6" fmla="*/ 67 w 70"/>
                <a:gd name="T7" fmla="*/ 11 h 33"/>
                <a:gd name="T8" fmla="*/ 64 w 70"/>
                <a:gd name="T9" fmla="*/ 9 h 33"/>
                <a:gd name="T10" fmla="*/ 58 w 70"/>
                <a:gd name="T11" fmla="*/ 9 h 33"/>
                <a:gd name="T12" fmla="*/ 48 w 70"/>
                <a:gd name="T13" fmla="*/ 9 h 33"/>
                <a:gd name="T14" fmla="*/ 41 w 70"/>
                <a:gd name="T15" fmla="*/ 9 h 33"/>
                <a:gd name="T16" fmla="*/ 35 w 70"/>
                <a:gd name="T17" fmla="*/ 6 h 33"/>
                <a:gd name="T18" fmla="*/ 35 w 70"/>
                <a:gd name="T19" fmla="*/ 6 h 33"/>
                <a:gd name="T20" fmla="*/ 25 w 70"/>
                <a:gd name="T21" fmla="*/ 2 h 33"/>
                <a:gd name="T22" fmla="*/ 19 w 70"/>
                <a:gd name="T23" fmla="*/ 0 h 33"/>
                <a:gd name="T24" fmla="*/ 18 w 70"/>
                <a:gd name="T25" fmla="*/ 2 h 33"/>
                <a:gd name="T26" fmla="*/ 18 w 70"/>
                <a:gd name="T27" fmla="*/ 4 h 33"/>
                <a:gd name="T28" fmla="*/ 22 w 70"/>
                <a:gd name="T29" fmla="*/ 9 h 33"/>
                <a:gd name="T30" fmla="*/ 22 w 70"/>
                <a:gd name="T31" fmla="*/ 9 h 33"/>
                <a:gd name="T32" fmla="*/ 22 w 70"/>
                <a:gd name="T33" fmla="*/ 11 h 33"/>
                <a:gd name="T34" fmla="*/ 19 w 70"/>
                <a:gd name="T35" fmla="*/ 13 h 33"/>
                <a:gd name="T36" fmla="*/ 11 w 70"/>
                <a:gd name="T37" fmla="*/ 17 h 33"/>
                <a:gd name="T38" fmla="*/ 2 w 70"/>
                <a:gd name="T39" fmla="*/ 21 h 33"/>
                <a:gd name="T40" fmla="*/ 0 w 70"/>
                <a:gd name="T41" fmla="*/ 24 h 33"/>
                <a:gd name="T42" fmla="*/ 0 w 70"/>
                <a:gd name="T43" fmla="*/ 26 h 33"/>
                <a:gd name="T44" fmla="*/ 0 w 70"/>
                <a:gd name="T45" fmla="*/ 26 h 33"/>
                <a:gd name="T46" fmla="*/ 6 w 70"/>
                <a:gd name="T47" fmla="*/ 29 h 33"/>
                <a:gd name="T48" fmla="*/ 16 w 70"/>
                <a:gd name="T49" fmla="*/ 33 h 33"/>
                <a:gd name="T50" fmla="*/ 27 w 70"/>
                <a:gd name="T51" fmla="*/ 33 h 33"/>
                <a:gd name="T52" fmla="*/ 38 w 70"/>
                <a:gd name="T53" fmla="*/ 33 h 33"/>
                <a:gd name="T54" fmla="*/ 50 w 70"/>
                <a:gd name="T55" fmla="*/ 31 h 33"/>
                <a:gd name="T56" fmla="*/ 60 w 70"/>
                <a:gd name="T57" fmla="*/ 28 h 33"/>
                <a:gd name="T58" fmla="*/ 67 w 70"/>
                <a:gd name="T59" fmla="*/ 22 h 33"/>
                <a:gd name="T60" fmla="*/ 68 w 70"/>
                <a:gd name="T61" fmla="*/ 21 h 33"/>
                <a:gd name="T62" fmla="*/ 70 w 70"/>
                <a:gd name="T63" fmla="*/ 17 h 33"/>
                <a:gd name="T64" fmla="*/ 70 w 70"/>
                <a:gd name="T65"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0" h="33">
                  <a:moveTo>
                    <a:pt x="70" y="17"/>
                  </a:moveTo>
                  <a:lnTo>
                    <a:pt x="70" y="17"/>
                  </a:lnTo>
                  <a:lnTo>
                    <a:pt x="68" y="13"/>
                  </a:lnTo>
                  <a:lnTo>
                    <a:pt x="67" y="11"/>
                  </a:lnTo>
                  <a:lnTo>
                    <a:pt x="64" y="9"/>
                  </a:lnTo>
                  <a:lnTo>
                    <a:pt x="58" y="9"/>
                  </a:lnTo>
                  <a:lnTo>
                    <a:pt x="48" y="9"/>
                  </a:lnTo>
                  <a:lnTo>
                    <a:pt x="41" y="9"/>
                  </a:lnTo>
                  <a:lnTo>
                    <a:pt x="35" y="6"/>
                  </a:lnTo>
                  <a:lnTo>
                    <a:pt x="35" y="6"/>
                  </a:lnTo>
                  <a:lnTo>
                    <a:pt x="25" y="2"/>
                  </a:lnTo>
                  <a:lnTo>
                    <a:pt x="19" y="0"/>
                  </a:lnTo>
                  <a:lnTo>
                    <a:pt x="18" y="2"/>
                  </a:lnTo>
                  <a:lnTo>
                    <a:pt x="18" y="4"/>
                  </a:lnTo>
                  <a:lnTo>
                    <a:pt x="22" y="9"/>
                  </a:lnTo>
                  <a:lnTo>
                    <a:pt x="22" y="9"/>
                  </a:lnTo>
                  <a:lnTo>
                    <a:pt x="22" y="11"/>
                  </a:lnTo>
                  <a:lnTo>
                    <a:pt x="19" y="13"/>
                  </a:lnTo>
                  <a:lnTo>
                    <a:pt x="11" y="17"/>
                  </a:lnTo>
                  <a:lnTo>
                    <a:pt x="2" y="21"/>
                  </a:lnTo>
                  <a:lnTo>
                    <a:pt x="0" y="24"/>
                  </a:lnTo>
                  <a:lnTo>
                    <a:pt x="0" y="26"/>
                  </a:lnTo>
                  <a:lnTo>
                    <a:pt x="0" y="26"/>
                  </a:lnTo>
                  <a:lnTo>
                    <a:pt x="6" y="29"/>
                  </a:lnTo>
                  <a:lnTo>
                    <a:pt x="16" y="33"/>
                  </a:lnTo>
                  <a:lnTo>
                    <a:pt x="27" y="33"/>
                  </a:lnTo>
                  <a:lnTo>
                    <a:pt x="38" y="33"/>
                  </a:lnTo>
                  <a:lnTo>
                    <a:pt x="50" y="31"/>
                  </a:lnTo>
                  <a:lnTo>
                    <a:pt x="60" y="28"/>
                  </a:lnTo>
                  <a:lnTo>
                    <a:pt x="67" y="22"/>
                  </a:lnTo>
                  <a:lnTo>
                    <a:pt x="68" y="21"/>
                  </a:lnTo>
                  <a:lnTo>
                    <a:pt x="70" y="17"/>
                  </a:lnTo>
                  <a:lnTo>
                    <a:pt x="70" y="1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8" name="Freeform 34">
              <a:extLst>
                <a:ext uri="{FF2B5EF4-FFF2-40B4-BE49-F238E27FC236}">
                  <a16:creationId xmlns:a16="http://schemas.microsoft.com/office/drawing/2014/main" id="{16A74B73-4028-D3B2-6B2F-44E98023465D}"/>
                </a:ext>
              </a:extLst>
            </p:cNvPr>
            <p:cNvSpPr>
              <a:spLocks/>
            </p:cNvSpPr>
            <p:nvPr/>
          </p:nvSpPr>
          <p:spPr bwMode="auto">
            <a:xfrm>
              <a:off x="7271169" y="1435424"/>
              <a:ext cx="34927" cy="14686"/>
            </a:xfrm>
            <a:custGeom>
              <a:avLst/>
              <a:gdLst>
                <a:gd name="T0" fmla="*/ 26 w 26"/>
                <a:gd name="T1" fmla="*/ 5 h 13"/>
                <a:gd name="T2" fmla="*/ 26 w 26"/>
                <a:gd name="T3" fmla="*/ 5 h 13"/>
                <a:gd name="T4" fmla="*/ 24 w 26"/>
                <a:gd name="T5" fmla="*/ 2 h 13"/>
                <a:gd name="T6" fmla="*/ 21 w 26"/>
                <a:gd name="T7" fmla="*/ 0 h 13"/>
                <a:gd name="T8" fmla="*/ 16 w 26"/>
                <a:gd name="T9" fmla="*/ 0 h 13"/>
                <a:gd name="T10" fmla="*/ 11 w 26"/>
                <a:gd name="T11" fmla="*/ 2 h 13"/>
                <a:gd name="T12" fmla="*/ 3 w 26"/>
                <a:gd name="T13" fmla="*/ 5 h 13"/>
                <a:gd name="T14" fmla="*/ 0 w 26"/>
                <a:gd name="T15" fmla="*/ 7 h 13"/>
                <a:gd name="T16" fmla="*/ 1 w 26"/>
                <a:gd name="T17" fmla="*/ 9 h 13"/>
                <a:gd name="T18" fmla="*/ 1 w 26"/>
                <a:gd name="T19" fmla="*/ 9 h 13"/>
                <a:gd name="T20" fmla="*/ 7 w 26"/>
                <a:gd name="T21" fmla="*/ 11 h 13"/>
                <a:gd name="T22" fmla="*/ 16 w 26"/>
                <a:gd name="T23" fmla="*/ 13 h 13"/>
                <a:gd name="T24" fmla="*/ 19 w 26"/>
                <a:gd name="T25" fmla="*/ 13 h 13"/>
                <a:gd name="T26" fmla="*/ 23 w 26"/>
                <a:gd name="T27" fmla="*/ 11 h 13"/>
                <a:gd name="T28" fmla="*/ 24 w 26"/>
                <a:gd name="T29" fmla="*/ 9 h 13"/>
                <a:gd name="T30" fmla="*/ 26 w 26"/>
                <a:gd name="T31" fmla="*/ 5 h 13"/>
                <a:gd name="T32" fmla="*/ 26 w 26"/>
                <a:gd name="T33" fmla="*/ 5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3">
                  <a:moveTo>
                    <a:pt x="26" y="5"/>
                  </a:moveTo>
                  <a:lnTo>
                    <a:pt x="26" y="5"/>
                  </a:lnTo>
                  <a:lnTo>
                    <a:pt x="24" y="2"/>
                  </a:lnTo>
                  <a:lnTo>
                    <a:pt x="21" y="0"/>
                  </a:lnTo>
                  <a:lnTo>
                    <a:pt x="16" y="0"/>
                  </a:lnTo>
                  <a:lnTo>
                    <a:pt x="11" y="2"/>
                  </a:lnTo>
                  <a:lnTo>
                    <a:pt x="3" y="5"/>
                  </a:lnTo>
                  <a:lnTo>
                    <a:pt x="0" y="7"/>
                  </a:lnTo>
                  <a:lnTo>
                    <a:pt x="1" y="9"/>
                  </a:lnTo>
                  <a:lnTo>
                    <a:pt x="1" y="9"/>
                  </a:lnTo>
                  <a:lnTo>
                    <a:pt x="7" y="11"/>
                  </a:lnTo>
                  <a:lnTo>
                    <a:pt x="16" y="13"/>
                  </a:lnTo>
                  <a:lnTo>
                    <a:pt x="19" y="13"/>
                  </a:lnTo>
                  <a:lnTo>
                    <a:pt x="23" y="11"/>
                  </a:lnTo>
                  <a:lnTo>
                    <a:pt x="24" y="9"/>
                  </a:lnTo>
                  <a:lnTo>
                    <a:pt x="26" y="5"/>
                  </a:lnTo>
                  <a:lnTo>
                    <a:pt x="26" y="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9" name="Freeform 35">
              <a:extLst>
                <a:ext uri="{FF2B5EF4-FFF2-40B4-BE49-F238E27FC236}">
                  <a16:creationId xmlns:a16="http://schemas.microsoft.com/office/drawing/2014/main" id="{241385EA-95E1-63D0-FC98-DBE8E1B09E34}"/>
                </a:ext>
              </a:extLst>
            </p:cNvPr>
            <p:cNvSpPr>
              <a:spLocks/>
            </p:cNvSpPr>
            <p:nvPr/>
          </p:nvSpPr>
          <p:spPr bwMode="auto">
            <a:xfrm>
              <a:off x="7369234" y="1361993"/>
              <a:ext cx="83288" cy="22594"/>
            </a:xfrm>
            <a:custGeom>
              <a:avLst/>
              <a:gdLst>
                <a:gd name="T0" fmla="*/ 26 w 62"/>
                <a:gd name="T1" fmla="*/ 20 h 20"/>
                <a:gd name="T2" fmla="*/ 26 w 62"/>
                <a:gd name="T3" fmla="*/ 20 h 20"/>
                <a:gd name="T4" fmla="*/ 31 w 62"/>
                <a:gd name="T5" fmla="*/ 20 h 20"/>
                <a:gd name="T6" fmla="*/ 33 w 62"/>
                <a:gd name="T7" fmla="*/ 18 h 20"/>
                <a:gd name="T8" fmla="*/ 38 w 62"/>
                <a:gd name="T9" fmla="*/ 15 h 20"/>
                <a:gd name="T10" fmla="*/ 41 w 62"/>
                <a:gd name="T11" fmla="*/ 11 h 20"/>
                <a:gd name="T12" fmla="*/ 42 w 62"/>
                <a:gd name="T13" fmla="*/ 11 h 20"/>
                <a:gd name="T14" fmla="*/ 45 w 62"/>
                <a:gd name="T15" fmla="*/ 11 h 20"/>
                <a:gd name="T16" fmla="*/ 45 w 62"/>
                <a:gd name="T17" fmla="*/ 11 h 20"/>
                <a:gd name="T18" fmla="*/ 52 w 62"/>
                <a:gd name="T19" fmla="*/ 11 h 20"/>
                <a:gd name="T20" fmla="*/ 60 w 62"/>
                <a:gd name="T21" fmla="*/ 11 h 20"/>
                <a:gd name="T22" fmla="*/ 62 w 62"/>
                <a:gd name="T23" fmla="*/ 7 h 20"/>
                <a:gd name="T24" fmla="*/ 62 w 62"/>
                <a:gd name="T25" fmla="*/ 5 h 20"/>
                <a:gd name="T26" fmla="*/ 62 w 62"/>
                <a:gd name="T27" fmla="*/ 4 h 20"/>
                <a:gd name="T28" fmla="*/ 62 w 62"/>
                <a:gd name="T29" fmla="*/ 4 h 20"/>
                <a:gd name="T30" fmla="*/ 60 w 62"/>
                <a:gd name="T31" fmla="*/ 2 h 20"/>
                <a:gd name="T32" fmla="*/ 54 w 62"/>
                <a:gd name="T33" fmla="*/ 0 h 20"/>
                <a:gd name="T34" fmla="*/ 42 w 62"/>
                <a:gd name="T35" fmla="*/ 0 h 20"/>
                <a:gd name="T36" fmla="*/ 31 w 62"/>
                <a:gd name="T37" fmla="*/ 2 h 20"/>
                <a:gd name="T38" fmla="*/ 28 w 62"/>
                <a:gd name="T39" fmla="*/ 4 h 20"/>
                <a:gd name="T40" fmla="*/ 28 w 62"/>
                <a:gd name="T41" fmla="*/ 5 h 20"/>
                <a:gd name="T42" fmla="*/ 28 w 62"/>
                <a:gd name="T43" fmla="*/ 5 h 20"/>
                <a:gd name="T44" fmla="*/ 26 w 62"/>
                <a:gd name="T45" fmla="*/ 7 h 20"/>
                <a:gd name="T46" fmla="*/ 25 w 62"/>
                <a:gd name="T47" fmla="*/ 7 h 20"/>
                <a:gd name="T48" fmla="*/ 15 w 62"/>
                <a:gd name="T49" fmla="*/ 9 h 20"/>
                <a:gd name="T50" fmla="*/ 4 w 62"/>
                <a:gd name="T51" fmla="*/ 9 h 20"/>
                <a:gd name="T52" fmla="*/ 0 w 62"/>
                <a:gd name="T53" fmla="*/ 11 h 20"/>
                <a:gd name="T54" fmla="*/ 0 w 62"/>
                <a:gd name="T55" fmla="*/ 11 h 20"/>
                <a:gd name="T56" fmla="*/ 3 w 62"/>
                <a:gd name="T57" fmla="*/ 15 h 20"/>
                <a:gd name="T58" fmla="*/ 9 w 62"/>
                <a:gd name="T59" fmla="*/ 17 h 20"/>
                <a:gd name="T60" fmla="*/ 16 w 62"/>
                <a:gd name="T61" fmla="*/ 18 h 20"/>
                <a:gd name="T62" fmla="*/ 26 w 62"/>
                <a:gd name="T63" fmla="*/ 20 h 20"/>
                <a:gd name="T64" fmla="*/ 26 w 62"/>
                <a:gd name="T6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 h="20">
                  <a:moveTo>
                    <a:pt x="26" y="20"/>
                  </a:moveTo>
                  <a:lnTo>
                    <a:pt x="26" y="20"/>
                  </a:lnTo>
                  <a:lnTo>
                    <a:pt x="31" y="20"/>
                  </a:lnTo>
                  <a:lnTo>
                    <a:pt x="33" y="18"/>
                  </a:lnTo>
                  <a:lnTo>
                    <a:pt x="38" y="15"/>
                  </a:lnTo>
                  <a:lnTo>
                    <a:pt x="41" y="11"/>
                  </a:lnTo>
                  <a:lnTo>
                    <a:pt x="42" y="11"/>
                  </a:lnTo>
                  <a:lnTo>
                    <a:pt x="45" y="11"/>
                  </a:lnTo>
                  <a:lnTo>
                    <a:pt x="45" y="11"/>
                  </a:lnTo>
                  <a:lnTo>
                    <a:pt x="52" y="11"/>
                  </a:lnTo>
                  <a:lnTo>
                    <a:pt x="60" y="11"/>
                  </a:lnTo>
                  <a:lnTo>
                    <a:pt x="62" y="7"/>
                  </a:lnTo>
                  <a:lnTo>
                    <a:pt x="62" y="5"/>
                  </a:lnTo>
                  <a:lnTo>
                    <a:pt x="62" y="4"/>
                  </a:lnTo>
                  <a:lnTo>
                    <a:pt x="62" y="4"/>
                  </a:lnTo>
                  <a:lnTo>
                    <a:pt x="60" y="2"/>
                  </a:lnTo>
                  <a:lnTo>
                    <a:pt x="54" y="0"/>
                  </a:lnTo>
                  <a:lnTo>
                    <a:pt x="42" y="0"/>
                  </a:lnTo>
                  <a:lnTo>
                    <a:pt x="31" y="2"/>
                  </a:lnTo>
                  <a:lnTo>
                    <a:pt x="28" y="4"/>
                  </a:lnTo>
                  <a:lnTo>
                    <a:pt x="28" y="5"/>
                  </a:lnTo>
                  <a:lnTo>
                    <a:pt x="28" y="5"/>
                  </a:lnTo>
                  <a:lnTo>
                    <a:pt x="26" y="7"/>
                  </a:lnTo>
                  <a:lnTo>
                    <a:pt x="25" y="7"/>
                  </a:lnTo>
                  <a:lnTo>
                    <a:pt x="15" y="9"/>
                  </a:lnTo>
                  <a:lnTo>
                    <a:pt x="4" y="9"/>
                  </a:lnTo>
                  <a:lnTo>
                    <a:pt x="0" y="11"/>
                  </a:lnTo>
                  <a:lnTo>
                    <a:pt x="0" y="11"/>
                  </a:lnTo>
                  <a:lnTo>
                    <a:pt x="3" y="15"/>
                  </a:lnTo>
                  <a:lnTo>
                    <a:pt x="9" y="17"/>
                  </a:lnTo>
                  <a:lnTo>
                    <a:pt x="16" y="18"/>
                  </a:lnTo>
                  <a:lnTo>
                    <a:pt x="26" y="20"/>
                  </a:lnTo>
                  <a:lnTo>
                    <a:pt x="26" y="2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0" name="Freeform 36">
              <a:extLst>
                <a:ext uri="{FF2B5EF4-FFF2-40B4-BE49-F238E27FC236}">
                  <a16:creationId xmlns:a16="http://schemas.microsoft.com/office/drawing/2014/main" id="{9DE5BCED-A898-5C4B-B66F-C534E453B089}"/>
                </a:ext>
              </a:extLst>
            </p:cNvPr>
            <p:cNvSpPr>
              <a:spLocks/>
            </p:cNvSpPr>
            <p:nvPr/>
          </p:nvSpPr>
          <p:spPr bwMode="auto">
            <a:xfrm>
              <a:off x="9607275" y="1836472"/>
              <a:ext cx="84632" cy="36151"/>
            </a:xfrm>
            <a:custGeom>
              <a:avLst/>
              <a:gdLst>
                <a:gd name="T0" fmla="*/ 59 w 63"/>
                <a:gd name="T1" fmla="*/ 32 h 32"/>
                <a:gd name="T2" fmla="*/ 59 w 63"/>
                <a:gd name="T3" fmla="*/ 32 h 32"/>
                <a:gd name="T4" fmla="*/ 61 w 63"/>
                <a:gd name="T5" fmla="*/ 30 h 32"/>
                <a:gd name="T6" fmla="*/ 63 w 63"/>
                <a:gd name="T7" fmla="*/ 27 h 32"/>
                <a:gd name="T8" fmla="*/ 60 w 63"/>
                <a:gd name="T9" fmla="*/ 21 h 32"/>
                <a:gd name="T10" fmla="*/ 57 w 63"/>
                <a:gd name="T11" fmla="*/ 15 h 32"/>
                <a:gd name="T12" fmla="*/ 53 w 63"/>
                <a:gd name="T13" fmla="*/ 12 h 32"/>
                <a:gd name="T14" fmla="*/ 47 w 63"/>
                <a:gd name="T15" fmla="*/ 6 h 32"/>
                <a:gd name="T16" fmla="*/ 39 w 63"/>
                <a:gd name="T17" fmla="*/ 2 h 32"/>
                <a:gd name="T18" fmla="*/ 34 w 63"/>
                <a:gd name="T19" fmla="*/ 0 h 32"/>
                <a:gd name="T20" fmla="*/ 34 w 63"/>
                <a:gd name="T21" fmla="*/ 0 h 32"/>
                <a:gd name="T22" fmla="*/ 27 w 63"/>
                <a:gd name="T23" fmla="*/ 0 h 32"/>
                <a:gd name="T24" fmla="*/ 21 w 63"/>
                <a:gd name="T25" fmla="*/ 0 h 32"/>
                <a:gd name="T26" fmla="*/ 15 w 63"/>
                <a:gd name="T27" fmla="*/ 4 h 32"/>
                <a:gd name="T28" fmla="*/ 9 w 63"/>
                <a:gd name="T29" fmla="*/ 6 h 32"/>
                <a:gd name="T30" fmla="*/ 2 w 63"/>
                <a:gd name="T31" fmla="*/ 14 h 32"/>
                <a:gd name="T32" fmla="*/ 0 w 63"/>
                <a:gd name="T33" fmla="*/ 17 h 32"/>
                <a:gd name="T34" fmla="*/ 0 w 63"/>
                <a:gd name="T35" fmla="*/ 19 h 32"/>
                <a:gd name="T36" fmla="*/ 0 w 63"/>
                <a:gd name="T37" fmla="*/ 19 h 32"/>
                <a:gd name="T38" fmla="*/ 5 w 63"/>
                <a:gd name="T39" fmla="*/ 23 h 32"/>
                <a:gd name="T40" fmla="*/ 11 w 63"/>
                <a:gd name="T41" fmla="*/ 27 h 32"/>
                <a:gd name="T42" fmla="*/ 28 w 63"/>
                <a:gd name="T43" fmla="*/ 30 h 32"/>
                <a:gd name="T44" fmla="*/ 47 w 63"/>
                <a:gd name="T45" fmla="*/ 32 h 32"/>
                <a:gd name="T46" fmla="*/ 59 w 63"/>
                <a:gd name="T47" fmla="*/ 32 h 32"/>
                <a:gd name="T48" fmla="*/ 59 w 63"/>
                <a:gd name="T4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32">
                  <a:moveTo>
                    <a:pt x="59" y="32"/>
                  </a:moveTo>
                  <a:lnTo>
                    <a:pt x="59" y="32"/>
                  </a:lnTo>
                  <a:lnTo>
                    <a:pt x="61" y="30"/>
                  </a:lnTo>
                  <a:lnTo>
                    <a:pt x="63" y="27"/>
                  </a:lnTo>
                  <a:lnTo>
                    <a:pt x="60" y="21"/>
                  </a:lnTo>
                  <a:lnTo>
                    <a:pt x="57" y="15"/>
                  </a:lnTo>
                  <a:lnTo>
                    <a:pt x="53" y="12"/>
                  </a:lnTo>
                  <a:lnTo>
                    <a:pt x="47" y="6"/>
                  </a:lnTo>
                  <a:lnTo>
                    <a:pt x="39" y="2"/>
                  </a:lnTo>
                  <a:lnTo>
                    <a:pt x="34" y="0"/>
                  </a:lnTo>
                  <a:lnTo>
                    <a:pt x="34" y="0"/>
                  </a:lnTo>
                  <a:lnTo>
                    <a:pt x="27" y="0"/>
                  </a:lnTo>
                  <a:lnTo>
                    <a:pt x="21" y="0"/>
                  </a:lnTo>
                  <a:lnTo>
                    <a:pt x="15" y="4"/>
                  </a:lnTo>
                  <a:lnTo>
                    <a:pt x="9" y="6"/>
                  </a:lnTo>
                  <a:lnTo>
                    <a:pt x="2" y="14"/>
                  </a:lnTo>
                  <a:lnTo>
                    <a:pt x="0" y="17"/>
                  </a:lnTo>
                  <a:lnTo>
                    <a:pt x="0" y="19"/>
                  </a:lnTo>
                  <a:lnTo>
                    <a:pt x="0" y="19"/>
                  </a:lnTo>
                  <a:lnTo>
                    <a:pt x="5" y="23"/>
                  </a:lnTo>
                  <a:lnTo>
                    <a:pt x="11" y="27"/>
                  </a:lnTo>
                  <a:lnTo>
                    <a:pt x="28" y="30"/>
                  </a:lnTo>
                  <a:lnTo>
                    <a:pt x="47" y="32"/>
                  </a:lnTo>
                  <a:lnTo>
                    <a:pt x="59" y="32"/>
                  </a:lnTo>
                  <a:lnTo>
                    <a:pt x="59" y="3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1" name="Freeform 37">
              <a:extLst>
                <a:ext uri="{FF2B5EF4-FFF2-40B4-BE49-F238E27FC236}">
                  <a16:creationId xmlns:a16="http://schemas.microsoft.com/office/drawing/2014/main" id="{4F5C7B4B-D8AC-7CDA-8A9D-1B6D87D64398}"/>
                </a:ext>
              </a:extLst>
            </p:cNvPr>
            <p:cNvSpPr>
              <a:spLocks/>
            </p:cNvSpPr>
            <p:nvPr/>
          </p:nvSpPr>
          <p:spPr bwMode="auto">
            <a:xfrm>
              <a:off x="9515927" y="1697517"/>
              <a:ext cx="213595" cy="86988"/>
            </a:xfrm>
            <a:custGeom>
              <a:avLst/>
              <a:gdLst>
                <a:gd name="T0" fmla="*/ 4 w 159"/>
                <a:gd name="T1" fmla="*/ 58 h 77"/>
                <a:gd name="T2" fmla="*/ 14 w 159"/>
                <a:gd name="T3" fmla="*/ 66 h 77"/>
                <a:gd name="T4" fmla="*/ 20 w 159"/>
                <a:gd name="T5" fmla="*/ 75 h 77"/>
                <a:gd name="T6" fmla="*/ 26 w 159"/>
                <a:gd name="T7" fmla="*/ 77 h 77"/>
                <a:gd name="T8" fmla="*/ 49 w 159"/>
                <a:gd name="T9" fmla="*/ 70 h 77"/>
                <a:gd name="T10" fmla="*/ 52 w 159"/>
                <a:gd name="T11" fmla="*/ 70 h 77"/>
                <a:gd name="T12" fmla="*/ 58 w 159"/>
                <a:gd name="T13" fmla="*/ 73 h 77"/>
                <a:gd name="T14" fmla="*/ 63 w 159"/>
                <a:gd name="T15" fmla="*/ 77 h 77"/>
                <a:gd name="T16" fmla="*/ 68 w 159"/>
                <a:gd name="T17" fmla="*/ 73 h 77"/>
                <a:gd name="T18" fmla="*/ 77 w 159"/>
                <a:gd name="T19" fmla="*/ 70 h 77"/>
                <a:gd name="T20" fmla="*/ 103 w 159"/>
                <a:gd name="T21" fmla="*/ 70 h 77"/>
                <a:gd name="T22" fmla="*/ 108 w 159"/>
                <a:gd name="T23" fmla="*/ 68 h 77"/>
                <a:gd name="T24" fmla="*/ 109 w 159"/>
                <a:gd name="T25" fmla="*/ 62 h 77"/>
                <a:gd name="T26" fmla="*/ 103 w 159"/>
                <a:gd name="T27" fmla="*/ 49 h 77"/>
                <a:gd name="T28" fmla="*/ 102 w 159"/>
                <a:gd name="T29" fmla="*/ 40 h 77"/>
                <a:gd name="T30" fmla="*/ 103 w 159"/>
                <a:gd name="T31" fmla="*/ 38 h 77"/>
                <a:gd name="T32" fmla="*/ 109 w 159"/>
                <a:gd name="T33" fmla="*/ 36 h 77"/>
                <a:gd name="T34" fmla="*/ 114 w 159"/>
                <a:gd name="T35" fmla="*/ 42 h 77"/>
                <a:gd name="T36" fmla="*/ 112 w 159"/>
                <a:gd name="T37" fmla="*/ 44 h 77"/>
                <a:gd name="T38" fmla="*/ 112 w 159"/>
                <a:gd name="T39" fmla="*/ 51 h 77"/>
                <a:gd name="T40" fmla="*/ 117 w 159"/>
                <a:gd name="T41" fmla="*/ 60 h 77"/>
                <a:gd name="T42" fmla="*/ 125 w 159"/>
                <a:gd name="T43" fmla="*/ 66 h 77"/>
                <a:gd name="T44" fmla="*/ 139 w 159"/>
                <a:gd name="T45" fmla="*/ 68 h 77"/>
                <a:gd name="T46" fmla="*/ 144 w 159"/>
                <a:gd name="T47" fmla="*/ 66 h 77"/>
                <a:gd name="T48" fmla="*/ 149 w 159"/>
                <a:gd name="T49" fmla="*/ 62 h 77"/>
                <a:gd name="T50" fmla="*/ 149 w 159"/>
                <a:gd name="T51" fmla="*/ 51 h 77"/>
                <a:gd name="T52" fmla="*/ 153 w 159"/>
                <a:gd name="T53" fmla="*/ 46 h 77"/>
                <a:gd name="T54" fmla="*/ 158 w 159"/>
                <a:gd name="T55" fmla="*/ 42 h 77"/>
                <a:gd name="T56" fmla="*/ 159 w 159"/>
                <a:gd name="T57" fmla="*/ 36 h 77"/>
                <a:gd name="T58" fmla="*/ 147 w 159"/>
                <a:gd name="T59" fmla="*/ 25 h 77"/>
                <a:gd name="T60" fmla="*/ 143 w 159"/>
                <a:gd name="T61" fmla="*/ 22 h 77"/>
                <a:gd name="T62" fmla="*/ 125 w 159"/>
                <a:gd name="T63" fmla="*/ 18 h 77"/>
                <a:gd name="T64" fmla="*/ 109 w 159"/>
                <a:gd name="T65" fmla="*/ 16 h 77"/>
                <a:gd name="T66" fmla="*/ 105 w 159"/>
                <a:gd name="T67" fmla="*/ 14 h 77"/>
                <a:gd name="T68" fmla="*/ 86 w 159"/>
                <a:gd name="T69" fmla="*/ 11 h 77"/>
                <a:gd name="T70" fmla="*/ 79 w 159"/>
                <a:gd name="T71" fmla="*/ 14 h 77"/>
                <a:gd name="T72" fmla="*/ 76 w 159"/>
                <a:gd name="T73" fmla="*/ 24 h 77"/>
                <a:gd name="T74" fmla="*/ 76 w 159"/>
                <a:gd name="T75" fmla="*/ 27 h 77"/>
                <a:gd name="T76" fmla="*/ 67 w 159"/>
                <a:gd name="T77" fmla="*/ 24 h 77"/>
                <a:gd name="T78" fmla="*/ 49 w 159"/>
                <a:gd name="T79" fmla="*/ 9 h 77"/>
                <a:gd name="T80" fmla="*/ 38 w 159"/>
                <a:gd name="T81" fmla="*/ 0 h 77"/>
                <a:gd name="T82" fmla="*/ 35 w 159"/>
                <a:gd name="T83" fmla="*/ 0 h 77"/>
                <a:gd name="T84" fmla="*/ 25 w 159"/>
                <a:gd name="T85" fmla="*/ 5 h 77"/>
                <a:gd name="T86" fmla="*/ 8 w 159"/>
                <a:gd name="T87" fmla="*/ 24 h 77"/>
                <a:gd name="T88" fmla="*/ 0 w 159"/>
                <a:gd name="T89" fmla="*/ 44 h 77"/>
                <a:gd name="T90" fmla="*/ 0 w 159"/>
                <a:gd name="T91" fmla="*/ 53 h 77"/>
                <a:gd name="T92" fmla="*/ 4 w 159"/>
                <a:gd name="T93" fmla="*/ 5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9" h="77">
                  <a:moveTo>
                    <a:pt x="4" y="58"/>
                  </a:moveTo>
                  <a:lnTo>
                    <a:pt x="4" y="58"/>
                  </a:lnTo>
                  <a:lnTo>
                    <a:pt x="10" y="62"/>
                  </a:lnTo>
                  <a:lnTo>
                    <a:pt x="14" y="66"/>
                  </a:lnTo>
                  <a:lnTo>
                    <a:pt x="20" y="75"/>
                  </a:lnTo>
                  <a:lnTo>
                    <a:pt x="20" y="75"/>
                  </a:lnTo>
                  <a:lnTo>
                    <a:pt x="23" y="77"/>
                  </a:lnTo>
                  <a:lnTo>
                    <a:pt x="26" y="77"/>
                  </a:lnTo>
                  <a:lnTo>
                    <a:pt x="35" y="75"/>
                  </a:lnTo>
                  <a:lnTo>
                    <a:pt x="49" y="70"/>
                  </a:lnTo>
                  <a:lnTo>
                    <a:pt x="49" y="70"/>
                  </a:lnTo>
                  <a:lnTo>
                    <a:pt x="52" y="70"/>
                  </a:lnTo>
                  <a:lnTo>
                    <a:pt x="54" y="70"/>
                  </a:lnTo>
                  <a:lnTo>
                    <a:pt x="58" y="73"/>
                  </a:lnTo>
                  <a:lnTo>
                    <a:pt x="60" y="75"/>
                  </a:lnTo>
                  <a:lnTo>
                    <a:pt x="63" y="77"/>
                  </a:lnTo>
                  <a:lnTo>
                    <a:pt x="66" y="75"/>
                  </a:lnTo>
                  <a:lnTo>
                    <a:pt x="68" y="73"/>
                  </a:lnTo>
                  <a:lnTo>
                    <a:pt x="68" y="73"/>
                  </a:lnTo>
                  <a:lnTo>
                    <a:pt x="77" y="70"/>
                  </a:lnTo>
                  <a:lnTo>
                    <a:pt x="86" y="68"/>
                  </a:lnTo>
                  <a:lnTo>
                    <a:pt x="103" y="70"/>
                  </a:lnTo>
                  <a:lnTo>
                    <a:pt x="103" y="70"/>
                  </a:lnTo>
                  <a:lnTo>
                    <a:pt x="108" y="68"/>
                  </a:lnTo>
                  <a:lnTo>
                    <a:pt x="109" y="66"/>
                  </a:lnTo>
                  <a:lnTo>
                    <a:pt x="109" y="62"/>
                  </a:lnTo>
                  <a:lnTo>
                    <a:pt x="108" y="58"/>
                  </a:lnTo>
                  <a:lnTo>
                    <a:pt x="103" y="49"/>
                  </a:lnTo>
                  <a:lnTo>
                    <a:pt x="102" y="44"/>
                  </a:lnTo>
                  <a:lnTo>
                    <a:pt x="102" y="40"/>
                  </a:lnTo>
                  <a:lnTo>
                    <a:pt x="102" y="40"/>
                  </a:lnTo>
                  <a:lnTo>
                    <a:pt x="103" y="38"/>
                  </a:lnTo>
                  <a:lnTo>
                    <a:pt x="105" y="36"/>
                  </a:lnTo>
                  <a:lnTo>
                    <a:pt x="109" y="36"/>
                  </a:lnTo>
                  <a:lnTo>
                    <a:pt x="114" y="40"/>
                  </a:lnTo>
                  <a:lnTo>
                    <a:pt x="114" y="42"/>
                  </a:lnTo>
                  <a:lnTo>
                    <a:pt x="112" y="44"/>
                  </a:lnTo>
                  <a:lnTo>
                    <a:pt x="112" y="44"/>
                  </a:lnTo>
                  <a:lnTo>
                    <a:pt x="112" y="48"/>
                  </a:lnTo>
                  <a:lnTo>
                    <a:pt x="112" y="51"/>
                  </a:lnTo>
                  <a:lnTo>
                    <a:pt x="114" y="55"/>
                  </a:lnTo>
                  <a:lnTo>
                    <a:pt x="117" y="60"/>
                  </a:lnTo>
                  <a:lnTo>
                    <a:pt x="121" y="62"/>
                  </a:lnTo>
                  <a:lnTo>
                    <a:pt x="125" y="66"/>
                  </a:lnTo>
                  <a:lnTo>
                    <a:pt x="133" y="68"/>
                  </a:lnTo>
                  <a:lnTo>
                    <a:pt x="139" y="68"/>
                  </a:lnTo>
                  <a:lnTo>
                    <a:pt x="139" y="68"/>
                  </a:lnTo>
                  <a:lnTo>
                    <a:pt x="144" y="66"/>
                  </a:lnTo>
                  <a:lnTo>
                    <a:pt x="147" y="64"/>
                  </a:lnTo>
                  <a:lnTo>
                    <a:pt x="149" y="62"/>
                  </a:lnTo>
                  <a:lnTo>
                    <a:pt x="149" y="58"/>
                  </a:lnTo>
                  <a:lnTo>
                    <a:pt x="149" y="51"/>
                  </a:lnTo>
                  <a:lnTo>
                    <a:pt x="150" y="49"/>
                  </a:lnTo>
                  <a:lnTo>
                    <a:pt x="153" y="46"/>
                  </a:lnTo>
                  <a:lnTo>
                    <a:pt x="153" y="46"/>
                  </a:lnTo>
                  <a:lnTo>
                    <a:pt x="158" y="42"/>
                  </a:lnTo>
                  <a:lnTo>
                    <a:pt x="159" y="40"/>
                  </a:lnTo>
                  <a:lnTo>
                    <a:pt x="159" y="36"/>
                  </a:lnTo>
                  <a:lnTo>
                    <a:pt x="156" y="31"/>
                  </a:lnTo>
                  <a:lnTo>
                    <a:pt x="147" y="25"/>
                  </a:lnTo>
                  <a:lnTo>
                    <a:pt x="147" y="25"/>
                  </a:lnTo>
                  <a:lnTo>
                    <a:pt x="143" y="22"/>
                  </a:lnTo>
                  <a:lnTo>
                    <a:pt x="137" y="20"/>
                  </a:lnTo>
                  <a:lnTo>
                    <a:pt x="125" y="18"/>
                  </a:lnTo>
                  <a:lnTo>
                    <a:pt x="114" y="18"/>
                  </a:lnTo>
                  <a:lnTo>
                    <a:pt x="109" y="16"/>
                  </a:lnTo>
                  <a:lnTo>
                    <a:pt x="105" y="14"/>
                  </a:lnTo>
                  <a:lnTo>
                    <a:pt x="105" y="14"/>
                  </a:lnTo>
                  <a:lnTo>
                    <a:pt x="95" y="11"/>
                  </a:lnTo>
                  <a:lnTo>
                    <a:pt x="86" y="11"/>
                  </a:lnTo>
                  <a:lnTo>
                    <a:pt x="82" y="11"/>
                  </a:lnTo>
                  <a:lnTo>
                    <a:pt x="79" y="14"/>
                  </a:lnTo>
                  <a:lnTo>
                    <a:pt x="77" y="18"/>
                  </a:lnTo>
                  <a:lnTo>
                    <a:pt x="76" y="24"/>
                  </a:lnTo>
                  <a:lnTo>
                    <a:pt x="76" y="24"/>
                  </a:lnTo>
                  <a:lnTo>
                    <a:pt x="76" y="27"/>
                  </a:lnTo>
                  <a:lnTo>
                    <a:pt x="71" y="27"/>
                  </a:lnTo>
                  <a:lnTo>
                    <a:pt x="67" y="24"/>
                  </a:lnTo>
                  <a:lnTo>
                    <a:pt x="63" y="20"/>
                  </a:lnTo>
                  <a:lnTo>
                    <a:pt x="49" y="9"/>
                  </a:lnTo>
                  <a:lnTo>
                    <a:pt x="44" y="3"/>
                  </a:lnTo>
                  <a:lnTo>
                    <a:pt x="38" y="0"/>
                  </a:lnTo>
                  <a:lnTo>
                    <a:pt x="38" y="0"/>
                  </a:lnTo>
                  <a:lnTo>
                    <a:pt x="35" y="0"/>
                  </a:lnTo>
                  <a:lnTo>
                    <a:pt x="32" y="1"/>
                  </a:lnTo>
                  <a:lnTo>
                    <a:pt x="25" y="5"/>
                  </a:lnTo>
                  <a:lnTo>
                    <a:pt x="17" y="13"/>
                  </a:lnTo>
                  <a:lnTo>
                    <a:pt x="8" y="24"/>
                  </a:lnTo>
                  <a:lnTo>
                    <a:pt x="3" y="33"/>
                  </a:lnTo>
                  <a:lnTo>
                    <a:pt x="0" y="44"/>
                  </a:lnTo>
                  <a:lnTo>
                    <a:pt x="0" y="48"/>
                  </a:lnTo>
                  <a:lnTo>
                    <a:pt x="0" y="53"/>
                  </a:lnTo>
                  <a:lnTo>
                    <a:pt x="1" y="57"/>
                  </a:lnTo>
                  <a:lnTo>
                    <a:pt x="4" y="58"/>
                  </a:lnTo>
                  <a:lnTo>
                    <a:pt x="4" y="5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2" name="Freeform 38">
              <a:extLst>
                <a:ext uri="{FF2B5EF4-FFF2-40B4-BE49-F238E27FC236}">
                  <a16:creationId xmlns:a16="http://schemas.microsoft.com/office/drawing/2014/main" id="{04F9046C-7B7B-66CC-1DE3-021FAD183D52}"/>
                </a:ext>
              </a:extLst>
            </p:cNvPr>
            <p:cNvSpPr>
              <a:spLocks/>
            </p:cNvSpPr>
            <p:nvPr/>
          </p:nvSpPr>
          <p:spPr bwMode="auto">
            <a:xfrm>
              <a:off x="9757732" y="1740446"/>
              <a:ext cx="132993" cy="46318"/>
            </a:xfrm>
            <a:custGeom>
              <a:avLst/>
              <a:gdLst>
                <a:gd name="T0" fmla="*/ 2 w 99"/>
                <a:gd name="T1" fmla="*/ 20 h 41"/>
                <a:gd name="T2" fmla="*/ 2 w 99"/>
                <a:gd name="T3" fmla="*/ 20 h 41"/>
                <a:gd name="T4" fmla="*/ 8 w 99"/>
                <a:gd name="T5" fmla="*/ 20 h 41"/>
                <a:gd name="T6" fmla="*/ 12 w 99"/>
                <a:gd name="T7" fmla="*/ 24 h 41"/>
                <a:gd name="T8" fmla="*/ 22 w 99"/>
                <a:gd name="T9" fmla="*/ 30 h 41"/>
                <a:gd name="T10" fmla="*/ 34 w 99"/>
                <a:gd name="T11" fmla="*/ 37 h 41"/>
                <a:gd name="T12" fmla="*/ 41 w 99"/>
                <a:gd name="T13" fmla="*/ 39 h 41"/>
                <a:gd name="T14" fmla="*/ 50 w 99"/>
                <a:gd name="T15" fmla="*/ 41 h 41"/>
                <a:gd name="T16" fmla="*/ 50 w 99"/>
                <a:gd name="T17" fmla="*/ 41 h 41"/>
                <a:gd name="T18" fmla="*/ 69 w 99"/>
                <a:gd name="T19" fmla="*/ 41 h 41"/>
                <a:gd name="T20" fmla="*/ 86 w 99"/>
                <a:gd name="T21" fmla="*/ 39 h 41"/>
                <a:gd name="T22" fmla="*/ 94 w 99"/>
                <a:gd name="T23" fmla="*/ 34 h 41"/>
                <a:gd name="T24" fmla="*/ 97 w 99"/>
                <a:gd name="T25" fmla="*/ 32 h 41"/>
                <a:gd name="T26" fmla="*/ 99 w 99"/>
                <a:gd name="T27" fmla="*/ 30 h 41"/>
                <a:gd name="T28" fmla="*/ 99 w 99"/>
                <a:gd name="T29" fmla="*/ 30 h 41"/>
                <a:gd name="T30" fmla="*/ 97 w 99"/>
                <a:gd name="T31" fmla="*/ 26 h 41"/>
                <a:gd name="T32" fmla="*/ 94 w 99"/>
                <a:gd name="T33" fmla="*/ 22 h 41"/>
                <a:gd name="T34" fmla="*/ 86 w 99"/>
                <a:gd name="T35" fmla="*/ 17 h 41"/>
                <a:gd name="T36" fmla="*/ 75 w 99"/>
                <a:gd name="T37" fmla="*/ 15 h 41"/>
                <a:gd name="T38" fmla="*/ 69 w 99"/>
                <a:gd name="T39" fmla="*/ 15 h 41"/>
                <a:gd name="T40" fmla="*/ 67 w 99"/>
                <a:gd name="T41" fmla="*/ 17 h 41"/>
                <a:gd name="T42" fmla="*/ 67 w 99"/>
                <a:gd name="T43" fmla="*/ 17 h 41"/>
                <a:gd name="T44" fmla="*/ 64 w 99"/>
                <a:gd name="T45" fmla="*/ 17 h 41"/>
                <a:gd name="T46" fmla="*/ 60 w 99"/>
                <a:gd name="T47" fmla="*/ 17 h 41"/>
                <a:gd name="T48" fmla="*/ 55 w 99"/>
                <a:gd name="T49" fmla="*/ 15 h 41"/>
                <a:gd name="T50" fmla="*/ 50 w 99"/>
                <a:gd name="T51" fmla="*/ 11 h 41"/>
                <a:gd name="T52" fmla="*/ 46 w 99"/>
                <a:gd name="T53" fmla="*/ 10 h 41"/>
                <a:gd name="T54" fmla="*/ 43 w 99"/>
                <a:gd name="T55" fmla="*/ 10 h 41"/>
                <a:gd name="T56" fmla="*/ 43 w 99"/>
                <a:gd name="T57" fmla="*/ 10 h 41"/>
                <a:gd name="T58" fmla="*/ 36 w 99"/>
                <a:gd name="T59" fmla="*/ 11 h 41"/>
                <a:gd name="T60" fmla="*/ 28 w 99"/>
                <a:gd name="T61" fmla="*/ 11 h 41"/>
                <a:gd name="T62" fmla="*/ 21 w 99"/>
                <a:gd name="T63" fmla="*/ 10 h 41"/>
                <a:gd name="T64" fmla="*/ 18 w 99"/>
                <a:gd name="T65" fmla="*/ 6 h 41"/>
                <a:gd name="T66" fmla="*/ 17 w 99"/>
                <a:gd name="T67" fmla="*/ 2 h 41"/>
                <a:gd name="T68" fmla="*/ 17 w 99"/>
                <a:gd name="T69" fmla="*/ 2 h 41"/>
                <a:gd name="T70" fmla="*/ 14 w 99"/>
                <a:gd name="T71" fmla="*/ 0 h 41"/>
                <a:gd name="T72" fmla="*/ 11 w 99"/>
                <a:gd name="T73" fmla="*/ 0 h 41"/>
                <a:gd name="T74" fmla="*/ 8 w 99"/>
                <a:gd name="T75" fmla="*/ 4 h 41"/>
                <a:gd name="T76" fmla="*/ 5 w 99"/>
                <a:gd name="T77" fmla="*/ 8 h 41"/>
                <a:gd name="T78" fmla="*/ 0 w 99"/>
                <a:gd name="T79" fmla="*/ 15 h 41"/>
                <a:gd name="T80" fmla="*/ 0 w 99"/>
                <a:gd name="T81" fmla="*/ 19 h 41"/>
                <a:gd name="T82" fmla="*/ 2 w 99"/>
                <a:gd name="T83" fmla="*/ 20 h 41"/>
                <a:gd name="T84" fmla="*/ 2 w 99"/>
                <a:gd name="T85"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41">
                  <a:moveTo>
                    <a:pt x="2" y="20"/>
                  </a:moveTo>
                  <a:lnTo>
                    <a:pt x="2" y="20"/>
                  </a:lnTo>
                  <a:lnTo>
                    <a:pt x="8" y="20"/>
                  </a:lnTo>
                  <a:lnTo>
                    <a:pt x="12" y="24"/>
                  </a:lnTo>
                  <a:lnTo>
                    <a:pt x="22" y="30"/>
                  </a:lnTo>
                  <a:lnTo>
                    <a:pt x="34" y="37"/>
                  </a:lnTo>
                  <a:lnTo>
                    <a:pt x="41" y="39"/>
                  </a:lnTo>
                  <a:lnTo>
                    <a:pt x="50" y="41"/>
                  </a:lnTo>
                  <a:lnTo>
                    <a:pt x="50" y="41"/>
                  </a:lnTo>
                  <a:lnTo>
                    <a:pt x="69" y="41"/>
                  </a:lnTo>
                  <a:lnTo>
                    <a:pt x="86" y="39"/>
                  </a:lnTo>
                  <a:lnTo>
                    <a:pt x="94" y="34"/>
                  </a:lnTo>
                  <a:lnTo>
                    <a:pt x="97" y="32"/>
                  </a:lnTo>
                  <a:lnTo>
                    <a:pt x="99" y="30"/>
                  </a:lnTo>
                  <a:lnTo>
                    <a:pt x="99" y="30"/>
                  </a:lnTo>
                  <a:lnTo>
                    <a:pt x="97" y="26"/>
                  </a:lnTo>
                  <a:lnTo>
                    <a:pt x="94" y="22"/>
                  </a:lnTo>
                  <a:lnTo>
                    <a:pt x="86" y="17"/>
                  </a:lnTo>
                  <a:lnTo>
                    <a:pt x="75" y="15"/>
                  </a:lnTo>
                  <a:lnTo>
                    <a:pt x="69" y="15"/>
                  </a:lnTo>
                  <a:lnTo>
                    <a:pt x="67" y="17"/>
                  </a:lnTo>
                  <a:lnTo>
                    <a:pt x="67" y="17"/>
                  </a:lnTo>
                  <a:lnTo>
                    <a:pt x="64" y="17"/>
                  </a:lnTo>
                  <a:lnTo>
                    <a:pt x="60" y="17"/>
                  </a:lnTo>
                  <a:lnTo>
                    <a:pt x="55" y="15"/>
                  </a:lnTo>
                  <a:lnTo>
                    <a:pt x="50" y="11"/>
                  </a:lnTo>
                  <a:lnTo>
                    <a:pt x="46" y="10"/>
                  </a:lnTo>
                  <a:lnTo>
                    <a:pt x="43" y="10"/>
                  </a:lnTo>
                  <a:lnTo>
                    <a:pt x="43" y="10"/>
                  </a:lnTo>
                  <a:lnTo>
                    <a:pt x="36" y="11"/>
                  </a:lnTo>
                  <a:lnTo>
                    <a:pt x="28" y="11"/>
                  </a:lnTo>
                  <a:lnTo>
                    <a:pt x="21" y="10"/>
                  </a:lnTo>
                  <a:lnTo>
                    <a:pt x="18" y="6"/>
                  </a:lnTo>
                  <a:lnTo>
                    <a:pt x="17" y="2"/>
                  </a:lnTo>
                  <a:lnTo>
                    <a:pt x="17" y="2"/>
                  </a:lnTo>
                  <a:lnTo>
                    <a:pt x="14" y="0"/>
                  </a:lnTo>
                  <a:lnTo>
                    <a:pt x="11" y="0"/>
                  </a:lnTo>
                  <a:lnTo>
                    <a:pt x="8" y="4"/>
                  </a:lnTo>
                  <a:lnTo>
                    <a:pt x="5" y="8"/>
                  </a:lnTo>
                  <a:lnTo>
                    <a:pt x="0" y="15"/>
                  </a:lnTo>
                  <a:lnTo>
                    <a:pt x="0" y="19"/>
                  </a:lnTo>
                  <a:lnTo>
                    <a:pt x="2" y="20"/>
                  </a:lnTo>
                  <a:lnTo>
                    <a:pt x="2" y="2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3" name="Freeform 39">
              <a:extLst>
                <a:ext uri="{FF2B5EF4-FFF2-40B4-BE49-F238E27FC236}">
                  <a16:creationId xmlns:a16="http://schemas.microsoft.com/office/drawing/2014/main" id="{4D935239-1EC9-2B5C-A54B-56567BE6AC6A}"/>
                </a:ext>
              </a:extLst>
            </p:cNvPr>
            <p:cNvSpPr>
              <a:spLocks/>
            </p:cNvSpPr>
            <p:nvPr/>
          </p:nvSpPr>
          <p:spPr bwMode="auto">
            <a:xfrm>
              <a:off x="10640321" y="1966389"/>
              <a:ext cx="103439" cy="36151"/>
            </a:xfrm>
            <a:custGeom>
              <a:avLst/>
              <a:gdLst>
                <a:gd name="T0" fmla="*/ 3 w 77"/>
                <a:gd name="T1" fmla="*/ 31 h 32"/>
                <a:gd name="T2" fmla="*/ 3 w 77"/>
                <a:gd name="T3" fmla="*/ 31 h 32"/>
                <a:gd name="T4" fmla="*/ 7 w 77"/>
                <a:gd name="T5" fmla="*/ 31 h 32"/>
                <a:gd name="T6" fmla="*/ 11 w 77"/>
                <a:gd name="T7" fmla="*/ 32 h 32"/>
                <a:gd name="T8" fmla="*/ 17 w 77"/>
                <a:gd name="T9" fmla="*/ 29 h 32"/>
                <a:gd name="T10" fmla="*/ 24 w 77"/>
                <a:gd name="T11" fmla="*/ 27 h 32"/>
                <a:gd name="T12" fmla="*/ 27 w 77"/>
                <a:gd name="T13" fmla="*/ 27 h 32"/>
                <a:gd name="T14" fmla="*/ 30 w 77"/>
                <a:gd name="T15" fmla="*/ 29 h 32"/>
                <a:gd name="T16" fmla="*/ 30 w 77"/>
                <a:gd name="T17" fmla="*/ 29 h 32"/>
                <a:gd name="T18" fmla="*/ 35 w 77"/>
                <a:gd name="T19" fmla="*/ 31 h 32"/>
                <a:gd name="T20" fmla="*/ 40 w 77"/>
                <a:gd name="T21" fmla="*/ 32 h 32"/>
                <a:gd name="T22" fmla="*/ 52 w 77"/>
                <a:gd name="T23" fmla="*/ 31 h 32"/>
                <a:gd name="T24" fmla="*/ 72 w 77"/>
                <a:gd name="T25" fmla="*/ 23 h 32"/>
                <a:gd name="T26" fmla="*/ 72 w 77"/>
                <a:gd name="T27" fmla="*/ 23 h 32"/>
                <a:gd name="T28" fmla="*/ 75 w 77"/>
                <a:gd name="T29" fmla="*/ 21 h 32"/>
                <a:gd name="T30" fmla="*/ 77 w 77"/>
                <a:gd name="T31" fmla="*/ 19 h 32"/>
                <a:gd name="T32" fmla="*/ 77 w 77"/>
                <a:gd name="T33" fmla="*/ 16 h 32"/>
                <a:gd name="T34" fmla="*/ 75 w 77"/>
                <a:gd name="T35" fmla="*/ 14 h 32"/>
                <a:gd name="T36" fmla="*/ 71 w 77"/>
                <a:gd name="T37" fmla="*/ 10 h 32"/>
                <a:gd name="T38" fmla="*/ 67 w 77"/>
                <a:gd name="T39" fmla="*/ 6 h 32"/>
                <a:gd name="T40" fmla="*/ 59 w 77"/>
                <a:gd name="T41" fmla="*/ 2 h 32"/>
                <a:gd name="T42" fmla="*/ 51 w 77"/>
                <a:gd name="T43" fmla="*/ 0 h 32"/>
                <a:gd name="T44" fmla="*/ 51 w 77"/>
                <a:gd name="T45" fmla="*/ 0 h 32"/>
                <a:gd name="T46" fmla="*/ 40 w 77"/>
                <a:gd name="T47" fmla="*/ 0 h 32"/>
                <a:gd name="T48" fmla="*/ 30 w 77"/>
                <a:gd name="T49" fmla="*/ 2 h 32"/>
                <a:gd name="T50" fmla="*/ 20 w 77"/>
                <a:gd name="T51" fmla="*/ 6 h 32"/>
                <a:gd name="T52" fmla="*/ 13 w 77"/>
                <a:gd name="T53" fmla="*/ 10 h 32"/>
                <a:gd name="T54" fmla="*/ 6 w 77"/>
                <a:gd name="T55" fmla="*/ 16 h 32"/>
                <a:gd name="T56" fmla="*/ 1 w 77"/>
                <a:gd name="T57" fmla="*/ 21 h 32"/>
                <a:gd name="T58" fmla="*/ 0 w 77"/>
                <a:gd name="T59" fmla="*/ 27 h 32"/>
                <a:gd name="T60" fmla="*/ 1 w 77"/>
                <a:gd name="T61" fmla="*/ 29 h 32"/>
                <a:gd name="T62" fmla="*/ 3 w 77"/>
                <a:gd name="T63" fmla="*/ 31 h 32"/>
                <a:gd name="T64" fmla="*/ 3 w 77"/>
                <a:gd name="T65"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 h="32">
                  <a:moveTo>
                    <a:pt x="3" y="31"/>
                  </a:moveTo>
                  <a:lnTo>
                    <a:pt x="3" y="31"/>
                  </a:lnTo>
                  <a:lnTo>
                    <a:pt x="7" y="31"/>
                  </a:lnTo>
                  <a:lnTo>
                    <a:pt x="11" y="32"/>
                  </a:lnTo>
                  <a:lnTo>
                    <a:pt x="17" y="29"/>
                  </a:lnTo>
                  <a:lnTo>
                    <a:pt x="24" y="27"/>
                  </a:lnTo>
                  <a:lnTo>
                    <a:pt x="27" y="27"/>
                  </a:lnTo>
                  <a:lnTo>
                    <a:pt x="30" y="29"/>
                  </a:lnTo>
                  <a:lnTo>
                    <a:pt x="30" y="29"/>
                  </a:lnTo>
                  <a:lnTo>
                    <a:pt x="35" y="31"/>
                  </a:lnTo>
                  <a:lnTo>
                    <a:pt x="40" y="32"/>
                  </a:lnTo>
                  <a:lnTo>
                    <a:pt x="52" y="31"/>
                  </a:lnTo>
                  <a:lnTo>
                    <a:pt x="72" y="23"/>
                  </a:lnTo>
                  <a:lnTo>
                    <a:pt x="72" y="23"/>
                  </a:lnTo>
                  <a:lnTo>
                    <a:pt x="75" y="21"/>
                  </a:lnTo>
                  <a:lnTo>
                    <a:pt x="77" y="19"/>
                  </a:lnTo>
                  <a:lnTo>
                    <a:pt x="77" y="16"/>
                  </a:lnTo>
                  <a:lnTo>
                    <a:pt x="75" y="14"/>
                  </a:lnTo>
                  <a:lnTo>
                    <a:pt x="71" y="10"/>
                  </a:lnTo>
                  <a:lnTo>
                    <a:pt x="67" y="6"/>
                  </a:lnTo>
                  <a:lnTo>
                    <a:pt x="59" y="2"/>
                  </a:lnTo>
                  <a:lnTo>
                    <a:pt x="51" y="0"/>
                  </a:lnTo>
                  <a:lnTo>
                    <a:pt x="51" y="0"/>
                  </a:lnTo>
                  <a:lnTo>
                    <a:pt x="40" y="0"/>
                  </a:lnTo>
                  <a:lnTo>
                    <a:pt x="30" y="2"/>
                  </a:lnTo>
                  <a:lnTo>
                    <a:pt x="20" y="6"/>
                  </a:lnTo>
                  <a:lnTo>
                    <a:pt x="13" y="10"/>
                  </a:lnTo>
                  <a:lnTo>
                    <a:pt x="6" y="16"/>
                  </a:lnTo>
                  <a:lnTo>
                    <a:pt x="1" y="21"/>
                  </a:lnTo>
                  <a:lnTo>
                    <a:pt x="0" y="27"/>
                  </a:lnTo>
                  <a:lnTo>
                    <a:pt x="1" y="29"/>
                  </a:lnTo>
                  <a:lnTo>
                    <a:pt x="3" y="31"/>
                  </a:lnTo>
                  <a:lnTo>
                    <a:pt x="3" y="3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4" name="Freeform 40">
              <a:extLst>
                <a:ext uri="{FF2B5EF4-FFF2-40B4-BE49-F238E27FC236}">
                  <a16:creationId xmlns:a16="http://schemas.microsoft.com/office/drawing/2014/main" id="{5DAE34FC-77F0-3CBC-EA3F-328C7D4C8714}"/>
                </a:ext>
              </a:extLst>
            </p:cNvPr>
            <p:cNvSpPr>
              <a:spLocks/>
            </p:cNvSpPr>
            <p:nvPr/>
          </p:nvSpPr>
          <p:spPr bwMode="auto">
            <a:xfrm>
              <a:off x="8308244" y="1374420"/>
              <a:ext cx="149113" cy="110712"/>
            </a:xfrm>
            <a:custGeom>
              <a:avLst/>
              <a:gdLst>
                <a:gd name="T0" fmla="*/ 22 w 111"/>
                <a:gd name="T1" fmla="*/ 65 h 98"/>
                <a:gd name="T2" fmla="*/ 28 w 111"/>
                <a:gd name="T3" fmla="*/ 71 h 98"/>
                <a:gd name="T4" fmla="*/ 23 w 111"/>
                <a:gd name="T5" fmla="*/ 74 h 98"/>
                <a:gd name="T6" fmla="*/ 16 w 111"/>
                <a:gd name="T7" fmla="*/ 74 h 98"/>
                <a:gd name="T8" fmla="*/ 3 w 111"/>
                <a:gd name="T9" fmla="*/ 78 h 98"/>
                <a:gd name="T10" fmla="*/ 0 w 111"/>
                <a:gd name="T11" fmla="*/ 82 h 98"/>
                <a:gd name="T12" fmla="*/ 3 w 111"/>
                <a:gd name="T13" fmla="*/ 83 h 98"/>
                <a:gd name="T14" fmla="*/ 9 w 111"/>
                <a:gd name="T15" fmla="*/ 91 h 98"/>
                <a:gd name="T16" fmla="*/ 21 w 111"/>
                <a:gd name="T17" fmla="*/ 98 h 98"/>
                <a:gd name="T18" fmla="*/ 25 w 111"/>
                <a:gd name="T19" fmla="*/ 98 h 98"/>
                <a:gd name="T20" fmla="*/ 37 w 111"/>
                <a:gd name="T21" fmla="*/ 94 h 98"/>
                <a:gd name="T22" fmla="*/ 44 w 111"/>
                <a:gd name="T23" fmla="*/ 83 h 98"/>
                <a:gd name="T24" fmla="*/ 44 w 111"/>
                <a:gd name="T25" fmla="*/ 80 h 98"/>
                <a:gd name="T26" fmla="*/ 50 w 111"/>
                <a:gd name="T27" fmla="*/ 74 h 98"/>
                <a:gd name="T28" fmla="*/ 98 w 111"/>
                <a:gd name="T29" fmla="*/ 59 h 98"/>
                <a:gd name="T30" fmla="*/ 102 w 111"/>
                <a:gd name="T31" fmla="*/ 58 h 98"/>
                <a:gd name="T32" fmla="*/ 101 w 111"/>
                <a:gd name="T33" fmla="*/ 49 h 98"/>
                <a:gd name="T34" fmla="*/ 100 w 111"/>
                <a:gd name="T35" fmla="*/ 43 h 98"/>
                <a:gd name="T36" fmla="*/ 104 w 111"/>
                <a:gd name="T37" fmla="*/ 39 h 98"/>
                <a:gd name="T38" fmla="*/ 110 w 111"/>
                <a:gd name="T39" fmla="*/ 37 h 98"/>
                <a:gd name="T40" fmla="*/ 111 w 111"/>
                <a:gd name="T41" fmla="*/ 34 h 98"/>
                <a:gd name="T42" fmla="*/ 95 w 111"/>
                <a:gd name="T43" fmla="*/ 26 h 98"/>
                <a:gd name="T44" fmla="*/ 91 w 111"/>
                <a:gd name="T45" fmla="*/ 26 h 98"/>
                <a:gd name="T46" fmla="*/ 85 w 111"/>
                <a:gd name="T47" fmla="*/ 19 h 98"/>
                <a:gd name="T48" fmla="*/ 83 w 111"/>
                <a:gd name="T49" fmla="*/ 8 h 98"/>
                <a:gd name="T50" fmla="*/ 81 w 111"/>
                <a:gd name="T51" fmla="*/ 0 h 98"/>
                <a:gd name="T52" fmla="*/ 79 w 111"/>
                <a:gd name="T53" fmla="*/ 0 h 98"/>
                <a:gd name="T54" fmla="*/ 72 w 111"/>
                <a:gd name="T55" fmla="*/ 4 h 98"/>
                <a:gd name="T56" fmla="*/ 53 w 111"/>
                <a:gd name="T57" fmla="*/ 14 h 98"/>
                <a:gd name="T58" fmla="*/ 38 w 111"/>
                <a:gd name="T59" fmla="*/ 17 h 98"/>
                <a:gd name="T60" fmla="*/ 28 w 111"/>
                <a:gd name="T61" fmla="*/ 25 h 98"/>
                <a:gd name="T62" fmla="*/ 28 w 111"/>
                <a:gd name="T63" fmla="*/ 28 h 98"/>
                <a:gd name="T64" fmla="*/ 29 w 111"/>
                <a:gd name="T65" fmla="*/ 30 h 98"/>
                <a:gd name="T66" fmla="*/ 34 w 111"/>
                <a:gd name="T67" fmla="*/ 35 h 98"/>
                <a:gd name="T68" fmla="*/ 32 w 111"/>
                <a:gd name="T69" fmla="*/ 41 h 98"/>
                <a:gd name="T70" fmla="*/ 23 w 111"/>
                <a:gd name="T71" fmla="*/ 49 h 98"/>
                <a:gd name="T72" fmla="*/ 21 w 111"/>
                <a:gd name="T73" fmla="*/ 49 h 98"/>
                <a:gd name="T74" fmla="*/ 16 w 111"/>
                <a:gd name="T75" fmla="*/ 50 h 98"/>
                <a:gd name="T76" fmla="*/ 13 w 111"/>
                <a:gd name="T77" fmla="*/ 54 h 98"/>
                <a:gd name="T78" fmla="*/ 16 w 111"/>
                <a:gd name="T79" fmla="*/ 59 h 98"/>
                <a:gd name="T80" fmla="*/ 22 w 111"/>
                <a:gd name="T81" fmla="*/ 6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1" h="98">
                  <a:moveTo>
                    <a:pt x="22" y="65"/>
                  </a:moveTo>
                  <a:lnTo>
                    <a:pt x="22" y="65"/>
                  </a:lnTo>
                  <a:lnTo>
                    <a:pt x="28" y="69"/>
                  </a:lnTo>
                  <a:lnTo>
                    <a:pt x="28" y="71"/>
                  </a:lnTo>
                  <a:lnTo>
                    <a:pt x="28" y="72"/>
                  </a:lnTo>
                  <a:lnTo>
                    <a:pt x="23" y="74"/>
                  </a:lnTo>
                  <a:lnTo>
                    <a:pt x="16" y="74"/>
                  </a:lnTo>
                  <a:lnTo>
                    <a:pt x="16" y="74"/>
                  </a:lnTo>
                  <a:lnTo>
                    <a:pt x="9" y="76"/>
                  </a:lnTo>
                  <a:lnTo>
                    <a:pt x="3" y="78"/>
                  </a:lnTo>
                  <a:lnTo>
                    <a:pt x="0" y="80"/>
                  </a:lnTo>
                  <a:lnTo>
                    <a:pt x="0" y="82"/>
                  </a:lnTo>
                  <a:lnTo>
                    <a:pt x="3" y="83"/>
                  </a:lnTo>
                  <a:lnTo>
                    <a:pt x="3" y="83"/>
                  </a:lnTo>
                  <a:lnTo>
                    <a:pt x="6" y="87"/>
                  </a:lnTo>
                  <a:lnTo>
                    <a:pt x="9" y="91"/>
                  </a:lnTo>
                  <a:lnTo>
                    <a:pt x="13" y="94"/>
                  </a:lnTo>
                  <a:lnTo>
                    <a:pt x="21" y="98"/>
                  </a:lnTo>
                  <a:lnTo>
                    <a:pt x="21" y="98"/>
                  </a:lnTo>
                  <a:lnTo>
                    <a:pt x="25" y="98"/>
                  </a:lnTo>
                  <a:lnTo>
                    <a:pt x="29" y="98"/>
                  </a:lnTo>
                  <a:lnTo>
                    <a:pt x="37" y="94"/>
                  </a:lnTo>
                  <a:lnTo>
                    <a:pt x="42" y="87"/>
                  </a:lnTo>
                  <a:lnTo>
                    <a:pt x="44" y="83"/>
                  </a:lnTo>
                  <a:lnTo>
                    <a:pt x="44" y="80"/>
                  </a:lnTo>
                  <a:lnTo>
                    <a:pt x="44" y="80"/>
                  </a:lnTo>
                  <a:lnTo>
                    <a:pt x="45" y="78"/>
                  </a:lnTo>
                  <a:lnTo>
                    <a:pt x="50" y="74"/>
                  </a:lnTo>
                  <a:lnTo>
                    <a:pt x="66" y="69"/>
                  </a:lnTo>
                  <a:lnTo>
                    <a:pt x="98" y="59"/>
                  </a:lnTo>
                  <a:lnTo>
                    <a:pt x="98" y="59"/>
                  </a:lnTo>
                  <a:lnTo>
                    <a:pt x="102" y="58"/>
                  </a:lnTo>
                  <a:lnTo>
                    <a:pt x="102" y="56"/>
                  </a:lnTo>
                  <a:lnTo>
                    <a:pt x="101" y="49"/>
                  </a:lnTo>
                  <a:lnTo>
                    <a:pt x="100" y="45"/>
                  </a:lnTo>
                  <a:lnTo>
                    <a:pt x="100" y="43"/>
                  </a:lnTo>
                  <a:lnTo>
                    <a:pt x="101" y="41"/>
                  </a:lnTo>
                  <a:lnTo>
                    <a:pt x="104" y="39"/>
                  </a:lnTo>
                  <a:lnTo>
                    <a:pt x="104" y="39"/>
                  </a:lnTo>
                  <a:lnTo>
                    <a:pt x="110" y="37"/>
                  </a:lnTo>
                  <a:lnTo>
                    <a:pt x="111" y="35"/>
                  </a:lnTo>
                  <a:lnTo>
                    <a:pt x="111" y="34"/>
                  </a:lnTo>
                  <a:lnTo>
                    <a:pt x="105" y="30"/>
                  </a:lnTo>
                  <a:lnTo>
                    <a:pt x="95" y="26"/>
                  </a:lnTo>
                  <a:lnTo>
                    <a:pt x="95" y="26"/>
                  </a:lnTo>
                  <a:lnTo>
                    <a:pt x="91" y="26"/>
                  </a:lnTo>
                  <a:lnTo>
                    <a:pt x="88" y="23"/>
                  </a:lnTo>
                  <a:lnTo>
                    <a:pt x="85" y="19"/>
                  </a:lnTo>
                  <a:lnTo>
                    <a:pt x="85" y="15"/>
                  </a:lnTo>
                  <a:lnTo>
                    <a:pt x="83" y="8"/>
                  </a:lnTo>
                  <a:lnTo>
                    <a:pt x="82" y="4"/>
                  </a:lnTo>
                  <a:lnTo>
                    <a:pt x="81" y="0"/>
                  </a:lnTo>
                  <a:lnTo>
                    <a:pt x="81" y="0"/>
                  </a:lnTo>
                  <a:lnTo>
                    <a:pt x="79" y="0"/>
                  </a:lnTo>
                  <a:lnTo>
                    <a:pt x="78" y="0"/>
                  </a:lnTo>
                  <a:lnTo>
                    <a:pt x="72" y="4"/>
                  </a:lnTo>
                  <a:lnTo>
                    <a:pt x="65" y="8"/>
                  </a:lnTo>
                  <a:lnTo>
                    <a:pt x="53" y="14"/>
                  </a:lnTo>
                  <a:lnTo>
                    <a:pt x="53" y="14"/>
                  </a:lnTo>
                  <a:lnTo>
                    <a:pt x="38" y="17"/>
                  </a:lnTo>
                  <a:lnTo>
                    <a:pt x="31" y="23"/>
                  </a:lnTo>
                  <a:lnTo>
                    <a:pt x="28" y="25"/>
                  </a:lnTo>
                  <a:lnTo>
                    <a:pt x="26" y="26"/>
                  </a:lnTo>
                  <a:lnTo>
                    <a:pt x="28" y="28"/>
                  </a:lnTo>
                  <a:lnTo>
                    <a:pt x="29" y="30"/>
                  </a:lnTo>
                  <a:lnTo>
                    <a:pt x="29" y="30"/>
                  </a:lnTo>
                  <a:lnTo>
                    <a:pt x="32" y="34"/>
                  </a:lnTo>
                  <a:lnTo>
                    <a:pt x="34" y="35"/>
                  </a:lnTo>
                  <a:lnTo>
                    <a:pt x="32" y="39"/>
                  </a:lnTo>
                  <a:lnTo>
                    <a:pt x="32" y="41"/>
                  </a:lnTo>
                  <a:lnTo>
                    <a:pt x="28" y="47"/>
                  </a:lnTo>
                  <a:lnTo>
                    <a:pt x="23" y="49"/>
                  </a:lnTo>
                  <a:lnTo>
                    <a:pt x="21" y="49"/>
                  </a:lnTo>
                  <a:lnTo>
                    <a:pt x="21" y="49"/>
                  </a:lnTo>
                  <a:lnTo>
                    <a:pt x="18" y="49"/>
                  </a:lnTo>
                  <a:lnTo>
                    <a:pt x="16" y="50"/>
                  </a:lnTo>
                  <a:lnTo>
                    <a:pt x="15" y="52"/>
                  </a:lnTo>
                  <a:lnTo>
                    <a:pt x="13" y="54"/>
                  </a:lnTo>
                  <a:lnTo>
                    <a:pt x="15" y="58"/>
                  </a:lnTo>
                  <a:lnTo>
                    <a:pt x="16" y="59"/>
                  </a:lnTo>
                  <a:lnTo>
                    <a:pt x="18" y="63"/>
                  </a:lnTo>
                  <a:lnTo>
                    <a:pt x="22" y="65"/>
                  </a:lnTo>
                  <a:lnTo>
                    <a:pt x="22" y="6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5" name="Freeform 41">
              <a:extLst>
                <a:ext uri="{FF2B5EF4-FFF2-40B4-BE49-F238E27FC236}">
                  <a16:creationId xmlns:a16="http://schemas.microsoft.com/office/drawing/2014/main" id="{D22ACF43-55E7-D94B-A2D2-8D60785F6349}"/>
                </a:ext>
              </a:extLst>
            </p:cNvPr>
            <p:cNvSpPr>
              <a:spLocks/>
            </p:cNvSpPr>
            <p:nvPr/>
          </p:nvSpPr>
          <p:spPr bwMode="auto">
            <a:xfrm>
              <a:off x="9593842" y="1811618"/>
              <a:ext cx="29554" cy="16946"/>
            </a:xfrm>
            <a:custGeom>
              <a:avLst/>
              <a:gdLst>
                <a:gd name="T0" fmla="*/ 22 w 22"/>
                <a:gd name="T1" fmla="*/ 4 h 15"/>
                <a:gd name="T2" fmla="*/ 22 w 22"/>
                <a:gd name="T3" fmla="*/ 4 h 15"/>
                <a:gd name="T4" fmla="*/ 20 w 22"/>
                <a:gd name="T5" fmla="*/ 0 h 15"/>
                <a:gd name="T6" fmla="*/ 17 w 22"/>
                <a:gd name="T7" fmla="*/ 0 h 15"/>
                <a:gd name="T8" fmla="*/ 13 w 22"/>
                <a:gd name="T9" fmla="*/ 0 h 15"/>
                <a:gd name="T10" fmla="*/ 7 w 22"/>
                <a:gd name="T11" fmla="*/ 2 h 15"/>
                <a:gd name="T12" fmla="*/ 3 w 22"/>
                <a:gd name="T13" fmla="*/ 6 h 15"/>
                <a:gd name="T14" fmla="*/ 1 w 22"/>
                <a:gd name="T15" fmla="*/ 8 h 15"/>
                <a:gd name="T16" fmla="*/ 0 w 22"/>
                <a:gd name="T17" fmla="*/ 12 h 15"/>
                <a:gd name="T18" fmla="*/ 3 w 22"/>
                <a:gd name="T19" fmla="*/ 14 h 15"/>
                <a:gd name="T20" fmla="*/ 3 w 22"/>
                <a:gd name="T21" fmla="*/ 14 h 15"/>
                <a:gd name="T22" fmla="*/ 9 w 22"/>
                <a:gd name="T23" fmla="*/ 15 h 15"/>
                <a:gd name="T24" fmla="*/ 16 w 22"/>
                <a:gd name="T25" fmla="*/ 15 h 15"/>
                <a:gd name="T26" fmla="*/ 20 w 22"/>
                <a:gd name="T27" fmla="*/ 12 h 15"/>
                <a:gd name="T28" fmla="*/ 22 w 22"/>
                <a:gd name="T29" fmla="*/ 8 h 15"/>
                <a:gd name="T30" fmla="*/ 22 w 22"/>
                <a:gd name="T31" fmla="*/ 4 h 15"/>
                <a:gd name="T32" fmla="*/ 22 w 22"/>
                <a:gd name="T33"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5">
                  <a:moveTo>
                    <a:pt x="22" y="4"/>
                  </a:moveTo>
                  <a:lnTo>
                    <a:pt x="22" y="4"/>
                  </a:lnTo>
                  <a:lnTo>
                    <a:pt x="20" y="0"/>
                  </a:lnTo>
                  <a:lnTo>
                    <a:pt x="17" y="0"/>
                  </a:lnTo>
                  <a:lnTo>
                    <a:pt x="13" y="0"/>
                  </a:lnTo>
                  <a:lnTo>
                    <a:pt x="7" y="2"/>
                  </a:lnTo>
                  <a:lnTo>
                    <a:pt x="3" y="6"/>
                  </a:lnTo>
                  <a:lnTo>
                    <a:pt x="1" y="8"/>
                  </a:lnTo>
                  <a:lnTo>
                    <a:pt x="0" y="12"/>
                  </a:lnTo>
                  <a:lnTo>
                    <a:pt x="3" y="14"/>
                  </a:lnTo>
                  <a:lnTo>
                    <a:pt x="3" y="14"/>
                  </a:lnTo>
                  <a:lnTo>
                    <a:pt x="9" y="15"/>
                  </a:lnTo>
                  <a:lnTo>
                    <a:pt x="16" y="15"/>
                  </a:lnTo>
                  <a:lnTo>
                    <a:pt x="20" y="12"/>
                  </a:lnTo>
                  <a:lnTo>
                    <a:pt x="22" y="8"/>
                  </a:lnTo>
                  <a:lnTo>
                    <a:pt x="22" y="4"/>
                  </a:lnTo>
                  <a:lnTo>
                    <a:pt x="22"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6" name="Freeform 42">
              <a:extLst>
                <a:ext uri="{FF2B5EF4-FFF2-40B4-BE49-F238E27FC236}">
                  <a16:creationId xmlns:a16="http://schemas.microsoft.com/office/drawing/2014/main" id="{1BAB4FE3-D662-183B-ED7F-B415B835EB9A}"/>
                </a:ext>
              </a:extLst>
            </p:cNvPr>
            <p:cNvSpPr>
              <a:spLocks/>
            </p:cNvSpPr>
            <p:nvPr/>
          </p:nvSpPr>
          <p:spPr bwMode="auto">
            <a:xfrm>
              <a:off x="8280034" y="1381198"/>
              <a:ext cx="36271" cy="16946"/>
            </a:xfrm>
            <a:custGeom>
              <a:avLst/>
              <a:gdLst>
                <a:gd name="T0" fmla="*/ 27 w 27"/>
                <a:gd name="T1" fmla="*/ 6 h 15"/>
                <a:gd name="T2" fmla="*/ 27 w 27"/>
                <a:gd name="T3" fmla="*/ 6 h 15"/>
                <a:gd name="T4" fmla="*/ 27 w 27"/>
                <a:gd name="T5" fmla="*/ 4 h 15"/>
                <a:gd name="T6" fmla="*/ 27 w 27"/>
                <a:gd name="T7" fmla="*/ 4 h 15"/>
                <a:gd name="T8" fmla="*/ 23 w 27"/>
                <a:gd name="T9" fmla="*/ 0 h 15"/>
                <a:gd name="T10" fmla="*/ 17 w 27"/>
                <a:gd name="T11" fmla="*/ 0 h 15"/>
                <a:gd name="T12" fmla="*/ 11 w 27"/>
                <a:gd name="T13" fmla="*/ 0 h 15"/>
                <a:gd name="T14" fmla="*/ 5 w 27"/>
                <a:gd name="T15" fmla="*/ 2 h 15"/>
                <a:gd name="T16" fmla="*/ 1 w 27"/>
                <a:gd name="T17" fmla="*/ 4 h 15"/>
                <a:gd name="T18" fmla="*/ 0 w 27"/>
                <a:gd name="T19" fmla="*/ 8 h 15"/>
                <a:gd name="T20" fmla="*/ 1 w 27"/>
                <a:gd name="T21" fmla="*/ 11 h 15"/>
                <a:gd name="T22" fmla="*/ 1 w 27"/>
                <a:gd name="T23" fmla="*/ 11 h 15"/>
                <a:gd name="T24" fmla="*/ 7 w 27"/>
                <a:gd name="T25" fmla="*/ 13 h 15"/>
                <a:gd name="T26" fmla="*/ 14 w 27"/>
                <a:gd name="T27" fmla="*/ 15 h 15"/>
                <a:gd name="T28" fmla="*/ 23 w 27"/>
                <a:gd name="T29" fmla="*/ 13 h 15"/>
                <a:gd name="T30" fmla="*/ 26 w 27"/>
                <a:gd name="T31" fmla="*/ 9 h 15"/>
                <a:gd name="T32" fmla="*/ 27 w 27"/>
                <a:gd name="T33" fmla="*/ 6 h 15"/>
                <a:gd name="T34" fmla="*/ 27 w 27"/>
                <a:gd name="T35"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15">
                  <a:moveTo>
                    <a:pt x="27" y="6"/>
                  </a:moveTo>
                  <a:lnTo>
                    <a:pt x="27" y="6"/>
                  </a:lnTo>
                  <a:lnTo>
                    <a:pt x="27" y="4"/>
                  </a:lnTo>
                  <a:lnTo>
                    <a:pt x="27" y="4"/>
                  </a:lnTo>
                  <a:lnTo>
                    <a:pt x="23" y="0"/>
                  </a:lnTo>
                  <a:lnTo>
                    <a:pt x="17" y="0"/>
                  </a:lnTo>
                  <a:lnTo>
                    <a:pt x="11" y="0"/>
                  </a:lnTo>
                  <a:lnTo>
                    <a:pt x="5" y="2"/>
                  </a:lnTo>
                  <a:lnTo>
                    <a:pt x="1" y="4"/>
                  </a:lnTo>
                  <a:lnTo>
                    <a:pt x="0" y="8"/>
                  </a:lnTo>
                  <a:lnTo>
                    <a:pt x="1" y="11"/>
                  </a:lnTo>
                  <a:lnTo>
                    <a:pt x="1" y="11"/>
                  </a:lnTo>
                  <a:lnTo>
                    <a:pt x="7" y="13"/>
                  </a:lnTo>
                  <a:lnTo>
                    <a:pt x="14" y="15"/>
                  </a:lnTo>
                  <a:lnTo>
                    <a:pt x="23" y="13"/>
                  </a:lnTo>
                  <a:lnTo>
                    <a:pt x="26" y="9"/>
                  </a:lnTo>
                  <a:lnTo>
                    <a:pt x="27" y="6"/>
                  </a:lnTo>
                  <a:lnTo>
                    <a:pt x="27" y="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7" name="Freeform 43">
              <a:extLst>
                <a:ext uri="{FF2B5EF4-FFF2-40B4-BE49-F238E27FC236}">
                  <a16:creationId xmlns:a16="http://schemas.microsoft.com/office/drawing/2014/main" id="{EDC4A0D2-F8F5-AD3B-FF52-35ABB6BBC0AF}"/>
                </a:ext>
              </a:extLst>
            </p:cNvPr>
            <p:cNvSpPr>
              <a:spLocks/>
            </p:cNvSpPr>
            <p:nvPr/>
          </p:nvSpPr>
          <p:spPr bwMode="auto">
            <a:xfrm>
              <a:off x="8359292" y="1452370"/>
              <a:ext cx="155830" cy="86988"/>
            </a:xfrm>
            <a:custGeom>
              <a:avLst/>
              <a:gdLst>
                <a:gd name="T0" fmla="*/ 15 w 116"/>
                <a:gd name="T1" fmla="*/ 17 h 77"/>
                <a:gd name="T2" fmla="*/ 12 w 116"/>
                <a:gd name="T3" fmla="*/ 24 h 77"/>
                <a:gd name="T4" fmla="*/ 2 w 116"/>
                <a:gd name="T5" fmla="*/ 35 h 77"/>
                <a:gd name="T6" fmla="*/ 2 w 116"/>
                <a:gd name="T7" fmla="*/ 39 h 77"/>
                <a:gd name="T8" fmla="*/ 5 w 116"/>
                <a:gd name="T9" fmla="*/ 43 h 77"/>
                <a:gd name="T10" fmla="*/ 16 w 116"/>
                <a:gd name="T11" fmla="*/ 44 h 77"/>
                <a:gd name="T12" fmla="*/ 18 w 116"/>
                <a:gd name="T13" fmla="*/ 46 h 77"/>
                <a:gd name="T14" fmla="*/ 24 w 116"/>
                <a:gd name="T15" fmla="*/ 55 h 77"/>
                <a:gd name="T16" fmla="*/ 32 w 116"/>
                <a:gd name="T17" fmla="*/ 63 h 77"/>
                <a:gd name="T18" fmla="*/ 35 w 116"/>
                <a:gd name="T19" fmla="*/ 61 h 77"/>
                <a:gd name="T20" fmla="*/ 47 w 116"/>
                <a:gd name="T21" fmla="*/ 63 h 77"/>
                <a:gd name="T22" fmla="*/ 78 w 116"/>
                <a:gd name="T23" fmla="*/ 74 h 77"/>
                <a:gd name="T24" fmla="*/ 92 w 116"/>
                <a:gd name="T25" fmla="*/ 77 h 77"/>
                <a:gd name="T26" fmla="*/ 98 w 116"/>
                <a:gd name="T27" fmla="*/ 76 h 77"/>
                <a:gd name="T28" fmla="*/ 106 w 116"/>
                <a:gd name="T29" fmla="*/ 70 h 77"/>
                <a:gd name="T30" fmla="*/ 109 w 116"/>
                <a:gd name="T31" fmla="*/ 65 h 77"/>
                <a:gd name="T32" fmla="*/ 107 w 116"/>
                <a:gd name="T33" fmla="*/ 59 h 77"/>
                <a:gd name="T34" fmla="*/ 106 w 116"/>
                <a:gd name="T35" fmla="*/ 57 h 77"/>
                <a:gd name="T36" fmla="*/ 104 w 116"/>
                <a:gd name="T37" fmla="*/ 55 h 77"/>
                <a:gd name="T38" fmla="*/ 115 w 116"/>
                <a:gd name="T39" fmla="*/ 30 h 77"/>
                <a:gd name="T40" fmla="*/ 116 w 116"/>
                <a:gd name="T41" fmla="*/ 26 h 77"/>
                <a:gd name="T42" fmla="*/ 115 w 116"/>
                <a:gd name="T43" fmla="*/ 19 h 77"/>
                <a:gd name="T44" fmla="*/ 103 w 116"/>
                <a:gd name="T45" fmla="*/ 11 h 77"/>
                <a:gd name="T46" fmla="*/ 91 w 116"/>
                <a:gd name="T47" fmla="*/ 8 h 77"/>
                <a:gd name="T48" fmla="*/ 85 w 116"/>
                <a:gd name="T49" fmla="*/ 11 h 77"/>
                <a:gd name="T50" fmla="*/ 85 w 116"/>
                <a:gd name="T51" fmla="*/ 13 h 77"/>
                <a:gd name="T52" fmla="*/ 84 w 116"/>
                <a:gd name="T53" fmla="*/ 19 h 77"/>
                <a:gd name="T54" fmla="*/ 79 w 116"/>
                <a:gd name="T55" fmla="*/ 17 h 77"/>
                <a:gd name="T56" fmla="*/ 71 w 116"/>
                <a:gd name="T57" fmla="*/ 2 h 77"/>
                <a:gd name="T58" fmla="*/ 67 w 116"/>
                <a:gd name="T59" fmla="*/ 0 h 77"/>
                <a:gd name="T60" fmla="*/ 41 w 116"/>
                <a:gd name="T61" fmla="*/ 4 h 77"/>
                <a:gd name="T62" fmla="*/ 18 w 116"/>
                <a:gd name="T63" fmla="*/ 13 h 77"/>
                <a:gd name="T64" fmla="*/ 15 w 116"/>
                <a:gd name="T65" fmla="*/ 1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6" h="77">
                  <a:moveTo>
                    <a:pt x="15" y="17"/>
                  </a:moveTo>
                  <a:lnTo>
                    <a:pt x="15" y="17"/>
                  </a:lnTo>
                  <a:lnTo>
                    <a:pt x="13" y="20"/>
                  </a:lnTo>
                  <a:lnTo>
                    <a:pt x="12" y="24"/>
                  </a:lnTo>
                  <a:lnTo>
                    <a:pt x="6" y="30"/>
                  </a:lnTo>
                  <a:lnTo>
                    <a:pt x="2" y="35"/>
                  </a:lnTo>
                  <a:lnTo>
                    <a:pt x="0" y="37"/>
                  </a:lnTo>
                  <a:lnTo>
                    <a:pt x="2" y="39"/>
                  </a:lnTo>
                  <a:lnTo>
                    <a:pt x="2" y="39"/>
                  </a:lnTo>
                  <a:lnTo>
                    <a:pt x="5" y="43"/>
                  </a:lnTo>
                  <a:lnTo>
                    <a:pt x="7" y="44"/>
                  </a:lnTo>
                  <a:lnTo>
                    <a:pt x="16" y="44"/>
                  </a:lnTo>
                  <a:lnTo>
                    <a:pt x="16" y="44"/>
                  </a:lnTo>
                  <a:lnTo>
                    <a:pt x="18" y="46"/>
                  </a:lnTo>
                  <a:lnTo>
                    <a:pt x="21" y="48"/>
                  </a:lnTo>
                  <a:lnTo>
                    <a:pt x="24" y="55"/>
                  </a:lnTo>
                  <a:lnTo>
                    <a:pt x="29" y="61"/>
                  </a:lnTo>
                  <a:lnTo>
                    <a:pt x="32" y="63"/>
                  </a:lnTo>
                  <a:lnTo>
                    <a:pt x="35" y="61"/>
                  </a:lnTo>
                  <a:lnTo>
                    <a:pt x="35" y="61"/>
                  </a:lnTo>
                  <a:lnTo>
                    <a:pt x="40" y="61"/>
                  </a:lnTo>
                  <a:lnTo>
                    <a:pt x="47" y="63"/>
                  </a:lnTo>
                  <a:lnTo>
                    <a:pt x="62" y="68"/>
                  </a:lnTo>
                  <a:lnTo>
                    <a:pt x="78" y="74"/>
                  </a:lnTo>
                  <a:lnTo>
                    <a:pt x="85" y="76"/>
                  </a:lnTo>
                  <a:lnTo>
                    <a:pt x="92" y="77"/>
                  </a:lnTo>
                  <a:lnTo>
                    <a:pt x="92" y="77"/>
                  </a:lnTo>
                  <a:lnTo>
                    <a:pt x="98" y="76"/>
                  </a:lnTo>
                  <a:lnTo>
                    <a:pt x="103" y="74"/>
                  </a:lnTo>
                  <a:lnTo>
                    <a:pt x="106" y="70"/>
                  </a:lnTo>
                  <a:lnTo>
                    <a:pt x="107" y="68"/>
                  </a:lnTo>
                  <a:lnTo>
                    <a:pt x="109" y="65"/>
                  </a:lnTo>
                  <a:lnTo>
                    <a:pt x="109" y="61"/>
                  </a:lnTo>
                  <a:lnTo>
                    <a:pt x="107" y="59"/>
                  </a:lnTo>
                  <a:lnTo>
                    <a:pt x="106" y="57"/>
                  </a:lnTo>
                  <a:lnTo>
                    <a:pt x="106" y="57"/>
                  </a:lnTo>
                  <a:lnTo>
                    <a:pt x="104" y="57"/>
                  </a:lnTo>
                  <a:lnTo>
                    <a:pt x="104" y="55"/>
                  </a:lnTo>
                  <a:lnTo>
                    <a:pt x="104" y="50"/>
                  </a:lnTo>
                  <a:lnTo>
                    <a:pt x="115" y="30"/>
                  </a:lnTo>
                  <a:lnTo>
                    <a:pt x="115" y="30"/>
                  </a:lnTo>
                  <a:lnTo>
                    <a:pt x="116" y="26"/>
                  </a:lnTo>
                  <a:lnTo>
                    <a:pt x="116" y="24"/>
                  </a:lnTo>
                  <a:lnTo>
                    <a:pt x="115" y="19"/>
                  </a:lnTo>
                  <a:lnTo>
                    <a:pt x="110" y="13"/>
                  </a:lnTo>
                  <a:lnTo>
                    <a:pt x="103" y="11"/>
                  </a:lnTo>
                  <a:lnTo>
                    <a:pt x="97" y="8"/>
                  </a:lnTo>
                  <a:lnTo>
                    <a:pt x="91" y="8"/>
                  </a:lnTo>
                  <a:lnTo>
                    <a:pt x="87" y="9"/>
                  </a:lnTo>
                  <a:lnTo>
                    <a:pt x="85" y="11"/>
                  </a:lnTo>
                  <a:lnTo>
                    <a:pt x="85" y="13"/>
                  </a:lnTo>
                  <a:lnTo>
                    <a:pt x="85" y="13"/>
                  </a:lnTo>
                  <a:lnTo>
                    <a:pt x="85" y="17"/>
                  </a:lnTo>
                  <a:lnTo>
                    <a:pt x="84" y="19"/>
                  </a:lnTo>
                  <a:lnTo>
                    <a:pt x="81" y="19"/>
                  </a:lnTo>
                  <a:lnTo>
                    <a:pt x="79" y="17"/>
                  </a:lnTo>
                  <a:lnTo>
                    <a:pt x="73" y="9"/>
                  </a:lnTo>
                  <a:lnTo>
                    <a:pt x="71" y="2"/>
                  </a:lnTo>
                  <a:lnTo>
                    <a:pt x="71" y="2"/>
                  </a:lnTo>
                  <a:lnTo>
                    <a:pt x="67" y="0"/>
                  </a:lnTo>
                  <a:lnTo>
                    <a:pt x="60" y="0"/>
                  </a:lnTo>
                  <a:lnTo>
                    <a:pt x="41" y="4"/>
                  </a:lnTo>
                  <a:lnTo>
                    <a:pt x="24" y="11"/>
                  </a:lnTo>
                  <a:lnTo>
                    <a:pt x="18" y="13"/>
                  </a:lnTo>
                  <a:lnTo>
                    <a:pt x="15" y="17"/>
                  </a:lnTo>
                  <a:lnTo>
                    <a:pt x="15" y="1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8" name="Freeform 44">
              <a:extLst>
                <a:ext uri="{FF2B5EF4-FFF2-40B4-BE49-F238E27FC236}">
                  <a16:creationId xmlns:a16="http://schemas.microsoft.com/office/drawing/2014/main" id="{FFE14147-F51F-D244-E662-E3A82248FA36}"/>
                </a:ext>
              </a:extLst>
            </p:cNvPr>
            <p:cNvSpPr>
              <a:spLocks/>
            </p:cNvSpPr>
            <p:nvPr/>
          </p:nvSpPr>
          <p:spPr bwMode="auto">
            <a:xfrm>
              <a:off x="3443931" y="1833083"/>
              <a:ext cx="775120" cy="594229"/>
            </a:xfrm>
            <a:custGeom>
              <a:avLst/>
              <a:gdLst>
                <a:gd name="T0" fmla="*/ 367 w 577"/>
                <a:gd name="T1" fmla="*/ 111 h 526"/>
                <a:gd name="T2" fmla="*/ 332 w 577"/>
                <a:gd name="T3" fmla="*/ 119 h 526"/>
                <a:gd name="T4" fmla="*/ 297 w 577"/>
                <a:gd name="T5" fmla="*/ 85 h 526"/>
                <a:gd name="T6" fmla="*/ 252 w 577"/>
                <a:gd name="T7" fmla="*/ 56 h 526"/>
                <a:gd name="T8" fmla="*/ 227 w 577"/>
                <a:gd name="T9" fmla="*/ 82 h 526"/>
                <a:gd name="T10" fmla="*/ 187 w 577"/>
                <a:gd name="T11" fmla="*/ 84 h 526"/>
                <a:gd name="T12" fmla="*/ 183 w 577"/>
                <a:gd name="T13" fmla="*/ 36 h 526"/>
                <a:gd name="T14" fmla="*/ 140 w 577"/>
                <a:gd name="T15" fmla="*/ 4 h 526"/>
                <a:gd name="T16" fmla="*/ 91 w 577"/>
                <a:gd name="T17" fmla="*/ 32 h 526"/>
                <a:gd name="T18" fmla="*/ 89 w 577"/>
                <a:gd name="T19" fmla="*/ 80 h 526"/>
                <a:gd name="T20" fmla="*/ 107 w 577"/>
                <a:gd name="T21" fmla="*/ 111 h 526"/>
                <a:gd name="T22" fmla="*/ 72 w 577"/>
                <a:gd name="T23" fmla="*/ 78 h 526"/>
                <a:gd name="T24" fmla="*/ 79 w 577"/>
                <a:gd name="T25" fmla="*/ 26 h 526"/>
                <a:gd name="T26" fmla="*/ 82 w 577"/>
                <a:gd name="T27" fmla="*/ 0 h 526"/>
                <a:gd name="T28" fmla="*/ 0 w 577"/>
                <a:gd name="T29" fmla="*/ 82 h 526"/>
                <a:gd name="T30" fmla="*/ 46 w 577"/>
                <a:gd name="T31" fmla="*/ 126 h 526"/>
                <a:gd name="T32" fmla="*/ 13 w 577"/>
                <a:gd name="T33" fmla="*/ 135 h 526"/>
                <a:gd name="T34" fmla="*/ 50 w 577"/>
                <a:gd name="T35" fmla="*/ 165 h 526"/>
                <a:gd name="T36" fmla="*/ 110 w 577"/>
                <a:gd name="T37" fmla="*/ 180 h 526"/>
                <a:gd name="T38" fmla="*/ 174 w 577"/>
                <a:gd name="T39" fmla="*/ 178 h 526"/>
                <a:gd name="T40" fmla="*/ 224 w 577"/>
                <a:gd name="T41" fmla="*/ 178 h 526"/>
                <a:gd name="T42" fmla="*/ 221 w 577"/>
                <a:gd name="T43" fmla="*/ 158 h 526"/>
                <a:gd name="T44" fmla="*/ 256 w 577"/>
                <a:gd name="T45" fmla="*/ 189 h 526"/>
                <a:gd name="T46" fmla="*/ 282 w 577"/>
                <a:gd name="T47" fmla="*/ 221 h 526"/>
                <a:gd name="T48" fmla="*/ 292 w 577"/>
                <a:gd name="T49" fmla="*/ 226 h 526"/>
                <a:gd name="T50" fmla="*/ 319 w 577"/>
                <a:gd name="T51" fmla="*/ 248 h 526"/>
                <a:gd name="T52" fmla="*/ 349 w 577"/>
                <a:gd name="T53" fmla="*/ 300 h 526"/>
                <a:gd name="T54" fmla="*/ 382 w 577"/>
                <a:gd name="T55" fmla="*/ 313 h 526"/>
                <a:gd name="T56" fmla="*/ 402 w 577"/>
                <a:gd name="T57" fmla="*/ 347 h 526"/>
                <a:gd name="T58" fmla="*/ 365 w 577"/>
                <a:gd name="T59" fmla="*/ 332 h 526"/>
                <a:gd name="T60" fmla="*/ 320 w 577"/>
                <a:gd name="T61" fmla="*/ 361 h 526"/>
                <a:gd name="T62" fmla="*/ 278 w 577"/>
                <a:gd name="T63" fmla="*/ 384 h 526"/>
                <a:gd name="T64" fmla="*/ 247 w 577"/>
                <a:gd name="T65" fmla="*/ 391 h 526"/>
                <a:gd name="T66" fmla="*/ 247 w 577"/>
                <a:gd name="T67" fmla="*/ 426 h 526"/>
                <a:gd name="T68" fmla="*/ 307 w 577"/>
                <a:gd name="T69" fmla="*/ 413 h 526"/>
                <a:gd name="T70" fmla="*/ 355 w 577"/>
                <a:gd name="T71" fmla="*/ 443 h 526"/>
                <a:gd name="T72" fmla="*/ 371 w 577"/>
                <a:gd name="T73" fmla="*/ 478 h 526"/>
                <a:gd name="T74" fmla="*/ 457 w 577"/>
                <a:gd name="T75" fmla="*/ 522 h 526"/>
                <a:gd name="T76" fmla="*/ 459 w 577"/>
                <a:gd name="T77" fmla="*/ 487 h 526"/>
                <a:gd name="T78" fmla="*/ 441 w 577"/>
                <a:gd name="T79" fmla="*/ 454 h 526"/>
                <a:gd name="T80" fmla="*/ 503 w 577"/>
                <a:gd name="T81" fmla="*/ 474 h 526"/>
                <a:gd name="T82" fmla="*/ 498 w 577"/>
                <a:gd name="T83" fmla="*/ 439 h 526"/>
                <a:gd name="T84" fmla="*/ 453 w 577"/>
                <a:gd name="T85" fmla="*/ 387 h 526"/>
                <a:gd name="T86" fmla="*/ 447 w 577"/>
                <a:gd name="T87" fmla="*/ 347 h 526"/>
                <a:gd name="T88" fmla="*/ 478 w 577"/>
                <a:gd name="T89" fmla="*/ 350 h 526"/>
                <a:gd name="T90" fmla="*/ 522 w 577"/>
                <a:gd name="T91" fmla="*/ 395 h 526"/>
                <a:gd name="T92" fmla="*/ 548 w 577"/>
                <a:gd name="T93" fmla="*/ 369 h 526"/>
                <a:gd name="T94" fmla="*/ 577 w 577"/>
                <a:gd name="T95" fmla="*/ 328 h 526"/>
                <a:gd name="T96" fmla="*/ 538 w 577"/>
                <a:gd name="T97" fmla="*/ 308 h 526"/>
                <a:gd name="T98" fmla="*/ 500 w 577"/>
                <a:gd name="T99" fmla="*/ 272 h 526"/>
                <a:gd name="T100" fmla="*/ 443 w 577"/>
                <a:gd name="T101" fmla="*/ 245 h 526"/>
                <a:gd name="T102" fmla="*/ 463 w 577"/>
                <a:gd name="T103" fmla="*/ 224 h 526"/>
                <a:gd name="T104" fmla="*/ 443 w 577"/>
                <a:gd name="T105" fmla="*/ 202 h 526"/>
                <a:gd name="T106" fmla="*/ 443 w 577"/>
                <a:gd name="T107" fmla="*/ 174 h 526"/>
                <a:gd name="T108" fmla="*/ 430 w 577"/>
                <a:gd name="T109" fmla="*/ 169 h 526"/>
                <a:gd name="T110" fmla="*/ 395 w 577"/>
                <a:gd name="T111" fmla="*/ 152 h 526"/>
                <a:gd name="T112" fmla="*/ 363 w 577"/>
                <a:gd name="T113" fmla="*/ 145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7" h="526">
                  <a:moveTo>
                    <a:pt x="355" y="137"/>
                  </a:moveTo>
                  <a:lnTo>
                    <a:pt x="355" y="137"/>
                  </a:lnTo>
                  <a:lnTo>
                    <a:pt x="361" y="134"/>
                  </a:lnTo>
                  <a:lnTo>
                    <a:pt x="368" y="130"/>
                  </a:lnTo>
                  <a:lnTo>
                    <a:pt x="371" y="124"/>
                  </a:lnTo>
                  <a:lnTo>
                    <a:pt x="373" y="121"/>
                  </a:lnTo>
                  <a:lnTo>
                    <a:pt x="371" y="117"/>
                  </a:lnTo>
                  <a:lnTo>
                    <a:pt x="371" y="117"/>
                  </a:lnTo>
                  <a:lnTo>
                    <a:pt x="370" y="113"/>
                  </a:lnTo>
                  <a:lnTo>
                    <a:pt x="367" y="111"/>
                  </a:lnTo>
                  <a:lnTo>
                    <a:pt x="363" y="110"/>
                  </a:lnTo>
                  <a:lnTo>
                    <a:pt x="358" y="110"/>
                  </a:lnTo>
                  <a:lnTo>
                    <a:pt x="352" y="110"/>
                  </a:lnTo>
                  <a:lnTo>
                    <a:pt x="348" y="111"/>
                  </a:lnTo>
                  <a:lnTo>
                    <a:pt x="344" y="113"/>
                  </a:lnTo>
                  <a:lnTo>
                    <a:pt x="342" y="117"/>
                  </a:lnTo>
                  <a:lnTo>
                    <a:pt x="342" y="117"/>
                  </a:lnTo>
                  <a:lnTo>
                    <a:pt x="339" y="121"/>
                  </a:lnTo>
                  <a:lnTo>
                    <a:pt x="336" y="121"/>
                  </a:lnTo>
                  <a:lnTo>
                    <a:pt x="332" y="119"/>
                  </a:lnTo>
                  <a:lnTo>
                    <a:pt x="329" y="115"/>
                  </a:lnTo>
                  <a:lnTo>
                    <a:pt x="322" y="104"/>
                  </a:lnTo>
                  <a:lnTo>
                    <a:pt x="320" y="99"/>
                  </a:lnTo>
                  <a:lnTo>
                    <a:pt x="319" y="95"/>
                  </a:lnTo>
                  <a:lnTo>
                    <a:pt x="319" y="95"/>
                  </a:lnTo>
                  <a:lnTo>
                    <a:pt x="317" y="91"/>
                  </a:lnTo>
                  <a:lnTo>
                    <a:pt x="314" y="89"/>
                  </a:lnTo>
                  <a:lnTo>
                    <a:pt x="306" y="87"/>
                  </a:lnTo>
                  <a:lnTo>
                    <a:pt x="300" y="87"/>
                  </a:lnTo>
                  <a:lnTo>
                    <a:pt x="297" y="85"/>
                  </a:lnTo>
                  <a:lnTo>
                    <a:pt x="294" y="82"/>
                  </a:lnTo>
                  <a:lnTo>
                    <a:pt x="294" y="76"/>
                  </a:lnTo>
                  <a:lnTo>
                    <a:pt x="294" y="76"/>
                  </a:lnTo>
                  <a:lnTo>
                    <a:pt x="294" y="73"/>
                  </a:lnTo>
                  <a:lnTo>
                    <a:pt x="294" y="71"/>
                  </a:lnTo>
                  <a:lnTo>
                    <a:pt x="291" y="65"/>
                  </a:lnTo>
                  <a:lnTo>
                    <a:pt x="285" y="61"/>
                  </a:lnTo>
                  <a:lnTo>
                    <a:pt x="278" y="60"/>
                  </a:lnTo>
                  <a:lnTo>
                    <a:pt x="263" y="56"/>
                  </a:lnTo>
                  <a:lnTo>
                    <a:pt x="252" y="56"/>
                  </a:lnTo>
                  <a:lnTo>
                    <a:pt x="252" y="56"/>
                  </a:lnTo>
                  <a:lnTo>
                    <a:pt x="244" y="58"/>
                  </a:lnTo>
                  <a:lnTo>
                    <a:pt x="237" y="61"/>
                  </a:lnTo>
                  <a:lnTo>
                    <a:pt x="231" y="69"/>
                  </a:lnTo>
                  <a:lnTo>
                    <a:pt x="230" y="73"/>
                  </a:lnTo>
                  <a:lnTo>
                    <a:pt x="230" y="76"/>
                  </a:lnTo>
                  <a:lnTo>
                    <a:pt x="230" y="76"/>
                  </a:lnTo>
                  <a:lnTo>
                    <a:pt x="230" y="80"/>
                  </a:lnTo>
                  <a:lnTo>
                    <a:pt x="228" y="82"/>
                  </a:lnTo>
                  <a:lnTo>
                    <a:pt x="227" y="82"/>
                  </a:lnTo>
                  <a:lnTo>
                    <a:pt x="225" y="82"/>
                  </a:lnTo>
                  <a:lnTo>
                    <a:pt x="221" y="78"/>
                  </a:lnTo>
                  <a:lnTo>
                    <a:pt x="218" y="74"/>
                  </a:lnTo>
                  <a:lnTo>
                    <a:pt x="218" y="71"/>
                  </a:lnTo>
                  <a:lnTo>
                    <a:pt x="218" y="71"/>
                  </a:lnTo>
                  <a:lnTo>
                    <a:pt x="215" y="67"/>
                  </a:lnTo>
                  <a:lnTo>
                    <a:pt x="212" y="67"/>
                  </a:lnTo>
                  <a:lnTo>
                    <a:pt x="203" y="73"/>
                  </a:lnTo>
                  <a:lnTo>
                    <a:pt x="193" y="80"/>
                  </a:lnTo>
                  <a:lnTo>
                    <a:pt x="187" y="84"/>
                  </a:lnTo>
                  <a:lnTo>
                    <a:pt x="184" y="84"/>
                  </a:lnTo>
                  <a:lnTo>
                    <a:pt x="184" y="84"/>
                  </a:lnTo>
                  <a:lnTo>
                    <a:pt x="183" y="84"/>
                  </a:lnTo>
                  <a:lnTo>
                    <a:pt x="183" y="78"/>
                  </a:lnTo>
                  <a:lnTo>
                    <a:pt x="184" y="67"/>
                  </a:lnTo>
                  <a:lnTo>
                    <a:pt x="186" y="52"/>
                  </a:lnTo>
                  <a:lnTo>
                    <a:pt x="186" y="47"/>
                  </a:lnTo>
                  <a:lnTo>
                    <a:pt x="186" y="41"/>
                  </a:lnTo>
                  <a:lnTo>
                    <a:pt x="186" y="41"/>
                  </a:lnTo>
                  <a:lnTo>
                    <a:pt x="183" y="36"/>
                  </a:lnTo>
                  <a:lnTo>
                    <a:pt x="178" y="30"/>
                  </a:lnTo>
                  <a:lnTo>
                    <a:pt x="176" y="23"/>
                  </a:lnTo>
                  <a:lnTo>
                    <a:pt x="171" y="11"/>
                  </a:lnTo>
                  <a:lnTo>
                    <a:pt x="171" y="11"/>
                  </a:lnTo>
                  <a:lnTo>
                    <a:pt x="168" y="6"/>
                  </a:lnTo>
                  <a:lnTo>
                    <a:pt x="164" y="2"/>
                  </a:lnTo>
                  <a:lnTo>
                    <a:pt x="158" y="2"/>
                  </a:lnTo>
                  <a:lnTo>
                    <a:pt x="152" y="2"/>
                  </a:lnTo>
                  <a:lnTo>
                    <a:pt x="146" y="2"/>
                  </a:lnTo>
                  <a:lnTo>
                    <a:pt x="140" y="4"/>
                  </a:lnTo>
                  <a:lnTo>
                    <a:pt x="136" y="8"/>
                  </a:lnTo>
                  <a:lnTo>
                    <a:pt x="133" y="11"/>
                  </a:lnTo>
                  <a:lnTo>
                    <a:pt x="133" y="11"/>
                  </a:lnTo>
                  <a:lnTo>
                    <a:pt x="129" y="15"/>
                  </a:lnTo>
                  <a:lnTo>
                    <a:pt x="124" y="17"/>
                  </a:lnTo>
                  <a:lnTo>
                    <a:pt x="113" y="21"/>
                  </a:lnTo>
                  <a:lnTo>
                    <a:pt x="101" y="24"/>
                  </a:lnTo>
                  <a:lnTo>
                    <a:pt x="95" y="28"/>
                  </a:lnTo>
                  <a:lnTo>
                    <a:pt x="91" y="32"/>
                  </a:lnTo>
                  <a:lnTo>
                    <a:pt x="91" y="32"/>
                  </a:lnTo>
                  <a:lnTo>
                    <a:pt x="86" y="39"/>
                  </a:lnTo>
                  <a:lnTo>
                    <a:pt x="85" y="45"/>
                  </a:lnTo>
                  <a:lnTo>
                    <a:pt x="85" y="50"/>
                  </a:lnTo>
                  <a:lnTo>
                    <a:pt x="86" y="54"/>
                  </a:lnTo>
                  <a:lnTo>
                    <a:pt x="91" y="63"/>
                  </a:lnTo>
                  <a:lnTo>
                    <a:pt x="97" y="69"/>
                  </a:lnTo>
                  <a:lnTo>
                    <a:pt x="97" y="69"/>
                  </a:lnTo>
                  <a:lnTo>
                    <a:pt x="97" y="73"/>
                  </a:lnTo>
                  <a:lnTo>
                    <a:pt x="95" y="74"/>
                  </a:lnTo>
                  <a:lnTo>
                    <a:pt x="89" y="80"/>
                  </a:lnTo>
                  <a:lnTo>
                    <a:pt x="85" y="87"/>
                  </a:lnTo>
                  <a:lnTo>
                    <a:pt x="83" y="89"/>
                  </a:lnTo>
                  <a:lnTo>
                    <a:pt x="86" y="93"/>
                  </a:lnTo>
                  <a:lnTo>
                    <a:pt x="86" y="93"/>
                  </a:lnTo>
                  <a:lnTo>
                    <a:pt x="92" y="99"/>
                  </a:lnTo>
                  <a:lnTo>
                    <a:pt x="100" y="100"/>
                  </a:lnTo>
                  <a:lnTo>
                    <a:pt x="104" y="104"/>
                  </a:lnTo>
                  <a:lnTo>
                    <a:pt x="105" y="108"/>
                  </a:lnTo>
                  <a:lnTo>
                    <a:pt x="107" y="111"/>
                  </a:lnTo>
                  <a:lnTo>
                    <a:pt x="107" y="111"/>
                  </a:lnTo>
                  <a:lnTo>
                    <a:pt x="105" y="117"/>
                  </a:lnTo>
                  <a:lnTo>
                    <a:pt x="103" y="117"/>
                  </a:lnTo>
                  <a:lnTo>
                    <a:pt x="98" y="117"/>
                  </a:lnTo>
                  <a:lnTo>
                    <a:pt x="92" y="113"/>
                  </a:lnTo>
                  <a:lnTo>
                    <a:pt x="81" y="106"/>
                  </a:lnTo>
                  <a:lnTo>
                    <a:pt x="76" y="100"/>
                  </a:lnTo>
                  <a:lnTo>
                    <a:pt x="73" y="95"/>
                  </a:lnTo>
                  <a:lnTo>
                    <a:pt x="73" y="95"/>
                  </a:lnTo>
                  <a:lnTo>
                    <a:pt x="72" y="85"/>
                  </a:lnTo>
                  <a:lnTo>
                    <a:pt x="72" y="78"/>
                  </a:lnTo>
                  <a:lnTo>
                    <a:pt x="72" y="71"/>
                  </a:lnTo>
                  <a:lnTo>
                    <a:pt x="70" y="67"/>
                  </a:lnTo>
                  <a:lnTo>
                    <a:pt x="69" y="63"/>
                  </a:lnTo>
                  <a:lnTo>
                    <a:pt x="69" y="63"/>
                  </a:lnTo>
                  <a:lnTo>
                    <a:pt x="67" y="60"/>
                  </a:lnTo>
                  <a:lnTo>
                    <a:pt x="66" y="56"/>
                  </a:lnTo>
                  <a:lnTo>
                    <a:pt x="67" y="47"/>
                  </a:lnTo>
                  <a:lnTo>
                    <a:pt x="72" y="37"/>
                  </a:lnTo>
                  <a:lnTo>
                    <a:pt x="79" y="26"/>
                  </a:lnTo>
                  <a:lnTo>
                    <a:pt x="79" y="26"/>
                  </a:lnTo>
                  <a:lnTo>
                    <a:pt x="88" y="19"/>
                  </a:lnTo>
                  <a:lnTo>
                    <a:pt x="94" y="13"/>
                  </a:lnTo>
                  <a:lnTo>
                    <a:pt x="98" y="10"/>
                  </a:lnTo>
                  <a:lnTo>
                    <a:pt x="100" y="8"/>
                  </a:lnTo>
                  <a:lnTo>
                    <a:pt x="100" y="4"/>
                  </a:lnTo>
                  <a:lnTo>
                    <a:pt x="100" y="4"/>
                  </a:lnTo>
                  <a:lnTo>
                    <a:pt x="100" y="4"/>
                  </a:lnTo>
                  <a:lnTo>
                    <a:pt x="98" y="2"/>
                  </a:lnTo>
                  <a:lnTo>
                    <a:pt x="92" y="0"/>
                  </a:lnTo>
                  <a:lnTo>
                    <a:pt x="82" y="0"/>
                  </a:lnTo>
                  <a:lnTo>
                    <a:pt x="72" y="0"/>
                  </a:lnTo>
                  <a:lnTo>
                    <a:pt x="59" y="4"/>
                  </a:lnTo>
                  <a:lnTo>
                    <a:pt x="46" y="10"/>
                  </a:lnTo>
                  <a:lnTo>
                    <a:pt x="32" y="19"/>
                  </a:lnTo>
                  <a:lnTo>
                    <a:pt x="21" y="30"/>
                  </a:lnTo>
                  <a:lnTo>
                    <a:pt x="21" y="30"/>
                  </a:lnTo>
                  <a:lnTo>
                    <a:pt x="12" y="43"/>
                  </a:lnTo>
                  <a:lnTo>
                    <a:pt x="6" y="56"/>
                  </a:lnTo>
                  <a:lnTo>
                    <a:pt x="2" y="69"/>
                  </a:lnTo>
                  <a:lnTo>
                    <a:pt x="0" y="82"/>
                  </a:lnTo>
                  <a:lnTo>
                    <a:pt x="0" y="95"/>
                  </a:lnTo>
                  <a:lnTo>
                    <a:pt x="0" y="104"/>
                  </a:lnTo>
                  <a:lnTo>
                    <a:pt x="3" y="117"/>
                  </a:lnTo>
                  <a:lnTo>
                    <a:pt x="3" y="117"/>
                  </a:lnTo>
                  <a:lnTo>
                    <a:pt x="5" y="119"/>
                  </a:lnTo>
                  <a:lnTo>
                    <a:pt x="8" y="121"/>
                  </a:lnTo>
                  <a:lnTo>
                    <a:pt x="19" y="123"/>
                  </a:lnTo>
                  <a:lnTo>
                    <a:pt x="32" y="124"/>
                  </a:lnTo>
                  <a:lnTo>
                    <a:pt x="46" y="126"/>
                  </a:lnTo>
                  <a:lnTo>
                    <a:pt x="46" y="126"/>
                  </a:lnTo>
                  <a:lnTo>
                    <a:pt x="50" y="128"/>
                  </a:lnTo>
                  <a:lnTo>
                    <a:pt x="53" y="132"/>
                  </a:lnTo>
                  <a:lnTo>
                    <a:pt x="53" y="134"/>
                  </a:lnTo>
                  <a:lnTo>
                    <a:pt x="53" y="135"/>
                  </a:lnTo>
                  <a:lnTo>
                    <a:pt x="48" y="137"/>
                  </a:lnTo>
                  <a:lnTo>
                    <a:pt x="41" y="137"/>
                  </a:lnTo>
                  <a:lnTo>
                    <a:pt x="41" y="137"/>
                  </a:lnTo>
                  <a:lnTo>
                    <a:pt x="31" y="135"/>
                  </a:lnTo>
                  <a:lnTo>
                    <a:pt x="21" y="135"/>
                  </a:lnTo>
                  <a:lnTo>
                    <a:pt x="13" y="135"/>
                  </a:lnTo>
                  <a:lnTo>
                    <a:pt x="12" y="137"/>
                  </a:lnTo>
                  <a:lnTo>
                    <a:pt x="11" y="141"/>
                  </a:lnTo>
                  <a:lnTo>
                    <a:pt x="11" y="141"/>
                  </a:lnTo>
                  <a:lnTo>
                    <a:pt x="12" y="145"/>
                  </a:lnTo>
                  <a:lnTo>
                    <a:pt x="15" y="150"/>
                  </a:lnTo>
                  <a:lnTo>
                    <a:pt x="25" y="160"/>
                  </a:lnTo>
                  <a:lnTo>
                    <a:pt x="31" y="163"/>
                  </a:lnTo>
                  <a:lnTo>
                    <a:pt x="38" y="165"/>
                  </a:lnTo>
                  <a:lnTo>
                    <a:pt x="44" y="167"/>
                  </a:lnTo>
                  <a:lnTo>
                    <a:pt x="50" y="165"/>
                  </a:lnTo>
                  <a:lnTo>
                    <a:pt x="50" y="165"/>
                  </a:lnTo>
                  <a:lnTo>
                    <a:pt x="57" y="163"/>
                  </a:lnTo>
                  <a:lnTo>
                    <a:pt x="63" y="163"/>
                  </a:lnTo>
                  <a:lnTo>
                    <a:pt x="66" y="165"/>
                  </a:lnTo>
                  <a:lnTo>
                    <a:pt x="70" y="171"/>
                  </a:lnTo>
                  <a:lnTo>
                    <a:pt x="70" y="171"/>
                  </a:lnTo>
                  <a:lnTo>
                    <a:pt x="73" y="174"/>
                  </a:lnTo>
                  <a:lnTo>
                    <a:pt x="76" y="176"/>
                  </a:lnTo>
                  <a:lnTo>
                    <a:pt x="86" y="178"/>
                  </a:lnTo>
                  <a:lnTo>
                    <a:pt x="110" y="180"/>
                  </a:lnTo>
                  <a:lnTo>
                    <a:pt x="110" y="180"/>
                  </a:lnTo>
                  <a:lnTo>
                    <a:pt x="123" y="182"/>
                  </a:lnTo>
                  <a:lnTo>
                    <a:pt x="135" y="184"/>
                  </a:lnTo>
                  <a:lnTo>
                    <a:pt x="154" y="189"/>
                  </a:lnTo>
                  <a:lnTo>
                    <a:pt x="154" y="189"/>
                  </a:lnTo>
                  <a:lnTo>
                    <a:pt x="160" y="189"/>
                  </a:lnTo>
                  <a:lnTo>
                    <a:pt x="165" y="185"/>
                  </a:lnTo>
                  <a:lnTo>
                    <a:pt x="171" y="182"/>
                  </a:lnTo>
                  <a:lnTo>
                    <a:pt x="174" y="178"/>
                  </a:lnTo>
                  <a:lnTo>
                    <a:pt x="174" y="178"/>
                  </a:lnTo>
                  <a:lnTo>
                    <a:pt x="177" y="176"/>
                  </a:lnTo>
                  <a:lnTo>
                    <a:pt x="181" y="178"/>
                  </a:lnTo>
                  <a:lnTo>
                    <a:pt x="195" y="180"/>
                  </a:lnTo>
                  <a:lnTo>
                    <a:pt x="208" y="184"/>
                  </a:lnTo>
                  <a:lnTo>
                    <a:pt x="219" y="185"/>
                  </a:lnTo>
                  <a:lnTo>
                    <a:pt x="219" y="185"/>
                  </a:lnTo>
                  <a:lnTo>
                    <a:pt x="222" y="185"/>
                  </a:lnTo>
                  <a:lnTo>
                    <a:pt x="224" y="184"/>
                  </a:lnTo>
                  <a:lnTo>
                    <a:pt x="224" y="182"/>
                  </a:lnTo>
                  <a:lnTo>
                    <a:pt x="224" y="178"/>
                  </a:lnTo>
                  <a:lnTo>
                    <a:pt x="221" y="174"/>
                  </a:lnTo>
                  <a:lnTo>
                    <a:pt x="217" y="171"/>
                  </a:lnTo>
                  <a:lnTo>
                    <a:pt x="217" y="171"/>
                  </a:lnTo>
                  <a:lnTo>
                    <a:pt x="215" y="169"/>
                  </a:lnTo>
                  <a:lnTo>
                    <a:pt x="214" y="167"/>
                  </a:lnTo>
                  <a:lnTo>
                    <a:pt x="214" y="161"/>
                  </a:lnTo>
                  <a:lnTo>
                    <a:pt x="215" y="158"/>
                  </a:lnTo>
                  <a:lnTo>
                    <a:pt x="217" y="158"/>
                  </a:lnTo>
                  <a:lnTo>
                    <a:pt x="218" y="158"/>
                  </a:lnTo>
                  <a:lnTo>
                    <a:pt x="221" y="158"/>
                  </a:lnTo>
                  <a:lnTo>
                    <a:pt x="221" y="158"/>
                  </a:lnTo>
                  <a:lnTo>
                    <a:pt x="234" y="165"/>
                  </a:lnTo>
                  <a:lnTo>
                    <a:pt x="241" y="171"/>
                  </a:lnTo>
                  <a:lnTo>
                    <a:pt x="243" y="174"/>
                  </a:lnTo>
                  <a:lnTo>
                    <a:pt x="244" y="176"/>
                  </a:lnTo>
                  <a:lnTo>
                    <a:pt x="244" y="176"/>
                  </a:lnTo>
                  <a:lnTo>
                    <a:pt x="247" y="182"/>
                  </a:lnTo>
                  <a:lnTo>
                    <a:pt x="250" y="184"/>
                  </a:lnTo>
                  <a:lnTo>
                    <a:pt x="253" y="185"/>
                  </a:lnTo>
                  <a:lnTo>
                    <a:pt x="256" y="189"/>
                  </a:lnTo>
                  <a:lnTo>
                    <a:pt x="256" y="189"/>
                  </a:lnTo>
                  <a:lnTo>
                    <a:pt x="257" y="193"/>
                  </a:lnTo>
                  <a:lnTo>
                    <a:pt x="260" y="195"/>
                  </a:lnTo>
                  <a:lnTo>
                    <a:pt x="271" y="202"/>
                  </a:lnTo>
                  <a:lnTo>
                    <a:pt x="281" y="208"/>
                  </a:lnTo>
                  <a:lnTo>
                    <a:pt x="284" y="211"/>
                  </a:lnTo>
                  <a:lnTo>
                    <a:pt x="285" y="215"/>
                  </a:lnTo>
                  <a:lnTo>
                    <a:pt x="285" y="215"/>
                  </a:lnTo>
                  <a:lnTo>
                    <a:pt x="284" y="219"/>
                  </a:lnTo>
                  <a:lnTo>
                    <a:pt x="282" y="221"/>
                  </a:lnTo>
                  <a:lnTo>
                    <a:pt x="273" y="226"/>
                  </a:lnTo>
                  <a:lnTo>
                    <a:pt x="266" y="232"/>
                  </a:lnTo>
                  <a:lnTo>
                    <a:pt x="265" y="234"/>
                  </a:lnTo>
                  <a:lnTo>
                    <a:pt x="266" y="236"/>
                  </a:lnTo>
                  <a:lnTo>
                    <a:pt x="266" y="236"/>
                  </a:lnTo>
                  <a:lnTo>
                    <a:pt x="269" y="237"/>
                  </a:lnTo>
                  <a:lnTo>
                    <a:pt x="272" y="237"/>
                  </a:lnTo>
                  <a:lnTo>
                    <a:pt x="281" y="234"/>
                  </a:lnTo>
                  <a:lnTo>
                    <a:pt x="288" y="228"/>
                  </a:lnTo>
                  <a:lnTo>
                    <a:pt x="292" y="226"/>
                  </a:lnTo>
                  <a:lnTo>
                    <a:pt x="297" y="224"/>
                  </a:lnTo>
                  <a:lnTo>
                    <a:pt x="297" y="224"/>
                  </a:lnTo>
                  <a:lnTo>
                    <a:pt x="300" y="226"/>
                  </a:lnTo>
                  <a:lnTo>
                    <a:pt x="303" y="230"/>
                  </a:lnTo>
                  <a:lnTo>
                    <a:pt x="307" y="239"/>
                  </a:lnTo>
                  <a:lnTo>
                    <a:pt x="310" y="248"/>
                  </a:lnTo>
                  <a:lnTo>
                    <a:pt x="313" y="250"/>
                  </a:lnTo>
                  <a:lnTo>
                    <a:pt x="316" y="250"/>
                  </a:lnTo>
                  <a:lnTo>
                    <a:pt x="316" y="250"/>
                  </a:lnTo>
                  <a:lnTo>
                    <a:pt x="319" y="248"/>
                  </a:lnTo>
                  <a:lnTo>
                    <a:pt x="323" y="248"/>
                  </a:lnTo>
                  <a:lnTo>
                    <a:pt x="326" y="250"/>
                  </a:lnTo>
                  <a:lnTo>
                    <a:pt x="330" y="252"/>
                  </a:lnTo>
                  <a:lnTo>
                    <a:pt x="338" y="261"/>
                  </a:lnTo>
                  <a:lnTo>
                    <a:pt x="345" y="274"/>
                  </a:lnTo>
                  <a:lnTo>
                    <a:pt x="345" y="274"/>
                  </a:lnTo>
                  <a:lnTo>
                    <a:pt x="348" y="282"/>
                  </a:lnTo>
                  <a:lnTo>
                    <a:pt x="349" y="289"/>
                  </a:lnTo>
                  <a:lnTo>
                    <a:pt x="349" y="295"/>
                  </a:lnTo>
                  <a:lnTo>
                    <a:pt x="349" y="300"/>
                  </a:lnTo>
                  <a:lnTo>
                    <a:pt x="346" y="311"/>
                  </a:lnTo>
                  <a:lnTo>
                    <a:pt x="345" y="319"/>
                  </a:lnTo>
                  <a:lnTo>
                    <a:pt x="345" y="319"/>
                  </a:lnTo>
                  <a:lnTo>
                    <a:pt x="346" y="321"/>
                  </a:lnTo>
                  <a:lnTo>
                    <a:pt x="349" y="321"/>
                  </a:lnTo>
                  <a:lnTo>
                    <a:pt x="358" y="322"/>
                  </a:lnTo>
                  <a:lnTo>
                    <a:pt x="368" y="319"/>
                  </a:lnTo>
                  <a:lnTo>
                    <a:pt x="379" y="315"/>
                  </a:lnTo>
                  <a:lnTo>
                    <a:pt x="379" y="315"/>
                  </a:lnTo>
                  <a:lnTo>
                    <a:pt x="382" y="313"/>
                  </a:lnTo>
                  <a:lnTo>
                    <a:pt x="386" y="313"/>
                  </a:lnTo>
                  <a:lnTo>
                    <a:pt x="390" y="315"/>
                  </a:lnTo>
                  <a:lnTo>
                    <a:pt x="395" y="317"/>
                  </a:lnTo>
                  <a:lnTo>
                    <a:pt x="402" y="326"/>
                  </a:lnTo>
                  <a:lnTo>
                    <a:pt x="409" y="334"/>
                  </a:lnTo>
                  <a:lnTo>
                    <a:pt x="409" y="334"/>
                  </a:lnTo>
                  <a:lnTo>
                    <a:pt x="409" y="335"/>
                  </a:lnTo>
                  <a:lnTo>
                    <a:pt x="409" y="337"/>
                  </a:lnTo>
                  <a:lnTo>
                    <a:pt x="408" y="343"/>
                  </a:lnTo>
                  <a:lnTo>
                    <a:pt x="402" y="347"/>
                  </a:lnTo>
                  <a:lnTo>
                    <a:pt x="396" y="350"/>
                  </a:lnTo>
                  <a:lnTo>
                    <a:pt x="384" y="354"/>
                  </a:lnTo>
                  <a:lnTo>
                    <a:pt x="380" y="354"/>
                  </a:lnTo>
                  <a:lnTo>
                    <a:pt x="380" y="352"/>
                  </a:lnTo>
                  <a:lnTo>
                    <a:pt x="380" y="352"/>
                  </a:lnTo>
                  <a:lnTo>
                    <a:pt x="380" y="352"/>
                  </a:lnTo>
                  <a:lnTo>
                    <a:pt x="380" y="348"/>
                  </a:lnTo>
                  <a:lnTo>
                    <a:pt x="377" y="343"/>
                  </a:lnTo>
                  <a:lnTo>
                    <a:pt x="373" y="337"/>
                  </a:lnTo>
                  <a:lnTo>
                    <a:pt x="365" y="332"/>
                  </a:lnTo>
                  <a:lnTo>
                    <a:pt x="358" y="328"/>
                  </a:lnTo>
                  <a:lnTo>
                    <a:pt x="348" y="326"/>
                  </a:lnTo>
                  <a:lnTo>
                    <a:pt x="339" y="324"/>
                  </a:lnTo>
                  <a:lnTo>
                    <a:pt x="329" y="328"/>
                  </a:lnTo>
                  <a:lnTo>
                    <a:pt x="329" y="328"/>
                  </a:lnTo>
                  <a:lnTo>
                    <a:pt x="322" y="334"/>
                  </a:lnTo>
                  <a:lnTo>
                    <a:pt x="317" y="339"/>
                  </a:lnTo>
                  <a:lnTo>
                    <a:pt x="316" y="345"/>
                  </a:lnTo>
                  <a:lnTo>
                    <a:pt x="316" y="350"/>
                  </a:lnTo>
                  <a:lnTo>
                    <a:pt x="320" y="361"/>
                  </a:lnTo>
                  <a:lnTo>
                    <a:pt x="325" y="371"/>
                  </a:lnTo>
                  <a:lnTo>
                    <a:pt x="325" y="371"/>
                  </a:lnTo>
                  <a:lnTo>
                    <a:pt x="325" y="374"/>
                  </a:lnTo>
                  <a:lnTo>
                    <a:pt x="322" y="378"/>
                  </a:lnTo>
                  <a:lnTo>
                    <a:pt x="317" y="382"/>
                  </a:lnTo>
                  <a:lnTo>
                    <a:pt x="310" y="385"/>
                  </a:lnTo>
                  <a:lnTo>
                    <a:pt x="303" y="387"/>
                  </a:lnTo>
                  <a:lnTo>
                    <a:pt x="295" y="387"/>
                  </a:lnTo>
                  <a:lnTo>
                    <a:pt x="287" y="385"/>
                  </a:lnTo>
                  <a:lnTo>
                    <a:pt x="278" y="384"/>
                  </a:lnTo>
                  <a:lnTo>
                    <a:pt x="278" y="384"/>
                  </a:lnTo>
                  <a:lnTo>
                    <a:pt x="269" y="380"/>
                  </a:lnTo>
                  <a:lnTo>
                    <a:pt x="265" y="380"/>
                  </a:lnTo>
                  <a:lnTo>
                    <a:pt x="262" y="380"/>
                  </a:lnTo>
                  <a:lnTo>
                    <a:pt x="259" y="382"/>
                  </a:lnTo>
                  <a:lnTo>
                    <a:pt x="256" y="387"/>
                  </a:lnTo>
                  <a:lnTo>
                    <a:pt x="254" y="389"/>
                  </a:lnTo>
                  <a:lnTo>
                    <a:pt x="252" y="389"/>
                  </a:lnTo>
                  <a:lnTo>
                    <a:pt x="252" y="389"/>
                  </a:lnTo>
                  <a:lnTo>
                    <a:pt x="247" y="391"/>
                  </a:lnTo>
                  <a:lnTo>
                    <a:pt x="244" y="393"/>
                  </a:lnTo>
                  <a:lnTo>
                    <a:pt x="241" y="397"/>
                  </a:lnTo>
                  <a:lnTo>
                    <a:pt x="238" y="400"/>
                  </a:lnTo>
                  <a:lnTo>
                    <a:pt x="237" y="406"/>
                  </a:lnTo>
                  <a:lnTo>
                    <a:pt x="235" y="411"/>
                  </a:lnTo>
                  <a:lnTo>
                    <a:pt x="237" y="417"/>
                  </a:lnTo>
                  <a:lnTo>
                    <a:pt x="240" y="421"/>
                  </a:lnTo>
                  <a:lnTo>
                    <a:pt x="240" y="421"/>
                  </a:lnTo>
                  <a:lnTo>
                    <a:pt x="243" y="424"/>
                  </a:lnTo>
                  <a:lnTo>
                    <a:pt x="247" y="426"/>
                  </a:lnTo>
                  <a:lnTo>
                    <a:pt x="259" y="426"/>
                  </a:lnTo>
                  <a:lnTo>
                    <a:pt x="271" y="424"/>
                  </a:lnTo>
                  <a:lnTo>
                    <a:pt x="284" y="422"/>
                  </a:lnTo>
                  <a:lnTo>
                    <a:pt x="284" y="422"/>
                  </a:lnTo>
                  <a:lnTo>
                    <a:pt x="298" y="426"/>
                  </a:lnTo>
                  <a:lnTo>
                    <a:pt x="301" y="424"/>
                  </a:lnTo>
                  <a:lnTo>
                    <a:pt x="303" y="419"/>
                  </a:lnTo>
                  <a:lnTo>
                    <a:pt x="303" y="419"/>
                  </a:lnTo>
                  <a:lnTo>
                    <a:pt x="304" y="415"/>
                  </a:lnTo>
                  <a:lnTo>
                    <a:pt x="307" y="413"/>
                  </a:lnTo>
                  <a:lnTo>
                    <a:pt x="314" y="411"/>
                  </a:lnTo>
                  <a:lnTo>
                    <a:pt x="323" y="413"/>
                  </a:lnTo>
                  <a:lnTo>
                    <a:pt x="333" y="417"/>
                  </a:lnTo>
                  <a:lnTo>
                    <a:pt x="333" y="417"/>
                  </a:lnTo>
                  <a:lnTo>
                    <a:pt x="336" y="419"/>
                  </a:lnTo>
                  <a:lnTo>
                    <a:pt x="339" y="422"/>
                  </a:lnTo>
                  <a:lnTo>
                    <a:pt x="344" y="430"/>
                  </a:lnTo>
                  <a:lnTo>
                    <a:pt x="348" y="437"/>
                  </a:lnTo>
                  <a:lnTo>
                    <a:pt x="351" y="441"/>
                  </a:lnTo>
                  <a:lnTo>
                    <a:pt x="355" y="443"/>
                  </a:lnTo>
                  <a:lnTo>
                    <a:pt x="355" y="443"/>
                  </a:lnTo>
                  <a:lnTo>
                    <a:pt x="360" y="445"/>
                  </a:lnTo>
                  <a:lnTo>
                    <a:pt x="363" y="447"/>
                  </a:lnTo>
                  <a:lnTo>
                    <a:pt x="364" y="450"/>
                  </a:lnTo>
                  <a:lnTo>
                    <a:pt x="364" y="454"/>
                  </a:lnTo>
                  <a:lnTo>
                    <a:pt x="364" y="465"/>
                  </a:lnTo>
                  <a:lnTo>
                    <a:pt x="365" y="471"/>
                  </a:lnTo>
                  <a:lnTo>
                    <a:pt x="367" y="474"/>
                  </a:lnTo>
                  <a:lnTo>
                    <a:pt x="367" y="474"/>
                  </a:lnTo>
                  <a:lnTo>
                    <a:pt x="371" y="478"/>
                  </a:lnTo>
                  <a:lnTo>
                    <a:pt x="377" y="482"/>
                  </a:lnTo>
                  <a:lnTo>
                    <a:pt x="390" y="483"/>
                  </a:lnTo>
                  <a:lnTo>
                    <a:pt x="405" y="487"/>
                  </a:lnTo>
                  <a:lnTo>
                    <a:pt x="411" y="489"/>
                  </a:lnTo>
                  <a:lnTo>
                    <a:pt x="415" y="493"/>
                  </a:lnTo>
                  <a:lnTo>
                    <a:pt x="415" y="493"/>
                  </a:lnTo>
                  <a:lnTo>
                    <a:pt x="421" y="498"/>
                  </a:lnTo>
                  <a:lnTo>
                    <a:pt x="428" y="506"/>
                  </a:lnTo>
                  <a:lnTo>
                    <a:pt x="447" y="517"/>
                  </a:lnTo>
                  <a:lnTo>
                    <a:pt x="457" y="522"/>
                  </a:lnTo>
                  <a:lnTo>
                    <a:pt x="466" y="526"/>
                  </a:lnTo>
                  <a:lnTo>
                    <a:pt x="472" y="526"/>
                  </a:lnTo>
                  <a:lnTo>
                    <a:pt x="475" y="526"/>
                  </a:lnTo>
                  <a:lnTo>
                    <a:pt x="477" y="524"/>
                  </a:lnTo>
                  <a:lnTo>
                    <a:pt x="477" y="524"/>
                  </a:lnTo>
                  <a:lnTo>
                    <a:pt x="478" y="520"/>
                  </a:lnTo>
                  <a:lnTo>
                    <a:pt x="477" y="519"/>
                  </a:lnTo>
                  <a:lnTo>
                    <a:pt x="474" y="509"/>
                  </a:lnTo>
                  <a:lnTo>
                    <a:pt x="466" y="498"/>
                  </a:lnTo>
                  <a:lnTo>
                    <a:pt x="459" y="487"/>
                  </a:lnTo>
                  <a:lnTo>
                    <a:pt x="440" y="467"/>
                  </a:lnTo>
                  <a:lnTo>
                    <a:pt x="431" y="461"/>
                  </a:lnTo>
                  <a:lnTo>
                    <a:pt x="425" y="458"/>
                  </a:lnTo>
                  <a:lnTo>
                    <a:pt x="425" y="458"/>
                  </a:lnTo>
                  <a:lnTo>
                    <a:pt x="421" y="456"/>
                  </a:lnTo>
                  <a:lnTo>
                    <a:pt x="421" y="454"/>
                  </a:lnTo>
                  <a:lnTo>
                    <a:pt x="424" y="452"/>
                  </a:lnTo>
                  <a:lnTo>
                    <a:pt x="428" y="452"/>
                  </a:lnTo>
                  <a:lnTo>
                    <a:pt x="434" y="452"/>
                  </a:lnTo>
                  <a:lnTo>
                    <a:pt x="441" y="454"/>
                  </a:lnTo>
                  <a:lnTo>
                    <a:pt x="449" y="458"/>
                  </a:lnTo>
                  <a:lnTo>
                    <a:pt x="455" y="463"/>
                  </a:lnTo>
                  <a:lnTo>
                    <a:pt x="455" y="463"/>
                  </a:lnTo>
                  <a:lnTo>
                    <a:pt x="462" y="469"/>
                  </a:lnTo>
                  <a:lnTo>
                    <a:pt x="469" y="474"/>
                  </a:lnTo>
                  <a:lnTo>
                    <a:pt x="477" y="478"/>
                  </a:lnTo>
                  <a:lnTo>
                    <a:pt x="484" y="480"/>
                  </a:lnTo>
                  <a:lnTo>
                    <a:pt x="491" y="480"/>
                  </a:lnTo>
                  <a:lnTo>
                    <a:pt x="497" y="478"/>
                  </a:lnTo>
                  <a:lnTo>
                    <a:pt x="503" y="474"/>
                  </a:lnTo>
                  <a:lnTo>
                    <a:pt x="509" y="469"/>
                  </a:lnTo>
                  <a:lnTo>
                    <a:pt x="509" y="469"/>
                  </a:lnTo>
                  <a:lnTo>
                    <a:pt x="512" y="461"/>
                  </a:lnTo>
                  <a:lnTo>
                    <a:pt x="512" y="458"/>
                  </a:lnTo>
                  <a:lnTo>
                    <a:pt x="510" y="454"/>
                  </a:lnTo>
                  <a:lnTo>
                    <a:pt x="509" y="452"/>
                  </a:lnTo>
                  <a:lnTo>
                    <a:pt x="501" y="447"/>
                  </a:lnTo>
                  <a:lnTo>
                    <a:pt x="498" y="443"/>
                  </a:lnTo>
                  <a:lnTo>
                    <a:pt x="498" y="439"/>
                  </a:lnTo>
                  <a:lnTo>
                    <a:pt x="498" y="439"/>
                  </a:lnTo>
                  <a:lnTo>
                    <a:pt x="497" y="428"/>
                  </a:lnTo>
                  <a:lnTo>
                    <a:pt x="493" y="417"/>
                  </a:lnTo>
                  <a:lnTo>
                    <a:pt x="490" y="411"/>
                  </a:lnTo>
                  <a:lnTo>
                    <a:pt x="487" y="408"/>
                  </a:lnTo>
                  <a:lnTo>
                    <a:pt x="482" y="406"/>
                  </a:lnTo>
                  <a:lnTo>
                    <a:pt x="478" y="404"/>
                  </a:lnTo>
                  <a:lnTo>
                    <a:pt x="478" y="404"/>
                  </a:lnTo>
                  <a:lnTo>
                    <a:pt x="472" y="402"/>
                  </a:lnTo>
                  <a:lnTo>
                    <a:pt x="466" y="398"/>
                  </a:lnTo>
                  <a:lnTo>
                    <a:pt x="453" y="387"/>
                  </a:lnTo>
                  <a:lnTo>
                    <a:pt x="447" y="382"/>
                  </a:lnTo>
                  <a:lnTo>
                    <a:pt x="443" y="374"/>
                  </a:lnTo>
                  <a:lnTo>
                    <a:pt x="443" y="371"/>
                  </a:lnTo>
                  <a:lnTo>
                    <a:pt x="443" y="367"/>
                  </a:lnTo>
                  <a:lnTo>
                    <a:pt x="444" y="367"/>
                  </a:lnTo>
                  <a:lnTo>
                    <a:pt x="444" y="367"/>
                  </a:lnTo>
                  <a:lnTo>
                    <a:pt x="449" y="363"/>
                  </a:lnTo>
                  <a:lnTo>
                    <a:pt x="450" y="361"/>
                  </a:lnTo>
                  <a:lnTo>
                    <a:pt x="449" y="354"/>
                  </a:lnTo>
                  <a:lnTo>
                    <a:pt x="447" y="347"/>
                  </a:lnTo>
                  <a:lnTo>
                    <a:pt x="449" y="343"/>
                  </a:lnTo>
                  <a:lnTo>
                    <a:pt x="450" y="337"/>
                  </a:lnTo>
                  <a:lnTo>
                    <a:pt x="450" y="337"/>
                  </a:lnTo>
                  <a:lnTo>
                    <a:pt x="453" y="335"/>
                  </a:lnTo>
                  <a:lnTo>
                    <a:pt x="457" y="335"/>
                  </a:lnTo>
                  <a:lnTo>
                    <a:pt x="460" y="335"/>
                  </a:lnTo>
                  <a:lnTo>
                    <a:pt x="463" y="339"/>
                  </a:lnTo>
                  <a:lnTo>
                    <a:pt x="471" y="347"/>
                  </a:lnTo>
                  <a:lnTo>
                    <a:pt x="475" y="348"/>
                  </a:lnTo>
                  <a:lnTo>
                    <a:pt x="478" y="350"/>
                  </a:lnTo>
                  <a:lnTo>
                    <a:pt x="478" y="350"/>
                  </a:lnTo>
                  <a:lnTo>
                    <a:pt x="482" y="352"/>
                  </a:lnTo>
                  <a:lnTo>
                    <a:pt x="485" y="354"/>
                  </a:lnTo>
                  <a:lnTo>
                    <a:pt x="491" y="361"/>
                  </a:lnTo>
                  <a:lnTo>
                    <a:pt x="497" y="372"/>
                  </a:lnTo>
                  <a:lnTo>
                    <a:pt x="507" y="385"/>
                  </a:lnTo>
                  <a:lnTo>
                    <a:pt x="507" y="385"/>
                  </a:lnTo>
                  <a:lnTo>
                    <a:pt x="513" y="391"/>
                  </a:lnTo>
                  <a:lnTo>
                    <a:pt x="517" y="395"/>
                  </a:lnTo>
                  <a:lnTo>
                    <a:pt x="522" y="395"/>
                  </a:lnTo>
                  <a:lnTo>
                    <a:pt x="523" y="395"/>
                  </a:lnTo>
                  <a:lnTo>
                    <a:pt x="526" y="391"/>
                  </a:lnTo>
                  <a:lnTo>
                    <a:pt x="526" y="389"/>
                  </a:lnTo>
                  <a:lnTo>
                    <a:pt x="529" y="380"/>
                  </a:lnTo>
                  <a:lnTo>
                    <a:pt x="529" y="380"/>
                  </a:lnTo>
                  <a:lnTo>
                    <a:pt x="531" y="376"/>
                  </a:lnTo>
                  <a:lnTo>
                    <a:pt x="534" y="374"/>
                  </a:lnTo>
                  <a:lnTo>
                    <a:pt x="541" y="372"/>
                  </a:lnTo>
                  <a:lnTo>
                    <a:pt x="547" y="371"/>
                  </a:lnTo>
                  <a:lnTo>
                    <a:pt x="548" y="369"/>
                  </a:lnTo>
                  <a:lnTo>
                    <a:pt x="550" y="365"/>
                  </a:lnTo>
                  <a:lnTo>
                    <a:pt x="550" y="365"/>
                  </a:lnTo>
                  <a:lnTo>
                    <a:pt x="550" y="359"/>
                  </a:lnTo>
                  <a:lnTo>
                    <a:pt x="551" y="356"/>
                  </a:lnTo>
                  <a:lnTo>
                    <a:pt x="558" y="347"/>
                  </a:lnTo>
                  <a:lnTo>
                    <a:pt x="566" y="339"/>
                  </a:lnTo>
                  <a:lnTo>
                    <a:pt x="574" y="332"/>
                  </a:lnTo>
                  <a:lnTo>
                    <a:pt x="574" y="332"/>
                  </a:lnTo>
                  <a:lnTo>
                    <a:pt x="577" y="330"/>
                  </a:lnTo>
                  <a:lnTo>
                    <a:pt x="577" y="328"/>
                  </a:lnTo>
                  <a:lnTo>
                    <a:pt x="576" y="324"/>
                  </a:lnTo>
                  <a:lnTo>
                    <a:pt x="573" y="321"/>
                  </a:lnTo>
                  <a:lnTo>
                    <a:pt x="563" y="317"/>
                  </a:lnTo>
                  <a:lnTo>
                    <a:pt x="557" y="315"/>
                  </a:lnTo>
                  <a:lnTo>
                    <a:pt x="552" y="315"/>
                  </a:lnTo>
                  <a:lnTo>
                    <a:pt x="552" y="315"/>
                  </a:lnTo>
                  <a:lnTo>
                    <a:pt x="547" y="315"/>
                  </a:lnTo>
                  <a:lnTo>
                    <a:pt x="544" y="313"/>
                  </a:lnTo>
                  <a:lnTo>
                    <a:pt x="541" y="311"/>
                  </a:lnTo>
                  <a:lnTo>
                    <a:pt x="538" y="308"/>
                  </a:lnTo>
                  <a:lnTo>
                    <a:pt x="536" y="302"/>
                  </a:lnTo>
                  <a:lnTo>
                    <a:pt x="535" y="297"/>
                  </a:lnTo>
                  <a:lnTo>
                    <a:pt x="535" y="297"/>
                  </a:lnTo>
                  <a:lnTo>
                    <a:pt x="534" y="293"/>
                  </a:lnTo>
                  <a:lnTo>
                    <a:pt x="531" y="287"/>
                  </a:lnTo>
                  <a:lnTo>
                    <a:pt x="520" y="280"/>
                  </a:lnTo>
                  <a:lnTo>
                    <a:pt x="509" y="272"/>
                  </a:lnTo>
                  <a:lnTo>
                    <a:pt x="504" y="272"/>
                  </a:lnTo>
                  <a:lnTo>
                    <a:pt x="500" y="272"/>
                  </a:lnTo>
                  <a:lnTo>
                    <a:pt x="500" y="272"/>
                  </a:lnTo>
                  <a:lnTo>
                    <a:pt x="497" y="272"/>
                  </a:lnTo>
                  <a:lnTo>
                    <a:pt x="493" y="271"/>
                  </a:lnTo>
                  <a:lnTo>
                    <a:pt x="484" y="265"/>
                  </a:lnTo>
                  <a:lnTo>
                    <a:pt x="474" y="260"/>
                  </a:lnTo>
                  <a:lnTo>
                    <a:pt x="469" y="258"/>
                  </a:lnTo>
                  <a:lnTo>
                    <a:pt x="465" y="256"/>
                  </a:lnTo>
                  <a:lnTo>
                    <a:pt x="465" y="256"/>
                  </a:lnTo>
                  <a:lnTo>
                    <a:pt x="455" y="254"/>
                  </a:lnTo>
                  <a:lnTo>
                    <a:pt x="446" y="248"/>
                  </a:lnTo>
                  <a:lnTo>
                    <a:pt x="443" y="245"/>
                  </a:lnTo>
                  <a:lnTo>
                    <a:pt x="440" y="239"/>
                  </a:lnTo>
                  <a:lnTo>
                    <a:pt x="439" y="234"/>
                  </a:lnTo>
                  <a:lnTo>
                    <a:pt x="439" y="228"/>
                  </a:lnTo>
                  <a:lnTo>
                    <a:pt x="439" y="228"/>
                  </a:lnTo>
                  <a:lnTo>
                    <a:pt x="440" y="224"/>
                  </a:lnTo>
                  <a:lnTo>
                    <a:pt x="443" y="222"/>
                  </a:lnTo>
                  <a:lnTo>
                    <a:pt x="446" y="222"/>
                  </a:lnTo>
                  <a:lnTo>
                    <a:pt x="450" y="222"/>
                  </a:lnTo>
                  <a:lnTo>
                    <a:pt x="459" y="224"/>
                  </a:lnTo>
                  <a:lnTo>
                    <a:pt x="463" y="224"/>
                  </a:lnTo>
                  <a:lnTo>
                    <a:pt x="465" y="221"/>
                  </a:lnTo>
                  <a:lnTo>
                    <a:pt x="465" y="221"/>
                  </a:lnTo>
                  <a:lnTo>
                    <a:pt x="466" y="217"/>
                  </a:lnTo>
                  <a:lnTo>
                    <a:pt x="463" y="215"/>
                  </a:lnTo>
                  <a:lnTo>
                    <a:pt x="456" y="211"/>
                  </a:lnTo>
                  <a:lnTo>
                    <a:pt x="447" y="210"/>
                  </a:lnTo>
                  <a:lnTo>
                    <a:pt x="444" y="210"/>
                  </a:lnTo>
                  <a:lnTo>
                    <a:pt x="443" y="206"/>
                  </a:lnTo>
                  <a:lnTo>
                    <a:pt x="443" y="206"/>
                  </a:lnTo>
                  <a:lnTo>
                    <a:pt x="443" y="202"/>
                  </a:lnTo>
                  <a:lnTo>
                    <a:pt x="446" y="198"/>
                  </a:lnTo>
                  <a:lnTo>
                    <a:pt x="450" y="198"/>
                  </a:lnTo>
                  <a:lnTo>
                    <a:pt x="455" y="195"/>
                  </a:lnTo>
                  <a:lnTo>
                    <a:pt x="455" y="195"/>
                  </a:lnTo>
                  <a:lnTo>
                    <a:pt x="455" y="193"/>
                  </a:lnTo>
                  <a:lnTo>
                    <a:pt x="456" y="189"/>
                  </a:lnTo>
                  <a:lnTo>
                    <a:pt x="453" y="184"/>
                  </a:lnTo>
                  <a:lnTo>
                    <a:pt x="449" y="178"/>
                  </a:lnTo>
                  <a:lnTo>
                    <a:pt x="443" y="174"/>
                  </a:lnTo>
                  <a:lnTo>
                    <a:pt x="443" y="174"/>
                  </a:lnTo>
                  <a:lnTo>
                    <a:pt x="441" y="173"/>
                  </a:lnTo>
                  <a:lnTo>
                    <a:pt x="440" y="173"/>
                  </a:lnTo>
                  <a:lnTo>
                    <a:pt x="436" y="176"/>
                  </a:lnTo>
                  <a:lnTo>
                    <a:pt x="433" y="180"/>
                  </a:lnTo>
                  <a:lnTo>
                    <a:pt x="430" y="182"/>
                  </a:lnTo>
                  <a:lnTo>
                    <a:pt x="430" y="182"/>
                  </a:lnTo>
                  <a:lnTo>
                    <a:pt x="427" y="182"/>
                  </a:lnTo>
                  <a:lnTo>
                    <a:pt x="427" y="180"/>
                  </a:lnTo>
                  <a:lnTo>
                    <a:pt x="427" y="176"/>
                  </a:lnTo>
                  <a:lnTo>
                    <a:pt x="430" y="169"/>
                  </a:lnTo>
                  <a:lnTo>
                    <a:pt x="433" y="163"/>
                  </a:lnTo>
                  <a:lnTo>
                    <a:pt x="433" y="163"/>
                  </a:lnTo>
                  <a:lnTo>
                    <a:pt x="433" y="160"/>
                  </a:lnTo>
                  <a:lnTo>
                    <a:pt x="431" y="156"/>
                  </a:lnTo>
                  <a:lnTo>
                    <a:pt x="422" y="152"/>
                  </a:lnTo>
                  <a:lnTo>
                    <a:pt x="412" y="148"/>
                  </a:lnTo>
                  <a:lnTo>
                    <a:pt x="406" y="148"/>
                  </a:lnTo>
                  <a:lnTo>
                    <a:pt x="402" y="150"/>
                  </a:lnTo>
                  <a:lnTo>
                    <a:pt x="402" y="150"/>
                  </a:lnTo>
                  <a:lnTo>
                    <a:pt x="395" y="152"/>
                  </a:lnTo>
                  <a:lnTo>
                    <a:pt x="390" y="148"/>
                  </a:lnTo>
                  <a:lnTo>
                    <a:pt x="389" y="145"/>
                  </a:lnTo>
                  <a:lnTo>
                    <a:pt x="387" y="137"/>
                  </a:lnTo>
                  <a:lnTo>
                    <a:pt x="387" y="137"/>
                  </a:lnTo>
                  <a:lnTo>
                    <a:pt x="387" y="135"/>
                  </a:lnTo>
                  <a:lnTo>
                    <a:pt x="384" y="134"/>
                  </a:lnTo>
                  <a:lnTo>
                    <a:pt x="377" y="135"/>
                  </a:lnTo>
                  <a:lnTo>
                    <a:pt x="368" y="139"/>
                  </a:lnTo>
                  <a:lnTo>
                    <a:pt x="363" y="145"/>
                  </a:lnTo>
                  <a:lnTo>
                    <a:pt x="363" y="145"/>
                  </a:lnTo>
                  <a:lnTo>
                    <a:pt x="360" y="147"/>
                  </a:lnTo>
                  <a:lnTo>
                    <a:pt x="357" y="147"/>
                  </a:lnTo>
                  <a:lnTo>
                    <a:pt x="352" y="143"/>
                  </a:lnTo>
                  <a:lnTo>
                    <a:pt x="351" y="141"/>
                  </a:lnTo>
                  <a:lnTo>
                    <a:pt x="351" y="139"/>
                  </a:lnTo>
                  <a:lnTo>
                    <a:pt x="352" y="137"/>
                  </a:lnTo>
                  <a:lnTo>
                    <a:pt x="355" y="137"/>
                  </a:lnTo>
                  <a:lnTo>
                    <a:pt x="355" y="13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9" name="Freeform 45">
              <a:extLst>
                <a:ext uri="{FF2B5EF4-FFF2-40B4-BE49-F238E27FC236}">
                  <a16:creationId xmlns:a16="http://schemas.microsoft.com/office/drawing/2014/main" id="{1983C062-9F41-9F91-98B8-AC1F17EF2A5F}"/>
                </a:ext>
              </a:extLst>
            </p:cNvPr>
            <p:cNvSpPr>
              <a:spLocks/>
            </p:cNvSpPr>
            <p:nvPr/>
          </p:nvSpPr>
          <p:spPr bwMode="auto">
            <a:xfrm>
              <a:off x="2666124" y="1834213"/>
              <a:ext cx="486297" cy="279039"/>
            </a:xfrm>
            <a:custGeom>
              <a:avLst/>
              <a:gdLst>
                <a:gd name="T0" fmla="*/ 349 w 362"/>
                <a:gd name="T1" fmla="*/ 189 h 247"/>
                <a:gd name="T2" fmla="*/ 362 w 362"/>
                <a:gd name="T3" fmla="*/ 186 h 247"/>
                <a:gd name="T4" fmla="*/ 336 w 362"/>
                <a:gd name="T5" fmla="*/ 158 h 247"/>
                <a:gd name="T6" fmla="*/ 305 w 362"/>
                <a:gd name="T7" fmla="*/ 139 h 247"/>
                <a:gd name="T8" fmla="*/ 288 w 362"/>
                <a:gd name="T9" fmla="*/ 117 h 247"/>
                <a:gd name="T10" fmla="*/ 286 w 362"/>
                <a:gd name="T11" fmla="*/ 97 h 247"/>
                <a:gd name="T12" fmla="*/ 274 w 362"/>
                <a:gd name="T13" fmla="*/ 67 h 247"/>
                <a:gd name="T14" fmla="*/ 279 w 362"/>
                <a:gd name="T15" fmla="*/ 39 h 247"/>
                <a:gd name="T16" fmla="*/ 286 w 362"/>
                <a:gd name="T17" fmla="*/ 6 h 247"/>
                <a:gd name="T18" fmla="*/ 261 w 362"/>
                <a:gd name="T19" fmla="*/ 2 h 247"/>
                <a:gd name="T20" fmla="*/ 242 w 362"/>
                <a:gd name="T21" fmla="*/ 13 h 247"/>
                <a:gd name="T22" fmla="*/ 267 w 362"/>
                <a:gd name="T23" fmla="*/ 41 h 247"/>
                <a:gd name="T24" fmla="*/ 247 w 362"/>
                <a:gd name="T25" fmla="*/ 28 h 247"/>
                <a:gd name="T26" fmla="*/ 234 w 362"/>
                <a:gd name="T27" fmla="*/ 28 h 247"/>
                <a:gd name="T28" fmla="*/ 219 w 362"/>
                <a:gd name="T29" fmla="*/ 28 h 247"/>
                <a:gd name="T30" fmla="*/ 232 w 362"/>
                <a:gd name="T31" fmla="*/ 89 h 247"/>
                <a:gd name="T32" fmla="*/ 231 w 362"/>
                <a:gd name="T33" fmla="*/ 98 h 247"/>
                <a:gd name="T34" fmla="*/ 215 w 362"/>
                <a:gd name="T35" fmla="*/ 98 h 247"/>
                <a:gd name="T36" fmla="*/ 204 w 362"/>
                <a:gd name="T37" fmla="*/ 60 h 247"/>
                <a:gd name="T38" fmla="*/ 169 w 362"/>
                <a:gd name="T39" fmla="*/ 39 h 247"/>
                <a:gd name="T40" fmla="*/ 175 w 362"/>
                <a:gd name="T41" fmla="*/ 50 h 247"/>
                <a:gd name="T42" fmla="*/ 181 w 362"/>
                <a:gd name="T43" fmla="*/ 65 h 247"/>
                <a:gd name="T44" fmla="*/ 159 w 362"/>
                <a:gd name="T45" fmla="*/ 65 h 247"/>
                <a:gd name="T46" fmla="*/ 152 w 362"/>
                <a:gd name="T47" fmla="*/ 65 h 247"/>
                <a:gd name="T48" fmla="*/ 149 w 362"/>
                <a:gd name="T49" fmla="*/ 47 h 247"/>
                <a:gd name="T50" fmla="*/ 121 w 362"/>
                <a:gd name="T51" fmla="*/ 39 h 247"/>
                <a:gd name="T52" fmla="*/ 109 w 362"/>
                <a:gd name="T53" fmla="*/ 56 h 247"/>
                <a:gd name="T54" fmla="*/ 101 w 362"/>
                <a:gd name="T55" fmla="*/ 63 h 247"/>
                <a:gd name="T56" fmla="*/ 93 w 362"/>
                <a:gd name="T57" fmla="*/ 54 h 247"/>
                <a:gd name="T58" fmla="*/ 104 w 362"/>
                <a:gd name="T59" fmla="*/ 43 h 247"/>
                <a:gd name="T60" fmla="*/ 90 w 362"/>
                <a:gd name="T61" fmla="*/ 21 h 247"/>
                <a:gd name="T62" fmla="*/ 29 w 362"/>
                <a:gd name="T63" fmla="*/ 48 h 247"/>
                <a:gd name="T64" fmla="*/ 10 w 362"/>
                <a:gd name="T65" fmla="*/ 67 h 247"/>
                <a:gd name="T66" fmla="*/ 4 w 362"/>
                <a:gd name="T67" fmla="*/ 84 h 247"/>
                <a:gd name="T68" fmla="*/ 7 w 362"/>
                <a:gd name="T69" fmla="*/ 104 h 247"/>
                <a:gd name="T70" fmla="*/ 19 w 362"/>
                <a:gd name="T71" fmla="*/ 111 h 247"/>
                <a:gd name="T72" fmla="*/ 25 w 362"/>
                <a:gd name="T73" fmla="*/ 119 h 247"/>
                <a:gd name="T74" fmla="*/ 69 w 362"/>
                <a:gd name="T75" fmla="*/ 110 h 247"/>
                <a:gd name="T76" fmla="*/ 45 w 362"/>
                <a:gd name="T77" fmla="*/ 121 h 247"/>
                <a:gd name="T78" fmla="*/ 16 w 362"/>
                <a:gd name="T79" fmla="*/ 136 h 247"/>
                <a:gd name="T80" fmla="*/ 55 w 362"/>
                <a:gd name="T81" fmla="*/ 154 h 247"/>
                <a:gd name="T82" fmla="*/ 96 w 362"/>
                <a:gd name="T83" fmla="*/ 150 h 247"/>
                <a:gd name="T84" fmla="*/ 143 w 362"/>
                <a:gd name="T85" fmla="*/ 163 h 247"/>
                <a:gd name="T86" fmla="*/ 92 w 362"/>
                <a:gd name="T87" fmla="*/ 169 h 247"/>
                <a:gd name="T88" fmla="*/ 33 w 362"/>
                <a:gd name="T89" fmla="*/ 186 h 247"/>
                <a:gd name="T90" fmla="*/ 60 w 362"/>
                <a:gd name="T91" fmla="*/ 210 h 247"/>
                <a:gd name="T92" fmla="*/ 102 w 362"/>
                <a:gd name="T93" fmla="*/ 213 h 247"/>
                <a:gd name="T94" fmla="*/ 108 w 362"/>
                <a:gd name="T95" fmla="*/ 234 h 247"/>
                <a:gd name="T96" fmla="*/ 150 w 362"/>
                <a:gd name="T97" fmla="*/ 247 h 247"/>
                <a:gd name="T98" fmla="*/ 198 w 362"/>
                <a:gd name="T99" fmla="*/ 232 h 247"/>
                <a:gd name="T100" fmla="*/ 228 w 362"/>
                <a:gd name="T101" fmla="*/ 226 h 247"/>
                <a:gd name="T102" fmla="*/ 244 w 362"/>
                <a:gd name="T103" fmla="*/ 208 h 247"/>
                <a:gd name="T104" fmla="*/ 254 w 362"/>
                <a:gd name="T105" fmla="*/ 215 h 247"/>
                <a:gd name="T106" fmla="*/ 279 w 362"/>
                <a:gd name="T107" fmla="*/ 226 h 247"/>
                <a:gd name="T108" fmla="*/ 309 w 362"/>
                <a:gd name="T109" fmla="*/ 236 h 247"/>
                <a:gd name="T110" fmla="*/ 346 w 362"/>
                <a:gd name="T111" fmla="*/ 223 h 247"/>
                <a:gd name="T112" fmla="*/ 336 w 362"/>
                <a:gd name="T113" fmla="*/ 202 h 247"/>
                <a:gd name="T114" fmla="*/ 320 w 362"/>
                <a:gd name="T115" fmla="*/ 210 h 247"/>
                <a:gd name="T116" fmla="*/ 315 w 362"/>
                <a:gd name="T117" fmla="*/ 19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2" h="247">
                  <a:moveTo>
                    <a:pt x="333" y="186"/>
                  </a:moveTo>
                  <a:lnTo>
                    <a:pt x="333" y="186"/>
                  </a:lnTo>
                  <a:lnTo>
                    <a:pt x="336" y="186"/>
                  </a:lnTo>
                  <a:lnTo>
                    <a:pt x="340" y="186"/>
                  </a:lnTo>
                  <a:lnTo>
                    <a:pt x="349" y="189"/>
                  </a:lnTo>
                  <a:lnTo>
                    <a:pt x="353" y="191"/>
                  </a:lnTo>
                  <a:lnTo>
                    <a:pt x="358" y="191"/>
                  </a:lnTo>
                  <a:lnTo>
                    <a:pt x="361" y="189"/>
                  </a:lnTo>
                  <a:lnTo>
                    <a:pt x="362" y="186"/>
                  </a:lnTo>
                  <a:lnTo>
                    <a:pt x="362" y="186"/>
                  </a:lnTo>
                  <a:lnTo>
                    <a:pt x="361" y="180"/>
                  </a:lnTo>
                  <a:lnTo>
                    <a:pt x="358" y="174"/>
                  </a:lnTo>
                  <a:lnTo>
                    <a:pt x="353" y="169"/>
                  </a:lnTo>
                  <a:lnTo>
                    <a:pt x="347" y="165"/>
                  </a:lnTo>
                  <a:lnTo>
                    <a:pt x="336" y="158"/>
                  </a:lnTo>
                  <a:lnTo>
                    <a:pt x="325" y="152"/>
                  </a:lnTo>
                  <a:lnTo>
                    <a:pt x="325" y="152"/>
                  </a:lnTo>
                  <a:lnTo>
                    <a:pt x="320" y="147"/>
                  </a:lnTo>
                  <a:lnTo>
                    <a:pt x="312" y="145"/>
                  </a:lnTo>
                  <a:lnTo>
                    <a:pt x="305" y="139"/>
                  </a:lnTo>
                  <a:lnTo>
                    <a:pt x="295" y="132"/>
                  </a:lnTo>
                  <a:lnTo>
                    <a:pt x="295" y="132"/>
                  </a:lnTo>
                  <a:lnTo>
                    <a:pt x="289" y="126"/>
                  </a:lnTo>
                  <a:lnTo>
                    <a:pt x="288" y="121"/>
                  </a:lnTo>
                  <a:lnTo>
                    <a:pt x="288" y="117"/>
                  </a:lnTo>
                  <a:lnTo>
                    <a:pt x="289" y="113"/>
                  </a:lnTo>
                  <a:lnTo>
                    <a:pt x="290" y="108"/>
                  </a:lnTo>
                  <a:lnTo>
                    <a:pt x="290" y="104"/>
                  </a:lnTo>
                  <a:lnTo>
                    <a:pt x="289" y="100"/>
                  </a:lnTo>
                  <a:lnTo>
                    <a:pt x="286" y="97"/>
                  </a:lnTo>
                  <a:lnTo>
                    <a:pt x="286" y="97"/>
                  </a:lnTo>
                  <a:lnTo>
                    <a:pt x="282" y="91"/>
                  </a:lnTo>
                  <a:lnTo>
                    <a:pt x="279" y="84"/>
                  </a:lnTo>
                  <a:lnTo>
                    <a:pt x="276" y="74"/>
                  </a:lnTo>
                  <a:lnTo>
                    <a:pt x="274" y="67"/>
                  </a:lnTo>
                  <a:lnTo>
                    <a:pt x="274" y="58"/>
                  </a:lnTo>
                  <a:lnTo>
                    <a:pt x="274" y="50"/>
                  </a:lnTo>
                  <a:lnTo>
                    <a:pt x="276" y="43"/>
                  </a:lnTo>
                  <a:lnTo>
                    <a:pt x="279" y="39"/>
                  </a:lnTo>
                  <a:lnTo>
                    <a:pt x="279" y="39"/>
                  </a:lnTo>
                  <a:lnTo>
                    <a:pt x="285" y="30"/>
                  </a:lnTo>
                  <a:lnTo>
                    <a:pt x="289" y="19"/>
                  </a:lnTo>
                  <a:lnTo>
                    <a:pt x="289" y="15"/>
                  </a:lnTo>
                  <a:lnTo>
                    <a:pt x="289" y="10"/>
                  </a:lnTo>
                  <a:lnTo>
                    <a:pt x="286" y="6"/>
                  </a:lnTo>
                  <a:lnTo>
                    <a:pt x="282" y="2"/>
                  </a:lnTo>
                  <a:lnTo>
                    <a:pt x="282" y="2"/>
                  </a:lnTo>
                  <a:lnTo>
                    <a:pt x="274" y="0"/>
                  </a:lnTo>
                  <a:lnTo>
                    <a:pt x="269" y="0"/>
                  </a:lnTo>
                  <a:lnTo>
                    <a:pt x="261" y="2"/>
                  </a:lnTo>
                  <a:lnTo>
                    <a:pt x="255" y="4"/>
                  </a:lnTo>
                  <a:lnTo>
                    <a:pt x="245" y="10"/>
                  </a:lnTo>
                  <a:lnTo>
                    <a:pt x="242" y="11"/>
                  </a:lnTo>
                  <a:lnTo>
                    <a:pt x="242" y="13"/>
                  </a:lnTo>
                  <a:lnTo>
                    <a:pt x="242" y="13"/>
                  </a:lnTo>
                  <a:lnTo>
                    <a:pt x="247" y="19"/>
                  </a:lnTo>
                  <a:lnTo>
                    <a:pt x="255" y="26"/>
                  </a:lnTo>
                  <a:lnTo>
                    <a:pt x="264" y="34"/>
                  </a:lnTo>
                  <a:lnTo>
                    <a:pt x="266" y="37"/>
                  </a:lnTo>
                  <a:lnTo>
                    <a:pt x="267" y="41"/>
                  </a:lnTo>
                  <a:lnTo>
                    <a:pt x="267" y="41"/>
                  </a:lnTo>
                  <a:lnTo>
                    <a:pt x="266" y="43"/>
                  </a:lnTo>
                  <a:lnTo>
                    <a:pt x="264" y="41"/>
                  </a:lnTo>
                  <a:lnTo>
                    <a:pt x="255" y="36"/>
                  </a:lnTo>
                  <a:lnTo>
                    <a:pt x="247" y="28"/>
                  </a:lnTo>
                  <a:lnTo>
                    <a:pt x="242" y="26"/>
                  </a:lnTo>
                  <a:lnTo>
                    <a:pt x="239" y="28"/>
                  </a:lnTo>
                  <a:lnTo>
                    <a:pt x="239" y="28"/>
                  </a:lnTo>
                  <a:lnTo>
                    <a:pt x="236" y="28"/>
                  </a:lnTo>
                  <a:lnTo>
                    <a:pt x="234" y="28"/>
                  </a:lnTo>
                  <a:lnTo>
                    <a:pt x="229" y="26"/>
                  </a:lnTo>
                  <a:lnTo>
                    <a:pt x="223" y="24"/>
                  </a:lnTo>
                  <a:lnTo>
                    <a:pt x="220" y="24"/>
                  </a:lnTo>
                  <a:lnTo>
                    <a:pt x="219" y="28"/>
                  </a:lnTo>
                  <a:lnTo>
                    <a:pt x="219" y="28"/>
                  </a:lnTo>
                  <a:lnTo>
                    <a:pt x="217" y="34"/>
                  </a:lnTo>
                  <a:lnTo>
                    <a:pt x="217" y="41"/>
                  </a:lnTo>
                  <a:lnTo>
                    <a:pt x="220" y="58"/>
                  </a:lnTo>
                  <a:lnTo>
                    <a:pt x="226" y="76"/>
                  </a:lnTo>
                  <a:lnTo>
                    <a:pt x="232" y="89"/>
                  </a:lnTo>
                  <a:lnTo>
                    <a:pt x="232" y="89"/>
                  </a:lnTo>
                  <a:lnTo>
                    <a:pt x="234" y="93"/>
                  </a:lnTo>
                  <a:lnTo>
                    <a:pt x="234" y="95"/>
                  </a:lnTo>
                  <a:lnTo>
                    <a:pt x="232" y="98"/>
                  </a:lnTo>
                  <a:lnTo>
                    <a:pt x="231" y="98"/>
                  </a:lnTo>
                  <a:lnTo>
                    <a:pt x="225" y="100"/>
                  </a:lnTo>
                  <a:lnTo>
                    <a:pt x="219" y="102"/>
                  </a:lnTo>
                  <a:lnTo>
                    <a:pt x="219" y="102"/>
                  </a:lnTo>
                  <a:lnTo>
                    <a:pt x="217" y="102"/>
                  </a:lnTo>
                  <a:lnTo>
                    <a:pt x="215" y="98"/>
                  </a:lnTo>
                  <a:lnTo>
                    <a:pt x="212" y="86"/>
                  </a:lnTo>
                  <a:lnTo>
                    <a:pt x="209" y="71"/>
                  </a:lnTo>
                  <a:lnTo>
                    <a:pt x="207" y="65"/>
                  </a:lnTo>
                  <a:lnTo>
                    <a:pt x="204" y="60"/>
                  </a:lnTo>
                  <a:lnTo>
                    <a:pt x="204" y="60"/>
                  </a:lnTo>
                  <a:lnTo>
                    <a:pt x="201" y="54"/>
                  </a:lnTo>
                  <a:lnTo>
                    <a:pt x="196" y="50"/>
                  </a:lnTo>
                  <a:lnTo>
                    <a:pt x="184" y="41"/>
                  </a:lnTo>
                  <a:lnTo>
                    <a:pt x="172" y="37"/>
                  </a:lnTo>
                  <a:lnTo>
                    <a:pt x="169" y="39"/>
                  </a:lnTo>
                  <a:lnTo>
                    <a:pt x="168" y="41"/>
                  </a:lnTo>
                  <a:lnTo>
                    <a:pt x="168" y="41"/>
                  </a:lnTo>
                  <a:lnTo>
                    <a:pt x="168" y="45"/>
                  </a:lnTo>
                  <a:lnTo>
                    <a:pt x="169" y="47"/>
                  </a:lnTo>
                  <a:lnTo>
                    <a:pt x="175" y="50"/>
                  </a:lnTo>
                  <a:lnTo>
                    <a:pt x="181" y="54"/>
                  </a:lnTo>
                  <a:lnTo>
                    <a:pt x="182" y="58"/>
                  </a:lnTo>
                  <a:lnTo>
                    <a:pt x="182" y="61"/>
                  </a:lnTo>
                  <a:lnTo>
                    <a:pt x="182" y="61"/>
                  </a:lnTo>
                  <a:lnTo>
                    <a:pt x="181" y="65"/>
                  </a:lnTo>
                  <a:lnTo>
                    <a:pt x="180" y="67"/>
                  </a:lnTo>
                  <a:lnTo>
                    <a:pt x="174" y="63"/>
                  </a:lnTo>
                  <a:lnTo>
                    <a:pt x="166" y="61"/>
                  </a:lnTo>
                  <a:lnTo>
                    <a:pt x="163" y="61"/>
                  </a:lnTo>
                  <a:lnTo>
                    <a:pt x="159" y="65"/>
                  </a:lnTo>
                  <a:lnTo>
                    <a:pt x="159" y="65"/>
                  </a:lnTo>
                  <a:lnTo>
                    <a:pt x="155" y="69"/>
                  </a:lnTo>
                  <a:lnTo>
                    <a:pt x="153" y="69"/>
                  </a:lnTo>
                  <a:lnTo>
                    <a:pt x="152" y="69"/>
                  </a:lnTo>
                  <a:lnTo>
                    <a:pt x="152" y="65"/>
                  </a:lnTo>
                  <a:lnTo>
                    <a:pt x="153" y="58"/>
                  </a:lnTo>
                  <a:lnTo>
                    <a:pt x="153" y="58"/>
                  </a:lnTo>
                  <a:lnTo>
                    <a:pt x="153" y="54"/>
                  </a:lnTo>
                  <a:lnTo>
                    <a:pt x="152" y="50"/>
                  </a:lnTo>
                  <a:lnTo>
                    <a:pt x="149" y="47"/>
                  </a:lnTo>
                  <a:lnTo>
                    <a:pt x="144" y="43"/>
                  </a:lnTo>
                  <a:lnTo>
                    <a:pt x="134" y="39"/>
                  </a:lnTo>
                  <a:lnTo>
                    <a:pt x="128" y="39"/>
                  </a:lnTo>
                  <a:lnTo>
                    <a:pt x="121" y="39"/>
                  </a:lnTo>
                  <a:lnTo>
                    <a:pt x="121" y="39"/>
                  </a:lnTo>
                  <a:lnTo>
                    <a:pt x="115" y="39"/>
                  </a:lnTo>
                  <a:lnTo>
                    <a:pt x="112" y="43"/>
                  </a:lnTo>
                  <a:lnTo>
                    <a:pt x="111" y="45"/>
                  </a:lnTo>
                  <a:lnTo>
                    <a:pt x="109" y="48"/>
                  </a:lnTo>
                  <a:lnTo>
                    <a:pt x="109" y="56"/>
                  </a:lnTo>
                  <a:lnTo>
                    <a:pt x="109" y="60"/>
                  </a:lnTo>
                  <a:lnTo>
                    <a:pt x="108" y="61"/>
                  </a:lnTo>
                  <a:lnTo>
                    <a:pt x="108" y="61"/>
                  </a:lnTo>
                  <a:lnTo>
                    <a:pt x="105" y="63"/>
                  </a:lnTo>
                  <a:lnTo>
                    <a:pt x="101" y="63"/>
                  </a:lnTo>
                  <a:lnTo>
                    <a:pt x="92" y="61"/>
                  </a:lnTo>
                  <a:lnTo>
                    <a:pt x="89" y="60"/>
                  </a:lnTo>
                  <a:lnTo>
                    <a:pt x="88" y="58"/>
                  </a:lnTo>
                  <a:lnTo>
                    <a:pt x="89" y="56"/>
                  </a:lnTo>
                  <a:lnTo>
                    <a:pt x="93" y="54"/>
                  </a:lnTo>
                  <a:lnTo>
                    <a:pt x="93" y="54"/>
                  </a:lnTo>
                  <a:lnTo>
                    <a:pt x="98" y="52"/>
                  </a:lnTo>
                  <a:lnTo>
                    <a:pt x="102" y="50"/>
                  </a:lnTo>
                  <a:lnTo>
                    <a:pt x="104" y="47"/>
                  </a:lnTo>
                  <a:lnTo>
                    <a:pt x="104" y="43"/>
                  </a:lnTo>
                  <a:lnTo>
                    <a:pt x="101" y="34"/>
                  </a:lnTo>
                  <a:lnTo>
                    <a:pt x="96" y="24"/>
                  </a:lnTo>
                  <a:lnTo>
                    <a:pt x="96" y="24"/>
                  </a:lnTo>
                  <a:lnTo>
                    <a:pt x="93" y="23"/>
                  </a:lnTo>
                  <a:lnTo>
                    <a:pt x="90" y="21"/>
                  </a:lnTo>
                  <a:lnTo>
                    <a:pt x="85" y="21"/>
                  </a:lnTo>
                  <a:lnTo>
                    <a:pt x="79" y="23"/>
                  </a:lnTo>
                  <a:lnTo>
                    <a:pt x="47" y="39"/>
                  </a:lnTo>
                  <a:lnTo>
                    <a:pt x="47" y="39"/>
                  </a:lnTo>
                  <a:lnTo>
                    <a:pt x="29" y="48"/>
                  </a:lnTo>
                  <a:lnTo>
                    <a:pt x="16" y="58"/>
                  </a:lnTo>
                  <a:lnTo>
                    <a:pt x="10" y="63"/>
                  </a:lnTo>
                  <a:lnTo>
                    <a:pt x="10" y="65"/>
                  </a:lnTo>
                  <a:lnTo>
                    <a:pt x="10" y="67"/>
                  </a:lnTo>
                  <a:lnTo>
                    <a:pt x="10" y="67"/>
                  </a:lnTo>
                  <a:lnTo>
                    <a:pt x="12" y="69"/>
                  </a:lnTo>
                  <a:lnTo>
                    <a:pt x="13" y="73"/>
                  </a:lnTo>
                  <a:lnTo>
                    <a:pt x="10" y="78"/>
                  </a:lnTo>
                  <a:lnTo>
                    <a:pt x="4" y="84"/>
                  </a:lnTo>
                  <a:lnTo>
                    <a:pt x="4" y="84"/>
                  </a:lnTo>
                  <a:lnTo>
                    <a:pt x="1" y="89"/>
                  </a:lnTo>
                  <a:lnTo>
                    <a:pt x="0" y="93"/>
                  </a:lnTo>
                  <a:lnTo>
                    <a:pt x="0" y="97"/>
                  </a:lnTo>
                  <a:lnTo>
                    <a:pt x="1" y="98"/>
                  </a:lnTo>
                  <a:lnTo>
                    <a:pt x="7" y="104"/>
                  </a:lnTo>
                  <a:lnTo>
                    <a:pt x="13" y="106"/>
                  </a:lnTo>
                  <a:lnTo>
                    <a:pt x="13" y="106"/>
                  </a:lnTo>
                  <a:lnTo>
                    <a:pt x="16" y="106"/>
                  </a:lnTo>
                  <a:lnTo>
                    <a:pt x="17" y="108"/>
                  </a:lnTo>
                  <a:lnTo>
                    <a:pt x="19" y="111"/>
                  </a:lnTo>
                  <a:lnTo>
                    <a:pt x="19" y="115"/>
                  </a:lnTo>
                  <a:lnTo>
                    <a:pt x="20" y="117"/>
                  </a:lnTo>
                  <a:lnTo>
                    <a:pt x="22" y="119"/>
                  </a:lnTo>
                  <a:lnTo>
                    <a:pt x="22" y="119"/>
                  </a:lnTo>
                  <a:lnTo>
                    <a:pt x="25" y="119"/>
                  </a:lnTo>
                  <a:lnTo>
                    <a:pt x="31" y="117"/>
                  </a:lnTo>
                  <a:lnTo>
                    <a:pt x="44" y="111"/>
                  </a:lnTo>
                  <a:lnTo>
                    <a:pt x="58" y="108"/>
                  </a:lnTo>
                  <a:lnTo>
                    <a:pt x="64" y="108"/>
                  </a:lnTo>
                  <a:lnTo>
                    <a:pt x="69" y="110"/>
                  </a:lnTo>
                  <a:lnTo>
                    <a:pt x="69" y="110"/>
                  </a:lnTo>
                  <a:lnTo>
                    <a:pt x="70" y="111"/>
                  </a:lnTo>
                  <a:lnTo>
                    <a:pt x="69" y="113"/>
                  </a:lnTo>
                  <a:lnTo>
                    <a:pt x="64" y="115"/>
                  </a:lnTo>
                  <a:lnTo>
                    <a:pt x="45" y="121"/>
                  </a:lnTo>
                  <a:lnTo>
                    <a:pt x="26" y="128"/>
                  </a:lnTo>
                  <a:lnTo>
                    <a:pt x="19" y="132"/>
                  </a:lnTo>
                  <a:lnTo>
                    <a:pt x="17" y="134"/>
                  </a:lnTo>
                  <a:lnTo>
                    <a:pt x="16" y="136"/>
                  </a:lnTo>
                  <a:lnTo>
                    <a:pt x="16" y="136"/>
                  </a:lnTo>
                  <a:lnTo>
                    <a:pt x="17" y="141"/>
                  </a:lnTo>
                  <a:lnTo>
                    <a:pt x="22" y="145"/>
                  </a:lnTo>
                  <a:lnTo>
                    <a:pt x="28" y="149"/>
                  </a:lnTo>
                  <a:lnTo>
                    <a:pt x="36" y="150"/>
                  </a:lnTo>
                  <a:lnTo>
                    <a:pt x="55" y="154"/>
                  </a:lnTo>
                  <a:lnTo>
                    <a:pt x="66" y="154"/>
                  </a:lnTo>
                  <a:lnTo>
                    <a:pt x="74" y="152"/>
                  </a:lnTo>
                  <a:lnTo>
                    <a:pt x="74" y="152"/>
                  </a:lnTo>
                  <a:lnTo>
                    <a:pt x="85" y="150"/>
                  </a:lnTo>
                  <a:lnTo>
                    <a:pt x="96" y="150"/>
                  </a:lnTo>
                  <a:lnTo>
                    <a:pt x="118" y="152"/>
                  </a:lnTo>
                  <a:lnTo>
                    <a:pt x="136" y="158"/>
                  </a:lnTo>
                  <a:lnTo>
                    <a:pt x="140" y="161"/>
                  </a:lnTo>
                  <a:lnTo>
                    <a:pt x="143" y="163"/>
                  </a:lnTo>
                  <a:lnTo>
                    <a:pt x="143" y="163"/>
                  </a:lnTo>
                  <a:lnTo>
                    <a:pt x="142" y="167"/>
                  </a:lnTo>
                  <a:lnTo>
                    <a:pt x="137" y="169"/>
                  </a:lnTo>
                  <a:lnTo>
                    <a:pt x="125" y="169"/>
                  </a:lnTo>
                  <a:lnTo>
                    <a:pt x="92" y="169"/>
                  </a:lnTo>
                  <a:lnTo>
                    <a:pt x="92" y="169"/>
                  </a:lnTo>
                  <a:lnTo>
                    <a:pt x="73" y="169"/>
                  </a:lnTo>
                  <a:lnTo>
                    <a:pt x="54" y="173"/>
                  </a:lnTo>
                  <a:lnTo>
                    <a:pt x="38" y="178"/>
                  </a:lnTo>
                  <a:lnTo>
                    <a:pt x="33" y="182"/>
                  </a:lnTo>
                  <a:lnTo>
                    <a:pt x="33" y="186"/>
                  </a:lnTo>
                  <a:lnTo>
                    <a:pt x="33" y="186"/>
                  </a:lnTo>
                  <a:lnTo>
                    <a:pt x="35" y="191"/>
                  </a:lnTo>
                  <a:lnTo>
                    <a:pt x="39" y="197"/>
                  </a:lnTo>
                  <a:lnTo>
                    <a:pt x="60" y="210"/>
                  </a:lnTo>
                  <a:lnTo>
                    <a:pt x="60" y="210"/>
                  </a:lnTo>
                  <a:lnTo>
                    <a:pt x="69" y="213"/>
                  </a:lnTo>
                  <a:lnTo>
                    <a:pt x="77" y="213"/>
                  </a:lnTo>
                  <a:lnTo>
                    <a:pt x="92" y="213"/>
                  </a:lnTo>
                  <a:lnTo>
                    <a:pt x="98" y="213"/>
                  </a:lnTo>
                  <a:lnTo>
                    <a:pt x="102" y="213"/>
                  </a:lnTo>
                  <a:lnTo>
                    <a:pt x="105" y="215"/>
                  </a:lnTo>
                  <a:lnTo>
                    <a:pt x="107" y="221"/>
                  </a:lnTo>
                  <a:lnTo>
                    <a:pt x="107" y="221"/>
                  </a:lnTo>
                  <a:lnTo>
                    <a:pt x="107" y="228"/>
                  </a:lnTo>
                  <a:lnTo>
                    <a:pt x="108" y="234"/>
                  </a:lnTo>
                  <a:lnTo>
                    <a:pt x="111" y="237"/>
                  </a:lnTo>
                  <a:lnTo>
                    <a:pt x="117" y="239"/>
                  </a:lnTo>
                  <a:lnTo>
                    <a:pt x="123" y="243"/>
                  </a:lnTo>
                  <a:lnTo>
                    <a:pt x="130" y="245"/>
                  </a:lnTo>
                  <a:lnTo>
                    <a:pt x="150" y="247"/>
                  </a:lnTo>
                  <a:lnTo>
                    <a:pt x="150" y="247"/>
                  </a:lnTo>
                  <a:lnTo>
                    <a:pt x="161" y="245"/>
                  </a:lnTo>
                  <a:lnTo>
                    <a:pt x="169" y="243"/>
                  </a:lnTo>
                  <a:lnTo>
                    <a:pt x="185" y="237"/>
                  </a:lnTo>
                  <a:lnTo>
                    <a:pt x="198" y="232"/>
                  </a:lnTo>
                  <a:lnTo>
                    <a:pt x="204" y="230"/>
                  </a:lnTo>
                  <a:lnTo>
                    <a:pt x="210" y="228"/>
                  </a:lnTo>
                  <a:lnTo>
                    <a:pt x="210" y="228"/>
                  </a:lnTo>
                  <a:lnTo>
                    <a:pt x="219" y="228"/>
                  </a:lnTo>
                  <a:lnTo>
                    <a:pt x="228" y="226"/>
                  </a:lnTo>
                  <a:lnTo>
                    <a:pt x="234" y="221"/>
                  </a:lnTo>
                  <a:lnTo>
                    <a:pt x="239" y="213"/>
                  </a:lnTo>
                  <a:lnTo>
                    <a:pt x="239" y="213"/>
                  </a:lnTo>
                  <a:lnTo>
                    <a:pt x="241" y="210"/>
                  </a:lnTo>
                  <a:lnTo>
                    <a:pt x="244" y="208"/>
                  </a:lnTo>
                  <a:lnTo>
                    <a:pt x="247" y="206"/>
                  </a:lnTo>
                  <a:lnTo>
                    <a:pt x="248" y="206"/>
                  </a:lnTo>
                  <a:lnTo>
                    <a:pt x="251" y="210"/>
                  </a:lnTo>
                  <a:lnTo>
                    <a:pt x="254" y="215"/>
                  </a:lnTo>
                  <a:lnTo>
                    <a:pt x="254" y="215"/>
                  </a:lnTo>
                  <a:lnTo>
                    <a:pt x="255" y="217"/>
                  </a:lnTo>
                  <a:lnTo>
                    <a:pt x="258" y="219"/>
                  </a:lnTo>
                  <a:lnTo>
                    <a:pt x="266" y="221"/>
                  </a:lnTo>
                  <a:lnTo>
                    <a:pt x="274" y="223"/>
                  </a:lnTo>
                  <a:lnTo>
                    <a:pt x="279" y="226"/>
                  </a:lnTo>
                  <a:lnTo>
                    <a:pt x="279" y="226"/>
                  </a:lnTo>
                  <a:lnTo>
                    <a:pt x="285" y="230"/>
                  </a:lnTo>
                  <a:lnTo>
                    <a:pt x="292" y="234"/>
                  </a:lnTo>
                  <a:lnTo>
                    <a:pt x="301" y="234"/>
                  </a:lnTo>
                  <a:lnTo>
                    <a:pt x="309" y="236"/>
                  </a:lnTo>
                  <a:lnTo>
                    <a:pt x="328" y="232"/>
                  </a:lnTo>
                  <a:lnTo>
                    <a:pt x="336" y="230"/>
                  </a:lnTo>
                  <a:lnTo>
                    <a:pt x="342" y="226"/>
                  </a:lnTo>
                  <a:lnTo>
                    <a:pt x="342" y="226"/>
                  </a:lnTo>
                  <a:lnTo>
                    <a:pt x="346" y="223"/>
                  </a:lnTo>
                  <a:lnTo>
                    <a:pt x="347" y="217"/>
                  </a:lnTo>
                  <a:lnTo>
                    <a:pt x="346" y="213"/>
                  </a:lnTo>
                  <a:lnTo>
                    <a:pt x="343" y="208"/>
                  </a:lnTo>
                  <a:lnTo>
                    <a:pt x="340" y="204"/>
                  </a:lnTo>
                  <a:lnTo>
                    <a:pt x="336" y="202"/>
                  </a:lnTo>
                  <a:lnTo>
                    <a:pt x="331" y="202"/>
                  </a:lnTo>
                  <a:lnTo>
                    <a:pt x="328" y="204"/>
                  </a:lnTo>
                  <a:lnTo>
                    <a:pt x="328" y="204"/>
                  </a:lnTo>
                  <a:lnTo>
                    <a:pt x="324" y="210"/>
                  </a:lnTo>
                  <a:lnTo>
                    <a:pt x="320" y="210"/>
                  </a:lnTo>
                  <a:lnTo>
                    <a:pt x="315" y="208"/>
                  </a:lnTo>
                  <a:lnTo>
                    <a:pt x="314" y="204"/>
                  </a:lnTo>
                  <a:lnTo>
                    <a:pt x="314" y="204"/>
                  </a:lnTo>
                  <a:lnTo>
                    <a:pt x="314" y="200"/>
                  </a:lnTo>
                  <a:lnTo>
                    <a:pt x="315" y="199"/>
                  </a:lnTo>
                  <a:lnTo>
                    <a:pt x="321" y="195"/>
                  </a:lnTo>
                  <a:lnTo>
                    <a:pt x="327" y="191"/>
                  </a:lnTo>
                  <a:lnTo>
                    <a:pt x="333" y="186"/>
                  </a:lnTo>
                  <a:lnTo>
                    <a:pt x="333" y="18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0" name="Freeform 46">
              <a:extLst>
                <a:ext uri="{FF2B5EF4-FFF2-40B4-BE49-F238E27FC236}">
                  <a16:creationId xmlns:a16="http://schemas.microsoft.com/office/drawing/2014/main" id="{6B210C44-46C1-C9DC-7BAC-6287715F0600}"/>
                </a:ext>
              </a:extLst>
            </p:cNvPr>
            <p:cNvSpPr>
              <a:spLocks/>
            </p:cNvSpPr>
            <p:nvPr/>
          </p:nvSpPr>
          <p:spPr bwMode="auto">
            <a:xfrm>
              <a:off x="3707230" y="2406977"/>
              <a:ext cx="25524" cy="30502"/>
            </a:xfrm>
            <a:custGeom>
              <a:avLst/>
              <a:gdLst>
                <a:gd name="T0" fmla="*/ 7 w 19"/>
                <a:gd name="T1" fmla="*/ 27 h 27"/>
                <a:gd name="T2" fmla="*/ 7 w 19"/>
                <a:gd name="T3" fmla="*/ 27 h 27"/>
                <a:gd name="T4" fmla="*/ 10 w 19"/>
                <a:gd name="T5" fmla="*/ 25 h 27"/>
                <a:gd name="T6" fmla="*/ 13 w 19"/>
                <a:gd name="T7" fmla="*/ 21 h 27"/>
                <a:gd name="T8" fmla="*/ 18 w 19"/>
                <a:gd name="T9" fmla="*/ 12 h 27"/>
                <a:gd name="T10" fmla="*/ 19 w 19"/>
                <a:gd name="T11" fmla="*/ 7 h 27"/>
                <a:gd name="T12" fmla="*/ 18 w 19"/>
                <a:gd name="T13" fmla="*/ 3 h 27"/>
                <a:gd name="T14" fmla="*/ 16 w 19"/>
                <a:gd name="T15" fmla="*/ 0 h 27"/>
                <a:gd name="T16" fmla="*/ 10 w 19"/>
                <a:gd name="T17" fmla="*/ 0 h 27"/>
                <a:gd name="T18" fmla="*/ 10 w 19"/>
                <a:gd name="T19" fmla="*/ 0 h 27"/>
                <a:gd name="T20" fmla="*/ 6 w 19"/>
                <a:gd name="T21" fmla="*/ 1 h 27"/>
                <a:gd name="T22" fmla="*/ 3 w 19"/>
                <a:gd name="T23" fmla="*/ 3 h 27"/>
                <a:gd name="T24" fmla="*/ 0 w 19"/>
                <a:gd name="T25" fmla="*/ 9 h 27"/>
                <a:gd name="T26" fmla="*/ 0 w 19"/>
                <a:gd name="T27" fmla="*/ 14 h 27"/>
                <a:gd name="T28" fmla="*/ 0 w 19"/>
                <a:gd name="T29" fmla="*/ 20 h 27"/>
                <a:gd name="T30" fmla="*/ 2 w 19"/>
                <a:gd name="T31" fmla="*/ 23 h 27"/>
                <a:gd name="T32" fmla="*/ 5 w 19"/>
                <a:gd name="T33" fmla="*/ 25 h 27"/>
                <a:gd name="T34" fmla="*/ 7 w 19"/>
                <a:gd name="T35" fmla="*/ 27 h 27"/>
                <a:gd name="T36" fmla="*/ 7 w 19"/>
                <a:gd name="T3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7">
                  <a:moveTo>
                    <a:pt x="7" y="27"/>
                  </a:moveTo>
                  <a:lnTo>
                    <a:pt x="7" y="27"/>
                  </a:lnTo>
                  <a:lnTo>
                    <a:pt x="10" y="25"/>
                  </a:lnTo>
                  <a:lnTo>
                    <a:pt x="13" y="21"/>
                  </a:lnTo>
                  <a:lnTo>
                    <a:pt x="18" y="12"/>
                  </a:lnTo>
                  <a:lnTo>
                    <a:pt x="19" y="7"/>
                  </a:lnTo>
                  <a:lnTo>
                    <a:pt x="18" y="3"/>
                  </a:lnTo>
                  <a:lnTo>
                    <a:pt x="16" y="0"/>
                  </a:lnTo>
                  <a:lnTo>
                    <a:pt x="10" y="0"/>
                  </a:lnTo>
                  <a:lnTo>
                    <a:pt x="10" y="0"/>
                  </a:lnTo>
                  <a:lnTo>
                    <a:pt x="6" y="1"/>
                  </a:lnTo>
                  <a:lnTo>
                    <a:pt x="3" y="3"/>
                  </a:lnTo>
                  <a:lnTo>
                    <a:pt x="0" y="9"/>
                  </a:lnTo>
                  <a:lnTo>
                    <a:pt x="0" y="14"/>
                  </a:lnTo>
                  <a:lnTo>
                    <a:pt x="0" y="20"/>
                  </a:lnTo>
                  <a:lnTo>
                    <a:pt x="2" y="23"/>
                  </a:lnTo>
                  <a:lnTo>
                    <a:pt x="5" y="25"/>
                  </a:lnTo>
                  <a:lnTo>
                    <a:pt x="7" y="27"/>
                  </a:lnTo>
                  <a:lnTo>
                    <a:pt x="7" y="2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1" name="Freeform 47">
              <a:extLst>
                <a:ext uri="{FF2B5EF4-FFF2-40B4-BE49-F238E27FC236}">
                  <a16:creationId xmlns:a16="http://schemas.microsoft.com/office/drawing/2014/main" id="{6FE310AF-1C17-58D5-82AD-E37602E2A514}"/>
                </a:ext>
              </a:extLst>
            </p:cNvPr>
            <p:cNvSpPr>
              <a:spLocks/>
            </p:cNvSpPr>
            <p:nvPr/>
          </p:nvSpPr>
          <p:spPr bwMode="auto">
            <a:xfrm>
              <a:off x="3779771" y="2121159"/>
              <a:ext cx="67168" cy="55356"/>
            </a:xfrm>
            <a:custGeom>
              <a:avLst/>
              <a:gdLst>
                <a:gd name="T0" fmla="*/ 43 w 50"/>
                <a:gd name="T1" fmla="*/ 41 h 49"/>
                <a:gd name="T2" fmla="*/ 43 w 50"/>
                <a:gd name="T3" fmla="*/ 41 h 49"/>
                <a:gd name="T4" fmla="*/ 45 w 50"/>
                <a:gd name="T5" fmla="*/ 40 h 49"/>
                <a:gd name="T6" fmla="*/ 48 w 50"/>
                <a:gd name="T7" fmla="*/ 38 h 49"/>
                <a:gd name="T8" fmla="*/ 50 w 50"/>
                <a:gd name="T9" fmla="*/ 32 h 49"/>
                <a:gd name="T10" fmla="*/ 50 w 50"/>
                <a:gd name="T11" fmla="*/ 28 h 49"/>
                <a:gd name="T12" fmla="*/ 48 w 50"/>
                <a:gd name="T13" fmla="*/ 17 h 49"/>
                <a:gd name="T14" fmla="*/ 45 w 50"/>
                <a:gd name="T15" fmla="*/ 8 h 49"/>
                <a:gd name="T16" fmla="*/ 45 w 50"/>
                <a:gd name="T17" fmla="*/ 8 h 49"/>
                <a:gd name="T18" fmla="*/ 41 w 50"/>
                <a:gd name="T19" fmla="*/ 2 h 49"/>
                <a:gd name="T20" fmla="*/ 34 w 50"/>
                <a:gd name="T21" fmla="*/ 0 h 49"/>
                <a:gd name="T22" fmla="*/ 27 w 50"/>
                <a:gd name="T23" fmla="*/ 0 h 49"/>
                <a:gd name="T24" fmla="*/ 19 w 50"/>
                <a:gd name="T25" fmla="*/ 0 h 49"/>
                <a:gd name="T26" fmla="*/ 19 w 50"/>
                <a:gd name="T27" fmla="*/ 0 h 49"/>
                <a:gd name="T28" fmla="*/ 16 w 50"/>
                <a:gd name="T29" fmla="*/ 0 h 49"/>
                <a:gd name="T30" fmla="*/ 12 w 50"/>
                <a:gd name="T31" fmla="*/ 4 h 49"/>
                <a:gd name="T32" fmla="*/ 8 w 50"/>
                <a:gd name="T33" fmla="*/ 8 h 49"/>
                <a:gd name="T34" fmla="*/ 3 w 50"/>
                <a:gd name="T35" fmla="*/ 13 h 49"/>
                <a:gd name="T36" fmla="*/ 2 w 50"/>
                <a:gd name="T37" fmla="*/ 19 h 49"/>
                <a:gd name="T38" fmla="*/ 0 w 50"/>
                <a:gd name="T39" fmla="*/ 25 h 49"/>
                <a:gd name="T40" fmla="*/ 0 w 50"/>
                <a:gd name="T41" fmla="*/ 32 h 49"/>
                <a:gd name="T42" fmla="*/ 2 w 50"/>
                <a:gd name="T43" fmla="*/ 40 h 49"/>
                <a:gd name="T44" fmla="*/ 2 w 50"/>
                <a:gd name="T45" fmla="*/ 40 h 49"/>
                <a:gd name="T46" fmla="*/ 6 w 50"/>
                <a:gd name="T47" fmla="*/ 45 h 49"/>
                <a:gd name="T48" fmla="*/ 11 w 50"/>
                <a:gd name="T49" fmla="*/ 49 h 49"/>
                <a:gd name="T50" fmla="*/ 16 w 50"/>
                <a:gd name="T51" fmla="*/ 49 h 49"/>
                <a:gd name="T52" fmla="*/ 22 w 50"/>
                <a:gd name="T53" fmla="*/ 49 h 49"/>
                <a:gd name="T54" fmla="*/ 32 w 50"/>
                <a:gd name="T55" fmla="*/ 45 h 49"/>
                <a:gd name="T56" fmla="*/ 43 w 50"/>
                <a:gd name="T57" fmla="*/ 41 h 49"/>
                <a:gd name="T58" fmla="*/ 43 w 50"/>
                <a:gd name="T59" fmla="*/ 4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 h="49">
                  <a:moveTo>
                    <a:pt x="43" y="41"/>
                  </a:moveTo>
                  <a:lnTo>
                    <a:pt x="43" y="41"/>
                  </a:lnTo>
                  <a:lnTo>
                    <a:pt x="45" y="40"/>
                  </a:lnTo>
                  <a:lnTo>
                    <a:pt x="48" y="38"/>
                  </a:lnTo>
                  <a:lnTo>
                    <a:pt x="50" y="32"/>
                  </a:lnTo>
                  <a:lnTo>
                    <a:pt x="50" y="28"/>
                  </a:lnTo>
                  <a:lnTo>
                    <a:pt x="48" y="17"/>
                  </a:lnTo>
                  <a:lnTo>
                    <a:pt x="45" y="8"/>
                  </a:lnTo>
                  <a:lnTo>
                    <a:pt x="45" y="8"/>
                  </a:lnTo>
                  <a:lnTo>
                    <a:pt x="41" y="2"/>
                  </a:lnTo>
                  <a:lnTo>
                    <a:pt x="34" y="0"/>
                  </a:lnTo>
                  <a:lnTo>
                    <a:pt x="27" y="0"/>
                  </a:lnTo>
                  <a:lnTo>
                    <a:pt x="19" y="0"/>
                  </a:lnTo>
                  <a:lnTo>
                    <a:pt x="19" y="0"/>
                  </a:lnTo>
                  <a:lnTo>
                    <a:pt x="16" y="0"/>
                  </a:lnTo>
                  <a:lnTo>
                    <a:pt x="12" y="4"/>
                  </a:lnTo>
                  <a:lnTo>
                    <a:pt x="8" y="8"/>
                  </a:lnTo>
                  <a:lnTo>
                    <a:pt x="3" y="13"/>
                  </a:lnTo>
                  <a:lnTo>
                    <a:pt x="2" y="19"/>
                  </a:lnTo>
                  <a:lnTo>
                    <a:pt x="0" y="25"/>
                  </a:lnTo>
                  <a:lnTo>
                    <a:pt x="0" y="32"/>
                  </a:lnTo>
                  <a:lnTo>
                    <a:pt x="2" y="40"/>
                  </a:lnTo>
                  <a:lnTo>
                    <a:pt x="2" y="40"/>
                  </a:lnTo>
                  <a:lnTo>
                    <a:pt x="6" y="45"/>
                  </a:lnTo>
                  <a:lnTo>
                    <a:pt x="11" y="49"/>
                  </a:lnTo>
                  <a:lnTo>
                    <a:pt x="16" y="49"/>
                  </a:lnTo>
                  <a:lnTo>
                    <a:pt x="22" y="49"/>
                  </a:lnTo>
                  <a:lnTo>
                    <a:pt x="32" y="45"/>
                  </a:lnTo>
                  <a:lnTo>
                    <a:pt x="43" y="41"/>
                  </a:lnTo>
                  <a:lnTo>
                    <a:pt x="43" y="4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2" name="Freeform 48">
              <a:extLst>
                <a:ext uri="{FF2B5EF4-FFF2-40B4-BE49-F238E27FC236}">
                  <a16:creationId xmlns:a16="http://schemas.microsoft.com/office/drawing/2014/main" id="{31146B43-153A-61B3-A639-1E39F4F0E3FB}"/>
                </a:ext>
              </a:extLst>
            </p:cNvPr>
            <p:cNvSpPr>
              <a:spLocks/>
            </p:cNvSpPr>
            <p:nvPr/>
          </p:nvSpPr>
          <p:spPr bwMode="auto">
            <a:xfrm>
              <a:off x="3390197" y="1238854"/>
              <a:ext cx="832884" cy="456404"/>
            </a:xfrm>
            <a:custGeom>
              <a:avLst/>
              <a:gdLst>
                <a:gd name="T0" fmla="*/ 33 w 620"/>
                <a:gd name="T1" fmla="*/ 98 h 404"/>
                <a:gd name="T2" fmla="*/ 44 w 620"/>
                <a:gd name="T3" fmla="*/ 113 h 404"/>
                <a:gd name="T4" fmla="*/ 52 w 620"/>
                <a:gd name="T5" fmla="*/ 137 h 404"/>
                <a:gd name="T6" fmla="*/ 99 w 620"/>
                <a:gd name="T7" fmla="*/ 148 h 404"/>
                <a:gd name="T8" fmla="*/ 111 w 620"/>
                <a:gd name="T9" fmla="*/ 155 h 404"/>
                <a:gd name="T10" fmla="*/ 166 w 620"/>
                <a:gd name="T11" fmla="*/ 161 h 404"/>
                <a:gd name="T12" fmla="*/ 203 w 620"/>
                <a:gd name="T13" fmla="*/ 157 h 404"/>
                <a:gd name="T14" fmla="*/ 254 w 620"/>
                <a:gd name="T15" fmla="*/ 128 h 404"/>
                <a:gd name="T16" fmla="*/ 236 w 620"/>
                <a:gd name="T17" fmla="*/ 161 h 404"/>
                <a:gd name="T18" fmla="*/ 212 w 620"/>
                <a:gd name="T19" fmla="*/ 204 h 404"/>
                <a:gd name="T20" fmla="*/ 184 w 620"/>
                <a:gd name="T21" fmla="*/ 198 h 404"/>
                <a:gd name="T22" fmla="*/ 115 w 620"/>
                <a:gd name="T23" fmla="*/ 174 h 404"/>
                <a:gd name="T24" fmla="*/ 115 w 620"/>
                <a:gd name="T25" fmla="*/ 215 h 404"/>
                <a:gd name="T26" fmla="*/ 176 w 620"/>
                <a:gd name="T27" fmla="*/ 265 h 404"/>
                <a:gd name="T28" fmla="*/ 155 w 620"/>
                <a:gd name="T29" fmla="*/ 267 h 404"/>
                <a:gd name="T30" fmla="*/ 87 w 620"/>
                <a:gd name="T31" fmla="*/ 283 h 404"/>
                <a:gd name="T32" fmla="*/ 127 w 620"/>
                <a:gd name="T33" fmla="*/ 296 h 404"/>
                <a:gd name="T34" fmla="*/ 128 w 620"/>
                <a:gd name="T35" fmla="*/ 311 h 404"/>
                <a:gd name="T36" fmla="*/ 149 w 620"/>
                <a:gd name="T37" fmla="*/ 348 h 404"/>
                <a:gd name="T38" fmla="*/ 120 w 620"/>
                <a:gd name="T39" fmla="*/ 324 h 404"/>
                <a:gd name="T40" fmla="*/ 77 w 620"/>
                <a:gd name="T41" fmla="*/ 324 h 404"/>
                <a:gd name="T42" fmla="*/ 99 w 620"/>
                <a:gd name="T43" fmla="*/ 346 h 404"/>
                <a:gd name="T44" fmla="*/ 51 w 620"/>
                <a:gd name="T45" fmla="*/ 367 h 404"/>
                <a:gd name="T46" fmla="*/ 101 w 620"/>
                <a:gd name="T47" fmla="*/ 387 h 404"/>
                <a:gd name="T48" fmla="*/ 149 w 620"/>
                <a:gd name="T49" fmla="*/ 392 h 404"/>
                <a:gd name="T50" fmla="*/ 213 w 620"/>
                <a:gd name="T51" fmla="*/ 394 h 404"/>
                <a:gd name="T52" fmla="*/ 257 w 620"/>
                <a:gd name="T53" fmla="*/ 391 h 404"/>
                <a:gd name="T54" fmla="*/ 285 w 620"/>
                <a:gd name="T55" fmla="*/ 374 h 404"/>
                <a:gd name="T56" fmla="*/ 258 w 620"/>
                <a:gd name="T57" fmla="*/ 365 h 404"/>
                <a:gd name="T58" fmla="*/ 204 w 620"/>
                <a:gd name="T59" fmla="*/ 354 h 404"/>
                <a:gd name="T60" fmla="*/ 242 w 620"/>
                <a:gd name="T61" fmla="*/ 342 h 404"/>
                <a:gd name="T62" fmla="*/ 273 w 620"/>
                <a:gd name="T63" fmla="*/ 313 h 404"/>
                <a:gd name="T64" fmla="*/ 328 w 620"/>
                <a:gd name="T65" fmla="*/ 298 h 404"/>
                <a:gd name="T66" fmla="*/ 344 w 620"/>
                <a:gd name="T67" fmla="*/ 248 h 404"/>
                <a:gd name="T68" fmla="*/ 295 w 620"/>
                <a:gd name="T69" fmla="*/ 239 h 404"/>
                <a:gd name="T70" fmla="*/ 362 w 620"/>
                <a:gd name="T71" fmla="*/ 224 h 404"/>
                <a:gd name="T72" fmla="*/ 393 w 620"/>
                <a:gd name="T73" fmla="*/ 209 h 404"/>
                <a:gd name="T74" fmla="*/ 419 w 620"/>
                <a:gd name="T75" fmla="*/ 187 h 404"/>
                <a:gd name="T76" fmla="*/ 530 w 620"/>
                <a:gd name="T77" fmla="*/ 124 h 404"/>
                <a:gd name="T78" fmla="*/ 525 w 620"/>
                <a:gd name="T79" fmla="*/ 103 h 404"/>
                <a:gd name="T80" fmla="*/ 525 w 620"/>
                <a:gd name="T81" fmla="*/ 91 h 404"/>
                <a:gd name="T82" fmla="*/ 610 w 620"/>
                <a:gd name="T83" fmla="*/ 61 h 404"/>
                <a:gd name="T84" fmla="*/ 582 w 620"/>
                <a:gd name="T85" fmla="*/ 42 h 404"/>
                <a:gd name="T86" fmla="*/ 555 w 620"/>
                <a:gd name="T87" fmla="*/ 24 h 404"/>
                <a:gd name="T88" fmla="*/ 505 w 620"/>
                <a:gd name="T89" fmla="*/ 29 h 404"/>
                <a:gd name="T90" fmla="*/ 514 w 620"/>
                <a:gd name="T91" fmla="*/ 11 h 404"/>
                <a:gd name="T92" fmla="*/ 426 w 620"/>
                <a:gd name="T93" fmla="*/ 5 h 404"/>
                <a:gd name="T94" fmla="*/ 385 w 620"/>
                <a:gd name="T95" fmla="*/ 2 h 404"/>
                <a:gd name="T96" fmla="*/ 372 w 620"/>
                <a:gd name="T97" fmla="*/ 22 h 404"/>
                <a:gd name="T98" fmla="*/ 309 w 620"/>
                <a:gd name="T99" fmla="*/ 11 h 404"/>
                <a:gd name="T100" fmla="*/ 279 w 620"/>
                <a:gd name="T101" fmla="*/ 18 h 404"/>
                <a:gd name="T102" fmla="*/ 245 w 620"/>
                <a:gd name="T103" fmla="*/ 20 h 404"/>
                <a:gd name="T104" fmla="*/ 219 w 620"/>
                <a:gd name="T105" fmla="*/ 31 h 404"/>
                <a:gd name="T106" fmla="*/ 187 w 620"/>
                <a:gd name="T107" fmla="*/ 42 h 404"/>
                <a:gd name="T108" fmla="*/ 168 w 620"/>
                <a:gd name="T109" fmla="*/ 55 h 404"/>
                <a:gd name="T110" fmla="*/ 128 w 620"/>
                <a:gd name="T111" fmla="*/ 48 h 404"/>
                <a:gd name="T112" fmla="*/ 112 w 620"/>
                <a:gd name="T113" fmla="*/ 66 h 404"/>
                <a:gd name="T114" fmla="*/ 92 w 620"/>
                <a:gd name="T115" fmla="*/ 70 h 404"/>
                <a:gd name="T116" fmla="*/ 51 w 620"/>
                <a:gd name="T117" fmla="*/ 87 h 404"/>
                <a:gd name="T118" fmla="*/ 1 w 620"/>
                <a:gd name="T119" fmla="*/ 9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0" h="404">
                  <a:moveTo>
                    <a:pt x="22" y="94"/>
                  </a:moveTo>
                  <a:lnTo>
                    <a:pt x="22" y="94"/>
                  </a:lnTo>
                  <a:lnTo>
                    <a:pt x="26" y="92"/>
                  </a:lnTo>
                  <a:lnTo>
                    <a:pt x="31" y="91"/>
                  </a:lnTo>
                  <a:lnTo>
                    <a:pt x="36" y="91"/>
                  </a:lnTo>
                  <a:lnTo>
                    <a:pt x="38" y="91"/>
                  </a:lnTo>
                  <a:lnTo>
                    <a:pt x="38" y="92"/>
                  </a:lnTo>
                  <a:lnTo>
                    <a:pt x="36" y="96"/>
                  </a:lnTo>
                  <a:lnTo>
                    <a:pt x="33" y="98"/>
                  </a:lnTo>
                  <a:lnTo>
                    <a:pt x="33" y="98"/>
                  </a:lnTo>
                  <a:lnTo>
                    <a:pt x="28" y="103"/>
                  </a:lnTo>
                  <a:lnTo>
                    <a:pt x="28" y="105"/>
                  </a:lnTo>
                  <a:lnTo>
                    <a:pt x="28" y="105"/>
                  </a:lnTo>
                  <a:lnTo>
                    <a:pt x="32" y="107"/>
                  </a:lnTo>
                  <a:lnTo>
                    <a:pt x="41" y="107"/>
                  </a:lnTo>
                  <a:lnTo>
                    <a:pt x="41" y="107"/>
                  </a:lnTo>
                  <a:lnTo>
                    <a:pt x="47" y="109"/>
                  </a:lnTo>
                  <a:lnTo>
                    <a:pt x="44" y="113"/>
                  </a:lnTo>
                  <a:lnTo>
                    <a:pt x="38" y="118"/>
                  </a:lnTo>
                  <a:lnTo>
                    <a:pt x="36" y="120"/>
                  </a:lnTo>
                  <a:lnTo>
                    <a:pt x="35" y="126"/>
                  </a:lnTo>
                  <a:lnTo>
                    <a:pt x="35" y="126"/>
                  </a:lnTo>
                  <a:lnTo>
                    <a:pt x="36" y="128"/>
                  </a:lnTo>
                  <a:lnTo>
                    <a:pt x="38" y="131"/>
                  </a:lnTo>
                  <a:lnTo>
                    <a:pt x="44" y="133"/>
                  </a:lnTo>
                  <a:lnTo>
                    <a:pt x="51" y="135"/>
                  </a:lnTo>
                  <a:lnTo>
                    <a:pt x="52" y="137"/>
                  </a:lnTo>
                  <a:lnTo>
                    <a:pt x="54" y="141"/>
                  </a:lnTo>
                  <a:lnTo>
                    <a:pt x="54" y="141"/>
                  </a:lnTo>
                  <a:lnTo>
                    <a:pt x="55" y="144"/>
                  </a:lnTo>
                  <a:lnTo>
                    <a:pt x="60" y="148"/>
                  </a:lnTo>
                  <a:lnTo>
                    <a:pt x="67" y="150"/>
                  </a:lnTo>
                  <a:lnTo>
                    <a:pt x="74" y="152"/>
                  </a:lnTo>
                  <a:lnTo>
                    <a:pt x="83" y="152"/>
                  </a:lnTo>
                  <a:lnTo>
                    <a:pt x="92" y="150"/>
                  </a:lnTo>
                  <a:lnTo>
                    <a:pt x="99" y="148"/>
                  </a:lnTo>
                  <a:lnTo>
                    <a:pt x="103" y="142"/>
                  </a:lnTo>
                  <a:lnTo>
                    <a:pt x="103" y="142"/>
                  </a:lnTo>
                  <a:lnTo>
                    <a:pt x="108" y="139"/>
                  </a:lnTo>
                  <a:lnTo>
                    <a:pt x="109" y="139"/>
                  </a:lnTo>
                  <a:lnTo>
                    <a:pt x="111" y="139"/>
                  </a:lnTo>
                  <a:lnTo>
                    <a:pt x="112" y="141"/>
                  </a:lnTo>
                  <a:lnTo>
                    <a:pt x="111" y="148"/>
                  </a:lnTo>
                  <a:lnTo>
                    <a:pt x="111" y="155"/>
                  </a:lnTo>
                  <a:lnTo>
                    <a:pt x="111" y="155"/>
                  </a:lnTo>
                  <a:lnTo>
                    <a:pt x="111" y="157"/>
                  </a:lnTo>
                  <a:lnTo>
                    <a:pt x="112" y="159"/>
                  </a:lnTo>
                  <a:lnTo>
                    <a:pt x="118" y="161"/>
                  </a:lnTo>
                  <a:lnTo>
                    <a:pt x="137" y="165"/>
                  </a:lnTo>
                  <a:lnTo>
                    <a:pt x="147" y="166"/>
                  </a:lnTo>
                  <a:lnTo>
                    <a:pt x="156" y="166"/>
                  </a:lnTo>
                  <a:lnTo>
                    <a:pt x="163" y="165"/>
                  </a:lnTo>
                  <a:lnTo>
                    <a:pt x="166" y="163"/>
                  </a:lnTo>
                  <a:lnTo>
                    <a:pt x="166" y="161"/>
                  </a:lnTo>
                  <a:lnTo>
                    <a:pt x="166" y="161"/>
                  </a:lnTo>
                  <a:lnTo>
                    <a:pt x="168" y="157"/>
                  </a:lnTo>
                  <a:lnTo>
                    <a:pt x="169" y="155"/>
                  </a:lnTo>
                  <a:lnTo>
                    <a:pt x="175" y="154"/>
                  </a:lnTo>
                  <a:lnTo>
                    <a:pt x="181" y="155"/>
                  </a:lnTo>
                  <a:lnTo>
                    <a:pt x="188" y="157"/>
                  </a:lnTo>
                  <a:lnTo>
                    <a:pt x="188" y="157"/>
                  </a:lnTo>
                  <a:lnTo>
                    <a:pt x="194" y="157"/>
                  </a:lnTo>
                  <a:lnTo>
                    <a:pt x="203" y="157"/>
                  </a:lnTo>
                  <a:lnTo>
                    <a:pt x="223" y="152"/>
                  </a:lnTo>
                  <a:lnTo>
                    <a:pt x="233" y="146"/>
                  </a:lnTo>
                  <a:lnTo>
                    <a:pt x="242" y="142"/>
                  </a:lnTo>
                  <a:lnTo>
                    <a:pt x="250" y="137"/>
                  </a:lnTo>
                  <a:lnTo>
                    <a:pt x="251" y="135"/>
                  </a:lnTo>
                  <a:lnTo>
                    <a:pt x="251" y="131"/>
                  </a:lnTo>
                  <a:lnTo>
                    <a:pt x="251" y="131"/>
                  </a:lnTo>
                  <a:lnTo>
                    <a:pt x="252" y="128"/>
                  </a:lnTo>
                  <a:lnTo>
                    <a:pt x="254" y="128"/>
                  </a:lnTo>
                  <a:lnTo>
                    <a:pt x="257" y="129"/>
                  </a:lnTo>
                  <a:lnTo>
                    <a:pt x="258" y="131"/>
                  </a:lnTo>
                  <a:lnTo>
                    <a:pt x="260" y="137"/>
                  </a:lnTo>
                  <a:lnTo>
                    <a:pt x="258" y="142"/>
                  </a:lnTo>
                  <a:lnTo>
                    <a:pt x="257" y="148"/>
                  </a:lnTo>
                  <a:lnTo>
                    <a:pt x="251" y="154"/>
                  </a:lnTo>
                  <a:lnTo>
                    <a:pt x="251" y="154"/>
                  </a:lnTo>
                  <a:lnTo>
                    <a:pt x="245" y="157"/>
                  </a:lnTo>
                  <a:lnTo>
                    <a:pt x="236" y="161"/>
                  </a:lnTo>
                  <a:lnTo>
                    <a:pt x="219" y="165"/>
                  </a:lnTo>
                  <a:lnTo>
                    <a:pt x="200" y="168"/>
                  </a:lnTo>
                  <a:lnTo>
                    <a:pt x="187" y="170"/>
                  </a:lnTo>
                  <a:lnTo>
                    <a:pt x="187" y="170"/>
                  </a:lnTo>
                  <a:lnTo>
                    <a:pt x="182" y="174"/>
                  </a:lnTo>
                  <a:lnTo>
                    <a:pt x="181" y="176"/>
                  </a:lnTo>
                  <a:lnTo>
                    <a:pt x="184" y="179"/>
                  </a:lnTo>
                  <a:lnTo>
                    <a:pt x="187" y="185"/>
                  </a:lnTo>
                  <a:lnTo>
                    <a:pt x="212" y="204"/>
                  </a:lnTo>
                  <a:lnTo>
                    <a:pt x="212" y="204"/>
                  </a:lnTo>
                  <a:lnTo>
                    <a:pt x="214" y="209"/>
                  </a:lnTo>
                  <a:lnTo>
                    <a:pt x="214" y="211"/>
                  </a:lnTo>
                  <a:lnTo>
                    <a:pt x="214" y="211"/>
                  </a:lnTo>
                  <a:lnTo>
                    <a:pt x="210" y="213"/>
                  </a:lnTo>
                  <a:lnTo>
                    <a:pt x="206" y="211"/>
                  </a:lnTo>
                  <a:lnTo>
                    <a:pt x="198" y="209"/>
                  </a:lnTo>
                  <a:lnTo>
                    <a:pt x="191" y="204"/>
                  </a:lnTo>
                  <a:lnTo>
                    <a:pt x="184" y="198"/>
                  </a:lnTo>
                  <a:lnTo>
                    <a:pt x="178" y="192"/>
                  </a:lnTo>
                  <a:lnTo>
                    <a:pt x="178" y="192"/>
                  </a:lnTo>
                  <a:lnTo>
                    <a:pt x="171" y="185"/>
                  </a:lnTo>
                  <a:lnTo>
                    <a:pt x="163" y="181"/>
                  </a:lnTo>
                  <a:lnTo>
                    <a:pt x="156" y="178"/>
                  </a:lnTo>
                  <a:lnTo>
                    <a:pt x="147" y="176"/>
                  </a:lnTo>
                  <a:lnTo>
                    <a:pt x="130" y="174"/>
                  </a:lnTo>
                  <a:lnTo>
                    <a:pt x="115" y="174"/>
                  </a:lnTo>
                  <a:lnTo>
                    <a:pt x="115" y="174"/>
                  </a:lnTo>
                  <a:lnTo>
                    <a:pt x="109" y="176"/>
                  </a:lnTo>
                  <a:lnTo>
                    <a:pt x="106" y="181"/>
                  </a:lnTo>
                  <a:lnTo>
                    <a:pt x="105" y="187"/>
                  </a:lnTo>
                  <a:lnTo>
                    <a:pt x="103" y="194"/>
                  </a:lnTo>
                  <a:lnTo>
                    <a:pt x="105" y="202"/>
                  </a:lnTo>
                  <a:lnTo>
                    <a:pt x="108" y="209"/>
                  </a:lnTo>
                  <a:lnTo>
                    <a:pt x="111" y="213"/>
                  </a:lnTo>
                  <a:lnTo>
                    <a:pt x="115" y="215"/>
                  </a:lnTo>
                  <a:lnTo>
                    <a:pt x="115" y="215"/>
                  </a:lnTo>
                  <a:lnTo>
                    <a:pt x="125" y="216"/>
                  </a:lnTo>
                  <a:lnTo>
                    <a:pt x="134" y="220"/>
                  </a:lnTo>
                  <a:lnTo>
                    <a:pt x="143" y="230"/>
                  </a:lnTo>
                  <a:lnTo>
                    <a:pt x="153" y="244"/>
                  </a:lnTo>
                  <a:lnTo>
                    <a:pt x="153" y="244"/>
                  </a:lnTo>
                  <a:lnTo>
                    <a:pt x="158" y="254"/>
                  </a:lnTo>
                  <a:lnTo>
                    <a:pt x="163" y="259"/>
                  </a:lnTo>
                  <a:lnTo>
                    <a:pt x="171" y="263"/>
                  </a:lnTo>
                  <a:lnTo>
                    <a:pt x="176" y="265"/>
                  </a:lnTo>
                  <a:lnTo>
                    <a:pt x="187" y="268"/>
                  </a:lnTo>
                  <a:lnTo>
                    <a:pt x="190" y="272"/>
                  </a:lnTo>
                  <a:lnTo>
                    <a:pt x="191" y="276"/>
                  </a:lnTo>
                  <a:lnTo>
                    <a:pt x="191" y="276"/>
                  </a:lnTo>
                  <a:lnTo>
                    <a:pt x="191" y="276"/>
                  </a:lnTo>
                  <a:lnTo>
                    <a:pt x="190" y="278"/>
                  </a:lnTo>
                  <a:lnTo>
                    <a:pt x="185" y="278"/>
                  </a:lnTo>
                  <a:lnTo>
                    <a:pt x="172" y="274"/>
                  </a:lnTo>
                  <a:lnTo>
                    <a:pt x="155" y="267"/>
                  </a:lnTo>
                  <a:lnTo>
                    <a:pt x="137" y="261"/>
                  </a:lnTo>
                  <a:lnTo>
                    <a:pt x="137" y="261"/>
                  </a:lnTo>
                  <a:lnTo>
                    <a:pt x="130" y="261"/>
                  </a:lnTo>
                  <a:lnTo>
                    <a:pt x="121" y="261"/>
                  </a:lnTo>
                  <a:lnTo>
                    <a:pt x="114" y="265"/>
                  </a:lnTo>
                  <a:lnTo>
                    <a:pt x="105" y="268"/>
                  </a:lnTo>
                  <a:lnTo>
                    <a:pt x="98" y="272"/>
                  </a:lnTo>
                  <a:lnTo>
                    <a:pt x="92" y="278"/>
                  </a:lnTo>
                  <a:lnTo>
                    <a:pt x="87" y="283"/>
                  </a:lnTo>
                  <a:lnTo>
                    <a:pt x="86" y="291"/>
                  </a:lnTo>
                  <a:lnTo>
                    <a:pt x="86" y="291"/>
                  </a:lnTo>
                  <a:lnTo>
                    <a:pt x="87" y="296"/>
                  </a:lnTo>
                  <a:lnTo>
                    <a:pt x="90" y="300"/>
                  </a:lnTo>
                  <a:lnTo>
                    <a:pt x="96" y="304"/>
                  </a:lnTo>
                  <a:lnTo>
                    <a:pt x="102" y="304"/>
                  </a:lnTo>
                  <a:lnTo>
                    <a:pt x="111" y="302"/>
                  </a:lnTo>
                  <a:lnTo>
                    <a:pt x="118" y="300"/>
                  </a:lnTo>
                  <a:lnTo>
                    <a:pt x="127" y="296"/>
                  </a:lnTo>
                  <a:lnTo>
                    <a:pt x="134" y="292"/>
                  </a:lnTo>
                  <a:lnTo>
                    <a:pt x="134" y="292"/>
                  </a:lnTo>
                  <a:lnTo>
                    <a:pt x="143" y="287"/>
                  </a:lnTo>
                  <a:lnTo>
                    <a:pt x="144" y="287"/>
                  </a:lnTo>
                  <a:lnTo>
                    <a:pt x="143" y="291"/>
                  </a:lnTo>
                  <a:lnTo>
                    <a:pt x="137" y="298"/>
                  </a:lnTo>
                  <a:lnTo>
                    <a:pt x="130" y="307"/>
                  </a:lnTo>
                  <a:lnTo>
                    <a:pt x="130" y="307"/>
                  </a:lnTo>
                  <a:lnTo>
                    <a:pt x="128" y="311"/>
                  </a:lnTo>
                  <a:lnTo>
                    <a:pt x="130" y="315"/>
                  </a:lnTo>
                  <a:lnTo>
                    <a:pt x="133" y="320"/>
                  </a:lnTo>
                  <a:lnTo>
                    <a:pt x="137" y="324"/>
                  </a:lnTo>
                  <a:lnTo>
                    <a:pt x="147" y="331"/>
                  </a:lnTo>
                  <a:lnTo>
                    <a:pt x="152" y="337"/>
                  </a:lnTo>
                  <a:lnTo>
                    <a:pt x="153" y="341"/>
                  </a:lnTo>
                  <a:lnTo>
                    <a:pt x="153" y="341"/>
                  </a:lnTo>
                  <a:lnTo>
                    <a:pt x="152" y="344"/>
                  </a:lnTo>
                  <a:lnTo>
                    <a:pt x="149" y="348"/>
                  </a:lnTo>
                  <a:lnTo>
                    <a:pt x="144" y="350"/>
                  </a:lnTo>
                  <a:lnTo>
                    <a:pt x="140" y="350"/>
                  </a:lnTo>
                  <a:lnTo>
                    <a:pt x="136" y="348"/>
                  </a:lnTo>
                  <a:lnTo>
                    <a:pt x="131" y="346"/>
                  </a:lnTo>
                  <a:lnTo>
                    <a:pt x="128" y="342"/>
                  </a:lnTo>
                  <a:lnTo>
                    <a:pt x="127" y="337"/>
                  </a:lnTo>
                  <a:lnTo>
                    <a:pt x="127" y="337"/>
                  </a:lnTo>
                  <a:lnTo>
                    <a:pt x="123" y="330"/>
                  </a:lnTo>
                  <a:lnTo>
                    <a:pt x="120" y="324"/>
                  </a:lnTo>
                  <a:lnTo>
                    <a:pt x="117" y="320"/>
                  </a:lnTo>
                  <a:lnTo>
                    <a:pt x="112" y="318"/>
                  </a:lnTo>
                  <a:lnTo>
                    <a:pt x="106" y="317"/>
                  </a:lnTo>
                  <a:lnTo>
                    <a:pt x="99" y="315"/>
                  </a:lnTo>
                  <a:lnTo>
                    <a:pt x="92" y="315"/>
                  </a:lnTo>
                  <a:lnTo>
                    <a:pt x="92" y="315"/>
                  </a:lnTo>
                  <a:lnTo>
                    <a:pt x="85" y="317"/>
                  </a:lnTo>
                  <a:lnTo>
                    <a:pt x="80" y="320"/>
                  </a:lnTo>
                  <a:lnTo>
                    <a:pt x="77" y="324"/>
                  </a:lnTo>
                  <a:lnTo>
                    <a:pt x="77" y="328"/>
                  </a:lnTo>
                  <a:lnTo>
                    <a:pt x="77" y="331"/>
                  </a:lnTo>
                  <a:lnTo>
                    <a:pt x="80" y="335"/>
                  </a:lnTo>
                  <a:lnTo>
                    <a:pt x="85" y="339"/>
                  </a:lnTo>
                  <a:lnTo>
                    <a:pt x="89" y="341"/>
                  </a:lnTo>
                  <a:lnTo>
                    <a:pt x="89" y="341"/>
                  </a:lnTo>
                  <a:lnTo>
                    <a:pt x="93" y="341"/>
                  </a:lnTo>
                  <a:lnTo>
                    <a:pt x="98" y="342"/>
                  </a:lnTo>
                  <a:lnTo>
                    <a:pt x="99" y="346"/>
                  </a:lnTo>
                  <a:lnTo>
                    <a:pt x="101" y="348"/>
                  </a:lnTo>
                  <a:lnTo>
                    <a:pt x="99" y="352"/>
                  </a:lnTo>
                  <a:lnTo>
                    <a:pt x="98" y="354"/>
                  </a:lnTo>
                  <a:lnTo>
                    <a:pt x="93" y="356"/>
                  </a:lnTo>
                  <a:lnTo>
                    <a:pt x="89" y="356"/>
                  </a:lnTo>
                  <a:lnTo>
                    <a:pt x="89" y="356"/>
                  </a:lnTo>
                  <a:lnTo>
                    <a:pt x="74" y="357"/>
                  </a:lnTo>
                  <a:lnTo>
                    <a:pt x="58" y="363"/>
                  </a:lnTo>
                  <a:lnTo>
                    <a:pt x="51" y="367"/>
                  </a:lnTo>
                  <a:lnTo>
                    <a:pt x="47" y="372"/>
                  </a:lnTo>
                  <a:lnTo>
                    <a:pt x="45" y="376"/>
                  </a:lnTo>
                  <a:lnTo>
                    <a:pt x="47" y="380"/>
                  </a:lnTo>
                  <a:lnTo>
                    <a:pt x="48" y="381"/>
                  </a:lnTo>
                  <a:lnTo>
                    <a:pt x="48" y="381"/>
                  </a:lnTo>
                  <a:lnTo>
                    <a:pt x="54" y="385"/>
                  </a:lnTo>
                  <a:lnTo>
                    <a:pt x="63" y="387"/>
                  </a:lnTo>
                  <a:lnTo>
                    <a:pt x="82" y="389"/>
                  </a:lnTo>
                  <a:lnTo>
                    <a:pt x="101" y="387"/>
                  </a:lnTo>
                  <a:lnTo>
                    <a:pt x="108" y="389"/>
                  </a:lnTo>
                  <a:lnTo>
                    <a:pt x="112" y="391"/>
                  </a:lnTo>
                  <a:lnTo>
                    <a:pt x="112" y="391"/>
                  </a:lnTo>
                  <a:lnTo>
                    <a:pt x="117" y="392"/>
                  </a:lnTo>
                  <a:lnTo>
                    <a:pt x="121" y="396"/>
                  </a:lnTo>
                  <a:lnTo>
                    <a:pt x="131" y="398"/>
                  </a:lnTo>
                  <a:lnTo>
                    <a:pt x="142" y="398"/>
                  </a:lnTo>
                  <a:lnTo>
                    <a:pt x="146" y="396"/>
                  </a:lnTo>
                  <a:lnTo>
                    <a:pt x="149" y="392"/>
                  </a:lnTo>
                  <a:lnTo>
                    <a:pt x="149" y="392"/>
                  </a:lnTo>
                  <a:lnTo>
                    <a:pt x="150" y="389"/>
                  </a:lnTo>
                  <a:lnTo>
                    <a:pt x="155" y="387"/>
                  </a:lnTo>
                  <a:lnTo>
                    <a:pt x="163" y="385"/>
                  </a:lnTo>
                  <a:lnTo>
                    <a:pt x="188" y="387"/>
                  </a:lnTo>
                  <a:lnTo>
                    <a:pt x="188" y="387"/>
                  </a:lnTo>
                  <a:lnTo>
                    <a:pt x="200" y="387"/>
                  </a:lnTo>
                  <a:lnTo>
                    <a:pt x="207" y="391"/>
                  </a:lnTo>
                  <a:lnTo>
                    <a:pt x="213" y="394"/>
                  </a:lnTo>
                  <a:lnTo>
                    <a:pt x="219" y="400"/>
                  </a:lnTo>
                  <a:lnTo>
                    <a:pt x="219" y="400"/>
                  </a:lnTo>
                  <a:lnTo>
                    <a:pt x="222" y="402"/>
                  </a:lnTo>
                  <a:lnTo>
                    <a:pt x="226" y="404"/>
                  </a:lnTo>
                  <a:lnTo>
                    <a:pt x="233" y="404"/>
                  </a:lnTo>
                  <a:lnTo>
                    <a:pt x="242" y="402"/>
                  </a:lnTo>
                  <a:lnTo>
                    <a:pt x="251" y="396"/>
                  </a:lnTo>
                  <a:lnTo>
                    <a:pt x="251" y="396"/>
                  </a:lnTo>
                  <a:lnTo>
                    <a:pt x="257" y="391"/>
                  </a:lnTo>
                  <a:lnTo>
                    <a:pt x="261" y="389"/>
                  </a:lnTo>
                  <a:lnTo>
                    <a:pt x="266" y="387"/>
                  </a:lnTo>
                  <a:lnTo>
                    <a:pt x="273" y="387"/>
                  </a:lnTo>
                  <a:lnTo>
                    <a:pt x="273" y="387"/>
                  </a:lnTo>
                  <a:lnTo>
                    <a:pt x="280" y="385"/>
                  </a:lnTo>
                  <a:lnTo>
                    <a:pt x="283" y="383"/>
                  </a:lnTo>
                  <a:lnTo>
                    <a:pt x="285" y="380"/>
                  </a:lnTo>
                  <a:lnTo>
                    <a:pt x="285" y="378"/>
                  </a:lnTo>
                  <a:lnTo>
                    <a:pt x="285" y="374"/>
                  </a:lnTo>
                  <a:lnTo>
                    <a:pt x="282" y="365"/>
                  </a:lnTo>
                  <a:lnTo>
                    <a:pt x="282" y="365"/>
                  </a:lnTo>
                  <a:lnTo>
                    <a:pt x="279" y="361"/>
                  </a:lnTo>
                  <a:lnTo>
                    <a:pt x="276" y="361"/>
                  </a:lnTo>
                  <a:lnTo>
                    <a:pt x="269" y="363"/>
                  </a:lnTo>
                  <a:lnTo>
                    <a:pt x="261" y="367"/>
                  </a:lnTo>
                  <a:lnTo>
                    <a:pt x="258" y="367"/>
                  </a:lnTo>
                  <a:lnTo>
                    <a:pt x="258" y="365"/>
                  </a:lnTo>
                  <a:lnTo>
                    <a:pt x="258" y="365"/>
                  </a:lnTo>
                  <a:lnTo>
                    <a:pt x="257" y="361"/>
                  </a:lnTo>
                  <a:lnTo>
                    <a:pt x="254" y="357"/>
                  </a:lnTo>
                  <a:lnTo>
                    <a:pt x="250" y="356"/>
                  </a:lnTo>
                  <a:lnTo>
                    <a:pt x="245" y="354"/>
                  </a:lnTo>
                  <a:lnTo>
                    <a:pt x="233" y="352"/>
                  </a:lnTo>
                  <a:lnTo>
                    <a:pt x="216" y="354"/>
                  </a:lnTo>
                  <a:lnTo>
                    <a:pt x="216" y="354"/>
                  </a:lnTo>
                  <a:lnTo>
                    <a:pt x="209" y="356"/>
                  </a:lnTo>
                  <a:lnTo>
                    <a:pt x="204" y="354"/>
                  </a:lnTo>
                  <a:lnTo>
                    <a:pt x="201" y="350"/>
                  </a:lnTo>
                  <a:lnTo>
                    <a:pt x="201" y="346"/>
                  </a:lnTo>
                  <a:lnTo>
                    <a:pt x="204" y="342"/>
                  </a:lnTo>
                  <a:lnTo>
                    <a:pt x="207" y="341"/>
                  </a:lnTo>
                  <a:lnTo>
                    <a:pt x="212" y="339"/>
                  </a:lnTo>
                  <a:lnTo>
                    <a:pt x="217" y="341"/>
                  </a:lnTo>
                  <a:lnTo>
                    <a:pt x="217" y="341"/>
                  </a:lnTo>
                  <a:lnTo>
                    <a:pt x="229" y="342"/>
                  </a:lnTo>
                  <a:lnTo>
                    <a:pt x="242" y="342"/>
                  </a:lnTo>
                  <a:lnTo>
                    <a:pt x="255" y="341"/>
                  </a:lnTo>
                  <a:lnTo>
                    <a:pt x="269" y="337"/>
                  </a:lnTo>
                  <a:lnTo>
                    <a:pt x="269" y="337"/>
                  </a:lnTo>
                  <a:lnTo>
                    <a:pt x="274" y="335"/>
                  </a:lnTo>
                  <a:lnTo>
                    <a:pt x="277" y="333"/>
                  </a:lnTo>
                  <a:lnTo>
                    <a:pt x="277" y="330"/>
                  </a:lnTo>
                  <a:lnTo>
                    <a:pt x="277" y="326"/>
                  </a:lnTo>
                  <a:lnTo>
                    <a:pt x="274" y="320"/>
                  </a:lnTo>
                  <a:lnTo>
                    <a:pt x="273" y="313"/>
                  </a:lnTo>
                  <a:lnTo>
                    <a:pt x="273" y="313"/>
                  </a:lnTo>
                  <a:lnTo>
                    <a:pt x="273" y="311"/>
                  </a:lnTo>
                  <a:lnTo>
                    <a:pt x="276" y="309"/>
                  </a:lnTo>
                  <a:lnTo>
                    <a:pt x="285" y="307"/>
                  </a:lnTo>
                  <a:lnTo>
                    <a:pt x="309" y="309"/>
                  </a:lnTo>
                  <a:lnTo>
                    <a:pt x="309" y="309"/>
                  </a:lnTo>
                  <a:lnTo>
                    <a:pt x="315" y="309"/>
                  </a:lnTo>
                  <a:lnTo>
                    <a:pt x="323" y="304"/>
                  </a:lnTo>
                  <a:lnTo>
                    <a:pt x="328" y="298"/>
                  </a:lnTo>
                  <a:lnTo>
                    <a:pt x="336" y="291"/>
                  </a:lnTo>
                  <a:lnTo>
                    <a:pt x="340" y="283"/>
                  </a:lnTo>
                  <a:lnTo>
                    <a:pt x="344" y="274"/>
                  </a:lnTo>
                  <a:lnTo>
                    <a:pt x="349" y="267"/>
                  </a:lnTo>
                  <a:lnTo>
                    <a:pt x="349" y="257"/>
                  </a:lnTo>
                  <a:lnTo>
                    <a:pt x="349" y="257"/>
                  </a:lnTo>
                  <a:lnTo>
                    <a:pt x="349" y="255"/>
                  </a:lnTo>
                  <a:lnTo>
                    <a:pt x="349" y="252"/>
                  </a:lnTo>
                  <a:lnTo>
                    <a:pt x="344" y="248"/>
                  </a:lnTo>
                  <a:lnTo>
                    <a:pt x="337" y="244"/>
                  </a:lnTo>
                  <a:lnTo>
                    <a:pt x="330" y="244"/>
                  </a:lnTo>
                  <a:lnTo>
                    <a:pt x="312" y="242"/>
                  </a:lnTo>
                  <a:lnTo>
                    <a:pt x="296" y="244"/>
                  </a:lnTo>
                  <a:lnTo>
                    <a:pt x="296" y="244"/>
                  </a:lnTo>
                  <a:lnTo>
                    <a:pt x="292" y="242"/>
                  </a:lnTo>
                  <a:lnTo>
                    <a:pt x="292" y="242"/>
                  </a:lnTo>
                  <a:lnTo>
                    <a:pt x="292" y="241"/>
                  </a:lnTo>
                  <a:lnTo>
                    <a:pt x="295" y="239"/>
                  </a:lnTo>
                  <a:lnTo>
                    <a:pt x="299" y="235"/>
                  </a:lnTo>
                  <a:lnTo>
                    <a:pt x="308" y="233"/>
                  </a:lnTo>
                  <a:lnTo>
                    <a:pt x="318" y="230"/>
                  </a:lnTo>
                  <a:lnTo>
                    <a:pt x="330" y="230"/>
                  </a:lnTo>
                  <a:lnTo>
                    <a:pt x="342" y="230"/>
                  </a:lnTo>
                  <a:lnTo>
                    <a:pt x="342" y="230"/>
                  </a:lnTo>
                  <a:lnTo>
                    <a:pt x="352" y="230"/>
                  </a:lnTo>
                  <a:lnTo>
                    <a:pt x="359" y="228"/>
                  </a:lnTo>
                  <a:lnTo>
                    <a:pt x="362" y="224"/>
                  </a:lnTo>
                  <a:lnTo>
                    <a:pt x="363" y="220"/>
                  </a:lnTo>
                  <a:lnTo>
                    <a:pt x="365" y="213"/>
                  </a:lnTo>
                  <a:lnTo>
                    <a:pt x="365" y="209"/>
                  </a:lnTo>
                  <a:lnTo>
                    <a:pt x="366" y="205"/>
                  </a:lnTo>
                  <a:lnTo>
                    <a:pt x="366" y="205"/>
                  </a:lnTo>
                  <a:lnTo>
                    <a:pt x="369" y="204"/>
                  </a:lnTo>
                  <a:lnTo>
                    <a:pt x="372" y="204"/>
                  </a:lnTo>
                  <a:lnTo>
                    <a:pt x="381" y="207"/>
                  </a:lnTo>
                  <a:lnTo>
                    <a:pt x="393" y="209"/>
                  </a:lnTo>
                  <a:lnTo>
                    <a:pt x="398" y="209"/>
                  </a:lnTo>
                  <a:lnTo>
                    <a:pt x="404" y="209"/>
                  </a:lnTo>
                  <a:lnTo>
                    <a:pt x="404" y="209"/>
                  </a:lnTo>
                  <a:lnTo>
                    <a:pt x="410" y="207"/>
                  </a:lnTo>
                  <a:lnTo>
                    <a:pt x="413" y="204"/>
                  </a:lnTo>
                  <a:lnTo>
                    <a:pt x="414" y="200"/>
                  </a:lnTo>
                  <a:lnTo>
                    <a:pt x="416" y="196"/>
                  </a:lnTo>
                  <a:lnTo>
                    <a:pt x="416" y="189"/>
                  </a:lnTo>
                  <a:lnTo>
                    <a:pt x="419" y="187"/>
                  </a:lnTo>
                  <a:lnTo>
                    <a:pt x="422" y="187"/>
                  </a:lnTo>
                  <a:lnTo>
                    <a:pt x="422" y="187"/>
                  </a:lnTo>
                  <a:lnTo>
                    <a:pt x="431" y="183"/>
                  </a:lnTo>
                  <a:lnTo>
                    <a:pt x="442" y="176"/>
                  </a:lnTo>
                  <a:lnTo>
                    <a:pt x="485" y="144"/>
                  </a:lnTo>
                  <a:lnTo>
                    <a:pt x="485" y="144"/>
                  </a:lnTo>
                  <a:lnTo>
                    <a:pt x="498" y="137"/>
                  </a:lnTo>
                  <a:lnTo>
                    <a:pt x="509" y="131"/>
                  </a:lnTo>
                  <a:lnTo>
                    <a:pt x="530" y="124"/>
                  </a:lnTo>
                  <a:lnTo>
                    <a:pt x="544" y="116"/>
                  </a:lnTo>
                  <a:lnTo>
                    <a:pt x="549" y="115"/>
                  </a:lnTo>
                  <a:lnTo>
                    <a:pt x="550" y="109"/>
                  </a:lnTo>
                  <a:lnTo>
                    <a:pt x="550" y="109"/>
                  </a:lnTo>
                  <a:lnTo>
                    <a:pt x="550" y="107"/>
                  </a:lnTo>
                  <a:lnTo>
                    <a:pt x="549" y="105"/>
                  </a:lnTo>
                  <a:lnTo>
                    <a:pt x="543" y="103"/>
                  </a:lnTo>
                  <a:lnTo>
                    <a:pt x="536" y="103"/>
                  </a:lnTo>
                  <a:lnTo>
                    <a:pt x="525" y="103"/>
                  </a:lnTo>
                  <a:lnTo>
                    <a:pt x="505" y="105"/>
                  </a:lnTo>
                  <a:lnTo>
                    <a:pt x="496" y="105"/>
                  </a:lnTo>
                  <a:lnTo>
                    <a:pt x="492" y="105"/>
                  </a:lnTo>
                  <a:lnTo>
                    <a:pt x="492" y="105"/>
                  </a:lnTo>
                  <a:lnTo>
                    <a:pt x="490" y="103"/>
                  </a:lnTo>
                  <a:lnTo>
                    <a:pt x="490" y="103"/>
                  </a:lnTo>
                  <a:lnTo>
                    <a:pt x="493" y="100"/>
                  </a:lnTo>
                  <a:lnTo>
                    <a:pt x="508" y="94"/>
                  </a:lnTo>
                  <a:lnTo>
                    <a:pt x="525" y="91"/>
                  </a:lnTo>
                  <a:lnTo>
                    <a:pt x="533" y="91"/>
                  </a:lnTo>
                  <a:lnTo>
                    <a:pt x="539" y="91"/>
                  </a:lnTo>
                  <a:lnTo>
                    <a:pt x="539" y="91"/>
                  </a:lnTo>
                  <a:lnTo>
                    <a:pt x="547" y="92"/>
                  </a:lnTo>
                  <a:lnTo>
                    <a:pt x="559" y="91"/>
                  </a:lnTo>
                  <a:lnTo>
                    <a:pt x="577" y="83"/>
                  </a:lnTo>
                  <a:lnTo>
                    <a:pt x="598" y="68"/>
                  </a:lnTo>
                  <a:lnTo>
                    <a:pt x="598" y="68"/>
                  </a:lnTo>
                  <a:lnTo>
                    <a:pt x="610" y="61"/>
                  </a:lnTo>
                  <a:lnTo>
                    <a:pt x="617" y="55"/>
                  </a:lnTo>
                  <a:lnTo>
                    <a:pt x="620" y="50"/>
                  </a:lnTo>
                  <a:lnTo>
                    <a:pt x="620" y="46"/>
                  </a:lnTo>
                  <a:lnTo>
                    <a:pt x="619" y="44"/>
                  </a:lnTo>
                  <a:lnTo>
                    <a:pt x="614" y="44"/>
                  </a:lnTo>
                  <a:lnTo>
                    <a:pt x="604" y="44"/>
                  </a:lnTo>
                  <a:lnTo>
                    <a:pt x="604" y="44"/>
                  </a:lnTo>
                  <a:lnTo>
                    <a:pt x="593" y="44"/>
                  </a:lnTo>
                  <a:lnTo>
                    <a:pt x="582" y="42"/>
                  </a:lnTo>
                  <a:lnTo>
                    <a:pt x="579" y="41"/>
                  </a:lnTo>
                  <a:lnTo>
                    <a:pt x="577" y="37"/>
                  </a:lnTo>
                  <a:lnTo>
                    <a:pt x="574" y="33"/>
                  </a:lnTo>
                  <a:lnTo>
                    <a:pt x="574" y="29"/>
                  </a:lnTo>
                  <a:lnTo>
                    <a:pt x="574" y="29"/>
                  </a:lnTo>
                  <a:lnTo>
                    <a:pt x="572" y="26"/>
                  </a:lnTo>
                  <a:lnTo>
                    <a:pt x="571" y="24"/>
                  </a:lnTo>
                  <a:lnTo>
                    <a:pt x="563" y="22"/>
                  </a:lnTo>
                  <a:lnTo>
                    <a:pt x="555" y="24"/>
                  </a:lnTo>
                  <a:lnTo>
                    <a:pt x="552" y="22"/>
                  </a:lnTo>
                  <a:lnTo>
                    <a:pt x="550" y="20"/>
                  </a:lnTo>
                  <a:lnTo>
                    <a:pt x="550" y="20"/>
                  </a:lnTo>
                  <a:lnTo>
                    <a:pt x="549" y="18"/>
                  </a:lnTo>
                  <a:lnTo>
                    <a:pt x="546" y="18"/>
                  </a:lnTo>
                  <a:lnTo>
                    <a:pt x="536" y="18"/>
                  </a:lnTo>
                  <a:lnTo>
                    <a:pt x="523" y="22"/>
                  </a:lnTo>
                  <a:lnTo>
                    <a:pt x="505" y="29"/>
                  </a:lnTo>
                  <a:lnTo>
                    <a:pt x="505" y="29"/>
                  </a:lnTo>
                  <a:lnTo>
                    <a:pt x="499" y="31"/>
                  </a:lnTo>
                  <a:lnTo>
                    <a:pt x="496" y="31"/>
                  </a:lnTo>
                  <a:lnTo>
                    <a:pt x="495" y="29"/>
                  </a:lnTo>
                  <a:lnTo>
                    <a:pt x="498" y="28"/>
                  </a:lnTo>
                  <a:lnTo>
                    <a:pt x="505" y="18"/>
                  </a:lnTo>
                  <a:lnTo>
                    <a:pt x="514" y="13"/>
                  </a:lnTo>
                  <a:lnTo>
                    <a:pt x="514" y="13"/>
                  </a:lnTo>
                  <a:lnTo>
                    <a:pt x="514" y="13"/>
                  </a:lnTo>
                  <a:lnTo>
                    <a:pt x="514" y="11"/>
                  </a:lnTo>
                  <a:lnTo>
                    <a:pt x="508" y="11"/>
                  </a:lnTo>
                  <a:lnTo>
                    <a:pt x="486" y="11"/>
                  </a:lnTo>
                  <a:lnTo>
                    <a:pt x="461" y="7"/>
                  </a:lnTo>
                  <a:lnTo>
                    <a:pt x="451" y="5"/>
                  </a:lnTo>
                  <a:lnTo>
                    <a:pt x="444" y="3"/>
                  </a:lnTo>
                  <a:lnTo>
                    <a:pt x="444" y="3"/>
                  </a:lnTo>
                  <a:lnTo>
                    <a:pt x="439" y="0"/>
                  </a:lnTo>
                  <a:lnTo>
                    <a:pt x="435" y="2"/>
                  </a:lnTo>
                  <a:lnTo>
                    <a:pt x="426" y="5"/>
                  </a:lnTo>
                  <a:lnTo>
                    <a:pt x="422" y="9"/>
                  </a:lnTo>
                  <a:lnTo>
                    <a:pt x="417" y="11"/>
                  </a:lnTo>
                  <a:lnTo>
                    <a:pt x="413" y="9"/>
                  </a:lnTo>
                  <a:lnTo>
                    <a:pt x="409" y="5"/>
                  </a:lnTo>
                  <a:lnTo>
                    <a:pt x="409" y="5"/>
                  </a:lnTo>
                  <a:lnTo>
                    <a:pt x="404" y="2"/>
                  </a:lnTo>
                  <a:lnTo>
                    <a:pt x="398" y="0"/>
                  </a:lnTo>
                  <a:lnTo>
                    <a:pt x="393" y="0"/>
                  </a:lnTo>
                  <a:lnTo>
                    <a:pt x="385" y="2"/>
                  </a:lnTo>
                  <a:lnTo>
                    <a:pt x="381" y="3"/>
                  </a:lnTo>
                  <a:lnTo>
                    <a:pt x="377" y="7"/>
                  </a:lnTo>
                  <a:lnTo>
                    <a:pt x="374" y="11"/>
                  </a:lnTo>
                  <a:lnTo>
                    <a:pt x="374" y="15"/>
                  </a:lnTo>
                  <a:lnTo>
                    <a:pt x="374" y="15"/>
                  </a:lnTo>
                  <a:lnTo>
                    <a:pt x="375" y="18"/>
                  </a:lnTo>
                  <a:lnTo>
                    <a:pt x="375" y="20"/>
                  </a:lnTo>
                  <a:lnTo>
                    <a:pt x="374" y="22"/>
                  </a:lnTo>
                  <a:lnTo>
                    <a:pt x="372" y="22"/>
                  </a:lnTo>
                  <a:lnTo>
                    <a:pt x="366" y="20"/>
                  </a:lnTo>
                  <a:lnTo>
                    <a:pt x="359" y="13"/>
                  </a:lnTo>
                  <a:lnTo>
                    <a:pt x="359" y="13"/>
                  </a:lnTo>
                  <a:lnTo>
                    <a:pt x="355" y="9"/>
                  </a:lnTo>
                  <a:lnTo>
                    <a:pt x="350" y="9"/>
                  </a:lnTo>
                  <a:lnTo>
                    <a:pt x="337" y="9"/>
                  </a:lnTo>
                  <a:lnTo>
                    <a:pt x="324" y="11"/>
                  </a:lnTo>
                  <a:lnTo>
                    <a:pt x="317" y="11"/>
                  </a:lnTo>
                  <a:lnTo>
                    <a:pt x="309" y="11"/>
                  </a:lnTo>
                  <a:lnTo>
                    <a:pt x="309" y="11"/>
                  </a:lnTo>
                  <a:lnTo>
                    <a:pt x="304" y="11"/>
                  </a:lnTo>
                  <a:lnTo>
                    <a:pt x="301" y="13"/>
                  </a:lnTo>
                  <a:lnTo>
                    <a:pt x="295" y="18"/>
                  </a:lnTo>
                  <a:lnTo>
                    <a:pt x="293" y="20"/>
                  </a:lnTo>
                  <a:lnTo>
                    <a:pt x="289" y="22"/>
                  </a:lnTo>
                  <a:lnTo>
                    <a:pt x="285" y="22"/>
                  </a:lnTo>
                  <a:lnTo>
                    <a:pt x="279" y="18"/>
                  </a:lnTo>
                  <a:lnTo>
                    <a:pt x="279" y="18"/>
                  </a:lnTo>
                  <a:lnTo>
                    <a:pt x="271" y="15"/>
                  </a:lnTo>
                  <a:lnTo>
                    <a:pt x="264" y="13"/>
                  </a:lnTo>
                  <a:lnTo>
                    <a:pt x="251" y="13"/>
                  </a:lnTo>
                  <a:lnTo>
                    <a:pt x="242" y="15"/>
                  </a:lnTo>
                  <a:lnTo>
                    <a:pt x="242" y="15"/>
                  </a:lnTo>
                  <a:lnTo>
                    <a:pt x="242" y="16"/>
                  </a:lnTo>
                  <a:lnTo>
                    <a:pt x="242" y="16"/>
                  </a:lnTo>
                  <a:lnTo>
                    <a:pt x="244" y="18"/>
                  </a:lnTo>
                  <a:lnTo>
                    <a:pt x="245" y="20"/>
                  </a:lnTo>
                  <a:lnTo>
                    <a:pt x="244" y="22"/>
                  </a:lnTo>
                  <a:lnTo>
                    <a:pt x="238" y="24"/>
                  </a:lnTo>
                  <a:lnTo>
                    <a:pt x="232" y="24"/>
                  </a:lnTo>
                  <a:lnTo>
                    <a:pt x="232" y="24"/>
                  </a:lnTo>
                  <a:lnTo>
                    <a:pt x="226" y="22"/>
                  </a:lnTo>
                  <a:lnTo>
                    <a:pt x="220" y="24"/>
                  </a:lnTo>
                  <a:lnTo>
                    <a:pt x="219" y="26"/>
                  </a:lnTo>
                  <a:lnTo>
                    <a:pt x="219" y="28"/>
                  </a:lnTo>
                  <a:lnTo>
                    <a:pt x="219" y="31"/>
                  </a:lnTo>
                  <a:lnTo>
                    <a:pt x="220" y="35"/>
                  </a:lnTo>
                  <a:lnTo>
                    <a:pt x="220" y="35"/>
                  </a:lnTo>
                  <a:lnTo>
                    <a:pt x="220" y="37"/>
                  </a:lnTo>
                  <a:lnTo>
                    <a:pt x="219" y="39"/>
                  </a:lnTo>
                  <a:lnTo>
                    <a:pt x="216" y="41"/>
                  </a:lnTo>
                  <a:lnTo>
                    <a:pt x="206" y="39"/>
                  </a:lnTo>
                  <a:lnTo>
                    <a:pt x="193" y="39"/>
                  </a:lnTo>
                  <a:lnTo>
                    <a:pt x="188" y="41"/>
                  </a:lnTo>
                  <a:lnTo>
                    <a:pt x="187" y="42"/>
                  </a:lnTo>
                  <a:lnTo>
                    <a:pt x="187" y="44"/>
                  </a:lnTo>
                  <a:lnTo>
                    <a:pt x="187" y="44"/>
                  </a:lnTo>
                  <a:lnTo>
                    <a:pt x="187" y="48"/>
                  </a:lnTo>
                  <a:lnTo>
                    <a:pt x="185" y="52"/>
                  </a:lnTo>
                  <a:lnTo>
                    <a:pt x="182" y="55"/>
                  </a:lnTo>
                  <a:lnTo>
                    <a:pt x="179" y="57"/>
                  </a:lnTo>
                  <a:lnTo>
                    <a:pt x="175" y="57"/>
                  </a:lnTo>
                  <a:lnTo>
                    <a:pt x="171" y="57"/>
                  </a:lnTo>
                  <a:lnTo>
                    <a:pt x="168" y="55"/>
                  </a:lnTo>
                  <a:lnTo>
                    <a:pt x="163" y="52"/>
                  </a:lnTo>
                  <a:lnTo>
                    <a:pt x="163" y="52"/>
                  </a:lnTo>
                  <a:lnTo>
                    <a:pt x="159" y="48"/>
                  </a:lnTo>
                  <a:lnTo>
                    <a:pt x="152" y="46"/>
                  </a:lnTo>
                  <a:lnTo>
                    <a:pt x="139" y="42"/>
                  </a:lnTo>
                  <a:lnTo>
                    <a:pt x="133" y="42"/>
                  </a:lnTo>
                  <a:lnTo>
                    <a:pt x="128" y="42"/>
                  </a:lnTo>
                  <a:lnTo>
                    <a:pt x="127" y="44"/>
                  </a:lnTo>
                  <a:lnTo>
                    <a:pt x="128" y="48"/>
                  </a:lnTo>
                  <a:lnTo>
                    <a:pt x="128" y="48"/>
                  </a:lnTo>
                  <a:lnTo>
                    <a:pt x="130" y="52"/>
                  </a:lnTo>
                  <a:lnTo>
                    <a:pt x="128" y="53"/>
                  </a:lnTo>
                  <a:lnTo>
                    <a:pt x="118" y="55"/>
                  </a:lnTo>
                  <a:lnTo>
                    <a:pt x="109" y="57"/>
                  </a:lnTo>
                  <a:lnTo>
                    <a:pt x="108" y="59"/>
                  </a:lnTo>
                  <a:lnTo>
                    <a:pt x="109" y="63"/>
                  </a:lnTo>
                  <a:lnTo>
                    <a:pt x="109" y="63"/>
                  </a:lnTo>
                  <a:lnTo>
                    <a:pt x="112" y="66"/>
                  </a:lnTo>
                  <a:lnTo>
                    <a:pt x="112" y="68"/>
                  </a:lnTo>
                  <a:lnTo>
                    <a:pt x="109" y="72"/>
                  </a:lnTo>
                  <a:lnTo>
                    <a:pt x="106" y="74"/>
                  </a:lnTo>
                  <a:lnTo>
                    <a:pt x="99" y="76"/>
                  </a:lnTo>
                  <a:lnTo>
                    <a:pt x="98" y="76"/>
                  </a:lnTo>
                  <a:lnTo>
                    <a:pt x="96" y="74"/>
                  </a:lnTo>
                  <a:lnTo>
                    <a:pt x="96" y="74"/>
                  </a:lnTo>
                  <a:lnTo>
                    <a:pt x="95" y="72"/>
                  </a:lnTo>
                  <a:lnTo>
                    <a:pt x="92" y="70"/>
                  </a:lnTo>
                  <a:lnTo>
                    <a:pt x="85" y="66"/>
                  </a:lnTo>
                  <a:lnTo>
                    <a:pt x="74" y="65"/>
                  </a:lnTo>
                  <a:lnTo>
                    <a:pt x="69" y="66"/>
                  </a:lnTo>
                  <a:lnTo>
                    <a:pt x="66" y="68"/>
                  </a:lnTo>
                  <a:lnTo>
                    <a:pt x="66" y="68"/>
                  </a:lnTo>
                  <a:lnTo>
                    <a:pt x="60" y="76"/>
                  </a:lnTo>
                  <a:lnTo>
                    <a:pt x="55" y="83"/>
                  </a:lnTo>
                  <a:lnTo>
                    <a:pt x="52" y="87"/>
                  </a:lnTo>
                  <a:lnTo>
                    <a:pt x="51" y="87"/>
                  </a:lnTo>
                  <a:lnTo>
                    <a:pt x="49" y="85"/>
                  </a:lnTo>
                  <a:lnTo>
                    <a:pt x="49" y="85"/>
                  </a:lnTo>
                  <a:lnTo>
                    <a:pt x="47" y="83"/>
                  </a:lnTo>
                  <a:lnTo>
                    <a:pt x="44" y="81"/>
                  </a:lnTo>
                  <a:lnTo>
                    <a:pt x="33" y="81"/>
                  </a:lnTo>
                  <a:lnTo>
                    <a:pt x="20" y="83"/>
                  </a:lnTo>
                  <a:lnTo>
                    <a:pt x="7" y="89"/>
                  </a:lnTo>
                  <a:lnTo>
                    <a:pt x="7" y="89"/>
                  </a:lnTo>
                  <a:lnTo>
                    <a:pt x="1" y="92"/>
                  </a:lnTo>
                  <a:lnTo>
                    <a:pt x="0" y="94"/>
                  </a:lnTo>
                  <a:lnTo>
                    <a:pt x="0" y="98"/>
                  </a:lnTo>
                  <a:lnTo>
                    <a:pt x="3" y="100"/>
                  </a:lnTo>
                  <a:lnTo>
                    <a:pt x="7" y="100"/>
                  </a:lnTo>
                  <a:lnTo>
                    <a:pt x="12" y="100"/>
                  </a:lnTo>
                  <a:lnTo>
                    <a:pt x="17" y="98"/>
                  </a:lnTo>
                  <a:lnTo>
                    <a:pt x="22" y="94"/>
                  </a:lnTo>
                  <a:lnTo>
                    <a:pt x="22" y="9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3" name="Freeform 49">
              <a:extLst>
                <a:ext uri="{FF2B5EF4-FFF2-40B4-BE49-F238E27FC236}">
                  <a16:creationId xmlns:a16="http://schemas.microsoft.com/office/drawing/2014/main" id="{5C200B8D-947F-455C-DEA9-4DB2DAB8C231}"/>
                </a:ext>
              </a:extLst>
            </p:cNvPr>
            <p:cNvSpPr>
              <a:spLocks/>
            </p:cNvSpPr>
            <p:nvPr/>
          </p:nvSpPr>
          <p:spPr bwMode="auto">
            <a:xfrm>
              <a:off x="7131459" y="1395884"/>
              <a:ext cx="115529" cy="56486"/>
            </a:xfrm>
            <a:custGeom>
              <a:avLst/>
              <a:gdLst>
                <a:gd name="T0" fmla="*/ 47 w 86"/>
                <a:gd name="T1" fmla="*/ 15 h 50"/>
                <a:gd name="T2" fmla="*/ 47 w 86"/>
                <a:gd name="T3" fmla="*/ 15 h 50"/>
                <a:gd name="T4" fmla="*/ 48 w 86"/>
                <a:gd name="T5" fmla="*/ 19 h 50"/>
                <a:gd name="T6" fmla="*/ 47 w 86"/>
                <a:gd name="T7" fmla="*/ 20 h 50"/>
                <a:gd name="T8" fmla="*/ 38 w 86"/>
                <a:gd name="T9" fmla="*/ 22 h 50"/>
                <a:gd name="T10" fmla="*/ 26 w 86"/>
                <a:gd name="T11" fmla="*/ 24 h 50"/>
                <a:gd name="T12" fmla="*/ 22 w 86"/>
                <a:gd name="T13" fmla="*/ 26 h 50"/>
                <a:gd name="T14" fmla="*/ 19 w 86"/>
                <a:gd name="T15" fmla="*/ 28 h 50"/>
                <a:gd name="T16" fmla="*/ 19 w 86"/>
                <a:gd name="T17" fmla="*/ 28 h 50"/>
                <a:gd name="T18" fmla="*/ 18 w 86"/>
                <a:gd name="T19" fmla="*/ 31 h 50"/>
                <a:gd name="T20" fmla="*/ 15 w 86"/>
                <a:gd name="T21" fmla="*/ 33 h 50"/>
                <a:gd name="T22" fmla="*/ 8 w 86"/>
                <a:gd name="T23" fmla="*/ 35 h 50"/>
                <a:gd name="T24" fmla="*/ 2 w 86"/>
                <a:gd name="T25" fmla="*/ 37 h 50"/>
                <a:gd name="T26" fmla="*/ 0 w 86"/>
                <a:gd name="T27" fmla="*/ 39 h 50"/>
                <a:gd name="T28" fmla="*/ 2 w 86"/>
                <a:gd name="T29" fmla="*/ 43 h 50"/>
                <a:gd name="T30" fmla="*/ 2 w 86"/>
                <a:gd name="T31" fmla="*/ 43 h 50"/>
                <a:gd name="T32" fmla="*/ 3 w 86"/>
                <a:gd name="T33" fmla="*/ 45 h 50"/>
                <a:gd name="T34" fmla="*/ 8 w 86"/>
                <a:gd name="T35" fmla="*/ 46 h 50"/>
                <a:gd name="T36" fmla="*/ 19 w 86"/>
                <a:gd name="T37" fmla="*/ 50 h 50"/>
                <a:gd name="T38" fmla="*/ 29 w 86"/>
                <a:gd name="T39" fmla="*/ 48 h 50"/>
                <a:gd name="T40" fmla="*/ 32 w 86"/>
                <a:gd name="T41" fmla="*/ 46 h 50"/>
                <a:gd name="T42" fmla="*/ 34 w 86"/>
                <a:gd name="T43" fmla="*/ 45 h 50"/>
                <a:gd name="T44" fmla="*/ 34 w 86"/>
                <a:gd name="T45" fmla="*/ 45 h 50"/>
                <a:gd name="T46" fmla="*/ 35 w 86"/>
                <a:gd name="T47" fmla="*/ 43 h 50"/>
                <a:gd name="T48" fmla="*/ 37 w 86"/>
                <a:gd name="T49" fmla="*/ 41 h 50"/>
                <a:gd name="T50" fmla="*/ 41 w 86"/>
                <a:gd name="T51" fmla="*/ 41 h 50"/>
                <a:gd name="T52" fmla="*/ 47 w 86"/>
                <a:gd name="T53" fmla="*/ 39 h 50"/>
                <a:gd name="T54" fmla="*/ 48 w 86"/>
                <a:gd name="T55" fmla="*/ 39 h 50"/>
                <a:gd name="T56" fmla="*/ 50 w 86"/>
                <a:gd name="T57" fmla="*/ 37 h 50"/>
                <a:gd name="T58" fmla="*/ 50 w 86"/>
                <a:gd name="T59" fmla="*/ 37 h 50"/>
                <a:gd name="T60" fmla="*/ 51 w 86"/>
                <a:gd name="T61" fmla="*/ 31 h 50"/>
                <a:gd name="T62" fmla="*/ 56 w 86"/>
                <a:gd name="T63" fmla="*/ 26 h 50"/>
                <a:gd name="T64" fmla="*/ 63 w 86"/>
                <a:gd name="T65" fmla="*/ 22 h 50"/>
                <a:gd name="T66" fmla="*/ 73 w 86"/>
                <a:gd name="T67" fmla="*/ 20 h 50"/>
                <a:gd name="T68" fmla="*/ 73 w 86"/>
                <a:gd name="T69" fmla="*/ 20 h 50"/>
                <a:gd name="T70" fmla="*/ 82 w 86"/>
                <a:gd name="T71" fmla="*/ 19 h 50"/>
                <a:gd name="T72" fmla="*/ 85 w 86"/>
                <a:gd name="T73" fmla="*/ 17 h 50"/>
                <a:gd name="T74" fmla="*/ 86 w 86"/>
                <a:gd name="T75" fmla="*/ 15 h 50"/>
                <a:gd name="T76" fmla="*/ 85 w 86"/>
                <a:gd name="T77" fmla="*/ 13 h 50"/>
                <a:gd name="T78" fmla="*/ 83 w 86"/>
                <a:gd name="T79" fmla="*/ 9 h 50"/>
                <a:gd name="T80" fmla="*/ 75 w 86"/>
                <a:gd name="T81" fmla="*/ 4 h 50"/>
                <a:gd name="T82" fmla="*/ 75 w 86"/>
                <a:gd name="T83" fmla="*/ 4 h 50"/>
                <a:gd name="T84" fmla="*/ 69 w 86"/>
                <a:gd name="T85" fmla="*/ 0 h 50"/>
                <a:gd name="T86" fmla="*/ 63 w 86"/>
                <a:gd name="T87" fmla="*/ 0 h 50"/>
                <a:gd name="T88" fmla="*/ 57 w 86"/>
                <a:gd name="T89" fmla="*/ 2 h 50"/>
                <a:gd name="T90" fmla="*/ 51 w 86"/>
                <a:gd name="T91" fmla="*/ 4 h 50"/>
                <a:gd name="T92" fmla="*/ 48 w 86"/>
                <a:gd name="T93" fmla="*/ 6 h 50"/>
                <a:gd name="T94" fmla="*/ 45 w 86"/>
                <a:gd name="T95" fmla="*/ 9 h 50"/>
                <a:gd name="T96" fmla="*/ 45 w 86"/>
                <a:gd name="T97" fmla="*/ 13 h 50"/>
                <a:gd name="T98" fmla="*/ 47 w 86"/>
                <a:gd name="T99" fmla="*/ 15 h 50"/>
                <a:gd name="T100" fmla="*/ 47 w 86"/>
                <a:gd name="T101"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 h="50">
                  <a:moveTo>
                    <a:pt x="47" y="15"/>
                  </a:moveTo>
                  <a:lnTo>
                    <a:pt x="47" y="15"/>
                  </a:lnTo>
                  <a:lnTo>
                    <a:pt x="48" y="19"/>
                  </a:lnTo>
                  <a:lnTo>
                    <a:pt x="47" y="20"/>
                  </a:lnTo>
                  <a:lnTo>
                    <a:pt x="38" y="22"/>
                  </a:lnTo>
                  <a:lnTo>
                    <a:pt x="26" y="24"/>
                  </a:lnTo>
                  <a:lnTo>
                    <a:pt x="22" y="26"/>
                  </a:lnTo>
                  <a:lnTo>
                    <a:pt x="19" y="28"/>
                  </a:lnTo>
                  <a:lnTo>
                    <a:pt x="19" y="28"/>
                  </a:lnTo>
                  <a:lnTo>
                    <a:pt x="18" y="31"/>
                  </a:lnTo>
                  <a:lnTo>
                    <a:pt x="15" y="33"/>
                  </a:lnTo>
                  <a:lnTo>
                    <a:pt x="8" y="35"/>
                  </a:lnTo>
                  <a:lnTo>
                    <a:pt x="2" y="37"/>
                  </a:lnTo>
                  <a:lnTo>
                    <a:pt x="0" y="39"/>
                  </a:lnTo>
                  <a:lnTo>
                    <a:pt x="2" y="43"/>
                  </a:lnTo>
                  <a:lnTo>
                    <a:pt x="2" y="43"/>
                  </a:lnTo>
                  <a:lnTo>
                    <a:pt x="3" y="45"/>
                  </a:lnTo>
                  <a:lnTo>
                    <a:pt x="8" y="46"/>
                  </a:lnTo>
                  <a:lnTo>
                    <a:pt x="19" y="50"/>
                  </a:lnTo>
                  <a:lnTo>
                    <a:pt x="29" y="48"/>
                  </a:lnTo>
                  <a:lnTo>
                    <a:pt x="32" y="46"/>
                  </a:lnTo>
                  <a:lnTo>
                    <a:pt x="34" y="45"/>
                  </a:lnTo>
                  <a:lnTo>
                    <a:pt x="34" y="45"/>
                  </a:lnTo>
                  <a:lnTo>
                    <a:pt x="35" y="43"/>
                  </a:lnTo>
                  <a:lnTo>
                    <a:pt x="37" y="41"/>
                  </a:lnTo>
                  <a:lnTo>
                    <a:pt x="41" y="41"/>
                  </a:lnTo>
                  <a:lnTo>
                    <a:pt x="47" y="39"/>
                  </a:lnTo>
                  <a:lnTo>
                    <a:pt x="48" y="39"/>
                  </a:lnTo>
                  <a:lnTo>
                    <a:pt x="50" y="37"/>
                  </a:lnTo>
                  <a:lnTo>
                    <a:pt x="50" y="37"/>
                  </a:lnTo>
                  <a:lnTo>
                    <a:pt x="51" y="31"/>
                  </a:lnTo>
                  <a:lnTo>
                    <a:pt x="56" y="26"/>
                  </a:lnTo>
                  <a:lnTo>
                    <a:pt x="63" y="22"/>
                  </a:lnTo>
                  <a:lnTo>
                    <a:pt x="73" y="20"/>
                  </a:lnTo>
                  <a:lnTo>
                    <a:pt x="73" y="20"/>
                  </a:lnTo>
                  <a:lnTo>
                    <a:pt x="82" y="19"/>
                  </a:lnTo>
                  <a:lnTo>
                    <a:pt x="85" y="17"/>
                  </a:lnTo>
                  <a:lnTo>
                    <a:pt x="86" y="15"/>
                  </a:lnTo>
                  <a:lnTo>
                    <a:pt x="85" y="13"/>
                  </a:lnTo>
                  <a:lnTo>
                    <a:pt x="83" y="9"/>
                  </a:lnTo>
                  <a:lnTo>
                    <a:pt x="75" y="4"/>
                  </a:lnTo>
                  <a:lnTo>
                    <a:pt x="75" y="4"/>
                  </a:lnTo>
                  <a:lnTo>
                    <a:pt x="69" y="0"/>
                  </a:lnTo>
                  <a:lnTo>
                    <a:pt x="63" y="0"/>
                  </a:lnTo>
                  <a:lnTo>
                    <a:pt x="57" y="2"/>
                  </a:lnTo>
                  <a:lnTo>
                    <a:pt x="51" y="4"/>
                  </a:lnTo>
                  <a:lnTo>
                    <a:pt x="48" y="6"/>
                  </a:lnTo>
                  <a:lnTo>
                    <a:pt x="45" y="9"/>
                  </a:lnTo>
                  <a:lnTo>
                    <a:pt x="45" y="13"/>
                  </a:lnTo>
                  <a:lnTo>
                    <a:pt x="47" y="15"/>
                  </a:lnTo>
                  <a:lnTo>
                    <a:pt x="47" y="1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4" name="Freeform 50">
              <a:extLst>
                <a:ext uri="{FF2B5EF4-FFF2-40B4-BE49-F238E27FC236}">
                  <a16:creationId xmlns:a16="http://schemas.microsoft.com/office/drawing/2014/main" id="{1895D95C-DAA5-ECF7-E632-AFCC0292B9DB}"/>
                </a:ext>
              </a:extLst>
            </p:cNvPr>
            <p:cNvSpPr>
              <a:spLocks/>
            </p:cNvSpPr>
            <p:nvPr/>
          </p:nvSpPr>
          <p:spPr bwMode="auto">
            <a:xfrm>
              <a:off x="3263920" y="1646680"/>
              <a:ext cx="459430" cy="149122"/>
            </a:xfrm>
            <a:custGeom>
              <a:avLst/>
              <a:gdLst>
                <a:gd name="T0" fmla="*/ 91 w 342"/>
                <a:gd name="T1" fmla="*/ 102 h 132"/>
                <a:gd name="T2" fmla="*/ 96 w 342"/>
                <a:gd name="T3" fmla="*/ 113 h 132"/>
                <a:gd name="T4" fmla="*/ 101 w 342"/>
                <a:gd name="T5" fmla="*/ 115 h 132"/>
                <a:gd name="T6" fmla="*/ 111 w 342"/>
                <a:gd name="T7" fmla="*/ 115 h 132"/>
                <a:gd name="T8" fmla="*/ 114 w 342"/>
                <a:gd name="T9" fmla="*/ 119 h 132"/>
                <a:gd name="T10" fmla="*/ 131 w 342"/>
                <a:gd name="T11" fmla="*/ 128 h 132"/>
                <a:gd name="T12" fmla="*/ 143 w 342"/>
                <a:gd name="T13" fmla="*/ 126 h 132"/>
                <a:gd name="T14" fmla="*/ 146 w 342"/>
                <a:gd name="T15" fmla="*/ 124 h 132"/>
                <a:gd name="T16" fmla="*/ 158 w 342"/>
                <a:gd name="T17" fmla="*/ 113 h 132"/>
                <a:gd name="T18" fmla="*/ 161 w 342"/>
                <a:gd name="T19" fmla="*/ 115 h 132"/>
                <a:gd name="T20" fmla="*/ 167 w 342"/>
                <a:gd name="T21" fmla="*/ 122 h 132"/>
                <a:gd name="T22" fmla="*/ 180 w 342"/>
                <a:gd name="T23" fmla="*/ 128 h 132"/>
                <a:gd name="T24" fmla="*/ 226 w 342"/>
                <a:gd name="T25" fmla="*/ 132 h 132"/>
                <a:gd name="T26" fmla="*/ 241 w 342"/>
                <a:gd name="T27" fmla="*/ 130 h 132"/>
                <a:gd name="T28" fmla="*/ 256 w 342"/>
                <a:gd name="T29" fmla="*/ 126 h 132"/>
                <a:gd name="T30" fmla="*/ 264 w 342"/>
                <a:gd name="T31" fmla="*/ 117 h 132"/>
                <a:gd name="T32" fmla="*/ 272 w 342"/>
                <a:gd name="T33" fmla="*/ 119 h 132"/>
                <a:gd name="T34" fmla="*/ 276 w 342"/>
                <a:gd name="T35" fmla="*/ 121 h 132"/>
                <a:gd name="T36" fmla="*/ 298 w 342"/>
                <a:gd name="T37" fmla="*/ 126 h 132"/>
                <a:gd name="T38" fmla="*/ 324 w 342"/>
                <a:gd name="T39" fmla="*/ 124 h 132"/>
                <a:gd name="T40" fmla="*/ 328 w 342"/>
                <a:gd name="T41" fmla="*/ 121 h 132"/>
                <a:gd name="T42" fmla="*/ 336 w 342"/>
                <a:gd name="T43" fmla="*/ 113 h 132"/>
                <a:gd name="T44" fmla="*/ 340 w 342"/>
                <a:gd name="T45" fmla="*/ 95 h 132"/>
                <a:gd name="T46" fmla="*/ 342 w 342"/>
                <a:gd name="T47" fmla="*/ 83 h 132"/>
                <a:gd name="T48" fmla="*/ 337 w 342"/>
                <a:gd name="T49" fmla="*/ 78 h 132"/>
                <a:gd name="T50" fmla="*/ 310 w 342"/>
                <a:gd name="T51" fmla="*/ 71 h 132"/>
                <a:gd name="T52" fmla="*/ 272 w 342"/>
                <a:gd name="T53" fmla="*/ 67 h 132"/>
                <a:gd name="T54" fmla="*/ 239 w 342"/>
                <a:gd name="T55" fmla="*/ 69 h 132"/>
                <a:gd name="T56" fmla="*/ 229 w 342"/>
                <a:gd name="T57" fmla="*/ 72 h 132"/>
                <a:gd name="T58" fmla="*/ 216 w 342"/>
                <a:gd name="T59" fmla="*/ 78 h 132"/>
                <a:gd name="T60" fmla="*/ 185 w 342"/>
                <a:gd name="T61" fmla="*/ 74 h 132"/>
                <a:gd name="T62" fmla="*/ 172 w 342"/>
                <a:gd name="T63" fmla="*/ 76 h 132"/>
                <a:gd name="T64" fmla="*/ 169 w 342"/>
                <a:gd name="T65" fmla="*/ 78 h 132"/>
                <a:gd name="T66" fmla="*/ 164 w 342"/>
                <a:gd name="T67" fmla="*/ 76 h 132"/>
                <a:gd name="T68" fmla="*/ 158 w 342"/>
                <a:gd name="T69" fmla="*/ 71 h 132"/>
                <a:gd name="T70" fmla="*/ 147 w 342"/>
                <a:gd name="T71" fmla="*/ 65 h 132"/>
                <a:gd name="T72" fmla="*/ 140 w 342"/>
                <a:gd name="T73" fmla="*/ 65 h 132"/>
                <a:gd name="T74" fmla="*/ 130 w 342"/>
                <a:gd name="T75" fmla="*/ 61 h 132"/>
                <a:gd name="T76" fmla="*/ 133 w 342"/>
                <a:gd name="T77" fmla="*/ 54 h 132"/>
                <a:gd name="T78" fmla="*/ 146 w 342"/>
                <a:gd name="T79" fmla="*/ 41 h 132"/>
                <a:gd name="T80" fmla="*/ 147 w 342"/>
                <a:gd name="T81" fmla="*/ 39 h 132"/>
                <a:gd name="T82" fmla="*/ 143 w 342"/>
                <a:gd name="T83" fmla="*/ 33 h 132"/>
                <a:gd name="T84" fmla="*/ 110 w 342"/>
                <a:gd name="T85" fmla="*/ 20 h 132"/>
                <a:gd name="T86" fmla="*/ 94 w 342"/>
                <a:gd name="T87" fmla="*/ 20 h 132"/>
                <a:gd name="T88" fmla="*/ 88 w 342"/>
                <a:gd name="T89" fmla="*/ 20 h 132"/>
                <a:gd name="T90" fmla="*/ 72 w 342"/>
                <a:gd name="T91" fmla="*/ 17 h 132"/>
                <a:gd name="T92" fmla="*/ 51 w 342"/>
                <a:gd name="T93" fmla="*/ 6 h 132"/>
                <a:gd name="T94" fmla="*/ 35 w 342"/>
                <a:gd name="T95" fmla="*/ 0 h 132"/>
                <a:gd name="T96" fmla="*/ 18 w 342"/>
                <a:gd name="T97" fmla="*/ 0 h 132"/>
                <a:gd name="T98" fmla="*/ 3 w 342"/>
                <a:gd name="T99" fmla="*/ 4 h 132"/>
                <a:gd name="T100" fmla="*/ 0 w 342"/>
                <a:gd name="T101" fmla="*/ 11 h 132"/>
                <a:gd name="T102" fmla="*/ 2 w 342"/>
                <a:gd name="T103" fmla="*/ 13 h 132"/>
                <a:gd name="T104" fmla="*/ 13 w 342"/>
                <a:gd name="T105" fmla="*/ 24 h 132"/>
                <a:gd name="T106" fmla="*/ 42 w 342"/>
                <a:gd name="T107" fmla="*/ 37 h 132"/>
                <a:gd name="T108" fmla="*/ 60 w 342"/>
                <a:gd name="T109" fmla="*/ 39 h 132"/>
                <a:gd name="T110" fmla="*/ 64 w 342"/>
                <a:gd name="T111" fmla="*/ 37 h 132"/>
                <a:gd name="T112" fmla="*/ 66 w 342"/>
                <a:gd name="T113" fmla="*/ 35 h 132"/>
                <a:gd name="T114" fmla="*/ 72 w 342"/>
                <a:gd name="T115" fmla="*/ 37 h 132"/>
                <a:gd name="T116" fmla="*/ 83 w 342"/>
                <a:gd name="T117" fmla="*/ 52 h 132"/>
                <a:gd name="T118" fmla="*/ 91 w 342"/>
                <a:gd name="T119" fmla="*/ 63 h 132"/>
                <a:gd name="T120" fmla="*/ 92 w 342"/>
                <a:gd name="T121" fmla="*/ 71 h 132"/>
                <a:gd name="T122" fmla="*/ 89 w 342"/>
                <a:gd name="T123" fmla="*/ 89 h 132"/>
                <a:gd name="T124" fmla="*/ 91 w 342"/>
                <a:gd name="T125" fmla="*/ 10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2" h="132">
                  <a:moveTo>
                    <a:pt x="91" y="102"/>
                  </a:moveTo>
                  <a:lnTo>
                    <a:pt x="91" y="102"/>
                  </a:lnTo>
                  <a:lnTo>
                    <a:pt x="94" y="109"/>
                  </a:lnTo>
                  <a:lnTo>
                    <a:pt x="96" y="113"/>
                  </a:lnTo>
                  <a:lnTo>
                    <a:pt x="98" y="115"/>
                  </a:lnTo>
                  <a:lnTo>
                    <a:pt x="101" y="115"/>
                  </a:lnTo>
                  <a:lnTo>
                    <a:pt x="107" y="115"/>
                  </a:lnTo>
                  <a:lnTo>
                    <a:pt x="111" y="115"/>
                  </a:lnTo>
                  <a:lnTo>
                    <a:pt x="114" y="119"/>
                  </a:lnTo>
                  <a:lnTo>
                    <a:pt x="114" y="119"/>
                  </a:lnTo>
                  <a:lnTo>
                    <a:pt x="123" y="124"/>
                  </a:lnTo>
                  <a:lnTo>
                    <a:pt x="131" y="128"/>
                  </a:lnTo>
                  <a:lnTo>
                    <a:pt x="139" y="128"/>
                  </a:lnTo>
                  <a:lnTo>
                    <a:pt x="143" y="126"/>
                  </a:lnTo>
                  <a:lnTo>
                    <a:pt x="146" y="124"/>
                  </a:lnTo>
                  <a:lnTo>
                    <a:pt x="146" y="124"/>
                  </a:lnTo>
                  <a:lnTo>
                    <a:pt x="156" y="113"/>
                  </a:lnTo>
                  <a:lnTo>
                    <a:pt x="158" y="113"/>
                  </a:lnTo>
                  <a:lnTo>
                    <a:pt x="161" y="115"/>
                  </a:lnTo>
                  <a:lnTo>
                    <a:pt x="161" y="115"/>
                  </a:lnTo>
                  <a:lnTo>
                    <a:pt x="164" y="121"/>
                  </a:lnTo>
                  <a:lnTo>
                    <a:pt x="167" y="122"/>
                  </a:lnTo>
                  <a:lnTo>
                    <a:pt x="172" y="126"/>
                  </a:lnTo>
                  <a:lnTo>
                    <a:pt x="180" y="128"/>
                  </a:lnTo>
                  <a:lnTo>
                    <a:pt x="199" y="130"/>
                  </a:lnTo>
                  <a:lnTo>
                    <a:pt x="226" y="132"/>
                  </a:lnTo>
                  <a:lnTo>
                    <a:pt x="226" y="132"/>
                  </a:lnTo>
                  <a:lnTo>
                    <a:pt x="241" y="130"/>
                  </a:lnTo>
                  <a:lnTo>
                    <a:pt x="250" y="128"/>
                  </a:lnTo>
                  <a:lnTo>
                    <a:pt x="256" y="126"/>
                  </a:lnTo>
                  <a:lnTo>
                    <a:pt x="260" y="122"/>
                  </a:lnTo>
                  <a:lnTo>
                    <a:pt x="264" y="117"/>
                  </a:lnTo>
                  <a:lnTo>
                    <a:pt x="267" y="117"/>
                  </a:lnTo>
                  <a:lnTo>
                    <a:pt x="272" y="119"/>
                  </a:lnTo>
                  <a:lnTo>
                    <a:pt x="272" y="119"/>
                  </a:lnTo>
                  <a:lnTo>
                    <a:pt x="276" y="121"/>
                  </a:lnTo>
                  <a:lnTo>
                    <a:pt x="283" y="122"/>
                  </a:lnTo>
                  <a:lnTo>
                    <a:pt x="298" y="126"/>
                  </a:lnTo>
                  <a:lnTo>
                    <a:pt x="312" y="126"/>
                  </a:lnTo>
                  <a:lnTo>
                    <a:pt x="324" y="124"/>
                  </a:lnTo>
                  <a:lnTo>
                    <a:pt x="324" y="124"/>
                  </a:lnTo>
                  <a:lnTo>
                    <a:pt x="328" y="121"/>
                  </a:lnTo>
                  <a:lnTo>
                    <a:pt x="331" y="117"/>
                  </a:lnTo>
                  <a:lnTo>
                    <a:pt x="336" y="113"/>
                  </a:lnTo>
                  <a:lnTo>
                    <a:pt x="337" y="107"/>
                  </a:lnTo>
                  <a:lnTo>
                    <a:pt x="340" y="95"/>
                  </a:lnTo>
                  <a:lnTo>
                    <a:pt x="342" y="83"/>
                  </a:lnTo>
                  <a:lnTo>
                    <a:pt x="342" y="83"/>
                  </a:lnTo>
                  <a:lnTo>
                    <a:pt x="340" y="82"/>
                  </a:lnTo>
                  <a:lnTo>
                    <a:pt x="337" y="78"/>
                  </a:lnTo>
                  <a:lnTo>
                    <a:pt x="326" y="74"/>
                  </a:lnTo>
                  <a:lnTo>
                    <a:pt x="310" y="71"/>
                  </a:lnTo>
                  <a:lnTo>
                    <a:pt x="292" y="69"/>
                  </a:lnTo>
                  <a:lnTo>
                    <a:pt x="272" y="67"/>
                  </a:lnTo>
                  <a:lnTo>
                    <a:pt x="254" y="67"/>
                  </a:lnTo>
                  <a:lnTo>
                    <a:pt x="239" y="69"/>
                  </a:lnTo>
                  <a:lnTo>
                    <a:pt x="229" y="72"/>
                  </a:lnTo>
                  <a:lnTo>
                    <a:pt x="229" y="72"/>
                  </a:lnTo>
                  <a:lnTo>
                    <a:pt x="223" y="76"/>
                  </a:lnTo>
                  <a:lnTo>
                    <a:pt x="216" y="78"/>
                  </a:lnTo>
                  <a:lnTo>
                    <a:pt x="200" y="76"/>
                  </a:lnTo>
                  <a:lnTo>
                    <a:pt x="185" y="74"/>
                  </a:lnTo>
                  <a:lnTo>
                    <a:pt x="178" y="74"/>
                  </a:lnTo>
                  <a:lnTo>
                    <a:pt x="172" y="76"/>
                  </a:lnTo>
                  <a:lnTo>
                    <a:pt x="172" y="76"/>
                  </a:lnTo>
                  <a:lnTo>
                    <a:pt x="169" y="78"/>
                  </a:lnTo>
                  <a:lnTo>
                    <a:pt x="165" y="78"/>
                  </a:lnTo>
                  <a:lnTo>
                    <a:pt x="164" y="76"/>
                  </a:lnTo>
                  <a:lnTo>
                    <a:pt x="161" y="74"/>
                  </a:lnTo>
                  <a:lnTo>
                    <a:pt x="158" y="71"/>
                  </a:lnTo>
                  <a:lnTo>
                    <a:pt x="153" y="69"/>
                  </a:lnTo>
                  <a:lnTo>
                    <a:pt x="147" y="65"/>
                  </a:lnTo>
                  <a:lnTo>
                    <a:pt x="140" y="65"/>
                  </a:lnTo>
                  <a:lnTo>
                    <a:pt x="140" y="65"/>
                  </a:lnTo>
                  <a:lnTo>
                    <a:pt x="133" y="63"/>
                  </a:lnTo>
                  <a:lnTo>
                    <a:pt x="130" y="61"/>
                  </a:lnTo>
                  <a:lnTo>
                    <a:pt x="130" y="58"/>
                  </a:lnTo>
                  <a:lnTo>
                    <a:pt x="133" y="54"/>
                  </a:lnTo>
                  <a:lnTo>
                    <a:pt x="140" y="46"/>
                  </a:lnTo>
                  <a:lnTo>
                    <a:pt x="146" y="41"/>
                  </a:lnTo>
                  <a:lnTo>
                    <a:pt x="146" y="41"/>
                  </a:lnTo>
                  <a:lnTo>
                    <a:pt x="147" y="39"/>
                  </a:lnTo>
                  <a:lnTo>
                    <a:pt x="146" y="37"/>
                  </a:lnTo>
                  <a:lnTo>
                    <a:pt x="143" y="33"/>
                  </a:lnTo>
                  <a:lnTo>
                    <a:pt x="129" y="26"/>
                  </a:lnTo>
                  <a:lnTo>
                    <a:pt x="110" y="20"/>
                  </a:lnTo>
                  <a:lnTo>
                    <a:pt x="101" y="20"/>
                  </a:lnTo>
                  <a:lnTo>
                    <a:pt x="94" y="20"/>
                  </a:lnTo>
                  <a:lnTo>
                    <a:pt x="94" y="20"/>
                  </a:lnTo>
                  <a:lnTo>
                    <a:pt x="88" y="20"/>
                  </a:lnTo>
                  <a:lnTo>
                    <a:pt x="82" y="20"/>
                  </a:lnTo>
                  <a:lnTo>
                    <a:pt x="72" y="17"/>
                  </a:lnTo>
                  <a:lnTo>
                    <a:pt x="51" y="6"/>
                  </a:lnTo>
                  <a:lnTo>
                    <a:pt x="51" y="6"/>
                  </a:lnTo>
                  <a:lnTo>
                    <a:pt x="44" y="2"/>
                  </a:lnTo>
                  <a:lnTo>
                    <a:pt x="35" y="0"/>
                  </a:lnTo>
                  <a:lnTo>
                    <a:pt x="26" y="0"/>
                  </a:lnTo>
                  <a:lnTo>
                    <a:pt x="18" y="0"/>
                  </a:lnTo>
                  <a:lnTo>
                    <a:pt x="9" y="2"/>
                  </a:lnTo>
                  <a:lnTo>
                    <a:pt x="3" y="4"/>
                  </a:lnTo>
                  <a:lnTo>
                    <a:pt x="0" y="8"/>
                  </a:lnTo>
                  <a:lnTo>
                    <a:pt x="0" y="11"/>
                  </a:lnTo>
                  <a:lnTo>
                    <a:pt x="2" y="13"/>
                  </a:lnTo>
                  <a:lnTo>
                    <a:pt x="2" y="13"/>
                  </a:lnTo>
                  <a:lnTo>
                    <a:pt x="6" y="19"/>
                  </a:lnTo>
                  <a:lnTo>
                    <a:pt x="13" y="24"/>
                  </a:lnTo>
                  <a:lnTo>
                    <a:pt x="32" y="33"/>
                  </a:lnTo>
                  <a:lnTo>
                    <a:pt x="42" y="37"/>
                  </a:lnTo>
                  <a:lnTo>
                    <a:pt x="53" y="39"/>
                  </a:lnTo>
                  <a:lnTo>
                    <a:pt x="60" y="39"/>
                  </a:lnTo>
                  <a:lnTo>
                    <a:pt x="61" y="39"/>
                  </a:lnTo>
                  <a:lnTo>
                    <a:pt x="64" y="37"/>
                  </a:lnTo>
                  <a:lnTo>
                    <a:pt x="64" y="37"/>
                  </a:lnTo>
                  <a:lnTo>
                    <a:pt x="66" y="35"/>
                  </a:lnTo>
                  <a:lnTo>
                    <a:pt x="69" y="35"/>
                  </a:lnTo>
                  <a:lnTo>
                    <a:pt x="72" y="37"/>
                  </a:lnTo>
                  <a:lnTo>
                    <a:pt x="76" y="41"/>
                  </a:lnTo>
                  <a:lnTo>
                    <a:pt x="83" y="52"/>
                  </a:lnTo>
                  <a:lnTo>
                    <a:pt x="91" y="63"/>
                  </a:lnTo>
                  <a:lnTo>
                    <a:pt x="91" y="63"/>
                  </a:lnTo>
                  <a:lnTo>
                    <a:pt x="92" y="67"/>
                  </a:lnTo>
                  <a:lnTo>
                    <a:pt x="92" y="71"/>
                  </a:lnTo>
                  <a:lnTo>
                    <a:pt x="91" y="78"/>
                  </a:lnTo>
                  <a:lnTo>
                    <a:pt x="89" y="89"/>
                  </a:lnTo>
                  <a:lnTo>
                    <a:pt x="89" y="95"/>
                  </a:lnTo>
                  <a:lnTo>
                    <a:pt x="91" y="102"/>
                  </a:lnTo>
                  <a:lnTo>
                    <a:pt x="91" y="10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5" name="Freeform 51">
              <a:extLst>
                <a:ext uri="{FF2B5EF4-FFF2-40B4-BE49-F238E27FC236}">
                  <a16:creationId xmlns:a16="http://schemas.microsoft.com/office/drawing/2014/main" id="{636931B4-1D12-8F6D-B56F-88EB96A030DE}"/>
                </a:ext>
              </a:extLst>
            </p:cNvPr>
            <p:cNvSpPr>
              <a:spLocks/>
            </p:cNvSpPr>
            <p:nvPr/>
          </p:nvSpPr>
          <p:spPr bwMode="auto">
            <a:xfrm>
              <a:off x="3609165" y="2375345"/>
              <a:ext cx="49704" cy="36151"/>
            </a:xfrm>
            <a:custGeom>
              <a:avLst/>
              <a:gdLst>
                <a:gd name="T0" fmla="*/ 3 w 37"/>
                <a:gd name="T1" fmla="*/ 31 h 32"/>
                <a:gd name="T2" fmla="*/ 3 w 37"/>
                <a:gd name="T3" fmla="*/ 31 h 32"/>
                <a:gd name="T4" fmla="*/ 9 w 37"/>
                <a:gd name="T5" fmla="*/ 32 h 32"/>
                <a:gd name="T6" fmla="*/ 15 w 37"/>
                <a:gd name="T7" fmla="*/ 31 h 32"/>
                <a:gd name="T8" fmla="*/ 21 w 37"/>
                <a:gd name="T9" fmla="*/ 29 h 32"/>
                <a:gd name="T10" fmla="*/ 26 w 37"/>
                <a:gd name="T11" fmla="*/ 23 h 32"/>
                <a:gd name="T12" fmla="*/ 31 w 37"/>
                <a:gd name="T13" fmla="*/ 18 h 32"/>
                <a:gd name="T14" fmla="*/ 35 w 37"/>
                <a:gd name="T15" fmla="*/ 12 h 32"/>
                <a:gd name="T16" fmla="*/ 37 w 37"/>
                <a:gd name="T17" fmla="*/ 7 h 32"/>
                <a:gd name="T18" fmla="*/ 37 w 37"/>
                <a:gd name="T19" fmla="*/ 2 h 32"/>
                <a:gd name="T20" fmla="*/ 37 w 37"/>
                <a:gd name="T21" fmla="*/ 2 h 32"/>
                <a:gd name="T22" fmla="*/ 37 w 37"/>
                <a:gd name="T23" fmla="*/ 2 h 32"/>
                <a:gd name="T24" fmla="*/ 34 w 37"/>
                <a:gd name="T25" fmla="*/ 0 h 32"/>
                <a:gd name="T26" fmla="*/ 29 w 37"/>
                <a:gd name="T27" fmla="*/ 2 h 32"/>
                <a:gd name="T28" fmla="*/ 21 w 37"/>
                <a:gd name="T29" fmla="*/ 3 h 32"/>
                <a:gd name="T30" fmla="*/ 13 w 37"/>
                <a:gd name="T31" fmla="*/ 7 h 32"/>
                <a:gd name="T32" fmla="*/ 6 w 37"/>
                <a:gd name="T33" fmla="*/ 12 h 32"/>
                <a:gd name="T34" fmla="*/ 1 w 37"/>
                <a:gd name="T35" fmla="*/ 18 h 32"/>
                <a:gd name="T36" fmla="*/ 0 w 37"/>
                <a:gd name="T37" fmla="*/ 22 h 32"/>
                <a:gd name="T38" fmla="*/ 0 w 37"/>
                <a:gd name="T39" fmla="*/ 25 h 32"/>
                <a:gd name="T40" fmla="*/ 1 w 37"/>
                <a:gd name="T41" fmla="*/ 27 h 32"/>
                <a:gd name="T42" fmla="*/ 3 w 37"/>
                <a:gd name="T43" fmla="*/ 31 h 32"/>
                <a:gd name="T44" fmla="*/ 3 w 37"/>
                <a:gd name="T45"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32">
                  <a:moveTo>
                    <a:pt x="3" y="31"/>
                  </a:moveTo>
                  <a:lnTo>
                    <a:pt x="3" y="31"/>
                  </a:lnTo>
                  <a:lnTo>
                    <a:pt x="9" y="32"/>
                  </a:lnTo>
                  <a:lnTo>
                    <a:pt x="15" y="31"/>
                  </a:lnTo>
                  <a:lnTo>
                    <a:pt x="21" y="29"/>
                  </a:lnTo>
                  <a:lnTo>
                    <a:pt x="26" y="23"/>
                  </a:lnTo>
                  <a:lnTo>
                    <a:pt x="31" y="18"/>
                  </a:lnTo>
                  <a:lnTo>
                    <a:pt x="35" y="12"/>
                  </a:lnTo>
                  <a:lnTo>
                    <a:pt x="37" y="7"/>
                  </a:lnTo>
                  <a:lnTo>
                    <a:pt x="37" y="2"/>
                  </a:lnTo>
                  <a:lnTo>
                    <a:pt x="37" y="2"/>
                  </a:lnTo>
                  <a:lnTo>
                    <a:pt x="37" y="2"/>
                  </a:lnTo>
                  <a:lnTo>
                    <a:pt x="34" y="0"/>
                  </a:lnTo>
                  <a:lnTo>
                    <a:pt x="29" y="2"/>
                  </a:lnTo>
                  <a:lnTo>
                    <a:pt x="21" y="3"/>
                  </a:lnTo>
                  <a:lnTo>
                    <a:pt x="13" y="7"/>
                  </a:lnTo>
                  <a:lnTo>
                    <a:pt x="6" y="12"/>
                  </a:lnTo>
                  <a:lnTo>
                    <a:pt x="1" y="18"/>
                  </a:lnTo>
                  <a:lnTo>
                    <a:pt x="0" y="22"/>
                  </a:lnTo>
                  <a:lnTo>
                    <a:pt x="0" y="25"/>
                  </a:lnTo>
                  <a:lnTo>
                    <a:pt x="1" y="27"/>
                  </a:lnTo>
                  <a:lnTo>
                    <a:pt x="3" y="31"/>
                  </a:lnTo>
                  <a:lnTo>
                    <a:pt x="3" y="3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6" name="Freeform 52">
              <a:extLst>
                <a:ext uri="{FF2B5EF4-FFF2-40B4-BE49-F238E27FC236}">
                  <a16:creationId xmlns:a16="http://schemas.microsoft.com/office/drawing/2014/main" id="{F7B773A8-7100-C4F2-31EA-6078D7ED3EDE}"/>
                </a:ext>
              </a:extLst>
            </p:cNvPr>
            <p:cNvSpPr>
              <a:spLocks/>
            </p:cNvSpPr>
            <p:nvPr/>
          </p:nvSpPr>
          <p:spPr bwMode="auto">
            <a:xfrm>
              <a:off x="5591967" y="2702961"/>
              <a:ext cx="128963" cy="146863"/>
            </a:xfrm>
            <a:custGeom>
              <a:avLst/>
              <a:gdLst>
                <a:gd name="T0" fmla="*/ 20 w 96"/>
                <a:gd name="T1" fmla="*/ 130 h 130"/>
                <a:gd name="T2" fmla="*/ 36 w 96"/>
                <a:gd name="T3" fmla="*/ 126 h 130"/>
                <a:gd name="T4" fmla="*/ 55 w 96"/>
                <a:gd name="T5" fmla="*/ 112 h 130"/>
                <a:gd name="T6" fmla="*/ 58 w 96"/>
                <a:gd name="T7" fmla="*/ 110 h 130"/>
                <a:gd name="T8" fmla="*/ 67 w 96"/>
                <a:gd name="T9" fmla="*/ 106 h 130"/>
                <a:gd name="T10" fmla="*/ 76 w 96"/>
                <a:gd name="T11" fmla="*/ 108 h 130"/>
                <a:gd name="T12" fmla="*/ 78 w 96"/>
                <a:gd name="T13" fmla="*/ 106 h 130"/>
                <a:gd name="T14" fmla="*/ 83 w 96"/>
                <a:gd name="T15" fmla="*/ 95 h 130"/>
                <a:gd name="T16" fmla="*/ 84 w 96"/>
                <a:gd name="T17" fmla="*/ 78 h 130"/>
                <a:gd name="T18" fmla="*/ 78 w 96"/>
                <a:gd name="T19" fmla="*/ 47 h 130"/>
                <a:gd name="T20" fmla="*/ 78 w 96"/>
                <a:gd name="T21" fmla="*/ 45 h 130"/>
                <a:gd name="T22" fmla="*/ 83 w 96"/>
                <a:gd name="T23" fmla="*/ 39 h 130"/>
                <a:gd name="T24" fmla="*/ 94 w 96"/>
                <a:gd name="T25" fmla="*/ 32 h 130"/>
                <a:gd name="T26" fmla="*/ 96 w 96"/>
                <a:gd name="T27" fmla="*/ 28 h 130"/>
                <a:gd name="T28" fmla="*/ 94 w 96"/>
                <a:gd name="T29" fmla="*/ 19 h 130"/>
                <a:gd name="T30" fmla="*/ 83 w 96"/>
                <a:gd name="T31" fmla="*/ 2 h 130"/>
                <a:gd name="T32" fmla="*/ 80 w 96"/>
                <a:gd name="T33" fmla="*/ 0 h 130"/>
                <a:gd name="T34" fmla="*/ 70 w 96"/>
                <a:gd name="T35" fmla="*/ 2 h 130"/>
                <a:gd name="T36" fmla="*/ 60 w 96"/>
                <a:gd name="T37" fmla="*/ 8 h 130"/>
                <a:gd name="T38" fmla="*/ 55 w 96"/>
                <a:gd name="T39" fmla="*/ 8 h 130"/>
                <a:gd name="T40" fmla="*/ 42 w 96"/>
                <a:gd name="T41" fmla="*/ 4 h 130"/>
                <a:gd name="T42" fmla="*/ 36 w 96"/>
                <a:gd name="T43" fmla="*/ 10 h 130"/>
                <a:gd name="T44" fmla="*/ 36 w 96"/>
                <a:gd name="T45" fmla="*/ 14 h 130"/>
                <a:gd name="T46" fmla="*/ 38 w 96"/>
                <a:gd name="T47" fmla="*/ 17 h 130"/>
                <a:gd name="T48" fmla="*/ 43 w 96"/>
                <a:gd name="T49" fmla="*/ 21 h 130"/>
                <a:gd name="T50" fmla="*/ 45 w 96"/>
                <a:gd name="T51" fmla="*/ 25 h 130"/>
                <a:gd name="T52" fmla="*/ 45 w 96"/>
                <a:gd name="T53" fmla="*/ 27 h 130"/>
                <a:gd name="T54" fmla="*/ 39 w 96"/>
                <a:gd name="T55" fmla="*/ 30 h 130"/>
                <a:gd name="T56" fmla="*/ 29 w 96"/>
                <a:gd name="T57" fmla="*/ 36 h 130"/>
                <a:gd name="T58" fmla="*/ 26 w 96"/>
                <a:gd name="T59" fmla="*/ 38 h 130"/>
                <a:gd name="T60" fmla="*/ 19 w 96"/>
                <a:gd name="T61" fmla="*/ 36 h 130"/>
                <a:gd name="T62" fmla="*/ 10 w 96"/>
                <a:gd name="T63" fmla="*/ 34 h 130"/>
                <a:gd name="T64" fmla="*/ 7 w 96"/>
                <a:gd name="T65" fmla="*/ 36 h 130"/>
                <a:gd name="T66" fmla="*/ 6 w 96"/>
                <a:gd name="T67" fmla="*/ 39 h 130"/>
                <a:gd name="T68" fmla="*/ 11 w 96"/>
                <a:gd name="T69" fmla="*/ 49 h 130"/>
                <a:gd name="T70" fmla="*/ 10 w 96"/>
                <a:gd name="T71" fmla="*/ 54 h 130"/>
                <a:gd name="T72" fmla="*/ 8 w 96"/>
                <a:gd name="T73" fmla="*/ 60 h 130"/>
                <a:gd name="T74" fmla="*/ 19 w 96"/>
                <a:gd name="T75" fmla="*/ 73 h 130"/>
                <a:gd name="T76" fmla="*/ 22 w 96"/>
                <a:gd name="T77" fmla="*/ 76 h 130"/>
                <a:gd name="T78" fmla="*/ 22 w 96"/>
                <a:gd name="T79" fmla="*/ 80 h 130"/>
                <a:gd name="T80" fmla="*/ 16 w 96"/>
                <a:gd name="T81" fmla="*/ 87 h 130"/>
                <a:gd name="T82" fmla="*/ 14 w 96"/>
                <a:gd name="T83" fmla="*/ 93 h 130"/>
                <a:gd name="T84" fmla="*/ 13 w 96"/>
                <a:gd name="T85" fmla="*/ 97 h 130"/>
                <a:gd name="T86" fmla="*/ 8 w 96"/>
                <a:gd name="T87" fmla="*/ 102 h 130"/>
                <a:gd name="T88" fmla="*/ 1 w 96"/>
                <a:gd name="T89" fmla="*/ 110 h 130"/>
                <a:gd name="T90" fmla="*/ 0 w 96"/>
                <a:gd name="T91" fmla="*/ 114 h 130"/>
                <a:gd name="T92" fmla="*/ 6 w 96"/>
                <a:gd name="T93" fmla="*/ 123 h 130"/>
                <a:gd name="T94" fmla="*/ 20 w 96"/>
                <a:gd name="T95"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6" h="130">
                  <a:moveTo>
                    <a:pt x="20" y="130"/>
                  </a:moveTo>
                  <a:lnTo>
                    <a:pt x="20" y="130"/>
                  </a:lnTo>
                  <a:lnTo>
                    <a:pt x="27" y="128"/>
                  </a:lnTo>
                  <a:lnTo>
                    <a:pt x="36" y="126"/>
                  </a:lnTo>
                  <a:lnTo>
                    <a:pt x="46" y="121"/>
                  </a:lnTo>
                  <a:lnTo>
                    <a:pt x="55" y="112"/>
                  </a:lnTo>
                  <a:lnTo>
                    <a:pt x="55" y="112"/>
                  </a:lnTo>
                  <a:lnTo>
                    <a:pt x="58" y="110"/>
                  </a:lnTo>
                  <a:lnTo>
                    <a:pt x="61" y="108"/>
                  </a:lnTo>
                  <a:lnTo>
                    <a:pt x="67" y="106"/>
                  </a:lnTo>
                  <a:lnTo>
                    <a:pt x="72" y="108"/>
                  </a:lnTo>
                  <a:lnTo>
                    <a:pt x="76" y="108"/>
                  </a:lnTo>
                  <a:lnTo>
                    <a:pt x="78" y="106"/>
                  </a:lnTo>
                  <a:lnTo>
                    <a:pt x="78" y="106"/>
                  </a:lnTo>
                  <a:lnTo>
                    <a:pt x="81" y="102"/>
                  </a:lnTo>
                  <a:lnTo>
                    <a:pt x="83" y="95"/>
                  </a:lnTo>
                  <a:lnTo>
                    <a:pt x="84" y="87"/>
                  </a:lnTo>
                  <a:lnTo>
                    <a:pt x="84" y="78"/>
                  </a:lnTo>
                  <a:lnTo>
                    <a:pt x="81" y="60"/>
                  </a:lnTo>
                  <a:lnTo>
                    <a:pt x="78" y="47"/>
                  </a:lnTo>
                  <a:lnTo>
                    <a:pt x="78" y="47"/>
                  </a:lnTo>
                  <a:lnTo>
                    <a:pt x="78" y="45"/>
                  </a:lnTo>
                  <a:lnTo>
                    <a:pt x="78" y="43"/>
                  </a:lnTo>
                  <a:lnTo>
                    <a:pt x="83" y="39"/>
                  </a:lnTo>
                  <a:lnTo>
                    <a:pt x="88" y="36"/>
                  </a:lnTo>
                  <a:lnTo>
                    <a:pt x="94" y="32"/>
                  </a:lnTo>
                  <a:lnTo>
                    <a:pt x="94" y="32"/>
                  </a:lnTo>
                  <a:lnTo>
                    <a:pt x="96" y="28"/>
                  </a:lnTo>
                  <a:lnTo>
                    <a:pt x="96" y="25"/>
                  </a:lnTo>
                  <a:lnTo>
                    <a:pt x="94" y="19"/>
                  </a:lnTo>
                  <a:lnTo>
                    <a:pt x="88" y="12"/>
                  </a:lnTo>
                  <a:lnTo>
                    <a:pt x="83" y="2"/>
                  </a:lnTo>
                  <a:lnTo>
                    <a:pt x="83" y="2"/>
                  </a:lnTo>
                  <a:lnTo>
                    <a:pt x="80" y="0"/>
                  </a:lnTo>
                  <a:lnTo>
                    <a:pt x="77" y="0"/>
                  </a:lnTo>
                  <a:lnTo>
                    <a:pt x="70" y="2"/>
                  </a:lnTo>
                  <a:lnTo>
                    <a:pt x="62" y="8"/>
                  </a:lnTo>
                  <a:lnTo>
                    <a:pt x="60" y="8"/>
                  </a:lnTo>
                  <a:lnTo>
                    <a:pt x="55" y="8"/>
                  </a:lnTo>
                  <a:lnTo>
                    <a:pt x="55" y="8"/>
                  </a:lnTo>
                  <a:lnTo>
                    <a:pt x="49" y="6"/>
                  </a:lnTo>
                  <a:lnTo>
                    <a:pt x="42" y="4"/>
                  </a:lnTo>
                  <a:lnTo>
                    <a:pt x="38" y="8"/>
                  </a:lnTo>
                  <a:lnTo>
                    <a:pt x="36" y="10"/>
                  </a:lnTo>
                  <a:lnTo>
                    <a:pt x="36" y="14"/>
                  </a:lnTo>
                  <a:lnTo>
                    <a:pt x="36" y="14"/>
                  </a:lnTo>
                  <a:lnTo>
                    <a:pt x="36" y="15"/>
                  </a:lnTo>
                  <a:lnTo>
                    <a:pt x="38" y="17"/>
                  </a:lnTo>
                  <a:lnTo>
                    <a:pt x="40" y="21"/>
                  </a:lnTo>
                  <a:lnTo>
                    <a:pt x="43" y="21"/>
                  </a:lnTo>
                  <a:lnTo>
                    <a:pt x="45" y="23"/>
                  </a:lnTo>
                  <a:lnTo>
                    <a:pt x="45" y="25"/>
                  </a:lnTo>
                  <a:lnTo>
                    <a:pt x="45" y="25"/>
                  </a:lnTo>
                  <a:lnTo>
                    <a:pt x="45" y="27"/>
                  </a:lnTo>
                  <a:lnTo>
                    <a:pt x="43" y="28"/>
                  </a:lnTo>
                  <a:lnTo>
                    <a:pt x="39" y="30"/>
                  </a:lnTo>
                  <a:lnTo>
                    <a:pt x="35" y="32"/>
                  </a:lnTo>
                  <a:lnTo>
                    <a:pt x="29" y="36"/>
                  </a:lnTo>
                  <a:lnTo>
                    <a:pt x="29" y="36"/>
                  </a:lnTo>
                  <a:lnTo>
                    <a:pt x="26" y="38"/>
                  </a:lnTo>
                  <a:lnTo>
                    <a:pt x="23" y="38"/>
                  </a:lnTo>
                  <a:lnTo>
                    <a:pt x="19" y="36"/>
                  </a:lnTo>
                  <a:lnTo>
                    <a:pt x="13" y="34"/>
                  </a:lnTo>
                  <a:lnTo>
                    <a:pt x="10" y="34"/>
                  </a:lnTo>
                  <a:lnTo>
                    <a:pt x="7" y="36"/>
                  </a:lnTo>
                  <a:lnTo>
                    <a:pt x="7" y="36"/>
                  </a:lnTo>
                  <a:lnTo>
                    <a:pt x="6" y="38"/>
                  </a:lnTo>
                  <a:lnTo>
                    <a:pt x="6" y="39"/>
                  </a:lnTo>
                  <a:lnTo>
                    <a:pt x="8" y="43"/>
                  </a:lnTo>
                  <a:lnTo>
                    <a:pt x="11" y="49"/>
                  </a:lnTo>
                  <a:lnTo>
                    <a:pt x="11" y="50"/>
                  </a:lnTo>
                  <a:lnTo>
                    <a:pt x="10" y="54"/>
                  </a:lnTo>
                  <a:lnTo>
                    <a:pt x="10" y="54"/>
                  </a:lnTo>
                  <a:lnTo>
                    <a:pt x="8" y="60"/>
                  </a:lnTo>
                  <a:lnTo>
                    <a:pt x="10" y="64"/>
                  </a:lnTo>
                  <a:lnTo>
                    <a:pt x="19" y="73"/>
                  </a:lnTo>
                  <a:lnTo>
                    <a:pt x="19" y="73"/>
                  </a:lnTo>
                  <a:lnTo>
                    <a:pt x="22" y="76"/>
                  </a:lnTo>
                  <a:lnTo>
                    <a:pt x="22" y="78"/>
                  </a:lnTo>
                  <a:lnTo>
                    <a:pt x="22" y="80"/>
                  </a:lnTo>
                  <a:lnTo>
                    <a:pt x="20" y="82"/>
                  </a:lnTo>
                  <a:lnTo>
                    <a:pt x="16" y="87"/>
                  </a:lnTo>
                  <a:lnTo>
                    <a:pt x="14" y="89"/>
                  </a:lnTo>
                  <a:lnTo>
                    <a:pt x="14" y="93"/>
                  </a:lnTo>
                  <a:lnTo>
                    <a:pt x="14" y="93"/>
                  </a:lnTo>
                  <a:lnTo>
                    <a:pt x="13" y="97"/>
                  </a:lnTo>
                  <a:lnTo>
                    <a:pt x="13" y="101"/>
                  </a:lnTo>
                  <a:lnTo>
                    <a:pt x="8" y="102"/>
                  </a:lnTo>
                  <a:lnTo>
                    <a:pt x="4" y="106"/>
                  </a:lnTo>
                  <a:lnTo>
                    <a:pt x="1" y="110"/>
                  </a:lnTo>
                  <a:lnTo>
                    <a:pt x="1" y="110"/>
                  </a:lnTo>
                  <a:lnTo>
                    <a:pt x="0" y="114"/>
                  </a:lnTo>
                  <a:lnTo>
                    <a:pt x="1" y="115"/>
                  </a:lnTo>
                  <a:lnTo>
                    <a:pt x="6" y="123"/>
                  </a:lnTo>
                  <a:lnTo>
                    <a:pt x="13" y="128"/>
                  </a:lnTo>
                  <a:lnTo>
                    <a:pt x="20" y="130"/>
                  </a:lnTo>
                  <a:lnTo>
                    <a:pt x="20" y="13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7" name="Freeform 53">
              <a:extLst>
                <a:ext uri="{FF2B5EF4-FFF2-40B4-BE49-F238E27FC236}">
                  <a16:creationId xmlns:a16="http://schemas.microsoft.com/office/drawing/2014/main" id="{28182190-67AA-66F5-094F-7B61045D882A}"/>
                </a:ext>
              </a:extLst>
            </p:cNvPr>
            <p:cNvSpPr>
              <a:spLocks/>
            </p:cNvSpPr>
            <p:nvPr/>
          </p:nvSpPr>
          <p:spPr bwMode="auto">
            <a:xfrm>
              <a:off x="3516473" y="2243168"/>
              <a:ext cx="182697" cy="123139"/>
            </a:xfrm>
            <a:custGeom>
              <a:avLst/>
              <a:gdLst>
                <a:gd name="T0" fmla="*/ 136 w 136"/>
                <a:gd name="T1" fmla="*/ 85 h 109"/>
                <a:gd name="T2" fmla="*/ 132 w 136"/>
                <a:gd name="T3" fmla="*/ 77 h 109"/>
                <a:gd name="T4" fmla="*/ 113 w 136"/>
                <a:gd name="T5" fmla="*/ 66 h 109"/>
                <a:gd name="T6" fmla="*/ 108 w 136"/>
                <a:gd name="T7" fmla="*/ 57 h 109"/>
                <a:gd name="T8" fmla="*/ 108 w 136"/>
                <a:gd name="T9" fmla="*/ 53 h 109"/>
                <a:gd name="T10" fmla="*/ 94 w 136"/>
                <a:gd name="T11" fmla="*/ 41 h 109"/>
                <a:gd name="T12" fmla="*/ 69 w 136"/>
                <a:gd name="T13" fmla="*/ 27 h 109"/>
                <a:gd name="T14" fmla="*/ 54 w 136"/>
                <a:gd name="T15" fmla="*/ 18 h 109"/>
                <a:gd name="T16" fmla="*/ 46 w 136"/>
                <a:gd name="T17" fmla="*/ 9 h 109"/>
                <a:gd name="T18" fmla="*/ 46 w 136"/>
                <a:gd name="T19" fmla="*/ 5 h 109"/>
                <a:gd name="T20" fmla="*/ 41 w 136"/>
                <a:gd name="T21" fmla="*/ 0 h 109"/>
                <a:gd name="T22" fmla="*/ 34 w 136"/>
                <a:gd name="T23" fmla="*/ 2 h 109"/>
                <a:gd name="T24" fmla="*/ 27 w 136"/>
                <a:gd name="T25" fmla="*/ 9 h 109"/>
                <a:gd name="T26" fmla="*/ 22 w 136"/>
                <a:gd name="T27" fmla="*/ 22 h 109"/>
                <a:gd name="T28" fmla="*/ 21 w 136"/>
                <a:gd name="T29" fmla="*/ 33 h 109"/>
                <a:gd name="T30" fmla="*/ 16 w 136"/>
                <a:gd name="T31" fmla="*/ 46 h 109"/>
                <a:gd name="T32" fmla="*/ 18 w 136"/>
                <a:gd name="T33" fmla="*/ 57 h 109"/>
                <a:gd name="T34" fmla="*/ 16 w 136"/>
                <a:gd name="T35" fmla="*/ 68 h 109"/>
                <a:gd name="T36" fmla="*/ 11 w 136"/>
                <a:gd name="T37" fmla="*/ 76 h 109"/>
                <a:gd name="T38" fmla="*/ 0 w 136"/>
                <a:gd name="T39" fmla="*/ 87 h 109"/>
                <a:gd name="T40" fmla="*/ 0 w 136"/>
                <a:gd name="T41" fmla="*/ 90 h 109"/>
                <a:gd name="T42" fmla="*/ 5 w 136"/>
                <a:gd name="T43" fmla="*/ 94 h 109"/>
                <a:gd name="T44" fmla="*/ 18 w 136"/>
                <a:gd name="T45" fmla="*/ 90 h 109"/>
                <a:gd name="T46" fmla="*/ 25 w 136"/>
                <a:gd name="T47" fmla="*/ 89 h 109"/>
                <a:gd name="T48" fmla="*/ 30 w 136"/>
                <a:gd name="T49" fmla="*/ 92 h 109"/>
                <a:gd name="T50" fmla="*/ 30 w 136"/>
                <a:gd name="T51" fmla="*/ 102 h 109"/>
                <a:gd name="T52" fmla="*/ 32 w 136"/>
                <a:gd name="T53" fmla="*/ 107 h 109"/>
                <a:gd name="T54" fmla="*/ 37 w 136"/>
                <a:gd name="T55" fmla="*/ 109 h 109"/>
                <a:gd name="T56" fmla="*/ 46 w 136"/>
                <a:gd name="T57" fmla="*/ 107 h 109"/>
                <a:gd name="T58" fmla="*/ 65 w 136"/>
                <a:gd name="T59" fmla="*/ 92 h 109"/>
                <a:gd name="T60" fmla="*/ 69 w 136"/>
                <a:gd name="T61" fmla="*/ 85 h 109"/>
                <a:gd name="T62" fmla="*/ 79 w 136"/>
                <a:gd name="T63" fmla="*/ 77 h 109"/>
                <a:gd name="T64" fmla="*/ 95 w 136"/>
                <a:gd name="T65" fmla="*/ 85 h 109"/>
                <a:gd name="T66" fmla="*/ 101 w 136"/>
                <a:gd name="T67" fmla="*/ 89 h 109"/>
                <a:gd name="T68" fmla="*/ 120 w 136"/>
                <a:gd name="T69" fmla="*/ 94 h 109"/>
                <a:gd name="T70" fmla="*/ 130 w 136"/>
                <a:gd name="T71" fmla="*/ 92 h 109"/>
                <a:gd name="T72" fmla="*/ 136 w 136"/>
                <a:gd name="T73" fmla="*/ 8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6" h="109">
                  <a:moveTo>
                    <a:pt x="136" y="85"/>
                  </a:moveTo>
                  <a:lnTo>
                    <a:pt x="136" y="85"/>
                  </a:lnTo>
                  <a:lnTo>
                    <a:pt x="135" y="81"/>
                  </a:lnTo>
                  <a:lnTo>
                    <a:pt x="132" y="77"/>
                  </a:lnTo>
                  <a:lnTo>
                    <a:pt x="121" y="72"/>
                  </a:lnTo>
                  <a:lnTo>
                    <a:pt x="113" y="66"/>
                  </a:lnTo>
                  <a:lnTo>
                    <a:pt x="110" y="63"/>
                  </a:lnTo>
                  <a:lnTo>
                    <a:pt x="108" y="57"/>
                  </a:lnTo>
                  <a:lnTo>
                    <a:pt x="108" y="57"/>
                  </a:lnTo>
                  <a:lnTo>
                    <a:pt x="108" y="53"/>
                  </a:lnTo>
                  <a:lnTo>
                    <a:pt x="104" y="48"/>
                  </a:lnTo>
                  <a:lnTo>
                    <a:pt x="94" y="41"/>
                  </a:lnTo>
                  <a:lnTo>
                    <a:pt x="81" y="35"/>
                  </a:lnTo>
                  <a:lnTo>
                    <a:pt x="69" y="27"/>
                  </a:lnTo>
                  <a:lnTo>
                    <a:pt x="69" y="27"/>
                  </a:lnTo>
                  <a:lnTo>
                    <a:pt x="54" y="18"/>
                  </a:lnTo>
                  <a:lnTo>
                    <a:pt x="47" y="13"/>
                  </a:lnTo>
                  <a:lnTo>
                    <a:pt x="46" y="9"/>
                  </a:lnTo>
                  <a:lnTo>
                    <a:pt x="46" y="5"/>
                  </a:lnTo>
                  <a:lnTo>
                    <a:pt x="46" y="5"/>
                  </a:lnTo>
                  <a:lnTo>
                    <a:pt x="44" y="2"/>
                  </a:lnTo>
                  <a:lnTo>
                    <a:pt x="41" y="0"/>
                  </a:lnTo>
                  <a:lnTo>
                    <a:pt x="38" y="0"/>
                  </a:lnTo>
                  <a:lnTo>
                    <a:pt x="34" y="2"/>
                  </a:lnTo>
                  <a:lnTo>
                    <a:pt x="31" y="3"/>
                  </a:lnTo>
                  <a:lnTo>
                    <a:pt x="27" y="9"/>
                  </a:lnTo>
                  <a:lnTo>
                    <a:pt x="24" y="15"/>
                  </a:lnTo>
                  <a:lnTo>
                    <a:pt x="22" y="22"/>
                  </a:lnTo>
                  <a:lnTo>
                    <a:pt x="22" y="22"/>
                  </a:lnTo>
                  <a:lnTo>
                    <a:pt x="21" y="33"/>
                  </a:lnTo>
                  <a:lnTo>
                    <a:pt x="18" y="39"/>
                  </a:lnTo>
                  <a:lnTo>
                    <a:pt x="16" y="46"/>
                  </a:lnTo>
                  <a:lnTo>
                    <a:pt x="18" y="57"/>
                  </a:lnTo>
                  <a:lnTo>
                    <a:pt x="18" y="57"/>
                  </a:lnTo>
                  <a:lnTo>
                    <a:pt x="18" y="63"/>
                  </a:lnTo>
                  <a:lnTo>
                    <a:pt x="16" y="68"/>
                  </a:lnTo>
                  <a:lnTo>
                    <a:pt x="13" y="72"/>
                  </a:lnTo>
                  <a:lnTo>
                    <a:pt x="11" y="76"/>
                  </a:lnTo>
                  <a:lnTo>
                    <a:pt x="3" y="83"/>
                  </a:lnTo>
                  <a:lnTo>
                    <a:pt x="0" y="87"/>
                  </a:lnTo>
                  <a:lnTo>
                    <a:pt x="0" y="90"/>
                  </a:lnTo>
                  <a:lnTo>
                    <a:pt x="0" y="90"/>
                  </a:lnTo>
                  <a:lnTo>
                    <a:pt x="2" y="92"/>
                  </a:lnTo>
                  <a:lnTo>
                    <a:pt x="5" y="94"/>
                  </a:lnTo>
                  <a:lnTo>
                    <a:pt x="11" y="92"/>
                  </a:lnTo>
                  <a:lnTo>
                    <a:pt x="18" y="90"/>
                  </a:lnTo>
                  <a:lnTo>
                    <a:pt x="25" y="89"/>
                  </a:lnTo>
                  <a:lnTo>
                    <a:pt x="25" y="89"/>
                  </a:lnTo>
                  <a:lnTo>
                    <a:pt x="28" y="90"/>
                  </a:lnTo>
                  <a:lnTo>
                    <a:pt x="30" y="92"/>
                  </a:lnTo>
                  <a:lnTo>
                    <a:pt x="30" y="98"/>
                  </a:lnTo>
                  <a:lnTo>
                    <a:pt x="30" y="102"/>
                  </a:lnTo>
                  <a:lnTo>
                    <a:pt x="31" y="105"/>
                  </a:lnTo>
                  <a:lnTo>
                    <a:pt x="32" y="107"/>
                  </a:lnTo>
                  <a:lnTo>
                    <a:pt x="37" y="109"/>
                  </a:lnTo>
                  <a:lnTo>
                    <a:pt x="37" y="109"/>
                  </a:lnTo>
                  <a:lnTo>
                    <a:pt x="40" y="109"/>
                  </a:lnTo>
                  <a:lnTo>
                    <a:pt x="46" y="107"/>
                  </a:lnTo>
                  <a:lnTo>
                    <a:pt x="56" y="102"/>
                  </a:lnTo>
                  <a:lnTo>
                    <a:pt x="65" y="92"/>
                  </a:lnTo>
                  <a:lnTo>
                    <a:pt x="69" y="85"/>
                  </a:lnTo>
                  <a:lnTo>
                    <a:pt x="69" y="85"/>
                  </a:lnTo>
                  <a:lnTo>
                    <a:pt x="73" y="79"/>
                  </a:lnTo>
                  <a:lnTo>
                    <a:pt x="79" y="77"/>
                  </a:lnTo>
                  <a:lnTo>
                    <a:pt x="86" y="79"/>
                  </a:lnTo>
                  <a:lnTo>
                    <a:pt x="95" y="85"/>
                  </a:lnTo>
                  <a:lnTo>
                    <a:pt x="95" y="85"/>
                  </a:lnTo>
                  <a:lnTo>
                    <a:pt x="101" y="89"/>
                  </a:lnTo>
                  <a:lnTo>
                    <a:pt x="107" y="90"/>
                  </a:lnTo>
                  <a:lnTo>
                    <a:pt x="120" y="94"/>
                  </a:lnTo>
                  <a:lnTo>
                    <a:pt x="126" y="92"/>
                  </a:lnTo>
                  <a:lnTo>
                    <a:pt x="130" y="92"/>
                  </a:lnTo>
                  <a:lnTo>
                    <a:pt x="135" y="89"/>
                  </a:lnTo>
                  <a:lnTo>
                    <a:pt x="136" y="85"/>
                  </a:lnTo>
                  <a:lnTo>
                    <a:pt x="136" y="8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8" name="Freeform 54">
              <a:extLst>
                <a:ext uri="{FF2B5EF4-FFF2-40B4-BE49-F238E27FC236}">
                  <a16:creationId xmlns:a16="http://schemas.microsoft.com/office/drawing/2014/main" id="{08DD65DC-41CA-C19E-22DE-28C04337407D}"/>
                </a:ext>
              </a:extLst>
            </p:cNvPr>
            <p:cNvSpPr>
              <a:spLocks/>
            </p:cNvSpPr>
            <p:nvPr/>
          </p:nvSpPr>
          <p:spPr bwMode="auto">
            <a:xfrm>
              <a:off x="6344249" y="1422997"/>
              <a:ext cx="249865" cy="85858"/>
            </a:xfrm>
            <a:custGeom>
              <a:avLst/>
              <a:gdLst>
                <a:gd name="T0" fmla="*/ 12 w 186"/>
                <a:gd name="T1" fmla="*/ 30 h 76"/>
                <a:gd name="T2" fmla="*/ 7 w 186"/>
                <a:gd name="T3" fmla="*/ 34 h 76"/>
                <a:gd name="T4" fmla="*/ 9 w 186"/>
                <a:gd name="T5" fmla="*/ 37 h 76"/>
                <a:gd name="T6" fmla="*/ 25 w 186"/>
                <a:gd name="T7" fmla="*/ 45 h 76"/>
                <a:gd name="T8" fmla="*/ 69 w 186"/>
                <a:gd name="T9" fmla="*/ 39 h 76"/>
                <a:gd name="T10" fmla="*/ 82 w 186"/>
                <a:gd name="T11" fmla="*/ 41 h 76"/>
                <a:gd name="T12" fmla="*/ 78 w 186"/>
                <a:gd name="T13" fmla="*/ 45 h 76"/>
                <a:gd name="T14" fmla="*/ 41 w 186"/>
                <a:gd name="T15" fmla="*/ 56 h 76"/>
                <a:gd name="T16" fmla="*/ 40 w 186"/>
                <a:gd name="T17" fmla="*/ 58 h 76"/>
                <a:gd name="T18" fmla="*/ 63 w 186"/>
                <a:gd name="T19" fmla="*/ 67 h 76"/>
                <a:gd name="T20" fmla="*/ 86 w 186"/>
                <a:gd name="T21" fmla="*/ 65 h 76"/>
                <a:gd name="T22" fmla="*/ 89 w 186"/>
                <a:gd name="T23" fmla="*/ 65 h 76"/>
                <a:gd name="T24" fmla="*/ 111 w 186"/>
                <a:gd name="T25" fmla="*/ 76 h 76"/>
                <a:gd name="T26" fmla="*/ 123 w 186"/>
                <a:gd name="T27" fmla="*/ 73 h 76"/>
                <a:gd name="T28" fmla="*/ 133 w 186"/>
                <a:gd name="T29" fmla="*/ 69 h 76"/>
                <a:gd name="T30" fmla="*/ 157 w 186"/>
                <a:gd name="T31" fmla="*/ 60 h 76"/>
                <a:gd name="T32" fmla="*/ 158 w 186"/>
                <a:gd name="T33" fmla="*/ 54 h 76"/>
                <a:gd name="T34" fmla="*/ 174 w 186"/>
                <a:gd name="T35" fmla="*/ 43 h 76"/>
                <a:gd name="T36" fmla="*/ 186 w 186"/>
                <a:gd name="T37" fmla="*/ 26 h 76"/>
                <a:gd name="T38" fmla="*/ 180 w 186"/>
                <a:gd name="T39" fmla="*/ 21 h 76"/>
                <a:gd name="T40" fmla="*/ 151 w 186"/>
                <a:gd name="T41" fmla="*/ 19 h 76"/>
                <a:gd name="T42" fmla="*/ 139 w 186"/>
                <a:gd name="T43" fmla="*/ 13 h 76"/>
                <a:gd name="T44" fmla="*/ 119 w 186"/>
                <a:gd name="T45" fmla="*/ 11 h 76"/>
                <a:gd name="T46" fmla="*/ 114 w 186"/>
                <a:gd name="T47" fmla="*/ 19 h 76"/>
                <a:gd name="T48" fmla="*/ 105 w 186"/>
                <a:gd name="T49" fmla="*/ 21 h 76"/>
                <a:gd name="T50" fmla="*/ 104 w 186"/>
                <a:gd name="T51" fmla="*/ 9 h 76"/>
                <a:gd name="T52" fmla="*/ 98 w 186"/>
                <a:gd name="T53" fmla="*/ 2 h 76"/>
                <a:gd name="T54" fmla="*/ 91 w 186"/>
                <a:gd name="T55" fmla="*/ 6 h 76"/>
                <a:gd name="T56" fmla="*/ 89 w 186"/>
                <a:gd name="T57" fmla="*/ 17 h 76"/>
                <a:gd name="T58" fmla="*/ 91 w 186"/>
                <a:gd name="T59" fmla="*/ 28 h 76"/>
                <a:gd name="T60" fmla="*/ 82 w 186"/>
                <a:gd name="T61" fmla="*/ 26 h 76"/>
                <a:gd name="T62" fmla="*/ 75 w 186"/>
                <a:gd name="T63" fmla="*/ 17 h 76"/>
                <a:gd name="T64" fmla="*/ 72 w 186"/>
                <a:gd name="T65" fmla="*/ 15 h 76"/>
                <a:gd name="T66" fmla="*/ 60 w 186"/>
                <a:gd name="T67" fmla="*/ 19 h 76"/>
                <a:gd name="T68" fmla="*/ 57 w 186"/>
                <a:gd name="T69" fmla="*/ 13 h 76"/>
                <a:gd name="T70" fmla="*/ 41 w 186"/>
                <a:gd name="T71" fmla="*/ 2 h 76"/>
                <a:gd name="T72" fmla="*/ 37 w 186"/>
                <a:gd name="T73" fmla="*/ 2 h 76"/>
                <a:gd name="T74" fmla="*/ 38 w 186"/>
                <a:gd name="T75" fmla="*/ 11 h 76"/>
                <a:gd name="T76" fmla="*/ 35 w 186"/>
                <a:gd name="T77" fmla="*/ 13 h 76"/>
                <a:gd name="T78" fmla="*/ 23 w 186"/>
                <a:gd name="T79" fmla="*/ 6 h 76"/>
                <a:gd name="T80" fmla="*/ 23 w 186"/>
                <a:gd name="T81" fmla="*/ 11 h 76"/>
                <a:gd name="T82" fmla="*/ 25 w 186"/>
                <a:gd name="T83" fmla="*/ 21 h 76"/>
                <a:gd name="T84" fmla="*/ 19 w 186"/>
                <a:gd name="T85" fmla="*/ 15 h 76"/>
                <a:gd name="T86" fmla="*/ 9 w 186"/>
                <a:gd name="T87" fmla="*/ 7 h 76"/>
                <a:gd name="T88" fmla="*/ 4 w 186"/>
                <a:gd name="T89" fmla="*/ 11 h 76"/>
                <a:gd name="T90" fmla="*/ 1 w 186"/>
                <a:gd name="T91" fmla="*/ 17 h 76"/>
                <a:gd name="T92" fmla="*/ 3 w 186"/>
                <a:gd name="T93" fmla="*/ 2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6" h="76">
                  <a:moveTo>
                    <a:pt x="12" y="28"/>
                  </a:moveTo>
                  <a:lnTo>
                    <a:pt x="12" y="28"/>
                  </a:lnTo>
                  <a:lnTo>
                    <a:pt x="12" y="30"/>
                  </a:lnTo>
                  <a:lnTo>
                    <a:pt x="12" y="30"/>
                  </a:lnTo>
                  <a:lnTo>
                    <a:pt x="10" y="32"/>
                  </a:lnTo>
                  <a:lnTo>
                    <a:pt x="7" y="34"/>
                  </a:lnTo>
                  <a:lnTo>
                    <a:pt x="7" y="35"/>
                  </a:lnTo>
                  <a:lnTo>
                    <a:pt x="9" y="37"/>
                  </a:lnTo>
                  <a:lnTo>
                    <a:pt x="9" y="37"/>
                  </a:lnTo>
                  <a:lnTo>
                    <a:pt x="12" y="41"/>
                  </a:lnTo>
                  <a:lnTo>
                    <a:pt x="16" y="43"/>
                  </a:lnTo>
                  <a:lnTo>
                    <a:pt x="25" y="45"/>
                  </a:lnTo>
                  <a:lnTo>
                    <a:pt x="35" y="45"/>
                  </a:lnTo>
                  <a:lnTo>
                    <a:pt x="47" y="43"/>
                  </a:lnTo>
                  <a:lnTo>
                    <a:pt x="69" y="39"/>
                  </a:lnTo>
                  <a:lnTo>
                    <a:pt x="76" y="39"/>
                  </a:lnTo>
                  <a:lnTo>
                    <a:pt x="82" y="41"/>
                  </a:lnTo>
                  <a:lnTo>
                    <a:pt x="82" y="41"/>
                  </a:lnTo>
                  <a:lnTo>
                    <a:pt x="82" y="41"/>
                  </a:lnTo>
                  <a:lnTo>
                    <a:pt x="82" y="43"/>
                  </a:lnTo>
                  <a:lnTo>
                    <a:pt x="78" y="45"/>
                  </a:lnTo>
                  <a:lnTo>
                    <a:pt x="63" y="49"/>
                  </a:lnTo>
                  <a:lnTo>
                    <a:pt x="47" y="54"/>
                  </a:lnTo>
                  <a:lnTo>
                    <a:pt x="41" y="56"/>
                  </a:lnTo>
                  <a:lnTo>
                    <a:pt x="40" y="58"/>
                  </a:lnTo>
                  <a:lnTo>
                    <a:pt x="40" y="58"/>
                  </a:lnTo>
                  <a:lnTo>
                    <a:pt x="40" y="58"/>
                  </a:lnTo>
                  <a:lnTo>
                    <a:pt x="42" y="62"/>
                  </a:lnTo>
                  <a:lnTo>
                    <a:pt x="47" y="64"/>
                  </a:lnTo>
                  <a:lnTo>
                    <a:pt x="63" y="67"/>
                  </a:lnTo>
                  <a:lnTo>
                    <a:pt x="78" y="67"/>
                  </a:lnTo>
                  <a:lnTo>
                    <a:pt x="84" y="67"/>
                  </a:lnTo>
                  <a:lnTo>
                    <a:pt x="86" y="65"/>
                  </a:lnTo>
                  <a:lnTo>
                    <a:pt x="86" y="65"/>
                  </a:lnTo>
                  <a:lnTo>
                    <a:pt x="88" y="65"/>
                  </a:lnTo>
                  <a:lnTo>
                    <a:pt x="89" y="65"/>
                  </a:lnTo>
                  <a:lnTo>
                    <a:pt x="95" y="69"/>
                  </a:lnTo>
                  <a:lnTo>
                    <a:pt x="101" y="73"/>
                  </a:lnTo>
                  <a:lnTo>
                    <a:pt x="111" y="76"/>
                  </a:lnTo>
                  <a:lnTo>
                    <a:pt x="111" y="76"/>
                  </a:lnTo>
                  <a:lnTo>
                    <a:pt x="119" y="76"/>
                  </a:lnTo>
                  <a:lnTo>
                    <a:pt x="123" y="73"/>
                  </a:lnTo>
                  <a:lnTo>
                    <a:pt x="127" y="71"/>
                  </a:lnTo>
                  <a:lnTo>
                    <a:pt x="133" y="69"/>
                  </a:lnTo>
                  <a:lnTo>
                    <a:pt x="133" y="69"/>
                  </a:lnTo>
                  <a:lnTo>
                    <a:pt x="142" y="67"/>
                  </a:lnTo>
                  <a:lnTo>
                    <a:pt x="149" y="65"/>
                  </a:lnTo>
                  <a:lnTo>
                    <a:pt x="157" y="60"/>
                  </a:lnTo>
                  <a:lnTo>
                    <a:pt x="158" y="58"/>
                  </a:lnTo>
                  <a:lnTo>
                    <a:pt x="158" y="54"/>
                  </a:lnTo>
                  <a:lnTo>
                    <a:pt x="158" y="54"/>
                  </a:lnTo>
                  <a:lnTo>
                    <a:pt x="160" y="52"/>
                  </a:lnTo>
                  <a:lnTo>
                    <a:pt x="164" y="49"/>
                  </a:lnTo>
                  <a:lnTo>
                    <a:pt x="174" y="43"/>
                  </a:lnTo>
                  <a:lnTo>
                    <a:pt x="183" y="35"/>
                  </a:lnTo>
                  <a:lnTo>
                    <a:pt x="186" y="30"/>
                  </a:lnTo>
                  <a:lnTo>
                    <a:pt x="186" y="26"/>
                  </a:lnTo>
                  <a:lnTo>
                    <a:pt x="186" y="26"/>
                  </a:lnTo>
                  <a:lnTo>
                    <a:pt x="185" y="22"/>
                  </a:lnTo>
                  <a:lnTo>
                    <a:pt x="180" y="21"/>
                  </a:lnTo>
                  <a:lnTo>
                    <a:pt x="168" y="19"/>
                  </a:lnTo>
                  <a:lnTo>
                    <a:pt x="157" y="19"/>
                  </a:lnTo>
                  <a:lnTo>
                    <a:pt x="151" y="19"/>
                  </a:lnTo>
                  <a:lnTo>
                    <a:pt x="146" y="17"/>
                  </a:lnTo>
                  <a:lnTo>
                    <a:pt x="146" y="17"/>
                  </a:lnTo>
                  <a:lnTo>
                    <a:pt x="139" y="13"/>
                  </a:lnTo>
                  <a:lnTo>
                    <a:pt x="130" y="11"/>
                  </a:lnTo>
                  <a:lnTo>
                    <a:pt x="121" y="9"/>
                  </a:lnTo>
                  <a:lnTo>
                    <a:pt x="119" y="11"/>
                  </a:lnTo>
                  <a:lnTo>
                    <a:pt x="117" y="13"/>
                  </a:lnTo>
                  <a:lnTo>
                    <a:pt x="117" y="13"/>
                  </a:lnTo>
                  <a:lnTo>
                    <a:pt x="114" y="19"/>
                  </a:lnTo>
                  <a:lnTo>
                    <a:pt x="111" y="21"/>
                  </a:lnTo>
                  <a:lnTo>
                    <a:pt x="108" y="21"/>
                  </a:lnTo>
                  <a:lnTo>
                    <a:pt x="105" y="21"/>
                  </a:lnTo>
                  <a:lnTo>
                    <a:pt x="105" y="21"/>
                  </a:lnTo>
                  <a:lnTo>
                    <a:pt x="105" y="15"/>
                  </a:lnTo>
                  <a:lnTo>
                    <a:pt x="104" y="9"/>
                  </a:lnTo>
                  <a:lnTo>
                    <a:pt x="102" y="6"/>
                  </a:lnTo>
                  <a:lnTo>
                    <a:pt x="101" y="4"/>
                  </a:lnTo>
                  <a:lnTo>
                    <a:pt x="98" y="2"/>
                  </a:lnTo>
                  <a:lnTo>
                    <a:pt x="95" y="4"/>
                  </a:lnTo>
                  <a:lnTo>
                    <a:pt x="95" y="4"/>
                  </a:lnTo>
                  <a:lnTo>
                    <a:pt x="91" y="6"/>
                  </a:lnTo>
                  <a:lnTo>
                    <a:pt x="89" y="9"/>
                  </a:lnTo>
                  <a:lnTo>
                    <a:pt x="88" y="13"/>
                  </a:lnTo>
                  <a:lnTo>
                    <a:pt x="89" y="17"/>
                  </a:lnTo>
                  <a:lnTo>
                    <a:pt x="91" y="24"/>
                  </a:lnTo>
                  <a:lnTo>
                    <a:pt x="91" y="26"/>
                  </a:lnTo>
                  <a:lnTo>
                    <a:pt x="91" y="28"/>
                  </a:lnTo>
                  <a:lnTo>
                    <a:pt x="91" y="28"/>
                  </a:lnTo>
                  <a:lnTo>
                    <a:pt x="88" y="28"/>
                  </a:lnTo>
                  <a:lnTo>
                    <a:pt x="82" y="26"/>
                  </a:lnTo>
                  <a:lnTo>
                    <a:pt x="78" y="22"/>
                  </a:lnTo>
                  <a:lnTo>
                    <a:pt x="76" y="21"/>
                  </a:lnTo>
                  <a:lnTo>
                    <a:pt x="75" y="17"/>
                  </a:lnTo>
                  <a:lnTo>
                    <a:pt x="75" y="17"/>
                  </a:lnTo>
                  <a:lnTo>
                    <a:pt x="75" y="15"/>
                  </a:lnTo>
                  <a:lnTo>
                    <a:pt x="72" y="15"/>
                  </a:lnTo>
                  <a:lnTo>
                    <a:pt x="67" y="17"/>
                  </a:lnTo>
                  <a:lnTo>
                    <a:pt x="61" y="19"/>
                  </a:lnTo>
                  <a:lnTo>
                    <a:pt x="60" y="19"/>
                  </a:lnTo>
                  <a:lnTo>
                    <a:pt x="59" y="17"/>
                  </a:lnTo>
                  <a:lnTo>
                    <a:pt x="59" y="17"/>
                  </a:lnTo>
                  <a:lnTo>
                    <a:pt x="57" y="13"/>
                  </a:lnTo>
                  <a:lnTo>
                    <a:pt x="56" y="9"/>
                  </a:lnTo>
                  <a:lnTo>
                    <a:pt x="48" y="4"/>
                  </a:lnTo>
                  <a:lnTo>
                    <a:pt x="41" y="2"/>
                  </a:lnTo>
                  <a:lnTo>
                    <a:pt x="37" y="0"/>
                  </a:lnTo>
                  <a:lnTo>
                    <a:pt x="37" y="0"/>
                  </a:lnTo>
                  <a:lnTo>
                    <a:pt x="37" y="2"/>
                  </a:lnTo>
                  <a:lnTo>
                    <a:pt x="37" y="4"/>
                  </a:lnTo>
                  <a:lnTo>
                    <a:pt x="38" y="7"/>
                  </a:lnTo>
                  <a:lnTo>
                    <a:pt x="38" y="11"/>
                  </a:lnTo>
                  <a:lnTo>
                    <a:pt x="38" y="11"/>
                  </a:lnTo>
                  <a:lnTo>
                    <a:pt x="37" y="13"/>
                  </a:lnTo>
                  <a:lnTo>
                    <a:pt x="35" y="13"/>
                  </a:lnTo>
                  <a:lnTo>
                    <a:pt x="32" y="11"/>
                  </a:lnTo>
                  <a:lnTo>
                    <a:pt x="23" y="6"/>
                  </a:lnTo>
                  <a:lnTo>
                    <a:pt x="23" y="6"/>
                  </a:lnTo>
                  <a:lnTo>
                    <a:pt x="23" y="7"/>
                  </a:lnTo>
                  <a:lnTo>
                    <a:pt x="22" y="7"/>
                  </a:lnTo>
                  <a:lnTo>
                    <a:pt x="23" y="11"/>
                  </a:lnTo>
                  <a:lnTo>
                    <a:pt x="25" y="17"/>
                  </a:lnTo>
                  <a:lnTo>
                    <a:pt x="25" y="21"/>
                  </a:lnTo>
                  <a:lnTo>
                    <a:pt x="25" y="21"/>
                  </a:lnTo>
                  <a:lnTo>
                    <a:pt x="23" y="21"/>
                  </a:lnTo>
                  <a:lnTo>
                    <a:pt x="22" y="21"/>
                  </a:lnTo>
                  <a:lnTo>
                    <a:pt x="19" y="15"/>
                  </a:lnTo>
                  <a:lnTo>
                    <a:pt x="15" y="9"/>
                  </a:lnTo>
                  <a:lnTo>
                    <a:pt x="12" y="7"/>
                  </a:lnTo>
                  <a:lnTo>
                    <a:pt x="9" y="7"/>
                  </a:lnTo>
                  <a:lnTo>
                    <a:pt x="9" y="7"/>
                  </a:lnTo>
                  <a:lnTo>
                    <a:pt x="6" y="9"/>
                  </a:lnTo>
                  <a:lnTo>
                    <a:pt x="4" y="11"/>
                  </a:lnTo>
                  <a:lnTo>
                    <a:pt x="3" y="15"/>
                  </a:lnTo>
                  <a:lnTo>
                    <a:pt x="1" y="17"/>
                  </a:lnTo>
                  <a:lnTo>
                    <a:pt x="1" y="17"/>
                  </a:lnTo>
                  <a:lnTo>
                    <a:pt x="0" y="17"/>
                  </a:lnTo>
                  <a:lnTo>
                    <a:pt x="0" y="19"/>
                  </a:lnTo>
                  <a:lnTo>
                    <a:pt x="3" y="21"/>
                  </a:lnTo>
                  <a:lnTo>
                    <a:pt x="12" y="28"/>
                  </a:lnTo>
                  <a:lnTo>
                    <a:pt x="12" y="2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9" name="Freeform 55">
              <a:extLst>
                <a:ext uri="{FF2B5EF4-FFF2-40B4-BE49-F238E27FC236}">
                  <a16:creationId xmlns:a16="http://schemas.microsoft.com/office/drawing/2014/main" id="{BC1819E6-E3DA-E583-603B-EB6150F3F804}"/>
                </a:ext>
              </a:extLst>
            </p:cNvPr>
            <p:cNvSpPr>
              <a:spLocks/>
            </p:cNvSpPr>
            <p:nvPr/>
          </p:nvSpPr>
          <p:spPr bwMode="auto">
            <a:xfrm>
              <a:off x="7076382" y="1404922"/>
              <a:ext cx="87319" cy="24854"/>
            </a:xfrm>
            <a:custGeom>
              <a:avLst/>
              <a:gdLst>
                <a:gd name="T0" fmla="*/ 32 w 65"/>
                <a:gd name="T1" fmla="*/ 15 h 22"/>
                <a:gd name="T2" fmla="*/ 32 w 65"/>
                <a:gd name="T3" fmla="*/ 15 h 22"/>
                <a:gd name="T4" fmla="*/ 38 w 65"/>
                <a:gd name="T5" fmla="*/ 11 h 22"/>
                <a:gd name="T6" fmla="*/ 42 w 65"/>
                <a:gd name="T7" fmla="*/ 7 h 22"/>
                <a:gd name="T8" fmla="*/ 48 w 65"/>
                <a:gd name="T9" fmla="*/ 7 h 22"/>
                <a:gd name="T10" fmla="*/ 53 w 65"/>
                <a:gd name="T11" fmla="*/ 7 h 22"/>
                <a:gd name="T12" fmla="*/ 61 w 65"/>
                <a:gd name="T13" fmla="*/ 9 h 22"/>
                <a:gd name="T14" fmla="*/ 64 w 65"/>
                <a:gd name="T15" fmla="*/ 9 h 22"/>
                <a:gd name="T16" fmla="*/ 65 w 65"/>
                <a:gd name="T17" fmla="*/ 7 h 22"/>
                <a:gd name="T18" fmla="*/ 65 w 65"/>
                <a:gd name="T19" fmla="*/ 7 h 22"/>
                <a:gd name="T20" fmla="*/ 65 w 65"/>
                <a:gd name="T21" fmla="*/ 3 h 22"/>
                <a:gd name="T22" fmla="*/ 63 w 65"/>
                <a:gd name="T23" fmla="*/ 1 h 22"/>
                <a:gd name="T24" fmla="*/ 53 w 65"/>
                <a:gd name="T25" fmla="*/ 0 h 22"/>
                <a:gd name="T26" fmla="*/ 41 w 65"/>
                <a:gd name="T27" fmla="*/ 0 h 22"/>
                <a:gd name="T28" fmla="*/ 35 w 65"/>
                <a:gd name="T29" fmla="*/ 1 h 22"/>
                <a:gd name="T30" fmla="*/ 31 w 65"/>
                <a:gd name="T31" fmla="*/ 3 h 22"/>
                <a:gd name="T32" fmla="*/ 31 w 65"/>
                <a:gd name="T33" fmla="*/ 3 h 22"/>
                <a:gd name="T34" fmla="*/ 26 w 65"/>
                <a:gd name="T35" fmla="*/ 5 h 22"/>
                <a:gd name="T36" fmla="*/ 20 w 65"/>
                <a:gd name="T37" fmla="*/ 7 h 22"/>
                <a:gd name="T38" fmla="*/ 10 w 65"/>
                <a:gd name="T39" fmla="*/ 7 h 22"/>
                <a:gd name="T40" fmla="*/ 1 w 65"/>
                <a:gd name="T41" fmla="*/ 9 h 22"/>
                <a:gd name="T42" fmla="*/ 0 w 65"/>
                <a:gd name="T43" fmla="*/ 11 h 22"/>
                <a:gd name="T44" fmla="*/ 0 w 65"/>
                <a:gd name="T45" fmla="*/ 13 h 22"/>
                <a:gd name="T46" fmla="*/ 0 w 65"/>
                <a:gd name="T47" fmla="*/ 13 h 22"/>
                <a:gd name="T48" fmla="*/ 4 w 65"/>
                <a:gd name="T49" fmla="*/ 18 h 22"/>
                <a:gd name="T50" fmla="*/ 12 w 65"/>
                <a:gd name="T51" fmla="*/ 22 h 22"/>
                <a:gd name="T52" fmla="*/ 16 w 65"/>
                <a:gd name="T53" fmla="*/ 22 h 22"/>
                <a:gd name="T54" fmla="*/ 22 w 65"/>
                <a:gd name="T55" fmla="*/ 22 h 22"/>
                <a:gd name="T56" fmla="*/ 28 w 65"/>
                <a:gd name="T57" fmla="*/ 20 h 22"/>
                <a:gd name="T58" fmla="*/ 32 w 65"/>
                <a:gd name="T59" fmla="*/ 15 h 22"/>
                <a:gd name="T60" fmla="*/ 32 w 65"/>
                <a:gd name="T61"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5" h="22">
                  <a:moveTo>
                    <a:pt x="32" y="15"/>
                  </a:moveTo>
                  <a:lnTo>
                    <a:pt x="32" y="15"/>
                  </a:lnTo>
                  <a:lnTo>
                    <a:pt x="38" y="11"/>
                  </a:lnTo>
                  <a:lnTo>
                    <a:pt x="42" y="7"/>
                  </a:lnTo>
                  <a:lnTo>
                    <a:pt x="48" y="7"/>
                  </a:lnTo>
                  <a:lnTo>
                    <a:pt x="53" y="7"/>
                  </a:lnTo>
                  <a:lnTo>
                    <a:pt x="61" y="9"/>
                  </a:lnTo>
                  <a:lnTo>
                    <a:pt x="64" y="9"/>
                  </a:lnTo>
                  <a:lnTo>
                    <a:pt x="65" y="7"/>
                  </a:lnTo>
                  <a:lnTo>
                    <a:pt x="65" y="7"/>
                  </a:lnTo>
                  <a:lnTo>
                    <a:pt x="65" y="3"/>
                  </a:lnTo>
                  <a:lnTo>
                    <a:pt x="63" y="1"/>
                  </a:lnTo>
                  <a:lnTo>
                    <a:pt x="53" y="0"/>
                  </a:lnTo>
                  <a:lnTo>
                    <a:pt x="41" y="0"/>
                  </a:lnTo>
                  <a:lnTo>
                    <a:pt x="35" y="1"/>
                  </a:lnTo>
                  <a:lnTo>
                    <a:pt x="31" y="3"/>
                  </a:lnTo>
                  <a:lnTo>
                    <a:pt x="31" y="3"/>
                  </a:lnTo>
                  <a:lnTo>
                    <a:pt x="26" y="5"/>
                  </a:lnTo>
                  <a:lnTo>
                    <a:pt x="20" y="7"/>
                  </a:lnTo>
                  <a:lnTo>
                    <a:pt x="10" y="7"/>
                  </a:lnTo>
                  <a:lnTo>
                    <a:pt x="1" y="9"/>
                  </a:lnTo>
                  <a:lnTo>
                    <a:pt x="0" y="11"/>
                  </a:lnTo>
                  <a:lnTo>
                    <a:pt x="0" y="13"/>
                  </a:lnTo>
                  <a:lnTo>
                    <a:pt x="0" y="13"/>
                  </a:lnTo>
                  <a:lnTo>
                    <a:pt x="4" y="18"/>
                  </a:lnTo>
                  <a:lnTo>
                    <a:pt x="12" y="22"/>
                  </a:lnTo>
                  <a:lnTo>
                    <a:pt x="16" y="22"/>
                  </a:lnTo>
                  <a:lnTo>
                    <a:pt x="22" y="22"/>
                  </a:lnTo>
                  <a:lnTo>
                    <a:pt x="28" y="20"/>
                  </a:lnTo>
                  <a:lnTo>
                    <a:pt x="32" y="15"/>
                  </a:lnTo>
                  <a:lnTo>
                    <a:pt x="32" y="1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0" name="Freeform 56">
              <a:extLst>
                <a:ext uri="{FF2B5EF4-FFF2-40B4-BE49-F238E27FC236}">
                  <a16:creationId xmlns:a16="http://schemas.microsoft.com/office/drawing/2014/main" id="{56704FDA-F8CC-4A64-3EDC-B8A11F169237}"/>
                </a:ext>
              </a:extLst>
            </p:cNvPr>
            <p:cNvSpPr>
              <a:spLocks/>
            </p:cNvSpPr>
            <p:nvPr/>
          </p:nvSpPr>
          <p:spPr bwMode="auto">
            <a:xfrm>
              <a:off x="6161552" y="1452370"/>
              <a:ext cx="364051" cy="219164"/>
            </a:xfrm>
            <a:custGeom>
              <a:avLst/>
              <a:gdLst>
                <a:gd name="T0" fmla="*/ 18 w 271"/>
                <a:gd name="T1" fmla="*/ 63 h 194"/>
                <a:gd name="T2" fmla="*/ 34 w 271"/>
                <a:gd name="T3" fmla="*/ 100 h 194"/>
                <a:gd name="T4" fmla="*/ 62 w 271"/>
                <a:gd name="T5" fmla="*/ 102 h 194"/>
                <a:gd name="T6" fmla="*/ 73 w 271"/>
                <a:gd name="T7" fmla="*/ 81 h 194"/>
                <a:gd name="T8" fmla="*/ 82 w 271"/>
                <a:gd name="T9" fmla="*/ 70 h 194"/>
                <a:gd name="T10" fmla="*/ 84 w 271"/>
                <a:gd name="T11" fmla="*/ 89 h 194"/>
                <a:gd name="T12" fmla="*/ 107 w 271"/>
                <a:gd name="T13" fmla="*/ 80 h 194"/>
                <a:gd name="T14" fmla="*/ 108 w 271"/>
                <a:gd name="T15" fmla="*/ 95 h 194"/>
                <a:gd name="T16" fmla="*/ 85 w 271"/>
                <a:gd name="T17" fmla="*/ 106 h 194"/>
                <a:gd name="T18" fmla="*/ 54 w 271"/>
                <a:gd name="T19" fmla="*/ 120 h 194"/>
                <a:gd name="T20" fmla="*/ 65 w 271"/>
                <a:gd name="T21" fmla="*/ 130 h 194"/>
                <a:gd name="T22" fmla="*/ 113 w 271"/>
                <a:gd name="T23" fmla="*/ 126 h 194"/>
                <a:gd name="T24" fmla="*/ 94 w 271"/>
                <a:gd name="T25" fmla="*/ 131 h 194"/>
                <a:gd name="T26" fmla="*/ 76 w 271"/>
                <a:gd name="T27" fmla="*/ 143 h 194"/>
                <a:gd name="T28" fmla="*/ 57 w 271"/>
                <a:gd name="T29" fmla="*/ 146 h 194"/>
                <a:gd name="T30" fmla="*/ 78 w 271"/>
                <a:gd name="T31" fmla="*/ 167 h 194"/>
                <a:gd name="T32" fmla="*/ 97 w 271"/>
                <a:gd name="T33" fmla="*/ 170 h 194"/>
                <a:gd name="T34" fmla="*/ 87 w 271"/>
                <a:gd name="T35" fmla="*/ 180 h 194"/>
                <a:gd name="T36" fmla="*/ 104 w 271"/>
                <a:gd name="T37" fmla="*/ 191 h 194"/>
                <a:gd name="T38" fmla="*/ 117 w 271"/>
                <a:gd name="T39" fmla="*/ 187 h 194"/>
                <a:gd name="T40" fmla="*/ 139 w 271"/>
                <a:gd name="T41" fmla="*/ 141 h 194"/>
                <a:gd name="T42" fmla="*/ 148 w 271"/>
                <a:gd name="T43" fmla="*/ 120 h 194"/>
                <a:gd name="T44" fmla="*/ 157 w 271"/>
                <a:gd name="T45" fmla="*/ 111 h 194"/>
                <a:gd name="T46" fmla="*/ 164 w 271"/>
                <a:gd name="T47" fmla="*/ 89 h 194"/>
                <a:gd name="T48" fmla="*/ 190 w 271"/>
                <a:gd name="T49" fmla="*/ 78 h 194"/>
                <a:gd name="T50" fmla="*/ 192 w 271"/>
                <a:gd name="T51" fmla="*/ 85 h 194"/>
                <a:gd name="T52" fmla="*/ 189 w 271"/>
                <a:gd name="T53" fmla="*/ 100 h 194"/>
                <a:gd name="T54" fmla="*/ 202 w 271"/>
                <a:gd name="T55" fmla="*/ 113 h 194"/>
                <a:gd name="T56" fmla="*/ 198 w 271"/>
                <a:gd name="T57" fmla="*/ 137 h 194"/>
                <a:gd name="T58" fmla="*/ 207 w 271"/>
                <a:gd name="T59" fmla="*/ 146 h 194"/>
                <a:gd name="T60" fmla="*/ 227 w 271"/>
                <a:gd name="T61" fmla="*/ 145 h 194"/>
                <a:gd name="T62" fmla="*/ 233 w 271"/>
                <a:gd name="T63" fmla="*/ 157 h 194"/>
                <a:gd name="T64" fmla="*/ 265 w 271"/>
                <a:gd name="T65" fmla="*/ 131 h 194"/>
                <a:gd name="T66" fmla="*/ 265 w 271"/>
                <a:gd name="T67" fmla="*/ 120 h 194"/>
                <a:gd name="T68" fmla="*/ 240 w 271"/>
                <a:gd name="T69" fmla="*/ 120 h 194"/>
                <a:gd name="T70" fmla="*/ 242 w 271"/>
                <a:gd name="T71" fmla="*/ 108 h 194"/>
                <a:gd name="T72" fmla="*/ 220 w 271"/>
                <a:gd name="T73" fmla="*/ 100 h 194"/>
                <a:gd name="T74" fmla="*/ 215 w 271"/>
                <a:gd name="T75" fmla="*/ 87 h 194"/>
                <a:gd name="T76" fmla="*/ 207 w 271"/>
                <a:gd name="T77" fmla="*/ 70 h 194"/>
                <a:gd name="T78" fmla="*/ 192 w 271"/>
                <a:gd name="T79" fmla="*/ 59 h 194"/>
                <a:gd name="T80" fmla="*/ 182 w 271"/>
                <a:gd name="T81" fmla="*/ 58 h 194"/>
                <a:gd name="T82" fmla="*/ 174 w 271"/>
                <a:gd name="T83" fmla="*/ 54 h 194"/>
                <a:gd name="T84" fmla="*/ 154 w 271"/>
                <a:gd name="T85" fmla="*/ 48 h 194"/>
                <a:gd name="T86" fmla="*/ 145 w 271"/>
                <a:gd name="T87" fmla="*/ 28 h 194"/>
                <a:gd name="T88" fmla="*/ 131 w 271"/>
                <a:gd name="T89" fmla="*/ 37 h 194"/>
                <a:gd name="T90" fmla="*/ 135 w 271"/>
                <a:gd name="T91" fmla="*/ 15 h 194"/>
                <a:gd name="T92" fmla="*/ 114 w 271"/>
                <a:gd name="T93" fmla="*/ 13 h 194"/>
                <a:gd name="T94" fmla="*/ 104 w 271"/>
                <a:gd name="T95" fmla="*/ 0 h 194"/>
                <a:gd name="T96" fmla="*/ 100 w 271"/>
                <a:gd name="T97" fmla="*/ 11 h 194"/>
                <a:gd name="T98" fmla="*/ 100 w 271"/>
                <a:gd name="T99" fmla="*/ 26 h 194"/>
                <a:gd name="T100" fmla="*/ 108 w 271"/>
                <a:gd name="T101" fmla="*/ 61 h 194"/>
                <a:gd name="T102" fmla="*/ 88 w 271"/>
                <a:gd name="T103" fmla="*/ 30 h 194"/>
                <a:gd name="T104" fmla="*/ 73 w 271"/>
                <a:gd name="T105" fmla="*/ 17 h 194"/>
                <a:gd name="T106" fmla="*/ 66 w 271"/>
                <a:gd name="T107" fmla="*/ 43 h 194"/>
                <a:gd name="T108" fmla="*/ 54 w 271"/>
                <a:gd name="T109" fmla="*/ 32 h 194"/>
                <a:gd name="T110" fmla="*/ 50 w 271"/>
                <a:gd name="T111" fmla="*/ 24 h 194"/>
                <a:gd name="T112" fmla="*/ 56 w 271"/>
                <a:gd name="T113" fmla="*/ 11 h 194"/>
                <a:gd name="T114" fmla="*/ 35 w 271"/>
                <a:gd name="T115" fmla="*/ 15 h 194"/>
                <a:gd name="T116" fmla="*/ 19 w 271"/>
                <a:gd name="T117" fmla="*/ 15 h 194"/>
                <a:gd name="T118" fmla="*/ 5 w 271"/>
                <a:gd name="T119" fmla="*/ 24 h 194"/>
                <a:gd name="T120" fmla="*/ 5 w 271"/>
                <a:gd name="T121" fmla="*/ 50 h 194"/>
                <a:gd name="T122" fmla="*/ 19 w 271"/>
                <a:gd name="T123" fmla="*/ 4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1" h="194">
                  <a:moveTo>
                    <a:pt x="25" y="46"/>
                  </a:moveTo>
                  <a:lnTo>
                    <a:pt x="25" y="46"/>
                  </a:lnTo>
                  <a:lnTo>
                    <a:pt x="27" y="48"/>
                  </a:lnTo>
                  <a:lnTo>
                    <a:pt x="27" y="50"/>
                  </a:lnTo>
                  <a:lnTo>
                    <a:pt x="24" y="56"/>
                  </a:lnTo>
                  <a:lnTo>
                    <a:pt x="18" y="63"/>
                  </a:lnTo>
                  <a:lnTo>
                    <a:pt x="14" y="72"/>
                  </a:lnTo>
                  <a:lnTo>
                    <a:pt x="14" y="72"/>
                  </a:lnTo>
                  <a:lnTo>
                    <a:pt x="14" y="76"/>
                  </a:lnTo>
                  <a:lnTo>
                    <a:pt x="15" y="80"/>
                  </a:lnTo>
                  <a:lnTo>
                    <a:pt x="19" y="87"/>
                  </a:lnTo>
                  <a:lnTo>
                    <a:pt x="34" y="100"/>
                  </a:lnTo>
                  <a:lnTo>
                    <a:pt x="34" y="100"/>
                  </a:lnTo>
                  <a:lnTo>
                    <a:pt x="37" y="102"/>
                  </a:lnTo>
                  <a:lnTo>
                    <a:pt x="40" y="104"/>
                  </a:lnTo>
                  <a:lnTo>
                    <a:pt x="47" y="106"/>
                  </a:lnTo>
                  <a:lnTo>
                    <a:pt x="56" y="104"/>
                  </a:lnTo>
                  <a:lnTo>
                    <a:pt x="62" y="102"/>
                  </a:lnTo>
                  <a:lnTo>
                    <a:pt x="62" y="102"/>
                  </a:lnTo>
                  <a:lnTo>
                    <a:pt x="65" y="96"/>
                  </a:lnTo>
                  <a:lnTo>
                    <a:pt x="66" y="91"/>
                  </a:lnTo>
                  <a:lnTo>
                    <a:pt x="69" y="85"/>
                  </a:lnTo>
                  <a:lnTo>
                    <a:pt x="71" y="83"/>
                  </a:lnTo>
                  <a:lnTo>
                    <a:pt x="73" y="81"/>
                  </a:lnTo>
                  <a:lnTo>
                    <a:pt x="73" y="81"/>
                  </a:lnTo>
                  <a:lnTo>
                    <a:pt x="76" y="81"/>
                  </a:lnTo>
                  <a:lnTo>
                    <a:pt x="78" y="78"/>
                  </a:lnTo>
                  <a:lnTo>
                    <a:pt x="79" y="74"/>
                  </a:lnTo>
                  <a:lnTo>
                    <a:pt x="82" y="70"/>
                  </a:lnTo>
                  <a:lnTo>
                    <a:pt x="82" y="70"/>
                  </a:lnTo>
                  <a:lnTo>
                    <a:pt x="87" y="70"/>
                  </a:lnTo>
                  <a:lnTo>
                    <a:pt x="88" y="74"/>
                  </a:lnTo>
                  <a:lnTo>
                    <a:pt x="88" y="80"/>
                  </a:lnTo>
                  <a:lnTo>
                    <a:pt x="85" y="87"/>
                  </a:lnTo>
                  <a:lnTo>
                    <a:pt x="85" y="87"/>
                  </a:lnTo>
                  <a:lnTo>
                    <a:pt x="84" y="89"/>
                  </a:lnTo>
                  <a:lnTo>
                    <a:pt x="84" y="91"/>
                  </a:lnTo>
                  <a:lnTo>
                    <a:pt x="88" y="91"/>
                  </a:lnTo>
                  <a:lnTo>
                    <a:pt x="95" y="89"/>
                  </a:lnTo>
                  <a:lnTo>
                    <a:pt x="101" y="83"/>
                  </a:lnTo>
                  <a:lnTo>
                    <a:pt x="101" y="83"/>
                  </a:lnTo>
                  <a:lnTo>
                    <a:pt x="107" y="80"/>
                  </a:lnTo>
                  <a:lnTo>
                    <a:pt x="108" y="80"/>
                  </a:lnTo>
                  <a:lnTo>
                    <a:pt x="110" y="81"/>
                  </a:lnTo>
                  <a:lnTo>
                    <a:pt x="110" y="85"/>
                  </a:lnTo>
                  <a:lnTo>
                    <a:pt x="110" y="93"/>
                  </a:lnTo>
                  <a:lnTo>
                    <a:pt x="110" y="93"/>
                  </a:lnTo>
                  <a:lnTo>
                    <a:pt x="108" y="95"/>
                  </a:lnTo>
                  <a:lnTo>
                    <a:pt x="106" y="96"/>
                  </a:lnTo>
                  <a:lnTo>
                    <a:pt x="100" y="98"/>
                  </a:lnTo>
                  <a:lnTo>
                    <a:pt x="92" y="102"/>
                  </a:lnTo>
                  <a:lnTo>
                    <a:pt x="88" y="104"/>
                  </a:lnTo>
                  <a:lnTo>
                    <a:pt x="85" y="106"/>
                  </a:lnTo>
                  <a:lnTo>
                    <a:pt x="85" y="106"/>
                  </a:lnTo>
                  <a:lnTo>
                    <a:pt x="84" y="109"/>
                  </a:lnTo>
                  <a:lnTo>
                    <a:pt x="79" y="111"/>
                  </a:lnTo>
                  <a:lnTo>
                    <a:pt x="71" y="113"/>
                  </a:lnTo>
                  <a:lnTo>
                    <a:pt x="62" y="115"/>
                  </a:lnTo>
                  <a:lnTo>
                    <a:pt x="57" y="117"/>
                  </a:lnTo>
                  <a:lnTo>
                    <a:pt x="54" y="120"/>
                  </a:lnTo>
                  <a:lnTo>
                    <a:pt x="54" y="120"/>
                  </a:lnTo>
                  <a:lnTo>
                    <a:pt x="53" y="124"/>
                  </a:lnTo>
                  <a:lnTo>
                    <a:pt x="53" y="126"/>
                  </a:lnTo>
                  <a:lnTo>
                    <a:pt x="54" y="128"/>
                  </a:lnTo>
                  <a:lnTo>
                    <a:pt x="56" y="130"/>
                  </a:lnTo>
                  <a:lnTo>
                    <a:pt x="65" y="130"/>
                  </a:lnTo>
                  <a:lnTo>
                    <a:pt x="72" y="130"/>
                  </a:lnTo>
                  <a:lnTo>
                    <a:pt x="72" y="130"/>
                  </a:lnTo>
                  <a:lnTo>
                    <a:pt x="94" y="126"/>
                  </a:lnTo>
                  <a:lnTo>
                    <a:pt x="104" y="126"/>
                  </a:lnTo>
                  <a:lnTo>
                    <a:pt x="113" y="126"/>
                  </a:lnTo>
                  <a:lnTo>
                    <a:pt x="113" y="126"/>
                  </a:lnTo>
                  <a:lnTo>
                    <a:pt x="114" y="128"/>
                  </a:lnTo>
                  <a:lnTo>
                    <a:pt x="114" y="128"/>
                  </a:lnTo>
                  <a:lnTo>
                    <a:pt x="112" y="130"/>
                  </a:lnTo>
                  <a:lnTo>
                    <a:pt x="104" y="131"/>
                  </a:lnTo>
                  <a:lnTo>
                    <a:pt x="94" y="131"/>
                  </a:lnTo>
                  <a:lnTo>
                    <a:pt x="94" y="131"/>
                  </a:lnTo>
                  <a:lnTo>
                    <a:pt x="87" y="133"/>
                  </a:lnTo>
                  <a:lnTo>
                    <a:pt x="81" y="135"/>
                  </a:lnTo>
                  <a:lnTo>
                    <a:pt x="78" y="139"/>
                  </a:lnTo>
                  <a:lnTo>
                    <a:pt x="76" y="141"/>
                  </a:lnTo>
                  <a:lnTo>
                    <a:pt x="76" y="141"/>
                  </a:lnTo>
                  <a:lnTo>
                    <a:pt x="76" y="143"/>
                  </a:lnTo>
                  <a:lnTo>
                    <a:pt x="75" y="143"/>
                  </a:lnTo>
                  <a:lnTo>
                    <a:pt x="68" y="143"/>
                  </a:lnTo>
                  <a:lnTo>
                    <a:pt x="62" y="143"/>
                  </a:lnTo>
                  <a:lnTo>
                    <a:pt x="59" y="145"/>
                  </a:lnTo>
                  <a:lnTo>
                    <a:pt x="57" y="146"/>
                  </a:lnTo>
                  <a:lnTo>
                    <a:pt x="57" y="146"/>
                  </a:lnTo>
                  <a:lnTo>
                    <a:pt x="59" y="150"/>
                  </a:lnTo>
                  <a:lnTo>
                    <a:pt x="60" y="154"/>
                  </a:lnTo>
                  <a:lnTo>
                    <a:pt x="66" y="157"/>
                  </a:lnTo>
                  <a:lnTo>
                    <a:pt x="73" y="163"/>
                  </a:lnTo>
                  <a:lnTo>
                    <a:pt x="76" y="165"/>
                  </a:lnTo>
                  <a:lnTo>
                    <a:pt x="78" y="167"/>
                  </a:lnTo>
                  <a:lnTo>
                    <a:pt x="78" y="167"/>
                  </a:lnTo>
                  <a:lnTo>
                    <a:pt x="79" y="168"/>
                  </a:lnTo>
                  <a:lnTo>
                    <a:pt x="81" y="170"/>
                  </a:lnTo>
                  <a:lnTo>
                    <a:pt x="87" y="170"/>
                  </a:lnTo>
                  <a:lnTo>
                    <a:pt x="92" y="168"/>
                  </a:lnTo>
                  <a:lnTo>
                    <a:pt x="97" y="170"/>
                  </a:lnTo>
                  <a:lnTo>
                    <a:pt x="97" y="170"/>
                  </a:lnTo>
                  <a:lnTo>
                    <a:pt x="98" y="170"/>
                  </a:lnTo>
                  <a:lnTo>
                    <a:pt x="98" y="172"/>
                  </a:lnTo>
                  <a:lnTo>
                    <a:pt x="94" y="174"/>
                  </a:lnTo>
                  <a:lnTo>
                    <a:pt x="87" y="180"/>
                  </a:lnTo>
                  <a:lnTo>
                    <a:pt x="87" y="180"/>
                  </a:lnTo>
                  <a:lnTo>
                    <a:pt x="87" y="180"/>
                  </a:lnTo>
                  <a:lnTo>
                    <a:pt x="88" y="182"/>
                  </a:lnTo>
                  <a:lnTo>
                    <a:pt x="94" y="183"/>
                  </a:lnTo>
                  <a:lnTo>
                    <a:pt x="100" y="187"/>
                  </a:lnTo>
                  <a:lnTo>
                    <a:pt x="104" y="191"/>
                  </a:lnTo>
                  <a:lnTo>
                    <a:pt x="104" y="191"/>
                  </a:lnTo>
                  <a:lnTo>
                    <a:pt x="107" y="194"/>
                  </a:lnTo>
                  <a:lnTo>
                    <a:pt x="112" y="194"/>
                  </a:lnTo>
                  <a:lnTo>
                    <a:pt x="116" y="191"/>
                  </a:lnTo>
                  <a:lnTo>
                    <a:pt x="116" y="189"/>
                  </a:lnTo>
                  <a:lnTo>
                    <a:pt x="117" y="187"/>
                  </a:lnTo>
                  <a:lnTo>
                    <a:pt x="117" y="187"/>
                  </a:lnTo>
                  <a:lnTo>
                    <a:pt x="119" y="176"/>
                  </a:lnTo>
                  <a:lnTo>
                    <a:pt x="123" y="163"/>
                  </a:lnTo>
                  <a:lnTo>
                    <a:pt x="131" y="150"/>
                  </a:lnTo>
                  <a:lnTo>
                    <a:pt x="135" y="145"/>
                  </a:lnTo>
                  <a:lnTo>
                    <a:pt x="139" y="141"/>
                  </a:lnTo>
                  <a:lnTo>
                    <a:pt x="139" y="141"/>
                  </a:lnTo>
                  <a:lnTo>
                    <a:pt x="147" y="137"/>
                  </a:lnTo>
                  <a:lnTo>
                    <a:pt x="148" y="133"/>
                  </a:lnTo>
                  <a:lnTo>
                    <a:pt x="148" y="131"/>
                  </a:lnTo>
                  <a:lnTo>
                    <a:pt x="147" y="126"/>
                  </a:lnTo>
                  <a:lnTo>
                    <a:pt x="148" y="120"/>
                  </a:lnTo>
                  <a:lnTo>
                    <a:pt x="148" y="120"/>
                  </a:lnTo>
                  <a:lnTo>
                    <a:pt x="148" y="117"/>
                  </a:lnTo>
                  <a:lnTo>
                    <a:pt x="149" y="115"/>
                  </a:lnTo>
                  <a:lnTo>
                    <a:pt x="154" y="115"/>
                  </a:lnTo>
                  <a:lnTo>
                    <a:pt x="157" y="113"/>
                  </a:lnTo>
                  <a:lnTo>
                    <a:pt x="157" y="113"/>
                  </a:lnTo>
                  <a:lnTo>
                    <a:pt x="157" y="111"/>
                  </a:lnTo>
                  <a:lnTo>
                    <a:pt x="157" y="111"/>
                  </a:lnTo>
                  <a:lnTo>
                    <a:pt x="155" y="106"/>
                  </a:lnTo>
                  <a:lnTo>
                    <a:pt x="155" y="100"/>
                  </a:lnTo>
                  <a:lnTo>
                    <a:pt x="158" y="96"/>
                  </a:lnTo>
                  <a:lnTo>
                    <a:pt x="164" y="89"/>
                  </a:lnTo>
                  <a:lnTo>
                    <a:pt x="164" y="89"/>
                  </a:lnTo>
                  <a:lnTo>
                    <a:pt x="170" y="83"/>
                  </a:lnTo>
                  <a:lnTo>
                    <a:pt x="174" y="83"/>
                  </a:lnTo>
                  <a:lnTo>
                    <a:pt x="180" y="83"/>
                  </a:lnTo>
                  <a:lnTo>
                    <a:pt x="188" y="80"/>
                  </a:lnTo>
                  <a:lnTo>
                    <a:pt x="188" y="80"/>
                  </a:lnTo>
                  <a:lnTo>
                    <a:pt x="190" y="78"/>
                  </a:lnTo>
                  <a:lnTo>
                    <a:pt x="193" y="78"/>
                  </a:lnTo>
                  <a:lnTo>
                    <a:pt x="198" y="80"/>
                  </a:lnTo>
                  <a:lnTo>
                    <a:pt x="198" y="81"/>
                  </a:lnTo>
                  <a:lnTo>
                    <a:pt x="196" y="83"/>
                  </a:lnTo>
                  <a:lnTo>
                    <a:pt x="195" y="85"/>
                  </a:lnTo>
                  <a:lnTo>
                    <a:pt x="192" y="85"/>
                  </a:lnTo>
                  <a:lnTo>
                    <a:pt x="192" y="85"/>
                  </a:lnTo>
                  <a:lnTo>
                    <a:pt x="189" y="87"/>
                  </a:lnTo>
                  <a:lnTo>
                    <a:pt x="186" y="89"/>
                  </a:lnTo>
                  <a:lnTo>
                    <a:pt x="186" y="91"/>
                  </a:lnTo>
                  <a:lnTo>
                    <a:pt x="186" y="95"/>
                  </a:lnTo>
                  <a:lnTo>
                    <a:pt x="189" y="100"/>
                  </a:lnTo>
                  <a:lnTo>
                    <a:pt x="195" y="106"/>
                  </a:lnTo>
                  <a:lnTo>
                    <a:pt x="195" y="106"/>
                  </a:lnTo>
                  <a:lnTo>
                    <a:pt x="198" y="108"/>
                  </a:lnTo>
                  <a:lnTo>
                    <a:pt x="199" y="109"/>
                  </a:lnTo>
                  <a:lnTo>
                    <a:pt x="199" y="113"/>
                  </a:lnTo>
                  <a:lnTo>
                    <a:pt x="202" y="113"/>
                  </a:lnTo>
                  <a:lnTo>
                    <a:pt x="202" y="113"/>
                  </a:lnTo>
                  <a:lnTo>
                    <a:pt x="204" y="115"/>
                  </a:lnTo>
                  <a:lnTo>
                    <a:pt x="205" y="117"/>
                  </a:lnTo>
                  <a:lnTo>
                    <a:pt x="205" y="122"/>
                  </a:lnTo>
                  <a:lnTo>
                    <a:pt x="204" y="130"/>
                  </a:lnTo>
                  <a:lnTo>
                    <a:pt x="198" y="137"/>
                  </a:lnTo>
                  <a:lnTo>
                    <a:pt x="198" y="137"/>
                  </a:lnTo>
                  <a:lnTo>
                    <a:pt x="196" y="141"/>
                  </a:lnTo>
                  <a:lnTo>
                    <a:pt x="195" y="145"/>
                  </a:lnTo>
                  <a:lnTo>
                    <a:pt x="196" y="146"/>
                  </a:lnTo>
                  <a:lnTo>
                    <a:pt x="198" y="146"/>
                  </a:lnTo>
                  <a:lnTo>
                    <a:pt x="207" y="146"/>
                  </a:lnTo>
                  <a:lnTo>
                    <a:pt x="217" y="143"/>
                  </a:lnTo>
                  <a:lnTo>
                    <a:pt x="217" y="143"/>
                  </a:lnTo>
                  <a:lnTo>
                    <a:pt x="223" y="141"/>
                  </a:lnTo>
                  <a:lnTo>
                    <a:pt x="226" y="141"/>
                  </a:lnTo>
                  <a:lnTo>
                    <a:pt x="227" y="143"/>
                  </a:lnTo>
                  <a:lnTo>
                    <a:pt x="227" y="145"/>
                  </a:lnTo>
                  <a:lnTo>
                    <a:pt x="227" y="150"/>
                  </a:lnTo>
                  <a:lnTo>
                    <a:pt x="227" y="154"/>
                  </a:lnTo>
                  <a:lnTo>
                    <a:pt x="229" y="156"/>
                  </a:lnTo>
                  <a:lnTo>
                    <a:pt x="229" y="156"/>
                  </a:lnTo>
                  <a:lnTo>
                    <a:pt x="230" y="157"/>
                  </a:lnTo>
                  <a:lnTo>
                    <a:pt x="233" y="157"/>
                  </a:lnTo>
                  <a:lnTo>
                    <a:pt x="240" y="154"/>
                  </a:lnTo>
                  <a:lnTo>
                    <a:pt x="248" y="148"/>
                  </a:lnTo>
                  <a:lnTo>
                    <a:pt x="253" y="141"/>
                  </a:lnTo>
                  <a:lnTo>
                    <a:pt x="253" y="141"/>
                  </a:lnTo>
                  <a:lnTo>
                    <a:pt x="259" y="135"/>
                  </a:lnTo>
                  <a:lnTo>
                    <a:pt x="265" y="131"/>
                  </a:lnTo>
                  <a:lnTo>
                    <a:pt x="270" y="130"/>
                  </a:lnTo>
                  <a:lnTo>
                    <a:pt x="271" y="128"/>
                  </a:lnTo>
                  <a:lnTo>
                    <a:pt x="271" y="126"/>
                  </a:lnTo>
                  <a:lnTo>
                    <a:pt x="271" y="126"/>
                  </a:lnTo>
                  <a:lnTo>
                    <a:pt x="270" y="122"/>
                  </a:lnTo>
                  <a:lnTo>
                    <a:pt x="265" y="120"/>
                  </a:lnTo>
                  <a:lnTo>
                    <a:pt x="261" y="120"/>
                  </a:lnTo>
                  <a:lnTo>
                    <a:pt x="256" y="122"/>
                  </a:lnTo>
                  <a:lnTo>
                    <a:pt x="256" y="122"/>
                  </a:lnTo>
                  <a:lnTo>
                    <a:pt x="250" y="122"/>
                  </a:lnTo>
                  <a:lnTo>
                    <a:pt x="245" y="122"/>
                  </a:lnTo>
                  <a:lnTo>
                    <a:pt x="240" y="120"/>
                  </a:lnTo>
                  <a:lnTo>
                    <a:pt x="239" y="119"/>
                  </a:lnTo>
                  <a:lnTo>
                    <a:pt x="240" y="117"/>
                  </a:lnTo>
                  <a:lnTo>
                    <a:pt x="240" y="117"/>
                  </a:lnTo>
                  <a:lnTo>
                    <a:pt x="243" y="113"/>
                  </a:lnTo>
                  <a:lnTo>
                    <a:pt x="243" y="109"/>
                  </a:lnTo>
                  <a:lnTo>
                    <a:pt x="242" y="108"/>
                  </a:lnTo>
                  <a:lnTo>
                    <a:pt x="237" y="106"/>
                  </a:lnTo>
                  <a:lnTo>
                    <a:pt x="237" y="106"/>
                  </a:lnTo>
                  <a:lnTo>
                    <a:pt x="230" y="106"/>
                  </a:lnTo>
                  <a:lnTo>
                    <a:pt x="224" y="104"/>
                  </a:lnTo>
                  <a:lnTo>
                    <a:pt x="220" y="102"/>
                  </a:lnTo>
                  <a:lnTo>
                    <a:pt x="220" y="100"/>
                  </a:lnTo>
                  <a:lnTo>
                    <a:pt x="221" y="98"/>
                  </a:lnTo>
                  <a:lnTo>
                    <a:pt x="221" y="98"/>
                  </a:lnTo>
                  <a:lnTo>
                    <a:pt x="223" y="98"/>
                  </a:lnTo>
                  <a:lnTo>
                    <a:pt x="223" y="96"/>
                  </a:lnTo>
                  <a:lnTo>
                    <a:pt x="220" y="91"/>
                  </a:lnTo>
                  <a:lnTo>
                    <a:pt x="215" y="87"/>
                  </a:lnTo>
                  <a:lnTo>
                    <a:pt x="209" y="85"/>
                  </a:lnTo>
                  <a:lnTo>
                    <a:pt x="209" y="85"/>
                  </a:lnTo>
                  <a:lnTo>
                    <a:pt x="207" y="83"/>
                  </a:lnTo>
                  <a:lnTo>
                    <a:pt x="205" y="80"/>
                  </a:lnTo>
                  <a:lnTo>
                    <a:pt x="207" y="70"/>
                  </a:lnTo>
                  <a:lnTo>
                    <a:pt x="207" y="70"/>
                  </a:lnTo>
                  <a:lnTo>
                    <a:pt x="205" y="69"/>
                  </a:lnTo>
                  <a:lnTo>
                    <a:pt x="204" y="67"/>
                  </a:lnTo>
                  <a:lnTo>
                    <a:pt x="198" y="63"/>
                  </a:lnTo>
                  <a:lnTo>
                    <a:pt x="193" y="61"/>
                  </a:lnTo>
                  <a:lnTo>
                    <a:pt x="192" y="61"/>
                  </a:lnTo>
                  <a:lnTo>
                    <a:pt x="192" y="59"/>
                  </a:lnTo>
                  <a:lnTo>
                    <a:pt x="192" y="59"/>
                  </a:lnTo>
                  <a:lnTo>
                    <a:pt x="192" y="59"/>
                  </a:lnTo>
                  <a:lnTo>
                    <a:pt x="192" y="58"/>
                  </a:lnTo>
                  <a:lnTo>
                    <a:pt x="189" y="56"/>
                  </a:lnTo>
                  <a:lnTo>
                    <a:pt x="185" y="56"/>
                  </a:lnTo>
                  <a:lnTo>
                    <a:pt x="182" y="58"/>
                  </a:lnTo>
                  <a:lnTo>
                    <a:pt x="182" y="58"/>
                  </a:lnTo>
                  <a:lnTo>
                    <a:pt x="179" y="59"/>
                  </a:lnTo>
                  <a:lnTo>
                    <a:pt x="177" y="59"/>
                  </a:lnTo>
                  <a:lnTo>
                    <a:pt x="174" y="58"/>
                  </a:lnTo>
                  <a:lnTo>
                    <a:pt x="174" y="54"/>
                  </a:lnTo>
                  <a:lnTo>
                    <a:pt x="174" y="54"/>
                  </a:lnTo>
                  <a:lnTo>
                    <a:pt x="173" y="52"/>
                  </a:lnTo>
                  <a:lnTo>
                    <a:pt x="172" y="50"/>
                  </a:lnTo>
                  <a:lnTo>
                    <a:pt x="167" y="48"/>
                  </a:lnTo>
                  <a:lnTo>
                    <a:pt x="155" y="48"/>
                  </a:lnTo>
                  <a:lnTo>
                    <a:pt x="155" y="48"/>
                  </a:lnTo>
                  <a:lnTo>
                    <a:pt x="154" y="48"/>
                  </a:lnTo>
                  <a:lnTo>
                    <a:pt x="152" y="46"/>
                  </a:lnTo>
                  <a:lnTo>
                    <a:pt x="151" y="41"/>
                  </a:lnTo>
                  <a:lnTo>
                    <a:pt x="149" y="35"/>
                  </a:lnTo>
                  <a:lnTo>
                    <a:pt x="148" y="30"/>
                  </a:lnTo>
                  <a:lnTo>
                    <a:pt x="148" y="30"/>
                  </a:lnTo>
                  <a:lnTo>
                    <a:pt x="145" y="28"/>
                  </a:lnTo>
                  <a:lnTo>
                    <a:pt x="144" y="28"/>
                  </a:lnTo>
                  <a:lnTo>
                    <a:pt x="139" y="32"/>
                  </a:lnTo>
                  <a:lnTo>
                    <a:pt x="135" y="37"/>
                  </a:lnTo>
                  <a:lnTo>
                    <a:pt x="131" y="39"/>
                  </a:lnTo>
                  <a:lnTo>
                    <a:pt x="131" y="39"/>
                  </a:lnTo>
                  <a:lnTo>
                    <a:pt x="131" y="37"/>
                  </a:lnTo>
                  <a:lnTo>
                    <a:pt x="131" y="35"/>
                  </a:lnTo>
                  <a:lnTo>
                    <a:pt x="132" y="32"/>
                  </a:lnTo>
                  <a:lnTo>
                    <a:pt x="136" y="21"/>
                  </a:lnTo>
                  <a:lnTo>
                    <a:pt x="136" y="21"/>
                  </a:lnTo>
                  <a:lnTo>
                    <a:pt x="136" y="17"/>
                  </a:lnTo>
                  <a:lnTo>
                    <a:pt x="135" y="15"/>
                  </a:lnTo>
                  <a:lnTo>
                    <a:pt x="128" y="11"/>
                  </a:lnTo>
                  <a:lnTo>
                    <a:pt x="120" y="9"/>
                  </a:lnTo>
                  <a:lnTo>
                    <a:pt x="117" y="9"/>
                  </a:lnTo>
                  <a:lnTo>
                    <a:pt x="116" y="11"/>
                  </a:lnTo>
                  <a:lnTo>
                    <a:pt x="116" y="11"/>
                  </a:lnTo>
                  <a:lnTo>
                    <a:pt x="114" y="13"/>
                  </a:lnTo>
                  <a:lnTo>
                    <a:pt x="113" y="13"/>
                  </a:lnTo>
                  <a:lnTo>
                    <a:pt x="112" y="9"/>
                  </a:lnTo>
                  <a:lnTo>
                    <a:pt x="108" y="4"/>
                  </a:lnTo>
                  <a:lnTo>
                    <a:pt x="104" y="0"/>
                  </a:lnTo>
                  <a:lnTo>
                    <a:pt x="104" y="0"/>
                  </a:lnTo>
                  <a:lnTo>
                    <a:pt x="104" y="0"/>
                  </a:lnTo>
                  <a:lnTo>
                    <a:pt x="103" y="0"/>
                  </a:lnTo>
                  <a:lnTo>
                    <a:pt x="103" y="4"/>
                  </a:lnTo>
                  <a:lnTo>
                    <a:pt x="101" y="9"/>
                  </a:lnTo>
                  <a:lnTo>
                    <a:pt x="101" y="11"/>
                  </a:lnTo>
                  <a:lnTo>
                    <a:pt x="100" y="11"/>
                  </a:lnTo>
                  <a:lnTo>
                    <a:pt x="100" y="11"/>
                  </a:lnTo>
                  <a:lnTo>
                    <a:pt x="97" y="13"/>
                  </a:lnTo>
                  <a:lnTo>
                    <a:pt x="95" y="17"/>
                  </a:lnTo>
                  <a:lnTo>
                    <a:pt x="94" y="21"/>
                  </a:lnTo>
                  <a:lnTo>
                    <a:pt x="97" y="24"/>
                  </a:lnTo>
                  <a:lnTo>
                    <a:pt x="97" y="24"/>
                  </a:lnTo>
                  <a:lnTo>
                    <a:pt x="100" y="26"/>
                  </a:lnTo>
                  <a:lnTo>
                    <a:pt x="103" y="32"/>
                  </a:lnTo>
                  <a:lnTo>
                    <a:pt x="107" y="43"/>
                  </a:lnTo>
                  <a:lnTo>
                    <a:pt x="108" y="54"/>
                  </a:lnTo>
                  <a:lnTo>
                    <a:pt x="110" y="61"/>
                  </a:lnTo>
                  <a:lnTo>
                    <a:pt x="110" y="61"/>
                  </a:lnTo>
                  <a:lnTo>
                    <a:pt x="108" y="61"/>
                  </a:lnTo>
                  <a:lnTo>
                    <a:pt x="106" y="59"/>
                  </a:lnTo>
                  <a:lnTo>
                    <a:pt x="98" y="52"/>
                  </a:lnTo>
                  <a:lnTo>
                    <a:pt x="91" y="41"/>
                  </a:lnTo>
                  <a:lnTo>
                    <a:pt x="90" y="35"/>
                  </a:lnTo>
                  <a:lnTo>
                    <a:pt x="88" y="30"/>
                  </a:lnTo>
                  <a:lnTo>
                    <a:pt x="88" y="30"/>
                  </a:lnTo>
                  <a:lnTo>
                    <a:pt x="85" y="22"/>
                  </a:lnTo>
                  <a:lnTo>
                    <a:pt x="81" y="15"/>
                  </a:lnTo>
                  <a:lnTo>
                    <a:pt x="76" y="13"/>
                  </a:lnTo>
                  <a:lnTo>
                    <a:pt x="75" y="15"/>
                  </a:lnTo>
                  <a:lnTo>
                    <a:pt x="73" y="17"/>
                  </a:lnTo>
                  <a:lnTo>
                    <a:pt x="73" y="17"/>
                  </a:lnTo>
                  <a:lnTo>
                    <a:pt x="72" y="22"/>
                  </a:lnTo>
                  <a:lnTo>
                    <a:pt x="68" y="28"/>
                  </a:lnTo>
                  <a:lnTo>
                    <a:pt x="66" y="32"/>
                  </a:lnTo>
                  <a:lnTo>
                    <a:pt x="66" y="37"/>
                  </a:lnTo>
                  <a:lnTo>
                    <a:pt x="66" y="37"/>
                  </a:lnTo>
                  <a:lnTo>
                    <a:pt x="66" y="43"/>
                  </a:lnTo>
                  <a:lnTo>
                    <a:pt x="65" y="45"/>
                  </a:lnTo>
                  <a:lnTo>
                    <a:pt x="62" y="45"/>
                  </a:lnTo>
                  <a:lnTo>
                    <a:pt x="60" y="41"/>
                  </a:lnTo>
                  <a:lnTo>
                    <a:pt x="60" y="41"/>
                  </a:lnTo>
                  <a:lnTo>
                    <a:pt x="59" y="37"/>
                  </a:lnTo>
                  <a:lnTo>
                    <a:pt x="54" y="32"/>
                  </a:lnTo>
                  <a:lnTo>
                    <a:pt x="50" y="28"/>
                  </a:lnTo>
                  <a:lnTo>
                    <a:pt x="46" y="26"/>
                  </a:lnTo>
                  <a:lnTo>
                    <a:pt x="46" y="26"/>
                  </a:lnTo>
                  <a:lnTo>
                    <a:pt x="46" y="26"/>
                  </a:lnTo>
                  <a:lnTo>
                    <a:pt x="46" y="26"/>
                  </a:lnTo>
                  <a:lnTo>
                    <a:pt x="50" y="24"/>
                  </a:lnTo>
                  <a:lnTo>
                    <a:pt x="62" y="19"/>
                  </a:lnTo>
                  <a:lnTo>
                    <a:pt x="62" y="19"/>
                  </a:lnTo>
                  <a:lnTo>
                    <a:pt x="65" y="17"/>
                  </a:lnTo>
                  <a:lnTo>
                    <a:pt x="65" y="15"/>
                  </a:lnTo>
                  <a:lnTo>
                    <a:pt x="62" y="13"/>
                  </a:lnTo>
                  <a:lnTo>
                    <a:pt x="56" y="11"/>
                  </a:lnTo>
                  <a:lnTo>
                    <a:pt x="52" y="13"/>
                  </a:lnTo>
                  <a:lnTo>
                    <a:pt x="52" y="13"/>
                  </a:lnTo>
                  <a:lnTo>
                    <a:pt x="47" y="15"/>
                  </a:lnTo>
                  <a:lnTo>
                    <a:pt x="41" y="15"/>
                  </a:lnTo>
                  <a:lnTo>
                    <a:pt x="37" y="15"/>
                  </a:lnTo>
                  <a:lnTo>
                    <a:pt x="35" y="15"/>
                  </a:lnTo>
                  <a:lnTo>
                    <a:pt x="34" y="17"/>
                  </a:lnTo>
                  <a:lnTo>
                    <a:pt x="34" y="17"/>
                  </a:lnTo>
                  <a:lnTo>
                    <a:pt x="31" y="19"/>
                  </a:lnTo>
                  <a:lnTo>
                    <a:pt x="28" y="19"/>
                  </a:lnTo>
                  <a:lnTo>
                    <a:pt x="19" y="15"/>
                  </a:lnTo>
                  <a:lnTo>
                    <a:pt x="19" y="15"/>
                  </a:lnTo>
                  <a:lnTo>
                    <a:pt x="18" y="15"/>
                  </a:lnTo>
                  <a:lnTo>
                    <a:pt x="15" y="17"/>
                  </a:lnTo>
                  <a:lnTo>
                    <a:pt x="12" y="21"/>
                  </a:lnTo>
                  <a:lnTo>
                    <a:pt x="8" y="24"/>
                  </a:lnTo>
                  <a:lnTo>
                    <a:pt x="6" y="24"/>
                  </a:lnTo>
                  <a:lnTo>
                    <a:pt x="5" y="24"/>
                  </a:lnTo>
                  <a:lnTo>
                    <a:pt x="5" y="24"/>
                  </a:lnTo>
                  <a:lnTo>
                    <a:pt x="3" y="24"/>
                  </a:lnTo>
                  <a:lnTo>
                    <a:pt x="2" y="26"/>
                  </a:lnTo>
                  <a:lnTo>
                    <a:pt x="0" y="32"/>
                  </a:lnTo>
                  <a:lnTo>
                    <a:pt x="0" y="39"/>
                  </a:lnTo>
                  <a:lnTo>
                    <a:pt x="5" y="50"/>
                  </a:lnTo>
                  <a:lnTo>
                    <a:pt x="5" y="50"/>
                  </a:lnTo>
                  <a:lnTo>
                    <a:pt x="6" y="54"/>
                  </a:lnTo>
                  <a:lnTo>
                    <a:pt x="9" y="54"/>
                  </a:lnTo>
                  <a:lnTo>
                    <a:pt x="12" y="54"/>
                  </a:lnTo>
                  <a:lnTo>
                    <a:pt x="14" y="52"/>
                  </a:lnTo>
                  <a:lnTo>
                    <a:pt x="19" y="48"/>
                  </a:lnTo>
                  <a:lnTo>
                    <a:pt x="22" y="46"/>
                  </a:lnTo>
                  <a:lnTo>
                    <a:pt x="25" y="46"/>
                  </a:lnTo>
                  <a:lnTo>
                    <a:pt x="25" y="4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1" name="Freeform 57">
              <a:extLst>
                <a:ext uri="{FF2B5EF4-FFF2-40B4-BE49-F238E27FC236}">
                  <a16:creationId xmlns:a16="http://schemas.microsoft.com/office/drawing/2014/main" id="{F89398B3-7A8F-0466-F83B-7B0468365C0D}"/>
                </a:ext>
              </a:extLst>
            </p:cNvPr>
            <p:cNvSpPr>
              <a:spLocks/>
            </p:cNvSpPr>
            <p:nvPr/>
          </p:nvSpPr>
          <p:spPr bwMode="auto">
            <a:xfrm>
              <a:off x="7155640" y="2064674"/>
              <a:ext cx="57765" cy="38410"/>
            </a:xfrm>
            <a:custGeom>
              <a:avLst/>
              <a:gdLst>
                <a:gd name="T0" fmla="*/ 4 w 43"/>
                <a:gd name="T1" fmla="*/ 27 h 34"/>
                <a:gd name="T2" fmla="*/ 4 w 43"/>
                <a:gd name="T3" fmla="*/ 27 h 34"/>
                <a:gd name="T4" fmla="*/ 10 w 43"/>
                <a:gd name="T5" fmla="*/ 32 h 34"/>
                <a:gd name="T6" fmla="*/ 14 w 43"/>
                <a:gd name="T7" fmla="*/ 34 h 34"/>
                <a:gd name="T8" fmla="*/ 20 w 43"/>
                <a:gd name="T9" fmla="*/ 32 h 34"/>
                <a:gd name="T10" fmla="*/ 24 w 43"/>
                <a:gd name="T11" fmla="*/ 30 h 34"/>
                <a:gd name="T12" fmla="*/ 33 w 43"/>
                <a:gd name="T13" fmla="*/ 21 h 34"/>
                <a:gd name="T14" fmla="*/ 37 w 43"/>
                <a:gd name="T15" fmla="*/ 19 h 34"/>
                <a:gd name="T16" fmla="*/ 40 w 43"/>
                <a:gd name="T17" fmla="*/ 17 h 34"/>
                <a:gd name="T18" fmla="*/ 40 w 43"/>
                <a:gd name="T19" fmla="*/ 17 h 34"/>
                <a:gd name="T20" fmla="*/ 42 w 43"/>
                <a:gd name="T21" fmla="*/ 15 h 34"/>
                <a:gd name="T22" fmla="*/ 43 w 43"/>
                <a:gd name="T23" fmla="*/ 13 h 34"/>
                <a:gd name="T24" fmla="*/ 39 w 43"/>
                <a:gd name="T25" fmla="*/ 10 h 34"/>
                <a:gd name="T26" fmla="*/ 32 w 43"/>
                <a:gd name="T27" fmla="*/ 4 h 34"/>
                <a:gd name="T28" fmla="*/ 23 w 43"/>
                <a:gd name="T29" fmla="*/ 0 h 34"/>
                <a:gd name="T30" fmla="*/ 23 w 43"/>
                <a:gd name="T31" fmla="*/ 0 h 34"/>
                <a:gd name="T32" fmla="*/ 18 w 43"/>
                <a:gd name="T33" fmla="*/ 0 h 34"/>
                <a:gd name="T34" fmla="*/ 13 w 43"/>
                <a:gd name="T35" fmla="*/ 0 h 34"/>
                <a:gd name="T36" fmla="*/ 8 w 43"/>
                <a:gd name="T37" fmla="*/ 2 h 34"/>
                <a:gd name="T38" fmla="*/ 4 w 43"/>
                <a:gd name="T39" fmla="*/ 6 h 34"/>
                <a:gd name="T40" fmla="*/ 1 w 43"/>
                <a:gd name="T41" fmla="*/ 12 h 34"/>
                <a:gd name="T42" fmla="*/ 0 w 43"/>
                <a:gd name="T43" fmla="*/ 15 h 34"/>
                <a:gd name="T44" fmla="*/ 1 w 43"/>
                <a:gd name="T45" fmla="*/ 21 h 34"/>
                <a:gd name="T46" fmla="*/ 4 w 43"/>
                <a:gd name="T47" fmla="*/ 27 h 34"/>
                <a:gd name="T48" fmla="*/ 4 w 43"/>
                <a:gd name="T49"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4">
                  <a:moveTo>
                    <a:pt x="4" y="27"/>
                  </a:moveTo>
                  <a:lnTo>
                    <a:pt x="4" y="27"/>
                  </a:lnTo>
                  <a:lnTo>
                    <a:pt x="10" y="32"/>
                  </a:lnTo>
                  <a:lnTo>
                    <a:pt x="14" y="34"/>
                  </a:lnTo>
                  <a:lnTo>
                    <a:pt x="20" y="32"/>
                  </a:lnTo>
                  <a:lnTo>
                    <a:pt x="24" y="30"/>
                  </a:lnTo>
                  <a:lnTo>
                    <a:pt x="33" y="21"/>
                  </a:lnTo>
                  <a:lnTo>
                    <a:pt x="37" y="19"/>
                  </a:lnTo>
                  <a:lnTo>
                    <a:pt x="40" y="17"/>
                  </a:lnTo>
                  <a:lnTo>
                    <a:pt x="40" y="17"/>
                  </a:lnTo>
                  <a:lnTo>
                    <a:pt x="42" y="15"/>
                  </a:lnTo>
                  <a:lnTo>
                    <a:pt x="43" y="13"/>
                  </a:lnTo>
                  <a:lnTo>
                    <a:pt x="39" y="10"/>
                  </a:lnTo>
                  <a:lnTo>
                    <a:pt x="32" y="4"/>
                  </a:lnTo>
                  <a:lnTo>
                    <a:pt x="23" y="0"/>
                  </a:lnTo>
                  <a:lnTo>
                    <a:pt x="23" y="0"/>
                  </a:lnTo>
                  <a:lnTo>
                    <a:pt x="18" y="0"/>
                  </a:lnTo>
                  <a:lnTo>
                    <a:pt x="13" y="0"/>
                  </a:lnTo>
                  <a:lnTo>
                    <a:pt x="8" y="2"/>
                  </a:lnTo>
                  <a:lnTo>
                    <a:pt x="4" y="6"/>
                  </a:lnTo>
                  <a:lnTo>
                    <a:pt x="1" y="12"/>
                  </a:lnTo>
                  <a:lnTo>
                    <a:pt x="0" y="15"/>
                  </a:lnTo>
                  <a:lnTo>
                    <a:pt x="1" y="21"/>
                  </a:lnTo>
                  <a:lnTo>
                    <a:pt x="4" y="27"/>
                  </a:lnTo>
                  <a:lnTo>
                    <a:pt x="4" y="2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2" name="Freeform 58">
              <a:extLst>
                <a:ext uri="{FF2B5EF4-FFF2-40B4-BE49-F238E27FC236}">
                  <a16:creationId xmlns:a16="http://schemas.microsoft.com/office/drawing/2014/main" id="{FCFEB9AC-8409-FC94-DAE7-4ECE5417E238}"/>
                </a:ext>
              </a:extLst>
            </p:cNvPr>
            <p:cNvSpPr>
              <a:spLocks/>
            </p:cNvSpPr>
            <p:nvPr/>
          </p:nvSpPr>
          <p:spPr bwMode="auto">
            <a:xfrm>
              <a:off x="5691375" y="2552710"/>
              <a:ext cx="228372" cy="354730"/>
            </a:xfrm>
            <a:custGeom>
              <a:avLst/>
              <a:gdLst>
                <a:gd name="T0" fmla="*/ 16 w 170"/>
                <a:gd name="T1" fmla="*/ 72 h 314"/>
                <a:gd name="T2" fmla="*/ 9 w 170"/>
                <a:gd name="T3" fmla="*/ 89 h 314"/>
                <a:gd name="T4" fmla="*/ 19 w 170"/>
                <a:gd name="T5" fmla="*/ 100 h 314"/>
                <a:gd name="T6" fmla="*/ 4 w 170"/>
                <a:gd name="T7" fmla="*/ 111 h 314"/>
                <a:gd name="T8" fmla="*/ 4 w 170"/>
                <a:gd name="T9" fmla="*/ 117 h 314"/>
                <a:gd name="T10" fmla="*/ 17 w 170"/>
                <a:gd name="T11" fmla="*/ 109 h 314"/>
                <a:gd name="T12" fmla="*/ 25 w 170"/>
                <a:gd name="T13" fmla="*/ 124 h 314"/>
                <a:gd name="T14" fmla="*/ 35 w 170"/>
                <a:gd name="T15" fmla="*/ 105 h 314"/>
                <a:gd name="T16" fmla="*/ 36 w 170"/>
                <a:gd name="T17" fmla="*/ 111 h 314"/>
                <a:gd name="T18" fmla="*/ 38 w 170"/>
                <a:gd name="T19" fmla="*/ 128 h 314"/>
                <a:gd name="T20" fmla="*/ 32 w 170"/>
                <a:gd name="T21" fmla="*/ 148 h 314"/>
                <a:gd name="T22" fmla="*/ 60 w 170"/>
                <a:gd name="T23" fmla="*/ 144 h 314"/>
                <a:gd name="T24" fmla="*/ 67 w 170"/>
                <a:gd name="T25" fmla="*/ 146 h 314"/>
                <a:gd name="T26" fmla="*/ 64 w 170"/>
                <a:gd name="T27" fmla="*/ 165 h 314"/>
                <a:gd name="T28" fmla="*/ 73 w 170"/>
                <a:gd name="T29" fmla="*/ 176 h 314"/>
                <a:gd name="T30" fmla="*/ 71 w 170"/>
                <a:gd name="T31" fmla="*/ 198 h 314"/>
                <a:gd name="T32" fmla="*/ 54 w 170"/>
                <a:gd name="T33" fmla="*/ 202 h 314"/>
                <a:gd name="T34" fmla="*/ 45 w 170"/>
                <a:gd name="T35" fmla="*/ 200 h 314"/>
                <a:gd name="T36" fmla="*/ 39 w 170"/>
                <a:gd name="T37" fmla="*/ 216 h 314"/>
                <a:gd name="T38" fmla="*/ 48 w 170"/>
                <a:gd name="T39" fmla="*/ 226 h 314"/>
                <a:gd name="T40" fmla="*/ 45 w 170"/>
                <a:gd name="T41" fmla="*/ 239 h 314"/>
                <a:gd name="T42" fmla="*/ 28 w 170"/>
                <a:gd name="T43" fmla="*/ 250 h 314"/>
                <a:gd name="T44" fmla="*/ 39 w 170"/>
                <a:gd name="T45" fmla="*/ 257 h 314"/>
                <a:gd name="T46" fmla="*/ 51 w 170"/>
                <a:gd name="T47" fmla="*/ 261 h 314"/>
                <a:gd name="T48" fmla="*/ 71 w 170"/>
                <a:gd name="T49" fmla="*/ 264 h 314"/>
                <a:gd name="T50" fmla="*/ 73 w 170"/>
                <a:gd name="T51" fmla="*/ 270 h 314"/>
                <a:gd name="T52" fmla="*/ 51 w 170"/>
                <a:gd name="T53" fmla="*/ 274 h 314"/>
                <a:gd name="T54" fmla="*/ 26 w 170"/>
                <a:gd name="T55" fmla="*/ 311 h 314"/>
                <a:gd name="T56" fmla="*/ 30 w 170"/>
                <a:gd name="T57" fmla="*/ 311 h 314"/>
                <a:gd name="T58" fmla="*/ 50 w 170"/>
                <a:gd name="T59" fmla="*/ 303 h 314"/>
                <a:gd name="T60" fmla="*/ 58 w 170"/>
                <a:gd name="T61" fmla="*/ 305 h 314"/>
                <a:gd name="T62" fmla="*/ 64 w 170"/>
                <a:gd name="T63" fmla="*/ 296 h 314"/>
                <a:gd name="T64" fmla="*/ 79 w 170"/>
                <a:gd name="T65" fmla="*/ 292 h 314"/>
                <a:gd name="T66" fmla="*/ 96 w 170"/>
                <a:gd name="T67" fmla="*/ 287 h 314"/>
                <a:gd name="T68" fmla="*/ 111 w 170"/>
                <a:gd name="T69" fmla="*/ 292 h 314"/>
                <a:gd name="T70" fmla="*/ 148 w 170"/>
                <a:gd name="T71" fmla="*/ 281 h 314"/>
                <a:gd name="T72" fmla="*/ 161 w 170"/>
                <a:gd name="T73" fmla="*/ 268 h 314"/>
                <a:gd name="T74" fmla="*/ 149 w 170"/>
                <a:gd name="T75" fmla="*/ 257 h 314"/>
                <a:gd name="T76" fmla="*/ 170 w 170"/>
                <a:gd name="T77" fmla="*/ 227 h 314"/>
                <a:gd name="T78" fmla="*/ 154 w 170"/>
                <a:gd name="T79" fmla="*/ 213 h 314"/>
                <a:gd name="T80" fmla="*/ 145 w 170"/>
                <a:gd name="T81" fmla="*/ 218 h 314"/>
                <a:gd name="T82" fmla="*/ 139 w 170"/>
                <a:gd name="T83" fmla="*/ 205 h 314"/>
                <a:gd name="T84" fmla="*/ 135 w 170"/>
                <a:gd name="T85" fmla="*/ 194 h 314"/>
                <a:gd name="T86" fmla="*/ 129 w 170"/>
                <a:gd name="T87" fmla="*/ 170 h 314"/>
                <a:gd name="T88" fmla="*/ 114 w 170"/>
                <a:gd name="T89" fmla="*/ 154 h 314"/>
                <a:gd name="T90" fmla="*/ 104 w 170"/>
                <a:gd name="T91" fmla="*/ 126 h 314"/>
                <a:gd name="T92" fmla="*/ 91 w 170"/>
                <a:gd name="T93" fmla="*/ 113 h 314"/>
                <a:gd name="T94" fmla="*/ 71 w 170"/>
                <a:gd name="T95" fmla="*/ 107 h 314"/>
                <a:gd name="T96" fmla="*/ 80 w 170"/>
                <a:gd name="T97" fmla="*/ 93 h 314"/>
                <a:gd name="T98" fmla="*/ 95 w 170"/>
                <a:gd name="T99" fmla="*/ 48 h 314"/>
                <a:gd name="T100" fmla="*/ 67 w 170"/>
                <a:gd name="T101" fmla="*/ 45 h 314"/>
                <a:gd name="T102" fmla="*/ 50 w 170"/>
                <a:gd name="T103" fmla="*/ 41 h 314"/>
                <a:gd name="T104" fmla="*/ 61 w 170"/>
                <a:gd name="T105" fmla="*/ 28 h 314"/>
                <a:gd name="T106" fmla="*/ 70 w 170"/>
                <a:gd name="T107" fmla="*/ 10 h 314"/>
                <a:gd name="T108" fmla="*/ 69 w 170"/>
                <a:gd name="T109" fmla="*/ 0 h 314"/>
                <a:gd name="T110" fmla="*/ 61 w 170"/>
                <a:gd name="T111" fmla="*/ 11 h 314"/>
                <a:gd name="T112" fmla="*/ 36 w 170"/>
                <a:gd name="T113" fmla="*/ 13 h 314"/>
                <a:gd name="T114" fmla="*/ 28 w 170"/>
                <a:gd name="T115" fmla="*/ 33 h 314"/>
                <a:gd name="T116" fmla="*/ 19 w 170"/>
                <a:gd name="T117" fmla="*/ 50 h 314"/>
                <a:gd name="T118" fmla="*/ 13 w 170"/>
                <a:gd name="T119" fmla="*/ 58 h 314"/>
                <a:gd name="T120" fmla="*/ 1 w 170"/>
                <a:gd name="T121" fmla="*/ 52 h 314"/>
                <a:gd name="T122" fmla="*/ 16 w 170"/>
                <a:gd name="T123" fmla="*/ 67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314">
                  <a:moveTo>
                    <a:pt x="16" y="67"/>
                  </a:moveTo>
                  <a:lnTo>
                    <a:pt x="16" y="67"/>
                  </a:lnTo>
                  <a:lnTo>
                    <a:pt x="17" y="69"/>
                  </a:lnTo>
                  <a:lnTo>
                    <a:pt x="17" y="69"/>
                  </a:lnTo>
                  <a:lnTo>
                    <a:pt x="16" y="72"/>
                  </a:lnTo>
                  <a:lnTo>
                    <a:pt x="11" y="80"/>
                  </a:lnTo>
                  <a:lnTo>
                    <a:pt x="9" y="82"/>
                  </a:lnTo>
                  <a:lnTo>
                    <a:pt x="9" y="85"/>
                  </a:lnTo>
                  <a:lnTo>
                    <a:pt x="9" y="85"/>
                  </a:lnTo>
                  <a:lnTo>
                    <a:pt x="9" y="89"/>
                  </a:lnTo>
                  <a:lnTo>
                    <a:pt x="9" y="91"/>
                  </a:lnTo>
                  <a:lnTo>
                    <a:pt x="13" y="94"/>
                  </a:lnTo>
                  <a:lnTo>
                    <a:pt x="16" y="96"/>
                  </a:lnTo>
                  <a:lnTo>
                    <a:pt x="17" y="96"/>
                  </a:lnTo>
                  <a:lnTo>
                    <a:pt x="19" y="100"/>
                  </a:lnTo>
                  <a:lnTo>
                    <a:pt x="19" y="100"/>
                  </a:lnTo>
                  <a:lnTo>
                    <a:pt x="19" y="102"/>
                  </a:lnTo>
                  <a:lnTo>
                    <a:pt x="16" y="104"/>
                  </a:lnTo>
                  <a:lnTo>
                    <a:pt x="10" y="107"/>
                  </a:lnTo>
                  <a:lnTo>
                    <a:pt x="4" y="111"/>
                  </a:lnTo>
                  <a:lnTo>
                    <a:pt x="3" y="113"/>
                  </a:lnTo>
                  <a:lnTo>
                    <a:pt x="3" y="115"/>
                  </a:lnTo>
                  <a:lnTo>
                    <a:pt x="3" y="115"/>
                  </a:lnTo>
                  <a:lnTo>
                    <a:pt x="3" y="117"/>
                  </a:lnTo>
                  <a:lnTo>
                    <a:pt x="4" y="117"/>
                  </a:lnTo>
                  <a:lnTo>
                    <a:pt x="7" y="115"/>
                  </a:lnTo>
                  <a:lnTo>
                    <a:pt x="16" y="109"/>
                  </a:lnTo>
                  <a:lnTo>
                    <a:pt x="16" y="109"/>
                  </a:lnTo>
                  <a:lnTo>
                    <a:pt x="17" y="109"/>
                  </a:lnTo>
                  <a:lnTo>
                    <a:pt x="17" y="109"/>
                  </a:lnTo>
                  <a:lnTo>
                    <a:pt x="19" y="117"/>
                  </a:lnTo>
                  <a:lnTo>
                    <a:pt x="19" y="122"/>
                  </a:lnTo>
                  <a:lnTo>
                    <a:pt x="22" y="124"/>
                  </a:lnTo>
                  <a:lnTo>
                    <a:pt x="25" y="124"/>
                  </a:lnTo>
                  <a:lnTo>
                    <a:pt x="25" y="124"/>
                  </a:lnTo>
                  <a:lnTo>
                    <a:pt x="28" y="122"/>
                  </a:lnTo>
                  <a:lnTo>
                    <a:pt x="30" y="120"/>
                  </a:lnTo>
                  <a:lnTo>
                    <a:pt x="33" y="113"/>
                  </a:lnTo>
                  <a:lnTo>
                    <a:pt x="33" y="107"/>
                  </a:lnTo>
                  <a:lnTo>
                    <a:pt x="35" y="105"/>
                  </a:lnTo>
                  <a:lnTo>
                    <a:pt x="36" y="104"/>
                  </a:lnTo>
                  <a:lnTo>
                    <a:pt x="36" y="104"/>
                  </a:lnTo>
                  <a:lnTo>
                    <a:pt x="38" y="105"/>
                  </a:lnTo>
                  <a:lnTo>
                    <a:pt x="38" y="105"/>
                  </a:lnTo>
                  <a:lnTo>
                    <a:pt x="36" y="111"/>
                  </a:lnTo>
                  <a:lnTo>
                    <a:pt x="36" y="117"/>
                  </a:lnTo>
                  <a:lnTo>
                    <a:pt x="38" y="122"/>
                  </a:lnTo>
                  <a:lnTo>
                    <a:pt x="38" y="122"/>
                  </a:lnTo>
                  <a:lnTo>
                    <a:pt x="38" y="124"/>
                  </a:lnTo>
                  <a:lnTo>
                    <a:pt x="38" y="128"/>
                  </a:lnTo>
                  <a:lnTo>
                    <a:pt x="35" y="135"/>
                  </a:lnTo>
                  <a:lnTo>
                    <a:pt x="32" y="142"/>
                  </a:lnTo>
                  <a:lnTo>
                    <a:pt x="30" y="146"/>
                  </a:lnTo>
                  <a:lnTo>
                    <a:pt x="30" y="146"/>
                  </a:lnTo>
                  <a:lnTo>
                    <a:pt x="32" y="148"/>
                  </a:lnTo>
                  <a:lnTo>
                    <a:pt x="35" y="150"/>
                  </a:lnTo>
                  <a:lnTo>
                    <a:pt x="42" y="150"/>
                  </a:lnTo>
                  <a:lnTo>
                    <a:pt x="52" y="148"/>
                  </a:lnTo>
                  <a:lnTo>
                    <a:pt x="55" y="146"/>
                  </a:lnTo>
                  <a:lnTo>
                    <a:pt x="60" y="144"/>
                  </a:lnTo>
                  <a:lnTo>
                    <a:pt x="60" y="144"/>
                  </a:lnTo>
                  <a:lnTo>
                    <a:pt x="63" y="141"/>
                  </a:lnTo>
                  <a:lnTo>
                    <a:pt x="66" y="141"/>
                  </a:lnTo>
                  <a:lnTo>
                    <a:pt x="66" y="141"/>
                  </a:lnTo>
                  <a:lnTo>
                    <a:pt x="67" y="146"/>
                  </a:lnTo>
                  <a:lnTo>
                    <a:pt x="64" y="152"/>
                  </a:lnTo>
                  <a:lnTo>
                    <a:pt x="64" y="152"/>
                  </a:lnTo>
                  <a:lnTo>
                    <a:pt x="63" y="155"/>
                  </a:lnTo>
                  <a:lnTo>
                    <a:pt x="63" y="161"/>
                  </a:lnTo>
                  <a:lnTo>
                    <a:pt x="64" y="165"/>
                  </a:lnTo>
                  <a:lnTo>
                    <a:pt x="67" y="167"/>
                  </a:lnTo>
                  <a:lnTo>
                    <a:pt x="67" y="167"/>
                  </a:lnTo>
                  <a:lnTo>
                    <a:pt x="73" y="170"/>
                  </a:lnTo>
                  <a:lnTo>
                    <a:pt x="74" y="172"/>
                  </a:lnTo>
                  <a:lnTo>
                    <a:pt x="73" y="176"/>
                  </a:lnTo>
                  <a:lnTo>
                    <a:pt x="73" y="176"/>
                  </a:lnTo>
                  <a:lnTo>
                    <a:pt x="71" y="181"/>
                  </a:lnTo>
                  <a:lnTo>
                    <a:pt x="71" y="187"/>
                  </a:lnTo>
                  <a:lnTo>
                    <a:pt x="71" y="194"/>
                  </a:lnTo>
                  <a:lnTo>
                    <a:pt x="71" y="198"/>
                  </a:lnTo>
                  <a:lnTo>
                    <a:pt x="71" y="198"/>
                  </a:lnTo>
                  <a:lnTo>
                    <a:pt x="70" y="200"/>
                  </a:lnTo>
                  <a:lnTo>
                    <a:pt x="67" y="202"/>
                  </a:lnTo>
                  <a:lnTo>
                    <a:pt x="61" y="204"/>
                  </a:lnTo>
                  <a:lnTo>
                    <a:pt x="54" y="202"/>
                  </a:lnTo>
                  <a:lnTo>
                    <a:pt x="51" y="200"/>
                  </a:lnTo>
                  <a:lnTo>
                    <a:pt x="51" y="200"/>
                  </a:lnTo>
                  <a:lnTo>
                    <a:pt x="50" y="198"/>
                  </a:lnTo>
                  <a:lnTo>
                    <a:pt x="47" y="198"/>
                  </a:lnTo>
                  <a:lnTo>
                    <a:pt x="45" y="200"/>
                  </a:lnTo>
                  <a:lnTo>
                    <a:pt x="45" y="204"/>
                  </a:lnTo>
                  <a:lnTo>
                    <a:pt x="45" y="204"/>
                  </a:lnTo>
                  <a:lnTo>
                    <a:pt x="45" y="207"/>
                  </a:lnTo>
                  <a:lnTo>
                    <a:pt x="42" y="213"/>
                  </a:lnTo>
                  <a:lnTo>
                    <a:pt x="39" y="216"/>
                  </a:lnTo>
                  <a:lnTo>
                    <a:pt x="39" y="220"/>
                  </a:lnTo>
                  <a:lnTo>
                    <a:pt x="39" y="220"/>
                  </a:lnTo>
                  <a:lnTo>
                    <a:pt x="41" y="222"/>
                  </a:lnTo>
                  <a:lnTo>
                    <a:pt x="45" y="224"/>
                  </a:lnTo>
                  <a:lnTo>
                    <a:pt x="48" y="226"/>
                  </a:lnTo>
                  <a:lnTo>
                    <a:pt x="50" y="227"/>
                  </a:lnTo>
                  <a:lnTo>
                    <a:pt x="51" y="229"/>
                  </a:lnTo>
                  <a:lnTo>
                    <a:pt x="51" y="229"/>
                  </a:lnTo>
                  <a:lnTo>
                    <a:pt x="50" y="233"/>
                  </a:lnTo>
                  <a:lnTo>
                    <a:pt x="45" y="239"/>
                  </a:lnTo>
                  <a:lnTo>
                    <a:pt x="39" y="242"/>
                  </a:lnTo>
                  <a:lnTo>
                    <a:pt x="32" y="246"/>
                  </a:lnTo>
                  <a:lnTo>
                    <a:pt x="32" y="246"/>
                  </a:lnTo>
                  <a:lnTo>
                    <a:pt x="28" y="248"/>
                  </a:lnTo>
                  <a:lnTo>
                    <a:pt x="28" y="250"/>
                  </a:lnTo>
                  <a:lnTo>
                    <a:pt x="28" y="253"/>
                  </a:lnTo>
                  <a:lnTo>
                    <a:pt x="29" y="255"/>
                  </a:lnTo>
                  <a:lnTo>
                    <a:pt x="33" y="257"/>
                  </a:lnTo>
                  <a:lnTo>
                    <a:pt x="36" y="257"/>
                  </a:lnTo>
                  <a:lnTo>
                    <a:pt x="39" y="257"/>
                  </a:lnTo>
                  <a:lnTo>
                    <a:pt x="39" y="257"/>
                  </a:lnTo>
                  <a:lnTo>
                    <a:pt x="42" y="255"/>
                  </a:lnTo>
                  <a:lnTo>
                    <a:pt x="44" y="257"/>
                  </a:lnTo>
                  <a:lnTo>
                    <a:pt x="47" y="259"/>
                  </a:lnTo>
                  <a:lnTo>
                    <a:pt x="51" y="261"/>
                  </a:lnTo>
                  <a:lnTo>
                    <a:pt x="51" y="261"/>
                  </a:lnTo>
                  <a:lnTo>
                    <a:pt x="57" y="261"/>
                  </a:lnTo>
                  <a:lnTo>
                    <a:pt x="61" y="264"/>
                  </a:lnTo>
                  <a:lnTo>
                    <a:pt x="66" y="264"/>
                  </a:lnTo>
                  <a:lnTo>
                    <a:pt x="71" y="264"/>
                  </a:lnTo>
                  <a:lnTo>
                    <a:pt x="71" y="264"/>
                  </a:lnTo>
                  <a:lnTo>
                    <a:pt x="76" y="262"/>
                  </a:lnTo>
                  <a:lnTo>
                    <a:pt x="79" y="262"/>
                  </a:lnTo>
                  <a:lnTo>
                    <a:pt x="77" y="266"/>
                  </a:lnTo>
                  <a:lnTo>
                    <a:pt x="73" y="270"/>
                  </a:lnTo>
                  <a:lnTo>
                    <a:pt x="73" y="270"/>
                  </a:lnTo>
                  <a:lnTo>
                    <a:pt x="69" y="274"/>
                  </a:lnTo>
                  <a:lnTo>
                    <a:pt x="63" y="274"/>
                  </a:lnTo>
                  <a:lnTo>
                    <a:pt x="57" y="272"/>
                  </a:lnTo>
                  <a:lnTo>
                    <a:pt x="51" y="274"/>
                  </a:lnTo>
                  <a:lnTo>
                    <a:pt x="51" y="274"/>
                  </a:lnTo>
                  <a:lnTo>
                    <a:pt x="44" y="281"/>
                  </a:lnTo>
                  <a:lnTo>
                    <a:pt x="35" y="292"/>
                  </a:lnTo>
                  <a:lnTo>
                    <a:pt x="28" y="305"/>
                  </a:lnTo>
                  <a:lnTo>
                    <a:pt x="26" y="311"/>
                  </a:lnTo>
                  <a:lnTo>
                    <a:pt x="26" y="313"/>
                  </a:lnTo>
                  <a:lnTo>
                    <a:pt x="26" y="313"/>
                  </a:lnTo>
                  <a:lnTo>
                    <a:pt x="28" y="314"/>
                  </a:lnTo>
                  <a:lnTo>
                    <a:pt x="28" y="314"/>
                  </a:lnTo>
                  <a:lnTo>
                    <a:pt x="30" y="311"/>
                  </a:lnTo>
                  <a:lnTo>
                    <a:pt x="35" y="307"/>
                  </a:lnTo>
                  <a:lnTo>
                    <a:pt x="41" y="303"/>
                  </a:lnTo>
                  <a:lnTo>
                    <a:pt x="41" y="303"/>
                  </a:lnTo>
                  <a:lnTo>
                    <a:pt x="47" y="301"/>
                  </a:lnTo>
                  <a:lnTo>
                    <a:pt x="50" y="303"/>
                  </a:lnTo>
                  <a:lnTo>
                    <a:pt x="52" y="305"/>
                  </a:lnTo>
                  <a:lnTo>
                    <a:pt x="55" y="307"/>
                  </a:lnTo>
                  <a:lnTo>
                    <a:pt x="55" y="307"/>
                  </a:lnTo>
                  <a:lnTo>
                    <a:pt x="57" y="307"/>
                  </a:lnTo>
                  <a:lnTo>
                    <a:pt x="58" y="305"/>
                  </a:lnTo>
                  <a:lnTo>
                    <a:pt x="60" y="301"/>
                  </a:lnTo>
                  <a:lnTo>
                    <a:pt x="63" y="298"/>
                  </a:lnTo>
                  <a:lnTo>
                    <a:pt x="63" y="296"/>
                  </a:lnTo>
                  <a:lnTo>
                    <a:pt x="64" y="296"/>
                  </a:lnTo>
                  <a:lnTo>
                    <a:pt x="64" y="296"/>
                  </a:lnTo>
                  <a:lnTo>
                    <a:pt x="67" y="296"/>
                  </a:lnTo>
                  <a:lnTo>
                    <a:pt x="70" y="294"/>
                  </a:lnTo>
                  <a:lnTo>
                    <a:pt x="74" y="292"/>
                  </a:lnTo>
                  <a:lnTo>
                    <a:pt x="79" y="292"/>
                  </a:lnTo>
                  <a:lnTo>
                    <a:pt x="79" y="292"/>
                  </a:lnTo>
                  <a:lnTo>
                    <a:pt x="83" y="294"/>
                  </a:lnTo>
                  <a:lnTo>
                    <a:pt x="88" y="292"/>
                  </a:lnTo>
                  <a:lnTo>
                    <a:pt x="95" y="287"/>
                  </a:lnTo>
                  <a:lnTo>
                    <a:pt x="95" y="287"/>
                  </a:lnTo>
                  <a:lnTo>
                    <a:pt x="96" y="287"/>
                  </a:lnTo>
                  <a:lnTo>
                    <a:pt x="98" y="287"/>
                  </a:lnTo>
                  <a:lnTo>
                    <a:pt x="102" y="288"/>
                  </a:lnTo>
                  <a:lnTo>
                    <a:pt x="107" y="292"/>
                  </a:lnTo>
                  <a:lnTo>
                    <a:pt x="111" y="292"/>
                  </a:lnTo>
                  <a:lnTo>
                    <a:pt x="111" y="292"/>
                  </a:lnTo>
                  <a:lnTo>
                    <a:pt x="120" y="288"/>
                  </a:lnTo>
                  <a:lnTo>
                    <a:pt x="133" y="287"/>
                  </a:lnTo>
                  <a:lnTo>
                    <a:pt x="133" y="287"/>
                  </a:lnTo>
                  <a:lnTo>
                    <a:pt x="139" y="285"/>
                  </a:lnTo>
                  <a:lnTo>
                    <a:pt x="148" y="281"/>
                  </a:lnTo>
                  <a:lnTo>
                    <a:pt x="155" y="277"/>
                  </a:lnTo>
                  <a:lnTo>
                    <a:pt x="161" y="272"/>
                  </a:lnTo>
                  <a:lnTo>
                    <a:pt x="161" y="272"/>
                  </a:lnTo>
                  <a:lnTo>
                    <a:pt x="162" y="270"/>
                  </a:lnTo>
                  <a:lnTo>
                    <a:pt x="161" y="268"/>
                  </a:lnTo>
                  <a:lnTo>
                    <a:pt x="152" y="268"/>
                  </a:lnTo>
                  <a:lnTo>
                    <a:pt x="152" y="268"/>
                  </a:lnTo>
                  <a:lnTo>
                    <a:pt x="149" y="266"/>
                  </a:lnTo>
                  <a:lnTo>
                    <a:pt x="148" y="262"/>
                  </a:lnTo>
                  <a:lnTo>
                    <a:pt x="149" y="257"/>
                  </a:lnTo>
                  <a:lnTo>
                    <a:pt x="154" y="251"/>
                  </a:lnTo>
                  <a:lnTo>
                    <a:pt x="154" y="251"/>
                  </a:lnTo>
                  <a:lnTo>
                    <a:pt x="164" y="242"/>
                  </a:lnTo>
                  <a:lnTo>
                    <a:pt x="168" y="235"/>
                  </a:lnTo>
                  <a:lnTo>
                    <a:pt x="170" y="227"/>
                  </a:lnTo>
                  <a:lnTo>
                    <a:pt x="170" y="227"/>
                  </a:lnTo>
                  <a:lnTo>
                    <a:pt x="170" y="224"/>
                  </a:lnTo>
                  <a:lnTo>
                    <a:pt x="167" y="220"/>
                  </a:lnTo>
                  <a:lnTo>
                    <a:pt x="161" y="215"/>
                  </a:lnTo>
                  <a:lnTo>
                    <a:pt x="154" y="213"/>
                  </a:lnTo>
                  <a:lnTo>
                    <a:pt x="151" y="213"/>
                  </a:lnTo>
                  <a:lnTo>
                    <a:pt x="149" y="215"/>
                  </a:lnTo>
                  <a:lnTo>
                    <a:pt x="149" y="215"/>
                  </a:lnTo>
                  <a:lnTo>
                    <a:pt x="148" y="218"/>
                  </a:lnTo>
                  <a:lnTo>
                    <a:pt x="145" y="218"/>
                  </a:lnTo>
                  <a:lnTo>
                    <a:pt x="142" y="218"/>
                  </a:lnTo>
                  <a:lnTo>
                    <a:pt x="139" y="213"/>
                  </a:lnTo>
                  <a:lnTo>
                    <a:pt x="139" y="213"/>
                  </a:lnTo>
                  <a:lnTo>
                    <a:pt x="139" y="209"/>
                  </a:lnTo>
                  <a:lnTo>
                    <a:pt x="139" y="205"/>
                  </a:lnTo>
                  <a:lnTo>
                    <a:pt x="140" y="202"/>
                  </a:lnTo>
                  <a:lnTo>
                    <a:pt x="139" y="200"/>
                  </a:lnTo>
                  <a:lnTo>
                    <a:pt x="139" y="200"/>
                  </a:lnTo>
                  <a:lnTo>
                    <a:pt x="136" y="198"/>
                  </a:lnTo>
                  <a:lnTo>
                    <a:pt x="135" y="194"/>
                  </a:lnTo>
                  <a:lnTo>
                    <a:pt x="133" y="191"/>
                  </a:lnTo>
                  <a:lnTo>
                    <a:pt x="133" y="187"/>
                  </a:lnTo>
                  <a:lnTo>
                    <a:pt x="133" y="187"/>
                  </a:lnTo>
                  <a:lnTo>
                    <a:pt x="132" y="179"/>
                  </a:lnTo>
                  <a:lnTo>
                    <a:pt x="129" y="170"/>
                  </a:lnTo>
                  <a:lnTo>
                    <a:pt x="124" y="161"/>
                  </a:lnTo>
                  <a:lnTo>
                    <a:pt x="121" y="157"/>
                  </a:lnTo>
                  <a:lnTo>
                    <a:pt x="117" y="155"/>
                  </a:lnTo>
                  <a:lnTo>
                    <a:pt x="117" y="155"/>
                  </a:lnTo>
                  <a:lnTo>
                    <a:pt x="114" y="154"/>
                  </a:lnTo>
                  <a:lnTo>
                    <a:pt x="111" y="152"/>
                  </a:lnTo>
                  <a:lnTo>
                    <a:pt x="108" y="142"/>
                  </a:lnTo>
                  <a:lnTo>
                    <a:pt x="105" y="133"/>
                  </a:lnTo>
                  <a:lnTo>
                    <a:pt x="104" y="126"/>
                  </a:lnTo>
                  <a:lnTo>
                    <a:pt x="104" y="126"/>
                  </a:lnTo>
                  <a:lnTo>
                    <a:pt x="102" y="120"/>
                  </a:lnTo>
                  <a:lnTo>
                    <a:pt x="99" y="119"/>
                  </a:lnTo>
                  <a:lnTo>
                    <a:pt x="95" y="117"/>
                  </a:lnTo>
                  <a:lnTo>
                    <a:pt x="91" y="113"/>
                  </a:lnTo>
                  <a:lnTo>
                    <a:pt x="91" y="113"/>
                  </a:lnTo>
                  <a:lnTo>
                    <a:pt x="86" y="107"/>
                  </a:lnTo>
                  <a:lnTo>
                    <a:pt x="82" y="107"/>
                  </a:lnTo>
                  <a:lnTo>
                    <a:pt x="73" y="109"/>
                  </a:lnTo>
                  <a:lnTo>
                    <a:pt x="73" y="109"/>
                  </a:lnTo>
                  <a:lnTo>
                    <a:pt x="71" y="107"/>
                  </a:lnTo>
                  <a:lnTo>
                    <a:pt x="71" y="107"/>
                  </a:lnTo>
                  <a:lnTo>
                    <a:pt x="71" y="104"/>
                  </a:lnTo>
                  <a:lnTo>
                    <a:pt x="76" y="98"/>
                  </a:lnTo>
                  <a:lnTo>
                    <a:pt x="80" y="93"/>
                  </a:lnTo>
                  <a:lnTo>
                    <a:pt x="80" y="93"/>
                  </a:lnTo>
                  <a:lnTo>
                    <a:pt x="83" y="89"/>
                  </a:lnTo>
                  <a:lnTo>
                    <a:pt x="85" y="83"/>
                  </a:lnTo>
                  <a:lnTo>
                    <a:pt x="91" y="70"/>
                  </a:lnTo>
                  <a:lnTo>
                    <a:pt x="94" y="58"/>
                  </a:lnTo>
                  <a:lnTo>
                    <a:pt x="95" y="48"/>
                  </a:lnTo>
                  <a:lnTo>
                    <a:pt x="95" y="48"/>
                  </a:lnTo>
                  <a:lnTo>
                    <a:pt x="94" y="47"/>
                  </a:lnTo>
                  <a:lnTo>
                    <a:pt x="91" y="45"/>
                  </a:lnTo>
                  <a:lnTo>
                    <a:pt x="79" y="43"/>
                  </a:lnTo>
                  <a:lnTo>
                    <a:pt x="67" y="45"/>
                  </a:lnTo>
                  <a:lnTo>
                    <a:pt x="58" y="47"/>
                  </a:lnTo>
                  <a:lnTo>
                    <a:pt x="58" y="47"/>
                  </a:lnTo>
                  <a:lnTo>
                    <a:pt x="54" y="47"/>
                  </a:lnTo>
                  <a:lnTo>
                    <a:pt x="51" y="45"/>
                  </a:lnTo>
                  <a:lnTo>
                    <a:pt x="50" y="41"/>
                  </a:lnTo>
                  <a:lnTo>
                    <a:pt x="51" y="39"/>
                  </a:lnTo>
                  <a:lnTo>
                    <a:pt x="51" y="37"/>
                  </a:lnTo>
                  <a:lnTo>
                    <a:pt x="51" y="37"/>
                  </a:lnTo>
                  <a:lnTo>
                    <a:pt x="57" y="33"/>
                  </a:lnTo>
                  <a:lnTo>
                    <a:pt x="61" y="28"/>
                  </a:lnTo>
                  <a:lnTo>
                    <a:pt x="66" y="22"/>
                  </a:lnTo>
                  <a:lnTo>
                    <a:pt x="67" y="17"/>
                  </a:lnTo>
                  <a:lnTo>
                    <a:pt x="67" y="17"/>
                  </a:lnTo>
                  <a:lnTo>
                    <a:pt x="67" y="13"/>
                  </a:lnTo>
                  <a:lnTo>
                    <a:pt x="70" y="10"/>
                  </a:lnTo>
                  <a:lnTo>
                    <a:pt x="71" y="6"/>
                  </a:lnTo>
                  <a:lnTo>
                    <a:pt x="71" y="4"/>
                  </a:lnTo>
                  <a:lnTo>
                    <a:pt x="70" y="2"/>
                  </a:lnTo>
                  <a:lnTo>
                    <a:pt x="70" y="2"/>
                  </a:lnTo>
                  <a:lnTo>
                    <a:pt x="69" y="0"/>
                  </a:lnTo>
                  <a:lnTo>
                    <a:pt x="67" y="2"/>
                  </a:lnTo>
                  <a:lnTo>
                    <a:pt x="66" y="4"/>
                  </a:lnTo>
                  <a:lnTo>
                    <a:pt x="63" y="8"/>
                  </a:lnTo>
                  <a:lnTo>
                    <a:pt x="61" y="11"/>
                  </a:lnTo>
                  <a:lnTo>
                    <a:pt x="61" y="11"/>
                  </a:lnTo>
                  <a:lnTo>
                    <a:pt x="57" y="15"/>
                  </a:lnTo>
                  <a:lnTo>
                    <a:pt x="52" y="15"/>
                  </a:lnTo>
                  <a:lnTo>
                    <a:pt x="39" y="13"/>
                  </a:lnTo>
                  <a:lnTo>
                    <a:pt x="39" y="13"/>
                  </a:lnTo>
                  <a:lnTo>
                    <a:pt x="36" y="13"/>
                  </a:lnTo>
                  <a:lnTo>
                    <a:pt x="33" y="13"/>
                  </a:lnTo>
                  <a:lnTo>
                    <a:pt x="29" y="21"/>
                  </a:lnTo>
                  <a:lnTo>
                    <a:pt x="28" y="28"/>
                  </a:lnTo>
                  <a:lnTo>
                    <a:pt x="28" y="33"/>
                  </a:lnTo>
                  <a:lnTo>
                    <a:pt x="28" y="33"/>
                  </a:lnTo>
                  <a:lnTo>
                    <a:pt x="26" y="39"/>
                  </a:lnTo>
                  <a:lnTo>
                    <a:pt x="22" y="43"/>
                  </a:lnTo>
                  <a:lnTo>
                    <a:pt x="19" y="47"/>
                  </a:lnTo>
                  <a:lnTo>
                    <a:pt x="17" y="48"/>
                  </a:lnTo>
                  <a:lnTo>
                    <a:pt x="19" y="50"/>
                  </a:lnTo>
                  <a:lnTo>
                    <a:pt x="19" y="50"/>
                  </a:lnTo>
                  <a:lnTo>
                    <a:pt x="19" y="56"/>
                  </a:lnTo>
                  <a:lnTo>
                    <a:pt x="17" y="58"/>
                  </a:lnTo>
                  <a:lnTo>
                    <a:pt x="16" y="59"/>
                  </a:lnTo>
                  <a:lnTo>
                    <a:pt x="13" y="58"/>
                  </a:lnTo>
                  <a:lnTo>
                    <a:pt x="13" y="58"/>
                  </a:lnTo>
                  <a:lnTo>
                    <a:pt x="9" y="52"/>
                  </a:lnTo>
                  <a:lnTo>
                    <a:pt x="6" y="50"/>
                  </a:lnTo>
                  <a:lnTo>
                    <a:pt x="1" y="52"/>
                  </a:lnTo>
                  <a:lnTo>
                    <a:pt x="1" y="52"/>
                  </a:lnTo>
                  <a:lnTo>
                    <a:pt x="0" y="56"/>
                  </a:lnTo>
                  <a:lnTo>
                    <a:pt x="0" y="58"/>
                  </a:lnTo>
                  <a:lnTo>
                    <a:pt x="3" y="61"/>
                  </a:lnTo>
                  <a:lnTo>
                    <a:pt x="9" y="65"/>
                  </a:lnTo>
                  <a:lnTo>
                    <a:pt x="16" y="67"/>
                  </a:lnTo>
                  <a:lnTo>
                    <a:pt x="16" y="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3" name="Freeform 59">
              <a:extLst>
                <a:ext uri="{FF2B5EF4-FFF2-40B4-BE49-F238E27FC236}">
                  <a16:creationId xmlns:a16="http://schemas.microsoft.com/office/drawing/2014/main" id="{438DE172-B1B3-CF71-8370-C67550823978}"/>
                </a:ext>
              </a:extLst>
            </p:cNvPr>
            <p:cNvSpPr>
              <a:spLocks/>
            </p:cNvSpPr>
            <p:nvPr/>
          </p:nvSpPr>
          <p:spPr bwMode="auto">
            <a:xfrm>
              <a:off x="6150805" y="1532579"/>
              <a:ext cx="38957" cy="38410"/>
            </a:xfrm>
            <a:custGeom>
              <a:avLst/>
              <a:gdLst>
                <a:gd name="T0" fmla="*/ 14 w 29"/>
                <a:gd name="T1" fmla="*/ 22 h 34"/>
                <a:gd name="T2" fmla="*/ 14 w 29"/>
                <a:gd name="T3" fmla="*/ 22 h 34"/>
                <a:gd name="T4" fmla="*/ 19 w 29"/>
                <a:gd name="T5" fmla="*/ 24 h 34"/>
                <a:gd name="T6" fmla="*/ 22 w 29"/>
                <a:gd name="T7" fmla="*/ 29 h 34"/>
                <a:gd name="T8" fmla="*/ 26 w 29"/>
                <a:gd name="T9" fmla="*/ 33 h 34"/>
                <a:gd name="T10" fmla="*/ 29 w 29"/>
                <a:gd name="T11" fmla="*/ 34 h 34"/>
                <a:gd name="T12" fmla="*/ 29 w 29"/>
                <a:gd name="T13" fmla="*/ 34 h 34"/>
                <a:gd name="T14" fmla="*/ 29 w 29"/>
                <a:gd name="T15" fmla="*/ 31 h 34"/>
                <a:gd name="T16" fmla="*/ 26 w 29"/>
                <a:gd name="T17" fmla="*/ 25 h 34"/>
                <a:gd name="T18" fmla="*/ 16 w 29"/>
                <a:gd name="T19" fmla="*/ 13 h 34"/>
                <a:gd name="T20" fmla="*/ 16 w 29"/>
                <a:gd name="T21" fmla="*/ 13 h 34"/>
                <a:gd name="T22" fmla="*/ 10 w 29"/>
                <a:gd name="T23" fmla="*/ 2 h 34"/>
                <a:gd name="T24" fmla="*/ 7 w 29"/>
                <a:gd name="T25" fmla="*/ 0 h 34"/>
                <a:gd name="T26" fmla="*/ 3 w 29"/>
                <a:gd name="T27" fmla="*/ 0 h 34"/>
                <a:gd name="T28" fmla="*/ 3 w 29"/>
                <a:gd name="T29" fmla="*/ 0 h 34"/>
                <a:gd name="T30" fmla="*/ 1 w 29"/>
                <a:gd name="T31" fmla="*/ 2 h 34"/>
                <a:gd name="T32" fmla="*/ 0 w 29"/>
                <a:gd name="T33" fmla="*/ 3 h 34"/>
                <a:gd name="T34" fmla="*/ 4 w 29"/>
                <a:gd name="T35" fmla="*/ 11 h 34"/>
                <a:gd name="T36" fmla="*/ 10 w 29"/>
                <a:gd name="T37" fmla="*/ 18 h 34"/>
                <a:gd name="T38" fmla="*/ 14 w 29"/>
                <a:gd name="T39" fmla="*/ 22 h 34"/>
                <a:gd name="T40" fmla="*/ 14 w 29"/>
                <a:gd name="T41"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34">
                  <a:moveTo>
                    <a:pt x="14" y="22"/>
                  </a:moveTo>
                  <a:lnTo>
                    <a:pt x="14" y="22"/>
                  </a:lnTo>
                  <a:lnTo>
                    <a:pt x="19" y="24"/>
                  </a:lnTo>
                  <a:lnTo>
                    <a:pt x="22" y="29"/>
                  </a:lnTo>
                  <a:lnTo>
                    <a:pt x="26" y="33"/>
                  </a:lnTo>
                  <a:lnTo>
                    <a:pt x="29" y="34"/>
                  </a:lnTo>
                  <a:lnTo>
                    <a:pt x="29" y="34"/>
                  </a:lnTo>
                  <a:lnTo>
                    <a:pt x="29" y="31"/>
                  </a:lnTo>
                  <a:lnTo>
                    <a:pt x="26" y="25"/>
                  </a:lnTo>
                  <a:lnTo>
                    <a:pt x="16" y="13"/>
                  </a:lnTo>
                  <a:lnTo>
                    <a:pt x="16" y="13"/>
                  </a:lnTo>
                  <a:lnTo>
                    <a:pt x="10" y="2"/>
                  </a:lnTo>
                  <a:lnTo>
                    <a:pt x="7" y="0"/>
                  </a:lnTo>
                  <a:lnTo>
                    <a:pt x="3" y="0"/>
                  </a:lnTo>
                  <a:lnTo>
                    <a:pt x="3" y="0"/>
                  </a:lnTo>
                  <a:lnTo>
                    <a:pt x="1" y="2"/>
                  </a:lnTo>
                  <a:lnTo>
                    <a:pt x="0" y="3"/>
                  </a:lnTo>
                  <a:lnTo>
                    <a:pt x="4" y="11"/>
                  </a:lnTo>
                  <a:lnTo>
                    <a:pt x="10" y="18"/>
                  </a:lnTo>
                  <a:lnTo>
                    <a:pt x="14" y="22"/>
                  </a:lnTo>
                  <a:lnTo>
                    <a:pt x="14" y="2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4" name="Freeform 60">
              <a:extLst>
                <a:ext uri="{FF2B5EF4-FFF2-40B4-BE49-F238E27FC236}">
                  <a16:creationId xmlns:a16="http://schemas.microsoft.com/office/drawing/2014/main" id="{A5F3D383-8ADE-EDDC-CD2B-1AEF42B39904}"/>
                </a:ext>
              </a:extLst>
            </p:cNvPr>
            <p:cNvSpPr>
              <a:spLocks/>
            </p:cNvSpPr>
            <p:nvPr/>
          </p:nvSpPr>
          <p:spPr bwMode="auto">
            <a:xfrm>
              <a:off x="8744837" y="3902716"/>
              <a:ext cx="60451" cy="49707"/>
            </a:xfrm>
            <a:custGeom>
              <a:avLst/>
              <a:gdLst>
                <a:gd name="T0" fmla="*/ 35 w 45"/>
                <a:gd name="T1" fmla="*/ 31 h 44"/>
                <a:gd name="T2" fmla="*/ 35 w 45"/>
                <a:gd name="T3" fmla="*/ 31 h 44"/>
                <a:gd name="T4" fmla="*/ 36 w 45"/>
                <a:gd name="T5" fmla="*/ 24 h 44"/>
                <a:gd name="T6" fmla="*/ 40 w 45"/>
                <a:gd name="T7" fmla="*/ 16 h 44"/>
                <a:gd name="T8" fmla="*/ 45 w 45"/>
                <a:gd name="T9" fmla="*/ 9 h 44"/>
                <a:gd name="T10" fmla="*/ 45 w 45"/>
                <a:gd name="T11" fmla="*/ 5 h 44"/>
                <a:gd name="T12" fmla="*/ 45 w 45"/>
                <a:gd name="T13" fmla="*/ 1 h 44"/>
                <a:gd name="T14" fmla="*/ 45 w 45"/>
                <a:gd name="T15" fmla="*/ 1 h 44"/>
                <a:gd name="T16" fmla="*/ 43 w 45"/>
                <a:gd name="T17" fmla="*/ 0 h 44"/>
                <a:gd name="T18" fmla="*/ 42 w 45"/>
                <a:gd name="T19" fmla="*/ 0 h 44"/>
                <a:gd name="T20" fmla="*/ 35 w 45"/>
                <a:gd name="T21" fmla="*/ 0 h 44"/>
                <a:gd name="T22" fmla="*/ 20 w 45"/>
                <a:gd name="T23" fmla="*/ 0 h 44"/>
                <a:gd name="T24" fmla="*/ 20 w 45"/>
                <a:gd name="T25" fmla="*/ 0 h 44"/>
                <a:gd name="T26" fmla="*/ 13 w 45"/>
                <a:gd name="T27" fmla="*/ 1 h 44"/>
                <a:gd name="T28" fmla="*/ 8 w 45"/>
                <a:gd name="T29" fmla="*/ 5 h 44"/>
                <a:gd name="T30" fmla="*/ 6 w 45"/>
                <a:gd name="T31" fmla="*/ 9 h 44"/>
                <a:gd name="T32" fmla="*/ 3 w 45"/>
                <a:gd name="T33" fmla="*/ 15 h 44"/>
                <a:gd name="T34" fmla="*/ 0 w 45"/>
                <a:gd name="T35" fmla="*/ 20 h 44"/>
                <a:gd name="T36" fmla="*/ 0 w 45"/>
                <a:gd name="T37" fmla="*/ 27 h 44"/>
                <a:gd name="T38" fmla="*/ 1 w 45"/>
                <a:gd name="T39" fmla="*/ 33 h 44"/>
                <a:gd name="T40" fmla="*/ 1 w 45"/>
                <a:gd name="T41" fmla="*/ 33 h 44"/>
                <a:gd name="T42" fmla="*/ 4 w 45"/>
                <a:gd name="T43" fmla="*/ 40 h 44"/>
                <a:gd name="T44" fmla="*/ 10 w 45"/>
                <a:gd name="T45" fmla="*/ 44 h 44"/>
                <a:gd name="T46" fmla="*/ 14 w 45"/>
                <a:gd name="T47" fmla="*/ 44 h 44"/>
                <a:gd name="T48" fmla="*/ 20 w 45"/>
                <a:gd name="T49" fmla="*/ 44 h 44"/>
                <a:gd name="T50" fmla="*/ 26 w 45"/>
                <a:gd name="T51" fmla="*/ 42 h 44"/>
                <a:gd name="T52" fmla="*/ 30 w 45"/>
                <a:gd name="T53" fmla="*/ 38 h 44"/>
                <a:gd name="T54" fmla="*/ 33 w 45"/>
                <a:gd name="T55" fmla="*/ 35 h 44"/>
                <a:gd name="T56" fmla="*/ 35 w 45"/>
                <a:gd name="T57" fmla="*/ 31 h 44"/>
                <a:gd name="T58" fmla="*/ 35 w 45"/>
                <a:gd name="T59"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5" h="44">
                  <a:moveTo>
                    <a:pt x="35" y="31"/>
                  </a:moveTo>
                  <a:lnTo>
                    <a:pt x="35" y="31"/>
                  </a:lnTo>
                  <a:lnTo>
                    <a:pt x="36" y="24"/>
                  </a:lnTo>
                  <a:lnTo>
                    <a:pt x="40" y="16"/>
                  </a:lnTo>
                  <a:lnTo>
                    <a:pt x="45" y="9"/>
                  </a:lnTo>
                  <a:lnTo>
                    <a:pt x="45" y="5"/>
                  </a:lnTo>
                  <a:lnTo>
                    <a:pt x="45" y="1"/>
                  </a:lnTo>
                  <a:lnTo>
                    <a:pt x="45" y="1"/>
                  </a:lnTo>
                  <a:lnTo>
                    <a:pt x="43" y="0"/>
                  </a:lnTo>
                  <a:lnTo>
                    <a:pt x="42" y="0"/>
                  </a:lnTo>
                  <a:lnTo>
                    <a:pt x="35" y="0"/>
                  </a:lnTo>
                  <a:lnTo>
                    <a:pt x="20" y="0"/>
                  </a:lnTo>
                  <a:lnTo>
                    <a:pt x="20" y="0"/>
                  </a:lnTo>
                  <a:lnTo>
                    <a:pt x="13" y="1"/>
                  </a:lnTo>
                  <a:lnTo>
                    <a:pt x="8" y="5"/>
                  </a:lnTo>
                  <a:lnTo>
                    <a:pt x="6" y="9"/>
                  </a:lnTo>
                  <a:lnTo>
                    <a:pt x="3" y="15"/>
                  </a:lnTo>
                  <a:lnTo>
                    <a:pt x="0" y="20"/>
                  </a:lnTo>
                  <a:lnTo>
                    <a:pt x="0" y="27"/>
                  </a:lnTo>
                  <a:lnTo>
                    <a:pt x="1" y="33"/>
                  </a:lnTo>
                  <a:lnTo>
                    <a:pt x="1" y="33"/>
                  </a:lnTo>
                  <a:lnTo>
                    <a:pt x="4" y="40"/>
                  </a:lnTo>
                  <a:lnTo>
                    <a:pt x="10" y="44"/>
                  </a:lnTo>
                  <a:lnTo>
                    <a:pt x="14" y="44"/>
                  </a:lnTo>
                  <a:lnTo>
                    <a:pt x="20" y="44"/>
                  </a:lnTo>
                  <a:lnTo>
                    <a:pt x="26" y="42"/>
                  </a:lnTo>
                  <a:lnTo>
                    <a:pt x="30" y="38"/>
                  </a:lnTo>
                  <a:lnTo>
                    <a:pt x="33" y="35"/>
                  </a:lnTo>
                  <a:lnTo>
                    <a:pt x="35" y="31"/>
                  </a:lnTo>
                  <a:lnTo>
                    <a:pt x="35" y="3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5" name="Freeform 61">
              <a:extLst>
                <a:ext uri="{FF2B5EF4-FFF2-40B4-BE49-F238E27FC236}">
                  <a16:creationId xmlns:a16="http://schemas.microsoft.com/office/drawing/2014/main" id="{A73B5BE6-6475-3A7D-2459-E183FB191637}"/>
                </a:ext>
              </a:extLst>
            </p:cNvPr>
            <p:cNvSpPr>
              <a:spLocks/>
            </p:cNvSpPr>
            <p:nvPr/>
          </p:nvSpPr>
          <p:spPr bwMode="auto">
            <a:xfrm>
              <a:off x="9982073" y="4644937"/>
              <a:ext cx="37614" cy="42929"/>
            </a:xfrm>
            <a:custGeom>
              <a:avLst/>
              <a:gdLst>
                <a:gd name="T0" fmla="*/ 0 w 28"/>
                <a:gd name="T1" fmla="*/ 2 h 38"/>
                <a:gd name="T2" fmla="*/ 0 w 28"/>
                <a:gd name="T3" fmla="*/ 2 h 38"/>
                <a:gd name="T4" fmla="*/ 0 w 28"/>
                <a:gd name="T5" fmla="*/ 5 h 38"/>
                <a:gd name="T6" fmla="*/ 3 w 28"/>
                <a:gd name="T7" fmla="*/ 11 h 38"/>
                <a:gd name="T8" fmla="*/ 10 w 28"/>
                <a:gd name="T9" fmla="*/ 24 h 38"/>
                <a:gd name="T10" fmla="*/ 18 w 28"/>
                <a:gd name="T11" fmla="*/ 35 h 38"/>
                <a:gd name="T12" fmla="*/ 22 w 28"/>
                <a:gd name="T13" fmla="*/ 38 h 38"/>
                <a:gd name="T14" fmla="*/ 25 w 28"/>
                <a:gd name="T15" fmla="*/ 37 h 38"/>
                <a:gd name="T16" fmla="*/ 25 w 28"/>
                <a:gd name="T17" fmla="*/ 37 h 38"/>
                <a:gd name="T18" fmla="*/ 27 w 28"/>
                <a:gd name="T19" fmla="*/ 35 h 38"/>
                <a:gd name="T20" fmla="*/ 28 w 28"/>
                <a:gd name="T21" fmla="*/ 33 h 38"/>
                <a:gd name="T22" fmla="*/ 27 w 28"/>
                <a:gd name="T23" fmla="*/ 28 h 38"/>
                <a:gd name="T24" fmla="*/ 23 w 28"/>
                <a:gd name="T25" fmla="*/ 20 h 38"/>
                <a:gd name="T26" fmla="*/ 18 w 28"/>
                <a:gd name="T27" fmla="*/ 13 h 38"/>
                <a:gd name="T28" fmla="*/ 6 w 28"/>
                <a:gd name="T29" fmla="*/ 3 h 38"/>
                <a:gd name="T30" fmla="*/ 3 w 28"/>
                <a:gd name="T31" fmla="*/ 0 h 38"/>
                <a:gd name="T32" fmla="*/ 2 w 28"/>
                <a:gd name="T33" fmla="*/ 0 h 38"/>
                <a:gd name="T34" fmla="*/ 0 w 28"/>
                <a:gd name="T35" fmla="*/ 2 h 38"/>
                <a:gd name="T36" fmla="*/ 0 w 28"/>
                <a:gd name="T3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8">
                  <a:moveTo>
                    <a:pt x="0" y="2"/>
                  </a:moveTo>
                  <a:lnTo>
                    <a:pt x="0" y="2"/>
                  </a:lnTo>
                  <a:lnTo>
                    <a:pt x="0" y="5"/>
                  </a:lnTo>
                  <a:lnTo>
                    <a:pt x="3" y="11"/>
                  </a:lnTo>
                  <a:lnTo>
                    <a:pt x="10" y="24"/>
                  </a:lnTo>
                  <a:lnTo>
                    <a:pt x="18" y="35"/>
                  </a:lnTo>
                  <a:lnTo>
                    <a:pt x="22" y="38"/>
                  </a:lnTo>
                  <a:lnTo>
                    <a:pt x="25" y="37"/>
                  </a:lnTo>
                  <a:lnTo>
                    <a:pt x="25" y="37"/>
                  </a:lnTo>
                  <a:lnTo>
                    <a:pt x="27" y="35"/>
                  </a:lnTo>
                  <a:lnTo>
                    <a:pt x="28" y="33"/>
                  </a:lnTo>
                  <a:lnTo>
                    <a:pt x="27" y="28"/>
                  </a:lnTo>
                  <a:lnTo>
                    <a:pt x="23" y="20"/>
                  </a:lnTo>
                  <a:lnTo>
                    <a:pt x="18" y="13"/>
                  </a:lnTo>
                  <a:lnTo>
                    <a:pt x="6" y="3"/>
                  </a:lnTo>
                  <a:lnTo>
                    <a:pt x="3" y="0"/>
                  </a:lnTo>
                  <a:lnTo>
                    <a:pt x="2" y="0"/>
                  </a:lnTo>
                  <a:lnTo>
                    <a:pt x="0" y="2"/>
                  </a:ln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6" name="Freeform 62">
              <a:extLst>
                <a:ext uri="{FF2B5EF4-FFF2-40B4-BE49-F238E27FC236}">
                  <a16:creationId xmlns:a16="http://schemas.microsoft.com/office/drawing/2014/main" id="{6213A33A-E200-51FE-0DF5-6C2828792BBC}"/>
                </a:ext>
              </a:extLst>
            </p:cNvPr>
            <p:cNvSpPr>
              <a:spLocks/>
            </p:cNvSpPr>
            <p:nvPr/>
          </p:nvSpPr>
          <p:spPr bwMode="auto">
            <a:xfrm>
              <a:off x="9244568" y="4428032"/>
              <a:ext cx="38957" cy="70042"/>
            </a:xfrm>
            <a:custGeom>
              <a:avLst/>
              <a:gdLst>
                <a:gd name="T0" fmla="*/ 16 w 29"/>
                <a:gd name="T1" fmla="*/ 16 h 62"/>
                <a:gd name="T2" fmla="*/ 16 w 29"/>
                <a:gd name="T3" fmla="*/ 16 h 62"/>
                <a:gd name="T4" fmla="*/ 16 w 29"/>
                <a:gd name="T5" fmla="*/ 10 h 62"/>
                <a:gd name="T6" fmla="*/ 13 w 29"/>
                <a:gd name="T7" fmla="*/ 2 h 62"/>
                <a:gd name="T8" fmla="*/ 12 w 29"/>
                <a:gd name="T9" fmla="*/ 0 h 62"/>
                <a:gd name="T10" fmla="*/ 9 w 29"/>
                <a:gd name="T11" fmla="*/ 0 h 62"/>
                <a:gd name="T12" fmla="*/ 6 w 29"/>
                <a:gd name="T13" fmla="*/ 2 h 62"/>
                <a:gd name="T14" fmla="*/ 3 w 29"/>
                <a:gd name="T15" fmla="*/ 6 h 62"/>
                <a:gd name="T16" fmla="*/ 3 w 29"/>
                <a:gd name="T17" fmla="*/ 6 h 62"/>
                <a:gd name="T18" fmla="*/ 0 w 29"/>
                <a:gd name="T19" fmla="*/ 14 h 62"/>
                <a:gd name="T20" fmla="*/ 0 w 29"/>
                <a:gd name="T21" fmla="*/ 23 h 62"/>
                <a:gd name="T22" fmla="*/ 0 w 29"/>
                <a:gd name="T23" fmla="*/ 32 h 62"/>
                <a:gd name="T24" fmla="*/ 1 w 29"/>
                <a:gd name="T25" fmla="*/ 42 h 62"/>
                <a:gd name="T26" fmla="*/ 4 w 29"/>
                <a:gd name="T27" fmla="*/ 49 h 62"/>
                <a:gd name="T28" fmla="*/ 7 w 29"/>
                <a:gd name="T29" fmla="*/ 57 h 62"/>
                <a:gd name="T30" fmla="*/ 10 w 29"/>
                <a:gd name="T31" fmla="*/ 60 h 62"/>
                <a:gd name="T32" fmla="*/ 13 w 29"/>
                <a:gd name="T33" fmla="*/ 62 h 62"/>
                <a:gd name="T34" fmla="*/ 13 w 29"/>
                <a:gd name="T35" fmla="*/ 62 h 62"/>
                <a:gd name="T36" fmla="*/ 14 w 29"/>
                <a:gd name="T37" fmla="*/ 60 h 62"/>
                <a:gd name="T38" fmla="*/ 16 w 29"/>
                <a:gd name="T39" fmla="*/ 59 h 62"/>
                <a:gd name="T40" fmla="*/ 14 w 29"/>
                <a:gd name="T41" fmla="*/ 51 h 62"/>
                <a:gd name="T42" fmla="*/ 14 w 29"/>
                <a:gd name="T43" fmla="*/ 47 h 62"/>
                <a:gd name="T44" fmla="*/ 14 w 29"/>
                <a:gd name="T45" fmla="*/ 44 h 62"/>
                <a:gd name="T46" fmla="*/ 18 w 29"/>
                <a:gd name="T47" fmla="*/ 42 h 62"/>
                <a:gd name="T48" fmla="*/ 21 w 29"/>
                <a:gd name="T49" fmla="*/ 42 h 62"/>
                <a:gd name="T50" fmla="*/ 21 w 29"/>
                <a:gd name="T51" fmla="*/ 42 h 62"/>
                <a:gd name="T52" fmla="*/ 25 w 29"/>
                <a:gd name="T53" fmla="*/ 42 h 62"/>
                <a:gd name="T54" fmla="*/ 28 w 29"/>
                <a:gd name="T55" fmla="*/ 42 h 62"/>
                <a:gd name="T56" fmla="*/ 29 w 29"/>
                <a:gd name="T57" fmla="*/ 40 h 62"/>
                <a:gd name="T58" fmla="*/ 29 w 29"/>
                <a:gd name="T59" fmla="*/ 36 h 62"/>
                <a:gd name="T60" fmla="*/ 28 w 29"/>
                <a:gd name="T61" fmla="*/ 23 h 62"/>
                <a:gd name="T62" fmla="*/ 28 w 29"/>
                <a:gd name="T63" fmla="*/ 23 h 62"/>
                <a:gd name="T64" fmla="*/ 28 w 29"/>
                <a:gd name="T65" fmla="*/ 19 h 62"/>
                <a:gd name="T66" fmla="*/ 26 w 29"/>
                <a:gd name="T67" fmla="*/ 17 h 62"/>
                <a:gd name="T68" fmla="*/ 22 w 29"/>
                <a:gd name="T69" fmla="*/ 17 h 62"/>
                <a:gd name="T70" fmla="*/ 18 w 29"/>
                <a:gd name="T71" fmla="*/ 17 h 62"/>
                <a:gd name="T72" fmla="*/ 16 w 29"/>
                <a:gd name="T73" fmla="*/ 17 h 62"/>
                <a:gd name="T74" fmla="*/ 16 w 29"/>
                <a:gd name="T75" fmla="*/ 16 h 62"/>
                <a:gd name="T76" fmla="*/ 16 w 29"/>
                <a:gd name="T77" fmla="*/ 1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62">
                  <a:moveTo>
                    <a:pt x="16" y="16"/>
                  </a:moveTo>
                  <a:lnTo>
                    <a:pt x="16" y="16"/>
                  </a:lnTo>
                  <a:lnTo>
                    <a:pt x="16" y="10"/>
                  </a:lnTo>
                  <a:lnTo>
                    <a:pt x="13" y="2"/>
                  </a:lnTo>
                  <a:lnTo>
                    <a:pt x="12" y="0"/>
                  </a:lnTo>
                  <a:lnTo>
                    <a:pt x="9" y="0"/>
                  </a:lnTo>
                  <a:lnTo>
                    <a:pt x="6" y="2"/>
                  </a:lnTo>
                  <a:lnTo>
                    <a:pt x="3" y="6"/>
                  </a:lnTo>
                  <a:lnTo>
                    <a:pt x="3" y="6"/>
                  </a:lnTo>
                  <a:lnTo>
                    <a:pt x="0" y="14"/>
                  </a:lnTo>
                  <a:lnTo>
                    <a:pt x="0" y="23"/>
                  </a:lnTo>
                  <a:lnTo>
                    <a:pt x="0" y="32"/>
                  </a:lnTo>
                  <a:lnTo>
                    <a:pt x="1" y="42"/>
                  </a:lnTo>
                  <a:lnTo>
                    <a:pt x="4" y="49"/>
                  </a:lnTo>
                  <a:lnTo>
                    <a:pt x="7" y="57"/>
                  </a:lnTo>
                  <a:lnTo>
                    <a:pt x="10" y="60"/>
                  </a:lnTo>
                  <a:lnTo>
                    <a:pt x="13" y="62"/>
                  </a:lnTo>
                  <a:lnTo>
                    <a:pt x="13" y="62"/>
                  </a:lnTo>
                  <a:lnTo>
                    <a:pt x="14" y="60"/>
                  </a:lnTo>
                  <a:lnTo>
                    <a:pt x="16" y="59"/>
                  </a:lnTo>
                  <a:lnTo>
                    <a:pt x="14" y="51"/>
                  </a:lnTo>
                  <a:lnTo>
                    <a:pt x="14" y="47"/>
                  </a:lnTo>
                  <a:lnTo>
                    <a:pt x="14" y="44"/>
                  </a:lnTo>
                  <a:lnTo>
                    <a:pt x="18" y="42"/>
                  </a:lnTo>
                  <a:lnTo>
                    <a:pt x="21" y="42"/>
                  </a:lnTo>
                  <a:lnTo>
                    <a:pt x="21" y="42"/>
                  </a:lnTo>
                  <a:lnTo>
                    <a:pt x="25" y="42"/>
                  </a:lnTo>
                  <a:lnTo>
                    <a:pt x="28" y="42"/>
                  </a:lnTo>
                  <a:lnTo>
                    <a:pt x="29" y="40"/>
                  </a:lnTo>
                  <a:lnTo>
                    <a:pt x="29" y="36"/>
                  </a:lnTo>
                  <a:lnTo>
                    <a:pt x="28" y="23"/>
                  </a:lnTo>
                  <a:lnTo>
                    <a:pt x="28" y="23"/>
                  </a:lnTo>
                  <a:lnTo>
                    <a:pt x="28" y="19"/>
                  </a:lnTo>
                  <a:lnTo>
                    <a:pt x="26" y="17"/>
                  </a:lnTo>
                  <a:lnTo>
                    <a:pt x="22" y="17"/>
                  </a:lnTo>
                  <a:lnTo>
                    <a:pt x="18" y="17"/>
                  </a:lnTo>
                  <a:lnTo>
                    <a:pt x="16" y="17"/>
                  </a:lnTo>
                  <a:lnTo>
                    <a:pt x="16" y="16"/>
                  </a:lnTo>
                  <a:lnTo>
                    <a:pt x="16" y="1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7" name="Freeform 63">
              <a:extLst>
                <a:ext uri="{FF2B5EF4-FFF2-40B4-BE49-F238E27FC236}">
                  <a16:creationId xmlns:a16="http://schemas.microsoft.com/office/drawing/2014/main" id="{C6B992E6-1A3A-BD14-23AB-B20B8D75B92D}"/>
                </a:ext>
              </a:extLst>
            </p:cNvPr>
            <p:cNvSpPr>
              <a:spLocks/>
            </p:cNvSpPr>
            <p:nvPr/>
          </p:nvSpPr>
          <p:spPr bwMode="auto">
            <a:xfrm>
              <a:off x="10084169" y="4709330"/>
              <a:ext cx="37614" cy="22594"/>
            </a:xfrm>
            <a:custGeom>
              <a:avLst/>
              <a:gdLst>
                <a:gd name="T0" fmla="*/ 0 w 28"/>
                <a:gd name="T1" fmla="*/ 2 h 20"/>
                <a:gd name="T2" fmla="*/ 0 w 28"/>
                <a:gd name="T3" fmla="*/ 2 h 20"/>
                <a:gd name="T4" fmla="*/ 2 w 28"/>
                <a:gd name="T5" fmla="*/ 4 h 20"/>
                <a:gd name="T6" fmla="*/ 5 w 28"/>
                <a:gd name="T7" fmla="*/ 7 h 20"/>
                <a:gd name="T8" fmla="*/ 12 w 28"/>
                <a:gd name="T9" fmla="*/ 15 h 20"/>
                <a:gd name="T10" fmla="*/ 22 w 28"/>
                <a:gd name="T11" fmla="*/ 20 h 20"/>
                <a:gd name="T12" fmla="*/ 27 w 28"/>
                <a:gd name="T13" fmla="*/ 20 h 20"/>
                <a:gd name="T14" fmla="*/ 28 w 28"/>
                <a:gd name="T15" fmla="*/ 20 h 20"/>
                <a:gd name="T16" fmla="*/ 28 w 28"/>
                <a:gd name="T17" fmla="*/ 20 h 20"/>
                <a:gd name="T18" fmla="*/ 28 w 28"/>
                <a:gd name="T19" fmla="*/ 18 h 20"/>
                <a:gd name="T20" fmla="*/ 27 w 28"/>
                <a:gd name="T21" fmla="*/ 15 h 20"/>
                <a:gd name="T22" fmla="*/ 16 w 28"/>
                <a:gd name="T23" fmla="*/ 5 h 20"/>
                <a:gd name="T24" fmla="*/ 7 w 28"/>
                <a:gd name="T25" fmla="*/ 0 h 20"/>
                <a:gd name="T26" fmla="*/ 2 w 28"/>
                <a:gd name="T27" fmla="*/ 0 h 20"/>
                <a:gd name="T28" fmla="*/ 0 w 28"/>
                <a:gd name="T29" fmla="*/ 2 h 20"/>
                <a:gd name="T30" fmla="*/ 0 w 28"/>
                <a:gd name="T31"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0">
                  <a:moveTo>
                    <a:pt x="0" y="2"/>
                  </a:moveTo>
                  <a:lnTo>
                    <a:pt x="0" y="2"/>
                  </a:lnTo>
                  <a:lnTo>
                    <a:pt x="2" y="4"/>
                  </a:lnTo>
                  <a:lnTo>
                    <a:pt x="5" y="7"/>
                  </a:lnTo>
                  <a:lnTo>
                    <a:pt x="12" y="15"/>
                  </a:lnTo>
                  <a:lnTo>
                    <a:pt x="22" y="20"/>
                  </a:lnTo>
                  <a:lnTo>
                    <a:pt x="27" y="20"/>
                  </a:lnTo>
                  <a:lnTo>
                    <a:pt x="28" y="20"/>
                  </a:lnTo>
                  <a:lnTo>
                    <a:pt x="28" y="20"/>
                  </a:lnTo>
                  <a:lnTo>
                    <a:pt x="28" y="18"/>
                  </a:lnTo>
                  <a:lnTo>
                    <a:pt x="27" y="15"/>
                  </a:lnTo>
                  <a:lnTo>
                    <a:pt x="16" y="5"/>
                  </a:lnTo>
                  <a:lnTo>
                    <a:pt x="7" y="0"/>
                  </a:lnTo>
                  <a:lnTo>
                    <a:pt x="2" y="0"/>
                  </a:lnTo>
                  <a:lnTo>
                    <a:pt x="0" y="2"/>
                  </a:ln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8" name="Freeform 64">
              <a:extLst>
                <a:ext uri="{FF2B5EF4-FFF2-40B4-BE49-F238E27FC236}">
                  <a16:creationId xmlns:a16="http://schemas.microsoft.com/office/drawing/2014/main" id="{08697E6E-9971-20B6-5E9E-31732357FE65}"/>
                </a:ext>
              </a:extLst>
            </p:cNvPr>
            <p:cNvSpPr>
              <a:spLocks/>
            </p:cNvSpPr>
            <p:nvPr/>
          </p:nvSpPr>
          <p:spPr bwMode="auto">
            <a:xfrm>
              <a:off x="10144620" y="4729665"/>
              <a:ext cx="21494" cy="40670"/>
            </a:xfrm>
            <a:custGeom>
              <a:avLst/>
              <a:gdLst>
                <a:gd name="T0" fmla="*/ 0 w 16"/>
                <a:gd name="T1" fmla="*/ 0 h 36"/>
                <a:gd name="T2" fmla="*/ 0 w 16"/>
                <a:gd name="T3" fmla="*/ 0 h 36"/>
                <a:gd name="T4" fmla="*/ 0 w 16"/>
                <a:gd name="T5" fmla="*/ 6 h 36"/>
                <a:gd name="T6" fmla="*/ 0 w 16"/>
                <a:gd name="T7" fmla="*/ 12 h 36"/>
                <a:gd name="T8" fmla="*/ 7 w 16"/>
                <a:gd name="T9" fmla="*/ 23 h 36"/>
                <a:gd name="T10" fmla="*/ 12 w 16"/>
                <a:gd name="T11" fmla="*/ 32 h 36"/>
                <a:gd name="T12" fmla="*/ 16 w 16"/>
                <a:gd name="T13" fmla="*/ 36 h 36"/>
                <a:gd name="T14" fmla="*/ 16 w 16"/>
                <a:gd name="T15" fmla="*/ 36 h 36"/>
                <a:gd name="T16" fmla="*/ 16 w 16"/>
                <a:gd name="T17" fmla="*/ 34 h 36"/>
                <a:gd name="T18" fmla="*/ 15 w 16"/>
                <a:gd name="T19" fmla="*/ 29 h 36"/>
                <a:gd name="T20" fmla="*/ 11 w 16"/>
                <a:gd name="T21" fmla="*/ 15 h 36"/>
                <a:gd name="T22" fmla="*/ 5 w 16"/>
                <a:gd name="T23" fmla="*/ 2 h 36"/>
                <a:gd name="T24" fmla="*/ 2 w 16"/>
                <a:gd name="T25" fmla="*/ 0 h 36"/>
                <a:gd name="T26" fmla="*/ 2 w 16"/>
                <a:gd name="T27" fmla="*/ 0 h 36"/>
                <a:gd name="T28" fmla="*/ 0 w 16"/>
                <a:gd name="T29" fmla="*/ 0 h 36"/>
                <a:gd name="T30" fmla="*/ 0 w 16"/>
                <a:gd name="T3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36">
                  <a:moveTo>
                    <a:pt x="0" y="0"/>
                  </a:moveTo>
                  <a:lnTo>
                    <a:pt x="0" y="0"/>
                  </a:lnTo>
                  <a:lnTo>
                    <a:pt x="0" y="6"/>
                  </a:lnTo>
                  <a:lnTo>
                    <a:pt x="0" y="12"/>
                  </a:lnTo>
                  <a:lnTo>
                    <a:pt x="7" y="23"/>
                  </a:lnTo>
                  <a:lnTo>
                    <a:pt x="12" y="32"/>
                  </a:lnTo>
                  <a:lnTo>
                    <a:pt x="16" y="36"/>
                  </a:lnTo>
                  <a:lnTo>
                    <a:pt x="16" y="36"/>
                  </a:lnTo>
                  <a:lnTo>
                    <a:pt x="16" y="34"/>
                  </a:lnTo>
                  <a:lnTo>
                    <a:pt x="15" y="29"/>
                  </a:lnTo>
                  <a:lnTo>
                    <a:pt x="11" y="15"/>
                  </a:lnTo>
                  <a:lnTo>
                    <a:pt x="5" y="2"/>
                  </a:lnTo>
                  <a:lnTo>
                    <a:pt x="2" y="0"/>
                  </a:lnTo>
                  <a:lnTo>
                    <a:pt x="2" y="0"/>
                  </a:lnTo>
                  <a:lnTo>
                    <a:pt x="0"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9" name="Freeform 65">
              <a:extLst>
                <a:ext uri="{FF2B5EF4-FFF2-40B4-BE49-F238E27FC236}">
                  <a16:creationId xmlns:a16="http://schemas.microsoft.com/office/drawing/2014/main" id="{BDB8F013-86C5-9539-EB82-CE16FEB9CA62}"/>
                </a:ext>
              </a:extLst>
            </p:cNvPr>
            <p:cNvSpPr>
              <a:spLocks/>
            </p:cNvSpPr>
            <p:nvPr/>
          </p:nvSpPr>
          <p:spPr bwMode="auto">
            <a:xfrm>
              <a:off x="9262031" y="4564727"/>
              <a:ext cx="73885" cy="31632"/>
            </a:xfrm>
            <a:custGeom>
              <a:avLst/>
              <a:gdLst>
                <a:gd name="T0" fmla="*/ 0 w 55"/>
                <a:gd name="T1" fmla="*/ 13 h 28"/>
                <a:gd name="T2" fmla="*/ 0 w 55"/>
                <a:gd name="T3" fmla="*/ 13 h 28"/>
                <a:gd name="T4" fmla="*/ 2 w 55"/>
                <a:gd name="T5" fmla="*/ 15 h 28"/>
                <a:gd name="T6" fmla="*/ 3 w 55"/>
                <a:gd name="T7" fmla="*/ 17 h 28"/>
                <a:gd name="T8" fmla="*/ 11 w 55"/>
                <a:gd name="T9" fmla="*/ 19 h 28"/>
                <a:gd name="T10" fmla="*/ 28 w 55"/>
                <a:gd name="T11" fmla="*/ 17 h 28"/>
                <a:gd name="T12" fmla="*/ 28 w 55"/>
                <a:gd name="T13" fmla="*/ 17 h 28"/>
                <a:gd name="T14" fmla="*/ 35 w 55"/>
                <a:gd name="T15" fmla="*/ 19 h 28"/>
                <a:gd name="T16" fmla="*/ 42 w 55"/>
                <a:gd name="T17" fmla="*/ 23 h 28"/>
                <a:gd name="T18" fmla="*/ 48 w 55"/>
                <a:gd name="T19" fmla="*/ 26 h 28"/>
                <a:gd name="T20" fmla="*/ 52 w 55"/>
                <a:gd name="T21" fmla="*/ 28 h 28"/>
                <a:gd name="T22" fmla="*/ 52 w 55"/>
                <a:gd name="T23" fmla="*/ 28 h 28"/>
                <a:gd name="T24" fmla="*/ 54 w 55"/>
                <a:gd name="T25" fmla="*/ 28 h 28"/>
                <a:gd name="T26" fmla="*/ 55 w 55"/>
                <a:gd name="T27" fmla="*/ 26 h 28"/>
                <a:gd name="T28" fmla="*/ 55 w 55"/>
                <a:gd name="T29" fmla="*/ 23 h 28"/>
                <a:gd name="T30" fmla="*/ 54 w 55"/>
                <a:gd name="T31" fmla="*/ 19 h 28"/>
                <a:gd name="T32" fmla="*/ 51 w 55"/>
                <a:gd name="T33" fmla="*/ 13 h 28"/>
                <a:gd name="T34" fmla="*/ 48 w 55"/>
                <a:gd name="T35" fmla="*/ 10 h 28"/>
                <a:gd name="T36" fmla="*/ 44 w 55"/>
                <a:gd name="T37" fmla="*/ 6 h 28"/>
                <a:gd name="T38" fmla="*/ 39 w 55"/>
                <a:gd name="T39" fmla="*/ 4 h 28"/>
                <a:gd name="T40" fmla="*/ 39 w 55"/>
                <a:gd name="T41" fmla="*/ 4 h 28"/>
                <a:gd name="T42" fmla="*/ 32 w 55"/>
                <a:gd name="T43" fmla="*/ 2 h 28"/>
                <a:gd name="T44" fmla="*/ 26 w 55"/>
                <a:gd name="T45" fmla="*/ 0 h 28"/>
                <a:gd name="T46" fmla="*/ 13 w 55"/>
                <a:gd name="T47" fmla="*/ 2 h 28"/>
                <a:gd name="T48" fmla="*/ 8 w 55"/>
                <a:gd name="T49" fmla="*/ 4 h 28"/>
                <a:gd name="T50" fmla="*/ 3 w 55"/>
                <a:gd name="T51" fmla="*/ 6 h 28"/>
                <a:gd name="T52" fmla="*/ 0 w 55"/>
                <a:gd name="T53" fmla="*/ 10 h 28"/>
                <a:gd name="T54" fmla="*/ 0 w 55"/>
                <a:gd name="T55" fmla="*/ 13 h 28"/>
                <a:gd name="T56" fmla="*/ 0 w 55"/>
                <a:gd name="T57" fmla="*/ 1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28">
                  <a:moveTo>
                    <a:pt x="0" y="13"/>
                  </a:moveTo>
                  <a:lnTo>
                    <a:pt x="0" y="13"/>
                  </a:lnTo>
                  <a:lnTo>
                    <a:pt x="2" y="15"/>
                  </a:lnTo>
                  <a:lnTo>
                    <a:pt x="3" y="17"/>
                  </a:lnTo>
                  <a:lnTo>
                    <a:pt x="11" y="19"/>
                  </a:lnTo>
                  <a:lnTo>
                    <a:pt x="28" y="17"/>
                  </a:lnTo>
                  <a:lnTo>
                    <a:pt x="28" y="17"/>
                  </a:lnTo>
                  <a:lnTo>
                    <a:pt x="35" y="19"/>
                  </a:lnTo>
                  <a:lnTo>
                    <a:pt x="42" y="23"/>
                  </a:lnTo>
                  <a:lnTo>
                    <a:pt x="48" y="26"/>
                  </a:lnTo>
                  <a:lnTo>
                    <a:pt x="52" y="28"/>
                  </a:lnTo>
                  <a:lnTo>
                    <a:pt x="52" y="28"/>
                  </a:lnTo>
                  <a:lnTo>
                    <a:pt x="54" y="28"/>
                  </a:lnTo>
                  <a:lnTo>
                    <a:pt x="55" y="26"/>
                  </a:lnTo>
                  <a:lnTo>
                    <a:pt x="55" y="23"/>
                  </a:lnTo>
                  <a:lnTo>
                    <a:pt x="54" y="19"/>
                  </a:lnTo>
                  <a:lnTo>
                    <a:pt x="51" y="13"/>
                  </a:lnTo>
                  <a:lnTo>
                    <a:pt x="48" y="10"/>
                  </a:lnTo>
                  <a:lnTo>
                    <a:pt x="44" y="6"/>
                  </a:lnTo>
                  <a:lnTo>
                    <a:pt x="39" y="4"/>
                  </a:lnTo>
                  <a:lnTo>
                    <a:pt x="39" y="4"/>
                  </a:lnTo>
                  <a:lnTo>
                    <a:pt x="32" y="2"/>
                  </a:lnTo>
                  <a:lnTo>
                    <a:pt x="26" y="0"/>
                  </a:lnTo>
                  <a:lnTo>
                    <a:pt x="13" y="2"/>
                  </a:lnTo>
                  <a:lnTo>
                    <a:pt x="8" y="4"/>
                  </a:lnTo>
                  <a:lnTo>
                    <a:pt x="3" y="6"/>
                  </a:lnTo>
                  <a:lnTo>
                    <a:pt x="0" y="10"/>
                  </a:lnTo>
                  <a:lnTo>
                    <a:pt x="0" y="13"/>
                  </a:lnTo>
                  <a:lnTo>
                    <a:pt x="0" y="1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0" name="Freeform 66">
              <a:extLst>
                <a:ext uri="{FF2B5EF4-FFF2-40B4-BE49-F238E27FC236}">
                  <a16:creationId xmlns:a16="http://schemas.microsoft.com/office/drawing/2014/main" id="{81087399-FDF3-9C34-E7DE-D824DD65B5CD}"/>
                </a:ext>
              </a:extLst>
            </p:cNvPr>
            <p:cNvSpPr>
              <a:spLocks/>
            </p:cNvSpPr>
            <p:nvPr/>
          </p:nvSpPr>
          <p:spPr bwMode="auto">
            <a:xfrm>
              <a:off x="9640859" y="2751539"/>
              <a:ext cx="69855" cy="308411"/>
            </a:xfrm>
            <a:custGeom>
              <a:avLst/>
              <a:gdLst>
                <a:gd name="T0" fmla="*/ 7 w 52"/>
                <a:gd name="T1" fmla="*/ 104 h 273"/>
                <a:gd name="T2" fmla="*/ 8 w 52"/>
                <a:gd name="T3" fmla="*/ 122 h 273"/>
                <a:gd name="T4" fmla="*/ 4 w 52"/>
                <a:gd name="T5" fmla="*/ 181 h 273"/>
                <a:gd name="T6" fmla="*/ 6 w 52"/>
                <a:gd name="T7" fmla="*/ 200 h 273"/>
                <a:gd name="T8" fmla="*/ 6 w 52"/>
                <a:gd name="T9" fmla="*/ 207 h 273"/>
                <a:gd name="T10" fmla="*/ 4 w 52"/>
                <a:gd name="T11" fmla="*/ 238 h 273"/>
                <a:gd name="T12" fmla="*/ 1 w 52"/>
                <a:gd name="T13" fmla="*/ 266 h 273"/>
                <a:gd name="T14" fmla="*/ 1 w 52"/>
                <a:gd name="T15" fmla="*/ 272 h 273"/>
                <a:gd name="T16" fmla="*/ 6 w 52"/>
                <a:gd name="T17" fmla="*/ 273 h 273"/>
                <a:gd name="T18" fmla="*/ 8 w 52"/>
                <a:gd name="T19" fmla="*/ 259 h 273"/>
                <a:gd name="T20" fmla="*/ 14 w 52"/>
                <a:gd name="T21" fmla="*/ 255 h 273"/>
                <a:gd name="T22" fmla="*/ 19 w 52"/>
                <a:gd name="T23" fmla="*/ 255 h 273"/>
                <a:gd name="T24" fmla="*/ 25 w 52"/>
                <a:gd name="T25" fmla="*/ 263 h 273"/>
                <a:gd name="T26" fmla="*/ 29 w 52"/>
                <a:gd name="T27" fmla="*/ 272 h 273"/>
                <a:gd name="T28" fmla="*/ 32 w 52"/>
                <a:gd name="T29" fmla="*/ 273 h 273"/>
                <a:gd name="T30" fmla="*/ 35 w 52"/>
                <a:gd name="T31" fmla="*/ 272 h 273"/>
                <a:gd name="T32" fmla="*/ 32 w 52"/>
                <a:gd name="T33" fmla="*/ 255 h 273"/>
                <a:gd name="T34" fmla="*/ 27 w 52"/>
                <a:gd name="T35" fmla="*/ 251 h 273"/>
                <a:gd name="T36" fmla="*/ 26 w 52"/>
                <a:gd name="T37" fmla="*/ 251 h 273"/>
                <a:gd name="T38" fmla="*/ 20 w 52"/>
                <a:gd name="T39" fmla="*/ 240 h 273"/>
                <a:gd name="T40" fmla="*/ 14 w 52"/>
                <a:gd name="T41" fmla="*/ 222 h 273"/>
                <a:gd name="T42" fmla="*/ 14 w 52"/>
                <a:gd name="T43" fmla="*/ 213 h 273"/>
                <a:gd name="T44" fmla="*/ 19 w 52"/>
                <a:gd name="T45" fmla="*/ 190 h 273"/>
                <a:gd name="T46" fmla="*/ 20 w 52"/>
                <a:gd name="T47" fmla="*/ 179 h 273"/>
                <a:gd name="T48" fmla="*/ 23 w 52"/>
                <a:gd name="T49" fmla="*/ 172 h 273"/>
                <a:gd name="T50" fmla="*/ 29 w 52"/>
                <a:gd name="T51" fmla="*/ 168 h 273"/>
                <a:gd name="T52" fmla="*/ 41 w 52"/>
                <a:gd name="T53" fmla="*/ 174 h 273"/>
                <a:gd name="T54" fmla="*/ 43 w 52"/>
                <a:gd name="T55" fmla="*/ 178 h 273"/>
                <a:gd name="T56" fmla="*/ 51 w 52"/>
                <a:gd name="T57" fmla="*/ 183 h 273"/>
                <a:gd name="T58" fmla="*/ 52 w 52"/>
                <a:gd name="T59" fmla="*/ 179 h 273"/>
                <a:gd name="T60" fmla="*/ 51 w 52"/>
                <a:gd name="T61" fmla="*/ 172 h 273"/>
                <a:gd name="T62" fmla="*/ 41 w 52"/>
                <a:gd name="T63" fmla="*/ 133 h 273"/>
                <a:gd name="T64" fmla="*/ 29 w 52"/>
                <a:gd name="T65" fmla="*/ 83 h 273"/>
                <a:gd name="T66" fmla="*/ 27 w 52"/>
                <a:gd name="T67" fmla="*/ 76 h 273"/>
                <a:gd name="T68" fmla="*/ 30 w 52"/>
                <a:gd name="T69" fmla="*/ 52 h 273"/>
                <a:gd name="T70" fmla="*/ 32 w 52"/>
                <a:gd name="T71" fmla="*/ 39 h 273"/>
                <a:gd name="T72" fmla="*/ 27 w 52"/>
                <a:gd name="T73" fmla="*/ 30 h 273"/>
                <a:gd name="T74" fmla="*/ 23 w 52"/>
                <a:gd name="T75" fmla="*/ 26 h 273"/>
                <a:gd name="T76" fmla="*/ 19 w 52"/>
                <a:gd name="T77" fmla="*/ 9 h 273"/>
                <a:gd name="T78" fmla="*/ 16 w 52"/>
                <a:gd name="T79" fmla="*/ 0 h 273"/>
                <a:gd name="T80" fmla="*/ 14 w 52"/>
                <a:gd name="T81" fmla="*/ 0 h 273"/>
                <a:gd name="T82" fmla="*/ 11 w 52"/>
                <a:gd name="T83" fmla="*/ 6 h 273"/>
                <a:gd name="T84" fmla="*/ 8 w 52"/>
                <a:gd name="T85" fmla="*/ 22 h 273"/>
                <a:gd name="T86" fmla="*/ 4 w 52"/>
                <a:gd name="T87" fmla="*/ 26 h 273"/>
                <a:gd name="T88" fmla="*/ 1 w 52"/>
                <a:gd name="T89" fmla="*/ 28 h 273"/>
                <a:gd name="T90" fmla="*/ 0 w 52"/>
                <a:gd name="T91" fmla="*/ 35 h 273"/>
                <a:gd name="T92" fmla="*/ 1 w 52"/>
                <a:gd name="T93" fmla="*/ 48 h 273"/>
                <a:gd name="T94" fmla="*/ 1 w 52"/>
                <a:gd name="T95" fmla="*/ 54 h 273"/>
                <a:gd name="T96" fmla="*/ 1 w 52"/>
                <a:gd name="T97" fmla="*/ 79 h 273"/>
                <a:gd name="T98" fmla="*/ 7 w 52"/>
                <a:gd name="T99" fmla="*/ 10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 h="273">
                  <a:moveTo>
                    <a:pt x="7" y="104"/>
                  </a:moveTo>
                  <a:lnTo>
                    <a:pt x="7" y="104"/>
                  </a:lnTo>
                  <a:lnTo>
                    <a:pt x="8" y="111"/>
                  </a:lnTo>
                  <a:lnTo>
                    <a:pt x="8" y="122"/>
                  </a:lnTo>
                  <a:lnTo>
                    <a:pt x="6" y="152"/>
                  </a:lnTo>
                  <a:lnTo>
                    <a:pt x="4" y="181"/>
                  </a:lnTo>
                  <a:lnTo>
                    <a:pt x="4" y="194"/>
                  </a:lnTo>
                  <a:lnTo>
                    <a:pt x="6" y="200"/>
                  </a:lnTo>
                  <a:lnTo>
                    <a:pt x="6" y="200"/>
                  </a:lnTo>
                  <a:lnTo>
                    <a:pt x="6" y="207"/>
                  </a:lnTo>
                  <a:lnTo>
                    <a:pt x="6" y="216"/>
                  </a:lnTo>
                  <a:lnTo>
                    <a:pt x="4" y="238"/>
                  </a:lnTo>
                  <a:lnTo>
                    <a:pt x="1" y="259"/>
                  </a:lnTo>
                  <a:lnTo>
                    <a:pt x="1" y="266"/>
                  </a:lnTo>
                  <a:lnTo>
                    <a:pt x="1" y="272"/>
                  </a:lnTo>
                  <a:lnTo>
                    <a:pt x="1" y="272"/>
                  </a:lnTo>
                  <a:lnTo>
                    <a:pt x="4" y="273"/>
                  </a:lnTo>
                  <a:lnTo>
                    <a:pt x="6" y="273"/>
                  </a:lnTo>
                  <a:lnTo>
                    <a:pt x="7" y="268"/>
                  </a:lnTo>
                  <a:lnTo>
                    <a:pt x="8" y="259"/>
                  </a:lnTo>
                  <a:lnTo>
                    <a:pt x="11" y="257"/>
                  </a:lnTo>
                  <a:lnTo>
                    <a:pt x="14" y="255"/>
                  </a:lnTo>
                  <a:lnTo>
                    <a:pt x="14" y="255"/>
                  </a:lnTo>
                  <a:lnTo>
                    <a:pt x="19" y="255"/>
                  </a:lnTo>
                  <a:lnTo>
                    <a:pt x="20" y="257"/>
                  </a:lnTo>
                  <a:lnTo>
                    <a:pt x="25" y="263"/>
                  </a:lnTo>
                  <a:lnTo>
                    <a:pt x="27" y="268"/>
                  </a:lnTo>
                  <a:lnTo>
                    <a:pt x="29" y="272"/>
                  </a:lnTo>
                  <a:lnTo>
                    <a:pt x="32" y="273"/>
                  </a:lnTo>
                  <a:lnTo>
                    <a:pt x="32" y="273"/>
                  </a:lnTo>
                  <a:lnTo>
                    <a:pt x="33" y="273"/>
                  </a:lnTo>
                  <a:lnTo>
                    <a:pt x="35" y="272"/>
                  </a:lnTo>
                  <a:lnTo>
                    <a:pt x="35" y="263"/>
                  </a:lnTo>
                  <a:lnTo>
                    <a:pt x="32" y="255"/>
                  </a:lnTo>
                  <a:lnTo>
                    <a:pt x="30" y="251"/>
                  </a:lnTo>
                  <a:lnTo>
                    <a:pt x="27" y="251"/>
                  </a:lnTo>
                  <a:lnTo>
                    <a:pt x="27" y="251"/>
                  </a:lnTo>
                  <a:lnTo>
                    <a:pt x="26" y="251"/>
                  </a:lnTo>
                  <a:lnTo>
                    <a:pt x="25" y="248"/>
                  </a:lnTo>
                  <a:lnTo>
                    <a:pt x="20" y="240"/>
                  </a:lnTo>
                  <a:lnTo>
                    <a:pt x="14" y="222"/>
                  </a:lnTo>
                  <a:lnTo>
                    <a:pt x="14" y="222"/>
                  </a:lnTo>
                  <a:lnTo>
                    <a:pt x="14" y="216"/>
                  </a:lnTo>
                  <a:lnTo>
                    <a:pt x="14" y="213"/>
                  </a:lnTo>
                  <a:lnTo>
                    <a:pt x="16" y="201"/>
                  </a:lnTo>
                  <a:lnTo>
                    <a:pt x="19" y="190"/>
                  </a:lnTo>
                  <a:lnTo>
                    <a:pt x="20" y="179"/>
                  </a:lnTo>
                  <a:lnTo>
                    <a:pt x="20" y="179"/>
                  </a:lnTo>
                  <a:lnTo>
                    <a:pt x="22" y="176"/>
                  </a:lnTo>
                  <a:lnTo>
                    <a:pt x="23" y="172"/>
                  </a:lnTo>
                  <a:lnTo>
                    <a:pt x="26" y="170"/>
                  </a:lnTo>
                  <a:lnTo>
                    <a:pt x="29" y="168"/>
                  </a:lnTo>
                  <a:lnTo>
                    <a:pt x="36" y="170"/>
                  </a:lnTo>
                  <a:lnTo>
                    <a:pt x="41" y="174"/>
                  </a:lnTo>
                  <a:lnTo>
                    <a:pt x="43" y="178"/>
                  </a:lnTo>
                  <a:lnTo>
                    <a:pt x="43" y="178"/>
                  </a:lnTo>
                  <a:lnTo>
                    <a:pt x="49" y="183"/>
                  </a:lnTo>
                  <a:lnTo>
                    <a:pt x="51" y="183"/>
                  </a:lnTo>
                  <a:lnTo>
                    <a:pt x="52" y="183"/>
                  </a:lnTo>
                  <a:lnTo>
                    <a:pt x="52" y="179"/>
                  </a:lnTo>
                  <a:lnTo>
                    <a:pt x="51" y="172"/>
                  </a:lnTo>
                  <a:lnTo>
                    <a:pt x="51" y="172"/>
                  </a:lnTo>
                  <a:lnTo>
                    <a:pt x="46" y="159"/>
                  </a:lnTo>
                  <a:lnTo>
                    <a:pt x="41" y="133"/>
                  </a:lnTo>
                  <a:lnTo>
                    <a:pt x="35" y="105"/>
                  </a:lnTo>
                  <a:lnTo>
                    <a:pt x="29" y="83"/>
                  </a:lnTo>
                  <a:lnTo>
                    <a:pt x="29" y="83"/>
                  </a:lnTo>
                  <a:lnTo>
                    <a:pt x="27" y="76"/>
                  </a:lnTo>
                  <a:lnTo>
                    <a:pt x="27" y="67"/>
                  </a:lnTo>
                  <a:lnTo>
                    <a:pt x="30" y="52"/>
                  </a:lnTo>
                  <a:lnTo>
                    <a:pt x="32" y="46"/>
                  </a:lnTo>
                  <a:lnTo>
                    <a:pt x="32" y="39"/>
                  </a:lnTo>
                  <a:lnTo>
                    <a:pt x="30" y="35"/>
                  </a:lnTo>
                  <a:lnTo>
                    <a:pt x="27" y="30"/>
                  </a:lnTo>
                  <a:lnTo>
                    <a:pt x="27" y="30"/>
                  </a:lnTo>
                  <a:lnTo>
                    <a:pt x="23" y="26"/>
                  </a:lnTo>
                  <a:lnTo>
                    <a:pt x="20" y="21"/>
                  </a:lnTo>
                  <a:lnTo>
                    <a:pt x="19" y="9"/>
                  </a:lnTo>
                  <a:lnTo>
                    <a:pt x="17" y="2"/>
                  </a:lnTo>
                  <a:lnTo>
                    <a:pt x="16" y="0"/>
                  </a:lnTo>
                  <a:lnTo>
                    <a:pt x="14" y="0"/>
                  </a:lnTo>
                  <a:lnTo>
                    <a:pt x="14" y="0"/>
                  </a:lnTo>
                  <a:lnTo>
                    <a:pt x="13" y="2"/>
                  </a:lnTo>
                  <a:lnTo>
                    <a:pt x="11" y="6"/>
                  </a:lnTo>
                  <a:lnTo>
                    <a:pt x="10" y="15"/>
                  </a:lnTo>
                  <a:lnTo>
                    <a:pt x="8" y="22"/>
                  </a:lnTo>
                  <a:lnTo>
                    <a:pt x="7" y="24"/>
                  </a:lnTo>
                  <a:lnTo>
                    <a:pt x="4" y="26"/>
                  </a:lnTo>
                  <a:lnTo>
                    <a:pt x="4" y="26"/>
                  </a:lnTo>
                  <a:lnTo>
                    <a:pt x="1" y="28"/>
                  </a:lnTo>
                  <a:lnTo>
                    <a:pt x="1" y="30"/>
                  </a:lnTo>
                  <a:lnTo>
                    <a:pt x="0" y="35"/>
                  </a:lnTo>
                  <a:lnTo>
                    <a:pt x="1" y="43"/>
                  </a:lnTo>
                  <a:lnTo>
                    <a:pt x="1" y="48"/>
                  </a:lnTo>
                  <a:lnTo>
                    <a:pt x="1" y="54"/>
                  </a:lnTo>
                  <a:lnTo>
                    <a:pt x="1" y="54"/>
                  </a:lnTo>
                  <a:lnTo>
                    <a:pt x="0" y="67"/>
                  </a:lnTo>
                  <a:lnTo>
                    <a:pt x="1" y="79"/>
                  </a:lnTo>
                  <a:lnTo>
                    <a:pt x="4" y="93"/>
                  </a:lnTo>
                  <a:lnTo>
                    <a:pt x="7" y="104"/>
                  </a:lnTo>
                  <a:lnTo>
                    <a:pt x="7" y="10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1" name="Freeform 67">
              <a:extLst>
                <a:ext uri="{FF2B5EF4-FFF2-40B4-BE49-F238E27FC236}">
                  <a16:creationId xmlns:a16="http://schemas.microsoft.com/office/drawing/2014/main" id="{F0E17B8D-32E2-696B-B112-8418D03B53CF}"/>
                </a:ext>
              </a:extLst>
            </p:cNvPr>
            <p:cNvSpPr>
              <a:spLocks/>
            </p:cNvSpPr>
            <p:nvPr/>
          </p:nvSpPr>
          <p:spPr bwMode="auto">
            <a:xfrm>
              <a:off x="9339946" y="4495815"/>
              <a:ext cx="526598" cy="297114"/>
            </a:xfrm>
            <a:custGeom>
              <a:avLst/>
              <a:gdLst>
                <a:gd name="T0" fmla="*/ 339 w 392"/>
                <a:gd name="T1" fmla="*/ 162 h 263"/>
                <a:gd name="T2" fmla="*/ 335 w 392"/>
                <a:gd name="T3" fmla="*/ 149 h 263"/>
                <a:gd name="T4" fmla="*/ 302 w 392"/>
                <a:gd name="T5" fmla="*/ 130 h 263"/>
                <a:gd name="T6" fmla="*/ 293 w 392"/>
                <a:gd name="T7" fmla="*/ 115 h 263"/>
                <a:gd name="T8" fmla="*/ 239 w 392"/>
                <a:gd name="T9" fmla="*/ 77 h 263"/>
                <a:gd name="T10" fmla="*/ 195 w 392"/>
                <a:gd name="T11" fmla="*/ 58 h 263"/>
                <a:gd name="T12" fmla="*/ 134 w 392"/>
                <a:gd name="T13" fmla="*/ 30 h 263"/>
                <a:gd name="T14" fmla="*/ 125 w 392"/>
                <a:gd name="T15" fmla="*/ 41 h 263"/>
                <a:gd name="T16" fmla="*/ 116 w 392"/>
                <a:gd name="T17" fmla="*/ 50 h 263"/>
                <a:gd name="T18" fmla="*/ 94 w 392"/>
                <a:gd name="T19" fmla="*/ 71 h 263"/>
                <a:gd name="T20" fmla="*/ 82 w 392"/>
                <a:gd name="T21" fmla="*/ 77 h 263"/>
                <a:gd name="T22" fmla="*/ 71 w 392"/>
                <a:gd name="T23" fmla="*/ 52 h 263"/>
                <a:gd name="T24" fmla="*/ 63 w 392"/>
                <a:gd name="T25" fmla="*/ 13 h 263"/>
                <a:gd name="T26" fmla="*/ 31 w 392"/>
                <a:gd name="T27" fmla="*/ 0 h 263"/>
                <a:gd name="T28" fmla="*/ 18 w 392"/>
                <a:gd name="T29" fmla="*/ 6 h 263"/>
                <a:gd name="T30" fmla="*/ 3 w 392"/>
                <a:gd name="T31" fmla="*/ 17 h 263"/>
                <a:gd name="T32" fmla="*/ 0 w 392"/>
                <a:gd name="T33" fmla="*/ 28 h 263"/>
                <a:gd name="T34" fmla="*/ 15 w 392"/>
                <a:gd name="T35" fmla="*/ 30 h 263"/>
                <a:gd name="T36" fmla="*/ 24 w 392"/>
                <a:gd name="T37" fmla="*/ 50 h 263"/>
                <a:gd name="T38" fmla="*/ 54 w 392"/>
                <a:gd name="T39" fmla="*/ 49 h 263"/>
                <a:gd name="T40" fmla="*/ 59 w 392"/>
                <a:gd name="T41" fmla="*/ 56 h 263"/>
                <a:gd name="T42" fmla="*/ 52 w 392"/>
                <a:gd name="T43" fmla="*/ 56 h 263"/>
                <a:gd name="T44" fmla="*/ 36 w 392"/>
                <a:gd name="T45" fmla="*/ 60 h 263"/>
                <a:gd name="T46" fmla="*/ 22 w 392"/>
                <a:gd name="T47" fmla="*/ 62 h 263"/>
                <a:gd name="T48" fmla="*/ 31 w 392"/>
                <a:gd name="T49" fmla="*/ 73 h 263"/>
                <a:gd name="T50" fmla="*/ 37 w 392"/>
                <a:gd name="T51" fmla="*/ 89 h 263"/>
                <a:gd name="T52" fmla="*/ 47 w 392"/>
                <a:gd name="T53" fmla="*/ 91 h 263"/>
                <a:gd name="T54" fmla="*/ 50 w 392"/>
                <a:gd name="T55" fmla="*/ 84 h 263"/>
                <a:gd name="T56" fmla="*/ 71 w 392"/>
                <a:gd name="T57" fmla="*/ 93 h 263"/>
                <a:gd name="T58" fmla="*/ 81 w 392"/>
                <a:gd name="T59" fmla="*/ 104 h 263"/>
                <a:gd name="T60" fmla="*/ 116 w 392"/>
                <a:gd name="T61" fmla="*/ 113 h 263"/>
                <a:gd name="T62" fmla="*/ 147 w 392"/>
                <a:gd name="T63" fmla="*/ 134 h 263"/>
                <a:gd name="T64" fmla="*/ 152 w 392"/>
                <a:gd name="T65" fmla="*/ 156 h 263"/>
                <a:gd name="T66" fmla="*/ 161 w 392"/>
                <a:gd name="T67" fmla="*/ 175 h 263"/>
                <a:gd name="T68" fmla="*/ 154 w 392"/>
                <a:gd name="T69" fmla="*/ 182 h 263"/>
                <a:gd name="T70" fmla="*/ 135 w 392"/>
                <a:gd name="T71" fmla="*/ 197 h 263"/>
                <a:gd name="T72" fmla="*/ 138 w 392"/>
                <a:gd name="T73" fmla="*/ 204 h 263"/>
                <a:gd name="T74" fmla="*/ 182 w 392"/>
                <a:gd name="T75" fmla="*/ 198 h 263"/>
                <a:gd name="T76" fmla="*/ 201 w 392"/>
                <a:gd name="T77" fmla="*/ 219 h 263"/>
                <a:gd name="T78" fmla="*/ 224 w 392"/>
                <a:gd name="T79" fmla="*/ 228 h 263"/>
                <a:gd name="T80" fmla="*/ 243 w 392"/>
                <a:gd name="T81" fmla="*/ 221 h 263"/>
                <a:gd name="T82" fmla="*/ 248 w 392"/>
                <a:gd name="T83" fmla="*/ 211 h 263"/>
                <a:gd name="T84" fmla="*/ 259 w 392"/>
                <a:gd name="T85" fmla="*/ 193 h 263"/>
                <a:gd name="T86" fmla="*/ 290 w 392"/>
                <a:gd name="T87" fmla="*/ 197 h 263"/>
                <a:gd name="T88" fmla="*/ 312 w 392"/>
                <a:gd name="T89" fmla="*/ 219 h 263"/>
                <a:gd name="T90" fmla="*/ 339 w 392"/>
                <a:gd name="T91" fmla="*/ 254 h 263"/>
                <a:gd name="T92" fmla="*/ 356 w 392"/>
                <a:gd name="T93" fmla="*/ 254 h 263"/>
                <a:gd name="T94" fmla="*/ 386 w 392"/>
                <a:gd name="T95" fmla="*/ 263 h 263"/>
                <a:gd name="T96" fmla="*/ 392 w 392"/>
                <a:gd name="T97" fmla="*/ 256 h 263"/>
                <a:gd name="T98" fmla="*/ 375 w 392"/>
                <a:gd name="T99" fmla="*/ 241 h 263"/>
                <a:gd name="T100" fmla="*/ 369 w 392"/>
                <a:gd name="T101" fmla="*/ 228 h 263"/>
                <a:gd name="T102" fmla="*/ 350 w 392"/>
                <a:gd name="T103" fmla="*/ 219 h 263"/>
                <a:gd name="T104" fmla="*/ 343 w 392"/>
                <a:gd name="T105" fmla="*/ 202 h 263"/>
                <a:gd name="T106" fmla="*/ 335 w 392"/>
                <a:gd name="T107" fmla="*/ 186 h 263"/>
                <a:gd name="T108" fmla="*/ 327 w 392"/>
                <a:gd name="T109" fmla="*/ 16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2" h="263">
                  <a:moveTo>
                    <a:pt x="331" y="165"/>
                  </a:moveTo>
                  <a:lnTo>
                    <a:pt x="331" y="165"/>
                  </a:lnTo>
                  <a:lnTo>
                    <a:pt x="337" y="164"/>
                  </a:lnTo>
                  <a:lnTo>
                    <a:pt x="339" y="162"/>
                  </a:lnTo>
                  <a:lnTo>
                    <a:pt x="339" y="160"/>
                  </a:lnTo>
                  <a:lnTo>
                    <a:pt x="339" y="154"/>
                  </a:lnTo>
                  <a:lnTo>
                    <a:pt x="335" y="149"/>
                  </a:lnTo>
                  <a:lnTo>
                    <a:pt x="335" y="149"/>
                  </a:lnTo>
                  <a:lnTo>
                    <a:pt x="331" y="145"/>
                  </a:lnTo>
                  <a:lnTo>
                    <a:pt x="325" y="141"/>
                  </a:lnTo>
                  <a:lnTo>
                    <a:pt x="313" y="135"/>
                  </a:lnTo>
                  <a:lnTo>
                    <a:pt x="302" y="130"/>
                  </a:lnTo>
                  <a:lnTo>
                    <a:pt x="297" y="126"/>
                  </a:lnTo>
                  <a:lnTo>
                    <a:pt x="296" y="121"/>
                  </a:lnTo>
                  <a:lnTo>
                    <a:pt x="296" y="121"/>
                  </a:lnTo>
                  <a:lnTo>
                    <a:pt x="293" y="115"/>
                  </a:lnTo>
                  <a:lnTo>
                    <a:pt x="285" y="108"/>
                  </a:lnTo>
                  <a:lnTo>
                    <a:pt x="277" y="99"/>
                  </a:lnTo>
                  <a:lnTo>
                    <a:pt x="265" y="91"/>
                  </a:lnTo>
                  <a:lnTo>
                    <a:pt x="239" y="77"/>
                  </a:lnTo>
                  <a:lnTo>
                    <a:pt x="227" y="69"/>
                  </a:lnTo>
                  <a:lnTo>
                    <a:pt x="217" y="65"/>
                  </a:lnTo>
                  <a:lnTo>
                    <a:pt x="217" y="65"/>
                  </a:lnTo>
                  <a:lnTo>
                    <a:pt x="195" y="58"/>
                  </a:lnTo>
                  <a:lnTo>
                    <a:pt x="170" y="45"/>
                  </a:lnTo>
                  <a:lnTo>
                    <a:pt x="148" y="34"/>
                  </a:lnTo>
                  <a:lnTo>
                    <a:pt x="139" y="32"/>
                  </a:lnTo>
                  <a:lnTo>
                    <a:pt x="134" y="30"/>
                  </a:lnTo>
                  <a:lnTo>
                    <a:pt x="134" y="30"/>
                  </a:lnTo>
                  <a:lnTo>
                    <a:pt x="131" y="32"/>
                  </a:lnTo>
                  <a:lnTo>
                    <a:pt x="129" y="34"/>
                  </a:lnTo>
                  <a:lnTo>
                    <a:pt x="125" y="41"/>
                  </a:lnTo>
                  <a:lnTo>
                    <a:pt x="122" y="47"/>
                  </a:lnTo>
                  <a:lnTo>
                    <a:pt x="119" y="50"/>
                  </a:lnTo>
                  <a:lnTo>
                    <a:pt x="116" y="50"/>
                  </a:lnTo>
                  <a:lnTo>
                    <a:pt x="116" y="50"/>
                  </a:lnTo>
                  <a:lnTo>
                    <a:pt x="113" y="50"/>
                  </a:lnTo>
                  <a:lnTo>
                    <a:pt x="110" y="54"/>
                  </a:lnTo>
                  <a:lnTo>
                    <a:pt x="103" y="62"/>
                  </a:lnTo>
                  <a:lnTo>
                    <a:pt x="94" y="71"/>
                  </a:lnTo>
                  <a:lnTo>
                    <a:pt x="89" y="75"/>
                  </a:lnTo>
                  <a:lnTo>
                    <a:pt x="84" y="77"/>
                  </a:lnTo>
                  <a:lnTo>
                    <a:pt x="84" y="77"/>
                  </a:lnTo>
                  <a:lnTo>
                    <a:pt x="82" y="77"/>
                  </a:lnTo>
                  <a:lnTo>
                    <a:pt x="80" y="77"/>
                  </a:lnTo>
                  <a:lnTo>
                    <a:pt x="75" y="71"/>
                  </a:lnTo>
                  <a:lnTo>
                    <a:pt x="73" y="62"/>
                  </a:lnTo>
                  <a:lnTo>
                    <a:pt x="71" y="52"/>
                  </a:lnTo>
                  <a:lnTo>
                    <a:pt x="66" y="30"/>
                  </a:lnTo>
                  <a:lnTo>
                    <a:pt x="65" y="21"/>
                  </a:lnTo>
                  <a:lnTo>
                    <a:pt x="63" y="13"/>
                  </a:lnTo>
                  <a:lnTo>
                    <a:pt x="63" y="13"/>
                  </a:lnTo>
                  <a:lnTo>
                    <a:pt x="59" y="10"/>
                  </a:lnTo>
                  <a:lnTo>
                    <a:pt x="53" y="6"/>
                  </a:lnTo>
                  <a:lnTo>
                    <a:pt x="38" y="0"/>
                  </a:lnTo>
                  <a:lnTo>
                    <a:pt x="31" y="0"/>
                  </a:lnTo>
                  <a:lnTo>
                    <a:pt x="25" y="0"/>
                  </a:lnTo>
                  <a:lnTo>
                    <a:pt x="21" y="2"/>
                  </a:lnTo>
                  <a:lnTo>
                    <a:pt x="18" y="6"/>
                  </a:lnTo>
                  <a:lnTo>
                    <a:pt x="18" y="6"/>
                  </a:lnTo>
                  <a:lnTo>
                    <a:pt x="17" y="10"/>
                  </a:lnTo>
                  <a:lnTo>
                    <a:pt x="14" y="13"/>
                  </a:lnTo>
                  <a:lnTo>
                    <a:pt x="8" y="15"/>
                  </a:lnTo>
                  <a:lnTo>
                    <a:pt x="3" y="17"/>
                  </a:lnTo>
                  <a:lnTo>
                    <a:pt x="2" y="19"/>
                  </a:lnTo>
                  <a:lnTo>
                    <a:pt x="0" y="22"/>
                  </a:lnTo>
                  <a:lnTo>
                    <a:pt x="0" y="22"/>
                  </a:lnTo>
                  <a:lnTo>
                    <a:pt x="0" y="28"/>
                  </a:lnTo>
                  <a:lnTo>
                    <a:pt x="2" y="30"/>
                  </a:lnTo>
                  <a:lnTo>
                    <a:pt x="11" y="30"/>
                  </a:lnTo>
                  <a:lnTo>
                    <a:pt x="11" y="30"/>
                  </a:lnTo>
                  <a:lnTo>
                    <a:pt x="15" y="30"/>
                  </a:lnTo>
                  <a:lnTo>
                    <a:pt x="18" y="34"/>
                  </a:lnTo>
                  <a:lnTo>
                    <a:pt x="22" y="47"/>
                  </a:lnTo>
                  <a:lnTo>
                    <a:pt x="22" y="47"/>
                  </a:lnTo>
                  <a:lnTo>
                    <a:pt x="24" y="50"/>
                  </a:lnTo>
                  <a:lnTo>
                    <a:pt x="28" y="50"/>
                  </a:lnTo>
                  <a:lnTo>
                    <a:pt x="37" y="52"/>
                  </a:lnTo>
                  <a:lnTo>
                    <a:pt x="54" y="49"/>
                  </a:lnTo>
                  <a:lnTo>
                    <a:pt x="54" y="49"/>
                  </a:lnTo>
                  <a:lnTo>
                    <a:pt x="56" y="49"/>
                  </a:lnTo>
                  <a:lnTo>
                    <a:pt x="57" y="50"/>
                  </a:lnTo>
                  <a:lnTo>
                    <a:pt x="59" y="54"/>
                  </a:lnTo>
                  <a:lnTo>
                    <a:pt x="59" y="56"/>
                  </a:lnTo>
                  <a:lnTo>
                    <a:pt x="57" y="58"/>
                  </a:lnTo>
                  <a:lnTo>
                    <a:pt x="56" y="58"/>
                  </a:lnTo>
                  <a:lnTo>
                    <a:pt x="52" y="56"/>
                  </a:lnTo>
                  <a:lnTo>
                    <a:pt x="52" y="56"/>
                  </a:lnTo>
                  <a:lnTo>
                    <a:pt x="46" y="56"/>
                  </a:lnTo>
                  <a:lnTo>
                    <a:pt x="43" y="58"/>
                  </a:lnTo>
                  <a:lnTo>
                    <a:pt x="40" y="60"/>
                  </a:lnTo>
                  <a:lnTo>
                    <a:pt x="36" y="60"/>
                  </a:lnTo>
                  <a:lnTo>
                    <a:pt x="36" y="60"/>
                  </a:lnTo>
                  <a:lnTo>
                    <a:pt x="30" y="60"/>
                  </a:lnTo>
                  <a:lnTo>
                    <a:pt x="25" y="60"/>
                  </a:lnTo>
                  <a:lnTo>
                    <a:pt x="22" y="62"/>
                  </a:lnTo>
                  <a:lnTo>
                    <a:pt x="22" y="62"/>
                  </a:lnTo>
                  <a:lnTo>
                    <a:pt x="24" y="64"/>
                  </a:lnTo>
                  <a:lnTo>
                    <a:pt x="24" y="64"/>
                  </a:lnTo>
                  <a:lnTo>
                    <a:pt x="31" y="73"/>
                  </a:lnTo>
                  <a:lnTo>
                    <a:pt x="34" y="78"/>
                  </a:lnTo>
                  <a:lnTo>
                    <a:pt x="36" y="86"/>
                  </a:lnTo>
                  <a:lnTo>
                    <a:pt x="36" y="86"/>
                  </a:lnTo>
                  <a:lnTo>
                    <a:pt x="37" y="89"/>
                  </a:lnTo>
                  <a:lnTo>
                    <a:pt x="38" y="93"/>
                  </a:lnTo>
                  <a:lnTo>
                    <a:pt x="40" y="95"/>
                  </a:lnTo>
                  <a:lnTo>
                    <a:pt x="43" y="95"/>
                  </a:lnTo>
                  <a:lnTo>
                    <a:pt x="47" y="91"/>
                  </a:lnTo>
                  <a:lnTo>
                    <a:pt x="49" y="89"/>
                  </a:lnTo>
                  <a:lnTo>
                    <a:pt x="49" y="86"/>
                  </a:lnTo>
                  <a:lnTo>
                    <a:pt x="49" y="86"/>
                  </a:lnTo>
                  <a:lnTo>
                    <a:pt x="50" y="84"/>
                  </a:lnTo>
                  <a:lnTo>
                    <a:pt x="50" y="82"/>
                  </a:lnTo>
                  <a:lnTo>
                    <a:pt x="54" y="86"/>
                  </a:lnTo>
                  <a:lnTo>
                    <a:pt x="60" y="89"/>
                  </a:lnTo>
                  <a:lnTo>
                    <a:pt x="71" y="93"/>
                  </a:lnTo>
                  <a:lnTo>
                    <a:pt x="71" y="93"/>
                  </a:lnTo>
                  <a:lnTo>
                    <a:pt x="76" y="97"/>
                  </a:lnTo>
                  <a:lnTo>
                    <a:pt x="80" y="100"/>
                  </a:lnTo>
                  <a:lnTo>
                    <a:pt x="81" y="104"/>
                  </a:lnTo>
                  <a:lnTo>
                    <a:pt x="88" y="106"/>
                  </a:lnTo>
                  <a:lnTo>
                    <a:pt x="88" y="106"/>
                  </a:lnTo>
                  <a:lnTo>
                    <a:pt x="100" y="108"/>
                  </a:lnTo>
                  <a:lnTo>
                    <a:pt x="116" y="113"/>
                  </a:lnTo>
                  <a:lnTo>
                    <a:pt x="132" y="122"/>
                  </a:lnTo>
                  <a:lnTo>
                    <a:pt x="144" y="130"/>
                  </a:lnTo>
                  <a:lnTo>
                    <a:pt x="144" y="130"/>
                  </a:lnTo>
                  <a:lnTo>
                    <a:pt x="147" y="134"/>
                  </a:lnTo>
                  <a:lnTo>
                    <a:pt x="150" y="137"/>
                  </a:lnTo>
                  <a:lnTo>
                    <a:pt x="151" y="145"/>
                  </a:lnTo>
                  <a:lnTo>
                    <a:pt x="151" y="152"/>
                  </a:lnTo>
                  <a:lnTo>
                    <a:pt x="152" y="156"/>
                  </a:lnTo>
                  <a:lnTo>
                    <a:pt x="155" y="160"/>
                  </a:lnTo>
                  <a:lnTo>
                    <a:pt x="155" y="160"/>
                  </a:lnTo>
                  <a:lnTo>
                    <a:pt x="160" y="167"/>
                  </a:lnTo>
                  <a:lnTo>
                    <a:pt x="161" y="175"/>
                  </a:lnTo>
                  <a:lnTo>
                    <a:pt x="161" y="178"/>
                  </a:lnTo>
                  <a:lnTo>
                    <a:pt x="160" y="180"/>
                  </a:lnTo>
                  <a:lnTo>
                    <a:pt x="157" y="182"/>
                  </a:lnTo>
                  <a:lnTo>
                    <a:pt x="154" y="182"/>
                  </a:lnTo>
                  <a:lnTo>
                    <a:pt x="154" y="182"/>
                  </a:lnTo>
                  <a:lnTo>
                    <a:pt x="147" y="184"/>
                  </a:lnTo>
                  <a:lnTo>
                    <a:pt x="139" y="189"/>
                  </a:lnTo>
                  <a:lnTo>
                    <a:pt x="135" y="197"/>
                  </a:lnTo>
                  <a:lnTo>
                    <a:pt x="135" y="198"/>
                  </a:lnTo>
                  <a:lnTo>
                    <a:pt x="135" y="202"/>
                  </a:lnTo>
                  <a:lnTo>
                    <a:pt x="135" y="202"/>
                  </a:lnTo>
                  <a:lnTo>
                    <a:pt x="138" y="204"/>
                  </a:lnTo>
                  <a:lnTo>
                    <a:pt x="142" y="204"/>
                  </a:lnTo>
                  <a:lnTo>
                    <a:pt x="157" y="202"/>
                  </a:lnTo>
                  <a:lnTo>
                    <a:pt x="182" y="198"/>
                  </a:lnTo>
                  <a:lnTo>
                    <a:pt x="182" y="198"/>
                  </a:lnTo>
                  <a:lnTo>
                    <a:pt x="185" y="200"/>
                  </a:lnTo>
                  <a:lnTo>
                    <a:pt x="187" y="204"/>
                  </a:lnTo>
                  <a:lnTo>
                    <a:pt x="196" y="213"/>
                  </a:lnTo>
                  <a:lnTo>
                    <a:pt x="201" y="219"/>
                  </a:lnTo>
                  <a:lnTo>
                    <a:pt x="206" y="222"/>
                  </a:lnTo>
                  <a:lnTo>
                    <a:pt x="215" y="226"/>
                  </a:lnTo>
                  <a:lnTo>
                    <a:pt x="224" y="228"/>
                  </a:lnTo>
                  <a:lnTo>
                    <a:pt x="224" y="228"/>
                  </a:lnTo>
                  <a:lnTo>
                    <a:pt x="232" y="228"/>
                  </a:lnTo>
                  <a:lnTo>
                    <a:pt x="237" y="226"/>
                  </a:lnTo>
                  <a:lnTo>
                    <a:pt x="242" y="224"/>
                  </a:lnTo>
                  <a:lnTo>
                    <a:pt x="243" y="221"/>
                  </a:lnTo>
                  <a:lnTo>
                    <a:pt x="246" y="215"/>
                  </a:lnTo>
                  <a:lnTo>
                    <a:pt x="246" y="211"/>
                  </a:lnTo>
                  <a:lnTo>
                    <a:pt x="248" y="211"/>
                  </a:lnTo>
                  <a:lnTo>
                    <a:pt x="248" y="211"/>
                  </a:lnTo>
                  <a:lnTo>
                    <a:pt x="250" y="209"/>
                  </a:lnTo>
                  <a:lnTo>
                    <a:pt x="253" y="206"/>
                  </a:lnTo>
                  <a:lnTo>
                    <a:pt x="259" y="193"/>
                  </a:lnTo>
                  <a:lnTo>
                    <a:pt x="259" y="193"/>
                  </a:lnTo>
                  <a:lnTo>
                    <a:pt x="262" y="191"/>
                  </a:lnTo>
                  <a:lnTo>
                    <a:pt x="267" y="189"/>
                  </a:lnTo>
                  <a:lnTo>
                    <a:pt x="277" y="191"/>
                  </a:lnTo>
                  <a:lnTo>
                    <a:pt x="290" y="197"/>
                  </a:lnTo>
                  <a:lnTo>
                    <a:pt x="302" y="204"/>
                  </a:lnTo>
                  <a:lnTo>
                    <a:pt x="302" y="204"/>
                  </a:lnTo>
                  <a:lnTo>
                    <a:pt x="306" y="211"/>
                  </a:lnTo>
                  <a:lnTo>
                    <a:pt x="312" y="219"/>
                  </a:lnTo>
                  <a:lnTo>
                    <a:pt x="323" y="236"/>
                  </a:lnTo>
                  <a:lnTo>
                    <a:pt x="328" y="243"/>
                  </a:lnTo>
                  <a:lnTo>
                    <a:pt x="334" y="250"/>
                  </a:lnTo>
                  <a:lnTo>
                    <a:pt x="339" y="254"/>
                  </a:lnTo>
                  <a:lnTo>
                    <a:pt x="346" y="254"/>
                  </a:lnTo>
                  <a:lnTo>
                    <a:pt x="346" y="254"/>
                  </a:lnTo>
                  <a:lnTo>
                    <a:pt x="350" y="254"/>
                  </a:lnTo>
                  <a:lnTo>
                    <a:pt x="356" y="254"/>
                  </a:lnTo>
                  <a:lnTo>
                    <a:pt x="366" y="258"/>
                  </a:lnTo>
                  <a:lnTo>
                    <a:pt x="376" y="262"/>
                  </a:lnTo>
                  <a:lnTo>
                    <a:pt x="386" y="263"/>
                  </a:lnTo>
                  <a:lnTo>
                    <a:pt x="386" y="263"/>
                  </a:lnTo>
                  <a:lnTo>
                    <a:pt x="391" y="263"/>
                  </a:lnTo>
                  <a:lnTo>
                    <a:pt x="392" y="262"/>
                  </a:lnTo>
                  <a:lnTo>
                    <a:pt x="392" y="260"/>
                  </a:lnTo>
                  <a:lnTo>
                    <a:pt x="392" y="256"/>
                  </a:lnTo>
                  <a:lnTo>
                    <a:pt x="388" y="252"/>
                  </a:lnTo>
                  <a:lnTo>
                    <a:pt x="383" y="249"/>
                  </a:lnTo>
                  <a:lnTo>
                    <a:pt x="383" y="249"/>
                  </a:lnTo>
                  <a:lnTo>
                    <a:pt x="375" y="241"/>
                  </a:lnTo>
                  <a:lnTo>
                    <a:pt x="372" y="236"/>
                  </a:lnTo>
                  <a:lnTo>
                    <a:pt x="370" y="232"/>
                  </a:lnTo>
                  <a:lnTo>
                    <a:pt x="370" y="232"/>
                  </a:lnTo>
                  <a:lnTo>
                    <a:pt x="369" y="228"/>
                  </a:lnTo>
                  <a:lnTo>
                    <a:pt x="367" y="228"/>
                  </a:lnTo>
                  <a:lnTo>
                    <a:pt x="363" y="224"/>
                  </a:lnTo>
                  <a:lnTo>
                    <a:pt x="357" y="222"/>
                  </a:lnTo>
                  <a:lnTo>
                    <a:pt x="350" y="219"/>
                  </a:lnTo>
                  <a:lnTo>
                    <a:pt x="350" y="219"/>
                  </a:lnTo>
                  <a:lnTo>
                    <a:pt x="347" y="215"/>
                  </a:lnTo>
                  <a:lnTo>
                    <a:pt x="346" y="211"/>
                  </a:lnTo>
                  <a:lnTo>
                    <a:pt x="343" y="202"/>
                  </a:lnTo>
                  <a:lnTo>
                    <a:pt x="341" y="191"/>
                  </a:lnTo>
                  <a:lnTo>
                    <a:pt x="338" y="187"/>
                  </a:lnTo>
                  <a:lnTo>
                    <a:pt x="335" y="186"/>
                  </a:lnTo>
                  <a:lnTo>
                    <a:pt x="335" y="186"/>
                  </a:lnTo>
                  <a:lnTo>
                    <a:pt x="330" y="180"/>
                  </a:lnTo>
                  <a:lnTo>
                    <a:pt x="327" y="173"/>
                  </a:lnTo>
                  <a:lnTo>
                    <a:pt x="325" y="169"/>
                  </a:lnTo>
                  <a:lnTo>
                    <a:pt x="327" y="167"/>
                  </a:lnTo>
                  <a:lnTo>
                    <a:pt x="328" y="165"/>
                  </a:lnTo>
                  <a:lnTo>
                    <a:pt x="331" y="165"/>
                  </a:lnTo>
                  <a:lnTo>
                    <a:pt x="331" y="16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2" name="Freeform 68">
              <a:extLst>
                <a:ext uri="{FF2B5EF4-FFF2-40B4-BE49-F238E27FC236}">
                  <a16:creationId xmlns:a16="http://schemas.microsoft.com/office/drawing/2014/main" id="{C2C956FB-14E0-D66A-B0EF-17F36075B003}"/>
                </a:ext>
              </a:extLst>
            </p:cNvPr>
            <p:cNvSpPr>
              <a:spLocks/>
            </p:cNvSpPr>
            <p:nvPr/>
          </p:nvSpPr>
          <p:spPr bwMode="auto">
            <a:xfrm>
              <a:off x="9309049" y="3477944"/>
              <a:ext cx="64481" cy="82469"/>
            </a:xfrm>
            <a:custGeom>
              <a:avLst/>
              <a:gdLst>
                <a:gd name="T0" fmla="*/ 11 w 48"/>
                <a:gd name="T1" fmla="*/ 7 h 73"/>
                <a:gd name="T2" fmla="*/ 11 w 48"/>
                <a:gd name="T3" fmla="*/ 7 h 73"/>
                <a:gd name="T4" fmla="*/ 5 w 48"/>
                <a:gd name="T5" fmla="*/ 13 h 73"/>
                <a:gd name="T6" fmla="*/ 2 w 48"/>
                <a:gd name="T7" fmla="*/ 16 h 73"/>
                <a:gd name="T8" fmla="*/ 0 w 48"/>
                <a:gd name="T9" fmla="*/ 20 h 73"/>
                <a:gd name="T10" fmla="*/ 2 w 48"/>
                <a:gd name="T11" fmla="*/ 25 h 73"/>
                <a:gd name="T12" fmla="*/ 2 w 48"/>
                <a:gd name="T13" fmla="*/ 25 h 73"/>
                <a:gd name="T14" fmla="*/ 5 w 48"/>
                <a:gd name="T15" fmla="*/ 29 h 73"/>
                <a:gd name="T16" fmla="*/ 8 w 48"/>
                <a:gd name="T17" fmla="*/ 27 h 73"/>
                <a:gd name="T18" fmla="*/ 11 w 48"/>
                <a:gd name="T19" fmla="*/ 24 h 73"/>
                <a:gd name="T20" fmla="*/ 14 w 48"/>
                <a:gd name="T21" fmla="*/ 18 h 73"/>
                <a:gd name="T22" fmla="*/ 14 w 48"/>
                <a:gd name="T23" fmla="*/ 18 h 73"/>
                <a:gd name="T24" fmla="*/ 14 w 48"/>
                <a:gd name="T25" fmla="*/ 16 h 73"/>
                <a:gd name="T26" fmla="*/ 15 w 48"/>
                <a:gd name="T27" fmla="*/ 16 h 73"/>
                <a:gd name="T28" fmla="*/ 18 w 48"/>
                <a:gd name="T29" fmla="*/ 22 h 73"/>
                <a:gd name="T30" fmla="*/ 18 w 48"/>
                <a:gd name="T31" fmla="*/ 33 h 73"/>
                <a:gd name="T32" fmla="*/ 18 w 48"/>
                <a:gd name="T33" fmla="*/ 38 h 73"/>
                <a:gd name="T34" fmla="*/ 16 w 48"/>
                <a:gd name="T35" fmla="*/ 44 h 73"/>
                <a:gd name="T36" fmla="*/ 16 w 48"/>
                <a:gd name="T37" fmla="*/ 44 h 73"/>
                <a:gd name="T38" fmla="*/ 15 w 48"/>
                <a:gd name="T39" fmla="*/ 47 h 73"/>
                <a:gd name="T40" fmla="*/ 14 w 48"/>
                <a:gd name="T41" fmla="*/ 53 h 73"/>
                <a:gd name="T42" fmla="*/ 15 w 48"/>
                <a:gd name="T43" fmla="*/ 64 h 73"/>
                <a:gd name="T44" fmla="*/ 19 w 48"/>
                <a:gd name="T45" fmla="*/ 71 h 73"/>
                <a:gd name="T46" fmla="*/ 21 w 48"/>
                <a:gd name="T47" fmla="*/ 73 h 73"/>
                <a:gd name="T48" fmla="*/ 24 w 48"/>
                <a:gd name="T49" fmla="*/ 73 h 73"/>
                <a:gd name="T50" fmla="*/ 24 w 48"/>
                <a:gd name="T51" fmla="*/ 73 h 73"/>
                <a:gd name="T52" fmla="*/ 27 w 48"/>
                <a:gd name="T53" fmla="*/ 71 h 73"/>
                <a:gd name="T54" fmla="*/ 28 w 48"/>
                <a:gd name="T55" fmla="*/ 68 h 73"/>
                <a:gd name="T56" fmla="*/ 34 w 48"/>
                <a:gd name="T57" fmla="*/ 57 h 73"/>
                <a:gd name="T58" fmla="*/ 40 w 48"/>
                <a:gd name="T59" fmla="*/ 44 h 73"/>
                <a:gd name="T60" fmla="*/ 46 w 48"/>
                <a:gd name="T61" fmla="*/ 31 h 73"/>
                <a:gd name="T62" fmla="*/ 46 w 48"/>
                <a:gd name="T63" fmla="*/ 31 h 73"/>
                <a:gd name="T64" fmla="*/ 48 w 48"/>
                <a:gd name="T65" fmla="*/ 27 h 73"/>
                <a:gd name="T66" fmla="*/ 48 w 48"/>
                <a:gd name="T67" fmla="*/ 24 h 73"/>
                <a:gd name="T68" fmla="*/ 48 w 48"/>
                <a:gd name="T69" fmla="*/ 22 h 73"/>
                <a:gd name="T70" fmla="*/ 47 w 48"/>
                <a:gd name="T71" fmla="*/ 20 h 73"/>
                <a:gd name="T72" fmla="*/ 44 w 48"/>
                <a:gd name="T73" fmla="*/ 18 h 73"/>
                <a:gd name="T74" fmla="*/ 43 w 48"/>
                <a:gd name="T75" fmla="*/ 18 h 73"/>
                <a:gd name="T76" fmla="*/ 41 w 48"/>
                <a:gd name="T77" fmla="*/ 14 h 73"/>
                <a:gd name="T78" fmla="*/ 41 w 48"/>
                <a:gd name="T79" fmla="*/ 14 h 73"/>
                <a:gd name="T80" fmla="*/ 41 w 48"/>
                <a:gd name="T81" fmla="*/ 13 h 73"/>
                <a:gd name="T82" fmla="*/ 40 w 48"/>
                <a:gd name="T83" fmla="*/ 11 h 73"/>
                <a:gd name="T84" fmla="*/ 35 w 48"/>
                <a:gd name="T85" fmla="*/ 9 h 73"/>
                <a:gd name="T86" fmla="*/ 31 w 48"/>
                <a:gd name="T87" fmla="*/ 7 h 73"/>
                <a:gd name="T88" fmla="*/ 30 w 48"/>
                <a:gd name="T89" fmla="*/ 5 h 73"/>
                <a:gd name="T90" fmla="*/ 28 w 48"/>
                <a:gd name="T91" fmla="*/ 2 h 73"/>
                <a:gd name="T92" fmla="*/ 28 w 48"/>
                <a:gd name="T93" fmla="*/ 2 h 73"/>
                <a:gd name="T94" fmla="*/ 28 w 48"/>
                <a:gd name="T95" fmla="*/ 0 h 73"/>
                <a:gd name="T96" fmla="*/ 27 w 48"/>
                <a:gd name="T97" fmla="*/ 0 h 73"/>
                <a:gd name="T98" fmla="*/ 22 w 48"/>
                <a:gd name="T99" fmla="*/ 0 h 73"/>
                <a:gd name="T100" fmla="*/ 16 w 48"/>
                <a:gd name="T101" fmla="*/ 2 h 73"/>
                <a:gd name="T102" fmla="*/ 11 w 48"/>
                <a:gd name="T103" fmla="*/ 7 h 73"/>
                <a:gd name="T104" fmla="*/ 11 w 48"/>
                <a:gd name="T105"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73">
                  <a:moveTo>
                    <a:pt x="11" y="7"/>
                  </a:moveTo>
                  <a:lnTo>
                    <a:pt x="11" y="7"/>
                  </a:lnTo>
                  <a:lnTo>
                    <a:pt x="5" y="13"/>
                  </a:lnTo>
                  <a:lnTo>
                    <a:pt x="2" y="16"/>
                  </a:lnTo>
                  <a:lnTo>
                    <a:pt x="0" y="20"/>
                  </a:lnTo>
                  <a:lnTo>
                    <a:pt x="2" y="25"/>
                  </a:lnTo>
                  <a:lnTo>
                    <a:pt x="2" y="25"/>
                  </a:lnTo>
                  <a:lnTo>
                    <a:pt x="5" y="29"/>
                  </a:lnTo>
                  <a:lnTo>
                    <a:pt x="8" y="27"/>
                  </a:lnTo>
                  <a:lnTo>
                    <a:pt x="11" y="24"/>
                  </a:lnTo>
                  <a:lnTo>
                    <a:pt x="14" y="18"/>
                  </a:lnTo>
                  <a:lnTo>
                    <a:pt x="14" y="18"/>
                  </a:lnTo>
                  <a:lnTo>
                    <a:pt x="14" y="16"/>
                  </a:lnTo>
                  <a:lnTo>
                    <a:pt x="15" y="16"/>
                  </a:lnTo>
                  <a:lnTo>
                    <a:pt x="18" y="22"/>
                  </a:lnTo>
                  <a:lnTo>
                    <a:pt x="18" y="33"/>
                  </a:lnTo>
                  <a:lnTo>
                    <a:pt x="18" y="38"/>
                  </a:lnTo>
                  <a:lnTo>
                    <a:pt x="16" y="44"/>
                  </a:lnTo>
                  <a:lnTo>
                    <a:pt x="16" y="44"/>
                  </a:lnTo>
                  <a:lnTo>
                    <a:pt x="15" y="47"/>
                  </a:lnTo>
                  <a:lnTo>
                    <a:pt x="14" y="53"/>
                  </a:lnTo>
                  <a:lnTo>
                    <a:pt x="15" y="64"/>
                  </a:lnTo>
                  <a:lnTo>
                    <a:pt x="19" y="71"/>
                  </a:lnTo>
                  <a:lnTo>
                    <a:pt x="21" y="73"/>
                  </a:lnTo>
                  <a:lnTo>
                    <a:pt x="24" y="73"/>
                  </a:lnTo>
                  <a:lnTo>
                    <a:pt x="24" y="73"/>
                  </a:lnTo>
                  <a:lnTo>
                    <a:pt x="27" y="71"/>
                  </a:lnTo>
                  <a:lnTo>
                    <a:pt x="28" y="68"/>
                  </a:lnTo>
                  <a:lnTo>
                    <a:pt x="34" y="57"/>
                  </a:lnTo>
                  <a:lnTo>
                    <a:pt x="40" y="44"/>
                  </a:lnTo>
                  <a:lnTo>
                    <a:pt x="46" y="31"/>
                  </a:lnTo>
                  <a:lnTo>
                    <a:pt x="46" y="31"/>
                  </a:lnTo>
                  <a:lnTo>
                    <a:pt x="48" y="27"/>
                  </a:lnTo>
                  <a:lnTo>
                    <a:pt x="48" y="24"/>
                  </a:lnTo>
                  <a:lnTo>
                    <a:pt x="48" y="22"/>
                  </a:lnTo>
                  <a:lnTo>
                    <a:pt x="47" y="20"/>
                  </a:lnTo>
                  <a:lnTo>
                    <a:pt x="44" y="18"/>
                  </a:lnTo>
                  <a:lnTo>
                    <a:pt x="43" y="18"/>
                  </a:lnTo>
                  <a:lnTo>
                    <a:pt x="41" y="14"/>
                  </a:lnTo>
                  <a:lnTo>
                    <a:pt x="41" y="14"/>
                  </a:lnTo>
                  <a:lnTo>
                    <a:pt x="41" y="13"/>
                  </a:lnTo>
                  <a:lnTo>
                    <a:pt x="40" y="11"/>
                  </a:lnTo>
                  <a:lnTo>
                    <a:pt x="35" y="9"/>
                  </a:lnTo>
                  <a:lnTo>
                    <a:pt x="31" y="7"/>
                  </a:lnTo>
                  <a:lnTo>
                    <a:pt x="30" y="5"/>
                  </a:lnTo>
                  <a:lnTo>
                    <a:pt x="28" y="2"/>
                  </a:lnTo>
                  <a:lnTo>
                    <a:pt x="28" y="2"/>
                  </a:lnTo>
                  <a:lnTo>
                    <a:pt x="28" y="0"/>
                  </a:lnTo>
                  <a:lnTo>
                    <a:pt x="27" y="0"/>
                  </a:lnTo>
                  <a:lnTo>
                    <a:pt x="22" y="0"/>
                  </a:lnTo>
                  <a:lnTo>
                    <a:pt x="16" y="2"/>
                  </a:lnTo>
                  <a:lnTo>
                    <a:pt x="11" y="7"/>
                  </a:lnTo>
                  <a:lnTo>
                    <a:pt x="11" y="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3" name="Freeform 69">
              <a:extLst>
                <a:ext uri="{FF2B5EF4-FFF2-40B4-BE49-F238E27FC236}">
                  <a16:creationId xmlns:a16="http://schemas.microsoft.com/office/drawing/2014/main" id="{27C51D9E-07FC-5741-31D2-00DC06B2DB4C}"/>
                </a:ext>
              </a:extLst>
            </p:cNvPr>
            <p:cNvSpPr>
              <a:spLocks/>
            </p:cNvSpPr>
            <p:nvPr/>
          </p:nvSpPr>
          <p:spPr bwMode="auto">
            <a:xfrm>
              <a:off x="9585782" y="3081415"/>
              <a:ext cx="178667" cy="138955"/>
            </a:xfrm>
            <a:custGeom>
              <a:avLst/>
              <a:gdLst>
                <a:gd name="T0" fmla="*/ 15 w 133"/>
                <a:gd name="T1" fmla="*/ 71 h 123"/>
                <a:gd name="T2" fmla="*/ 12 w 133"/>
                <a:gd name="T3" fmla="*/ 73 h 123"/>
                <a:gd name="T4" fmla="*/ 11 w 133"/>
                <a:gd name="T5" fmla="*/ 82 h 123"/>
                <a:gd name="T6" fmla="*/ 6 w 133"/>
                <a:gd name="T7" fmla="*/ 85 h 123"/>
                <a:gd name="T8" fmla="*/ 2 w 133"/>
                <a:gd name="T9" fmla="*/ 89 h 123"/>
                <a:gd name="T10" fmla="*/ 0 w 133"/>
                <a:gd name="T11" fmla="*/ 98 h 123"/>
                <a:gd name="T12" fmla="*/ 3 w 133"/>
                <a:gd name="T13" fmla="*/ 100 h 123"/>
                <a:gd name="T14" fmla="*/ 5 w 133"/>
                <a:gd name="T15" fmla="*/ 110 h 123"/>
                <a:gd name="T16" fmla="*/ 3 w 133"/>
                <a:gd name="T17" fmla="*/ 121 h 123"/>
                <a:gd name="T18" fmla="*/ 6 w 133"/>
                <a:gd name="T19" fmla="*/ 123 h 123"/>
                <a:gd name="T20" fmla="*/ 14 w 133"/>
                <a:gd name="T21" fmla="*/ 115 h 123"/>
                <a:gd name="T22" fmla="*/ 17 w 133"/>
                <a:gd name="T23" fmla="*/ 113 h 123"/>
                <a:gd name="T24" fmla="*/ 22 w 133"/>
                <a:gd name="T25" fmla="*/ 113 h 123"/>
                <a:gd name="T26" fmla="*/ 24 w 133"/>
                <a:gd name="T27" fmla="*/ 111 h 123"/>
                <a:gd name="T28" fmla="*/ 24 w 133"/>
                <a:gd name="T29" fmla="*/ 110 h 123"/>
                <a:gd name="T30" fmla="*/ 18 w 133"/>
                <a:gd name="T31" fmla="*/ 102 h 123"/>
                <a:gd name="T32" fmla="*/ 12 w 133"/>
                <a:gd name="T33" fmla="*/ 97 h 123"/>
                <a:gd name="T34" fmla="*/ 12 w 133"/>
                <a:gd name="T35" fmla="*/ 93 h 123"/>
                <a:gd name="T36" fmla="*/ 14 w 133"/>
                <a:gd name="T37" fmla="*/ 91 h 123"/>
                <a:gd name="T38" fmla="*/ 22 w 133"/>
                <a:gd name="T39" fmla="*/ 93 h 123"/>
                <a:gd name="T40" fmla="*/ 28 w 133"/>
                <a:gd name="T41" fmla="*/ 91 h 123"/>
                <a:gd name="T42" fmla="*/ 43 w 133"/>
                <a:gd name="T43" fmla="*/ 91 h 123"/>
                <a:gd name="T44" fmla="*/ 59 w 133"/>
                <a:gd name="T45" fmla="*/ 100 h 123"/>
                <a:gd name="T46" fmla="*/ 65 w 133"/>
                <a:gd name="T47" fmla="*/ 106 h 123"/>
                <a:gd name="T48" fmla="*/ 70 w 133"/>
                <a:gd name="T49" fmla="*/ 102 h 123"/>
                <a:gd name="T50" fmla="*/ 72 w 133"/>
                <a:gd name="T51" fmla="*/ 95 h 123"/>
                <a:gd name="T52" fmla="*/ 75 w 133"/>
                <a:gd name="T53" fmla="*/ 87 h 123"/>
                <a:gd name="T54" fmla="*/ 91 w 133"/>
                <a:gd name="T55" fmla="*/ 78 h 123"/>
                <a:gd name="T56" fmla="*/ 100 w 133"/>
                <a:gd name="T57" fmla="*/ 76 h 123"/>
                <a:gd name="T58" fmla="*/ 113 w 133"/>
                <a:gd name="T59" fmla="*/ 73 h 123"/>
                <a:gd name="T60" fmla="*/ 111 w 133"/>
                <a:gd name="T61" fmla="*/ 65 h 123"/>
                <a:gd name="T62" fmla="*/ 111 w 133"/>
                <a:gd name="T63" fmla="*/ 63 h 123"/>
                <a:gd name="T64" fmla="*/ 120 w 133"/>
                <a:gd name="T65" fmla="*/ 50 h 123"/>
                <a:gd name="T66" fmla="*/ 132 w 133"/>
                <a:gd name="T67" fmla="*/ 37 h 123"/>
                <a:gd name="T68" fmla="*/ 133 w 133"/>
                <a:gd name="T69" fmla="*/ 34 h 123"/>
                <a:gd name="T70" fmla="*/ 130 w 133"/>
                <a:gd name="T71" fmla="*/ 34 h 123"/>
                <a:gd name="T72" fmla="*/ 118 w 133"/>
                <a:gd name="T73" fmla="*/ 41 h 123"/>
                <a:gd name="T74" fmla="*/ 114 w 133"/>
                <a:gd name="T75" fmla="*/ 41 h 123"/>
                <a:gd name="T76" fmla="*/ 113 w 133"/>
                <a:gd name="T77" fmla="*/ 39 h 123"/>
                <a:gd name="T78" fmla="*/ 105 w 133"/>
                <a:gd name="T79" fmla="*/ 39 h 123"/>
                <a:gd name="T80" fmla="*/ 94 w 133"/>
                <a:gd name="T81" fmla="*/ 47 h 123"/>
                <a:gd name="T82" fmla="*/ 91 w 133"/>
                <a:gd name="T83" fmla="*/ 47 h 123"/>
                <a:gd name="T84" fmla="*/ 72 w 133"/>
                <a:gd name="T85" fmla="*/ 32 h 123"/>
                <a:gd name="T86" fmla="*/ 51 w 133"/>
                <a:gd name="T87" fmla="*/ 6 h 123"/>
                <a:gd name="T88" fmla="*/ 49 w 133"/>
                <a:gd name="T89" fmla="*/ 2 h 123"/>
                <a:gd name="T90" fmla="*/ 43 w 133"/>
                <a:gd name="T91" fmla="*/ 0 h 123"/>
                <a:gd name="T92" fmla="*/ 37 w 133"/>
                <a:gd name="T93" fmla="*/ 4 h 123"/>
                <a:gd name="T94" fmla="*/ 37 w 133"/>
                <a:gd name="T95" fmla="*/ 10 h 123"/>
                <a:gd name="T96" fmla="*/ 38 w 133"/>
                <a:gd name="T97" fmla="*/ 13 h 123"/>
                <a:gd name="T98" fmla="*/ 40 w 133"/>
                <a:gd name="T99" fmla="*/ 24 h 123"/>
                <a:gd name="T100" fmla="*/ 37 w 133"/>
                <a:gd name="T101" fmla="*/ 39 h 123"/>
                <a:gd name="T102" fmla="*/ 35 w 133"/>
                <a:gd name="T103" fmla="*/ 49 h 123"/>
                <a:gd name="T104" fmla="*/ 31 w 133"/>
                <a:gd name="T105" fmla="*/ 56 h 123"/>
                <a:gd name="T106" fmla="*/ 31 w 133"/>
                <a:gd name="T107" fmla="*/ 61 h 123"/>
                <a:gd name="T108" fmla="*/ 30 w 133"/>
                <a:gd name="T109" fmla="*/ 67 h 123"/>
                <a:gd name="T110" fmla="*/ 15 w 133"/>
                <a:gd name="T111" fmla="*/ 7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3" h="123">
                  <a:moveTo>
                    <a:pt x="15" y="71"/>
                  </a:moveTo>
                  <a:lnTo>
                    <a:pt x="15" y="71"/>
                  </a:lnTo>
                  <a:lnTo>
                    <a:pt x="12" y="73"/>
                  </a:lnTo>
                  <a:lnTo>
                    <a:pt x="12" y="73"/>
                  </a:lnTo>
                  <a:lnTo>
                    <a:pt x="11" y="78"/>
                  </a:lnTo>
                  <a:lnTo>
                    <a:pt x="11" y="82"/>
                  </a:lnTo>
                  <a:lnTo>
                    <a:pt x="9" y="84"/>
                  </a:lnTo>
                  <a:lnTo>
                    <a:pt x="6" y="85"/>
                  </a:lnTo>
                  <a:lnTo>
                    <a:pt x="6" y="85"/>
                  </a:lnTo>
                  <a:lnTo>
                    <a:pt x="2" y="89"/>
                  </a:lnTo>
                  <a:lnTo>
                    <a:pt x="0" y="95"/>
                  </a:lnTo>
                  <a:lnTo>
                    <a:pt x="0" y="98"/>
                  </a:lnTo>
                  <a:lnTo>
                    <a:pt x="3" y="100"/>
                  </a:lnTo>
                  <a:lnTo>
                    <a:pt x="3" y="100"/>
                  </a:lnTo>
                  <a:lnTo>
                    <a:pt x="5" y="104"/>
                  </a:lnTo>
                  <a:lnTo>
                    <a:pt x="5" y="110"/>
                  </a:lnTo>
                  <a:lnTo>
                    <a:pt x="3" y="121"/>
                  </a:lnTo>
                  <a:lnTo>
                    <a:pt x="3" y="121"/>
                  </a:lnTo>
                  <a:lnTo>
                    <a:pt x="3" y="123"/>
                  </a:lnTo>
                  <a:lnTo>
                    <a:pt x="6" y="123"/>
                  </a:lnTo>
                  <a:lnTo>
                    <a:pt x="14" y="115"/>
                  </a:lnTo>
                  <a:lnTo>
                    <a:pt x="14" y="115"/>
                  </a:lnTo>
                  <a:lnTo>
                    <a:pt x="15" y="113"/>
                  </a:lnTo>
                  <a:lnTo>
                    <a:pt x="17" y="113"/>
                  </a:lnTo>
                  <a:lnTo>
                    <a:pt x="19" y="113"/>
                  </a:lnTo>
                  <a:lnTo>
                    <a:pt x="22" y="113"/>
                  </a:lnTo>
                  <a:lnTo>
                    <a:pt x="24" y="113"/>
                  </a:lnTo>
                  <a:lnTo>
                    <a:pt x="24" y="111"/>
                  </a:lnTo>
                  <a:lnTo>
                    <a:pt x="24" y="111"/>
                  </a:lnTo>
                  <a:lnTo>
                    <a:pt x="24" y="110"/>
                  </a:lnTo>
                  <a:lnTo>
                    <a:pt x="22" y="108"/>
                  </a:lnTo>
                  <a:lnTo>
                    <a:pt x="18" y="102"/>
                  </a:lnTo>
                  <a:lnTo>
                    <a:pt x="14" y="98"/>
                  </a:lnTo>
                  <a:lnTo>
                    <a:pt x="12" y="97"/>
                  </a:lnTo>
                  <a:lnTo>
                    <a:pt x="12" y="93"/>
                  </a:lnTo>
                  <a:lnTo>
                    <a:pt x="12" y="93"/>
                  </a:lnTo>
                  <a:lnTo>
                    <a:pt x="12" y="91"/>
                  </a:lnTo>
                  <a:lnTo>
                    <a:pt x="14" y="91"/>
                  </a:lnTo>
                  <a:lnTo>
                    <a:pt x="18" y="91"/>
                  </a:lnTo>
                  <a:lnTo>
                    <a:pt x="22" y="93"/>
                  </a:lnTo>
                  <a:lnTo>
                    <a:pt x="28" y="91"/>
                  </a:lnTo>
                  <a:lnTo>
                    <a:pt x="28" y="91"/>
                  </a:lnTo>
                  <a:lnTo>
                    <a:pt x="35" y="89"/>
                  </a:lnTo>
                  <a:lnTo>
                    <a:pt x="43" y="91"/>
                  </a:lnTo>
                  <a:lnTo>
                    <a:pt x="51" y="95"/>
                  </a:lnTo>
                  <a:lnTo>
                    <a:pt x="59" y="100"/>
                  </a:lnTo>
                  <a:lnTo>
                    <a:pt x="59" y="100"/>
                  </a:lnTo>
                  <a:lnTo>
                    <a:pt x="65" y="106"/>
                  </a:lnTo>
                  <a:lnTo>
                    <a:pt x="67" y="106"/>
                  </a:lnTo>
                  <a:lnTo>
                    <a:pt x="70" y="102"/>
                  </a:lnTo>
                  <a:lnTo>
                    <a:pt x="72" y="95"/>
                  </a:lnTo>
                  <a:lnTo>
                    <a:pt x="72" y="95"/>
                  </a:lnTo>
                  <a:lnTo>
                    <a:pt x="72" y="89"/>
                  </a:lnTo>
                  <a:lnTo>
                    <a:pt x="75" y="87"/>
                  </a:lnTo>
                  <a:lnTo>
                    <a:pt x="82" y="82"/>
                  </a:lnTo>
                  <a:lnTo>
                    <a:pt x="91" y="78"/>
                  </a:lnTo>
                  <a:lnTo>
                    <a:pt x="100" y="76"/>
                  </a:lnTo>
                  <a:lnTo>
                    <a:pt x="100" y="76"/>
                  </a:lnTo>
                  <a:lnTo>
                    <a:pt x="108" y="76"/>
                  </a:lnTo>
                  <a:lnTo>
                    <a:pt x="113" y="73"/>
                  </a:lnTo>
                  <a:lnTo>
                    <a:pt x="113" y="69"/>
                  </a:lnTo>
                  <a:lnTo>
                    <a:pt x="111" y="65"/>
                  </a:lnTo>
                  <a:lnTo>
                    <a:pt x="111" y="65"/>
                  </a:lnTo>
                  <a:lnTo>
                    <a:pt x="111" y="63"/>
                  </a:lnTo>
                  <a:lnTo>
                    <a:pt x="113" y="60"/>
                  </a:lnTo>
                  <a:lnTo>
                    <a:pt x="120" y="50"/>
                  </a:lnTo>
                  <a:lnTo>
                    <a:pt x="129" y="41"/>
                  </a:lnTo>
                  <a:lnTo>
                    <a:pt x="132" y="37"/>
                  </a:lnTo>
                  <a:lnTo>
                    <a:pt x="133" y="34"/>
                  </a:lnTo>
                  <a:lnTo>
                    <a:pt x="133" y="34"/>
                  </a:lnTo>
                  <a:lnTo>
                    <a:pt x="132" y="32"/>
                  </a:lnTo>
                  <a:lnTo>
                    <a:pt x="130" y="34"/>
                  </a:lnTo>
                  <a:lnTo>
                    <a:pt x="124" y="37"/>
                  </a:lnTo>
                  <a:lnTo>
                    <a:pt x="118" y="41"/>
                  </a:lnTo>
                  <a:lnTo>
                    <a:pt x="116" y="41"/>
                  </a:lnTo>
                  <a:lnTo>
                    <a:pt x="114" y="41"/>
                  </a:lnTo>
                  <a:lnTo>
                    <a:pt x="114" y="41"/>
                  </a:lnTo>
                  <a:lnTo>
                    <a:pt x="113" y="39"/>
                  </a:lnTo>
                  <a:lnTo>
                    <a:pt x="111" y="37"/>
                  </a:lnTo>
                  <a:lnTo>
                    <a:pt x="105" y="39"/>
                  </a:lnTo>
                  <a:lnTo>
                    <a:pt x="101" y="43"/>
                  </a:lnTo>
                  <a:lnTo>
                    <a:pt x="94" y="47"/>
                  </a:lnTo>
                  <a:lnTo>
                    <a:pt x="94" y="47"/>
                  </a:lnTo>
                  <a:lnTo>
                    <a:pt x="91" y="47"/>
                  </a:lnTo>
                  <a:lnTo>
                    <a:pt x="85" y="43"/>
                  </a:lnTo>
                  <a:lnTo>
                    <a:pt x="72" y="32"/>
                  </a:lnTo>
                  <a:lnTo>
                    <a:pt x="59" y="19"/>
                  </a:lnTo>
                  <a:lnTo>
                    <a:pt x="51" y="6"/>
                  </a:lnTo>
                  <a:lnTo>
                    <a:pt x="51" y="6"/>
                  </a:lnTo>
                  <a:lnTo>
                    <a:pt x="49" y="2"/>
                  </a:lnTo>
                  <a:lnTo>
                    <a:pt x="46" y="0"/>
                  </a:lnTo>
                  <a:lnTo>
                    <a:pt x="43" y="0"/>
                  </a:lnTo>
                  <a:lnTo>
                    <a:pt x="40" y="0"/>
                  </a:lnTo>
                  <a:lnTo>
                    <a:pt x="37" y="4"/>
                  </a:lnTo>
                  <a:lnTo>
                    <a:pt x="37" y="6"/>
                  </a:lnTo>
                  <a:lnTo>
                    <a:pt x="37" y="10"/>
                  </a:lnTo>
                  <a:lnTo>
                    <a:pt x="38" y="13"/>
                  </a:lnTo>
                  <a:lnTo>
                    <a:pt x="38" y="13"/>
                  </a:lnTo>
                  <a:lnTo>
                    <a:pt x="40" y="21"/>
                  </a:lnTo>
                  <a:lnTo>
                    <a:pt x="40" y="24"/>
                  </a:lnTo>
                  <a:lnTo>
                    <a:pt x="38" y="32"/>
                  </a:lnTo>
                  <a:lnTo>
                    <a:pt x="37" y="39"/>
                  </a:lnTo>
                  <a:lnTo>
                    <a:pt x="37" y="39"/>
                  </a:lnTo>
                  <a:lnTo>
                    <a:pt x="35" y="49"/>
                  </a:lnTo>
                  <a:lnTo>
                    <a:pt x="34" y="52"/>
                  </a:lnTo>
                  <a:lnTo>
                    <a:pt x="31" y="56"/>
                  </a:lnTo>
                  <a:lnTo>
                    <a:pt x="31" y="61"/>
                  </a:lnTo>
                  <a:lnTo>
                    <a:pt x="31" y="61"/>
                  </a:lnTo>
                  <a:lnTo>
                    <a:pt x="31" y="65"/>
                  </a:lnTo>
                  <a:lnTo>
                    <a:pt x="30" y="67"/>
                  </a:lnTo>
                  <a:lnTo>
                    <a:pt x="25" y="69"/>
                  </a:lnTo>
                  <a:lnTo>
                    <a:pt x="15" y="71"/>
                  </a:lnTo>
                  <a:lnTo>
                    <a:pt x="15" y="7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4" name="Freeform 70">
              <a:extLst>
                <a:ext uri="{FF2B5EF4-FFF2-40B4-BE49-F238E27FC236}">
                  <a16:creationId xmlns:a16="http://schemas.microsoft.com/office/drawing/2014/main" id="{C294D66E-4F6F-E174-8521-B1B7829ACFD2}"/>
                </a:ext>
              </a:extLst>
            </p:cNvPr>
            <p:cNvSpPr>
              <a:spLocks/>
            </p:cNvSpPr>
            <p:nvPr/>
          </p:nvSpPr>
          <p:spPr bwMode="auto">
            <a:xfrm>
              <a:off x="9811466" y="4613305"/>
              <a:ext cx="108812" cy="56486"/>
            </a:xfrm>
            <a:custGeom>
              <a:avLst/>
              <a:gdLst>
                <a:gd name="T0" fmla="*/ 66 w 81"/>
                <a:gd name="T1" fmla="*/ 11 h 50"/>
                <a:gd name="T2" fmla="*/ 66 w 81"/>
                <a:gd name="T3" fmla="*/ 11 h 50"/>
                <a:gd name="T4" fmla="*/ 65 w 81"/>
                <a:gd name="T5" fmla="*/ 17 h 50"/>
                <a:gd name="T6" fmla="*/ 61 w 81"/>
                <a:gd name="T7" fmla="*/ 20 h 50"/>
                <a:gd name="T8" fmla="*/ 43 w 81"/>
                <a:gd name="T9" fmla="*/ 30 h 50"/>
                <a:gd name="T10" fmla="*/ 43 w 81"/>
                <a:gd name="T11" fmla="*/ 30 h 50"/>
                <a:gd name="T12" fmla="*/ 37 w 81"/>
                <a:gd name="T13" fmla="*/ 31 h 50"/>
                <a:gd name="T14" fmla="*/ 30 w 81"/>
                <a:gd name="T15" fmla="*/ 31 h 50"/>
                <a:gd name="T16" fmla="*/ 16 w 81"/>
                <a:gd name="T17" fmla="*/ 30 h 50"/>
                <a:gd name="T18" fmla="*/ 4 w 81"/>
                <a:gd name="T19" fmla="*/ 28 h 50"/>
                <a:gd name="T20" fmla="*/ 1 w 81"/>
                <a:gd name="T21" fmla="*/ 28 h 50"/>
                <a:gd name="T22" fmla="*/ 0 w 81"/>
                <a:gd name="T23" fmla="*/ 31 h 50"/>
                <a:gd name="T24" fmla="*/ 0 w 81"/>
                <a:gd name="T25" fmla="*/ 31 h 50"/>
                <a:gd name="T26" fmla="*/ 0 w 81"/>
                <a:gd name="T27" fmla="*/ 33 h 50"/>
                <a:gd name="T28" fmla="*/ 3 w 81"/>
                <a:gd name="T29" fmla="*/ 37 h 50"/>
                <a:gd name="T30" fmla="*/ 10 w 81"/>
                <a:gd name="T31" fmla="*/ 43 h 50"/>
                <a:gd name="T32" fmla="*/ 20 w 81"/>
                <a:gd name="T33" fmla="*/ 48 h 50"/>
                <a:gd name="T34" fmla="*/ 32 w 81"/>
                <a:gd name="T35" fmla="*/ 50 h 50"/>
                <a:gd name="T36" fmla="*/ 32 w 81"/>
                <a:gd name="T37" fmla="*/ 50 h 50"/>
                <a:gd name="T38" fmla="*/ 38 w 81"/>
                <a:gd name="T39" fmla="*/ 50 h 50"/>
                <a:gd name="T40" fmla="*/ 46 w 81"/>
                <a:gd name="T41" fmla="*/ 46 h 50"/>
                <a:gd name="T42" fmla="*/ 59 w 81"/>
                <a:gd name="T43" fmla="*/ 39 h 50"/>
                <a:gd name="T44" fmla="*/ 69 w 81"/>
                <a:gd name="T45" fmla="*/ 30 h 50"/>
                <a:gd name="T46" fmla="*/ 72 w 81"/>
                <a:gd name="T47" fmla="*/ 26 h 50"/>
                <a:gd name="T48" fmla="*/ 73 w 81"/>
                <a:gd name="T49" fmla="*/ 24 h 50"/>
                <a:gd name="T50" fmla="*/ 73 w 81"/>
                <a:gd name="T51" fmla="*/ 24 h 50"/>
                <a:gd name="T52" fmla="*/ 75 w 81"/>
                <a:gd name="T53" fmla="*/ 18 h 50"/>
                <a:gd name="T54" fmla="*/ 78 w 81"/>
                <a:gd name="T55" fmla="*/ 13 h 50"/>
                <a:gd name="T56" fmla="*/ 81 w 81"/>
                <a:gd name="T57" fmla="*/ 7 h 50"/>
                <a:gd name="T58" fmla="*/ 81 w 81"/>
                <a:gd name="T59" fmla="*/ 3 h 50"/>
                <a:gd name="T60" fmla="*/ 80 w 81"/>
                <a:gd name="T61" fmla="*/ 2 h 50"/>
                <a:gd name="T62" fmla="*/ 80 w 81"/>
                <a:gd name="T63" fmla="*/ 2 h 50"/>
                <a:gd name="T64" fmla="*/ 78 w 81"/>
                <a:gd name="T65" fmla="*/ 0 h 50"/>
                <a:gd name="T66" fmla="*/ 77 w 81"/>
                <a:gd name="T67" fmla="*/ 0 h 50"/>
                <a:gd name="T68" fmla="*/ 72 w 81"/>
                <a:gd name="T69" fmla="*/ 2 h 50"/>
                <a:gd name="T70" fmla="*/ 68 w 81"/>
                <a:gd name="T71" fmla="*/ 5 h 50"/>
                <a:gd name="T72" fmla="*/ 66 w 81"/>
                <a:gd name="T73" fmla="*/ 11 h 50"/>
                <a:gd name="T74" fmla="*/ 66 w 81"/>
                <a:gd name="T75" fmla="*/ 1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1" h="50">
                  <a:moveTo>
                    <a:pt x="66" y="11"/>
                  </a:moveTo>
                  <a:lnTo>
                    <a:pt x="66" y="11"/>
                  </a:lnTo>
                  <a:lnTo>
                    <a:pt x="65" y="17"/>
                  </a:lnTo>
                  <a:lnTo>
                    <a:pt x="61" y="20"/>
                  </a:lnTo>
                  <a:lnTo>
                    <a:pt x="43" y="30"/>
                  </a:lnTo>
                  <a:lnTo>
                    <a:pt x="43" y="30"/>
                  </a:lnTo>
                  <a:lnTo>
                    <a:pt x="37" y="31"/>
                  </a:lnTo>
                  <a:lnTo>
                    <a:pt x="30" y="31"/>
                  </a:lnTo>
                  <a:lnTo>
                    <a:pt x="16" y="30"/>
                  </a:lnTo>
                  <a:lnTo>
                    <a:pt x="4" y="28"/>
                  </a:lnTo>
                  <a:lnTo>
                    <a:pt x="1" y="28"/>
                  </a:lnTo>
                  <a:lnTo>
                    <a:pt x="0" y="31"/>
                  </a:lnTo>
                  <a:lnTo>
                    <a:pt x="0" y="31"/>
                  </a:lnTo>
                  <a:lnTo>
                    <a:pt x="0" y="33"/>
                  </a:lnTo>
                  <a:lnTo>
                    <a:pt x="3" y="37"/>
                  </a:lnTo>
                  <a:lnTo>
                    <a:pt x="10" y="43"/>
                  </a:lnTo>
                  <a:lnTo>
                    <a:pt x="20" y="48"/>
                  </a:lnTo>
                  <a:lnTo>
                    <a:pt x="32" y="50"/>
                  </a:lnTo>
                  <a:lnTo>
                    <a:pt x="32" y="50"/>
                  </a:lnTo>
                  <a:lnTo>
                    <a:pt x="38" y="50"/>
                  </a:lnTo>
                  <a:lnTo>
                    <a:pt x="46" y="46"/>
                  </a:lnTo>
                  <a:lnTo>
                    <a:pt x="59" y="39"/>
                  </a:lnTo>
                  <a:lnTo>
                    <a:pt x="69" y="30"/>
                  </a:lnTo>
                  <a:lnTo>
                    <a:pt x="72" y="26"/>
                  </a:lnTo>
                  <a:lnTo>
                    <a:pt x="73" y="24"/>
                  </a:lnTo>
                  <a:lnTo>
                    <a:pt x="73" y="24"/>
                  </a:lnTo>
                  <a:lnTo>
                    <a:pt x="75" y="18"/>
                  </a:lnTo>
                  <a:lnTo>
                    <a:pt x="78" y="13"/>
                  </a:lnTo>
                  <a:lnTo>
                    <a:pt x="81" y="7"/>
                  </a:lnTo>
                  <a:lnTo>
                    <a:pt x="81" y="3"/>
                  </a:lnTo>
                  <a:lnTo>
                    <a:pt x="80" y="2"/>
                  </a:lnTo>
                  <a:lnTo>
                    <a:pt x="80" y="2"/>
                  </a:lnTo>
                  <a:lnTo>
                    <a:pt x="78" y="0"/>
                  </a:lnTo>
                  <a:lnTo>
                    <a:pt x="77" y="0"/>
                  </a:lnTo>
                  <a:lnTo>
                    <a:pt x="72" y="2"/>
                  </a:lnTo>
                  <a:lnTo>
                    <a:pt x="68" y="5"/>
                  </a:lnTo>
                  <a:lnTo>
                    <a:pt x="66" y="11"/>
                  </a:lnTo>
                  <a:lnTo>
                    <a:pt x="66" y="1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5" name="Freeform 71">
              <a:extLst>
                <a:ext uri="{FF2B5EF4-FFF2-40B4-BE49-F238E27FC236}">
                  <a16:creationId xmlns:a16="http://schemas.microsoft.com/office/drawing/2014/main" id="{F3A38B1E-4952-8B0E-FDFB-9CA9788D98C3}"/>
                </a:ext>
              </a:extLst>
            </p:cNvPr>
            <p:cNvSpPr>
              <a:spLocks/>
            </p:cNvSpPr>
            <p:nvPr/>
          </p:nvSpPr>
          <p:spPr bwMode="auto">
            <a:xfrm>
              <a:off x="9382934" y="3454220"/>
              <a:ext cx="64481" cy="54226"/>
            </a:xfrm>
            <a:custGeom>
              <a:avLst/>
              <a:gdLst>
                <a:gd name="T0" fmla="*/ 17 w 48"/>
                <a:gd name="T1" fmla="*/ 40 h 48"/>
                <a:gd name="T2" fmla="*/ 17 w 48"/>
                <a:gd name="T3" fmla="*/ 40 h 48"/>
                <a:gd name="T4" fmla="*/ 20 w 48"/>
                <a:gd name="T5" fmla="*/ 35 h 48"/>
                <a:gd name="T6" fmla="*/ 24 w 48"/>
                <a:gd name="T7" fmla="*/ 31 h 48"/>
                <a:gd name="T8" fmla="*/ 28 w 48"/>
                <a:gd name="T9" fmla="*/ 30 h 48"/>
                <a:gd name="T10" fmla="*/ 34 w 48"/>
                <a:gd name="T11" fmla="*/ 31 h 48"/>
                <a:gd name="T12" fmla="*/ 34 w 48"/>
                <a:gd name="T13" fmla="*/ 31 h 48"/>
                <a:gd name="T14" fmla="*/ 36 w 48"/>
                <a:gd name="T15" fmla="*/ 33 h 48"/>
                <a:gd name="T16" fmla="*/ 39 w 48"/>
                <a:gd name="T17" fmla="*/ 31 h 48"/>
                <a:gd name="T18" fmla="*/ 43 w 48"/>
                <a:gd name="T19" fmla="*/ 26 h 48"/>
                <a:gd name="T20" fmla="*/ 46 w 48"/>
                <a:gd name="T21" fmla="*/ 19 h 48"/>
                <a:gd name="T22" fmla="*/ 48 w 48"/>
                <a:gd name="T23" fmla="*/ 10 h 48"/>
                <a:gd name="T24" fmla="*/ 48 w 48"/>
                <a:gd name="T25" fmla="*/ 10 h 48"/>
                <a:gd name="T26" fmla="*/ 46 w 48"/>
                <a:gd name="T27" fmla="*/ 6 h 48"/>
                <a:gd name="T28" fmla="*/ 45 w 48"/>
                <a:gd name="T29" fmla="*/ 4 h 48"/>
                <a:gd name="T30" fmla="*/ 42 w 48"/>
                <a:gd name="T31" fmla="*/ 2 h 48"/>
                <a:gd name="T32" fmla="*/ 39 w 48"/>
                <a:gd name="T33" fmla="*/ 0 h 48"/>
                <a:gd name="T34" fmla="*/ 31 w 48"/>
                <a:gd name="T35" fmla="*/ 2 h 48"/>
                <a:gd name="T36" fmla="*/ 28 w 48"/>
                <a:gd name="T37" fmla="*/ 4 h 48"/>
                <a:gd name="T38" fmla="*/ 27 w 48"/>
                <a:gd name="T39" fmla="*/ 8 h 48"/>
                <a:gd name="T40" fmla="*/ 27 w 48"/>
                <a:gd name="T41" fmla="*/ 8 h 48"/>
                <a:gd name="T42" fmla="*/ 24 w 48"/>
                <a:gd name="T43" fmla="*/ 11 h 48"/>
                <a:gd name="T44" fmla="*/ 21 w 48"/>
                <a:gd name="T45" fmla="*/ 13 h 48"/>
                <a:gd name="T46" fmla="*/ 8 w 48"/>
                <a:gd name="T47" fmla="*/ 13 h 48"/>
                <a:gd name="T48" fmla="*/ 8 w 48"/>
                <a:gd name="T49" fmla="*/ 13 h 48"/>
                <a:gd name="T50" fmla="*/ 5 w 48"/>
                <a:gd name="T51" fmla="*/ 15 h 48"/>
                <a:gd name="T52" fmla="*/ 3 w 48"/>
                <a:gd name="T53" fmla="*/ 19 h 48"/>
                <a:gd name="T54" fmla="*/ 2 w 48"/>
                <a:gd name="T55" fmla="*/ 24 h 48"/>
                <a:gd name="T56" fmla="*/ 0 w 48"/>
                <a:gd name="T57" fmla="*/ 30 h 48"/>
                <a:gd name="T58" fmla="*/ 2 w 48"/>
                <a:gd name="T59" fmla="*/ 40 h 48"/>
                <a:gd name="T60" fmla="*/ 3 w 48"/>
                <a:gd name="T61" fmla="*/ 44 h 48"/>
                <a:gd name="T62" fmla="*/ 5 w 48"/>
                <a:gd name="T63" fmla="*/ 46 h 48"/>
                <a:gd name="T64" fmla="*/ 5 w 48"/>
                <a:gd name="T65" fmla="*/ 46 h 48"/>
                <a:gd name="T66" fmla="*/ 9 w 48"/>
                <a:gd name="T67" fmla="*/ 48 h 48"/>
                <a:gd name="T68" fmla="*/ 12 w 48"/>
                <a:gd name="T69" fmla="*/ 48 h 48"/>
                <a:gd name="T70" fmla="*/ 15 w 48"/>
                <a:gd name="T71" fmla="*/ 46 h 48"/>
                <a:gd name="T72" fmla="*/ 17 w 48"/>
                <a:gd name="T73" fmla="*/ 40 h 48"/>
                <a:gd name="T74" fmla="*/ 17 w 48"/>
                <a:gd name="T75"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 h="48">
                  <a:moveTo>
                    <a:pt x="17" y="40"/>
                  </a:moveTo>
                  <a:lnTo>
                    <a:pt x="17" y="40"/>
                  </a:lnTo>
                  <a:lnTo>
                    <a:pt x="20" y="35"/>
                  </a:lnTo>
                  <a:lnTo>
                    <a:pt x="24" y="31"/>
                  </a:lnTo>
                  <a:lnTo>
                    <a:pt x="28" y="30"/>
                  </a:lnTo>
                  <a:lnTo>
                    <a:pt x="34" y="31"/>
                  </a:lnTo>
                  <a:lnTo>
                    <a:pt x="34" y="31"/>
                  </a:lnTo>
                  <a:lnTo>
                    <a:pt x="36" y="33"/>
                  </a:lnTo>
                  <a:lnTo>
                    <a:pt x="39" y="31"/>
                  </a:lnTo>
                  <a:lnTo>
                    <a:pt x="43" y="26"/>
                  </a:lnTo>
                  <a:lnTo>
                    <a:pt x="46" y="19"/>
                  </a:lnTo>
                  <a:lnTo>
                    <a:pt x="48" y="10"/>
                  </a:lnTo>
                  <a:lnTo>
                    <a:pt x="48" y="10"/>
                  </a:lnTo>
                  <a:lnTo>
                    <a:pt x="46" y="6"/>
                  </a:lnTo>
                  <a:lnTo>
                    <a:pt x="45" y="4"/>
                  </a:lnTo>
                  <a:lnTo>
                    <a:pt x="42" y="2"/>
                  </a:lnTo>
                  <a:lnTo>
                    <a:pt x="39" y="0"/>
                  </a:lnTo>
                  <a:lnTo>
                    <a:pt x="31" y="2"/>
                  </a:lnTo>
                  <a:lnTo>
                    <a:pt x="28" y="4"/>
                  </a:lnTo>
                  <a:lnTo>
                    <a:pt x="27" y="8"/>
                  </a:lnTo>
                  <a:lnTo>
                    <a:pt x="27" y="8"/>
                  </a:lnTo>
                  <a:lnTo>
                    <a:pt x="24" y="11"/>
                  </a:lnTo>
                  <a:lnTo>
                    <a:pt x="21" y="13"/>
                  </a:lnTo>
                  <a:lnTo>
                    <a:pt x="8" y="13"/>
                  </a:lnTo>
                  <a:lnTo>
                    <a:pt x="8" y="13"/>
                  </a:lnTo>
                  <a:lnTo>
                    <a:pt x="5" y="15"/>
                  </a:lnTo>
                  <a:lnTo>
                    <a:pt x="3" y="19"/>
                  </a:lnTo>
                  <a:lnTo>
                    <a:pt x="2" y="24"/>
                  </a:lnTo>
                  <a:lnTo>
                    <a:pt x="0" y="30"/>
                  </a:lnTo>
                  <a:lnTo>
                    <a:pt x="2" y="40"/>
                  </a:lnTo>
                  <a:lnTo>
                    <a:pt x="3" y="44"/>
                  </a:lnTo>
                  <a:lnTo>
                    <a:pt x="5" y="46"/>
                  </a:lnTo>
                  <a:lnTo>
                    <a:pt x="5" y="46"/>
                  </a:lnTo>
                  <a:lnTo>
                    <a:pt x="9" y="48"/>
                  </a:lnTo>
                  <a:lnTo>
                    <a:pt x="12" y="48"/>
                  </a:lnTo>
                  <a:lnTo>
                    <a:pt x="15" y="46"/>
                  </a:lnTo>
                  <a:lnTo>
                    <a:pt x="17" y="40"/>
                  </a:lnTo>
                  <a:lnTo>
                    <a:pt x="17" y="4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6" name="Freeform 72">
              <a:extLst>
                <a:ext uri="{FF2B5EF4-FFF2-40B4-BE49-F238E27FC236}">
                  <a16:creationId xmlns:a16="http://schemas.microsoft.com/office/drawing/2014/main" id="{984BF1EC-C03B-B08F-747F-772C13ECB078}"/>
                </a:ext>
              </a:extLst>
            </p:cNvPr>
            <p:cNvSpPr>
              <a:spLocks/>
            </p:cNvSpPr>
            <p:nvPr/>
          </p:nvSpPr>
          <p:spPr bwMode="auto">
            <a:xfrm>
              <a:off x="9912219" y="4585062"/>
              <a:ext cx="30897" cy="38410"/>
            </a:xfrm>
            <a:custGeom>
              <a:avLst/>
              <a:gdLst>
                <a:gd name="T0" fmla="*/ 6 w 23"/>
                <a:gd name="T1" fmla="*/ 10 h 34"/>
                <a:gd name="T2" fmla="*/ 6 w 23"/>
                <a:gd name="T3" fmla="*/ 10 h 34"/>
                <a:gd name="T4" fmla="*/ 9 w 23"/>
                <a:gd name="T5" fmla="*/ 14 h 34"/>
                <a:gd name="T6" fmla="*/ 11 w 23"/>
                <a:gd name="T7" fmla="*/ 19 h 34"/>
                <a:gd name="T8" fmla="*/ 13 w 23"/>
                <a:gd name="T9" fmla="*/ 27 h 34"/>
                <a:gd name="T10" fmla="*/ 14 w 23"/>
                <a:gd name="T11" fmla="*/ 33 h 34"/>
                <a:gd name="T12" fmla="*/ 16 w 23"/>
                <a:gd name="T13" fmla="*/ 34 h 34"/>
                <a:gd name="T14" fmla="*/ 18 w 23"/>
                <a:gd name="T15" fmla="*/ 33 h 34"/>
                <a:gd name="T16" fmla="*/ 18 w 23"/>
                <a:gd name="T17" fmla="*/ 33 h 34"/>
                <a:gd name="T18" fmla="*/ 22 w 23"/>
                <a:gd name="T19" fmla="*/ 31 h 34"/>
                <a:gd name="T20" fmla="*/ 23 w 23"/>
                <a:gd name="T21" fmla="*/ 29 h 34"/>
                <a:gd name="T22" fmla="*/ 23 w 23"/>
                <a:gd name="T23" fmla="*/ 25 h 34"/>
                <a:gd name="T24" fmla="*/ 22 w 23"/>
                <a:gd name="T25" fmla="*/ 21 h 34"/>
                <a:gd name="T26" fmla="*/ 18 w 23"/>
                <a:gd name="T27" fmla="*/ 14 h 34"/>
                <a:gd name="T28" fmla="*/ 11 w 23"/>
                <a:gd name="T29" fmla="*/ 8 h 34"/>
                <a:gd name="T30" fmla="*/ 11 w 23"/>
                <a:gd name="T31" fmla="*/ 8 h 34"/>
                <a:gd name="T32" fmla="*/ 1 w 23"/>
                <a:gd name="T33" fmla="*/ 0 h 34"/>
                <a:gd name="T34" fmla="*/ 0 w 23"/>
                <a:gd name="T35" fmla="*/ 0 h 34"/>
                <a:gd name="T36" fmla="*/ 0 w 23"/>
                <a:gd name="T37" fmla="*/ 2 h 34"/>
                <a:gd name="T38" fmla="*/ 6 w 23"/>
                <a:gd name="T39" fmla="*/ 10 h 34"/>
                <a:gd name="T40" fmla="*/ 6 w 23"/>
                <a:gd name="T41"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34">
                  <a:moveTo>
                    <a:pt x="6" y="10"/>
                  </a:moveTo>
                  <a:lnTo>
                    <a:pt x="6" y="10"/>
                  </a:lnTo>
                  <a:lnTo>
                    <a:pt x="9" y="14"/>
                  </a:lnTo>
                  <a:lnTo>
                    <a:pt x="11" y="19"/>
                  </a:lnTo>
                  <a:lnTo>
                    <a:pt x="13" y="27"/>
                  </a:lnTo>
                  <a:lnTo>
                    <a:pt x="14" y="33"/>
                  </a:lnTo>
                  <a:lnTo>
                    <a:pt x="16" y="34"/>
                  </a:lnTo>
                  <a:lnTo>
                    <a:pt x="18" y="33"/>
                  </a:lnTo>
                  <a:lnTo>
                    <a:pt x="18" y="33"/>
                  </a:lnTo>
                  <a:lnTo>
                    <a:pt x="22" y="31"/>
                  </a:lnTo>
                  <a:lnTo>
                    <a:pt x="23" y="29"/>
                  </a:lnTo>
                  <a:lnTo>
                    <a:pt x="23" y="25"/>
                  </a:lnTo>
                  <a:lnTo>
                    <a:pt x="22" y="21"/>
                  </a:lnTo>
                  <a:lnTo>
                    <a:pt x="18" y="14"/>
                  </a:lnTo>
                  <a:lnTo>
                    <a:pt x="11" y="8"/>
                  </a:lnTo>
                  <a:lnTo>
                    <a:pt x="11" y="8"/>
                  </a:lnTo>
                  <a:lnTo>
                    <a:pt x="1" y="0"/>
                  </a:lnTo>
                  <a:lnTo>
                    <a:pt x="0" y="0"/>
                  </a:lnTo>
                  <a:lnTo>
                    <a:pt x="0" y="2"/>
                  </a:lnTo>
                  <a:lnTo>
                    <a:pt x="6" y="10"/>
                  </a:lnTo>
                  <a:lnTo>
                    <a:pt x="6" y="1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7" name="Freeform 73">
              <a:extLst>
                <a:ext uri="{FF2B5EF4-FFF2-40B4-BE49-F238E27FC236}">
                  <a16:creationId xmlns:a16="http://schemas.microsoft.com/office/drawing/2014/main" id="{E838F614-13F7-F288-ECCB-DC5037E9B789}"/>
                </a:ext>
              </a:extLst>
            </p:cNvPr>
            <p:cNvSpPr>
              <a:spLocks/>
            </p:cNvSpPr>
            <p:nvPr/>
          </p:nvSpPr>
          <p:spPr bwMode="auto">
            <a:xfrm>
              <a:off x="9317109" y="4815523"/>
              <a:ext cx="34927" cy="12427"/>
            </a:xfrm>
            <a:custGeom>
              <a:avLst/>
              <a:gdLst>
                <a:gd name="T0" fmla="*/ 1 w 26"/>
                <a:gd name="T1" fmla="*/ 9 h 11"/>
                <a:gd name="T2" fmla="*/ 1 w 26"/>
                <a:gd name="T3" fmla="*/ 9 h 11"/>
                <a:gd name="T4" fmla="*/ 3 w 26"/>
                <a:gd name="T5" fmla="*/ 11 h 11"/>
                <a:gd name="T6" fmla="*/ 7 w 26"/>
                <a:gd name="T7" fmla="*/ 11 h 11"/>
                <a:gd name="T8" fmla="*/ 16 w 26"/>
                <a:gd name="T9" fmla="*/ 11 h 11"/>
                <a:gd name="T10" fmla="*/ 24 w 26"/>
                <a:gd name="T11" fmla="*/ 8 h 11"/>
                <a:gd name="T12" fmla="*/ 26 w 26"/>
                <a:gd name="T13" fmla="*/ 6 h 11"/>
                <a:gd name="T14" fmla="*/ 26 w 26"/>
                <a:gd name="T15" fmla="*/ 2 h 11"/>
                <a:gd name="T16" fmla="*/ 26 w 26"/>
                <a:gd name="T17" fmla="*/ 2 h 11"/>
                <a:gd name="T18" fmla="*/ 25 w 26"/>
                <a:gd name="T19" fmla="*/ 0 h 11"/>
                <a:gd name="T20" fmla="*/ 22 w 26"/>
                <a:gd name="T21" fmla="*/ 0 h 11"/>
                <a:gd name="T22" fmla="*/ 12 w 26"/>
                <a:gd name="T23" fmla="*/ 2 h 11"/>
                <a:gd name="T24" fmla="*/ 3 w 26"/>
                <a:gd name="T25" fmla="*/ 6 h 11"/>
                <a:gd name="T26" fmla="*/ 0 w 26"/>
                <a:gd name="T27" fmla="*/ 8 h 11"/>
                <a:gd name="T28" fmla="*/ 1 w 26"/>
                <a:gd name="T29" fmla="*/ 9 h 11"/>
                <a:gd name="T30" fmla="*/ 1 w 26"/>
                <a:gd name="T3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11">
                  <a:moveTo>
                    <a:pt x="1" y="9"/>
                  </a:moveTo>
                  <a:lnTo>
                    <a:pt x="1" y="9"/>
                  </a:lnTo>
                  <a:lnTo>
                    <a:pt x="3" y="11"/>
                  </a:lnTo>
                  <a:lnTo>
                    <a:pt x="7" y="11"/>
                  </a:lnTo>
                  <a:lnTo>
                    <a:pt x="16" y="11"/>
                  </a:lnTo>
                  <a:lnTo>
                    <a:pt x="24" y="8"/>
                  </a:lnTo>
                  <a:lnTo>
                    <a:pt x="26" y="6"/>
                  </a:lnTo>
                  <a:lnTo>
                    <a:pt x="26" y="2"/>
                  </a:lnTo>
                  <a:lnTo>
                    <a:pt x="26" y="2"/>
                  </a:lnTo>
                  <a:lnTo>
                    <a:pt x="25" y="0"/>
                  </a:lnTo>
                  <a:lnTo>
                    <a:pt x="22" y="0"/>
                  </a:lnTo>
                  <a:lnTo>
                    <a:pt x="12" y="2"/>
                  </a:lnTo>
                  <a:lnTo>
                    <a:pt x="3" y="6"/>
                  </a:lnTo>
                  <a:lnTo>
                    <a:pt x="0" y="8"/>
                  </a:lnTo>
                  <a:lnTo>
                    <a:pt x="1" y="9"/>
                  </a:lnTo>
                  <a:lnTo>
                    <a:pt x="1" y="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8" name="Freeform 74">
              <a:extLst>
                <a:ext uri="{FF2B5EF4-FFF2-40B4-BE49-F238E27FC236}">
                  <a16:creationId xmlns:a16="http://schemas.microsoft.com/office/drawing/2014/main" id="{18B9877F-5F82-1712-E6B8-8CF5C604665D}"/>
                </a:ext>
              </a:extLst>
            </p:cNvPr>
            <p:cNvSpPr>
              <a:spLocks/>
            </p:cNvSpPr>
            <p:nvPr/>
          </p:nvSpPr>
          <p:spPr bwMode="auto">
            <a:xfrm>
              <a:off x="6720391" y="3402253"/>
              <a:ext cx="61795" cy="37281"/>
            </a:xfrm>
            <a:custGeom>
              <a:avLst/>
              <a:gdLst>
                <a:gd name="T0" fmla="*/ 31 w 46"/>
                <a:gd name="T1" fmla="*/ 22 h 33"/>
                <a:gd name="T2" fmla="*/ 31 w 46"/>
                <a:gd name="T3" fmla="*/ 22 h 33"/>
                <a:gd name="T4" fmla="*/ 33 w 46"/>
                <a:gd name="T5" fmla="*/ 18 h 33"/>
                <a:gd name="T6" fmla="*/ 35 w 46"/>
                <a:gd name="T7" fmla="*/ 13 h 33"/>
                <a:gd name="T8" fmla="*/ 37 w 46"/>
                <a:gd name="T9" fmla="*/ 9 h 33"/>
                <a:gd name="T10" fmla="*/ 42 w 46"/>
                <a:gd name="T11" fmla="*/ 5 h 33"/>
                <a:gd name="T12" fmla="*/ 42 w 46"/>
                <a:gd name="T13" fmla="*/ 5 h 33"/>
                <a:gd name="T14" fmla="*/ 46 w 46"/>
                <a:gd name="T15" fmla="*/ 4 h 33"/>
                <a:gd name="T16" fmla="*/ 46 w 46"/>
                <a:gd name="T17" fmla="*/ 0 h 33"/>
                <a:gd name="T18" fmla="*/ 45 w 46"/>
                <a:gd name="T19" fmla="*/ 0 h 33"/>
                <a:gd name="T20" fmla="*/ 42 w 46"/>
                <a:gd name="T21" fmla="*/ 2 h 33"/>
                <a:gd name="T22" fmla="*/ 42 w 46"/>
                <a:gd name="T23" fmla="*/ 2 h 33"/>
                <a:gd name="T24" fmla="*/ 37 w 46"/>
                <a:gd name="T25" fmla="*/ 5 h 33"/>
                <a:gd name="T26" fmla="*/ 31 w 46"/>
                <a:gd name="T27" fmla="*/ 7 h 33"/>
                <a:gd name="T28" fmla="*/ 23 w 46"/>
                <a:gd name="T29" fmla="*/ 11 h 33"/>
                <a:gd name="T30" fmla="*/ 14 w 46"/>
                <a:gd name="T31" fmla="*/ 11 h 33"/>
                <a:gd name="T32" fmla="*/ 14 w 46"/>
                <a:gd name="T33" fmla="*/ 11 h 33"/>
                <a:gd name="T34" fmla="*/ 5 w 46"/>
                <a:gd name="T35" fmla="*/ 15 h 33"/>
                <a:gd name="T36" fmla="*/ 2 w 46"/>
                <a:gd name="T37" fmla="*/ 16 h 33"/>
                <a:gd name="T38" fmla="*/ 0 w 46"/>
                <a:gd name="T39" fmla="*/ 18 h 33"/>
                <a:gd name="T40" fmla="*/ 0 w 46"/>
                <a:gd name="T41" fmla="*/ 22 h 33"/>
                <a:gd name="T42" fmla="*/ 0 w 46"/>
                <a:gd name="T43" fmla="*/ 24 h 33"/>
                <a:gd name="T44" fmla="*/ 2 w 46"/>
                <a:gd name="T45" fmla="*/ 27 h 33"/>
                <a:gd name="T46" fmla="*/ 5 w 46"/>
                <a:gd name="T47" fmla="*/ 29 h 33"/>
                <a:gd name="T48" fmla="*/ 5 w 46"/>
                <a:gd name="T49" fmla="*/ 29 h 33"/>
                <a:gd name="T50" fmla="*/ 9 w 46"/>
                <a:gd name="T51" fmla="*/ 31 h 33"/>
                <a:gd name="T52" fmla="*/ 14 w 46"/>
                <a:gd name="T53" fmla="*/ 33 h 33"/>
                <a:gd name="T54" fmla="*/ 23 w 46"/>
                <a:gd name="T55" fmla="*/ 29 h 33"/>
                <a:gd name="T56" fmla="*/ 30 w 46"/>
                <a:gd name="T57" fmla="*/ 26 h 33"/>
                <a:gd name="T58" fmla="*/ 31 w 46"/>
                <a:gd name="T59" fmla="*/ 24 h 33"/>
                <a:gd name="T60" fmla="*/ 31 w 46"/>
                <a:gd name="T61" fmla="*/ 22 h 33"/>
                <a:gd name="T62" fmla="*/ 31 w 46"/>
                <a:gd name="T63"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 h="33">
                  <a:moveTo>
                    <a:pt x="31" y="22"/>
                  </a:moveTo>
                  <a:lnTo>
                    <a:pt x="31" y="22"/>
                  </a:lnTo>
                  <a:lnTo>
                    <a:pt x="33" y="18"/>
                  </a:lnTo>
                  <a:lnTo>
                    <a:pt x="35" y="13"/>
                  </a:lnTo>
                  <a:lnTo>
                    <a:pt x="37" y="9"/>
                  </a:lnTo>
                  <a:lnTo>
                    <a:pt x="42" y="5"/>
                  </a:lnTo>
                  <a:lnTo>
                    <a:pt x="42" y="5"/>
                  </a:lnTo>
                  <a:lnTo>
                    <a:pt x="46" y="4"/>
                  </a:lnTo>
                  <a:lnTo>
                    <a:pt x="46" y="0"/>
                  </a:lnTo>
                  <a:lnTo>
                    <a:pt x="45" y="0"/>
                  </a:lnTo>
                  <a:lnTo>
                    <a:pt x="42" y="2"/>
                  </a:lnTo>
                  <a:lnTo>
                    <a:pt x="42" y="2"/>
                  </a:lnTo>
                  <a:lnTo>
                    <a:pt x="37" y="5"/>
                  </a:lnTo>
                  <a:lnTo>
                    <a:pt x="31" y="7"/>
                  </a:lnTo>
                  <a:lnTo>
                    <a:pt x="23" y="11"/>
                  </a:lnTo>
                  <a:lnTo>
                    <a:pt x="14" y="11"/>
                  </a:lnTo>
                  <a:lnTo>
                    <a:pt x="14" y="11"/>
                  </a:lnTo>
                  <a:lnTo>
                    <a:pt x="5" y="15"/>
                  </a:lnTo>
                  <a:lnTo>
                    <a:pt x="2" y="16"/>
                  </a:lnTo>
                  <a:lnTo>
                    <a:pt x="0" y="18"/>
                  </a:lnTo>
                  <a:lnTo>
                    <a:pt x="0" y="22"/>
                  </a:lnTo>
                  <a:lnTo>
                    <a:pt x="0" y="24"/>
                  </a:lnTo>
                  <a:lnTo>
                    <a:pt x="2" y="27"/>
                  </a:lnTo>
                  <a:lnTo>
                    <a:pt x="5" y="29"/>
                  </a:lnTo>
                  <a:lnTo>
                    <a:pt x="5" y="29"/>
                  </a:lnTo>
                  <a:lnTo>
                    <a:pt x="9" y="31"/>
                  </a:lnTo>
                  <a:lnTo>
                    <a:pt x="14" y="33"/>
                  </a:lnTo>
                  <a:lnTo>
                    <a:pt x="23" y="29"/>
                  </a:lnTo>
                  <a:lnTo>
                    <a:pt x="30" y="26"/>
                  </a:lnTo>
                  <a:lnTo>
                    <a:pt x="31" y="24"/>
                  </a:lnTo>
                  <a:lnTo>
                    <a:pt x="31" y="22"/>
                  </a:lnTo>
                  <a:lnTo>
                    <a:pt x="31" y="2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9" name="Freeform 75">
              <a:extLst>
                <a:ext uri="{FF2B5EF4-FFF2-40B4-BE49-F238E27FC236}">
                  <a16:creationId xmlns:a16="http://schemas.microsoft.com/office/drawing/2014/main" id="{439A061A-469D-96B5-CC5F-5CB861A9D680}"/>
                </a:ext>
              </a:extLst>
            </p:cNvPr>
            <p:cNvSpPr>
              <a:spLocks/>
            </p:cNvSpPr>
            <p:nvPr/>
          </p:nvSpPr>
          <p:spPr bwMode="auto">
            <a:xfrm>
              <a:off x="9342633" y="3226018"/>
              <a:ext cx="299570" cy="254185"/>
            </a:xfrm>
            <a:custGeom>
              <a:avLst/>
              <a:gdLst>
                <a:gd name="T0" fmla="*/ 90 w 223"/>
                <a:gd name="T1" fmla="*/ 165 h 225"/>
                <a:gd name="T2" fmla="*/ 76 w 223"/>
                <a:gd name="T3" fmla="*/ 167 h 225"/>
                <a:gd name="T4" fmla="*/ 61 w 223"/>
                <a:gd name="T5" fmla="*/ 173 h 225"/>
                <a:gd name="T6" fmla="*/ 42 w 223"/>
                <a:gd name="T7" fmla="*/ 169 h 225"/>
                <a:gd name="T8" fmla="*/ 36 w 223"/>
                <a:gd name="T9" fmla="*/ 173 h 225"/>
                <a:gd name="T10" fmla="*/ 6 w 223"/>
                <a:gd name="T11" fmla="*/ 202 h 225"/>
                <a:gd name="T12" fmla="*/ 1 w 223"/>
                <a:gd name="T13" fmla="*/ 206 h 225"/>
                <a:gd name="T14" fmla="*/ 3 w 223"/>
                <a:gd name="T15" fmla="*/ 217 h 225"/>
                <a:gd name="T16" fmla="*/ 6 w 223"/>
                <a:gd name="T17" fmla="*/ 217 h 225"/>
                <a:gd name="T18" fmla="*/ 23 w 223"/>
                <a:gd name="T19" fmla="*/ 213 h 225"/>
                <a:gd name="T20" fmla="*/ 28 w 223"/>
                <a:gd name="T21" fmla="*/ 210 h 225"/>
                <a:gd name="T22" fmla="*/ 48 w 223"/>
                <a:gd name="T23" fmla="*/ 201 h 225"/>
                <a:gd name="T24" fmla="*/ 77 w 223"/>
                <a:gd name="T25" fmla="*/ 195 h 225"/>
                <a:gd name="T26" fmla="*/ 87 w 223"/>
                <a:gd name="T27" fmla="*/ 199 h 225"/>
                <a:gd name="T28" fmla="*/ 86 w 223"/>
                <a:gd name="T29" fmla="*/ 217 h 225"/>
                <a:gd name="T30" fmla="*/ 89 w 223"/>
                <a:gd name="T31" fmla="*/ 223 h 225"/>
                <a:gd name="T32" fmla="*/ 103 w 223"/>
                <a:gd name="T33" fmla="*/ 223 h 225"/>
                <a:gd name="T34" fmla="*/ 115 w 223"/>
                <a:gd name="T35" fmla="*/ 210 h 225"/>
                <a:gd name="T36" fmla="*/ 117 w 223"/>
                <a:gd name="T37" fmla="*/ 199 h 225"/>
                <a:gd name="T38" fmla="*/ 114 w 223"/>
                <a:gd name="T39" fmla="*/ 193 h 225"/>
                <a:gd name="T40" fmla="*/ 118 w 223"/>
                <a:gd name="T41" fmla="*/ 191 h 225"/>
                <a:gd name="T42" fmla="*/ 125 w 223"/>
                <a:gd name="T43" fmla="*/ 199 h 225"/>
                <a:gd name="T44" fmla="*/ 142 w 223"/>
                <a:gd name="T45" fmla="*/ 199 h 225"/>
                <a:gd name="T46" fmla="*/ 147 w 223"/>
                <a:gd name="T47" fmla="*/ 193 h 225"/>
                <a:gd name="T48" fmla="*/ 153 w 223"/>
                <a:gd name="T49" fmla="*/ 188 h 225"/>
                <a:gd name="T50" fmla="*/ 160 w 223"/>
                <a:gd name="T51" fmla="*/ 193 h 225"/>
                <a:gd name="T52" fmla="*/ 165 w 223"/>
                <a:gd name="T53" fmla="*/ 193 h 225"/>
                <a:gd name="T54" fmla="*/ 174 w 223"/>
                <a:gd name="T55" fmla="*/ 178 h 225"/>
                <a:gd name="T56" fmla="*/ 174 w 223"/>
                <a:gd name="T57" fmla="*/ 180 h 225"/>
                <a:gd name="T58" fmla="*/ 181 w 223"/>
                <a:gd name="T59" fmla="*/ 184 h 225"/>
                <a:gd name="T60" fmla="*/ 193 w 223"/>
                <a:gd name="T61" fmla="*/ 175 h 225"/>
                <a:gd name="T62" fmla="*/ 197 w 223"/>
                <a:gd name="T63" fmla="*/ 158 h 225"/>
                <a:gd name="T64" fmla="*/ 198 w 223"/>
                <a:gd name="T65" fmla="*/ 140 h 225"/>
                <a:gd name="T66" fmla="*/ 204 w 223"/>
                <a:gd name="T67" fmla="*/ 121 h 225"/>
                <a:gd name="T68" fmla="*/ 203 w 223"/>
                <a:gd name="T69" fmla="*/ 101 h 225"/>
                <a:gd name="T70" fmla="*/ 203 w 223"/>
                <a:gd name="T71" fmla="*/ 93 h 225"/>
                <a:gd name="T72" fmla="*/ 222 w 223"/>
                <a:gd name="T73" fmla="*/ 73 h 225"/>
                <a:gd name="T74" fmla="*/ 220 w 223"/>
                <a:gd name="T75" fmla="*/ 41 h 225"/>
                <a:gd name="T76" fmla="*/ 212 w 223"/>
                <a:gd name="T77" fmla="*/ 6 h 225"/>
                <a:gd name="T78" fmla="*/ 206 w 223"/>
                <a:gd name="T79" fmla="*/ 2 h 225"/>
                <a:gd name="T80" fmla="*/ 187 w 223"/>
                <a:gd name="T81" fmla="*/ 15 h 225"/>
                <a:gd name="T82" fmla="*/ 181 w 223"/>
                <a:gd name="T83" fmla="*/ 30 h 225"/>
                <a:gd name="T84" fmla="*/ 184 w 223"/>
                <a:gd name="T85" fmla="*/ 49 h 225"/>
                <a:gd name="T86" fmla="*/ 184 w 223"/>
                <a:gd name="T87" fmla="*/ 54 h 225"/>
                <a:gd name="T88" fmla="*/ 174 w 223"/>
                <a:gd name="T89" fmla="*/ 76 h 225"/>
                <a:gd name="T90" fmla="*/ 172 w 223"/>
                <a:gd name="T91" fmla="*/ 88 h 225"/>
                <a:gd name="T92" fmla="*/ 163 w 223"/>
                <a:gd name="T93" fmla="*/ 101 h 225"/>
                <a:gd name="T94" fmla="*/ 160 w 223"/>
                <a:gd name="T95" fmla="*/ 106 h 225"/>
                <a:gd name="T96" fmla="*/ 149 w 223"/>
                <a:gd name="T97" fmla="*/ 119 h 225"/>
                <a:gd name="T98" fmla="*/ 139 w 223"/>
                <a:gd name="T99" fmla="*/ 128 h 225"/>
                <a:gd name="T100" fmla="*/ 131 w 223"/>
                <a:gd name="T101" fmla="*/ 126 h 225"/>
                <a:gd name="T102" fmla="*/ 130 w 223"/>
                <a:gd name="T103" fmla="*/ 117 h 225"/>
                <a:gd name="T104" fmla="*/ 123 w 223"/>
                <a:gd name="T105" fmla="*/ 117 h 225"/>
                <a:gd name="T106" fmla="*/ 115 w 223"/>
                <a:gd name="T107" fmla="*/ 138 h 225"/>
                <a:gd name="T108" fmla="*/ 112 w 223"/>
                <a:gd name="T109" fmla="*/ 147 h 225"/>
                <a:gd name="T110" fmla="*/ 102 w 223"/>
                <a:gd name="T111" fmla="*/ 160 h 225"/>
                <a:gd name="T112" fmla="*/ 103 w 223"/>
                <a:gd name="T113" fmla="*/ 165 h 225"/>
                <a:gd name="T114" fmla="*/ 92 w 223"/>
                <a:gd name="T115" fmla="*/ 171 h 225"/>
                <a:gd name="T116" fmla="*/ 90 w 223"/>
                <a:gd name="T117" fmla="*/ 167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3" h="225">
                  <a:moveTo>
                    <a:pt x="90" y="167"/>
                  </a:moveTo>
                  <a:lnTo>
                    <a:pt x="90" y="167"/>
                  </a:lnTo>
                  <a:lnTo>
                    <a:pt x="90" y="165"/>
                  </a:lnTo>
                  <a:lnTo>
                    <a:pt x="89" y="163"/>
                  </a:lnTo>
                  <a:lnTo>
                    <a:pt x="83" y="163"/>
                  </a:lnTo>
                  <a:lnTo>
                    <a:pt x="76" y="167"/>
                  </a:lnTo>
                  <a:lnTo>
                    <a:pt x="66" y="171"/>
                  </a:lnTo>
                  <a:lnTo>
                    <a:pt x="66" y="171"/>
                  </a:lnTo>
                  <a:lnTo>
                    <a:pt x="61" y="173"/>
                  </a:lnTo>
                  <a:lnTo>
                    <a:pt x="57" y="173"/>
                  </a:lnTo>
                  <a:lnTo>
                    <a:pt x="50" y="171"/>
                  </a:lnTo>
                  <a:lnTo>
                    <a:pt x="42" y="169"/>
                  </a:lnTo>
                  <a:lnTo>
                    <a:pt x="39" y="171"/>
                  </a:lnTo>
                  <a:lnTo>
                    <a:pt x="36" y="173"/>
                  </a:lnTo>
                  <a:lnTo>
                    <a:pt x="36" y="173"/>
                  </a:lnTo>
                  <a:lnTo>
                    <a:pt x="22" y="191"/>
                  </a:lnTo>
                  <a:lnTo>
                    <a:pt x="14" y="199"/>
                  </a:lnTo>
                  <a:lnTo>
                    <a:pt x="6" y="202"/>
                  </a:lnTo>
                  <a:lnTo>
                    <a:pt x="6" y="202"/>
                  </a:lnTo>
                  <a:lnTo>
                    <a:pt x="3" y="204"/>
                  </a:lnTo>
                  <a:lnTo>
                    <a:pt x="1" y="206"/>
                  </a:lnTo>
                  <a:lnTo>
                    <a:pt x="0" y="208"/>
                  </a:lnTo>
                  <a:lnTo>
                    <a:pt x="1" y="212"/>
                  </a:lnTo>
                  <a:lnTo>
                    <a:pt x="3" y="217"/>
                  </a:lnTo>
                  <a:lnTo>
                    <a:pt x="4" y="217"/>
                  </a:lnTo>
                  <a:lnTo>
                    <a:pt x="6" y="217"/>
                  </a:lnTo>
                  <a:lnTo>
                    <a:pt x="6" y="217"/>
                  </a:lnTo>
                  <a:lnTo>
                    <a:pt x="12" y="215"/>
                  </a:lnTo>
                  <a:lnTo>
                    <a:pt x="19" y="215"/>
                  </a:lnTo>
                  <a:lnTo>
                    <a:pt x="23" y="213"/>
                  </a:lnTo>
                  <a:lnTo>
                    <a:pt x="26" y="213"/>
                  </a:lnTo>
                  <a:lnTo>
                    <a:pt x="28" y="210"/>
                  </a:lnTo>
                  <a:lnTo>
                    <a:pt x="28" y="210"/>
                  </a:lnTo>
                  <a:lnTo>
                    <a:pt x="30" y="208"/>
                  </a:lnTo>
                  <a:lnTo>
                    <a:pt x="35" y="206"/>
                  </a:lnTo>
                  <a:lnTo>
                    <a:pt x="48" y="201"/>
                  </a:lnTo>
                  <a:lnTo>
                    <a:pt x="63" y="197"/>
                  </a:lnTo>
                  <a:lnTo>
                    <a:pt x="77" y="195"/>
                  </a:lnTo>
                  <a:lnTo>
                    <a:pt x="77" y="195"/>
                  </a:lnTo>
                  <a:lnTo>
                    <a:pt x="83" y="195"/>
                  </a:lnTo>
                  <a:lnTo>
                    <a:pt x="86" y="197"/>
                  </a:lnTo>
                  <a:lnTo>
                    <a:pt x="87" y="199"/>
                  </a:lnTo>
                  <a:lnTo>
                    <a:pt x="87" y="201"/>
                  </a:lnTo>
                  <a:lnTo>
                    <a:pt x="87" y="208"/>
                  </a:lnTo>
                  <a:lnTo>
                    <a:pt x="86" y="217"/>
                  </a:lnTo>
                  <a:lnTo>
                    <a:pt x="86" y="217"/>
                  </a:lnTo>
                  <a:lnTo>
                    <a:pt x="87" y="221"/>
                  </a:lnTo>
                  <a:lnTo>
                    <a:pt x="89" y="223"/>
                  </a:lnTo>
                  <a:lnTo>
                    <a:pt x="92" y="225"/>
                  </a:lnTo>
                  <a:lnTo>
                    <a:pt x="95" y="225"/>
                  </a:lnTo>
                  <a:lnTo>
                    <a:pt x="103" y="223"/>
                  </a:lnTo>
                  <a:lnTo>
                    <a:pt x="109" y="215"/>
                  </a:lnTo>
                  <a:lnTo>
                    <a:pt x="109" y="215"/>
                  </a:lnTo>
                  <a:lnTo>
                    <a:pt x="115" y="210"/>
                  </a:lnTo>
                  <a:lnTo>
                    <a:pt x="118" y="206"/>
                  </a:lnTo>
                  <a:lnTo>
                    <a:pt x="120" y="202"/>
                  </a:lnTo>
                  <a:lnTo>
                    <a:pt x="117" y="199"/>
                  </a:lnTo>
                  <a:lnTo>
                    <a:pt x="117" y="199"/>
                  </a:lnTo>
                  <a:lnTo>
                    <a:pt x="115" y="197"/>
                  </a:lnTo>
                  <a:lnTo>
                    <a:pt x="114" y="193"/>
                  </a:lnTo>
                  <a:lnTo>
                    <a:pt x="114" y="191"/>
                  </a:lnTo>
                  <a:lnTo>
                    <a:pt x="115" y="191"/>
                  </a:lnTo>
                  <a:lnTo>
                    <a:pt x="118" y="191"/>
                  </a:lnTo>
                  <a:lnTo>
                    <a:pt x="123" y="195"/>
                  </a:lnTo>
                  <a:lnTo>
                    <a:pt x="123" y="195"/>
                  </a:lnTo>
                  <a:lnTo>
                    <a:pt x="125" y="199"/>
                  </a:lnTo>
                  <a:lnTo>
                    <a:pt x="128" y="201"/>
                  </a:lnTo>
                  <a:lnTo>
                    <a:pt x="134" y="202"/>
                  </a:lnTo>
                  <a:lnTo>
                    <a:pt x="142" y="199"/>
                  </a:lnTo>
                  <a:lnTo>
                    <a:pt x="146" y="197"/>
                  </a:lnTo>
                  <a:lnTo>
                    <a:pt x="147" y="193"/>
                  </a:lnTo>
                  <a:lnTo>
                    <a:pt x="147" y="193"/>
                  </a:lnTo>
                  <a:lnTo>
                    <a:pt x="150" y="190"/>
                  </a:lnTo>
                  <a:lnTo>
                    <a:pt x="152" y="188"/>
                  </a:lnTo>
                  <a:lnTo>
                    <a:pt x="153" y="188"/>
                  </a:lnTo>
                  <a:lnTo>
                    <a:pt x="155" y="190"/>
                  </a:lnTo>
                  <a:lnTo>
                    <a:pt x="158" y="193"/>
                  </a:lnTo>
                  <a:lnTo>
                    <a:pt x="160" y="193"/>
                  </a:lnTo>
                  <a:lnTo>
                    <a:pt x="162" y="195"/>
                  </a:lnTo>
                  <a:lnTo>
                    <a:pt x="162" y="195"/>
                  </a:lnTo>
                  <a:lnTo>
                    <a:pt x="165" y="193"/>
                  </a:lnTo>
                  <a:lnTo>
                    <a:pt x="168" y="191"/>
                  </a:lnTo>
                  <a:lnTo>
                    <a:pt x="171" y="184"/>
                  </a:lnTo>
                  <a:lnTo>
                    <a:pt x="174" y="178"/>
                  </a:lnTo>
                  <a:lnTo>
                    <a:pt x="174" y="178"/>
                  </a:lnTo>
                  <a:lnTo>
                    <a:pt x="174" y="180"/>
                  </a:lnTo>
                  <a:lnTo>
                    <a:pt x="174" y="180"/>
                  </a:lnTo>
                  <a:lnTo>
                    <a:pt x="175" y="182"/>
                  </a:lnTo>
                  <a:lnTo>
                    <a:pt x="176" y="184"/>
                  </a:lnTo>
                  <a:lnTo>
                    <a:pt x="181" y="184"/>
                  </a:lnTo>
                  <a:lnTo>
                    <a:pt x="187" y="182"/>
                  </a:lnTo>
                  <a:lnTo>
                    <a:pt x="193" y="175"/>
                  </a:lnTo>
                  <a:lnTo>
                    <a:pt x="193" y="175"/>
                  </a:lnTo>
                  <a:lnTo>
                    <a:pt x="196" y="171"/>
                  </a:lnTo>
                  <a:lnTo>
                    <a:pt x="197" y="167"/>
                  </a:lnTo>
                  <a:lnTo>
                    <a:pt x="197" y="158"/>
                  </a:lnTo>
                  <a:lnTo>
                    <a:pt x="197" y="147"/>
                  </a:lnTo>
                  <a:lnTo>
                    <a:pt x="197" y="143"/>
                  </a:lnTo>
                  <a:lnTo>
                    <a:pt x="198" y="140"/>
                  </a:lnTo>
                  <a:lnTo>
                    <a:pt x="198" y="140"/>
                  </a:lnTo>
                  <a:lnTo>
                    <a:pt x="201" y="132"/>
                  </a:lnTo>
                  <a:lnTo>
                    <a:pt x="204" y="121"/>
                  </a:lnTo>
                  <a:lnTo>
                    <a:pt x="206" y="110"/>
                  </a:lnTo>
                  <a:lnTo>
                    <a:pt x="204" y="106"/>
                  </a:lnTo>
                  <a:lnTo>
                    <a:pt x="203" y="101"/>
                  </a:lnTo>
                  <a:lnTo>
                    <a:pt x="203" y="101"/>
                  </a:lnTo>
                  <a:lnTo>
                    <a:pt x="203" y="97"/>
                  </a:lnTo>
                  <a:lnTo>
                    <a:pt x="203" y="93"/>
                  </a:lnTo>
                  <a:lnTo>
                    <a:pt x="207" y="86"/>
                  </a:lnTo>
                  <a:lnTo>
                    <a:pt x="222" y="73"/>
                  </a:lnTo>
                  <a:lnTo>
                    <a:pt x="222" y="73"/>
                  </a:lnTo>
                  <a:lnTo>
                    <a:pt x="223" y="69"/>
                  </a:lnTo>
                  <a:lnTo>
                    <a:pt x="223" y="62"/>
                  </a:lnTo>
                  <a:lnTo>
                    <a:pt x="220" y="41"/>
                  </a:lnTo>
                  <a:lnTo>
                    <a:pt x="215" y="21"/>
                  </a:lnTo>
                  <a:lnTo>
                    <a:pt x="212" y="6"/>
                  </a:lnTo>
                  <a:lnTo>
                    <a:pt x="212" y="6"/>
                  </a:lnTo>
                  <a:lnTo>
                    <a:pt x="212" y="2"/>
                  </a:lnTo>
                  <a:lnTo>
                    <a:pt x="209" y="0"/>
                  </a:lnTo>
                  <a:lnTo>
                    <a:pt x="206" y="2"/>
                  </a:lnTo>
                  <a:lnTo>
                    <a:pt x="201" y="4"/>
                  </a:lnTo>
                  <a:lnTo>
                    <a:pt x="187" y="15"/>
                  </a:lnTo>
                  <a:lnTo>
                    <a:pt x="187" y="15"/>
                  </a:lnTo>
                  <a:lnTo>
                    <a:pt x="184" y="17"/>
                  </a:lnTo>
                  <a:lnTo>
                    <a:pt x="182" y="21"/>
                  </a:lnTo>
                  <a:lnTo>
                    <a:pt x="181" y="30"/>
                  </a:lnTo>
                  <a:lnTo>
                    <a:pt x="179" y="41"/>
                  </a:lnTo>
                  <a:lnTo>
                    <a:pt x="181" y="45"/>
                  </a:lnTo>
                  <a:lnTo>
                    <a:pt x="184" y="49"/>
                  </a:lnTo>
                  <a:lnTo>
                    <a:pt x="184" y="49"/>
                  </a:lnTo>
                  <a:lnTo>
                    <a:pt x="184" y="51"/>
                  </a:lnTo>
                  <a:lnTo>
                    <a:pt x="184" y="54"/>
                  </a:lnTo>
                  <a:lnTo>
                    <a:pt x="181" y="63"/>
                  </a:lnTo>
                  <a:lnTo>
                    <a:pt x="175" y="73"/>
                  </a:lnTo>
                  <a:lnTo>
                    <a:pt x="174" y="76"/>
                  </a:lnTo>
                  <a:lnTo>
                    <a:pt x="174" y="82"/>
                  </a:lnTo>
                  <a:lnTo>
                    <a:pt x="174" y="82"/>
                  </a:lnTo>
                  <a:lnTo>
                    <a:pt x="172" y="88"/>
                  </a:lnTo>
                  <a:lnTo>
                    <a:pt x="172" y="91"/>
                  </a:lnTo>
                  <a:lnTo>
                    <a:pt x="168" y="97"/>
                  </a:lnTo>
                  <a:lnTo>
                    <a:pt x="163" y="101"/>
                  </a:lnTo>
                  <a:lnTo>
                    <a:pt x="162" y="104"/>
                  </a:lnTo>
                  <a:lnTo>
                    <a:pt x="160" y="106"/>
                  </a:lnTo>
                  <a:lnTo>
                    <a:pt x="160" y="106"/>
                  </a:lnTo>
                  <a:lnTo>
                    <a:pt x="159" y="113"/>
                  </a:lnTo>
                  <a:lnTo>
                    <a:pt x="155" y="115"/>
                  </a:lnTo>
                  <a:lnTo>
                    <a:pt x="149" y="119"/>
                  </a:lnTo>
                  <a:lnTo>
                    <a:pt x="143" y="125"/>
                  </a:lnTo>
                  <a:lnTo>
                    <a:pt x="143" y="125"/>
                  </a:lnTo>
                  <a:lnTo>
                    <a:pt x="139" y="128"/>
                  </a:lnTo>
                  <a:lnTo>
                    <a:pt x="136" y="128"/>
                  </a:lnTo>
                  <a:lnTo>
                    <a:pt x="133" y="128"/>
                  </a:lnTo>
                  <a:lnTo>
                    <a:pt x="131" y="126"/>
                  </a:lnTo>
                  <a:lnTo>
                    <a:pt x="130" y="123"/>
                  </a:lnTo>
                  <a:lnTo>
                    <a:pt x="130" y="117"/>
                  </a:lnTo>
                  <a:lnTo>
                    <a:pt x="130" y="117"/>
                  </a:lnTo>
                  <a:lnTo>
                    <a:pt x="130" y="115"/>
                  </a:lnTo>
                  <a:lnTo>
                    <a:pt x="128" y="115"/>
                  </a:lnTo>
                  <a:lnTo>
                    <a:pt x="123" y="117"/>
                  </a:lnTo>
                  <a:lnTo>
                    <a:pt x="117" y="126"/>
                  </a:lnTo>
                  <a:lnTo>
                    <a:pt x="115" y="130"/>
                  </a:lnTo>
                  <a:lnTo>
                    <a:pt x="115" y="138"/>
                  </a:lnTo>
                  <a:lnTo>
                    <a:pt x="115" y="138"/>
                  </a:lnTo>
                  <a:lnTo>
                    <a:pt x="114" y="143"/>
                  </a:lnTo>
                  <a:lnTo>
                    <a:pt x="112" y="147"/>
                  </a:lnTo>
                  <a:lnTo>
                    <a:pt x="108" y="152"/>
                  </a:lnTo>
                  <a:lnTo>
                    <a:pt x="103" y="158"/>
                  </a:lnTo>
                  <a:lnTo>
                    <a:pt x="102" y="160"/>
                  </a:lnTo>
                  <a:lnTo>
                    <a:pt x="102" y="162"/>
                  </a:lnTo>
                  <a:lnTo>
                    <a:pt x="102" y="162"/>
                  </a:lnTo>
                  <a:lnTo>
                    <a:pt x="103" y="165"/>
                  </a:lnTo>
                  <a:lnTo>
                    <a:pt x="102" y="167"/>
                  </a:lnTo>
                  <a:lnTo>
                    <a:pt x="98" y="171"/>
                  </a:lnTo>
                  <a:lnTo>
                    <a:pt x="92" y="171"/>
                  </a:lnTo>
                  <a:lnTo>
                    <a:pt x="90" y="169"/>
                  </a:lnTo>
                  <a:lnTo>
                    <a:pt x="90" y="167"/>
                  </a:lnTo>
                  <a:lnTo>
                    <a:pt x="90" y="16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0" name="Freeform 76">
              <a:extLst>
                <a:ext uri="{FF2B5EF4-FFF2-40B4-BE49-F238E27FC236}">
                  <a16:creationId xmlns:a16="http://schemas.microsoft.com/office/drawing/2014/main" id="{54553A00-6C86-38B2-36A7-35A9148519BC}"/>
                </a:ext>
              </a:extLst>
            </p:cNvPr>
            <p:cNvSpPr>
              <a:spLocks/>
            </p:cNvSpPr>
            <p:nvPr/>
          </p:nvSpPr>
          <p:spPr bwMode="auto">
            <a:xfrm>
              <a:off x="6450375" y="2560618"/>
              <a:ext cx="30897" cy="27113"/>
            </a:xfrm>
            <a:custGeom>
              <a:avLst/>
              <a:gdLst>
                <a:gd name="T0" fmla="*/ 22 w 23"/>
                <a:gd name="T1" fmla="*/ 7 h 24"/>
                <a:gd name="T2" fmla="*/ 22 w 23"/>
                <a:gd name="T3" fmla="*/ 7 h 24"/>
                <a:gd name="T4" fmla="*/ 23 w 23"/>
                <a:gd name="T5" fmla="*/ 4 h 24"/>
                <a:gd name="T6" fmla="*/ 22 w 23"/>
                <a:gd name="T7" fmla="*/ 2 h 24"/>
                <a:gd name="T8" fmla="*/ 16 w 23"/>
                <a:gd name="T9" fmla="*/ 0 h 24"/>
                <a:gd name="T10" fmla="*/ 10 w 23"/>
                <a:gd name="T11" fmla="*/ 2 h 24"/>
                <a:gd name="T12" fmla="*/ 10 w 23"/>
                <a:gd name="T13" fmla="*/ 2 h 24"/>
                <a:gd name="T14" fmla="*/ 6 w 23"/>
                <a:gd name="T15" fmla="*/ 4 h 24"/>
                <a:gd name="T16" fmla="*/ 3 w 23"/>
                <a:gd name="T17" fmla="*/ 7 h 24"/>
                <a:gd name="T18" fmla="*/ 0 w 23"/>
                <a:gd name="T19" fmla="*/ 15 h 24"/>
                <a:gd name="T20" fmla="*/ 0 w 23"/>
                <a:gd name="T21" fmla="*/ 20 h 24"/>
                <a:gd name="T22" fmla="*/ 0 w 23"/>
                <a:gd name="T23" fmla="*/ 24 h 24"/>
                <a:gd name="T24" fmla="*/ 2 w 23"/>
                <a:gd name="T25" fmla="*/ 24 h 24"/>
                <a:gd name="T26" fmla="*/ 2 w 23"/>
                <a:gd name="T27" fmla="*/ 24 h 24"/>
                <a:gd name="T28" fmla="*/ 7 w 23"/>
                <a:gd name="T29" fmla="*/ 22 h 24"/>
                <a:gd name="T30" fmla="*/ 13 w 23"/>
                <a:gd name="T31" fmla="*/ 17 h 24"/>
                <a:gd name="T32" fmla="*/ 22 w 23"/>
                <a:gd name="T33" fmla="*/ 7 h 24"/>
                <a:gd name="T34" fmla="*/ 22 w 23"/>
                <a:gd name="T35"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 h="24">
                  <a:moveTo>
                    <a:pt x="22" y="7"/>
                  </a:moveTo>
                  <a:lnTo>
                    <a:pt x="22" y="7"/>
                  </a:lnTo>
                  <a:lnTo>
                    <a:pt x="23" y="4"/>
                  </a:lnTo>
                  <a:lnTo>
                    <a:pt x="22" y="2"/>
                  </a:lnTo>
                  <a:lnTo>
                    <a:pt x="16" y="0"/>
                  </a:lnTo>
                  <a:lnTo>
                    <a:pt x="10" y="2"/>
                  </a:lnTo>
                  <a:lnTo>
                    <a:pt x="10" y="2"/>
                  </a:lnTo>
                  <a:lnTo>
                    <a:pt x="6" y="4"/>
                  </a:lnTo>
                  <a:lnTo>
                    <a:pt x="3" y="7"/>
                  </a:lnTo>
                  <a:lnTo>
                    <a:pt x="0" y="15"/>
                  </a:lnTo>
                  <a:lnTo>
                    <a:pt x="0" y="20"/>
                  </a:lnTo>
                  <a:lnTo>
                    <a:pt x="0" y="24"/>
                  </a:lnTo>
                  <a:lnTo>
                    <a:pt x="2" y="24"/>
                  </a:lnTo>
                  <a:lnTo>
                    <a:pt x="2" y="24"/>
                  </a:lnTo>
                  <a:lnTo>
                    <a:pt x="7" y="22"/>
                  </a:lnTo>
                  <a:lnTo>
                    <a:pt x="13" y="17"/>
                  </a:lnTo>
                  <a:lnTo>
                    <a:pt x="22" y="7"/>
                  </a:lnTo>
                  <a:lnTo>
                    <a:pt x="22" y="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1" name="Freeform 77">
              <a:extLst>
                <a:ext uri="{FF2B5EF4-FFF2-40B4-BE49-F238E27FC236}">
                  <a16:creationId xmlns:a16="http://schemas.microsoft.com/office/drawing/2014/main" id="{4F399813-AACD-DE6B-5145-6299D1E9C14C}"/>
                </a:ext>
              </a:extLst>
            </p:cNvPr>
            <p:cNvSpPr>
              <a:spLocks/>
            </p:cNvSpPr>
            <p:nvPr/>
          </p:nvSpPr>
          <p:spPr bwMode="auto">
            <a:xfrm>
              <a:off x="10896903" y="2356140"/>
              <a:ext cx="83288" cy="25983"/>
            </a:xfrm>
            <a:custGeom>
              <a:avLst/>
              <a:gdLst>
                <a:gd name="T0" fmla="*/ 26 w 62"/>
                <a:gd name="T1" fmla="*/ 2 h 23"/>
                <a:gd name="T2" fmla="*/ 26 w 62"/>
                <a:gd name="T3" fmla="*/ 2 h 23"/>
                <a:gd name="T4" fmla="*/ 19 w 62"/>
                <a:gd name="T5" fmla="*/ 4 h 23"/>
                <a:gd name="T6" fmla="*/ 10 w 62"/>
                <a:gd name="T7" fmla="*/ 6 h 23"/>
                <a:gd name="T8" fmla="*/ 1 w 62"/>
                <a:gd name="T9" fmla="*/ 7 h 23"/>
                <a:gd name="T10" fmla="*/ 0 w 62"/>
                <a:gd name="T11" fmla="*/ 9 h 23"/>
                <a:gd name="T12" fmla="*/ 1 w 62"/>
                <a:gd name="T13" fmla="*/ 11 h 23"/>
                <a:gd name="T14" fmla="*/ 1 w 62"/>
                <a:gd name="T15" fmla="*/ 11 h 23"/>
                <a:gd name="T16" fmla="*/ 4 w 62"/>
                <a:gd name="T17" fmla="*/ 13 h 23"/>
                <a:gd name="T18" fmla="*/ 8 w 62"/>
                <a:gd name="T19" fmla="*/ 15 h 23"/>
                <a:gd name="T20" fmla="*/ 17 w 62"/>
                <a:gd name="T21" fmla="*/ 17 h 23"/>
                <a:gd name="T22" fmla="*/ 29 w 62"/>
                <a:gd name="T23" fmla="*/ 18 h 23"/>
                <a:gd name="T24" fmla="*/ 33 w 62"/>
                <a:gd name="T25" fmla="*/ 18 h 23"/>
                <a:gd name="T26" fmla="*/ 38 w 62"/>
                <a:gd name="T27" fmla="*/ 22 h 23"/>
                <a:gd name="T28" fmla="*/ 38 w 62"/>
                <a:gd name="T29" fmla="*/ 22 h 23"/>
                <a:gd name="T30" fmla="*/ 42 w 62"/>
                <a:gd name="T31" fmla="*/ 23 h 23"/>
                <a:gd name="T32" fmla="*/ 47 w 62"/>
                <a:gd name="T33" fmla="*/ 23 h 23"/>
                <a:gd name="T34" fmla="*/ 54 w 62"/>
                <a:gd name="T35" fmla="*/ 23 h 23"/>
                <a:gd name="T36" fmla="*/ 60 w 62"/>
                <a:gd name="T37" fmla="*/ 22 h 23"/>
                <a:gd name="T38" fmla="*/ 61 w 62"/>
                <a:gd name="T39" fmla="*/ 18 h 23"/>
                <a:gd name="T40" fmla="*/ 62 w 62"/>
                <a:gd name="T41" fmla="*/ 17 h 23"/>
                <a:gd name="T42" fmla="*/ 62 w 62"/>
                <a:gd name="T43" fmla="*/ 17 h 23"/>
                <a:gd name="T44" fmla="*/ 61 w 62"/>
                <a:gd name="T45" fmla="*/ 15 h 23"/>
                <a:gd name="T46" fmla="*/ 57 w 62"/>
                <a:gd name="T47" fmla="*/ 11 h 23"/>
                <a:gd name="T48" fmla="*/ 45 w 62"/>
                <a:gd name="T49" fmla="*/ 6 h 23"/>
                <a:gd name="T50" fmla="*/ 33 w 62"/>
                <a:gd name="T51" fmla="*/ 2 h 23"/>
                <a:gd name="T52" fmla="*/ 29 w 62"/>
                <a:gd name="T53" fmla="*/ 0 h 23"/>
                <a:gd name="T54" fmla="*/ 26 w 62"/>
                <a:gd name="T55" fmla="*/ 2 h 23"/>
                <a:gd name="T56" fmla="*/ 26 w 62"/>
                <a:gd name="T5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23">
                  <a:moveTo>
                    <a:pt x="26" y="2"/>
                  </a:moveTo>
                  <a:lnTo>
                    <a:pt x="26" y="2"/>
                  </a:lnTo>
                  <a:lnTo>
                    <a:pt x="19" y="4"/>
                  </a:lnTo>
                  <a:lnTo>
                    <a:pt x="10" y="6"/>
                  </a:lnTo>
                  <a:lnTo>
                    <a:pt x="1" y="7"/>
                  </a:lnTo>
                  <a:lnTo>
                    <a:pt x="0" y="9"/>
                  </a:lnTo>
                  <a:lnTo>
                    <a:pt x="1" y="11"/>
                  </a:lnTo>
                  <a:lnTo>
                    <a:pt x="1" y="11"/>
                  </a:lnTo>
                  <a:lnTo>
                    <a:pt x="4" y="13"/>
                  </a:lnTo>
                  <a:lnTo>
                    <a:pt x="8" y="15"/>
                  </a:lnTo>
                  <a:lnTo>
                    <a:pt x="17" y="17"/>
                  </a:lnTo>
                  <a:lnTo>
                    <a:pt x="29" y="18"/>
                  </a:lnTo>
                  <a:lnTo>
                    <a:pt x="33" y="18"/>
                  </a:lnTo>
                  <a:lnTo>
                    <a:pt x="38" y="22"/>
                  </a:lnTo>
                  <a:lnTo>
                    <a:pt x="38" y="22"/>
                  </a:lnTo>
                  <a:lnTo>
                    <a:pt x="42" y="23"/>
                  </a:lnTo>
                  <a:lnTo>
                    <a:pt x="47" y="23"/>
                  </a:lnTo>
                  <a:lnTo>
                    <a:pt x="54" y="23"/>
                  </a:lnTo>
                  <a:lnTo>
                    <a:pt x="60" y="22"/>
                  </a:lnTo>
                  <a:lnTo>
                    <a:pt x="61" y="18"/>
                  </a:lnTo>
                  <a:lnTo>
                    <a:pt x="62" y="17"/>
                  </a:lnTo>
                  <a:lnTo>
                    <a:pt x="62" y="17"/>
                  </a:lnTo>
                  <a:lnTo>
                    <a:pt x="61" y="15"/>
                  </a:lnTo>
                  <a:lnTo>
                    <a:pt x="57" y="11"/>
                  </a:lnTo>
                  <a:lnTo>
                    <a:pt x="45" y="6"/>
                  </a:lnTo>
                  <a:lnTo>
                    <a:pt x="33" y="2"/>
                  </a:lnTo>
                  <a:lnTo>
                    <a:pt x="29" y="0"/>
                  </a:lnTo>
                  <a:lnTo>
                    <a:pt x="26" y="2"/>
                  </a:lnTo>
                  <a:lnTo>
                    <a:pt x="26"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2" name="Freeform 78">
              <a:extLst>
                <a:ext uri="{FF2B5EF4-FFF2-40B4-BE49-F238E27FC236}">
                  <a16:creationId xmlns:a16="http://schemas.microsoft.com/office/drawing/2014/main" id="{3B556513-F102-47D4-F523-D200D27026B2}"/>
                </a:ext>
              </a:extLst>
            </p:cNvPr>
            <p:cNvSpPr>
              <a:spLocks/>
            </p:cNvSpPr>
            <p:nvPr/>
          </p:nvSpPr>
          <p:spPr bwMode="auto">
            <a:xfrm>
              <a:off x="10300450" y="5729460"/>
              <a:ext cx="204191" cy="207867"/>
            </a:xfrm>
            <a:custGeom>
              <a:avLst/>
              <a:gdLst>
                <a:gd name="T0" fmla="*/ 149 w 152"/>
                <a:gd name="T1" fmla="*/ 6 h 184"/>
                <a:gd name="T2" fmla="*/ 141 w 152"/>
                <a:gd name="T3" fmla="*/ 6 h 184"/>
                <a:gd name="T4" fmla="*/ 133 w 152"/>
                <a:gd name="T5" fmla="*/ 13 h 184"/>
                <a:gd name="T6" fmla="*/ 129 w 152"/>
                <a:gd name="T7" fmla="*/ 11 h 184"/>
                <a:gd name="T8" fmla="*/ 118 w 152"/>
                <a:gd name="T9" fmla="*/ 0 h 184"/>
                <a:gd name="T10" fmla="*/ 114 w 152"/>
                <a:gd name="T11" fmla="*/ 2 h 184"/>
                <a:gd name="T12" fmla="*/ 110 w 152"/>
                <a:gd name="T13" fmla="*/ 8 h 184"/>
                <a:gd name="T14" fmla="*/ 108 w 152"/>
                <a:gd name="T15" fmla="*/ 19 h 184"/>
                <a:gd name="T16" fmla="*/ 104 w 152"/>
                <a:gd name="T17" fmla="*/ 24 h 184"/>
                <a:gd name="T18" fmla="*/ 96 w 152"/>
                <a:gd name="T19" fmla="*/ 37 h 184"/>
                <a:gd name="T20" fmla="*/ 86 w 152"/>
                <a:gd name="T21" fmla="*/ 60 h 184"/>
                <a:gd name="T22" fmla="*/ 82 w 152"/>
                <a:gd name="T23" fmla="*/ 67 h 184"/>
                <a:gd name="T24" fmla="*/ 57 w 152"/>
                <a:gd name="T25" fmla="*/ 86 h 184"/>
                <a:gd name="T26" fmla="*/ 35 w 152"/>
                <a:gd name="T27" fmla="*/ 101 h 184"/>
                <a:gd name="T28" fmla="*/ 32 w 152"/>
                <a:gd name="T29" fmla="*/ 106 h 184"/>
                <a:gd name="T30" fmla="*/ 17 w 152"/>
                <a:gd name="T31" fmla="*/ 123 h 184"/>
                <a:gd name="T32" fmla="*/ 7 w 152"/>
                <a:gd name="T33" fmla="*/ 132 h 184"/>
                <a:gd name="T34" fmla="*/ 7 w 152"/>
                <a:gd name="T35" fmla="*/ 136 h 184"/>
                <a:gd name="T36" fmla="*/ 1 w 152"/>
                <a:gd name="T37" fmla="*/ 149 h 184"/>
                <a:gd name="T38" fmla="*/ 0 w 152"/>
                <a:gd name="T39" fmla="*/ 160 h 184"/>
                <a:gd name="T40" fmla="*/ 1 w 152"/>
                <a:gd name="T41" fmla="*/ 163 h 184"/>
                <a:gd name="T42" fmla="*/ 10 w 152"/>
                <a:gd name="T43" fmla="*/ 169 h 184"/>
                <a:gd name="T44" fmla="*/ 20 w 152"/>
                <a:gd name="T45" fmla="*/ 173 h 184"/>
                <a:gd name="T46" fmla="*/ 23 w 152"/>
                <a:gd name="T47" fmla="*/ 177 h 184"/>
                <a:gd name="T48" fmla="*/ 32 w 152"/>
                <a:gd name="T49" fmla="*/ 178 h 184"/>
                <a:gd name="T50" fmla="*/ 33 w 152"/>
                <a:gd name="T51" fmla="*/ 180 h 184"/>
                <a:gd name="T52" fmla="*/ 39 w 152"/>
                <a:gd name="T53" fmla="*/ 184 h 184"/>
                <a:gd name="T54" fmla="*/ 58 w 152"/>
                <a:gd name="T55" fmla="*/ 180 h 184"/>
                <a:gd name="T56" fmla="*/ 70 w 152"/>
                <a:gd name="T57" fmla="*/ 171 h 184"/>
                <a:gd name="T58" fmla="*/ 75 w 152"/>
                <a:gd name="T59" fmla="*/ 163 h 184"/>
                <a:gd name="T60" fmla="*/ 80 w 152"/>
                <a:gd name="T61" fmla="*/ 150 h 184"/>
                <a:gd name="T62" fmla="*/ 82 w 152"/>
                <a:gd name="T63" fmla="*/ 143 h 184"/>
                <a:gd name="T64" fmla="*/ 83 w 152"/>
                <a:gd name="T65" fmla="*/ 141 h 184"/>
                <a:gd name="T66" fmla="*/ 89 w 152"/>
                <a:gd name="T67" fmla="*/ 130 h 184"/>
                <a:gd name="T68" fmla="*/ 94 w 152"/>
                <a:gd name="T69" fmla="*/ 115 h 184"/>
                <a:gd name="T70" fmla="*/ 101 w 152"/>
                <a:gd name="T71" fmla="*/ 103 h 184"/>
                <a:gd name="T72" fmla="*/ 115 w 152"/>
                <a:gd name="T73" fmla="*/ 97 h 184"/>
                <a:gd name="T74" fmla="*/ 124 w 152"/>
                <a:gd name="T75" fmla="*/ 97 h 184"/>
                <a:gd name="T76" fmla="*/ 126 w 152"/>
                <a:gd name="T77" fmla="*/ 95 h 184"/>
                <a:gd name="T78" fmla="*/ 123 w 152"/>
                <a:gd name="T79" fmla="*/ 84 h 184"/>
                <a:gd name="T80" fmla="*/ 123 w 152"/>
                <a:gd name="T81" fmla="*/ 80 h 184"/>
                <a:gd name="T82" fmla="*/ 129 w 152"/>
                <a:gd name="T83" fmla="*/ 73 h 184"/>
                <a:gd name="T84" fmla="*/ 136 w 152"/>
                <a:gd name="T85" fmla="*/ 65 h 184"/>
                <a:gd name="T86" fmla="*/ 136 w 152"/>
                <a:gd name="T87" fmla="*/ 60 h 184"/>
                <a:gd name="T88" fmla="*/ 139 w 152"/>
                <a:gd name="T89" fmla="*/ 50 h 184"/>
                <a:gd name="T90" fmla="*/ 151 w 152"/>
                <a:gd name="T91" fmla="*/ 35 h 184"/>
                <a:gd name="T92" fmla="*/ 152 w 152"/>
                <a:gd name="T93" fmla="*/ 28 h 184"/>
                <a:gd name="T94" fmla="*/ 151 w 152"/>
                <a:gd name="T95" fmla="*/ 21 h 184"/>
                <a:gd name="T96" fmla="*/ 151 w 152"/>
                <a:gd name="T97" fmla="*/ 11 h 184"/>
                <a:gd name="T98" fmla="*/ 149 w 152"/>
                <a:gd name="T99" fmla="*/ 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2" h="184">
                  <a:moveTo>
                    <a:pt x="149" y="6"/>
                  </a:moveTo>
                  <a:lnTo>
                    <a:pt x="149" y="6"/>
                  </a:lnTo>
                  <a:lnTo>
                    <a:pt x="145" y="4"/>
                  </a:lnTo>
                  <a:lnTo>
                    <a:pt x="141" y="6"/>
                  </a:lnTo>
                  <a:lnTo>
                    <a:pt x="133" y="13"/>
                  </a:lnTo>
                  <a:lnTo>
                    <a:pt x="133" y="13"/>
                  </a:lnTo>
                  <a:lnTo>
                    <a:pt x="130" y="13"/>
                  </a:lnTo>
                  <a:lnTo>
                    <a:pt x="129" y="11"/>
                  </a:lnTo>
                  <a:lnTo>
                    <a:pt x="124" y="6"/>
                  </a:lnTo>
                  <a:lnTo>
                    <a:pt x="118" y="0"/>
                  </a:lnTo>
                  <a:lnTo>
                    <a:pt x="117" y="0"/>
                  </a:lnTo>
                  <a:lnTo>
                    <a:pt x="114" y="2"/>
                  </a:lnTo>
                  <a:lnTo>
                    <a:pt x="114" y="2"/>
                  </a:lnTo>
                  <a:lnTo>
                    <a:pt x="110" y="8"/>
                  </a:lnTo>
                  <a:lnTo>
                    <a:pt x="108" y="13"/>
                  </a:lnTo>
                  <a:lnTo>
                    <a:pt x="108" y="19"/>
                  </a:lnTo>
                  <a:lnTo>
                    <a:pt x="104" y="24"/>
                  </a:lnTo>
                  <a:lnTo>
                    <a:pt x="104" y="24"/>
                  </a:lnTo>
                  <a:lnTo>
                    <a:pt x="98" y="32"/>
                  </a:lnTo>
                  <a:lnTo>
                    <a:pt x="96" y="37"/>
                  </a:lnTo>
                  <a:lnTo>
                    <a:pt x="94" y="47"/>
                  </a:lnTo>
                  <a:lnTo>
                    <a:pt x="86" y="60"/>
                  </a:lnTo>
                  <a:lnTo>
                    <a:pt x="86" y="60"/>
                  </a:lnTo>
                  <a:lnTo>
                    <a:pt x="82" y="67"/>
                  </a:lnTo>
                  <a:lnTo>
                    <a:pt x="75" y="75"/>
                  </a:lnTo>
                  <a:lnTo>
                    <a:pt x="57" y="86"/>
                  </a:lnTo>
                  <a:lnTo>
                    <a:pt x="41" y="97"/>
                  </a:lnTo>
                  <a:lnTo>
                    <a:pt x="35" y="101"/>
                  </a:lnTo>
                  <a:lnTo>
                    <a:pt x="32" y="106"/>
                  </a:lnTo>
                  <a:lnTo>
                    <a:pt x="32" y="106"/>
                  </a:lnTo>
                  <a:lnTo>
                    <a:pt x="26" y="114"/>
                  </a:lnTo>
                  <a:lnTo>
                    <a:pt x="17" y="123"/>
                  </a:lnTo>
                  <a:lnTo>
                    <a:pt x="10" y="128"/>
                  </a:lnTo>
                  <a:lnTo>
                    <a:pt x="7" y="132"/>
                  </a:lnTo>
                  <a:lnTo>
                    <a:pt x="7" y="136"/>
                  </a:lnTo>
                  <a:lnTo>
                    <a:pt x="7" y="136"/>
                  </a:lnTo>
                  <a:lnTo>
                    <a:pt x="4" y="143"/>
                  </a:lnTo>
                  <a:lnTo>
                    <a:pt x="1" y="149"/>
                  </a:lnTo>
                  <a:lnTo>
                    <a:pt x="0" y="156"/>
                  </a:lnTo>
                  <a:lnTo>
                    <a:pt x="0" y="160"/>
                  </a:lnTo>
                  <a:lnTo>
                    <a:pt x="1" y="163"/>
                  </a:lnTo>
                  <a:lnTo>
                    <a:pt x="1" y="163"/>
                  </a:lnTo>
                  <a:lnTo>
                    <a:pt x="6" y="167"/>
                  </a:lnTo>
                  <a:lnTo>
                    <a:pt x="10" y="169"/>
                  </a:lnTo>
                  <a:lnTo>
                    <a:pt x="14" y="171"/>
                  </a:lnTo>
                  <a:lnTo>
                    <a:pt x="20" y="173"/>
                  </a:lnTo>
                  <a:lnTo>
                    <a:pt x="20" y="173"/>
                  </a:lnTo>
                  <a:lnTo>
                    <a:pt x="23" y="177"/>
                  </a:lnTo>
                  <a:lnTo>
                    <a:pt x="28" y="178"/>
                  </a:lnTo>
                  <a:lnTo>
                    <a:pt x="32" y="178"/>
                  </a:lnTo>
                  <a:lnTo>
                    <a:pt x="33" y="180"/>
                  </a:lnTo>
                  <a:lnTo>
                    <a:pt x="33" y="180"/>
                  </a:lnTo>
                  <a:lnTo>
                    <a:pt x="35" y="182"/>
                  </a:lnTo>
                  <a:lnTo>
                    <a:pt x="39" y="184"/>
                  </a:lnTo>
                  <a:lnTo>
                    <a:pt x="48" y="184"/>
                  </a:lnTo>
                  <a:lnTo>
                    <a:pt x="58" y="180"/>
                  </a:lnTo>
                  <a:lnTo>
                    <a:pt x="64" y="177"/>
                  </a:lnTo>
                  <a:lnTo>
                    <a:pt x="70" y="171"/>
                  </a:lnTo>
                  <a:lnTo>
                    <a:pt x="70" y="171"/>
                  </a:lnTo>
                  <a:lnTo>
                    <a:pt x="75" y="163"/>
                  </a:lnTo>
                  <a:lnTo>
                    <a:pt x="77" y="160"/>
                  </a:lnTo>
                  <a:lnTo>
                    <a:pt x="80" y="150"/>
                  </a:lnTo>
                  <a:lnTo>
                    <a:pt x="82" y="145"/>
                  </a:lnTo>
                  <a:lnTo>
                    <a:pt x="82" y="143"/>
                  </a:lnTo>
                  <a:lnTo>
                    <a:pt x="83" y="141"/>
                  </a:lnTo>
                  <a:lnTo>
                    <a:pt x="83" y="141"/>
                  </a:lnTo>
                  <a:lnTo>
                    <a:pt x="88" y="136"/>
                  </a:lnTo>
                  <a:lnTo>
                    <a:pt x="89" y="130"/>
                  </a:lnTo>
                  <a:lnTo>
                    <a:pt x="94" y="115"/>
                  </a:lnTo>
                  <a:lnTo>
                    <a:pt x="94" y="115"/>
                  </a:lnTo>
                  <a:lnTo>
                    <a:pt x="96" y="108"/>
                  </a:lnTo>
                  <a:lnTo>
                    <a:pt x="101" y="103"/>
                  </a:lnTo>
                  <a:lnTo>
                    <a:pt x="107" y="99"/>
                  </a:lnTo>
                  <a:lnTo>
                    <a:pt x="115" y="97"/>
                  </a:lnTo>
                  <a:lnTo>
                    <a:pt x="115" y="97"/>
                  </a:lnTo>
                  <a:lnTo>
                    <a:pt x="124" y="97"/>
                  </a:lnTo>
                  <a:lnTo>
                    <a:pt x="126" y="95"/>
                  </a:lnTo>
                  <a:lnTo>
                    <a:pt x="126" y="95"/>
                  </a:lnTo>
                  <a:lnTo>
                    <a:pt x="124" y="90"/>
                  </a:lnTo>
                  <a:lnTo>
                    <a:pt x="123" y="84"/>
                  </a:lnTo>
                  <a:lnTo>
                    <a:pt x="123" y="84"/>
                  </a:lnTo>
                  <a:lnTo>
                    <a:pt x="123" y="80"/>
                  </a:lnTo>
                  <a:lnTo>
                    <a:pt x="124" y="78"/>
                  </a:lnTo>
                  <a:lnTo>
                    <a:pt x="129" y="73"/>
                  </a:lnTo>
                  <a:lnTo>
                    <a:pt x="134" y="67"/>
                  </a:lnTo>
                  <a:lnTo>
                    <a:pt x="136" y="65"/>
                  </a:lnTo>
                  <a:lnTo>
                    <a:pt x="136" y="60"/>
                  </a:lnTo>
                  <a:lnTo>
                    <a:pt x="136" y="60"/>
                  </a:lnTo>
                  <a:lnTo>
                    <a:pt x="137" y="56"/>
                  </a:lnTo>
                  <a:lnTo>
                    <a:pt x="139" y="50"/>
                  </a:lnTo>
                  <a:lnTo>
                    <a:pt x="145" y="43"/>
                  </a:lnTo>
                  <a:lnTo>
                    <a:pt x="151" y="35"/>
                  </a:lnTo>
                  <a:lnTo>
                    <a:pt x="152" y="32"/>
                  </a:lnTo>
                  <a:lnTo>
                    <a:pt x="152" y="28"/>
                  </a:lnTo>
                  <a:lnTo>
                    <a:pt x="152" y="28"/>
                  </a:lnTo>
                  <a:lnTo>
                    <a:pt x="151" y="21"/>
                  </a:lnTo>
                  <a:lnTo>
                    <a:pt x="151" y="15"/>
                  </a:lnTo>
                  <a:lnTo>
                    <a:pt x="151" y="11"/>
                  </a:lnTo>
                  <a:lnTo>
                    <a:pt x="151" y="8"/>
                  </a:lnTo>
                  <a:lnTo>
                    <a:pt x="149" y="6"/>
                  </a:lnTo>
                  <a:lnTo>
                    <a:pt x="149" y="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3" name="Freeform 79">
              <a:extLst>
                <a:ext uri="{FF2B5EF4-FFF2-40B4-BE49-F238E27FC236}">
                  <a16:creationId xmlns:a16="http://schemas.microsoft.com/office/drawing/2014/main" id="{990E85FE-3C68-D0A1-3153-FA1D633782AE}"/>
                </a:ext>
              </a:extLst>
            </p:cNvPr>
            <p:cNvSpPr>
              <a:spLocks/>
            </p:cNvSpPr>
            <p:nvPr/>
          </p:nvSpPr>
          <p:spPr bwMode="auto">
            <a:xfrm>
              <a:off x="8826782" y="1795802"/>
              <a:ext cx="48361" cy="24854"/>
            </a:xfrm>
            <a:custGeom>
              <a:avLst/>
              <a:gdLst>
                <a:gd name="T0" fmla="*/ 13 w 36"/>
                <a:gd name="T1" fmla="*/ 5 h 22"/>
                <a:gd name="T2" fmla="*/ 13 w 36"/>
                <a:gd name="T3" fmla="*/ 5 h 22"/>
                <a:gd name="T4" fmla="*/ 9 w 36"/>
                <a:gd name="T5" fmla="*/ 9 h 22"/>
                <a:gd name="T6" fmla="*/ 4 w 36"/>
                <a:gd name="T7" fmla="*/ 11 h 22"/>
                <a:gd name="T8" fmla="*/ 1 w 36"/>
                <a:gd name="T9" fmla="*/ 13 h 22"/>
                <a:gd name="T10" fmla="*/ 0 w 36"/>
                <a:gd name="T11" fmla="*/ 14 h 22"/>
                <a:gd name="T12" fmla="*/ 0 w 36"/>
                <a:gd name="T13" fmla="*/ 16 h 22"/>
                <a:gd name="T14" fmla="*/ 0 w 36"/>
                <a:gd name="T15" fmla="*/ 16 h 22"/>
                <a:gd name="T16" fmla="*/ 4 w 36"/>
                <a:gd name="T17" fmla="*/ 20 h 22"/>
                <a:gd name="T18" fmla="*/ 9 w 36"/>
                <a:gd name="T19" fmla="*/ 22 h 22"/>
                <a:gd name="T20" fmla="*/ 14 w 36"/>
                <a:gd name="T21" fmla="*/ 22 h 22"/>
                <a:gd name="T22" fmla="*/ 20 w 36"/>
                <a:gd name="T23" fmla="*/ 22 h 22"/>
                <a:gd name="T24" fmla="*/ 26 w 36"/>
                <a:gd name="T25" fmla="*/ 20 h 22"/>
                <a:gd name="T26" fmla="*/ 32 w 36"/>
                <a:gd name="T27" fmla="*/ 16 h 22"/>
                <a:gd name="T28" fmla="*/ 35 w 36"/>
                <a:gd name="T29" fmla="*/ 13 h 22"/>
                <a:gd name="T30" fmla="*/ 36 w 36"/>
                <a:gd name="T31" fmla="*/ 9 h 22"/>
                <a:gd name="T32" fmla="*/ 36 w 36"/>
                <a:gd name="T33" fmla="*/ 9 h 22"/>
                <a:gd name="T34" fmla="*/ 36 w 36"/>
                <a:gd name="T35" fmla="*/ 5 h 22"/>
                <a:gd name="T36" fmla="*/ 33 w 36"/>
                <a:gd name="T37" fmla="*/ 3 h 22"/>
                <a:gd name="T38" fmla="*/ 29 w 36"/>
                <a:gd name="T39" fmla="*/ 1 h 22"/>
                <a:gd name="T40" fmla="*/ 26 w 36"/>
                <a:gd name="T41" fmla="*/ 0 h 22"/>
                <a:gd name="T42" fmla="*/ 17 w 36"/>
                <a:gd name="T43" fmla="*/ 1 h 22"/>
                <a:gd name="T44" fmla="*/ 14 w 36"/>
                <a:gd name="T45" fmla="*/ 3 h 22"/>
                <a:gd name="T46" fmla="*/ 13 w 36"/>
                <a:gd name="T47" fmla="*/ 5 h 22"/>
                <a:gd name="T48" fmla="*/ 13 w 36"/>
                <a:gd name="T49"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22">
                  <a:moveTo>
                    <a:pt x="13" y="5"/>
                  </a:moveTo>
                  <a:lnTo>
                    <a:pt x="13" y="5"/>
                  </a:lnTo>
                  <a:lnTo>
                    <a:pt x="9" y="9"/>
                  </a:lnTo>
                  <a:lnTo>
                    <a:pt x="4" y="11"/>
                  </a:lnTo>
                  <a:lnTo>
                    <a:pt x="1" y="13"/>
                  </a:lnTo>
                  <a:lnTo>
                    <a:pt x="0" y="14"/>
                  </a:lnTo>
                  <a:lnTo>
                    <a:pt x="0" y="16"/>
                  </a:lnTo>
                  <a:lnTo>
                    <a:pt x="0" y="16"/>
                  </a:lnTo>
                  <a:lnTo>
                    <a:pt x="4" y="20"/>
                  </a:lnTo>
                  <a:lnTo>
                    <a:pt x="9" y="22"/>
                  </a:lnTo>
                  <a:lnTo>
                    <a:pt x="14" y="22"/>
                  </a:lnTo>
                  <a:lnTo>
                    <a:pt x="20" y="22"/>
                  </a:lnTo>
                  <a:lnTo>
                    <a:pt x="26" y="20"/>
                  </a:lnTo>
                  <a:lnTo>
                    <a:pt x="32" y="16"/>
                  </a:lnTo>
                  <a:lnTo>
                    <a:pt x="35" y="13"/>
                  </a:lnTo>
                  <a:lnTo>
                    <a:pt x="36" y="9"/>
                  </a:lnTo>
                  <a:lnTo>
                    <a:pt x="36" y="9"/>
                  </a:lnTo>
                  <a:lnTo>
                    <a:pt x="36" y="5"/>
                  </a:lnTo>
                  <a:lnTo>
                    <a:pt x="33" y="3"/>
                  </a:lnTo>
                  <a:lnTo>
                    <a:pt x="29" y="1"/>
                  </a:lnTo>
                  <a:lnTo>
                    <a:pt x="26" y="0"/>
                  </a:lnTo>
                  <a:lnTo>
                    <a:pt x="17" y="1"/>
                  </a:lnTo>
                  <a:lnTo>
                    <a:pt x="14" y="3"/>
                  </a:lnTo>
                  <a:lnTo>
                    <a:pt x="13" y="5"/>
                  </a:lnTo>
                  <a:lnTo>
                    <a:pt x="13" y="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4" name="Freeform 80">
              <a:extLst>
                <a:ext uri="{FF2B5EF4-FFF2-40B4-BE49-F238E27FC236}">
                  <a16:creationId xmlns:a16="http://schemas.microsoft.com/office/drawing/2014/main" id="{10C1A5ED-5D5A-92D1-7C4E-2C1651753BFA}"/>
                </a:ext>
              </a:extLst>
            </p:cNvPr>
            <p:cNvSpPr>
              <a:spLocks/>
            </p:cNvSpPr>
            <p:nvPr/>
          </p:nvSpPr>
          <p:spPr bwMode="auto">
            <a:xfrm>
              <a:off x="10594646" y="4998537"/>
              <a:ext cx="30897" cy="22594"/>
            </a:xfrm>
            <a:custGeom>
              <a:avLst/>
              <a:gdLst>
                <a:gd name="T0" fmla="*/ 0 w 23"/>
                <a:gd name="T1" fmla="*/ 15 h 20"/>
                <a:gd name="T2" fmla="*/ 0 w 23"/>
                <a:gd name="T3" fmla="*/ 15 h 20"/>
                <a:gd name="T4" fmla="*/ 3 w 23"/>
                <a:gd name="T5" fmla="*/ 19 h 20"/>
                <a:gd name="T6" fmla="*/ 7 w 23"/>
                <a:gd name="T7" fmla="*/ 20 h 20"/>
                <a:gd name="T8" fmla="*/ 10 w 23"/>
                <a:gd name="T9" fmla="*/ 20 h 20"/>
                <a:gd name="T10" fmla="*/ 15 w 23"/>
                <a:gd name="T11" fmla="*/ 20 h 20"/>
                <a:gd name="T12" fmla="*/ 17 w 23"/>
                <a:gd name="T13" fmla="*/ 19 h 20"/>
                <a:gd name="T14" fmla="*/ 20 w 23"/>
                <a:gd name="T15" fmla="*/ 17 h 20"/>
                <a:gd name="T16" fmla="*/ 22 w 23"/>
                <a:gd name="T17" fmla="*/ 13 h 20"/>
                <a:gd name="T18" fmla="*/ 23 w 23"/>
                <a:gd name="T19" fmla="*/ 7 h 20"/>
                <a:gd name="T20" fmla="*/ 23 w 23"/>
                <a:gd name="T21" fmla="*/ 7 h 20"/>
                <a:gd name="T22" fmla="*/ 22 w 23"/>
                <a:gd name="T23" fmla="*/ 2 h 20"/>
                <a:gd name="T24" fmla="*/ 19 w 23"/>
                <a:gd name="T25" fmla="*/ 0 h 20"/>
                <a:gd name="T26" fmla="*/ 15 w 23"/>
                <a:gd name="T27" fmla="*/ 0 h 20"/>
                <a:gd name="T28" fmla="*/ 9 w 23"/>
                <a:gd name="T29" fmla="*/ 2 h 20"/>
                <a:gd name="T30" fmla="*/ 5 w 23"/>
                <a:gd name="T31" fmla="*/ 6 h 20"/>
                <a:gd name="T32" fmla="*/ 2 w 23"/>
                <a:gd name="T33" fmla="*/ 9 h 20"/>
                <a:gd name="T34" fmla="*/ 0 w 23"/>
                <a:gd name="T35" fmla="*/ 11 h 20"/>
                <a:gd name="T36" fmla="*/ 0 w 23"/>
                <a:gd name="T37" fmla="*/ 15 h 20"/>
                <a:gd name="T38" fmla="*/ 0 w 23"/>
                <a:gd name="T39"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 h="20">
                  <a:moveTo>
                    <a:pt x="0" y="15"/>
                  </a:moveTo>
                  <a:lnTo>
                    <a:pt x="0" y="15"/>
                  </a:lnTo>
                  <a:lnTo>
                    <a:pt x="3" y="19"/>
                  </a:lnTo>
                  <a:lnTo>
                    <a:pt x="7" y="20"/>
                  </a:lnTo>
                  <a:lnTo>
                    <a:pt x="10" y="20"/>
                  </a:lnTo>
                  <a:lnTo>
                    <a:pt x="15" y="20"/>
                  </a:lnTo>
                  <a:lnTo>
                    <a:pt x="17" y="19"/>
                  </a:lnTo>
                  <a:lnTo>
                    <a:pt x="20" y="17"/>
                  </a:lnTo>
                  <a:lnTo>
                    <a:pt x="22" y="13"/>
                  </a:lnTo>
                  <a:lnTo>
                    <a:pt x="23" y="7"/>
                  </a:lnTo>
                  <a:lnTo>
                    <a:pt x="23" y="7"/>
                  </a:lnTo>
                  <a:lnTo>
                    <a:pt x="22" y="2"/>
                  </a:lnTo>
                  <a:lnTo>
                    <a:pt x="19" y="0"/>
                  </a:lnTo>
                  <a:lnTo>
                    <a:pt x="15" y="0"/>
                  </a:lnTo>
                  <a:lnTo>
                    <a:pt x="9" y="2"/>
                  </a:lnTo>
                  <a:lnTo>
                    <a:pt x="5" y="6"/>
                  </a:lnTo>
                  <a:lnTo>
                    <a:pt x="2" y="9"/>
                  </a:lnTo>
                  <a:lnTo>
                    <a:pt x="0" y="11"/>
                  </a:lnTo>
                  <a:lnTo>
                    <a:pt x="0" y="15"/>
                  </a:lnTo>
                  <a:lnTo>
                    <a:pt x="0" y="1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5" name="Freeform 81">
              <a:extLst>
                <a:ext uri="{FF2B5EF4-FFF2-40B4-BE49-F238E27FC236}">
                  <a16:creationId xmlns:a16="http://schemas.microsoft.com/office/drawing/2014/main" id="{D76D47A7-2B23-D89F-0F42-469D13E36718}"/>
                </a:ext>
              </a:extLst>
            </p:cNvPr>
            <p:cNvSpPr>
              <a:spLocks/>
            </p:cNvSpPr>
            <p:nvPr/>
          </p:nvSpPr>
          <p:spPr bwMode="auto">
            <a:xfrm>
              <a:off x="10629574" y="4962386"/>
              <a:ext cx="29554" cy="18075"/>
            </a:xfrm>
            <a:custGeom>
              <a:avLst/>
              <a:gdLst>
                <a:gd name="T0" fmla="*/ 1 w 22"/>
                <a:gd name="T1" fmla="*/ 16 h 16"/>
                <a:gd name="T2" fmla="*/ 1 w 22"/>
                <a:gd name="T3" fmla="*/ 16 h 16"/>
                <a:gd name="T4" fmla="*/ 8 w 22"/>
                <a:gd name="T5" fmla="*/ 16 h 16"/>
                <a:gd name="T6" fmla="*/ 13 w 22"/>
                <a:gd name="T7" fmla="*/ 15 h 16"/>
                <a:gd name="T8" fmla="*/ 19 w 22"/>
                <a:gd name="T9" fmla="*/ 9 h 16"/>
                <a:gd name="T10" fmla="*/ 22 w 22"/>
                <a:gd name="T11" fmla="*/ 8 h 16"/>
                <a:gd name="T12" fmla="*/ 22 w 22"/>
                <a:gd name="T13" fmla="*/ 4 h 16"/>
                <a:gd name="T14" fmla="*/ 22 w 22"/>
                <a:gd name="T15" fmla="*/ 4 h 16"/>
                <a:gd name="T16" fmla="*/ 21 w 22"/>
                <a:gd name="T17" fmla="*/ 0 h 16"/>
                <a:gd name="T18" fmla="*/ 18 w 22"/>
                <a:gd name="T19" fmla="*/ 0 h 16"/>
                <a:gd name="T20" fmla="*/ 9 w 22"/>
                <a:gd name="T21" fmla="*/ 6 h 16"/>
                <a:gd name="T22" fmla="*/ 1 w 22"/>
                <a:gd name="T23" fmla="*/ 13 h 16"/>
                <a:gd name="T24" fmla="*/ 0 w 22"/>
                <a:gd name="T25" fmla="*/ 15 h 16"/>
                <a:gd name="T26" fmla="*/ 1 w 22"/>
                <a:gd name="T27" fmla="*/ 16 h 16"/>
                <a:gd name="T28" fmla="*/ 1 w 22"/>
                <a:gd name="T2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16">
                  <a:moveTo>
                    <a:pt x="1" y="16"/>
                  </a:moveTo>
                  <a:lnTo>
                    <a:pt x="1" y="16"/>
                  </a:lnTo>
                  <a:lnTo>
                    <a:pt x="8" y="16"/>
                  </a:lnTo>
                  <a:lnTo>
                    <a:pt x="13" y="15"/>
                  </a:lnTo>
                  <a:lnTo>
                    <a:pt x="19" y="9"/>
                  </a:lnTo>
                  <a:lnTo>
                    <a:pt x="22" y="8"/>
                  </a:lnTo>
                  <a:lnTo>
                    <a:pt x="22" y="4"/>
                  </a:lnTo>
                  <a:lnTo>
                    <a:pt x="22" y="4"/>
                  </a:lnTo>
                  <a:lnTo>
                    <a:pt x="21" y="0"/>
                  </a:lnTo>
                  <a:lnTo>
                    <a:pt x="18" y="0"/>
                  </a:lnTo>
                  <a:lnTo>
                    <a:pt x="9" y="6"/>
                  </a:lnTo>
                  <a:lnTo>
                    <a:pt x="1" y="13"/>
                  </a:lnTo>
                  <a:lnTo>
                    <a:pt x="0" y="15"/>
                  </a:lnTo>
                  <a:lnTo>
                    <a:pt x="1" y="16"/>
                  </a:lnTo>
                  <a:lnTo>
                    <a:pt x="1" y="16"/>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6" name="Freeform 82">
              <a:extLst>
                <a:ext uri="{FF2B5EF4-FFF2-40B4-BE49-F238E27FC236}">
                  <a16:creationId xmlns:a16="http://schemas.microsoft.com/office/drawing/2014/main" id="{C1FDAD06-D982-BA5C-9F79-5ADD35526D92}"/>
                </a:ext>
              </a:extLst>
            </p:cNvPr>
            <p:cNvSpPr>
              <a:spLocks/>
            </p:cNvSpPr>
            <p:nvPr/>
          </p:nvSpPr>
          <p:spPr bwMode="auto">
            <a:xfrm>
              <a:off x="6207226" y="3324303"/>
              <a:ext cx="76572" cy="48578"/>
            </a:xfrm>
            <a:custGeom>
              <a:avLst/>
              <a:gdLst>
                <a:gd name="T0" fmla="*/ 41 w 57"/>
                <a:gd name="T1" fmla="*/ 2 h 43"/>
                <a:gd name="T2" fmla="*/ 41 w 57"/>
                <a:gd name="T3" fmla="*/ 2 h 43"/>
                <a:gd name="T4" fmla="*/ 26 w 57"/>
                <a:gd name="T5" fmla="*/ 4 h 43"/>
                <a:gd name="T6" fmla="*/ 22 w 57"/>
                <a:gd name="T7" fmla="*/ 4 h 43"/>
                <a:gd name="T8" fmla="*/ 16 w 57"/>
                <a:gd name="T9" fmla="*/ 2 h 43"/>
                <a:gd name="T10" fmla="*/ 16 w 57"/>
                <a:gd name="T11" fmla="*/ 2 h 43"/>
                <a:gd name="T12" fmla="*/ 13 w 57"/>
                <a:gd name="T13" fmla="*/ 0 h 43"/>
                <a:gd name="T14" fmla="*/ 10 w 57"/>
                <a:gd name="T15" fmla="*/ 0 h 43"/>
                <a:gd name="T16" fmla="*/ 4 w 57"/>
                <a:gd name="T17" fmla="*/ 2 h 43"/>
                <a:gd name="T18" fmla="*/ 1 w 57"/>
                <a:gd name="T19" fmla="*/ 6 h 43"/>
                <a:gd name="T20" fmla="*/ 0 w 57"/>
                <a:gd name="T21" fmla="*/ 10 h 43"/>
                <a:gd name="T22" fmla="*/ 0 w 57"/>
                <a:gd name="T23" fmla="*/ 11 h 43"/>
                <a:gd name="T24" fmla="*/ 0 w 57"/>
                <a:gd name="T25" fmla="*/ 11 h 43"/>
                <a:gd name="T26" fmla="*/ 1 w 57"/>
                <a:gd name="T27" fmla="*/ 15 h 43"/>
                <a:gd name="T28" fmla="*/ 6 w 57"/>
                <a:gd name="T29" fmla="*/ 19 h 43"/>
                <a:gd name="T30" fmla="*/ 12 w 57"/>
                <a:gd name="T31" fmla="*/ 23 h 43"/>
                <a:gd name="T32" fmla="*/ 20 w 57"/>
                <a:gd name="T33" fmla="*/ 26 h 43"/>
                <a:gd name="T34" fmla="*/ 20 w 57"/>
                <a:gd name="T35" fmla="*/ 26 h 43"/>
                <a:gd name="T36" fmla="*/ 29 w 57"/>
                <a:gd name="T37" fmla="*/ 30 h 43"/>
                <a:gd name="T38" fmla="*/ 35 w 57"/>
                <a:gd name="T39" fmla="*/ 36 h 43"/>
                <a:gd name="T40" fmla="*/ 39 w 57"/>
                <a:gd name="T41" fmla="*/ 41 h 43"/>
                <a:gd name="T42" fmla="*/ 44 w 57"/>
                <a:gd name="T43" fmla="*/ 43 h 43"/>
                <a:gd name="T44" fmla="*/ 44 w 57"/>
                <a:gd name="T45" fmla="*/ 43 h 43"/>
                <a:gd name="T46" fmla="*/ 47 w 57"/>
                <a:gd name="T47" fmla="*/ 43 h 43"/>
                <a:gd name="T48" fmla="*/ 48 w 57"/>
                <a:gd name="T49" fmla="*/ 39 h 43"/>
                <a:gd name="T50" fmla="*/ 50 w 57"/>
                <a:gd name="T51" fmla="*/ 34 h 43"/>
                <a:gd name="T52" fmla="*/ 48 w 57"/>
                <a:gd name="T53" fmla="*/ 26 h 43"/>
                <a:gd name="T54" fmla="*/ 48 w 57"/>
                <a:gd name="T55" fmla="*/ 26 h 43"/>
                <a:gd name="T56" fmla="*/ 50 w 57"/>
                <a:gd name="T57" fmla="*/ 19 h 43"/>
                <a:gd name="T58" fmla="*/ 51 w 57"/>
                <a:gd name="T59" fmla="*/ 11 h 43"/>
                <a:gd name="T60" fmla="*/ 57 w 57"/>
                <a:gd name="T61" fmla="*/ 2 h 43"/>
                <a:gd name="T62" fmla="*/ 57 w 57"/>
                <a:gd name="T63" fmla="*/ 2 h 43"/>
                <a:gd name="T64" fmla="*/ 57 w 57"/>
                <a:gd name="T65" fmla="*/ 2 h 43"/>
                <a:gd name="T66" fmla="*/ 54 w 57"/>
                <a:gd name="T67" fmla="*/ 0 h 43"/>
                <a:gd name="T68" fmla="*/ 48 w 57"/>
                <a:gd name="T69" fmla="*/ 0 h 43"/>
                <a:gd name="T70" fmla="*/ 41 w 57"/>
                <a:gd name="T71" fmla="*/ 2 h 43"/>
                <a:gd name="T72" fmla="*/ 41 w 57"/>
                <a:gd name="T73"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 h="43">
                  <a:moveTo>
                    <a:pt x="41" y="2"/>
                  </a:moveTo>
                  <a:lnTo>
                    <a:pt x="41" y="2"/>
                  </a:lnTo>
                  <a:lnTo>
                    <a:pt x="26" y="4"/>
                  </a:lnTo>
                  <a:lnTo>
                    <a:pt x="22" y="4"/>
                  </a:lnTo>
                  <a:lnTo>
                    <a:pt x="16" y="2"/>
                  </a:lnTo>
                  <a:lnTo>
                    <a:pt x="16" y="2"/>
                  </a:lnTo>
                  <a:lnTo>
                    <a:pt x="13" y="0"/>
                  </a:lnTo>
                  <a:lnTo>
                    <a:pt x="10" y="0"/>
                  </a:lnTo>
                  <a:lnTo>
                    <a:pt x="4" y="2"/>
                  </a:lnTo>
                  <a:lnTo>
                    <a:pt x="1" y="6"/>
                  </a:lnTo>
                  <a:lnTo>
                    <a:pt x="0" y="10"/>
                  </a:lnTo>
                  <a:lnTo>
                    <a:pt x="0" y="11"/>
                  </a:lnTo>
                  <a:lnTo>
                    <a:pt x="0" y="11"/>
                  </a:lnTo>
                  <a:lnTo>
                    <a:pt x="1" y="15"/>
                  </a:lnTo>
                  <a:lnTo>
                    <a:pt x="6" y="19"/>
                  </a:lnTo>
                  <a:lnTo>
                    <a:pt x="12" y="23"/>
                  </a:lnTo>
                  <a:lnTo>
                    <a:pt x="20" y="26"/>
                  </a:lnTo>
                  <a:lnTo>
                    <a:pt x="20" y="26"/>
                  </a:lnTo>
                  <a:lnTo>
                    <a:pt x="29" y="30"/>
                  </a:lnTo>
                  <a:lnTo>
                    <a:pt x="35" y="36"/>
                  </a:lnTo>
                  <a:lnTo>
                    <a:pt x="39" y="41"/>
                  </a:lnTo>
                  <a:lnTo>
                    <a:pt x="44" y="43"/>
                  </a:lnTo>
                  <a:lnTo>
                    <a:pt x="44" y="43"/>
                  </a:lnTo>
                  <a:lnTo>
                    <a:pt x="47" y="43"/>
                  </a:lnTo>
                  <a:lnTo>
                    <a:pt x="48" y="39"/>
                  </a:lnTo>
                  <a:lnTo>
                    <a:pt x="50" y="34"/>
                  </a:lnTo>
                  <a:lnTo>
                    <a:pt x="48" y="26"/>
                  </a:lnTo>
                  <a:lnTo>
                    <a:pt x="48" y="26"/>
                  </a:lnTo>
                  <a:lnTo>
                    <a:pt x="50" y="19"/>
                  </a:lnTo>
                  <a:lnTo>
                    <a:pt x="51" y="11"/>
                  </a:lnTo>
                  <a:lnTo>
                    <a:pt x="57" y="2"/>
                  </a:lnTo>
                  <a:lnTo>
                    <a:pt x="57" y="2"/>
                  </a:lnTo>
                  <a:lnTo>
                    <a:pt x="57" y="2"/>
                  </a:lnTo>
                  <a:lnTo>
                    <a:pt x="54" y="0"/>
                  </a:lnTo>
                  <a:lnTo>
                    <a:pt x="48" y="0"/>
                  </a:lnTo>
                  <a:lnTo>
                    <a:pt x="41" y="2"/>
                  </a:lnTo>
                  <a:lnTo>
                    <a:pt x="41"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7" name="Freeform 83">
              <a:extLst>
                <a:ext uri="{FF2B5EF4-FFF2-40B4-BE49-F238E27FC236}">
                  <a16:creationId xmlns:a16="http://schemas.microsoft.com/office/drawing/2014/main" id="{4865A9C6-AA58-AE10-6A13-55D3B817D710}"/>
                </a:ext>
              </a:extLst>
            </p:cNvPr>
            <p:cNvSpPr>
              <a:spLocks noEditPoints="1"/>
            </p:cNvSpPr>
            <p:nvPr/>
          </p:nvSpPr>
          <p:spPr bwMode="auto">
            <a:xfrm>
              <a:off x="5411956" y="1608270"/>
              <a:ext cx="5538681" cy="3913323"/>
            </a:xfrm>
            <a:custGeom>
              <a:avLst/>
              <a:gdLst>
                <a:gd name="T0" fmla="*/ 3780 w 4123"/>
                <a:gd name="T1" fmla="*/ 395 h 3464"/>
                <a:gd name="T2" fmla="*/ 3384 w 4123"/>
                <a:gd name="T3" fmla="*/ 345 h 3464"/>
                <a:gd name="T4" fmla="*/ 3097 w 4123"/>
                <a:gd name="T5" fmla="*/ 286 h 3464"/>
                <a:gd name="T6" fmla="*/ 2891 w 4123"/>
                <a:gd name="T7" fmla="*/ 262 h 3464"/>
                <a:gd name="T8" fmla="*/ 2583 w 4123"/>
                <a:gd name="T9" fmla="*/ 224 h 3464"/>
                <a:gd name="T10" fmla="*/ 2587 w 4123"/>
                <a:gd name="T11" fmla="*/ 100 h 3464"/>
                <a:gd name="T12" fmla="*/ 2327 w 4123"/>
                <a:gd name="T13" fmla="*/ 65 h 3464"/>
                <a:gd name="T14" fmla="*/ 2074 w 4123"/>
                <a:gd name="T15" fmla="*/ 154 h 3464"/>
                <a:gd name="T16" fmla="*/ 1885 w 4123"/>
                <a:gd name="T17" fmla="*/ 269 h 3464"/>
                <a:gd name="T18" fmla="*/ 1819 w 4123"/>
                <a:gd name="T19" fmla="*/ 424 h 3464"/>
                <a:gd name="T20" fmla="*/ 1746 w 4123"/>
                <a:gd name="T21" fmla="*/ 528 h 3464"/>
                <a:gd name="T22" fmla="*/ 1674 w 4123"/>
                <a:gd name="T23" fmla="*/ 343 h 3464"/>
                <a:gd name="T24" fmla="*/ 1521 w 4123"/>
                <a:gd name="T25" fmla="*/ 451 h 3464"/>
                <a:gd name="T26" fmla="*/ 1261 w 4123"/>
                <a:gd name="T27" fmla="*/ 477 h 3464"/>
                <a:gd name="T28" fmla="*/ 1067 w 4123"/>
                <a:gd name="T29" fmla="*/ 589 h 3464"/>
                <a:gd name="T30" fmla="*/ 1126 w 4123"/>
                <a:gd name="T31" fmla="*/ 462 h 3464"/>
                <a:gd name="T32" fmla="*/ 897 w 4123"/>
                <a:gd name="T33" fmla="*/ 356 h 3464"/>
                <a:gd name="T34" fmla="*/ 801 w 4123"/>
                <a:gd name="T35" fmla="*/ 336 h 3464"/>
                <a:gd name="T36" fmla="*/ 688 w 4123"/>
                <a:gd name="T37" fmla="*/ 419 h 3464"/>
                <a:gd name="T38" fmla="*/ 628 w 4123"/>
                <a:gd name="T39" fmla="*/ 495 h 3464"/>
                <a:gd name="T40" fmla="*/ 459 w 4123"/>
                <a:gd name="T41" fmla="*/ 702 h 3464"/>
                <a:gd name="T42" fmla="*/ 498 w 4123"/>
                <a:gd name="T43" fmla="*/ 866 h 3464"/>
                <a:gd name="T44" fmla="*/ 702 w 4123"/>
                <a:gd name="T45" fmla="*/ 823 h 3464"/>
                <a:gd name="T46" fmla="*/ 764 w 4123"/>
                <a:gd name="T47" fmla="*/ 667 h 3464"/>
                <a:gd name="T48" fmla="*/ 802 w 4123"/>
                <a:gd name="T49" fmla="*/ 902 h 3464"/>
                <a:gd name="T50" fmla="*/ 564 w 4123"/>
                <a:gd name="T51" fmla="*/ 1004 h 3464"/>
                <a:gd name="T52" fmla="*/ 522 w 4123"/>
                <a:gd name="T53" fmla="*/ 1023 h 3464"/>
                <a:gd name="T54" fmla="*/ 252 w 4123"/>
                <a:gd name="T55" fmla="*/ 1191 h 3464"/>
                <a:gd name="T56" fmla="*/ 217 w 4123"/>
                <a:gd name="T57" fmla="*/ 1567 h 3464"/>
                <a:gd name="T58" fmla="*/ 598 w 4123"/>
                <a:gd name="T59" fmla="*/ 1423 h 3464"/>
                <a:gd name="T60" fmla="*/ 634 w 4123"/>
                <a:gd name="T61" fmla="*/ 1317 h 3464"/>
                <a:gd name="T62" fmla="*/ 814 w 4123"/>
                <a:gd name="T63" fmla="*/ 1506 h 3464"/>
                <a:gd name="T64" fmla="*/ 944 w 4123"/>
                <a:gd name="T65" fmla="*/ 1260 h 3464"/>
                <a:gd name="T66" fmla="*/ 1075 w 4123"/>
                <a:gd name="T67" fmla="*/ 1317 h 3464"/>
                <a:gd name="T68" fmla="*/ 891 w 4123"/>
                <a:gd name="T69" fmla="*/ 1556 h 3464"/>
                <a:gd name="T70" fmla="*/ 774 w 4123"/>
                <a:gd name="T71" fmla="*/ 1671 h 3464"/>
                <a:gd name="T72" fmla="*/ 444 w 4123"/>
                <a:gd name="T73" fmla="*/ 1562 h 3464"/>
                <a:gd name="T74" fmla="*/ 19 w 4123"/>
                <a:gd name="T75" fmla="*/ 2080 h 3464"/>
                <a:gd name="T76" fmla="*/ 513 w 4123"/>
                <a:gd name="T77" fmla="*/ 2419 h 3464"/>
                <a:gd name="T78" fmla="*/ 605 w 4123"/>
                <a:gd name="T79" fmla="*/ 3071 h 3464"/>
                <a:gd name="T80" fmla="*/ 972 w 4123"/>
                <a:gd name="T81" fmla="*/ 3218 h 3464"/>
                <a:gd name="T82" fmla="*/ 1170 w 4123"/>
                <a:gd name="T83" fmla="*/ 2556 h 3464"/>
                <a:gd name="T84" fmla="*/ 1068 w 4123"/>
                <a:gd name="T85" fmla="*/ 1997 h 3464"/>
                <a:gd name="T86" fmla="*/ 1182 w 4123"/>
                <a:gd name="T87" fmla="*/ 2165 h 3464"/>
                <a:gd name="T88" fmla="*/ 1454 w 4123"/>
                <a:gd name="T89" fmla="*/ 1858 h 3464"/>
                <a:gd name="T90" fmla="*/ 1544 w 4123"/>
                <a:gd name="T91" fmla="*/ 1888 h 3464"/>
                <a:gd name="T92" fmla="*/ 1855 w 4123"/>
                <a:gd name="T93" fmla="*/ 2293 h 3464"/>
                <a:gd name="T94" fmla="*/ 2196 w 4123"/>
                <a:gd name="T95" fmla="*/ 2119 h 3464"/>
                <a:gd name="T96" fmla="*/ 2304 w 4123"/>
                <a:gd name="T97" fmla="*/ 2312 h 3464"/>
                <a:gd name="T98" fmla="*/ 2453 w 4123"/>
                <a:gd name="T99" fmla="*/ 2116 h 3464"/>
                <a:gd name="T100" fmla="*/ 2691 w 4123"/>
                <a:gd name="T101" fmla="*/ 1886 h 3464"/>
                <a:gd name="T102" fmla="*/ 2692 w 4123"/>
                <a:gd name="T103" fmla="*/ 1617 h 3464"/>
                <a:gd name="T104" fmla="*/ 2802 w 4123"/>
                <a:gd name="T105" fmla="*/ 1476 h 3464"/>
                <a:gd name="T106" fmla="*/ 2974 w 4123"/>
                <a:gd name="T107" fmla="*/ 1388 h 3464"/>
                <a:gd name="T108" fmla="*/ 3021 w 4123"/>
                <a:gd name="T109" fmla="*/ 997 h 3464"/>
                <a:gd name="T110" fmla="*/ 3417 w 4123"/>
                <a:gd name="T111" fmla="*/ 826 h 3464"/>
                <a:gd name="T112" fmla="*/ 3555 w 4123"/>
                <a:gd name="T113" fmla="*/ 784 h 3464"/>
                <a:gd name="T114" fmla="*/ 3574 w 4123"/>
                <a:gd name="T115" fmla="*/ 945 h 3464"/>
                <a:gd name="T116" fmla="*/ 3858 w 4123"/>
                <a:gd name="T117" fmla="*/ 702 h 3464"/>
                <a:gd name="T118" fmla="*/ 3996 w 4123"/>
                <a:gd name="T119" fmla="*/ 589 h 3464"/>
                <a:gd name="T120" fmla="*/ 1338 w 4123"/>
                <a:gd name="T121" fmla="*/ 1547 h 3464"/>
                <a:gd name="T122" fmla="*/ 1382 w 4123"/>
                <a:gd name="T123" fmla="*/ 1395 h 3464"/>
                <a:gd name="T124" fmla="*/ 1842 w 4123"/>
                <a:gd name="T125" fmla="*/ 1271 h 3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23" h="3464">
                  <a:moveTo>
                    <a:pt x="4075" y="580"/>
                  </a:moveTo>
                  <a:lnTo>
                    <a:pt x="4075" y="580"/>
                  </a:lnTo>
                  <a:lnTo>
                    <a:pt x="4081" y="584"/>
                  </a:lnTo>
                  <a:lnTo>
                    <a:pt x="4087" y="586"/>
                  </a:lnTo>
                  <a:lnTo>
                    <a:pt x="4097" y="586"/>
                  </a:lnTo>
                  <a:lnTo>
                    <a:pt x="4097" y="586"/>
                  </a:lnTo>
                  <a:lnTo>
                    <a:pt x="4099" y="586"/>
                  </a:lnTo>
                  <a:lnTo>
                    <a:pt x="4099" y="582"/>
                  </a:lnTo>
                  <a:lnTo>
                    <a:pt x="4096" y="580"/>
                  </a:lnTo>
                  <a:lnTo>
                    <a:pt x="4093" y="578"/>
                  </a:lnTo>
                  <a:lnTo>
                    <a:pt x="4093" y="578"/>
                  </a:lnTo>
                  <a:lnTo>
                    <a:pt x="4091" y="577"/>
                  </a:lnTo>
                  <a:lnTo>
                    <a:pt x="4091" y="577"/>
                  </a:lnTo>
                  <a:lnTo>
                    <a:pt x="4094" y="575"/>
                  </a:lnTo>
                  <a:lnTo>
                    <a:pt x="4097" y="577"/>
                  </a:lnTo>
                  <a:lnTo>
                    <a:pt x="4097" y="577"/>
                  </a:lnTo>
                  <a:lnTo>
                    <a:pt x="4100" y="578"/>
                  </a:lnTo>
                  <a:lnTo>
                    <a:pt x="4103" y="580"/>
                  </a:lnTo>
                  <a:lnTo>
                    <a:pt x="4106" y="580"/>
                  </a:lnTo>
                  <a:lnTo>
                    <a:pt x="4107" y="578"/>
                  </a:lnTo>
                  <a:lnTo>
                    <a:pt x="4107" y="578"/>
                  </a:lnTo>
                  <a:lnTo>
                    <a:pt x="4109" y="575"/>
                  </a:lnTo>
                  <a:lnTo>
                    <a:pt x="4110" y="569"/>
                  </a:lnTo>
                  <a:lnTo>
                    <a:pt x="4115" y="566"/>
                  </a:lnTo>
                  <a:lnTo>
                    <a:pt x="4118" y="564"/>
                  </a:lnTo>
                  <a:lnTo>
                    <a:pt x="4118" y="564"/>
                  </a:lnTo>
                  <a:lnTo>
                    <a:pt x="4122" y="564"/>
                  </a:lnTo>
                  <a:lnTo>
                    <a:pt x="4123" y="562"/>
                  </a:lnTo>
                  <a:lnTo>
                    <a:pt x="4123" y="560"/>
                  </a:lnTo>
                  <a:lnTo>
                    <a:pt x="4121" y="558"/>
                  </a:lnTo>
                  <a:lnTo>
                    <a:pt x="4121" y="558"/>
                  </a:lnTo>
                  <a:lnTo>
                    <a:pt x="4106" y="547"/>
                  </a:lnTo>
                  <a:lnTo>
                    <a:pt x="4097" y="538"/>
                  </a:lnTo>
                  <a:lnTo>
                    <a:pt x="4091" y="530"/>
                  </a:lnTo>
                  <a:lnTo>
                    <a:pt x="4091" y="530"/>
                  </a:lnTo>
                  <a:lnTo>
                    <a:pt x="4088" y="528"/>
                  </a:lnTo>
                  <a:lnTo>
                    <a:pt x="4086" y="524"/>
                  </a:lnTo>
                  <a:lnTo>
                    <a:pt x="4075" y="523"/>
                  </a:lnTo>
                  <a:lnTo>
                    <a:pt x="4068" y="521"/>
                  </a:lnTo>
                  <a:lnTo>
                    <a:pt x="4065" y="521"/>
                  </a:lnTo>
                  <a:lnTo>
                    <a:pt x="4063" y="523"/>
                  </a:lnTo>
                  <a:lnTo>
                    <a:pt x="4063" y="523"/>
                  </a:lnTo>
                  <a:lnTo>
                    <a:pt x="4063" y="524"/>
                  </a:lnTo>
                  <a:lnTo>
                    <a:pt x="4062" y="524"/>
                  </a:lnTo>
                  <a:lnTo>
                    <a:pt x="4059" y="523"/>
                  </a:lnTo>
                  <a:lnTo>
                    <a:pt x="4056" y="521"/>
                  </a:lnTo>
                  <a:lnTo>
                    <a:pt x="4055" y="517"/>
                  </a:lnTo>
                  <a:lnTo>
                    <a:pt x="4055" y="517"/>
                  </a:lnTo>
                  <a:lnTo>
                    <a:pt x="4054" y="515"/>
                  </a:lnTo>
                  <a:lnTo>
                    <a:pt x="4051" y="513"/>
                  </a:lnTo>
                  <a:lnTo>
                    <a:pt x="4042" y="513"/>
                  </a:lnTo>
                  <a:lnTo>
                    <a:pt x="4033" y="513"/>
                  </a:lnTo>
                  <a:lnTo>
                    <a:pt x="4030" y="515"/>
                  </a:lnTo>
                  <a:lnTo>
                    <a:pt x="4028" y="517"/>
                  </a:lnTo>
                  <a:lnTo>
                    <a:pt x="4028" y="517"/>
                  </a:lnTo>
                  <a:lnTo>
                    <a:pt x="4030" y="519"/>
                  </a:lnTo>
                  <a:lnTo>
                    <a:pt x="4031" y="523"/>
                  </a:lnTo>
                  <a:lnTo>
                    <a:pt x="4034" y="524"/>
                  </a:lnTo>
                  <a:lnTo>
                    <a:pt x="4037" y="528"/>
                  </a:lnTo>
                  <a:lnTo>
                    <a:pt x="4037" y="528"/>
                  </a:lnTo>
                  <a:lnTo>
                    <a:pt x="4039" y="532"/>
                  </a:lnTo>
                  <a:lnTo>
                    <a:pt x="4037" y="536"/>
                  </a:lnTo>
                  <a:lnTo>
                    <a:pt x="4034" y="539"/>
                  </a:lnTo>
                  <a:lnTo>
                    <a:pt x="4034" y="545"/>
                  </a:lnTo>
                  <a:lnTo>
                    <a:pt x="4034" y="545"/>
                  </a:lnTo>
                  <a:lnTo>
                    <a:pt x="4034" y="545"/>
                  </a:lnTo>
                  <a:lnTo>
                    <a:pt x="4034" y="547"/>
                  </a:lnTo>
                  <a:lnTo>
                    <a:pt x="4030" y="545"/>
                  </a:lnTo>
                  <a:lnTo>
                    <a:pt x="4023" y="538"/>
                  </a:lnTo>
                  <a:lnTo>
                    <a:pt x="4023" y="538"/>
                  </a:lnTo>
                  <a:lnTo>
                    <a:pt x="4020" y="532"/>
                  </a:lnTo>
                  <a:lnTo>
                    <a:pt x="4020" y="524"/>
                  </a:lnTo>
                  <a:lnTo>
                    <a:pt x="4021" y="511"/>
                  </a:lnTo>
                  <a:lnTo>
                    <a:pt x="4021" y="511"/>
                  </a:lnTo>
                  <a:lnTo>
                    <a:pt x="4021" y="508"/>
                  </a:lnTo>
                  <a:lnTo>
                    <a:pt x="4018" y="504"/>
                  </a:lnTo>
                  <a:lnTo>
                    <a:pt x="4015" y="502"/>
                  </a:lnTo>
                  <a:lnTo>
                    <a:pt x="4014" y="499"/>
                  </a:lnTo>
                  <a:lnTo>
                    <a:pt x="4014" y="499"/>
                  </a:lnTo>
                  <a:lnTo>
                    <a:pt x="4012" y="495"/>
                  </a:lnTo>
                  <a:lnTo>
                    <a:pt x="4010" y="491"/>
                  </a:lnTo>
                  <a:lnTo>
                    <a:pt x="3998" y="482"/>
                  </a:lnTo>
                  <a:lnTo>
                    <a:pt x="3975" y="469"/>
                  </a:lnTo>
                  <a:lnTo>
                    <a:pt x="3975" y="469"/>
                  </a:lnTo>
                  <a:lnTo>
                    <a:pt x="3957" y="460"/>
                  </a:lnTo>
                  <a:lnTo>
                    <a:pt x="3950" y="456"/>
                  </a:lnTo>
                  <a:lnTo>
                    <a:pt x="3945" y="451"/>
                  </a:lnTo>
                  <a:lnTo>
                    <a:pt x="3945" y="451"/>
                  </a:lnTo>
                  <a:lnTo>
                    <a:pt x="3944" y="449"/>
                  </a:lnTo>
                  <a:lnTo>
                    <a:pt x="3941" y="445"/>
                  </a:lnTo>
                  <a:lnTo>
                    <a:pt x="3931" y="443"/>
                  </a:lnTo>
                  <a:lnTo>
                    <a:pt x="3922" y="438"/>
                  </a:lnTo>
                  <a:lnTo>
                    <a:pt x="3917" y="436"/>
                  </a:lnTo>
                  <a:lnTo>
                    <a:pt x="3914" y="432"/>
                  </a:lnTo>
                  <a:lnTo>
                    <a:pt x="3914" y="432"/>
                  </a:lnTo>
                  <a:lnTo>
                    <a:pt x="3905" y="423"/>
                  </a:lnTo>
                  <a:lnTo>
                    <a:pt x="3889" y="413"/>
                  </a:lnTo>
                  <a:lnTo>
                    <a:pt x="3872" y="406"/>
                  </a:lnTo>
                  <a:lnTo>
                    <a:pt x="3859" y="402"/>
                  </a:lnTo>
                  <a:lnTo>
                    <a:pt x="3859" y="402"/>
                  </a:lnTo>
                  <a:lnTo>
                    <a:pt x="3850" y="400"/>
                  </a:lnTo>
                  <a:lnTo>
                    <a:pt x="3847" y="397"/>
                  </a:lnTo>
                  <a:lnTo>
                    <a:pt x="3845" y="395"/>
                  </a:lnTo>
                  <a:lnTo>
                    <a:pt x="3840" y="393"/>
                  </a:lnTo>
                  <a:lnTo>
                    <a:pt x="3840" y="393"/>
                  </a:lnTo>
                  <a:lnTo>
                    <a:pt x="3818" y="393"/>
                  </a:lnTo>
                  <a:lnTo>
                    <a:pt x="3793" y="391"/>
                  </a:lnTo>
                  <a:lnTo>
                    <a:pt x="3793" y="391"/>
                  </a:lnTo>
                  <a:lnTo>
                    <a:pt x="3788" y="391"/>
                  </a:lnTo>
                  <a:lnTo>
                    <a:pt x="3783" y="393"/>
                  </a:lnTo>
                  <a:lnTo>
                    <a:pt x="3780" y="395"/>
                  </a:lnTo>
                  <a:lnTo>
                    <a:pt x="3776" y="395"/>
                  </a:lnTo>
                  <a:lnTo>
                    <a:pt x="3776" y="395"/>
                  </a:lnTo>
                  <a:lnTo>
                    <a:pt x="3751" y="384"/>
                  </a:lnTo>
                  <a:lnTo>
                    <a:pt x="3738" y="380"/>
                  </a:lnTo>
                  <a:lnTo>
                    <a:pt x="3732" y="380"/>
                  </a:lnTo>
                  <a:lnTo>
                    <a:pt x="3729" y="382"/>
                  </a:lnTo>
                  <a:lnTo>
                    <a:pt x="3729" y="382"/>
                  </a:lnTo>
                  <a:lnTo>
                    <a:pt x="3728" y="386"/>
                  </a:lnTo>
                  <a:lnTo>
                    <a:pt x="3726" y="391"/>
                  </a:lnTo>
                  <a:lnTo>
                    <a:pt x="3725" y="395"/>
                  </a:lnTo>
                  <a:lnTo>
                    <a:pt x="3723" y="397"/>
                  </a:lnTo>
                  <a:lnTo>
                    <a:pt x="3723" y="397"/>
                  </a:lnTo>
                  <a:lnTo>
                    <a:pt x="3722" y="400"/>
                  </a:lnTo>
                  <a:lnTo>
                    <a:pt x="3723" y="404"/>
                  </a:lnTo>
                  <a:lnTo>
                    <a:pt x="3726" y="410"/>
                  </a:lnTo>
                  <a:lnTo>
                    <a:pt x="3732" y="417"/>
                  </a:lnTo>
                  <a:lnTo>
                    <a:pt x="3732" y="417"/>
                  </a:lnTo>
                  <a:lnTo>
                    <a:pt x="3735" y="421"/>
                  </a:lnTo>
                  <a:lnTo>
                    <a:pt x="3738" y="424"/>
                  </a:lnTo>
                  <a:lnTo>
                    <a:pt x="3738" y="428"/>
                  </a:lnTo>
                  <a:lnTo>
                    <a:pt x="3736" y="432"/>
                  </a:lnTo>
                  <a:lnTo>
                    <a:pt x="3733" y="438"/>
                  </a:lnTo>
                  <a:lnTo>
                    <a:pt x="3728" y="443"/>
                  </a:lnTo>
                  <a:lnTo>
                    <a:pt x="3728" y="443"/>
                  </a:lnTo>
                  <a:lnTo>
                    <a:pt x="3725" y="443"/>
                  </a:lnTo>
                  <a:lnTo>
                    <a:pt x="3720" y="443"/>
                  </a:lnTo>
                  <a:lnTo>
                    <a:pt x="3712" y="441"/>
                  </a:lnTo>
                  <a:lnTo>
                    <a:pt x="3706" y="436"/>
                  </a:lnTo>
                  <a:lnTo>
                    <a:pt x="3700" y="428"/>
                  </a:lnTo>
                  <a:lnTo>
                    <a:pt x="3700" y="428"/>
                  </a:lnTo>
                  <a:lnTo>
                    <a:pt x="3698" y="426"/>
                  </a:lnTo>
                  <a:lnTo>
                    <a:pt x="3696" y="424"/>
                  </a:lnTo>
                  <a:lnTo>
                    <a:pt x="3690" y="423"/>
                  </a:lnTo>
                  <a:lnTo>
                    <a:pt x="3684" y="419"/>
                  </a:lnTo>
                  <a:lnTo>
                    <a:pt x="3682" y="417"/>
                  </a:lnTo>
                  <a:lnTo>
                    <a:pt x="3681" y="413"/>
                  </a:lnTo>
                  <a:lnTo>
                    <a:pt x="3681" y="413"/>
                  </a:lnTo>
                  <a:lnTo>
                    <a:pt x="3681" y="406"/>
                  </a:lnTo>
                  <a:lnTo>
                    <a:pt x="3682" y="402"/>
                  </a:lnTo>
                  <a:lnTo>
                    <a:pt x="3685" y="402"/>
                  </a:lnTo>
                  <a:lnTo>
                    <a:pt x="3690" y="406"/>
                  </a:lnTo>
                  <a:lnTo>
                    <a:pt x="3690" y="406"/>
                  </a:lnTo>
                  <a:lnTo>
                    <a:pt x="3696" y="410"/>
                  </a:lnTo>
                  <a:lnTo>
                    <a:pt x="3700" y="408"/>
                  </a:lnTo>
                  <a:lnTo>
                    <a:pt x="3703" y="404"/>
                  </a:lnTo>
                  <a:lnTo>
                    <a:pt x="3704" y="399"/>
                  </a:lnTo>
                  <a:lnTo>
                    <a:pt x="3704" y="399"/>
                  </a:lnTo>
                  <a:lnTo>
                    <a:pt x="3704" y="397"/>
                  </a:lnTo>
                  <a:lnTo>
                    <a:pt x="3703" y="393"/>
                  </a:lnTo>
                  <a:lnTo>
                    <a:pt x="3697" y="389"/>
                  </a:lnTo>
                  <a:lnTo>
                    <a:pt x="3688" y="388"/>
                  </a:lnTo>
                  <a:lnTo>
                    <a:pt x="3680" y="386"/>
                  </a:lnTo>
                  <a:lnTo>
                    <a:pt x="3680" y="386"/>
                  </a:lnTo>
                  <a:lnTo>
                    <a:pt x="3677" y="388"/>
                  </a:lnTo>
                  <a:lnTo>
                    <a:pt x="3674" y="389"/>
                  </a:lnTo>
                  <a:lnTo>
                    <a:pt x="3668" y="395"/>
                  </a:lnTo>
                  <a:lnTo>
                    <a:pt x="3663" y="404"/>
                  </a:lnTo>
                  <a:lnTo>
                    <a:pt x="3656" y="410"/>
                  </a:lnTo>
                  <a:lnTo>
                    <a:pt x="3656" y="410"/>
                  </a:lnTo>
                  <a:lnTo>
                    <a:pt x="3652" y="411"/>
                  </a:lnTo>
                  <a:lnTo>
                    <a:pt x="3646" y="411"/>
                  </a:lnTo>
                  <a:lnTo>
                    <a:pt x="3630" y="410"/>
                  </a:lnTo>
                  <a:lnTo>
                    <a:pt x="3615" y="406"/>
                  </a:lnTo>
                  <a:lnTo>
                    <a:pt x="3606" y="402"/>
                  </a:lnTo>
                  <a:lnTo>
                    <a:pt x="3606" y="402"/>
                  </a:lnTo>
                  <a:lnTo>
                    <a:pt x="3603" y="400"/>
                  </a:lnTo>
                  <a:lnTo>
                    <a:pt x="3596" y="400"/>
                  </a:lnTo>
                  <a:lnTo>
                    <a:pt x="3577" y="402"/>
                  </a:lnTo>
                  <a:lnTo>
                    <a:pt x="3558" y="404"/>
                  </a:lnTo>
                  <a:lnTo>
                    <a:pt x="3547" y="408"/>
                  </a:lnTo>
                  <a:lnTo>
                    <a:pt x="3547" y="408"/>
                  </a:lnTo>
                  <a:lnTo>
                    <a:pt x="3545" y="410"/>
                  </a:lnTo>
                  <a:lnTo>
                    <a:pt x="3544" y="411"/>
                  </a:lnTo>
                  <a:lnTo>
                    <a:pt x="3544" y="421"/>
                  </a:lnTo>
                  <a:lnTo>
                    <a:pt x="3544" y="426"/>
                  </a:lnTo>
                  <a:lnTo>
                    <a:pt x="3542" y="430"/>
                  </a:lnTo>
                  <a:lnTo>
                    <a:pt x="3542" y="430"/>
                  </a:lnTo>
                  <a:lnTo>
                    <a:pt x="3542" y="430"/>
                  </a:lnTo>
                  <a:lnTo>
                    <a:pt x="3541" y="428"/>
                  </a:lnTo>
                  <a:lnTo>
                    <a:pt x="3539" y="421"/>
                  </a:lnTo>
                  <a:lnTo>
                    <a:pt x="3538" y="406"/>
                  </a:lnTo>
                  <a:lnTo>
                    <a:pt x="3538" y="406"/>
                  </a:lnTo>
                  <a:lnTo>
                    <a:pt x="3536" y="404"/>
                  </a:lnTo>
                  <a:lnTo>
                    <a:pt x="3533" y="400"/>
                  </a:lnTo>
                  <a:lnTo>
                    <a:pt x="3528" y="400"/>
                  </a:lnTo>
                  <a:lnTo>
                    <a:pt x="3522" y="399"/>
                  </a:lnTo>
                  <a:lnTo>
                    <a:pt x="3522" y="399"/>
                  </a:lnTo>
                  <a:lnTo>
                    <a:pt x="3512" y="399"/>
                  </a:lnTo>
                  <a:lnTo>
                    <a:pt x="3510" y="397"/>
                  </a:lnTo>
                  <a:lnTo>
                    <a:pt x="3512" y="395"/>
                  </a:lnTo>
                  <a:lnTo>
                    <a:pt x="3512" y="395"/>
                  </a:lnTo>
                  <a:lnTo>
                    <a:pt x="3513" y="391"/>
                  </a:lnTo>
                  <a:lnTo>
                    <a:pt x="3512" y="386"/>
                  </a:lnTo>
                  <a:lnTo>
                    <a:pt x="3512" y="382"/>
                  </a:lnTo>
                  <a:lnTo>
                    <a:pt x="3514" y="378"/>
                  </a:lnTo>
                  <a:lnTo>
                    <a:pt x="3514" y="378"/>
                  </a:lnTo>
                  <a:lnTo>
                    <a:pt x="3516" y="375"/>
                  </a:lnTo>
                  <a:lnTo>
                    <a:pt x="3516" y="371"/>
                  </a:lnTo>
                  <a:lnTo>
                    <a:pt x="3513" y="367"/>
                  </a:lnTo>
                  <a:lnTo>
                    <a:pt x="3509" y="362"/>
                  </a:lnTo>
                  <a:lnTo>
                    <a:pt x="3497" y="351"/>
                  </a:lnTo>
                  <a:lnTo>
                    <a:pt x="3482" y="343"/>
                  </a:lnTo>
                  <a:lnTo>
                    <a:pt x="3482" y="343"/>
                  </a:lnTo>
                  <a:lnTo>
                    <a:pt x="3473" y="339"/>
                  </a:lnTo>
                  <a:lnTo>
                    <a:pt x="3465" y="338"/>
                  </a:lnTo>
                  <a:lnTo>
                    <a:pt x="3441" y="338"/>
                  </a:lnTo>
                  <a:lnTo>
                    <a:pt x="3421" y="339"/>
                  </a:lnTo>
                  <a:lnTo>
                    <a:pt x="3408" y="343"/>
                  </a:lnTo>
                  <a:lnTo>
                    <a:pt x="3408" y="343"/>
                  </a:lnTo>
                  <a:lnTo>
                    <a:pt x="3396" y="345"/>
                  </a:lnTo>
                  <a:lnTo>
                    <a:pt x="3384" y="345"/>
                  </a:lnTo>
                  <a:lnTo>
                    <a:pt x="3361" y="347"/>
                  </a:lnTo>
                  <a:lnTo>
                    <a:pt x="3361" y="347"/>
                  </a:lnTo>
                  <a:lnTo>
                    <a:pt x="3355" y="345"/>
                  </a:lnTo>
                  <a:lnTo>
                    <a:pt x="3355" y="343"/>
                  </a:lnTo>
                  <a:lnTo>
                    <a:pt x="3355" y="343"/>
                  </a:lnTo>
                  <a:lnTo>
                    <a:pt x="3357" y="338"/>
                  </a:lnTo>
                  <a:lnTo>
                    <a:pt x="3355" y="334"/>
                  </a:lnTo>
                  <a:lnTo>
                    <a:pt x="3355" y="334"/>
                  </a:lnTo>
                  <a:lnTo>
                    <a:pt x="3351" y="328"/>
                  </a:lnTo>
                  <a:lnTo>
                    <a:pt x="3342" y="324"/>
                  </a:lnTo>
                  <a:lnTo>
                    <a:pt x="3335" y="323"/>
                  </a:lnTo>
                  <a:lnTo>
                    <a:pt x="3332" y="323"/>
                  </a:lnTo>
                  <a:lnTo>
                    <a:pt x="3331" y="324"/>
                  </a:lnTo>
                  <a:lnTo>
                    <a:pt x="3331" y="324"/>
                  </a:lnTo>
                  <a:lnTo>
                    <a:pt x="3328" y="326"/>
                  </a:lnTo>
                  <a:lnTo>
                    <a:pt x="3326" y="326"/>
                  </a:lnTo>
                  <a:lnTo>
                    <a:pt x="3323" y="323"/>
                  </a:lnTo>
                  <a:lnTo>
                    <a:pt x="3323" y="321"/>
                  </a:lnTo>
                  <a:lnTo>
                    <a:pt x="3323" y="321"/>
                  </a:lnTo>
                  <a:lnTo>
                    <a:pt x="3320" y="317"/>
                  </a:lnTo>
                  <a:lnTo>
                    <a:pt x="3313" y="313"/>
                  </a:lnTo>
                  <a:lnTo>
                    <a:pt x="3304" y="310"/>
                  </a:lnTo>
                  <a:lnTo>
                    <a:pt x="3298" y="310"/>
                  </a:lnTo>
                  <a:lnTo>
                    <a:pt x="3298" y="310"/>
                  </a:lnTo>
                  <a:lnTo>
                    <a:pt x="3294" y="310"/>
                  </a:lnTo>
                  <a:lnTo>
                    <a:pt x="3291" y="306"/>
                  </a:lnTo>
                  <a:lnTo>
                    <a:pt x="3291" y="302"/>
                  </a:lnTo>
                  <a:lnTo>
                    <a:pt x="3295" y="302"/>
                  </a:lnTo>
                  <a:lnTo>
                    <a:pt x="3295" y="302"/>
                  </a:lnTo>
                  <a:lnTo>
                    <a:pt x="3303" y="302"/>
                  </a:lnTo>
                  <a:lnTo>
                    <a:pt x="3308" y="300"/>
                  </a:lnTo>
                  <a:lnTo>
                    <a:pt x="3311" y="300"/>
                  </a:lnTo>
                  <a:lnTo>
                    <a:pt x="3313" y="299"/>
                  </a:lnTo>
                  <a:lnTo>
                    <a:pt x="3313" y="295"/>
                  </a:lnTo>
                  <a:lnTo>
                    <a:pt x="3311" y="291"/>
                  </a:lnTo>
                  <a:lnTo>
                    <a:pt x="3311" y="291"/>
                  </a:lnTo>
                  <a:lnTo>
                    <a:pt x="3307" y="288"/>
                  </a:lnTo>
                  <a:lnTo>
                    <a:pt x="3300" y="284"/>
                  </a:lnTo>
                  <a:lnTo>
                    <a:pt x="3279" y="280"/>
                  </a:lnTo>
                  <a:lnTo>
                    <a:pt x="3259" y="278"/>
                  </a:lnTo>
                  <a:lnTo>
                    <a:pt x="3247" y="278"/>
                  </a:lnTo>
                  <a:lnTo>
                    <a:pt x="3247" y="278"/>
                  </a:lnTo>
                  <a:lnTo>
                    <a:pt x="3246" y="282"/>
                  </a:lnTo>
                  <a:lnTo>
                    <a:pt x="3244" y="286"/>
                  </a:lnTo>
                  <a:lnTo>
                    <a:pt x="3241" y="293"/>
                  </a:lnTo>
                  <a:lnTo>
                    <a:pt x="3236" y="302"/>
                  </a:lnTo>
                  <a:lnTo>
                    <a:pt x="3236" y="302"/>
                  </a:lnTo>
                  <a:lnTo>
                    <a:pt x="3231" y="308"/>
                  </a:lnTo>
                  <a:lnTo>
                    <a:pt x="3228" y="310"/>
                  </a:lnTo>
                  <a:lnTo>
                    <a:pt x="3224" y="310"/>
                  </a:lnTo>
                  <a:lnTo>
                    <a:pt x="3221" y="310"/>
                  </a:lnTo>
                  <a:lnTo>
                    <a:pt x="3218" y="308"/>
                  </a:lnTo>
                  <a:lnTo>
                    <a:pt x="3217" y="306"/>
                  </a:lnTo>
                  <a:lnTo>
                    <a:pt x="3215" y="304"/>
                  </a:lnTo>
                  <a:lnTo>
                    <a:pt x="3215" y="300"/>
                  </a:lnTo>
                  <a:lnTo>
                    <a:pt x="3215" y="300"/>
                  </a:lnTo>
                  <a:lnTo>
                    <a:pt x="3217" y="299"/>
                  </a:lnTo>
                  <a:lnTo>
                    <a:pt x="3218" y="297"/>
                  </a:lnTo>
                  <a:lnTo>
                    <a:pt x="3224" y="295"/>
                  </a:lnTo>
                  <a:lnTo>
                    <a:pt x="3228" y="293"/>
                  </a:lnTo>
                  <a:lnTo>
                    <a:pt x="3230" y="291"/>
                  </a:lnTo>
                  <a:lnTo>
                    <a:pt x="3231" y="288"/>
                  </a:lnTo>
                  <a:lnTo>
                    <a:pt x="3231" y="288"/>
                  </a:lnTo>
                  <a:lnTo>
                    <a:pt x="3230" y="286"/>
                  </a:lnTo>
                  <a:lnTo>
                    <a:pt x="3227" y="286"/>
                  </a:lnTo>
                  <a:lnTo>
                    <a:pt x="3221" y="284"/>
                  </a:lnTo>
                  <a:lnTo>
                    <a:pt x="3212" y="282"/>
                  </a:lnTo>
                  <a:lnTo>
                    <a:pt x="3209" y="282"/>
                  </a:lnTo>
                  <a:lnTo>
                    <a:pt x="3208" y="280"/>
                  </a:lnTo>
                  <a:lnTo>
                    <a:pt x="3208" y="280"/>
                  </a:lnTo>
                  <a:lnTo>
                    <a:pt x="3208" y="277"/>
                  </a:lnTo>
                  <a:lnTo>
                    <a:pt x="3209" y="273"/>
                  </a:lnTo>
                  <a:lnTo>
                    <a:pt x="3214" y="273"/>
                  </a:lnTo>
                  <a:lnTo>
                    <a:pt x="3219" y="273"/>
                  </a:lnTo>
                  <a:lnTo>
                    <a:pt x="3219" y="273"/>
                  </a:lnTo>
                  <a:lnTo>
                    <a:pt x="3231" y="277"/>
                  </a:lnTo>
                  <a:lnTo>
                    <a:pt x="3237" y="275"/>
                  </a:lnTo>
                  <a:lnTo>
                    <a:pt x="3240" y="273"/>
                  </a:lnTo>
                  <a:lnTo>
                    <a:pt x="3240" y="273"/>
                  </a:lnTo>
                  <a:lnTo>
                    <a:pt x="3238" y="271"/>
                  </a:lnTo>
                  <a:lnTo>
                    <a:pt x="3234" y="269"/>
                  </a:lnTo>
                  <a:lnTo>
                    <a:pt x="3219" y="266"/>
                  </a:lnTo>
                  <a:lnTo>
                    <a:pt x="3219" y="266"/>
                  </a:lnTo>
                  <a:lnTo>
                    <a:pt x="3193" y="260"/>
                  </a:lnTo>
                  <a:lnTo>
                    <a:pt x="3178" y="256"/>
                  </a:lnTo>
                  <a:lnTo>
                    <a:pt x="3166" y="256"/>
                  </a:lnTo>
                  <a:lnTo>
                    <a:pt x="3166" y="256"/>
                  </a:lnTo>
                  <a:lnTo>
                    <a:pt x="3155" y="256"/>
                  </a:lnTo>
                  <a:lnTo>
                    <a:pt x="3148" y="254"/>
                  </a:lnTo>
                  <a:lnTo>
                    <a:pt x="3140" y="251"/>
                  </a:lnTo>
                  <a:lnTo>
                    <a:pt x="3135" y="249"/>
                  </a:lnTo>
                  <a:lnTo>
                    <a:pt x="3135" y="249"/>
                  </a:lnTo>
                  <a:lnTo>
                    <a:pt x="3130" y="249"/>
                  </a:lnTo>
                  <a:lnTo>
                    <a:pt x="3127" y="252"/>
                  </a:lnTo>
                  <a:lnTo>
                    <a:pt x="3129" y="256"/>
                  </a:lnTo>
                  <a:lnTo>
                    <a:pt x="3130" y="260"/>
                  </a:lnTo>
                  <a:lnTo>
                    <a:pt x="3130" y="260"/>
                  </a:lnTo>
                  <a:lnTo>
                    <a:pt x="3132" y="262"/>
                  </a:lnTo>
                  <a:lnTo>
                    <a:pt x="3130" y="264"/>
                  </a:lnTo>
                  <a:lnTo>
                    <a:pt x="3126" y="267"/>
                  </a:lnTo>
                  <a:lnTo>
                    <a:pt x="3120" y="269"/>
                  </a:lnTo>
                  <a:lnTo>
                    <a:pt x="3113" y="267"/>
                  </a:lnTo>
                  <a:lnTo>
                    <a:pt x="3113" y="267"/>
                  </a:lnTo>
                  <a:lnTo>
                    <a:pt x="3105" y="269"/>
                  </a:lnTo>
                  <a:lnTo>
                    <a:pt x="3098" y="271"/>
                  </a:lnTo>
                  <a:lnTo>
                    <a:pt x="3095" y="275"/>
                  </a:lnTo>
                  <a:lnTo>
                    <a:pt x="3094" y="277"/>
                  </a:lnTo>
                  <a:lnTo>
                    <a:pt x="3094" y="280"/>
                  </a:lnTo>
                  <a:lnTo>
                    <a:pt x="3094" y="284"/>
                  </a:lnTo>
                  <a:lnTo>
                    <a:pt x="3094" y="284"/>
                  </a:lnTo>
                  <a:lnTo>
                    <a:pt x="3097" y="286"/>
                  </a:lnTo>
                  <a:lnTo>
                    <a:pt x="3098" y="288"/>
                  </a:lnTo>
                  <a:lnTo>
                    <a:pt x="3103" y="286"/>
                  </a:lnTo>
                  <a:lnTo>
                    <a:pt x="3107" y="284"/>
                  </a:lnTo>
                  <a:lnTo>
                    <a:pt x="3110" y="284"/>
                  </a:lnTo>
                  <a:lnTo>
                    <a:pt x="3110" y="284"/>
                  </a:lnTo>
                  <a:lnTo>
                    <a:pt x="3111" y="286"/>
                  </a:lnTo>
                  <a:lnTo>
                    <a:pt x="3110" y="288"/>
                  </a:lnTo>
                  <a:lnTo>
                    <a:pt x="3107" y="289"/>
                  </a:lnTo>
                  <a:lnTo>
                    <a:pt x="3104" y="293"/>
                  </a:lnTo>
                  <a:lnTo>
                    <a:pt x="3104" y="295"/>
                  </a:lnTo>
                  <a:lnTo>
                    <a:pt x="3105" y="297"/>
                  </a:lnTo>
                  <a:lnTo>
                    <a:pt x="3105" y="297"/>
                  </a:lnTo>
                  <a:lnTo>
                    <a:pt x="3108" y="300"/>
                  </a:lnTo>
                  <a:lnTo>
                    <a:pt x="3111" y="306"/>
                  </a:lnTo>
                  <a:lnTo>
                    <a:pt x="3111" y="315"/>
                  </a:lnTo>
                  <a:lnTo>
                    <a:pt x="3111" y="315"/>
                  </a:lnTo>
                  <a:lnTo>
                    <a:pt x="3111" y="315"/>
                  </a:lnTo>
                  <a:lnTo>
                    <a:pt x="3110" y="317"/>
                  </a:lnTo>
                  <a:lnTo>
                    <a:pt x="3105" y="319"/>
                  </a:lnTo>
                  <a:lnTo>
                    <a:pt x="3100" y="317"/>
                  </a:lnTo>
                  <a:lnTo>
                    <a:pt x="3095" y="315"/>
                  </a:lnTo>
                  <a:lnTo>
                    <a:pt x="3095" y="315"/>
                  </a:lnTo>
                  <a:lnTo>
                    <a:pt x="3091" y="311"/>
                  </a:lnTo>
                  <a:lnTo>
                    <a:pt x="3087" y="311"/>
                  </a:lnTo>
                  <a:lnTo>
                    <a:pt x="3082" y="313"/>
                  </a:lnTo>
                  <a:lnTo>
                    <a:pt x="3076" y="313"/>
                  </a:lnTo>
                  <a:lnTo>
                    <a:pt x="3076" y="313"/>
                  </a:lnTo>
                  <a:lnTo>
                    <a:pt x="3071" y="313"/>
                  </a:lnTo>
                  <a:lnTo>
                    <a:pt x="3068" y="315"/>
                  </a:lnTo>
                  <a:lnTo>
                    <a:pt x="3066" y="315"/>
                  </a:lnTo>
                  <a:lnTo>
                    <a:pt x="3066" y="317"/>
                  </a:lnTo>
                  <a:lnTo>
                    <a:pt x="3071" y="319"/>
                  </a:lnTo>
                  <a:lnTo>
                    <a:pt x="3071" y="319"/>
                  </a:lnTo>
                  <a:lnTo>
                    <a:pt x="3076" y="321"/>
                  </a:lnTo>
                  <a:lnTo>
                    <a:pt x="3078" y="324"/>
                  </a:lnTo>
                  <a:lnTo>
                    <a:pt x="3078" y="324"/>
                  </a:lnTo>
                  <a:lnTo>
                    <a:pt x="3076" y="326"/>
                  </a:lnTo>
                  <a:lnTo>
                    <a:pt x="3071" y="328"/>
                  </a:lnTo>
                  <a:lnTo>
                    <a:pt x="3071" y="328"/>
                  </a:lnTo>
                  <a:lnTo>
                    <a:pt x="3068" y="328"/>
                  </a:lnTo>
                  <a:lnTo>
                    <a:pt x="3065" y="326"/>
                  </a:lnTo>
                  <a:lnTo>
                    <a:pt x="3060" y="323"/>
                  </a:lnTo>
                  <a:lnTo>
                    <a:pt x="3059" y="319"/>
                  </a:lnTo>
                  <a:lnTo>
                    <a:pt x="3057" y="317"/>
                  </a:lnTo>
                  <a:lnTo>
                    <a:pt x="3054" y="317"/>
                  </a:lnTo>
                  <a:lnTo>
                    <a:pt x="3054" y="317"/>
                  </a:lnTo>
                  <a:lnTo>
                    <a:pt x="3049" y="317"/>
                  </a:lnTo>
                  <a:lnTo>
                    <a:pt x="3040" y="313"/>
                  </a:lnTo>
                  <a:lnTo>
                    <a:pt x="3031" y="311"/>
                  </a:lnTo>
                  <a:lnTo>
                    <a:pt x="3024" y="310"/>
                  </a:lnTo>
                  <a:lnTo>
                    <a:pt x="3024" y="310"/>
                  </a:lnTo>
                  <a:lnTo>
                    <a:pt x="3019" y="311"/>
                  </a:lnTo>
                  <a:lnTo>
                    <a:pt x="3013" y="315"/>
                  </a:lnTo>
                  <a:lnTo>
                    <a:pt x="3008" y="317"/>
                  </a:lnTo>
                  <a:lnTo>
                    <a:pt x="3002" y="319"/>
                  </a:lnTo>
                  <a:lnTo>
                    <a:pt x="3002" y="319"/>
                  </a:lnTo>
                  <a:lnTo>
                    <a:pt x="2993" y="319"/>
                  </a:lnTo>
                  <a:lnTo>
                    <a:pt x="2984" y="315"/>
                  </a:lnTo>
                  <a:lnTo>
                    <a:pt x="2975" y="311"/>
                  </a:lnTo>
                  <a:lnTo>
                    <a:pt x="2971" y="306"/>
                  </a:lnTo>
                  <a:lnTo>
                    <a:pt x="2971" y="306"/>
                  </a:lnTo>
                  <a:lnTo>
                    <a:pt x="2968" y="300"/>
                  </a:lnTo>
                  <a:lnTo>
                    <a:pt x="2965" y="299"/>
                  </a:lnTo>
                  <a:lnTo>
                    <a:pt x="2964" y="300"/>
                  </a:lnTo>
                  <a:lnTo>
                    <a:pt x="2959" y="304"/>
                  </a:lnTo>
                  <a:lnTo>
                    <a:pt x="2959" y="304"/>
                  </a:lnTo>
                  <a:lnTo>
                    <a:pt x="2957" y="311"/>
                  </a:lnTo>
                  <a:lnTo>
                    <a:pt x="2955" y="321"/>
                  </a:lnTo>
                  <a:lnTo>
                    <a:pt x="2952" y="326"/>
                  </a:lnTo>
                  <a:lnTo>
                    <a:pt x="2951" y="328"/>
                  </a:lnTo>
                  <a:lnTo>
                    <a:pt x="2949" y="330"/>
                  </a:lnTo>
                  <a:lnTo>
                    <a:pt x="2949" y="330"/>
                  </a:lnTo>
                  <a:lnTo>
                    <a:pt x="2946" y="334"/>
                  </a:lnTo>
                  <a:lnTo>
                    <a:pt x="2943" y="339"/>
                  </a:lnTo>
                  <a:lnTo>
                    <a:pt x="2940" y="345"/>
                  </a:lnTo>
                  <a:lnTo>
                    <a:pt x="2936" y="351"/>
                  </a:lnTo>
                  <a:lnTo>
                    <a:pt x="2936" y="351"/>
                  </a:lnTo>
                  <a:lnTo>
                    <a:pt x="2933" y="351"/>
                  </a:lnTo>
                  <a:lnTo>
                    <a:pt x="2930" y="349"/>
                  </a:lnTo>
                  <a:lnTo>
                    <a:pt x="2929" y="345"/>
                  </a:lnTo>
                  <a:lnTo>
                    <a:pt x="2924" y="345"/>
                  </a:lnTo>
                  <a:lnTo>
                    <a:pt x="2924" y="345"/>
                  </a:lnTo>
                  <a:lnTo>
                    <a:pt x="2922" y="343"/>
                  </a:lnTo>
                  <a:lnTo>
                    <a:pt x="2917" y="341"/>
                  </a:lnTo>
                  <a:lnTo>
                    <a:pt x="2907" y="330"/>
                  </a:lnTo>
                  <a:lnTo>
                    <a:pt x="2898" y="319"/>
                  </a:lnTo>
                  <a:lnTo>
                    <a:pt x="2894" y="311"/>
                  </a:lnTo>
                  <a:lnTo>
                    <a:pt x="2894" y="311"/>
                  </a:lnTo>
                  <a:lnTo>
                    <a:pt x="2891" y="304"/>
                  </a:lnTo>
                  <a:lnTo>
                    <a:pt x="2887" y="297"/>
                  </a:lnTo>
                  <a:lnTo>
                    <a:pt x="2876" y="286"/>
                  </a:lnTo>
                  <a:lnTo>
                    <a:pt x="2876" y="286"/>
                  </a:lnTo>
                  <a:lnTo>
                    <a:pt x="2875" y="284"/>
                  </a:lnTo>
                  <a:lnTo>
                    <a:pt x="2878" y="282"/>
                  </a:lnTo>
                  <a:lnTo>
                    <a:pt x="2880" y="284"/>
                  </a:lnTo>
                  <a:lnTo>
                    <a:pt x="2883" y="286"/>
                  </a:lnTo>
                  <a:lnTo>
                    <a:pt x="2883" y="286"/>
                  </a:lnTo>
                  <a:lnTo>
                    <a:pt x="2888" y="288"/>
                  </a:lnTo>
                  <a:lnTo>
                    <a:pt x="2891" y="289"/>
                  </a:lnTo>
                  <a:lnTo>
                    <a:pt x="2895" y="289"/>
                  </a:lnTo>
                  <a:lnTo>
                    <a:pt x="2898" y="288"/>
                  </a:lnTo>
                  <a:lnTo>
                    <a:pt x="2898" y="288"/>
                  </a:lnTo>
                  <a:lnTo>
                    <a:pt x="2901" y="284"/>
                  </a:lnTo>
                  <a:lnTo>
                    <a:pt x="2901" y="278"/>
                  </a:lnTo>
                  <a:lnTo>
                    <a:pt x="2899" y="273"/>
                  </a:lnTo>
                  <a:lnTo>
                    <a:pt x="2897" y="271"/>
                  </a:lnTo>
                  <a:lnTo>
                    <a:pt x="2895" y="271"/>
                  </a:lnTo>
                  <a:lnTo>
                    <a:pt x="2895" y="271"/>
                  </a:lnTo>
                  <a:lnTo>
                    <a:pt x="2891" y="269"/>
                  </a:lnTo>
                  <a:lnTo>
                    <a:pt x="2889" y="266"/>
                  </a:lnTo>
                  <a:lnTo>
                    <a:pt x="2891" y="262"/>
                  </a:lnTo>
                  <a:lnTo>
                    <a:pt x="2894" y="260"/>
                  </a:lnTo>
                  <a:lnTo>
                    <a:pt x="2894" y="260"/>
                  </a:lnTo>
                  <a:lnTo>
                    <a:pt x="2895" y="260"/>
                  </a:lnTo>
                  <a:lnTo>
                    <a:pt x="2894" y="256"/>
                  </a:lnTo>
                  <a:lnTo>
                    <a:pt x="2891" y="251"/>
                  </a:lnTo>
                  <a:lnTo>
                    <a:pt x="2889" y="245"/>
                  </a:lnTo>
                  <a:lnTo>
                    <a:pt x="2889" y="243"/>
                  </a:lnTo>
                  <a:lnTo>
                    <a:pt x="2889" y="243"/>
                  </a:lnTo>
                  <a:lnTo>
                    <a:pt x="2889" y="243"/>
                  </a:lnTo>
                  <a:lnTo>
                    <a:pt x="2892" y="241"/>
                  </a:lnTo>
                  <a:lnTo>
                    <a:pt x="2892" y="237"/>
                  </a:lnTo>
                  <a:lnTo>
                    <a:pt x="2889" y="236"/>
                  </a:lnTo>
                  <a:lnTo>
                    <a:pt x="2887" y="234"/>
                  </a:lnTo>
                  <a:lnTo>
                    <a:pt x="2887" y="234"/>
                  </a:lnTo>
                  <a:lnTo>
                    <a:pt x="2880" y="232"/>
                  </a:lnTo>
                  <a:lnTo>
                    <a:pt x="2876" y="228"/>
                  </a:lnTo>
                  <a:lnTo>
                    <a:pt x="2873" y="224"/>
                  </a:lnTo>
                  <a:lnTo>
                    <a:pt x="2872" y="221"/>
                  </a:lnTo>
                  <a:lnTo>
                    <a:pt x="2872" y="221"/>
                  </a:lnTo>
                  <a:lnTo>
                    <a:pt x="2871" y="221"/>
                  </a:lnTo>
                  <a:lnTo>
                    <a:pt x="2867" y="219"/>
                  </a:lnTo>
                  <a:lnTo>
                    <a:pt x="2859" y="217"/>
                  </a:lnTo>
                  <a:lnTo>
                    <a:pt x="2850" y="219"/>
                  </a:lnTo>
                  <a:lnTo>
                    <a:pt x="2847" y="221"/>
                  </a:lnTo>
                  <a:lnTo>
                    <a:pt x="2845" y="223"/>
                  </a:lnTo>
                  <a:lnTo>
                    <a:pt x="2845" y="223"/>
                  </a:lnTo>
                  <a:lnTo>
                    <a:pt x="2845" y="224"/>
                  </a:lnTo>
                  <a:lnTo>
                    <a:pt x="2845" y="224"/>
                  </a:lnTo>
                  <a:lnTo>
                    <a:pt x="2843" y="226"/>
                  </a:lnTo>
                  <a:lnTo>
                    <a:pt x="2840" y="224"/>
                  </a:lnTo>
                  <a:lnTo>
                    <a:pt x="2838" y="223"/>
                  </a:lnTo>
                  <a:lnTo>
                    <a:pt x="2838" y="221"/>
                  </a:lnTo>
                  <a:lnTo>
                    <a:pt x="2838" y="221"/>
                  </a:lnTo>
                  <a:lnTo>
                    <a:pt x="2838" y="219"/>
                  </a:lnTo>
                  <a:lnTo>
                    <a:pt x="2837" y="219"/>
                  </a:lnTo>
                  <a:lnTo>
                    <a:pt x="2832" y="217"/>
                  </a:lnTo>
                  <a:lnTo>
                    <a:pt x="2825" y="215"/>
                  </a:lnTo>
                  <a:lnTo>
                    <a:pt x="2816" y="213"/>
                  </a:lnTo>
                  <a:lnTo>
                    <a:pt x="2816" y="213"/>
                  </a:lnTo>
                  <a:lnTo>
                    <a:pt x="2808" y="210"/>
                  </a:lnTo>
                  <a:lnTo>
                    <a:pt x="2803" y="204"/>
                  </a:lnTo>
                  <a:lnTo>
                    <a:pt x="2800" y="199"/>
                  </a:lnTo>
                  <a:lnTo>
                    <a:pt x="2799" y="197"/>
                  </a:lnTo>
                  <a:lnTo>
                    <a:pt x="2799" y="197"/>
                  </a:lnTo>
                  <a:lnTo>
                    <a:pt x="2797" y="197"/>
                  </a:lnTo>
                  <a:lnTo>
                    <a:pt x="2796" y="199"/>
                  </a:lnTo>
                  <a:lnTo>
                    <a:pt x="2794" y="204"/>
                  </a:lnTo>
                  <a:lnTo>
                    <a:pt x="2793" y="208"/>
                  </a:lnTo>
                  <a:lnTo>
                    <a:pt x="2792" y="210"/>
                  </a:lnTo>
                  <a:lnTo>
                    <a:pt x="2789" y="210"/>
                  </a:lnTo>
                  <a:lnTo>
                    <a:pt x="2789" y="210"/>
                  </a:lnTo>
                  <a:lnTo>
                    <a:pt x="2784" y="208"/>
                  </a:lnTo>
                  <a:lnTo>
                    <a:pt x="2780" y="210"/>
                  </a:lnTo>
                  <a:lnTo>
                    <a:pt x="2778" y="215"/>
                  </a:lnTo>
                  <a:lnTo>
                    <a:pt x="2778" y="223"/>
                  </a:lnTo>
                  <a:lnTo>
                    <a:pt x="2778" y="223"/>
                  </a:lnTo>
                  <a:lnTo>
                    <a:pt x="2780" y="228"/>
                  </a:lnTo>
                  <a:lnTo>
                    <a:pt x="2780" y="232"/>
                  </a:lnTo>
                  <a:lnTo>
                    <a:pt x="2778" y="241"/>
                  </a:lnTo>
                  <a:lnTo>
                    <a:pt x="2778" y="241"/>
                  </a:lnTo>
                  <a:lnTo>
                    <a:pt x="2777" y="245"/>
                  </a:lnTo>
                  <a:lnTo>
                    <a:pt x="2775" y="245"/>
                  </a:lnTo>
                  <a:lnTo>
                    <a:pt x="2766" y="243"/>
                  </a:lnTo>
                  <a:lnTo>
                    <a:pt x="2766" y="243"/>
                  </a:lnTo>
                  <a:lnTo>
                    <a:pt x="2764" y="241"/>
                  </a:lnTo>
                  <a:lnTo>
                    <a:pt x="2762" y="241"/>
                  </a:lnTo>
                  <a:lnTo>
                    <a:pt x="2758" y="245"/>
                  </a:lnTo>
                  <a:lnTo>
                    <a:pt x="2752" y="247"/>
                  </a:lnTo>
                  <a:lnTo>
                    <a:pt x="2748" y="247"/>
                  </a:lnTo>
                  <a:lnTo>
                    <a:pt x="2742" y="245"/>
                  </a:lnTo>
                  <a:lnTo>
                    <a:pt x="2742" y="245"/>
                  </a:lnTo>
                  <a:lnTo>
                    <a:pt x="2731" y="243"/>
                  </a:lnTo>
                  <a:lnTo>
                    <a:pt x="2724" y="243"/>
                  </a:lnTo>
                  <a:lnTo>
                    <a:pt x="2718" y="241"/>
                  </a:lnTo>
                  <a:lnTo>
                    <a:pt x="2717" y="241"/>
                  </a:lnTo>
                  <a:lnTo>
                    <a:pt x="2715" y="239"/>
                  </a:lnTo>
                  <a:lnTo>
                    <a:pt x="2715" y="239"/>
                  </a:lnTo>
                  <a:lnTo>
                    <a:pt x="2713" y="236"/>
                  </a:lnTo>
                  <a:lnTo>
                    <a:pt x="2711" y="234"/>
                  </a:lnTo>
                  <a:lnTo>
                    <a:pt x="2708" y="234"/>
                  </a:lnTo>
                  <a:lnTo>
                    <a:pt x="2707" y="237"/>
                  </a:lnTo>
                  <a:lnTo>
                    <a:pt x="2707" y="237"/>
                  </a:lnTo>
                  <a:lnTo>
                    <a:pt x="2706" y="239"/>
                  </a:lnTo>
                  <a:lnTo>
                    <a:pt x="2702" y="239"/>
                  </a:lnTo>
                  <a:lnTo>
                    <a:pt x="2694" y="239"/>
                  </a:lnTo>
                  <a:lnTo>
                    <a:pt x="2685" y="237"/>
                  </a:lnTo>
                  <a:lnTo>
                    <a:pt x="2680" y="236"/>
                  </a:lnTo>
                  <a:lnTo>
                    <a:pt x="2679" y="232"/>
                  </a:lnTo>
                  <a:lnTo>
                    <a:pt x="2679" y="232"/>
                  </a:lnTo>
                  <a:lnTo>
                    <a:pt x="2679" y="226"/>
                  </a:lnTo>
                  <a:lnTo>
                    <a:pt x="2680" y="224"/>
                  </a:lnTo>
                  <a:lnTo>
                    <a:pt x="2688" y="221"/>
                  </a:lnTo>
                  <a:lnTo>
                    <a:pt x="2688" y="221"/>
                  </a:lnTo>
                  <a:lnTo>
                    <a:pt x="2688" y="219"/>
                  </a:lnTo>
                  <a:lnTo>
                    <a:pt x="2688" y="219"/>
                  </a:lnTo>
                  <a:lnTo>
                    <a:pt x="2685" y="217"/>
                  </a:lnTo>
                  <a:lnTo>
                    <a:pt x="2679" y="215"/>
                  </a:lnTo>
                  <a:lnTo>
                    <a:pt x="2670" y="215"/>
                  </a:lnTo>
                  <a:lnTo>
                    <a:pt x="2670" y="215"/>
                  </a:lnTo>
                  <a:lnTo>
                    <a:pt x="2660" y="215"/>
                  </a:lnTo>
                  <a:lnTo>
                    <a:pt x="2651" y="211"/>
                  </a:lnTo>
                  <a:lnTo>
                    <a:pt x="2643" y="210"/>
                  </a:lnTo>
                  <a:lnTo>
                    <a:pt x="2632" y="208"/>
                  </a:lnTo>
                  <a:lnTo>
                    <a:pt x="2632" y="208"/>
                  </a:lnTo>
                  <a:lnTo>
                    <a:pt x="2605" y="211"/>
                  </a:lnTo>
                  <a:lnTo>
                    <a:pt x="2590" y="215"/>
                  </a:lnTo>
                  <a:lnTo>
                    <a:pt x="2583" y="217"/>
                  </a:lnTo>
                  <a:lnTo>
                    <a:pt x="2583" y="217"/>
                  </a:lnTo>
                  <a:lnTo>
                    <a:pt x="2581" y="219"/>
                  </a:lnTo>
                  <a:lnTo>
                    <a:pt x="2581" y="219"/>
                  </a:lnTo>
                  <a:lnTo>
                    <a:pt x="2583" y="224"/>
                  </a:lnTo>
                  <a:lnTo>
                    <a:pt x="2583" y="228"/>
                  </a:lnTo>
                  <a:lnTo>
                    <a:pt x="2583" y="230"/>
                  </a:lnTo>
                  <a:lnTo>
                    <a:pt x="2580" y="230"/>
                  </a:lnTo>
                  <a:lnTo>
                    <a:pt x="2580" y="230"/>
                  </a:lnTo>
                  <a:lnTo>
                    <a:pt x="2578" y="230"/>
                  </a:lnTo>
                  <a:lnTo>
                    <a:pt x="2577" y="228"/>
                  </a:lnTo>
                  <a:lnTo>
                    <a:pt x="2577" y="221"/>
                  </a:lnTo>
                  <a:lnTo>
                    <a:pt x="2577" y="213"/>
                  </a:lnTo>
                  <a:lnTo>
                    <a:pt x="2577" y="206"/>
                  </a:lnTo>
                  <a:lnTo>
                    <a:pt x="2577" y="206"/>
                  </a:lnTo>
                  <a:lnTo>
                    <a:pt x="2575" y="200"/>
                  </a:lnTo>
                  <a:lnTo>
                    <a:pt x="2571" y="199"/>
                  </a:lnTo>
                  <a:lnTo>
                    <a:pt x="2568" y="199"/>
                  </a:lnTo>
                  <a:lnTo>
                    <a:pt x="2566" y="200"/>
                  </a:lnTo>
                  <a:lnTo>
                    <a:pt x="2566" y="202"/>
                  </a:lnTo>
                  <a:lnTo>
                    <a:pt x="2566" y="202"/>
                  </a:lnTo>
                  <a:lnTo>
                    <a:pt x="2566" y="204"/>
                  </a:lnTo>
                  <a:lnTo>
                    <a:pt x="2565" y="206"/>
                  </a:lnTo>
                  <a:lnTo>
                    <a:pt x="2559" y="208"/>
                  </a:lnTo>
                  <a:lnTo>
                    <a:pt x="2552" y="208"/>
                  </a:lnTo>
                  <a:lnTo>
                    <a:pt x="2546" y="206"/>
                  </a:lnTo>
                  <a:lnTo>
                    <a:pt x="2546" y="206"/>
                  </a:lnTo>
                  <a:lnTo>
                    <a:pt x="2537" y="199"/>
                  </a:lnTo>
                  <a:lnTo>
                    <a:pt x="2531" y="195"/>
                  </a:lnTo>
                  <a:lnTo>
                    <a:pt x="2523" y="191"/>
                  </a:lnTo>
                  <a:lnTo>
                    <a:pt x="2523" y="191"/>
                  </a:lnTo>
                  <a:lnTo>
                    <a:pt x="2518" y="191"/>
                  </a:lnTo>
                  <a:lnTo>
                    <a:pt x="2514" y="191"/>
                  </a:lnTo>
                  <a:lnTo>
                    <a:pt x="2507" y="197"/>
                  </a:lnTo>
                  <a:lnTo>
                    <a:pt x="2501" y="202"/>
                  </a:lnTo>
                  <a:lnTo>
                    <a:pt x="2501" y="206"/>
                  </a:lnTo>
                  <a:lnTo>
                    <a:pt x="2501" y="208"/>
                  </a:lnTo>
                  <a:lnTo>
                    <a:pt x="2501" y="208"/>
                  </a:lnTo>
                  <a:lnTo>
                    <a:pt x="2504" y="210"/>
                  </a:lnTo>
                  <a:lnTo>
                    <a:pt x="2508" y="210"/>
                  </a:lnTo>
                  <a:lnTo>
                    <a:pt x="2511" y="211"/>
                  </a:lnTo>
                  <a:lnTo>
                    <a:pt x="2513" y="211"/>
                  </a:lnTo>
                  <a:lnTo>
                    <a:pt x="2513" y="211"/>
                  </a:lnTo>
                  <a:lnTo>
                    <a:pt x="2513" y="213"/>
                  </a:lnTo>
                  <a:lnTo>
                    <a:pt x="2510" y="215"/>
                  </a:lnTo>
                  <a:lnTo>
                    <a:pt x="2501" y="217"/>
                  </a:lnTo>
                  <a:lnTo>
                    <a:pt x="2492" y="219"/>
                  </a:lnTo>
                  <a:lnTo>
                    <a:pt x="2489" y="219"/>
                  </a:lnTo>
                  <a:lnTo>
                    <a:pt x="2489" y="221"/>
                  </a:lnTo>
                  <a:lnTo>
                    <a:pt x="2489" y="221"/>
                  </a:lnTo>
                  <a:lnTo>
                    <a:pt x="2488" y="223"/>
                  </a:lnTo>
                  <a:lnTo>
                    <a:pt x="2485" y="224"/>
                  </a:lnTo>
                  <a:lnTo>
                    <a:pt x="2476" y="228"/>
                  </a:lnTo>
                  <a:lnTo>
                    <a:pt x="2459" y="234"/>
                  </a:lnTo>
                  <a:lnTo>
                    <a:pt x="2459" y="234"/>
                  </a:lnTo>
                  <a:lnTo>
                    <a:pt x="2438" y="237"/>
                  </a:lnTo>
                  <a:lnTo>
                    <a:pt x="2432" y="241"/>
                  </a:lnTo>
                  <a:lnTo>
                    <a:pt x="2425" y="247"/>
                  </a:lnTo>
                  <a:lnTo>
                    <a:pt x="2425" y="247"/>
                  </a:lnTo>
                  <a:lnTo>
                    <a:pt x="2423" y="249"/>
                  </a:lnTo>
                  <a:lnTo>
                    <a:pt x="2422" y="251"/>
                  </a:lnTo>
                  <a:lnTo>
                    <a:pt x="2422" y="245"/>
                  </a:lnTo>
                  <a:lnTo>
                    <a:pt x="2425" y="237"/>
                  </a:lnTo>
                  <a:lnTo>
                    <a:pt x="2431" y="230"/>
                  </a:lnTo>
                  <a:lnTo>
                    <a:pt x="2431" y="230"/>
                  </a:lnTo>
                  <a:lnTo>
                    <a:pt x="2436" y="224"/>
                  </a:lnTo>
                  <a:lnTo>
                    <a:pt x="2441" y="223"/>
                  </a:lnTo>
                  <a:lnTo>
                    <a:pt x="2445" y="221"/>
                  </a:lnTo>
                  <a:lnTo>
                    <a:pt x="2450" y="217"/>
                  </a:lnTo>
                  <a:lnTo>
                    <a:pt x="2450" y="217"/>
                  </a:lnTo>
                  <a:lnTo>
                    <a:pt x="2453" y="213"/>
                  </a:lnTo>
                  <a:lnTo>
                    <a:pt x="2457" y="211"/>
                  </a:lnTo>
                  <a:lnTo>
                    <a:pt x="2471" y="208"/>
                  </a:lnTo>
                  <a:lnTo>
                    <a:pt x="2471" y="208"/>
                  </a:lnTo>
                  <a:lnTo>
                    <a:pt x="2478" y="206"/>
                  </a:lnTo>
                  <a:lnTo>
                    <a:pt x="2480" y="202"/>
                  </a:lnTo>
                  <a:lnTo>
                    <a:pt x="2483" y="199"/>
                  </a:lnTo>
                  <a:lnTo>
                    <a:pt x="2486" y="195"/>
                  </a:lnTo>
                  <a:lnTo>
                    <a:pt x="2486" y="195"/>
                  </a:lnTo>
                  <a:lnTo>
                    <a:pt x="2498" y="189"/>
                  </a:lnTo>
                  <a:lnTo>
                    <a:pt x="2504" y="184"/>
                  </a:lnTo>
                  <a:lnTo>
                    <a:pt x="2508" y="178"/>
                  </a:lnTo>
                  <a:lnTo>
                    <a:pt x="2508" y="178"/>
                  </a:lnTo>
                  <a:lnTo>
                    <a:pt x="2510" y="177"/>
                  </a:lnTo>
                  <a:lnTo>
                    <a:pt x="2513" y="173"/>
                  </a:lnTo>
                  <a:lnTo>
                    <a:pt x="2523" y="167"/>
                  </a:lnTo>
                  <a:lnTo>
                    <a:pt x="2534" y="164"/>
                  </a:lnTo>
                  <a:lnTo>
                    <a:pt x="2542" y="162"/>
                  </a:lnTo>
                  <a:lnTo>
                    <a:pt x="2542" y="162"/>
                  </a:lnTo>
                  <a:lnTo>
                    <a:pt x="2543" y="162"/>
                  </a:lnTo>
                  <a:lnTo>
                    <a:pt x="2545" y="160"/>
                  </a:lnTo>
                  <a:lnTo>
                    <a:pt x="2548" y="154"/>
                  </a:lnTo>
                  <a:lnTo>
                    <a:pt x="2549" y="151"/>
                  </a:lnTo>
                  <a:lnTo>
                    <a:pt x="2550" y="149"/>
                  </a:lnTo>
                  <a:lnTo>
                    <a:pt x="2550" y="149"/>
                  </a:lnTo>
                  <a:lnTo>
                    <a:pt x="2562" y="143"/>
                  </a:lnTo>
                  <a:lnTo>
                    <a:pt x="2575" y="136"/>
                  </a:lnTo>
                  <a:lnTo>
                    <a:pt x="2575" y="136"/>
                  </a:lnTo>
                  <a:lnTo>
                    <a:pt x="2578" y="134"/>
                  </a:lnTo>
                  <a:lnTo>
                    <a:pt x="2581" y="128"/>
                  </a:lnTo>
                  <a:lnTo>
                    <a:pt x="2584" y="124"/>
                  </a:lnTo>
                  <a:lnTo>
                    <a:pt x="2584" y="121"/>
                  </a:lnTo>
                  <a:lnTo>
                    <a:pt x="2584" y="121"/>
                  </a:lnTo>
                  <a:lnTo>
                    <a:pt x="2583" y="119"/>
                  </a:lnTo>
                  <a:lnTo>
                    <a:pt x="2580" y="117"/>
                  </a:lnTo>
                  <a:lnTo>
                    <a:pt x="2577" y="115"/>
                  </a:lnTo>
                  <a:lnTo>
                    <a:pt x="2575" y="111"/>
                  </a:lnTo>
                  <a:lnTo>
                    <a:pt x="2575" y="111"/>
                  </a:lnTo>
                  <a:lnTo>
                    <a:pt x="2575" y="110"/>
                  </a:lnTo>
                  <a:lnTo>
                    <a:pt x="2578" y="110"/>
                  </a:lnTo>
                  <a:lnTo>
                    <a:pt x="2581" y="110"/>
                  </a:lnTo>
                  <a:lnTo>
                    <a:pt x="2585" y="108"/>
                  </a:lnTo>
                  <a:lnTo>
                    <a:pt x="2585" y="108"/>
                  </a:lnTo>
                  <a:lnTo>
                    <a:pt x="2587" y="106"/>
                  </a:lnTo>
                  <a:lnTo>
                    <a:pt x="2589" y="104"/>
                  </a:lnTo>
                  <a:lnTo>
                    <a:pt x="2587" y="100"/>
                  </a:lnTo>
                  <a:lnTo>
                    <a:pt x="2584" y="97"/>
                  </a:lnTo>
                  <a:lnTo>
                    <a:pt x="2580" y="97"/>
                  </a:lnTo>
                  <a:lnTo>
                    <a:pt x="2580" y="97"/>
                  </a:lnTo>
                  <a:lnTo>
                    <a:pt x="2578" y="97"/>
                  </a:lnTo>
                  <a:lnTo>
                    <a:pt x="2580" y="93"/>
                  </a:lnTo>
                  <a:lnTo>
                    <a:pt x="2580" y="89"/>
                  </a:lnTo>
                  <a:lnTo>
                    <a:pt x="2580" y="86"/>
                  </a:lnTo>
                  <a:lnTo>
                    <a:pt x="2578" y="84"/>
                  </a:lnTo>
                  <a:lnTo>
                    <a:pt x="2578" y="84"/>
                  </a:lnTo>
                  <a:lnTo>
                    <a:pt x="2577" y="82"/>
                  </a:lnTo>
                  <a:lnTo>
                    <a:pt x="2575" y="82"/>
                  </a:lnTo>
                  <a:lnTo>
                    <a:pt x="2571" y="82"/>
                  </a:lnTo>
                  <a:lnTo>
                    <a:pt x="2566" y="84"/>
                  </a:lnTo>
                  <a:lnTo>
                    <a:pt x="2566" y="82"/>
                  </a:lnTo>
                  <a:lnTo>
                    <a:pt x="2565" y="80"/>
                  </a:lnTo>
                  <a:lnTo>
                    <a:pt x="2565" y="80"/>
                  </a:lnTo>
                  <a:lnTo>
                    <a:pt x="2565" y="69"/>
                  </a:lnTo>
                  <a:lnTo>
                    <a:pt x="2564" y="65"/>
                  </a:lnTo>
                  <a:lnTo>
                    <a:pt x="2562" y="60"/>
                  </a:lnTo>
                  <a:lnTo>
                    <a:pt x="2562" y="60"/>
                  </a:lnTo>
                  <a:lnTo>
                    <a:pt x="2561" y="60"/>
                  </a:lnTo>
                  <a:lnTo>
                    <a:pt x="2558" y="60"/>
                  </a:lnTo>
                  <a:lnTo>
                    <a:pt x="2555" y="62"/>
                  </a:lnTo>
                  <a:lnTo>
                    <a:pt x="2549" y="64"/>
                  </a:lnTo>
                  <a:lnTo>
                    <a:pt x="2548" y="64"/>
                  </a:lnTo>
                  <a:lnTo>
                    <a:pt x="2545" y="62"/>
                  </a:lnTo>
                  <a:lnTo>
                    <a:pt x="2545" y="62"/>
                  </a:lnTo>
                  <a:lnTo>
                    <a:pt x="2536" y="56"/>
                  </a:lnTo>
                  <a:lnTo>
                    <a:pt x="2527" y="52"/>
                  </a:lnTo>
                  <a:lnTo>
                    <a:pt x="2518" y="52"/>
                  </a:lnTo>
                  <a:lnTo>
                    <a:pt x="2515" y="52"/>
                  </a:lnTo>
                  <a:lnTo>
                    <a:pt x="2515" y="52"/>
                  </a:lnTo>
                  <a:lnTo>
                    <a:pt x="2514" y="52"/>
                  </a:lnTo>
                  <a:lnTo>
                    <a:pt x="2510" y="52"/>
                  </a:lnTo>
                  <a:lnTo>
                    <a:pt x="2505" y="51"/>
                  </a:lnTo>
                  <a:lnTo>
                    <a:pt x="2502" y="51"/>
                  </a:lnTo>
                  <a:lnTo>
                    <a:pt x="2502" y="51"/>
                  </a:lnTo>
                  <a:lnTo>
                    <a:pt x="2499" y="52"/>
                  </a:lnTo>
                  <a:lnTo>
                    <a:pt x="2492" y="54"/>
                  </a:lnTo>
                  <a:lnTo>
                    <a:pt x="2479" y="52"/>
                  </a:lnTo>
                  <a:lnTo>
                    <a:pt x="2479" y="52"/>
                  </a:lnTo>
                  <a:lnTo>
                    <a:pt x="2475" y="52"/>
                  </a:lnTo>
                  <a:lnTo>
                    <a:pt x="2470" y="54"/>
                  </a:lnTo>
                  <a:lnTo>
                    <a:pt x="2467" y="56"/>
                  </a:lnTo>
                  <a:lnTo>
                    <a:pt x="2466" y="62"/>
                  </a:lnTo>
                  <a:lnTo>
                    <a:pt x="2466" y="62"/>
                  </a:lnTo>
                  <a:lnTo>
                    <a:pt x="2464" y="64"/>
                  </a:lnTo>
                  <a:lnTo>
                    <a:pt x="2463" y="65"/>
                  </a:lnTo>
                  <a:lnTo>
                    <a:pt x="2454" y="65"/>
                  </a:lnTo>
                  <a:lnTo>
                    <a:pt x="2441" y="64"/>
                  </a:lnTo>
                  <a:lnTo>
                    <a:pt x="2441" y="64"/>
                  </a:lnTo>
                  <a:lnTo>
                    <a:pt x="2439" y="64"/>
                  </a:lnTo>
                  <a:lnTo>
                    <a:pt x="2441" y="60"/>
                  </a:lnTo>
                  <a:lnTo>
                    <a:pt x="2447" y="54"/>
                  </a:lnTo>
                  <a:lnTo>
                    <a:pt x="2453" y="45"/>
                  </a:lnTo>
                  <a:lnTo>
                    <a:pt x="2455" y="41"/>
                  </a:lnTo>
                  <a:lnTo>
                    <a:pt x="2455" y="41"/>
                  </a:lnTo>
                  <a:lnTo>
                    <a:pt x="2454" y="39"/>
                  </a:lnTo>
                  <a:lnTo>
                    <a:pt x="2450" y="39"/>
                  </a:lnTo>
                  <a:lnTo>
                    <a:pt x="2439" y="39"/>
                  </a:lnTo>
                  <a:lnTo>
                    <a:pt x="2428" y="39"/>
                  </a:lnTo>
                  <a:lnTo>
                    <a:pt x="2425" y="39"/>
                  </a:lnTo>
                  <a:lnTo>
                    <a:pt x="2422" y="37"/>
                  </a:lnTo>
                  <a:lnTo>
                    <a:pt x="2422" y="37"/>
                  </a:lnTo>
                  <a:lnTo>
                    <a:pt x="2419" y="36"/>
                  </a:lnTo>
                  <a:lnTo>
                    <a:pt x="2413" y="34"/>
                  </a:lnTo>
                  <a:lnTo>
                    <a:pt x="2399" y="34"/>
                  </a:lnTo>
                  <a:lnTo>
                    <a:pt x="2399" y="34"/>
                  </a:lnTo>
                  <a:lnTo>
                    <a:pt x="2396" y="34"/>
                  </a:lnTo>
                  <a:lnTo>
                    <a:pt x="2397" y="32"/>
                  </a:lnTo>
                  <a:lnTo>
                    <a:pt x="2404" y="30"/>
                  </a:lnTo>
                  <a:lnTo>
                    <a:pt x="2404" y="30"/>
                  </a:lnTo>
                  <a:lnTo>
                    <a:pt x="2409" y="28"/>
                  </a:lnTo>
                  <a:lnTo>
                    <a:pt x="2413" y="26"/>
                  </a:lnTo>
                  <a:lnTo>
                    <a:pt x="2419" y="22"/>
                  </a:lnTo>
                  <a:lnTo>
                    <a:pt x="2423" y="21"/>
                  </a:lnTo>
                  <a:lnTo>
                    <a:pt x="2423" y="21"/>
                  </a:lnTo>
                  <a:lnTo>
                    <a:pt x="2427" y="19"/>
                  </a:lnTo>
                  <a:lnTo>
                    <a:pt x="2428" y="17"/>
                  </a:lnTo>
                  <a:lnTo>
                    <a:pt x="2428" y="15"/>
                  </a:lnTo>
                  <a:lnTo>
                    <a:pt x="2425" y="11"/>
                  </a:lnTo>
                  <a:lnTo>
                    <a:pt x="2425" y="11"/>
                  </a:lnTo>
                  <a:lnTo>
                    <a:pt x="2423" y="10"/>
                  </a:lnTo>
                  <a:lnTo>
                    <a:pt x="2419" y="8"/>
                  </a:lnTo>
                  <a:lnTo>
                    <a:pt x="2409" y="6"/>
                  </a:lnTo>
                  <a:lnTo>
                    <a:pt x="2409" y="6"/>
                  </a:lnTo>
                  <a:lnTo>
                    <a:pt x="2399" y="2"/>
                  </a:lnTo>
                  <a:lnTo>
                    <a:pt x="2388" y="0"/>
                  </a:lnTo>
                  <a:lnTo>
                    <a:pt x="2388" y="0"/>
                  </a:lnTo>
                  <a:lnTo>
                    <a:pt x="2384" y="0"/>
                  </a:lnTo>
                  <a:lnTo>
                    <a:pt x="2378" y="2"/>
                  </a:lnTo>
                  <a:lnTo>
                    <a:pt x="2362" y="6"/>
                  </a:lnTo>
                  <a:lnTo>
                    <a:pt x="2362" y="6"/>
                  </a:lnTo>
                  <a:lnTo>
                    <a:pt x="2358" y="8"/>
                  </a:lnTo>
                  <a:lnTo>
                    <a:pt x="2353" y="11"/>
                  </a:lnTo>
                  <a:lnTo>
                    <a:pt x="2348" y="17"/>
                  </a:lnTo>
                  <a:lnTo>
                    <a:pt x="2345" y="22"/>
                  </a:lnTo>
                  <a:lnTo>
                    <a:pt x="2340" y="28"/>
                  </a:lnTo>
                  <a:lnTo>
                    <a:pt x="2340" y="28"/>
                  </a:lnTo>
                  <a:lnTo>
                    <a:pt x="2334" y="32"/>
                  </a:lnTo>
                  <a:lnTo>
                    <a:pt x="2329" y="39"/>
                  </a:lnTo>
                  <a:lnTo>
                    <a:pt x="2324" y="47"/>
                  </a:lnTo>
                  <a:lnTo>
                    <a:pt x="2324" y="49"/>
                  </a:lnTo>
                  <a:lnTo>
                    <a:pt x="2326" y="51"/>
                  </a:lnTo>
                  <a:lnTo>
                    <a:pt x="2326" y="51"/>
                  </a:lnTo>
                  <a:lnTo>
                    <a:pt x="2329" y="51"/>
                  </a:lnTo>
                  <a:lnTo>
                    <a:pt x="2330" y="54"/>
                  </a:lnTo>
                  <a:lnTo>
                    <a:pt x="2330" y="60"/>
                  </a:lnTo>
                  <a:lnTo>
                    <a:pt x="2330" y="60"/>
                  </a:lnTo>
                  <a:lnTo>
                    <a:pt x="2330" y="64"/>
                  </a:lnTo>
                  <a:lnTo>
                    <a:pt x="2327" y="65"/>
                  </a:lnTo>
                  <a:lnTo>
                    <a:pt x="2318" y="65"/>
                  </a:lnTo>
                  <a:lnTo>
                    <a:pt x="2318" y="65"/>
                  </a:lnTo>
                  <a:lnTo>
                    <a:pt x="2311" y="64"/>
                  </a:lnTo>
                  <a:lnTo>
                    <a:pt x="2301" y="65"/>
                  </a:lnTo>
                  <a:lnTo>
                    <a:pt x="2292" y="67"/>
                  </a:lnTo>
                  <a:lnTo>
                    <a:pt x="2289" y="69"/>
                  </a:lnTo>
                  <a:lnTo>
                    <a:pt x="2289" y="71"/>
                  </a:lnTo>
                  <a:lnTo>
                    <a:pt x="2289" y="71"/>
                  </a:lnTo>
                  <a:lnTo>
                    <a:pt x="2289" y="73"/>
                  </a:lnTo>
                  <a:lnTo>
                    <a:pt x="2290" y="75"/>
                  </a:lnTo>
                  <a:lnTo>
                    <a:pt x="2295" y="78"/>
                  </a:lnTo>
                  <a:lnTo>
                    <a:pt x="2299" y="80"/>
                  </a:lnTo>
                  <a:lnTo>
                    <a:pt x="2301" y="82"/>
                  </a:lnTo>
                  <a:lnTo>
                    <a:pt x="2301" y="82"/>
                  </a:lnTo>
                  <a:lnTo>
                    <a:pt x="2301" y="82"/>
                  </a:lnTo>
                  <a:lnTo>
                    <a:pt x="2299" y="84"/>
                  </a:lnTo>
                  <a:lnTo>
                    <a:pt x="2295" y="84"/>
                  </a:lnTo>
                  <a:lnTo>
                    <a:pt x="2286" y="78"/>
                  </a:lnTo>
                  <a:lnTo>
                    <a:pt x="2286" y="78"/>
                  </a:lnTo>
                  <a:lnTo>
                    <a:pt x="2282" y="78"/>
                  </a:lnTo>
                  <a:lnTo>
                    <a:pt x="2278" y="78"/>
                  </a:lnTo>
                  <a:lnTo>
                    <a:pt x="2271" y="80"/>
                  </a:lnTo>
                  <a:lnTo>
                    <a:pt x="2269" y="84"/>
                  </a:lnTo>
                  <a:lnTo>
                    <a:pt x="2269" y="84"/>
                  </a:lnTo>
                  <a:lnTo>
                    <a:pt x="2267" y="88"/>
                  </a:lnTo>
                  <a:lnTo>
                    <a:pt x="2263" y="89"/>
                  </a:lnTo>
                  <a:lnTo>
                    <a:pt x="2255" y="88"/>
                  </a:lnTo>
                  <a:lnTo>
                    <a:pt x="2255" y="88"/>
                  </a:lnTo>
                  <a:lnTo>
                    <a:pt x="2254" y="88"/>
                  </a:lnTo>
                  <a:lnTo>
                    <a:pt x="2250" y="88"/>
                  </a:lnTo>
                  <a:lnTo>
                    <a:pt x="2247" y="89"/>
                  </a:lnTo>
                  <a:lnTo>
                    <a:pt x="2244" y="89"/>
                  </a:lnTo>
                  <a:lnTo>
                    <a:pt x="2244" y="89"/>
                  </a:lnTo>
                  <a:lnTo>
                    <a:pt x="2242" y="88"/>
                  </a:lnTo>
                  <a:lnTo>
                    <a:pt x="2242" y="86"/>
                  </a:lnTo>
                  <a:lnTo>
                    <a:pt x="2245" y="82"/>
                  </a:lnTo>
                  <a:lnTo>
                    <a:pt x="2248" y="78"/>
                  </a:lnTo>
                  <a:lnTo>
                    <a:pt x="2250" y="77"/>
                  </a:lnTo>
                  <a:lnTo>
                    <a:pt x="2248" y="75"/>
                  </a:lnTo>
                  <a:lnTo>
                    <a:pt x="2248" y="75"/>
                  </a:lnTo>
                  <a:lnTo>
                    <a:pt x="2245" y="73"/>
                  </a:lnTo>
                  <a:lnTo>
                    <a:pt x="2239" y="73"/>
                  </a:lnTo>
                  <a:lnTo>
                    <a:pt x="2234" y="77"/>
                  </a:lnTo>
                  <a:lnTo>
                    <a:pt x="2231" y="78"/>
                  </a:lnTo>
                  <a:lnTo>
                    <a:pt x="2231" y="80"/>
                  </a:lnTo>
                  <a:lnTo>
                    <a:pt x="2231" y="80"/>
                  </a:lnTo>
                  <a:lnTo>
                    <a:pt x="2229" y="82"/>
                  </a:lnTo>
                  <a:lnTo>
                    <a:pt x="2228" y="82"/>
                  </a:lnTo>
                  <a:lnTo>
                    <a:pt x="2223" y="80"/>
                  </a:lnTo>
                  <a:lnTo>
                    <a:pt x="2220" y="78"/>
                  </a:lnTo>
                  <a:lnTo>
                    <a:pt x="2216" y="78"/>
                  </a:lnTo>
                  <a:lnTo>
                    <a:pt x="2216" y="78"/>
                  </a:lnTo>
                  <a:lnTo>
                    <a:pt x="2204" y="86"/>
                  </a:lnTo>
                  <a:lnTo>
                    <a:pt x="2204" y="86"/>
                  </a:lnTo>
                  <a:lnTo>
                    <a:pt x="2199" y="88"/>
                  </a:lnTo>
                  <a:lnTo>
                    <a:pt x="2193" y="86"/>
                  </a:lnTo>
                  <a:lnTo>
                    <a:pt x="2188" y="86"/>
                  </a:lnTo>
                  <a:lnTo>
                    <a:pt x="2185" y="88"/>
                  </a:lnTo>
                  <a:lnTo>
                    <a:pt x="2184" y="89"/>
                  </a:lnTo>
                  <a:lnTo>
                    <a:pt x="2184" y="89"/>
                  </a:lnTo>
                  <a:lnTo>
                    <a:pt x="2184" y="91"/>
                  </a:lnTo>
                  <a:lnTo>
                    <a:pt x="2185" y="93"/>
                  </a:lnTo>
                  <a:lnTo>
                    <a:pt x="2190" y="95"/>
                  </a:lnTo>
                  <a:lnTo>
                    <a:pt x="2194" y="97"/>
                  </a:lnTo>
                  <a:lnTo>
                    <a:pt x="2197" y="99"/>
                  </a:lnTo>
                  <a:lnTo>
                    <a:pt x="2197" y="99"/>
                  </a:lnTo>
                  <a:lnTo>
                    <a:pt x="2191" y="100"/>
                  </a:lnTo>
                  <a:lnTo>
                    <a:pt x="2181" y="102"/>
                  </a:lnTo>
                  <a:lnTo>
                    <a:pt x="2169" y="102"/>
                  </a:lnTo>
                  <a:lnTo>
                    <a:pt x="2165" y="104"/>
                  </a:lnTo>
                  <a:lnTo>
                    <a:pt x="2164" y="106"/>
                  </a:lnTo>
                  <a:lnTo>
                    <a:pt x="2164" y="106"/>
                  </a:lnTo>
                  <a:lnTo>
                    <a:pt x="2162" y="108"/>
                  </a:lnTo>
                  <a:lnTo>
                    <a:pt x="2156" y="110"/>
                  </a:lnTo>
                  <a:lnTo>
                    <a:pt x="2139" y="110"/>
                  </a:lnTo>
                  <a:lnTo>
                    <a:pt x="2139" y="110"/>
                  </a:lnTo>
                  <a:lnTo>
                    <a:pt x="2131" y="111"/>
                  </a:lnTo>
                  <a:lnTo>
                    <a:pt x="2128" y="115"/>
                  </a:lnTo>
                  <a:lnTo>
                    <a:pt x="2125" y="119"/>
                  </a:lnTo>
                  <a:lnTo>
                    <a:pt x="2120" y="121"/>
                  </a:lnTo>
                  <a:lnTo>
                    <a:pt x="2120" y="121"/>
                  </a:lnTo>
                  <a:lnTo>
                    <a:pt x="2108" y="124"/>
                  </a:lnTo>
                  <a:lnTo>
                    <a:pt x="2104" y="126"/>
                  </a:lnTo>
                  <a:lnTo>
                    <a:pt x="2101" y="130"/>
                  </a:lnTo>
                  <a:lnTo>
                    <a:pt x="2101" y="130"/>
                  </a:lnTo>
                  <a:lnTo>
                    <a:pt x="2098" y="134"/>
                  </a:lnTo>
                  <a:lnTo>
                    <a:pt x="2093" y="136"/>
                  </a:lnTo>
                  <a:lnTo>
                    <a:pt x="2089" y="136"/>
                  </a:lnTo>
                  <a:lnTo>
                    <a:pt x="2086" y="134"/>
                  </a:lnTo>
                  <a:lnTo>
                    <a:pt x="2086" y="134"/>
                  </a:lnTo>
                  <a:lnTo>
                    <a:pt x="2085" y="132"/>
                  </a:lnTo>
                  <a:lnTo>
                    <a:pt x="2083" y="132"/>
                  </a:lnTo>
                  <a:lnTo>
                    <a:pt x="2079" y="132"/>
                  </a:lnTo>
                  <a:lnTo>
                    <a:pt x="2077" y="136"/>
                  </a:lnTo>
                  <a:lnTo>
                    <a:pt x="2077" y="136"/>
                  </a:lnTo>
                  <a:lnTo>
                    <a:pt x="2079" y="137"/>
                  </a:lnTo>
                  <a:lnTo>
                    <a:pt x="2079" y="137"/>
                  </a:lnTo>
                  <a:lnTo>
                    <a:pt x="2080" y="137"/>
                  </a:lnTo>
                  <a:lnTo>
                    <a:pt x="2080" y="141"/>
                  </a:lnTo>
                  <a:lnTo>
                    <a:pt x="2077" y="143"/>
                  </a:lnTo>
                  <a:lnTo>
                    <a:pt x="2076" y="143"/>
                  </a:lnTo>
                  <a:lnTo>
                    <a:pt x="2076" y="143"/>
                  </a:lnTo>
                  <a:lnTo>
                    <a:pt x="2071" y="143"/>
                  </a:lnTo>
                  <a:lnTo>
                    <a:pt x="2069" y="145"/>
                  </a:lnTo>
                  <a:lnTo>
                    <a:pt x="2066" y="149"/>
                  </a:lnTo>
                  <a:lnTo>
                    <a:pt x="2067" y="149"/>
                  </a:lnTo>
                  <a:lnTo>
                    <a:pt x="2069" y="149"/>
                  </a:lnTo>
                  <a:lnTo>
                    <a:pt x="2069" y="149"/>
                  </a:lnTo>
                  <a:lnTo>
                    <a:pt x="2071" y="149"/>
                  </a:lnTo>
                  <a:lnTo>
                    <a:pt x="2073" y="152"/>
                  </a:lnTo>
                  <a:lnTo>
                    <a:pt x="2074" y="154"/>
                  </a:lnTo>
                  <a:lnTo>
                    <a:pt x="2073" y="158"/>
                  </a:lnTo>
                  <a:lnTo>
                    <a:pt x="2073" y="158"/>
                  </a:lnTo>
                  <a:lnTo>
                    <a:pt x="2071" y="160"/>
                  </a:lnTo>
                  <a:lnTo>
                    <a:pt x="2070" y="160"/>
                  </a:lnTo>
                  <a:lnTo>
                    <a:pt x="2064" y="158"/>
                  </a:lnTo>
                  <a:lnTo>
                    <a:pt x="2060" y="156"/>
                  </a:lnTo>
                  <a:lnTo>
                    <a:pt x="2057" y="156"/>
                  </a:lnTo>
                  <a:lnTo>
                    <a:pt x="2055" y="156"/>
                  </a:lnTo>
                  <a:lnTo>
                    <a:pt x="2055" y="156"/>
                  </a:lnTo>
                  <a:lnTo>
                    <a:pt x="2055" y="158"/>
                  </a:lnTo>
                  <a:lnTo>
                    <a:pt x="2055" y="160"/>
                  </a:lnTo>
                  <a:lnTo>
                    <a:pt x="2058" y="162"/>
                  </a:lnTo>
                  <a:lnTo>
                    <a:pt x="2063" y="164"/>
                  </a:lnTo>
                  <a:lnTo>
                    <a:pt x="2067" y="166"/>
                  </a:lnTo>
                  <a:lnTo>
                    <a:pt x="2067" y="166"/>
                  </a:lnTo>
                  <a:lnTo>
                    <a:pt x="2070" y="166"/>
                  </a:lnTo>
                  <a:lnTo>
                    <a:pt x="2073" y="167"/>
                  </a:lnTo>
                  <a:lnTo>
                    <a:pt x="2074" y="169"/>
                  </a:lnTo>
                  <a:lnTo>
                    <a:pt x="2076" y="173"/>
                  </a:lnTo>
                  <a:lnTo>
                    <a:pt x="2076" y="173"/>
                  </a:lnTo>
                  <a:lnTo>
                    <a:pt x="2076" y="175"/>
                  </a:lnTo>
                  <a:lnTo>
                    <a:pt x="2074" y="175"/>
                  </a:lnTo>
                  <a:lnTo>
                    <a:pt x="2070" y="175"/>
                  </a:lnTo>
                  <a:lnTo>
                    <a:pt x="2064" y="173"/>
                  </a:lnTo>
                  <a:lnTo>
                    <a:pt x="2063" y="173"/>
                  </a:lnTo>
                  <a:lnTo>
                    <a:pt x="2061" y="175"/>
                  </a:lnTo>
                  <a:lnTo>
                    <a:pt x="2061" y="175"/>
                  </a:lnTo>
                  <a:lnTo>
                    <a:pt x="2060" y="177"/>
                  </a:lnTo>
                  <a:lnTo>
                    <a:pt x="2061" y="178"/>
                  </a:lnTo>
                  <a:lnTo>
                    <a:pt x="2069" y="180"/>
                  </a:lnTo>
                  <a:lnTo>
                    <a:pt x="2069" y="180"/>
                  </a:lnTo>
                  <a:lnTo>
                    <a:pt x="2071" y="182"/>
                  </a:lnTo>
                  <a:lnTo>
                    <a:pt x="2071" y="184"/>
                  </a:lnTo>
                  <a:lnTo>
                    <a:pt x="2073" y="186"/>
                  </a:lnTo>
                  <a:lnTo>
                    <a:pt x="2074" y="189"/>
                  </a:lnTo>
                  <a:lnTo>
                    <a:pt x="2074" y="189"/>
                  </a:lnTo>
                  <a:lnTo>
                    <a:pt x="2076" y="191"/>
                  </a:lnTo>
                  <a:lnTo>
                    <a:pt x="2076" y="191"/>
                  </a:lnTo>
                  <a:lnTo>
                    <a:pt x="2077" y="195"/>
                  </a:lnTo>
                  <a:lnTo>
                    <a:pt x="2076" y="197"/>
                  </a:lnTo>
                  <a:lnTo>
                    <a:pt x="2074" y="199"/>
                  </a:lnTo>
                  <a:lnTo>
                    <a:pt x="2074" y="202"/>
                  </a:lnTo>
                  <a:lnTo>
                    <a:pt x="2074" y="202"/>
                  </a:lnTo>
                  <a:lnTo>
                    <a:pt x="2073" y="204"/>
                  </a:lnTo>
                  <a:lnTo>
                    <a:pt x="2071" y="206"/>
                  </a:lnTo>
                  <a:lnTo>
                    <a:pt x="2069" y="206"/>
                  </a:lnTo>
                  <a:lnTo>
                    <a:pt x="2069" y="204"/>
                  </a:lnTo>
                  <a:lnTo>
                    <a:pt x="2069" y="204"/>
                  </a:lnTo>
                  <a:lnTo>
                    <a:pt x="2067" y="202"/>
                  </a:lnTo>
                  <a:lnTo>
                    <a:pt x="2066" y="200"/>
                  </a:lnTo>
                  <a:lnTo>
                    <a:pt x="2060" y="200"/>
                  </a:lnTo>
                  <a:lnTo>
                    <a:pt x="2054" y="200"/>
                  </a:lnTo>
                  <a:lnTo>
                    <a:pt x="2050" y="202"/>
                  </a:lnTo>
                  <a:lnTo>
                    <a:pt x="2050" y="202"/>
                  </a:lnTo>
                  <a:lnTo>
                    <a:pt x="2045" y="208"/>
                  </a:lnTo>
                  <a:lnTo>
                    <a:pt x="2042" y="210"/>
                  </a:lnTo>
                  <a:lnTo>
                    <a:pt x="2039" y="208"/>
                  </a:lnTo>
                  <a:lnTo>
                    <a:pt x="2039" y="208"/>
                  </a:lnTo>
                  <a:lnTo>
                    <a:pt x="2036" y="206"/>
                  </a:lnTo>
                  <a:lnTo>
                    <a:pt x="2029" y="206"/>
                  </a:lnTo>
                  <a:lnTo>
                    <a:pt x="2010" y="210"/>
                  </a:lnTo>
                  <a:lnTo>
                    <a:pt x="2010" y="210"/>
                  </a:lnTo>
                  <a:lnTo>
                    <a:pt x="1983" y="211"/>
                  </a:lnTo>
                  <a:lnTo>
                    <a:pt x="1968" y="211"/>
                  </a:lnTo>
                  <a:lnTo>
                    <a:pt x="1959" y="215"/>
                  </a:lnTo>
                  <a:lnTo>
                    <a:pt x="1959" y="215"/>
                  </a:lnTo>
                  <a:lnTo>
                    <a:pt x="1953" y="219"/>
                  </a:lnTo>
                  <a:lnTo>
                    <a:pt x="1950" y="224"/>
                  </a:lnTo>
                  <a:lnTo>
                    <a:pt x="1949" y="232"/>
                  </a:lnTo>
                  <a:lnTo>
                    <a:pt x="1950" y="236"/>
                  </a:lnTo>
                  <a:lnTo>
                    <a:pt x="1952" y="239"/>
                  </a:lnTo>
                  <a:lnTo>
                    <a:pt x="1952" y="239"/>
                  </a:lnTo>
                  <a:lnTo>
                    <a:pt x="1955" y="245"/>
                  </a:lnTo>
                  <a:lnTo>
                    <a:pt x="1955" y="251"/>
                  </a:lnTo>
                  <a:lnTo>
                    <a:pt x="1953" y="254"/>
                  </a:lnTo>
                  <a:lnTo>
                    <a:pt x="1953" y="258"/>
                  </a:lnTo>
                  <a:lnTo>
                    <a:pt x="1953" y="258"/>
                  </a:lnTo>
                  <a:lnTo>
                    <a:pt x="1953" y="260"/>
                  </a:lnTo>
                  <a:lnTo>
                    <a:pt x="1956" y="264"/>
                  </a:lnTo>
                  <a:lnTo>
                    <a:pt x="1962" y="269"/>
                  </a:lnTo>
                  <a:lnTo>
                    <a:pt x="1971" y="273"/>
                  </a:lnTo>
                  <a:lnTo>
                    <a:pt x="1979" y="277"/>
                  </a:lnTo>
                  <a:lnTo>
                    <a:pt x="1979" y="277"/>
                  </a:lnTo>
                  <a:lnTo>
                    <a:pt x="1983" y="277"/>
                  </a:lnTo>
                  <a:lnTo>
                    <a:pt x="1987" y="278"/>
                  </a:lnTo>
                  <a:lnTo>
                    <a:pt x="1991" y="286"/>
                  </a:lnTo>
                  <a:lnTo>
                    <a:pt x="1992" y="293"/>
                  </a:lnTo>
                  <a:lnTo>
                    <a:pt x="1992" y="297"/>
                  </a:lnTo>
                  <a:lnTo>
                    <a:pt x="1991" y="300"/>
                  </a:lnTo>
                  <a:lnTo>
                    <a:pt x="1991" y="300"/>
                  </a:lnTo>
                  <a:lnTo>
                    <a:pt x="1988" y="302"/>
                  </a:lnTo>
                  <a:lnTo>
                    <a:pt x="1985" y="304"/>
                  </a:lnTo>
                  <a:lnTo>
                    <a:pt x="1976" y="300"/>
                  </a:lnTo>
                  <a:lnTo>
                    <a:pt x="1966" y="295"/>
                  </a:lnTo>
                  <a:lnTo>
                    <a:pt x="1957" y="286"/>
                  </a:lnTo>
                  <a:lnTo>
                    <a:pt x="1957" y="286"/>
                  </a:lnTo>
                  <a:lnTo>
                    <a:pt x="1952" y="282"/>
                  </a:lnTo>
                  <a:lnTo>
                    <a:pt x="1946" y="280"/>
                  </a:lnTo>
                  <a:lnTo>
                    <a:pt x="1933" y="275"/>
                  </a:lnTo>
                  <a:lnTo>
                    <a:pt x="1921" y="273"/>
                  </a:lnTo>
                  <a:lnTo>
                    <a:pt x="1912" y="271"/>
                  </a:lnTo>
                  <a:lnTo>
                    <a:pt x="1912" y="271"/>
                  </a:lnTo>
                  <a:lnTo>
                    <a:pt x="1909" y="271"/>
                  </a:lnTo>
                  <a:lnTo>
                    <a:pt x="1908" y="271"/>
                  </a:lnTo>
                  <a:lnTo>
                    <a:pt x="1905" y="267"/>
                  </a:lnTo>
                  <a:lnTo>
                    <a:pt x="1904" y="264"/>
                  </a:lnTo>
                  <a:lnTo>
                    <a:pt x="1901" y="264"/>
                  </a:lnTo>
                  <a:lnTo>
                    <a:pt x="1898" y="262"/>
                  </a:lnTo>
                  <a:lnTo>
                    <a:pt x="1898" y="262"/>
                  </a:lnTo>
                  <a:lnTo>
                    <a:pt x="1889" y="266"/>
                  </a:lnTo>
                  <a:lnTo>
                    <a:pt x="1885" y="269"/>
                  </a:lnTo>
                  <a:lnTo>
                    <a:pt x="1882" y="273"/>
                  </a:lnTo>
                  <a:lnTo>
                    <a:pt x="1883" y="275"/>
                  </a:lnTo>
                  <a:lnTo>
                    <a:pt x="1885" y="275"/>
                  </a:lnTo>
                  <a:lnTo>
                    <a:pt x="1885" y="275"/>
                  </a:lnTo>
                  <a:lnTo>
                    <a:pt x="1893" y="275"/>
                  </a:lnTo>
                  <a:lnTo>
                    <a:pt x="1895" y="277"/>
                  </a:lnTo>
                  <a:lnTo>
                    <a:pt x="1893" y="278"/>
                  </a:lnTo>
                  <a:lnTo>
                    <a:pt x="1893" y="278"/>
                  </a:lnTo>
                  <a:lnTo>
                    <a:pt x="1892" y="282"/>
                  </a:lnTo>
                  <a:lnTo>
                    <a:pt x="1893" y="282"/>
                  </a:lnTo>
                  <a:lnTo>
                    <a:pt x="1904" y="288"/>
                  </a:lnTo>
                  <a:lnTo>
                    <a:pt x="1904" y="288"/>
                  </a:lnTo>
                  <a:lnTo>
                    <a:pt x="1906" y="289"/>
                  </a:lnTo>
                  <a:lnTo>
                    <a:pt x="1906" y="291"/>
                  </a:lnTo>
                  <a:lnTo>
                    <a:pt x="1905" y="293"/>
                  </a:lnTo>
                  <a:lnTo>
                    <a:pt x="1902" y="293"/>
                  </a:lnTo>
                  <a:lnTo>
                    <a:pt x="1895" y="295"/>
                  </a:lnTo>
                  <a:lnTo>
                    <a:pt x="1890" y="293"/>
                  </a:lnTo>
                  <a:lnTo>
                    <a:pt x="1888" y="291"/>
                  </a:lnTo>
                  <a:lnTo>
                    <a:pt x="1888" y="291"/>
                  </a:lnTo>
                  <a:lnTo>
                    <a:pt x="1883" y="288"/>
                  </a:lnTo>
                  <a:lnTo>
                    <a:pt x="1880" y="288"/>
                  </a:lnTo>
                  <a:lnTo>
                    <a:pt x="1874" y="288"/>
                  </a:lnTo>
                  <a:lnTo>
                    <a:pt x="1869" y="291"/>
                  </a:lnTo>
                  <a:lnTo>
                    <a:pt x="1866" y="297"/>
                  </a:lnTo>
                  <a:lnTo>
                    <a:pt x="1866" y="297"/>
                  </a:lnTo>
                  <a:lnTo>
                    <a:pt x="1866" y="299"/>
                  </a:lnTo>
                  <a:lnTo>
                    <a:pt x="1867" y="302"/>
                  </a:lnTo>
                  <a:lnTo>
                    <a:pt x="1871" y="310"/>
                  </a:lnTo>
                  <a:lnTo>
                    <a:pt x="1882" y="317"/>
                  </a:lnTo>
                  <a:lnTo>
                    <a:pt x="1886" y="321"/>
                  </a:lnTo>
                  <a:lnTo>
                    <a:pt x="1892" y="323"/>
                  </a:lnTo>
                  <a:lnTo>
                    <a:pt x="1892" y="323"/>
                  </a:lnTo>
                  <a:lnTo>
                    <a:pt x="1901" y="324"/>
                  </a:lnTo>
                  <a:lnTo>
                    <a:pt x="1905" y="328"/>
                  </a:lnTo>
                  <a:lnTo>
                    <a:pt x="1906" y="332"/>
                  </a:lnTo>
                  <a:lnTo>
                    <a:pt x="1911" y="336"/>
                  </a:lnTo>
                  <a:lnTo>
                    <a:pt x="1911" y="336"/>
                  </a:lnTo>
                  <a:lnTo>
                    <a:pt x="1914" y="338"/>
                  </a:lnTo>
                  <a:lnTo>
                    <a:pt x="1914" y="339"/>
                  </a:lnTo>
                  <a:lnTo>
                    <a:pt x="1911" y="341"/>
                  </a:lnTo>
                  <a:lnTo>
                    <a:pt x="1908" y="343"/>
                  </a:lnTo>
                  <a:lnTo>
                    <a:pt x="1908" y="343"/>
                  </a:lnTo>
                  <a:lnTo>
                    <a:pt x="1902" y="341"/>
                  </a:lnTo>
                  <a:lnTo>
                    <a:pt x="1896" y="338"/>
                  </a:lnTo>
                  <a:lnTo>
                    <a:pt x="1885" y="328"/>
                  </a:lnTo>
                  <a:lnTo>
                    <a:pt x="1885" y="328"/>
                  </a:lnTo>
                  <a:lnTo>
                    <a:pt x="1880" y="326"/>
                  </a:lnTo>
                  <a:lnTo>
                    <a:pt x="1876" y="326"/>
                  </a:lnTo>
                  <a:lnTo>
                    <a:pt x="1866" y="326"/>
                  </a:lnTo>
                  <a:lnTo>
                    <a:pt x="1857" y="326"/>
                  </a:lnTo>
                  <a:lnTo>
                    <a:pt x="1853" y="326"/>
                  </a:lnTo>
                  <a:lnTo>
                    <a:pt x="1851" y="324"/>
                  </a:lnTo>
                  <a:lnTo>
                    <a:pt x="1851" y="324"/>
                  </a:lnTo>
                  <a:lnTo>
                    <a:pt x="1849" y="319"/>
                  </a:lnTo>
                  <a:lnTo>
                    <a:pt x="1849" y="315"/>
                  </a:lnTo>
                  <a:lnTo>
                    <a:pt x="1851" y="311"/>
                  </a:lnTo>
                  <a:lnTo>
                    <a:pt x="1849" y="308"/>
                  </a:lnTo>
                  <a:lnTo>
                    <a:pt x="1849" y="308"/>
                  </a:lnTo>
                  <a:lnTo>
                    <a:pt x="1848" y="302"/>
                  </a:lnTo>
                  <a:lnTo>
                    <a:pt x="1848" y="297"/>
                  </a:lnTo>
                  <a:lnTo>
                    <a:pt x="1851" y="289"/>
                  </a:lnTo>
                  <a:lnTo>
                    <a:pt x="1854" y="282"/>
                  </a:lnTo>
                  <a:lnTo>
                    <a:pt x="1854" y="282"/>
                  </a:lnTo>
                  <a:lnTo>
                    <a:pt x="1855" y="278"/>
                  </a:lnTo>
                  <a:lnTo>
                    <a:pt x="1855" y="273"/>
                  </a:lnTo>
                  <a:lnTo>
                    <a:pt x="1854" y="264"/>
                  </a:lnTo>
                  <a:lnTo>
                    <a:pt x="1851" y="256"/>
                  </a:lnTo>
                  <a:lnTo>
                    <a:pt x="1848" y="252"/>
                  </a:lnTo>
                  <a:lnTo>
                    <a:pt x="1845" y="251"/>
                  </a:lnTo>
                  <a:lnTo>
                    <a:pt x="1845" y="251"/>
                  </a:lnTo>
                  <a:lnTo>
                    <a:pt x="1841" y="251"/>
                  </a:lnTo>
                  <a:lnTo>
                    <a:pt x="1839" y="254"/>
                  </a:lnTo>
                  <a:lnTo>
                    <a:pt x="1839" y="258"/>
                  </a:lnTo>
                  <a:lnTo>
                    <a:pt x="1841" y="262"/>
                  </a:lnTo>
                  <a:lnTo>
                    <a:pt x="1841" y="262"/>
                  </a:lnTo>
                  <a:lnTo>
                    <a:pt x="1841" y="266"/>
                  </a:lnTo>
                  <a:lnTo>
                    <a:pt x="1841" y="273"/>
                  </a:lnTo>
                  <a:lnTo>
                    <a:pt x="1839" y="280"/>
                  </a:lnTo>
                  <a:lnTo>
                    <a:pt x="1835" y="288"/>
                  </a:lnTo>
                  <a:lnTo>
                    <a:pt x="1835" y="288"/>
                  </a:lnTo>
                  <a:lnTo>
                    <a:pt x="1832" y="291"/>
                  </a:lnTo>
                  <a:lnTo>
                    <a:pt x="1829" y="293"/>
                  </a:lnTo>
                  <a:lnTo>
                    <a:pt x="1820" y="297"/>
                  </a:lnTo>
                  <a:lnTo>
                    <a:pt x="1814" y="299"/>
                  </a:lnTo>
                  <a:lnTo>
                    <a:pt x="1811" y="300"/>
                  </a:lnTo>
                  <a:lnTo>
                    <a:pt x="1811" y="304"/>
                  </a:lnTo>
                  <a:lnTo>
                    <a:pt x="1811" y="304"/>
                  </a:lnTo>
                  <a:lnTo>
                    <a:pt x="1810" y="308"/>
                  </a:lnTo>
                  <a:lnTo>
                    <a:pt x="1806" y="311"/>
                  </a:lnTo>
                  <a:lnTo>
                    <a:pt x="1803" y="315"/>
                  </a:lnTo>
                  <a:lnTo>
                    <a:pt x="1803" y="317"/>
                  </a:lnTo>
                  <a:lnTo>
                    <a:pt x="1803" y="319"/>
                  </a:lnTo>
                  <a:lnTo>
                    <a:pt x="1803" y="319"/>
                  </a:lnTo>
                  <a:lnTo>
                    <a:pt x="1816" y="336"/>
                  </a:lnTo>
                  <a:lnTo>
                    <a:pt x="1822" y="347"/>
                  </a:lnTo>
                  <a:lnTo>
                    <a:pt x="1826" y="354"/>
                  </a:lnTo>
                  <a:lnTo>
                    <a:pt x="1826" y="354"/>
                  </a:lnTo>
                  <a:lnTo>
                    <a:pt x="1826" y="358"/>
                  </a:lnTo>
                  <a:lnTo>
                    <a:pt x="1825" y="362"/>
                  </a:lnTo>
                  <a:lnTo>
                    <a:pt x="1820" y="373"/>
                  </a:lnTo>
                  <a:lnTo>
                    <a:pt x="1816" y="386"/>
                  </a:lnTo>
                  <a:lnTo>
                    <a:pt x="1814" y="391"/>
                  </a:lnTo>
                  <a:lnTo>
                    <a:pt x="1814" y="397"/>
                  </a:lnTo>
                  <a:lnTo>
                    <a:pt x="1814" y="397"/>
                  </a:lnTo>
                  <a:lnTo>
                    <a:pt x="1814" y="404"/>
                  </a:lnTo>
                  <a:lnTo>
                    <a:pt x="1814" y="411"/>
                  </a:lnTo>
                  <a:lnTo>
                    <a:pt x="1814" y="417"/>
                  </a:lnTo>
                  <a:lnTo>
                    <a:pt x="1814" y="421"/>
                  </a:lnTo>
                  <a:lnTo>
                    <a:pt x="1814" y="421"/>
                  </a:lnTo>
                  <a:lnTo>
                    <a:pt x="1819" y="424"/>
                  </a:lnTo>
                  <a:lnTo>
                    <a:pt x="1822" y="424"/>
                  </a:lnTo>
                  <a:lnTo>
                    <a:pt x="1826" y="424"/>
                  </a:lnTo>
                  <a:lnTo>
                    <a:pt x="1830" y="424"/>
                  </a:lnTo>
                  <a:lnTo>
                    <a:pt x="1830" y="424"/>
                  </a:lnTo>
                  <a:lnTo>
                    <a:pt x="1835" y="424"/>
                  </a:lnTo>
                  <a:lnTo>
                    <a:pt x="1839" y="424"/>
                  </a:lnTo>
                  <a:lnTo>
                    <a:pt x="1854" y="419"/>
                  </a:lnTo>
                  <a:lnTo>
                    <a:pt x="1854" y="419"/>
                  </a:lnTo>
                  <a:lnTo>
                    <a:pt x="1858" y="419"/>
                  </a:lnTo>
                  <a:lnTo>
                    <a:pt x="1862" y="419"/>
                  </a:lnTo>
                  <a:lnTo>
                    <a:pt x="1874" y="424"/>
                  </a:lnTo>
                  <a:lnTo>
                    <a:pt x="1892" y="436"/>
                  </a:lnTo>
                  <a:lnTo>
                    <a:pt x="1892" y="436"/>
                  </a:lnTo>
                  <a:lnTo>
                    <a:pt x="1896" y="439"/>
                  </a:lnTo>
                  <a:lnTo>
                    <a:pt x="1896" y="443"/>
                  </a:lnTo>
                  <a:lnTo>
                    <a:pt x="1898" y="449"/>
                  </a:lnTo>
                  <a:lnTo>
                    <a:pt x="1899" y="454"/>
                  </a:lnTo>
                  <a:lnTo>
                    <a:pt x="1899" y="454"/>
                  </a:lnTo>
                  <a:lnTo>
                    <a:pt x="1901" y="456"/>
                  </a:lnTo>
                  <a:lnTo>
                    <a:pt x="1899" y="460"/>
                  </a:lnTo>
                  <a:lnTo>
                    <a:pt x="1896" y="462"/>
                  </a:lnTo>
                  <a:lnTo>
                    <a:pt x="1892" y="467"/>
                  </a:lnTo>
                  <a:lnTo>
                    <a:pt x="1890" y="469"/>
                  </a:lnTo>
                  <a:lnTo>
                    <a:pt x="1890" y="473"/>
                  </a:lnTo>
                  <a:lnTo>
                    <a:pt x="1890" y="473"/>
                  </a:lnTo>
                  <a:lnTo>
                    <a:pt x="1890" y="477"/>
                  </a:lnTo>
                  <a:lnTo>
                    <a:pt x="1893" y="480"/>
                  </a:lnTo>
                  <a:lnTo>
                    <a:pt x="1901" y="486"/>
                  </a:lnTo>
                  <a:lnTo>
                    <a:pt x="1909" y="489"/>
                  </a:lnTo>
                  <a:lnTo>
                    <a:pt x="1914" y="493"/>
                  </a:lnTo>
                  <a:lnTo>
                    <a:pt x="1914" y="493"/>
                  </a:lnTo>
                  <a:lnTo>
                    <a:pt x="1912" y="493"/>
                  </a:lnTo>
                  <a:lnTo>
                    <a:pt x="1911" y="495"/>
                  </a:lnTo>
                  <a:lnTo>
                    <a:pt x="1905" y="493"/>
                  </a:lnTo>
                  <a:lnTo>
                    <a:pt x="1890" y="489"/>
                  </a:lnTo>
                  <a:lnTo>
                    <a:pt x="1890" y="489"/>
                  </a:lnTo>
                  <a:lnTo>
                    <a:pt x="1888" y="488"/>
                  </a:lnTo>
                  <a:lnTo>
                    <a:pt x="1885" y="482"/>
                  </a:lnTo>
                  <a:lnTo>
                    <a:pt x="1882" y="475"/>
                  </a:lnTo>
                  <a:lnTo>
                    <a:pt x="1882" y="475"/>
                  </a:lnTo>
                  <a:lnTo>
                    <a:pt x="1882" y="471"/>
                  </a:lnTo>
                  <a:lnTo>
                    <a:pt x="1883" y="467"/>
                  </a:lnTo>
                  <a:lnTo>
                    <a:pt x="1886" y="462"/>
                  </a:lnTo>
                  <a:lnTo>
                    <a:pt x="1886" y="456"/>
                  </a:lnTo>
                  <a:lnTo>
                    <a:pt x="1886" y="456"/>
                  </a:lnTo>
                  <a:lnTo>
                    <a:pt x="1886" y="451"/>
                  </a:lnTo>
                  <a:lnTo>
                    <a:pt x="1883" y="447"/>
                  </a:lnTo>
                  <a:lnTo>
                    <a:pt x="1877" y="439"/>
                  </a:lnTo>
                  <a:lnTo>
                    <a:pt x="1877" y="439"/>
                  </a:lnTo>
                  <a:lnTo>
                    <a:pt x="1871" y="432"/>
                  </a:lnTo>
                  <a:lnTo>
                    <a:pt x="1869" y="430"/>
                  </a:lnTo>
                  <a:lnTo>
                    <a:pt x="1864" y="430"/>
                  </a:lnTo>
                  <a:lnTo>
                    <a:pt x="1864" y="430"/>
                  </a:lnTo>
                  <a:lnTo>
                    <a:pt x="1849" y="432"/>
                  </a:lnTo>
                  <a:lnTo>
                    <a:pt x="1839" y="436"/>
                  </a:lnTo>
                  <a:lnTo>
                    <a:pt x="1833" y="439"/>
                  </a:lnTo>
                  <a:lnTo>
                    <a:pt x="1833" y="439"/>
                  </a:lnTo>
                  <a:lnTo>
                    <a:pt x="1832" y="443"/>
                  </a:lnTo>
                  <a:lnTo>
                    <a:pt x="1830" y="447"/>
                  </a:lnTo>
                  <a:lnTo>
                    <a:pt x="1832" y="456"/>
                  </a:lnTo>
                  <a:lnTo>
                    <a:pt x="1835" y="467"/>
                  </a:lnTo>
                  <a:lnTo>
                    <a:pt x="1838" y="475"/>
                  </a:lnTo>
                  <a:lnTo>
                    <a:pt x="1838" y="475"/>
                  </a:lnTo>
                  <a:lnTo>
                    <a:pt x="1838" y="478"/>
                  </a:lnTo>
                  <a:lnTo>
                    <a:pt x="1836" y="482"/>
                  </a:lnTo>
                  <a:lnTo>
                    <a:pt x="1830" y="491"/>
                  </a:lnTo>
                  <a:lnTo>
                    <a:pt x="1823" y="499"/>
                  </a:lnTo>
                  <a:lnTo>
                    <a:pt x="1822" y="502"/>
                  </a:lnTo>
                  <a:lnTo>
                    <a:pt x="1820" y="504"/>
                  </a:lnTo>
                  <a:lnTo>
                    <a:pt x="1820" y="504"/>
                  </a:lnTo>
                  <a:lnTo>
                    <a:pt x="1820" y="510"/>
                  </a:lnTo>
                  <a:lnTo>
                    <a:pt x="1817" y="513"/>
                  </a:lnTo>
                  <a:lnTo>
                    <a:pt x="1806" y="521"/>
                  </a:lnTo>
                  <a:lnTo>
                    <a:pt x="1806" y="521"/>
                  </a:lnTo>
                  <a:lnTo>
                    <a:pt x="1794" y="530"/>
                  </a:lnTo>
                  <a:lnTo>
                    <a:pt x="1790" y="536"/>
                  </a:lnTo>
                  <a:lnTo>
                    <a:pt x="1788" y="538"/>
                  </a:lnTo>
                  <a:lnTo>
                    <a:pt x="1788" y="541"/>
                  </a:lnTo>
                  <a:lnTo>
                    <a:pt x="1788" y="541"/>
                  </a:lnTo>
                  <a:lnTo>
                    <a:pt x="1787" y="545"/>
                  </a:lnTo>
                  <a:lnTo>
                    <a:pt x="1785" y="547"/>
                  </a:lnTo>
                  <a:lnTo>
                    <a:pt x="1781" y="547"/>
                  </a:lnTo>
                  <a:lnTo>
                    <a:pt x="1775" y="545"/>
                  </a:lnTo>
                  <a:lnTo>
                    <a:pt x="1769" y="541"/>
                  </a:lnTo>
                  <a:lnTo>
                    <a:pt x="1769" y="541"/>
                  </a:lnTo>
                  <a:lnTo>
                    <a:pt x="1765" y="539"/>
                  </a:lnTo>
                  <a:lnTo>
                    <a:pt x="1759" y="541"/>
                  </a:lnTo>
                  <a:lnTo>
                    <a:pt x="1753" y="543"/>
                  </a:lnTo>
                  <a:lnTo>
                    <a:pt x="1747" y="545"/>
                  </a:lnTo>
                  <a:lnTo>
                    <a:pt x="1747" y="545"/>
                  </a:lnTo>
                  <a:lnTo>
                    <a:pt x="1741" y="543"/>
                  </a:lnTo>
                  <a:lnTo>
                    <a:pt x="1739" y="539"/>
                  </a:lnTo>
                  <a:lnTo>
                    <a:pt x="1736" y="538"/>
                  </a:lnTo>
                  <a:lnTo>
                    <a:pt x="1731" y="538"/>
                  </a:lnTo>
                  <a:lnTo>
                    <a:pt x="1731" y="538"/>
                  </a:lnTo>
                  <a:lnTo>
                    <a:pt x="1727" y="538"/>
                  </a:lnTo>
                  <a:lnTo>
                    <a:pt x="1723" y="536"/>
                  </a:lnTo>
                  <a:lnTo>
                    <a:pt x="1721" y="532"/>
                  </a:lnTo>
                  <a:lnTo>
                    <a:pt x="1721" y="526"/>
                  </a:lnTo>
                  <a:lnTo>
                    <a:pt x="1721" y="526"/>
                  </a:lnTo>
                  <a:lnTo>
                    <a:pt x="1723" y="524"/>
                  </a:lnTo>
                  <a:lnTo>
                    <a:pt x="1724" y="524"/>
                  </a:lnTo>
                  <a:lnTo>
                    <a:pt x="1727" y="524"/>
                  </a:lnTo>
                  <a:lnTo>
                    <a:pt x="1730" y="526"/>
                  </a:lnTo>
                  <a:lnTo>
                    <a:pt x="1731" y="530"/>
                  </a:lnTo>
                  <a:lnTo>
                    <a:pt x="1731" y="530"/>
                  </a:lnTo>
                  <a:lnTo>
                    <a:pt x="1732" y="532"/>
                  </a:lnTo>
                  <a:lnTo>
                    <a:pt x="1736" y="532"/>
                  </a:lnTo>
                  <a:lnTo>
                    <a:pt x="1743" y="528"/>
                  </a:lnTo>
                  <a:lnTo>
                    <a:pt x="1743" y="528"/>
                  </a:lnTo>
                  <a:lnTo>
                    <a:pt x="1746" y="528"/>
                  </a:lnTo>
                  <a:lnTo>
                    <a:pt x="1748" y="530"/>
                  </a:lnTo>
                  <a:lnTo>
                    <a:pt x="1750" y="532"/>
                  </a:lnTo>
                  <a:lnTo>
                    <a:pt x="1755" y="534"/>
                  </a:lnTo>
                  <a:lnTo>
                    <a:pt x="1755" y="534"/>
                  </a:lnTo>
                  <a:lnTo>
                    <a:pt x="1759" y="534"/>
                  </a:lnTo>
                  <a:lnTo>
                    <a:pt x="1760" y="532"/>
                  </a:lnTo>
                  <a:lnTo>
                    <a:pt x="1762" y="530"/>
                  </a:lnTo>
                  <a:lnTo>
                    <a:pt x="1765" y="530"/>
                  </a:lnTo>
                  <a:lnTo>
                    <a:pt x="1765" y="530"/>
                  </a:lnTo>
                  <a:lnTo>
                    <a:pt x="1769" y="530"/>
                  </a:lnTo>
                  <a:lnTo>
                    <a:pt x="1771" y="528"/>
                  </a:lnTo>
                  <a:lnTo>
                    <a:pt x="1771" y="526"/>
                  </a:lnTo>
                  <a:lnTo>
                    <a:pt x="1769" y="524"/>
                  </a:lnTo>
                  <a:lnTo>
                    <a:pt x="1769" y="524"/>
                  </a:lnTo>
                  <a:lnTo>
                    <a:pt x="1769" y="521"/>
                  </a:lnTo>
                  <a:lnTo>
                    <a:pt x="1772" y="519"/>
                  </a:lnTo>
                  <a:lnTo>
                    <a:pt x="1778" y="515"/>
                  </a:lnTo>
                  <a:lnTo>
                    <a:pt x="1778" y="515"/>
                  </a:lnTo>
                  <a:lnTo>
                    <a:pt x="1781" y="511"/>
                  </a:lnTo>
                  <a:lnTo>
                    <a:pt x="1782" y="508"/>
                  </a:lnTo>
                  <a:lnTo>
                    <a:pt x="1782" y="504"/>
                  </a:lnTo>
                  <a:lnTo>
                    <a:pt x="1785" y="500"/>
                  </a:lnTo>
                  <a:lnTo>
                    <a:pt x="1785" y="500"/>
                  </a:lnTo>
                  <a:lnTo>
                    <a:pt x="1787" y="499"/>
                  </a:lnTo>
                  <a:lnTo>
                    <a:pt x="1787" y="497"/>
                  </a:lnTo>
                  <a:lnTo>
                    <a:pt x="1788" y="493"/>
                  </a:lnTo>
                  <a:lnTo>
                    <a:pt x="1790" y="493"/>
                  </a:lnTo>
                  <a:lnTo>
                    <a:pt x="1790" y="493"/>
                  </a:lnTo>
                  <a:lnTo>
                    <a:pt x="1792" y="491"/>
                  </a:lnTo>
                  <a:lnTo>
                    <a:pt x="1795" y="489"/>
                  </a:lnTo>
                  <a:lnTo>
                    <a:pt x="1797" y="486"/>
                  </a:lnTo>
                  <a:lnTo>
                    <a:pt x="1800" y="484"/>
                  </a:lnTo>
                  <a:lnTo>
                    <a:pt x="1800" y="484"/>
                  </a:lnTo>
                  <a:lnTo>
                    <a:pt x="1803" y="484"/>
                  </a:lnTo>
                  <a:lnTo>
                    <a:pt x="1804" y="480"/>
                  </a:lnTo>
                  <a:lnTo>
                    <a:pt x="1804" y="477"/>
                  </a:lnTo>
                  <a:lnTo>
                    <a:pt x="1803" y="473"/>
                  </a:lnTo>
                  <a:lnTo>
                    <a:pt x="1803" y="473"/>
                  </a:lnTo>
                  <a:lnTo>
                    <a:pt x="1803" y="469"/>
                  </a:lnTo>
                  <a:lnTo>
                    <a:pt x="1804" y="464"/>
                  </a:lnTo>
                  <a:lnTo>
                    <a:pt x="1806" y="458"/>
                  </a:lnTo>
                  <a:lnTo>
                    <a:pt x="1809" y="456"/>
                  </a:lnTo>
                  <a:lnTo>
                    <a:pt x="1809" y="456"/>
                  </a:lnTo>
                  <a:lnTo>
                    <a:pt x="1811" y="454"/>
                  </a:lnTo>
                  <a:lnTo>
                    <a:pt x="1811" y="453"/>
                  </a:lnTo>
                  <a:lnTo>
                    <a:pt x="1811" y="449"/>
                  </a:lnTo>
                  <a:lnTo>
                    <a:pt x="1809" y="447"/>
                  </a:lnTo>
                  <a:lnTo>
                    <a:pt x="1809" y="447"/>
                  </a:lnTo>
                  <a:lnTo>
                    <a:pt x="1800" y="438"/>
                  </a:lnTo>
                  <a:lnTo>
                    <a:pt x="1795" y="430"/>
                  </a:lnTo>
                  <a:lnTo>
                    <a:pt x="1794" y="428"/>
                  </a:lnTo>
                  <a:lnTo>
                    <a:pt x="1794" y="424"/>
                  </a:lnTo>
                  <a:lnTo>
                    <a:pt x="1794" y="424"/>
                  </a:lnTo>
                  <a:lnTo>
                    <a:pt x="1794" y="419"/>
                  </a:lnTo>
                  <a:lnTo>
                    <a:pt x="1792" y="411"/>
                  </a:lnTo>
                  <a:lnTo>
                    <a:pt x="1792" y="404"/>
                  </a:lnTo>
                  <a:lnTo>
                    <a:pt x="1792" y="399"/>
                  </a:lnTo>
                  <a:lnTo>
                    <a:pt x="1792" y="399"/>
                  </a:lnTo>
                  <a:lnTo>
                    <a:pt x="1794" y="395"/>
                  </a:lnTo>
                  <a:lnTo>
                    <a:pt x="1794" y="388"/>
                  </a:lnTo>
                  <a:lnTo>
                    <a:pt x="1792" y="375"/>
                  </a:lnTo>
                  <a:lnTo>
                    <a:pt x="1792" y="375"/>
                  </a:lnTo>
                  <a:lnTo>
                    <a:pt x="1792" y="371"/>
                  </a:lnTo>
                  <a:lnTo>
                    <a:pt x="1794" y="364"/>
                  </a:lnTo>
                  <a:lnTo>
                    <a:pt x="1798" y="349"/>
                  </a:lnTo>
                  <a:lnTo>
                    <a:pt x="1798" y="349"/>
                  </a:lnTo>
                  <a:lnTo>
                    <a:pt x="1798" y="345"/>
                  </a:lnTo>
                  <a:lnTo>
                    <a:pt x="1797" y="339"/>
                  </a:lnTo>
                  <a:lnTo>
                    <a:pt x="1792" y="332"/>
                  </a:lnTo>
                  <a:lnTo>
                    <a:pt x="1787" y="324"/>
                  </a:lnTo>
                  <a:lnTo>
                    <a:pt x="1781" y="321"/>
                  </a:lnTo>
                  <a:lnTo>
                    <a:pt x="1781" y="321"/>
                  </a:lnTo>
                  <a:lnTo>
                    <a:pt x="1779" y="317"/>
                  </a:lnTo>
                  <a:lnTo>
                    <a:pt x="1779" y="313"/>
                  </a:lnTo>
                  <a:lnTo>
                    <a:pt x="1782" y="308"/>
                  </a:lnTo>
                  <a:lnTo>
                    <a:pt x="1788" y="300"/>
                  </a:lnTo>
                  <a:lnTo>
                    <a:pt x="1788" y="300"/>
                  </a:lnTo>
                  <a:lnTo>
                    <a:pt x="1791" y="297"/>
                  </a:lnTo>
                  <a:lnTo>
                    <a:pt x="1792" y="291"/>
                  </a:lnTo>
                  <a:lnTo>
                    <a:pt x="1795" y="278"/>
                  </a:lnTo>
                  <a:lnTo>
                    <a:pt x="1797" y="266"/>
                  </a:lnTo>
                  <a:lnTo>
                    <a:pt x="1797" y="258"/>
                  </a:lnTo>
                  <a:lnTo>
                    <a:pt x="1797" y="258"/>
                  </a:lnTo>
                  <a:lnTo>
                    <a:pt x="1795" y="256"/>
                  </a:lnTo>
                  <a:lnTo>
                    <a:pt x="1794" y="254"/>
                  </a:lnTo>
                  <a:lnTo>
                    <a:pt x="1787" y="251"/>
                  </a:lnTo>
                  <a:lnTo>
                    <a:pt x="1778" y="249"/>
                  </a:lnTo>
                  <a:lnTo>
                    <a:pt x="1772" y="249"/>
                  </a:lnTo>
                  <a:lnTo>
                    <a:pt x="1772" y="249"/>
                  </a:lnTo>
                  <a:lnTo>
                    <a:pt x="1753" y="247"/>
                  </a:lnTo>
                  <a:lnTo>
                    <a:pt x="1734" y="245"/>
                  </a:lnTo>
                  <a:lnTo>
                    <a:pt x="1734" y="245"/>
                  </a:lnTo>
                  <a:lnTo>
                    <a:pt x="1730" y="247"/>
                  </a:lnTo>
                  <a:lnTo>
                    <a:pt x="1727" y="249"/>
                  </a:lnTo>
                  <a:lnTo>
                    <a:pt x="1723" y="260"/>
                  </a:lnTo>
                  <a:lnTo>
                    <a:pt x="1723" y="260"/>
                  </a:lnTo>
                  <a:lnTo>
                    <a:pt x="1716" y="275"/>
                  </a:lnTo>
                  <a:lnTo>
                    <a:pt x="1712" y="284"/>
                  </a:lnTo>
                  <a:lnTo>
                    <a:pt x="1709" y="295"/>
                  </a:lnTo>
                  <a:lnTo>
                    <a:pt x="1709" y="295"/>
                  </a:lnTo>
                  <a:lnTo>
                    <a:pt x="1708" y="300"/>
                  </a:lnTo>
                  <a:lnTo>
                    <a:pt x="1705" y="306"/>
                  </a:lnTo>
                  <a:lnTo>
                    <a:pt x="1697" y="313"/>
                  </a:lnTo>
                  <a:lnTo>
                    <a:pt x="1689" y="317"/>
                  </a:lnTo>
                  <a:lnTo>
                    <a:pt x="1683" y="321"/>
                  </a:lnTo>
                  <a:lnTo>
                    <a:pt x="1683" y="321"/>
                  </a:lnTo>
                  <a:lnTo>
                    <a:pt x="1679" y="324"/>
                  </a:lnTo>
                  <a:lnTo>
                    <a:pt x="1676" y="332"/>
                  </a:lnTo>
                  <a:lnTo>
                    <a:pt x="1674" y="338"/>
                  </a:lnTo>
                  <a:lnTo>
                    <a:pt x="1674" y="343"/>
                  </a:lnTo>
                  <a:lnTo>
                    <a:pt x="1674" y="343"/>
                  </a:lnTo>
                  <a:lnTo>
                    <a:pt x="1677" y="347"/>
                  </a:lnTo>
                  <a:lnTo>
                    <a:pt x="1680" y="347"/>
                  </a:lnTo>
                  <a:lnTo>
                    <a:pt x="1683" y="347"/>
                  </a:lnTo>
                  <a:lnTo>
                    <a:pt x="1686" y="347"/>
                  </a:lnTo>
                  <a:lnTo>
                    <a:pt x="1686" y="347"/>
                  </a:lnTo>
                  <a:lnTo>
                    <a:pt x="1688" y="351"/>
                  </a:lnTo>
                  <a:lnTo>
                    <a:pt x="1688" y="356"/>
                  </a:lnTo>
                  <a:lnTo>
                    <a:pt x="1686" y="364"/>
                  </a:lnTo>
                  <a:lnTo>
                    <a:pt x="1683" y="367"/>
                  </a:lnTo>
                  <a:lnTo>
                    <a:pt x="1683" y="367"/>
                  </a:lnTo>
                  <a:lnTo>
                    <a:pt x="1683" y="369"/>
                  </a:lnTo>
                  <a:lnTo>
                    <a:pt x="1684" y="373"/>
                  </a:lnTo>
                  <a:lnTo>
                    <a:pt x="1684" y="375"/>
                  </a:lnTo>
                  <a:lnTo>
                    <a:pt x="1683" y="378"/>
                  </a:lnTo>
                  <a:lnTo>
                    <a:pt x="1683" y="378"/>
                  </a:lnTo>
                  <a:lnTo>
                    <a:pt x="1679" y="382"/>
                  </a:lnTo>
                  <a:lnTo>
                    <a:pt x="1676" y="388"/>
                  </a:lnTo>
                  <a:lnTo>
                    <a:pt x="1674" y="391"/>
                  </a:lnTo>
                  <a:lnTo>
                    <a:pt x="1676" y="397"/>
                  </a:lnTo>
                  <a:lnTo>
                    <a:pt x="1676" y="397"/>
                  </a:lnTo>
                  <a:lnTo>
                    <a:pt x="1680" y="399"/>
                  </a:lnTo>
                  <a:lnTo>
                    <a:pt x="1686" y="402"/>
                  </a:lnTo>
                  <a:lnTo>
                    <a:pt x="1693" y="404"/>
                  </a:lnTo>
                  <a:lnTo>
                    <a:pt x="1699" y="408"/>
                  </a:lnTo>
                  <a:lnTo>
                    <a:pt x="1699" y="408"/>
                  </a:lnTo>
                  <a:lnTo>
                    <a:pt x="1702" y="411"/>
                  </a:lnTo>
                  <a:lnTo>
                    <a:pt x="1704" y="415"/>
                  </a:lnTo>
                  <a:lnTo>
                    <a:pt x="1705" y="421"/>
                  </a:lnTo>
                  <a:lnTo>
                    <a:pt x="1708" y="428"/>
                  </a:lnTo>
                  <a:lnTo>
                    <a:pt x="1708" y="428"/>
                  </a:lnTo>
                  <a:lnTo>
                    <a:pt x="1711" y="432"/>
                  </a:lnTo>
                  <a:lnTo>
                    <a:pt x="1715" y="432"/>
                  </a:lnTo>
                  <a:lnTo>
                    <a:pt x="1718" y="434"/>
                  </a:lnTo>
                  <a:lnTo>
                    <a:pt x="1720" y="436"/>
                  </a:lnTo>
                  <a:lnTo>
                    <a:pt x="1720" y="436"/>
                  </a:lnTo>
                  <a:lnTo>
                    <a:pt x="1720" y="438"/>
                  </a:lnTo>
                  <a:lnTo>
                    <a:pt x="1720" y="441"/>
                  </a:lnTo>
                  <a:lnTo>
                    <a:pt x="1716" y="449"/>
                  </a:lnTo>
                  <a:lnTo>
                    <a:pt x="1711" y="456"/>
                  </a:lnTo>
                  <a:lnTo>
                    <a:pt x="1708" y="460"/>
                  </a:lnTo>
                  <a:lnTo>
                    <a:pt x="1708" y="460"/>
                  </a:lnTo>
                  <a:lnTo>
                    <a:pt x="1702" y="458"/>
                  </a:lnTo>
                  <a:lnTo>
                    <a:pt x="1696" y="451"/>
                  </a:lnTo>
                  <a:lnTo>
                    <a:pt x="1683" y="436"/>
                  </a:lnTo>
                  <a:lnTo>
                    <a:pt x="1683" y="436"/>
                  </a:lnTo>
                  <a:lnTo>
                    <a:pt x="1677" y="432"/>
                  </a:lnTo>
                  <a:lnTo>
                    <a:pt x="1668" y="428"/>
                  </a:lnTo>
                  <a:lnTo>
                    <a:pt x="1651" y="419"/>
                  </a:lnTo>
                  <a:lnTo>
                    <a:pt x="1651" y="419"/>
                  </a:lnTo>
                  <a:lnTo>
                    <a:pt x="1645" y="415"/>
                  </a:lnTo>
                  <a:lnTo>
                    <a:pt x="1638" y="413"/>
                  </a:lnTo>
                  <a:lnTo>
                    <a:pt x="1632" y="410"/>
                  </a:lnTo>
                  <a:lnTo>
                    <a:pt x="1625" y="404"/>
                  </a:lnTo>
                  <a:lnTo>
                    <a:pt x="1625" y="404"/>
                  </a:lnTo>
                  <a:lnTo>
                    <a:pt x="1617" y="399"/>
                  </a:lnTo>
                  <a:lnTo>
                    <a:pt x="1610" y="395"/>
                  </a:lnTo>
                  <a:lnTo>
                    <a:pt x="1600" y="393"/>
                  </a:lnTo>
                  <a:lnTo>
                    <a:pt x="1588" y="393"/>
                  </a:lnTo>
                  <a:lnTo>
                    <a:pt x="1588" y="393"/>
                  </a:lnTo>
                  <a:lnTo>
                    <a:pt x="1575" y="391"/>
                  </a:lnTo>
                  <a:lnTo>
                    <a:pt x="1565" y="389"/>
                  </a:lnTo>
                  <a:lnTo>
                    <a:pt x="1557" y="389"/>
                  </a:lnTo>
                  <a:lnTo>
                    <a:pt x="1551" y="388"/>
                  </a:lnTo>
                  <a:lnTo>
                    <a:pt x="1551" y="388"/>
                  </a:lnTo>
                  <a:lnTo>
                    <a:pt x="1548" y="388"/>
                  </a:lnTo>
                  <a:lnTo>
                    <a:pt x="1546" y="384"/>
                  </a:lnTo>
                  <a:lnTo>
                    <a:pt x="1543" y="380"/>
                  </a:lnTo>
                  <a:lnTo>
                    <a:pt x="1537" y="375"/>
                  </a:lnTo>
                  <a:lnTo>
                    <a:pt x="1537" y="375"/>
                  </a:lnTo>
                  <a:lnTo>
                    <a:pt x="1524" y="366"/>
                  </a:lnTo>
                  <a:lnTo>
                    <a:pt x="1518" y="364"/>
                  </a:lnTo>
                  <a:lnTo>
                    <a:pt x="1514" y="366"/>
                  </a:lnTo>
                  <a:lnTo>
                    <a:pt x="1514" y="366"/>
                  </a:lnTo>
                  <a:lnTo>
                    <a:pt x="1511" y="367"/>
                  </a:lnTo>
                  <a:lnTo>
                    <a:pt x="1509" y="369"/>
                  </a:lnTo>
                  <a:lnTo>
                    <a:pt x="1509" y="377"/>
                  </a:lnTo>
                  <a:lnTo>
                    <a:pt x="1512" y="382"/>
                  </a:lnTo>
                  <a:lnTo>
                    <a:pt x="1515" y="384"/>
                  </a:lnTo>
                  <a:lnTo>
                    <a:pt x="1518" y="386"/>
                  </a:lnTo>
                  <a:lnTo>
                    <a:pt x="1518" y="386"/>
                  </a:lnTo>
                  <a:lnTo>
                    <a:pt x="1524" y="388"/>
                  </a:lnTo>
                  <a:lnTo>
                    <a:pt x="1525" y="389"/>
                  </a:lnTo>
                  <a:lnTo>
                    <a:pt x="1528" y="393"/>
                  </a:lnTo>
                  <a:lnTo>
                    <a:pt x="1532" y="393"/>
                  </a:lnTo>
                  <a:lnTo>
                    <a:pt x="1532" y="393"/>
                  </a:lnTo>
                  <a:lnTo>
                    <a:pt x="1540" y="393"/>
                  </a:lnTo>
                  <a:lnTo>
                    <a:pt x="1543" y="395"/>
                  </a:lnTo>
                  <a:lnTo>
                    <a:pt x="1546" y="399"/>
                  </a:lnTo>
                  <a:lnTo>
                    <a:pt x="1546" y="404"/>
                  </a:lnTo>
                  <a:lnTo>
                    <a:pt x="1546" y="404"/>
                  </a:lnTo>
                  <a:lnTo>
                    <a:pt x="1547" y="410"/>
                  </a:lnTo>
                  <a:lnTo>
                    <a:pt x="1548" y="415"/>
                  </a:lnTo>
                  <a:lnTo>
                    <a:pt x="1555" y="424"/>
                  </a:lnTo>
                  <a:lnTo>
                    <a:pt x="1555" y="424"/>
                  </a:lnTo>
                  <a:lnTo>
                    <a:pt x="1557" y="430"/>
                  </a:lnTo>
                  <a:lnTo>
                    <a:pt x="1556" y="434"/>
                  </a:lnTo>
                  <a:lnTo>
                    <a:pt x="1555" y="438"/>
                  </a:lnTo>
                  <a:lnTo>
                    <a:pt x="1548" y="439"/>
                  </a:lnTo>
                  <a:lnTo>
                    <a:pt x="1548" y="439"/>
                  </a:lnTo>
                  <a:lnTo>
                    <a:pt x="1543" y="439"/>
                  </a:lnTo>
                  <a:lnTo>
                    <a:pt x="1538" y="441"/>
                  </a:lnTo>
                  <a:lnTo>
                    <a:pt x="1535" y="443"/>
                  </a:lnTo>
                  <a:lnTo>
                    <a:pt x="1534" y="445"/>
                  </a:lnTo>
                  <a:lnTo>
                    <a:pt x="1535" y="449"/>
                  </a:lnTo>
                  <a:lnTo>
                    <a:pt x="1535" y="449"/>
                  </a:lnTo>
                  <a:lnTo>
                    <a:pt x="1537" y="453"/>
                  </a:lnTo>
                  <a:lnTo>
                    <a:pt x="1534" y="454"/>
                  </a:lnTo>
                  <a:lnTo>
                    <a:pt x="1531" y="454"/>
                  </a:lnTo>
                  <a:lnTo>
                    <a:pt x="1525" y="453"/>
                  </a:lnTo>
                  <a:lnTo>
                    <a:pt x="1525" y="453"/>
                  </a:lnTo>
                  <a:lnTo>
                    <a:pt x="1521" y="451"/>
                  </a:lnTo>
                  <a:lnTo>
                    <a:pt x="1521" y="445"/>
                  </a:lnTo>
                  <a:lnTo>
                    <a:pt x="1522" y="441"/>
                  </a:lnTo>
                  <a:lnTo>
                    <a:pt x="1525" y="438"/>
                  </a:lnTo>
                  <a:lnTo>
                    <a:pt x="1525" y="438"/>
                  </a:lnTo>
                  <a:lnTo>
                    <a:pt x="1525" y="436"/>
                  </a:lnTo>
                  <a:lnTo>
                    <a:pt x="1525" y="436"/>
                  </a:lnTo>
                  <a:lnTo>
                    <a:pt x="1522" y="432"/>
                  </a:lnTo>
                  <a:lnTo>
                    <a:pt x="1514" y="426"/>
                  </a:lnTo>
                  <a:lnTo>
                    <a:pt x="1514" y="426"/>
                  </a:lnTo>
                  <a:lnTo>
                    <a:pt x="1511" y="426"/>
                  </a:lnTo>
                  <a:lnTo>
                    <a:pt x="1506" y="428"/>
                  </a:lnTo>
                  <a:lnTo>
                    <a:pt x="1497" y="434"/>
                  </a:lnTo>
                  <a:lnTo>
                    <a:pt x="1483" y="447"/>
                  </a:lnTo>
                  <a:lnTo>
                    <a:pt x="1483" y="447"/>
                  </a:lnTo>
                  <a:lnTo>
                    <a:pt x="1477" y="447"/>
                  </a:lnTo>
                  <a:lnTo>
                    <a:pt x="1468" y="445"/>
                  </a:lnTo>
                  <a:lnTo>
                    <a:pt x="1460" y="445"/>
                  </a:lnTo>
                  <a:lnTo>
                    <a:pt x="1449" y="447"/>
                  </a:lnTo>
                  <a:lnTo>
                    <a:pt x="1449" y="447"/>
                  </a:lnTo>
                  <a:lnTo>
                    <a:pt x="1444" y="449"/>
                  </a:lnTo>
                  <a:lnTo>
                    <a:pt x="1441" y="451"/>
                  </a:lnTo>
                  <a:lnTo>
                    <a:pt x="1436" y="456"/>
                  </a:lnTo>
                  <a:lnTo>
                    <a:pt x="1433" y="462"/>
                  </a:lnTo>
                  <a:lnTo>
                    <a:pt x="1432" y="464"/>
                  </a:lnTo>
                  <a:lnTo>
                    <a:pt x="1430" y="464"/>
                  </a:lnTo>
                  <a:lnTo>
                    <a:pt x="1430" y="464"/>
                  </a:lnTo>
                  <a:lnTo>
                    <a:pt x="1417" y="464"/>
                  </a:lnTo>
                  <a:lnTo>
                    <a:pt x="1410" y="464"/>
                  </a:lnTo>
                  <a:lnTo>
                    <a:pt x="1404" y="460"/>
                  </a:lnTo>
                  <a:lnTo>
                    <a:pt x="1404" y="460"/>
                  </a:lnTo>
                  <a:lnTo>
                    <a:pt x="1401" y="458"/>
                  </a:lnTo>
                  <a:lnTo>
                    <a:pt x="1401" y="456"/>
                  </a:lnTo>
                  <a:lnTo>
                    <a:pt x="1404" y="454"/>
                  </a:lnTo>
                  <a:lnTo>
                    <a:pt x="1409" y="454"/>
                  </a:lnTo>
                  <a:lnTo>
                    <a:pt x="1409" y="454"/>
                  </a:lnTo>
                  <a:lnTo>
                    <a:pt x="1413" y="454"/>
                  </a:lnTo>
                  <a:lnTo>
                    <a:pt x="1414" y="453"/>
                  </a:lnTo>
                  <a:lnTo>
                    <a:pt x="1414" y="451"/>
                  </a:lnTo>
                  <a:lnTo>
                    <a:pt x="1413" y="447"/>
                  </a:lnTo>
                  <a:lnTo>
                    <a:pt x="1413" y="447"/>
                  </a:lnTo>
                  <a:lnTo>
                    <a:pt x="1413" y="445"/>
                  </a:lnTo>
                  <a:lnTo>
                    <a:pt x="1413" y="441"/>
                  </a:lnTo>
                  <a:lnTo>
                    <a:pt x="1414" y="438"/>
                  </a:lnTo>
                  <a:lnTo>
                    <a:pt x="1417" y="432"/>
                  </a:lnTo>
                  <a:lnTo>
                    <a:pt x="1417" y="428"/>
                  </a:lnTo>
                  <a:lnTo>
                    <a:pt x="1417" y="428"/>
                  </a:lnTo>
                  <a:lnTo>
                    <a:pt x="1417" y="428"/>
                  </a:lnTo>
                  <a:lnTo>
                    <a:pt x="1414" y="428"/>
                  </a:lnTo>
                  <a:lnTo>
                    <a:pt x="1405" y="432"/>
                  </a:lnTo>
                  <a:lnTo>
                    <a:pt x="1397" y="436"/>
                  </a:lnTo>
                  <a:lnTo>
                    <a:pt x="1391" y="439"/>
                  </a:lnTo>
                  <a:lnTo>
                    <a:pt x="1391" y="439"/>
                  </a:lnTo>
                  <a:lnTo>
                    <a:pt x="1389" y="443"/>
                  </a:lnTo>
                  <a:lnTo>
                    <a:pt x="1388" y="447"/>
                  </a:lnTo>
                  <a:lnTo>
                    <a:pt x="1388" y="451"/>
                  </a:lnTo>
                  <a:lnTo>
                    <a:pt x="1386" y="454"/>
                  </a:lnTo>
                  <a:lnTo>
                    <a:pt x="1386" y="454"/>
                  </a:lnTo>
                  <a:lnTo>
                    <a:pt x="1383" y="454"/>
                  </a:lnTo>
                  <a:lnTo>
                    <a:pt x="1382" y="453"/>
                  </a:lnTo>
                  <a:lnTo>
                    <a:pt x="1381" y="449"/>
                  </a:lnTo>
                  <a:lnTo>
                    <a:pt x="1378" y="447"/>
                  </a:lnTo>
                  <a:lnTo>
                    <a:pt x="1378" y="447"/>
                  </a:lnTo>
                  <a:lnTo>
                    <a:pt x="1369" y="447"/>
                  </a:lnTo>
                  <a:lnTo>
                    <a:pt x="1356" y="451"/>
                  </a:lnTo>
                  <a:lnTo>
                    <a:pt x="1341" y="456"/>
                  </a:lnTo>
                  <a:lnTo>
                    <a:pt x="1335" y="460"/>
                  </a:lnTo>
                  <a:lnTo>
                    <a:pt x="1332" y="464"/>
                  </a:lnTo>
                  <a:lnTo>
                    <a:pt x="1332" y="464"/>
                  </a:lnTo>
                  <a:lnTo>
                    <a:pt x="1327" y="469"/>
                  </a:lnTo>
                  <a:lnTo>
                    <a:pt x="1321" y="473"/>
                  </a:lnTo>
                  <a:lnTo>
                    <a:pt x="1315" y="477"/>
                  </a:lnTo>
                  <a:lnTo>
                    <a:pt x="1314" y="477"/>
                  </a:lnTo>
                  <a:lnTo>
                    <a:pt x="1314" y="478"/>
                  </a:lnTo>
                  <a:lnTo>
                    <a:pt x="1314" y="478"/>
                  </a:lnTo>
                  <a:lnTo>
                    <a:pt x="1312" y="480"/>
                  </a:lnTo>
                  <a:lnTo>
                    <a:pt x="1311" y="482"/>
                  </a:lnTo>
                  <a:lnTo>
                    <a:pt x="1305" y="484"/>
                  </a:lnTo>
                  <a:lnTo>
                    <a:pt x="1297" y="486"/>
                  </a:lnTo>
                  <a:lnTo>
                    <a:pt x="1292" y="488"/>
                  </a:lnTo>
                  <a:lnTo>
                    <a:pt x="1292" y="488"/>
                  </a:lnTo>
                  <a:lnTo>
                    <a:pt x="1290" y="489"/>
                  </a:lnTo>
                  <a:lnTo>
                    <a:pt x="1288" y="491"/>
                  </a:lnTo>
                  <a:lnTo>
                    <a:pt x="1287" y="499"/>
                  </a:lnTo>
                  <a:lnTo>
                    <a:pt x="1287" y="508"/>
                  </a:lnTo>
                  <a:lnTo>
                    <a:pt x="1287" y="513"/>
                  </a:lnTo>
                  <a:lnTo>
                    <a:pt x="1287" y="513"/>
                  </a:lnTo>
                  <a:lnTo>
                    <a:pt x="1286" y="515"/>
                  </a:lnTo>
                  <a:lnTo>
                    <a:pt x="1281" y="517"/>
                  </a:lnTo>
                  <a:lnTo>
                    <a:pt x="1272" y="519"/>
                  </a:lnTo>
                  <a:lnTo>
                    <a:pt x="1253" y="519"/>
                  </a:lnTo>
                  <a:lnTo>
                    <a:pt x="1253" y="519"/>
                  </a:lnTo>
                  <a:lnTo>
                    <a:pt x="1251" y="519"/>
                  </a:lnTo>
                  <a:lnTo>
                    <a:pt x="1248" y="517"/>
                  </a:lnTo>
                  <a:lnTo>
                    <a:pt x="1245" y="510"/>
                  </a:lnTo>
                  <a:lnTo>
                    <a:pt x="1240" y="504"/>
                  </a:lnTo>
                  <a:lnTo>
                    <a:pt x="1239" y="502"/>
                  </a:lnTo>
                  <a:lnTo>
                    <a:pt x="1237" y="500"/>
                  </a:lnTo>
                  <a:lnTo>
                    <a:pt x="1237" y="500"/>
                  </a:lnTo>
                  <a:lnTo>
                    <a:pt x="1236" y="499"/>
                  </a:lnTo>
                  <a:lnTo>
                    <a:pt x="1235" y="499"/>
                  </a:lnTo>
                  <a:lnTo>
                    <a:pt x="1235" y="493"/>
                  </a:lnTo>
                  <a:lnTo>
                    <a:pt x="1236" y="484"/>
                  </a:lnTo>
                  <a:lnTo>
                    <a:pt x="1236" y="484"/>
                  </a:lnTo>
                  <a:lnTo>
                    <a:pt x="1239" y="482"/>
                  </a:lnTo>
                  <a:lnTo>
                    <a:pt x="1242" y="482"/>
                  </a:lnTo>
                  <a:lnTo>
                    <a:pt x="1245" y="480"/>
                  </a:lnTo>
                  <a:lnTo>
                    <a:pt x="1251" y="478"/>
                  </a:lnTo>
                  <a:lnTo>
                    <a:pt x="1251" y="478"/>
                  </a:lnTo>
                  <a:lnTo>
                    <a:pt x="1253" y="477"/>
                  </a:lnTo>
                  <a:lnTo>
                    <a:pt x="1256" y="475"/>
                  </a:lnTo>
                  <a:lnTo>
                    <a:pt x="1261" y="477"/>
                  </a:lnTo>
                  <a:lnTo>
                    <a:pt x="1265" y="478"/>
                  </a:lnTo>
                  <a:lnTo>
                    <a:pt x="1268" y="477"/>
                  </a:lnTo>
                  <a:lnTo>
                    <a:pt x="1268" y="477"/>
                  </a:lnTo>
                  <a:lnTo>
                    <a:pt x="1268" y="475"/>
                  </a:lnTo>
                  <a:lnTo>
                    <a:pt x="1268" y="473"/>
                  </a:lnTo>
                  <a:lnTo>
                    <a:pt x="1264" y="467"/>
                  </a:lnTo>
                  <a:lnTo>
                    <a:pt x="1258" y="460"/>
                  </a:lnTo>
                  <a:lnTo>
                    <a:pt x="1256" y="456"/>
                  </a:lnTo>
                  <a:lnTo>
                    <a:pt x="1256" y="453"/>
                  </a:lnTo>
                  <a:lnTo>
                    <a:pt x="1256" y="453"/>
                  </a:lnTo>
                  <a:lnTo>
                    <a:pt x="1255" y="449"/>
                  </a:lnTo>
                  <a:lnTo>
                    <a:pt x="1253" y="447"/>
                  </a:lnTo>
                  <a:lnTo>
                    <a:pt x="1246" y="443"/>
                  </a:lnTo>
                  <a:lnTo>
                    <a:pt x="1237" y="441"/>
                  </a:lnTo>
                  <a:lnTo>
                    <a:pt x="1230" y="443"/>
                  </a:lnTo>
                  <a:lnTo>
                    <a:pt x="1230" y="443"/>
                  </a:lnTo>
                  <a:lnTo>
                    <a:pt x="1224" y="445"/>
                  </a:lnTo>
                  <a:lnTo>
                    <a:pt x="1217" y="445"/>
                  </a:lnTo>
                  <a:lnTo>
                    <a:pt x="1211" y="443"/>
                  </a:lnTo>
                  <a:lnTo>
                    <a:pt x="1205" y="439"/>
                  </a:lnTo>
                  <a:lnTo>
                    <a:pt x="1205" y="439"/>
                  </a:lnTo>
                  <a:lnTo>
                    <a:pt x="1202" y="439"/>
                  </a:lnTo>
                  <a:lnTo>
                    <a:pt x="1202" y="443"/>
                  </a:lnTo>
                  <a:lnTo>
                    <a:pt x="1204" y="447"/>
                  </a:lnTo>
                  <a:lnTo>
                    <a:pt x="1210" y="451"/>
                  </a:lnTo>
                  <a:lnTo>
                    <a:pt x="1210" y="451"/>
                  </a:lnTo>
                  <a:lnTo>
                    <a:pt x="1213" y="451"/>
                  </a:lnTo>
                  <a:lnTo>
                    <a:pt x="1214" y="453"/>
                  </a:lnTo>
                  <a:lnTo>
                    <a:pt x="1216" y="458"/>
                  </a:lnTo>
                  <a:lnTo>
                    <a:pt x="1216" y="462"/>
                  </a:lnTo>
                  <a:lnTo>
                    <a:pt x="1216" y="467"/>
                  </a:lnTo>
                  <a:lnTo>
                    <a:pt x="1216" y="467"/>
                  </a:lnTo>
                  <a:lnTo>
                    <a:pt x="1216" y="473"/>
                  </a:lnTo>
                  <a:lnTo>
                    <a:pt x="1214" y="480"/>
                  </a:lnTo>
                  <a:lnTo>
                    <a:pt x="1211" y="488"/>
                  </a:lnTo>
                  <a:lnTo>
                    <a:pt x="1208" y="495"/>
                  </a:lnTo>
                  <a:lnTo>
                    <a:pt x="1208" y="495"/>
                  </a:lnTo>
                  <a:lnTo>
                    <a:pt x="1205" y="500"/>
                  </a:lnTo>
                  <a:lnTo>
                    <a:pt x="1205" y="504"/>
                  </a:lnTo>
                  <a:lnTo>
                    <a:pt x="1210" y="504"/>
                  </a:lnTo>
                  <a:lnTo>
                    <a:pt x="1214" y="504"/>
                  </a:lnTo>
                  <a:lnTo>
                    <a:pt x="1214" y="504"/>
                  </a:lnTo>
                  <a:lnTo>
                    <a:pt x="1217" y="504"/>
                  </a:lnTo>
                  <a:lnTo>
                    <a:pt x="1218" y="506"/>
                  </a:lnTo>
                  <a:lnTo>
                    <a:pt x="1221" y="511"/>
                  </a:lnTo>
                  <a:lnTo>
                    <a:pt x="1221" y="519"/>
                  </a:lnTo>
                  <a:lnTo>
                    <a:pt x="1221" y="526"/>
                  </a:lnTo>
                  <a:lnTo>
                    <a:pt x="1221" y="526"/>
                  </a:lnTo>
                  <a:lnTo>
                    <a:pt x="1220" y="532"/>
                  </a:lnTo>
                  <a:lnTo>
                    <a:pt x="1218" y="538"/>
                  </a:lnTo>
                  <a:lnTo>
                    <a:pt x="1217" y="541"/>
                  </a:lnTo>
                  <a:lnTo>
                    <a:pt x="1216" y="547"/>
                  </a:lnTo>
                  <a:lnTo>
                    <a:pt x="1216" y="547"/>
                  </a:lnTo>
                  <a:lnTo>
                    <a:pt x="1216" y="549"/>
                  </a:lnTo>
                  <a:lnTo>
                    <a:pt x="1214" y="549"/>
                  </a:lnTo>
                  <a:lnTo>
                    <a:pt x="1211" y="547"/>
                  </a:lnTo>
                  <a:lnTo>
                    <a:pt x="1210" y="545"/>
                  </a:lnTo>
                  <a:lnTo>
                    <a:pt x="1207" y="545"/>
                  </a:lnTo>
                  <a:lnTo>
                    <a:pt x="1207" y="545"/>
                  </a:lnTo>
                  <a:lnTo>
                    <a:pt x="1205" y="547"/>
                  </a:lnTo>
                  <a:lnTo>
                    <a:pt x="1204" y="545"/>
                  </a:lnTo>
                  <a:lnTo>
                    <a:pt x="1201" y="538"/>
                  </a:lnTo>
                  <a:lnTo>
                    <a:pt x="1201" y="538"/>
                  </a:lnTo>
                  <a:lnTo>
                    <a:pt x="1200" y="536"/>
                  </a:lnTo>
                  <a:lnTo>
                    <a:pt x="1198" y="536"/>
                  </a:lnTo>
                  <a:lnTo>
                    <a:pt x="1194" y="534"/>
                  </a:lnTo>
                  <a:lnTo>
                    <a:pt x="1186" y="534"/>
                  </a:lnTo>
                  <a:lnTo>
                    <a:pt x="1181" y="534"/>
                  </a:lnTo>
                  <a:lnTo>
                    <a:pt x="1181" y="534"/>
                  </a:lnTo>
                  <a:lnTo>
                    <a:pt x="1176" y="532"/>
                  </a:lnTo>
                  <a:lnTo>
                    <a:pt x="1173" y="534"/>
                  </a:lnTo>
                  <a:lnTo>
                    <a:pt x="1170" y="538"/>
                  </a:lnTo>
                  <a:lnTo>
                    <a:pt x="1169" y="541"/>
                  </a:lnTo>
                  <a:lnTo>
                    <a:pt x="1169" y="541"/>
                  </a:lnTo>
                  <a:lnTo>
                    <a:pt x="1165" y="545"/>
                  </a:lnTo>
                  <a:lnTo>
                    <a:pt x="1160" y="549"/>
                  </a:lnTo>
                  <a:lnTo>
                    <a:pt x="1151" y="551"/>
                  </a:lnTo>
                  <a:lnTo>
                    <a:pt x="1151" y="551"/>
                  </a:lnTo>
                  <a:lnTo>
                    <a:pt x="1146" y="553"/>
                  </a:lnTo>
                  <a:lnTo>
                    <a:pt x="1141" y="558"/>
                  </a:lnTo>
                  <a:lnTo>
                    <a:pt x="1131" y="569"/>
                  </a:lnTo>
                  <a:lnTo>
                    <a:pt x="1131" y="569"/>
                  </a:lnTo>
                  <a:lnTo>
                    <a:pt x="1128" y="573"/>
                  </a:lnTo>
                  <a:lnTo>
                    <a:pt x="1128" y="578"/>
                  </a:lnTo>
                  <a:lnTo>
                    <a:pt x="1128" y="584"/>
                  </a:lnTo>
                  <a:lnTo>
                    <a:pt x="1132" y="589"/>
                  </a:lnTo>
                  <a:lnTo>
                    <a:pt x="1132" y="589"/>
                  </a:lnTo>
                  <a:lnTo>
                    <a:pt x="1137" y="597"/>
                  </a:lnTo>
                  <a:lnTo>
                    <a:pt x="1140" y="602"/>
                  </a:lnTo>
                  <a:lnTo>
                    <a:pt x="1141" y="606"/>
                  </a:lnTo>
                  <a:lnTo>
                    <a:pt x="1141" y="610"/>
                  </a:lnTo>
                  <a:lnTo>
                    <a:pt x="1141" y="610"/>
                  </a:lnTo>
                  <a:lnTo>
                    <a:pt x="1140" y="611"/>
                  </a:lnTo>
                  <a:lnTo>
                    <a:pt x="1137" y="613"/>
                  </a:lnTo>
                  <a:lnTo>
                    <a:pt x="1130" y="613"/>
                  </a:lnTo>
                  <a:lnTo>
                    <a:pt x="1122" y="611"/>
                  </a:lnTo>
                  <a:lnTo>
                    <a:pt x="1118" y="608"/>
                  </a:lnTo>
                  <a:lnTo>
                    <a:pt x="1118" y="608"/>
                  </a:lnTo>
                  <a:lnTo>
                    <a:pt x="1114" y="604"/>
                  </a:lnTo>
                  <a:lnTo>
                    <a:pt x="1107" y="602"/>
                  </a:lnTo>
                  <a:lnTo>
                    <a:pt x="1102" y="602"/>
                  </a:lnTo>
                  <a:lnTo>
                    <a:pt x="1096" y="602"/>
                  </a:lnTo>
                  <a:lnTo>
                    <a:pt x="1096" y="602"/>
                  </a:lnTo>
                  <a:lnTo>
                    <a:pt x="1094" y="602"/>
                  </a:lnTo>
                  <a:lnTo>
                    <a:pt x="1091" y="600"/>
                  </a:lnTo>
                  <a:lnTo>
                    <a:pt x="1086" y="595"/>
                  </a:lnTo>
                  <a:lnTo>
                    <a:pt x="1080" y="588"/>
                  </a:lnTo>
                  <a:lnTo>
                    <a:pt x="1074" y="586"/>
                  </a:lnTo>
                  <a:lnTo>
                    <a:pt x="1074" y="586"/>
                  </a:lnTo>
                  <a:lnTo>
                    <a:pt x="1070" y="586"/>
                  </a:lnTo>
                  <a:lnTo>
                    <a:pt x="1067" y="589"/>
                  </a:lnTo>
                  <a:lnTo>
                    <a:pt x="1062" y="599"/>
                  </a:lnTo>
                  <a:lnTo>
                    <a:pt x="1062" y="599"/>
                  </a:lnTo>
                  <a:lnTo>
                    <a:pt x="1061" y="602"/>
                  </a:lnTo>
                  <a:lnTo>
                    <a:pt x="1062" y="606"/>
                  </a:lnTo>
                  <a:lnTo>
                    <a:pt x="1065" y="608"/>
                  </a:lnTo>
                  <a:lnTo>
                    <a:pt x="1068" y="613"/>
                  </a:lnTo>
                  <a:lnTo>
                    <a:pt x="1068" y="613"/>
                  </a:lnTo>
                  <a:lnTo>
                    <a:pt x="1071" y="619"/>
                  </a:lnTo>
                  <a:lnTo>
                    <a:pt x="1077" y="621"/>
                  </a:lnTo>
                  <a:lnTo>
                    <a:pt x="1087" y="623"/>
                  </a:lnTo>
                  <a:lnTo>
                    <a:pt x="1087" y="623"/>
                  </a:lnTo>
                  <a:lnTo>
                    <a:pt x="1088" y="623"/>
                  </a:lnTo>
                  <a:lnTo>
                    <a:pt x="1090" y="625"/>
                  </a:lnTo>
                  <a:lnTo>
                    <a:pt x="1091" y="628"/>
                  </a:lnTo>
                  <a:lnTo>
                    <a:pt x="1090" y="634"/>
                  </a:lnTo>
                  <a:lnTo>
                    <a:pt x="1088" y="638"/>
                  </a:lnTo>
                  <a:lnTo>
                    <a:pt x="1088" y="638"/>
                  </a:lnTo>
                  <a:lnTo>
                    <a:pt x="1086" y="641"/>
                  </a:lnTo>
                  <a:lnTo>
                    <a:pt x="1081" y="643"/>
                  </a:lnTo>
                  <a:lnTo>
                    <a:pt x="1077" y="643"/>
                  </a:lnTo>
                  <a:lnTo>
                    <a:pt x="1074" y="641"/>
                  </a:lnTo>
                  <a:lnTo>
                    <a:pt x="1074" y="641"/>
                  </a:lnTo>
                  <a:lnTo>
                    <a:pt x="1070" y="639"/>
                  </a:lnTo>
                  <a:lnTo>
                    <a:pt x="1065" y="638"/>
                  </a:lnTo>
                  <a:lnTo>
                    <a:pt x="1061" y="638"/>
                  </a:lnTo>
                  <a:lnTo>
                    <a:pt x="1059" y="636"/>
                  </a:lnTo>
                  <a:lnTo>
                    <a:pt x="1058" y="634"/>
                  </a:lnTo>
                  <a:lnTo>
                    <a:pt x="1058" y="634"/>
                  </a:lnTo>
                  <a:lnTo>
                    <a:pt x="1056" y="630"/>
                  </a:lnTo>
                  <a:lnTo>
                    <a:pt x="1052" y="625"/>
                  </a:lnTo>
                  <a:lnTo>
                    <a:pt x="1046" y="623"/>
                  </a:lnTo>
                  <a:lnTo>
                    <a:pt x="1040" y="621"/>
                  </a:lnTo>
                  <a:lnTo>
                    <a:pt x="1040" y="621"/>
                  </a:lnTo>
                  <a:lnTo>
                    <a:pt x="1035" y="621"/>
                  </a:lnTo>
                  <a:lnTo>
                    <a:pt x="1032" y="619"/>
                  </a:lnTo>
                  <a:lnTo>
                    <a:pt x="1030" y="613"/>
                  </a:lnTo>
                  <a:lnTo>
                    <a:pt x="1030" y="608"/>
                  </a:lnTo>
                  <a:lnTo>
                    <a:pt x="1030" y="608"/>
                  </a:lnTo>
                  <a:lnTo>
                    <a:pt x="1029" y="600"/>
                  </a:lnTo>
                  <a:lnTo>
                    <a:pt x="1027" y="597"/>
                  </a:lnTo>
                  <a:lnTo>
                    <a:pt x="1026" y="591"/>
                  </a:lnTo>
                  <a:lnTo>
                    <a:pt x="1026" y="589"/>
                  </a:lnTo>
                  <a:lnTo>
                    <a:pt x="1026" y="589"/>
                  </a:lnTo>
                  <a:lnTo>
                    <a:pt x="1024" y="580"/>
                  </a:lnTo>
                  <a:lnTo>
                    <a:pt x="1024" y="577"/>
                  </a:lnTo>
                  <a:lnTo>
                    <a:pt x="1026" y="573"/>
                  </a:lnTo>
                  <a:lnTo>
                    <a:pt x="1026" y="573"/>
                  </a:lnTo>
                  <a:lnTo>
                    <a:pt x="1027" y="569"/>
                  </a:lnTo>
                  <a:lnTo>
                    <a:pt x="1029" y="566"/>
                  </a:lnTo>
                  <a:lnTo>
                    <a:pt x="1027" y="556"/>
                  </a:lnTo>
                  <a:lnTo>
                    <a:pt x="1027" y="556"/>
                  </a:lnTo>
                  <a:lnTo>
                    <a:pt x="1026" y="553"/>
                  </a:lnTo>
                  <a:lnTo>
                    <a:pt x="1023" y="547"/>
                  </a:lnTo>
                  <a:lnTo>
                    <a:pt x="1017" y="543"/>
                  </a:lnTo>
                  <a:lnTo>
                    <a:pt x="1011" y="541"/>
                  </a:lnTo>
                  <a:lnTo>
                    <a:pt x="1011" y="541"/>
                  </a:lnTo>
                  <a:lnTo>
                    <a:pt x="1008" y="541"/>
                  </a:lnTo>
                  <a:lnTo>
                    <a:pt x="1005" y="538"/>
                  </a:lnTo>
                  <a:lnTo>
                    <a:pt x="1004" y="534"/>
                  </a:lnTo>
                  <a:lnTo>
                    <a:pt x="1000" y="530"/>
                  </a:lnTo>
                  <a:lnTo>
                    <a:pt x="1000" y="530"/>
                  </a:lnTo>
                  <a:lnTo>
                    <a:pt x="993" y="528"/>
                  </a:lnTo>
                  <a:lnTo>
                    <a:pt x="988" y="523"/>
                  </a:lnTo>
                  <a:lnTo>
                    <a:pt x="983" y="515"/>
                  </a:lnTo>
                  <a:lnTo>
                    <a:pt x="981" y="510"/>
                  </a:lnTo>
                  <a:lnTo>
                    <a:pt x="981" y="510"/>
                  </a:lnTo>
                  <a:lnTo>
                    <a:pt x="979" y="508"/>
                  </a:lnTo>
                  <a:lnTo>
                    <a:pt x="974" y="504"/>
                  </a:lnTo>
                  <a:lnTo>
                    <a:pt x="973" y="504"/>
                  </a:lnTo>
                  <a:lnTo>
                    <a:pt x="973" y="502"/>
                  </a:lnTo>
                  <a:lnTo>
                    <a:pt x="973" y="502"/>
                  </a:lnTo>
                  <a:lnTo>
                    <a:pt x="973" y="502"/>
                  </a:lnTo>
                  <a:lnTo>
                    <a:pt x="976" y="502"/>
                  </a:lnTo>
                  <a:lnTo>
                    <a:pt x="981" y="502"/>
                  </a:lnTo>
                  <a:lnTo>
                    <a:pt x="985" y="506"/>
                  </a:lnTo>
                  <a:lnTo>
                    <a:pt x="989" y="510"/>
                  </a:lnTo>
                  <a:lnTo>
                    <a:pt x="989" y="510"/>
                  </a:lnTo>
                  <a:lnTo>
                    <a:pt x="993" y="515"/>
                  </a:lnTo>
                  <a:lnTo>
                    <a:pt x="1000" y="519"/>
                  </a:lnTo>
                  <a:lnTo>
                    <a:pt x="1007" y="523"/>
                  </a:lnTo>
                  <a:lnTo>
                    <a:pt x="1017" y="524"/>
                  </a:lnTo>
                  <a:lnTo>
                    <a:pt x="1017" y="524"/>
                  </a:lnTo>
                  <a:lnTo>
                    <a:pt x="1026" y="526"/>
                  </a:lnTo>
                  <a:lnTo>
                    <a:pt x="1033" y="532"/>
                  </a:lnTo>
                  <a:lnTo>
                    <a:pt x="1042" y="536"/>
                  </a:lnTo>
                  <a:lnTo>
                    <a:pt x="1052" y="538"/>
                  </a:lnTo>
                  <a:lnTo>
                    <a:pt x="1052" y="538"/>
                  </a:lnTo>
                  <a:lnTo>
                    <a:pt x="1097" y="549"/>
                  </a:lnTo>
                  <a:lnTo>
                    <a:pt x="1097" y="549"/>
                  </a:lnTo>
                  <a:lnTo>
                    <a:pt x="1106" y="549"/>
                  </a:lnTo>
                  <a:lnTo>
                    <a:pt x="1115" y="547"/>
                  </a:lnTo>
                  <a:lnTo>
                    <a:pt x="1123" y="541"/>
                  </a:lnTo>
                  <a:lnTo>
                    <a:pt x="1132" y="536"/>
                  </a:lnTo>
                  <a:lnTo>
                    <a:pt x="1147" y="524"/>
                  </a:lnTo>
                  <a:lnTo>
                    <a:pt x="1156" y="515"/>
                  </a:lnTo>
                  <a:lnTo>
                    <a:pt x="1156" y="515"/>
                  </a:lnTo>
                  <a:lnTo>
                    <a:pt x="1157" y="513"/>
                  </a:lnTo>
                  <a:lnTo>
                    <a:pt x="1159" y="510"/>
                  </a:lnTo>
                  <a:lnTo>
                    <a:pt x="1157" y="500"/>
                  </a:lnTo>
                  <a:lnTo>
                    <a:pt x="1156" y="493"/>
                  </a:lnTo>
                  <a:lnTo>
                    <a:pt x="1154" y="486"/>
                  </a:lnTo>
                  <a:lnTo>
                    <a:pt x="1154" y="486"/>
                  </a:lnTo>
                  <a:lnTo>
                    <a:pt x="1153" y="482"/>
                  </a:lnTo>
                  <a:lnTo>
                    <a:pt x="1148" y="480"/>
                  </a:lnTo>
                  <a:lnTo>
                    <a:pt x="1146" y="478"/>
                  </a:lnTo>
                  <a:lnTo>
                    <a:pt x="1143" y="475"/>
                  </a:lnTo>
                  <a:lnTo>
                    <a:pt x="1143" y="475"/>
                  </a:lnTo>
                  <a:lnTo>
                    <a:pt x="1141" y="471"/>
                  </a:lnTo>
                  <a:lnTo>
                    <a:pt x="1137" y="467"/>
                  </a:lnTo>
                  <a:lnTo>
                    <a:pt x="1132" y="464"/>
                  </a:lnTo>
                  <a:lnTo>
                    <a:pt x="1126" y="462"/>
                  </a:lnTo>
                  <a:lnTo>
                    <a:pt x="1126" y="462"/>
                  </a:lnTo>
                  <a:lnTo>
                    <a:pt x="1123" y="462"/>
                  </a:lnTo>
                  <a:lnTo>
                    <a:pt x="1121" y="460"/>
                  </a:lnTo>
                  <a:lnTo>
                    <a:pt x="1118" y="456"/>
                  </a:lnTo>
                  <a:lnTo>
                    <a:pt x="1114" y="453"/>
                  </a:lnTo>
                  <a:lnTo>
                    <a:pt x="1112" y="451"/>
                  </a:lnTo>
                  <a:lnTo>
                    <a:pt x="1109" y="451"/>
                  </a:lnTo>
                  <a:lnTo>
                    <a:pt x="1109" y="451"/>
                  </a:lnTo>
                  <a:lnTo>
                    <a:pt x="1105" y="451"/>
                  </a:lnTo>
                  <a:lnTo>
                    <a:pt x="1099" y="447"/>
                  </a:lnTo>
                  <a:lnTo>
                    <a:pt x="1080" y="432"/>
                  </a:lnTo>
                  <a:lnTo>
                    <a:pt x="1080" y="432"/>
                  </a:lnTo>
                  <a:lnTo>
                    <a:pt x="1067" y="423"/>
                  </a:lnTo>
                  <a:lnTo>
                    <a:pt x="1052" y="413"/>
                  </a:lnTo>
                  <a:lnTo>
                    <a:pt x="1040" y="410"/>
                  </a:lnTo>
                  <a:lnTo>
                    <a:pt x="1035" y="410"/>
                  </a:lnTo>
                  <a:lnTo>
                    <a:pt x="1035" y="410"/>
                  </a:lnTo>
                  <a:lnTo>
                    <a:pt x="1029" y="411"/>
                  </a:lnTo>
                  <a:lnTo>
                    <a:pt x="1026" y="410"/>
                  </a:lnTo>
                  <a:lnTo>
                    <a:pt x="1024" y="408"/>
                  </a:lnTo>
                  <a:lnTo>
                    <a:pt x="1024" y="408"/>
                  </a:lnTo>
                  <a:lnTo>
                    <a:pt x="1021" y="404"/>
                  </a:lnTo>
                  <a:lnTo>
                    <a:pt x="1017" y="404"/>
                  </a:lnTo>
                  <a:lnTo>
                    <a:pt x="1013" y="404"/>
                  </a:lnTo>
                  <a:lnTo>
                    <a:pt x="1009" y="408"/>
                  </a:lnTo>
                  <a:lnTo>
                    <a:pt x="1009" y="408"/>
                  </a:lnTo>
                  <a:lnTo>
                    <a:pt x="1005" y="408"/>
                  </a:lnTo>
                  <a:lnTo>
                    <a:pt x="1001" y="408"/>
                  </a:lnTo>
                  <a:lnTo>
                    <a:pt x="997" y="406"/>
                  </a:lnTo>
                  <a:lnTo>
                    <a:pt x="991" y="406"/>
                  </a:lnTo>
                  <a:lnTo>
                    <a:pt x="991" y="406"/>
                  </a:lnTo>
                  <a:lnTo>
                    <a:pt x="985" y="406"/>
                  </a:lnTo>
                  <a:lnTo>
                    <a:pt x="981" y="404"/>
                  </a:lnTo>
                  <a:lnTo>
                    <a:pt x="979" y="400"/>
                  </a:lnTo>
                  <a:lnTo>
                    <a:pt x="979" y="397"/>
                  </a:lnTo>
                  <a:lnTo>
                    <a:pt x="979" y="397"/>
                  </a:lnTo>
                  <a:lnTo>
                    <a:pt x="983" y="395"/>
                  </a:lnTo>
                  <a:lnTo>
                    <a:pt x="988" y="395"/>
                  </a:lnTo>
                  <a:lnTo>
                    <a:pt x="992" y="395"/>
                  </a:lnTo>
                  <a:lnTo>
                    <a:pt x="993" y="393"/>
                  </a:lnTo>
                  <a:lnTo>
                    <a:pt x="995" y="391"/>
                  </a:lnTo>
                  <a:lnTo>
                    <a:pt x="995" y="391"/>
                  </a:lnTo>
                  <a:lnTo>
                    <a:pt x="993" y="389"/>
                  </a:lnTo>
                  <a:lnTo>
                    <a:pt x="991" y="389"/>
                  </a:lnTo>
                  <a:lnTo>
                    <a:pt x="986" y="388"/>
                  </a:lnTo>
                  <a:lnTo>
                    <a:pt x="981" y="384"/>
                  </a:lnTo>
                  <a:lnTo>
                    <a:pt x="981" y="384"/>
                  </a:lnTo>
                  <a:lnTo>
                    <a:pt x="976" y="382"/>
                  </a:lnTo>
                  <a:lnTo>
                    <a:pt x="972" y="382"/>
                  </a:lnTo>
                  <a:lnTo>
                    <a:pt x="969" y="384"/>
                  </a:lnTo>
                  <a:lnTo>
                    <a:pt x="967" y="388"/>
                  </a:lnTo>
                  <a:lnTo>
                    <a:pt x="967" y="388"/>
                  </a:lnTo>
                  <a:lnTo>
                    <a:pt x="965" y="391"/>
                  </a:lnTo>
                  <a:lnTo>
                    <a:pt x="961" y="391"/>
                  </a:lnTo>
                  <a:lnTo>
                    <a:pt x="958" y="389"/>
                  </a:lnTo>
                  <a:lnTo>
                    <a:pt x="956" y="388"/>
                  </a:lnTo>
                  <a:lnTo>
                    <a:pt x="956" y="388"/>
                  </a:lnTo>
                  <a:lnTo>
                    <a:pt x="951" y="384"/>
                  </a:lnTo>
                  <a:lnTo>
                    <a:pt x="945" y="384"/>
                  </a:lnTo>
                  <a:lnTo>
                    <a:pt x="941" y="384"/>
                  </a:lnTo>
                  <a:lnTo>
                    <a:pt x="940" y="386"/>
                  </a:lnTo>
                  <a:lnTo>
                    <a:pt x="938" y="388"/>
                  </a:lnTo>
                  <a:lnTo>
                    <a:pt x="938" y="388"/>
                  </a:lnTo>
                  <a:lnTo>
                    <a:pt x="937" y="389"/>
                  </a:lnTo>
                  <a:lnTo>
                    <a:pt x="934" y="391"/>
                  </a:lnTo>
                  <a:lnTo>
                    <a:pt x="931" y="389"/>
                  </a:lnTo>
                  <a:lnTo>
                    <a:pt x="929" y="386"/>
                  </a:lnTo>
                  <a:lnTo>
                    <a:pt x="929" y="386"/>
                  </a:lnTo>
                  <a:lnTo>
                    <a:pt x="929" y="384"/>
                  </a:lnTo>
                  <a:lnTo>
                    <a:pt x="928" y="382"/>
                  </a:lnTo>
                  <a:lnTo>
                    <a:pt x="923" y="378"/>
                  </a:lnTo>
                  <a:lnTo>
                    <a:pt x="919" y="375"/>
                  </a:lnTo>
                  <a:lnTo>
                    <a:pt x="918" y="373"/>
                  </a:lnTo>
                  <a:lnTo>
                    <a:pt x="918" y="373"/>
                  </a:lnTo>
                  <a:lnTo>
                    <a:pt x="918" y="371"/>
                  </a:lnTo>
                  <a:lnTo>
                    <a:pt x="921" y="371"/>
                  </a:lnTo>
                  <a:lnTo>
                    <a:pt x="926" y="375"/>
                  </a:lnTo>
                  <a:lnTo>
                    <a:pt x="926" y="375"/>
                  </a:lnTo>
                  <a:lnTo>
                    <a:pt x="931" y="377"/>
                  </a:lnTo>
                  <a:lnTo>
                    <a:pt x="934" y="375"/>
                  </a:lnTo>
                  <a:lnTo>
                    <a:pt x="937" y="373"/>
                  </a:lnTo>
                  <a:lnTo>
                    <a:pt x="940" y="369"/>
                  </a:lnTo>
                  <a:lnTo>
                    <a:pt x="940" y="369"/>
                  </a:lnTo>
                  <a:lnTo>
                    <a:pt x="944" y="366"/>
                  </a:lnTo>
                  <a:lnTo>
                    <a:pt x="948" y="366"/>
                  </a:lnTo>
                  <a:lnTo>
                    <a:pt x="953" y="366"/>
                  </a:lnTo>
                  <a:lnTo>
                    <a:pt x="954" y="362"/>
                  </a:lnTo>
                  <a:lnTo>
                    <a:pt x="954" y="362"/>
                  </a:lnTo>
                  <a:lnTo>
                    <a:pt x="953" y="358"/>
                  </a:lnTo>
                  <a:lnTo>
                    <a:pt x="950" y="356"/>
                  </a:lnTo>
                  <a:lnTo>
                    <a:pt x="944" y="351"/>
                  </a:lnTo>
                  <a:lnTo>
                    <a:pt x="944" y="351"/>
                  </a:lnTo>
                  <a:lnTo>
                    <a:pt x="941" y="347"/>
                  </a:lnTo>
                  <a:lnTo>
                    <a:pt x="938" y="345"/>
                  </a:lnTo>
                  <a:lnTo>
                    <a:pt x="934" y="343"/>
                  </a:lnTo>
                  <a:lnTo>
                    <a:pt x="928" y="343"/>
                  </a:lnTo>
                  <a:lnTo>
                    <a:pt x="928" y="343"/>
                  </a:lnTo>
                  <a:lnTo>
                    <a:pt x="925" y="343"/>
                  </a:lnTo>
                  <a:lnTo>
                    <a:pt x="922" y="343"/>
                  </a:lnTo>
                  <a:lnTo>
                    <a:pt x="918" y="338"/>
                  </a:lnTo>
                  <a:lnTo>
                    <a:pt x="918" y="338"/>
                  </a:lnTo>
                  <a:lnTo>
                    <a:pt x="916" y="336"/>
                  </a:lnTo>
                  <a:lnTo>
                    <a:pt x="913" y="336"/>
                  </a:lnTo>
                  <a:lnTo>
                    <a:pt x="909" y="338"/>
                  </a:lnTo>
                  <a:lnTo>
                    <a:pt x="905" y="343"/>
                  </a:lnTo>
                  <a:lnTo>
                    <a:pt x="903" y="347"/>
                  </a:lnTo>
                  <a:lnTo>
                    <a:pt x="902" y="351"/>
                  </a:lnTo>
                  <a:lnTo>
                    <a:pt x="902" y="351"/>
                  </a:lnTo>
                  <a:lnTo>
                    <a:pt x="902" y="356"/>
                  </a:lnTo>
                  <a:lnTo>
                    <a:pt x="899" y="358"/>
                  </a:lnTo>
                  <a:lnTo>
                    <a:pt x="897" y="356"/>
                  </a:lnTo>
                  <a:lnTo>
                    <a:pt x="897" y="352"/>
                  </a:lnTo>
                  <a:lnTo>
                    <a:pt x="897" y="352"/>
                  </a:lnTo>
                  <a:lnTo>
                    <a:pt x="899" y="349"/>
                  </a:lnTo>
                  <a:lnTo>
                    <a:pt x="897" y="345"/>
                  </a:lnTo>
                  <a:lnTo>
                    <a:pt x="897" y="341"/>
                  </a:lnTo>
                  <a:lnTo>
                    <a:pt x="900" y="338"/>
                  </a:lnTo>
                  <a:lnTo>
                    <a:pt x="900" y="338"/>
                  </a:lnTo>
                  <a:lnTo>
                    <a:pt x="902" y="338"/>
                  </a:lnTo>
                  <a:lnTo>
                    <a:pt x="903" y="336"/>
                  </a:lnTo>
                  <a:lnTo>
                    <a:pt x="902" y="332"/>
                  </a:lnTo>
                  <a:lnTo>
                    <a:pt x="899" y="326"/>
                  </a:lnTo>
                  <a:lnTo>
                    <a:pt x="891" y="324"/>
                  </a:lnTo>
                  <a:lnTo>
                    <a:pt x="891" y="324"/>
                  </a:lnTo>
                  <a:lnTo>
                    <a:pt x="888" y="324"/>
                  </a:lnTo>
                  <a:lnTo>
                    <a:pt x="886" y="324"/>
                  </a:lnTo>
                  <a:lnTo>
                    <a:pt x="881" y="330"/>
                  </a:lnTo>
                  <a:lnTo>
                    <a:pt x="878" y="334"/>
                  </a:lnTo>
                  <a:lnTo>
                    <a:pt x="880" y="338"/>
                  </a:lnTo>
                  <a:lnTo>
                    <a:pt x="880" y="338"/>
                  </a:lnTo>
                  <a:lnTo>
                    <a:pt x="880" y="341"/>
                  </a:lnTo>
                  <a:lnTo>
                    <a:pt x="880" y="343"/>
                  </a:lnTo>
                  <a:lnTo>
                    <a:pt x="877" y="351"/>
                  </a:lnTo>
                  <a:lnTo>
                    <a:pt x="872" y="356"/>
                  </a:lnTo>
                  <a:lnTo>
                    <a:pt x="868" y="358"/>
                  </a:lnTo>
                  <a:lnTo>
                    <a:pt x="868" y="358"/>
                  </a:lnTo>
                  <a:lnTo>
                    <a:pt x="867" y="358"/>
                  </a:lnTo>
                  <a:lnTo>
                    <a:pt x="867" y="356"/>
                  </a:lnTo>
                  <a:lnTo>
                    <a:pt x="867" y="351"/>
                  </a:lnTo>
                  <a:lnTo>
                    <a:pt x="868" y="343"/>
                  </a:lnTo>
                  <a:lnTo>
                    <a:pt x="868" y="338"/>
                  </a:lnTo>
                  <a:lnTo>
                    <a:pt x="868" y="338"/>
                  </a:lnTo>
                  <a:lnTo>
                    <a:pt x="867" y="334"/>
                  </a:lnTo>
                  <a:lnTo>
                    <a:pt x="865" y="334"/>
                  </a:lnTo>
                  <a:lnTo>
                    <a:pt x="855" y="345"/>
                  </a:lnTo>
                  <a:lnTo>
                    <a:pt x="855" y="345"/>
                  </a:lnTo>
                  <a:lnTo>
                    <a:pt x="844" y="362"/>
                  </a:lnTo>
                  <a:lnTo>
                    <a:pt x="840" y="367"/>
                  </a:lnTo>
                  <a:lnTo>
                    <a:pt x="836" y="369"/>
                  </a:lnTo>
                  <a:lnTo>
                    <a:pt x="836" y="369"/>
                  </a:lnTo>
                  <a:lnTo>
                    <a:pt x="835" y="369"/>
                  </a:lnTo>
                  <a:lnTo>
                    <a:pt x="833" y="369"/>
                  </a:lnTo>
                  <a:lnTo>
                    <a:pt x="833" y="364"/>
                  </a:lnTo>
                  <a:lnTo>
                    <a:pt x="836" y="358"/>
                  </a:lnTo>
                  <a:lnTo>
                    <a:pt x="840" y="354"/>
                  </a:lnTo>
                  <a:lnTo>
                    <a:pt x="840" y="354"/>
                  </a:lnTo>
                  <a:lnTo>
                    <a:pt x="844" y="349"/>
                  </a:lnTo>
                  <a:lnTo>
                    <a:pt x="848" y="341"/>
                  </a:lnTo>
                  <a:lnTo>
                    <a:pt x="849" y="336"/>
                  </a:lnTo>
                  <a:lnTo>
                    <a:pt x="851" y="334"/>
                  </a:lnTo>
                  <a:lnTo>
                    <a:pt x="852" y="334"/>
                  </a:lnTo>
                  <a:lnTo>
                    <a:pt x="852" y="334"/>
                  </a:lnTo>
                  <a:lnTo>
                    <a:pt x="855" y="332"/>
                  </a:lnTo>
                  <a:lnTo>
                    <a:pt x="856" y="330"/>
                  </a:lnTo>
                  <a:lnTo>
                    <a:pt x="855" y="326"/>
                  </a:lnTo>
                  <a:lnTo>
                    <a:pt x="851" y="324"/>
                  </a:lnTo>
                  <a:lnTo>
                    <a:pt x="851" y="324"/>
                  </a:lnTo>
                  <a:lnTo>
                    <a:pt x="846" y="324"/>
                  </a:lnTo>
                  <a:lnTo>
                    <a:pt x="843" y="328"/>
                  </a:lnTo>
                  <a:lnTo>
                    <a:pt x="839" y="336"/>
                  </a:lnTo>
                  <a:lnTo>
                    <a:pt x="839" y="336"/>
                  </a:lnTo>
                  <a:lnTo>
                    <a:pt x="836" y="336"/>
                  </a:lnTo>
                  <a:lnTo>
                    <a:pt x="832" y="334"/>
                  </a:lnTo>
                  <a:lnTo>
                    <a:pt x="827" y="332"/>
                  </a:lnTo>
                  <a:lnTo>
                    <a:pt x="826" y="332"/>
                  </a:lnTo>
                  <a:lnTo>
                    <a:pt x="826" y="334"/>
                  </a:lnTo>
                  <a:lnTo>
                    <a:pt x="826" y="334"/>
                  </a:lnTo>
                  <a:lnTo>
                    <a:pt x="824" y="336"/>
                  </a:lnTo>
                  <a:lnTo>
                    <a:pt x="823" y="338"/>
                  </a:lnTo>
                  <a:lnTo>
                    <a:pt x="821" y="339"/>
                  </a:lnTo>
                  <a:lnTo>
                    <a:pt x="821" y="343"/>
                  </a:lnTo>
                  <a:lnTo>
                    <a:pt x="821" y="343"/>
                  </a:lnTo>
                  <a:lnTo>
                    <a:pt x="823" y="347"/>
                  </a:lnTo>
                  <a:lnTo>
                    <a:pt x="821" y="349"/>
                  </a:lnTo>
                  <a:lnTo>
                    <a:pt x="820" y="351"/>
                  </a:lnTo>
                  <a:lnTo>
                    <a:pt x="817" y="347"/>
                  </a:lnTo>
                  <a:lnTo>
                    <a:pt x="817" y="347"/>
                  </a:lnTo>
                  <a:lnTo>
                    <a:pt x="814" y="343"/>
                  </a:lnTo>
                  <a:lnTo>
                    <a:pt x="811" y="345"/>
                  </a:lnTo>
                  <a:lnTo>
                    <a:pt x="807" y="347"/>
                  </a:lnTo>
                  <a:lnTo>
                    <a:pt x="804" y="352"/>
                  </a:lnTo>
                  <a:lnTo>
                    <a:pt x="804" y="352"/>
                  </a:lnTo>
                  <a:lnTo>
                    <a:pt x="801" y="356"/>
                  </a:lnTo>
                  <a:lnTo>
                    <a:pt x="798" y="360"/>
                  </a:lnTo>
                  <a:lnTo>
                    <a:pt x="798" y="362"/>
                  </a:lnTo>
                  <a:lnTo>
                    <a:pt x="799" y="362"/>
                  </a:lnTo>
                  <a:lnTo>
                    <a:pt x="799" y="362"/>
                  </a:lnTo>
                  <a:lnTo>
                    <a:pt x="801" y="366"/>
                  </a:lnTo>
                  <a:lnTo>
                    <a:pt x="801" y="369"/>
                  </a:lnTo>
                  <a:lnTo>
                    <a:pt x="799" y="375"/>
                  </a:lnTo>
                  <a:lnTo>
                    <a:pt x="796" y="377"/>
                  </a:lnTo>
                  <a:lnTo>
                    <a:pt x="796" y="377"/>
                  </a:lnTo>
                  <a:lnTo>
                    <a:pt x="795" y="377"/>
                  </a:lnTo>
                  <a:lnTo>
                    <a:pt x="793" y="375"/>
                  </a:lnTo>
                  <a:lnTo>
                    <a:pt x="792" y="369"/>
                  </a:lnTo>
                  <a:lnTo>
                    <a:pt x="792" y="362"/>
                  </a:lnTo>
                  <a:lnTo>
                    <a:pt x="791" y="362"/>
                  </a:lnTo>
                  <a:lnTo>
                    <a:pt x="789" y="360"/>
                  </a:lnTo>
                  <a:lnTo>
                    <a:pt x="789" y="360"/>
                  </a:lnTo>
                  <a:lnTo>
                    <a:pt x="788" y="360"/>
                  </a:lnTo>
                  <a:lnTo>
                    <a:pt x="788" y="360"/>
                  </a:lnTo>
                  <a:lnTo>
                    <a:pt x="788" y="356"/>
                  </a:lnTo>
                  <a:lnTo>
                    <a:pt x="789" y="352"/>
                  </a:lnTo>
                  <a:lnTo>
                    <a:pt x="793" y="351"/>
                  </a:lnTo>
                  <a:lnTo>
                    <a:pt x="793" y="351"/>
                  </a:lnTo>
                  <a:lnTo>
                    <a:pt x="798" y="349"/>
                  </a:lnTo>
                  <a:lnTo>
                    <a:pt x="801" y="345"/>
                  </a:lnTo>
                  <a:lnTo>
                    <a:pt x="804" y="341"/>
                  </a:lnTo>
                  <a:lnTo>
                    <a:pt x="804" y="338"/>
                  </a:lnTo>
                  <a:lnTo>
                    <a:pt x="804" y="338"/>
                  </a:lnTo>
                  <a:lnTo>
                    <a:pt x="802" y="336"/>
                  </a:lnTo>
                  <a:lnTo>
                    <a:pt x="801" y="336"/>
                  </a:lnTo>
                  <a:lnTo>
                    <a:pt x="798" y="338"/>
                  </a:lnTo>
                  <a:lnTo>
                    <a:pt x="796" y="339"/>
                  </a:lnTo>
                  <a:lnTo>
                    <a:pt x="796" y="339"/>
                  </a:lnTo>
                  <a:lnTo>
                    <a:pt x="795" y="343"/>
                  </a:lnTo>
                  <a:lnTo>
                    <a:pt x="792" y="345"/>
                  </a:lnTo>
                  <a:lnTo>
                    <a:pt x="780" y="345"/>
                  </a:lnTo>
                  <a:lnTo>
                    <a:pt x="780" y="345"/>
                  </a:lnTo>
                  <a:lnTo>
                    <a:pt x="779" y="345"/>
                  </a:lnTo>
                  <a:lnTo>
                    <a:pt x="776" y="345"/>
                  </a:lnTo>
                  <a:lnTo>
                    <a:pt x="776" y="351"/>
                  </a:lnTo>
                  <a:lnTo>
                    <a:pt x="777" y="356"/>
                  </a:lnTo>
                  <a:lnTo>
                    <a:pt x="782" y="362"/>
                  </a:lnTo>
                  <a:lnTo>
                    <a:pt x="782" y="362"/>
                  </a:lnTo>
                  <a:lnTo>
                    <a:pt x="785" y="364"/>
                  </a:lnTo>
                  <a:lnTo>
                    <a:pt x="785" y="366"/>
                  </a:lnTo>
                  <a:lnTo>
                    <a:pt x="785" y="367"/>
                  </a:lnTo>
                  <a:lnTo>
                    <a:pt x="783" y="367"/>
                  </a:lnTo>
                  <a:lnTo>
                    <a:pt x="780" y="367"/>
                  </a:lnTo>
                  <a:lnTo>
                    <a:pt x="776" y="366"/>
                  </a:lnTo>
                  <a:lnTo>
                    <a:pt x="776" y="366"/>
                  </a:lnTo>
                  <a:lnTo>
                    <a:pt x="773" y="364"/>
                  </a:lnTo>
                  <a:lnTo>
                    <a:pt x="769" y="364"/>
                  </a:lnTo>
                  <a:lnTo>
                    <a:pt x="761" y="367"/>
                  </a:lnTo>
                  <a:lnTo>
                    <a:pt x="761" y="367"/>
                  </a:lnTo>
                  <a:lnTo>
                    <a:pt x="760" y="367"/>
                  </a:lnTo>
                  <a:lnTo>
                    <a:pt x="761" y="369"/>
                  </a:lnTo>
                  <a:lnTo>
                    <a:pt x="766" y="373"/>
                  </a:lnTo>
                  <a:lnTo>
                    <a:pt x="770" y="377"/>
                  </a:lnTo>
                  <a:lnTo>
                    <a:pt x="773" y="378"/>
                  </a:lnTo>
                  <a:lnTo>
                    <a:pt x="773" y="378"/>
                  </a:lnTo>
                  <a:lnTo>
                    <a:pt x="773" y="380"/>
                  </a:lnTo>
                  <a:lnTo>
                    <a:pt x="772" y="380"/>
                  </a:lnTo>
                  <a:lnTo>
                    <a:pt x="769" y="378"/>
                  </a:lnTo>
                  <a:lnTo>
                    <a:pt x="766" y="377"/>
                  </a:lnTo>
                  <a:lnTo>
                    <a:pt x="763" y="378"/>
                  </a:lnTo>
                  <a:lnTo>
                    <a:pt x="763" y="378"/>
                  </a:lnTo>
                  <a:lnTo>
                    <a:pt x="761" y="378"/>
                  </a:lnTo>
                  <a:lnTo>
                    <a:pt x="757" y="377"/>
                  </a:lnTo>
                  <a:lnTo>
                    <a:pt x="754" y="375"/>
                  </a:lnTo>
                  <a:lnTo>
                    <a:pt x="753" y="369"/>
                  </a:lnTo>
                  <a:lnTo>
                    <a:pt x="753" y="369"/>
                  </a:lnTo>
                  <a:lnTo>
                    <a:pt x="751" y="367"/>
                  </a:lnTo>
                  <a:lnTo>
                    <a:pt x="750" y="367"/>
                  </a:lnTo>
                  <a:lnTo>
                    <a:pt x="747" y="369"/>
                  </a:lnTo>
                  <a:lnTo>
                    <a:pt x="744" y="371"/>
                  </a:lnTo>
                  <a:lnTo>
                    <a:pt x="744" y="373"/>
                  </a:lnTo>
                  <a:lnTo>
                    <a:pt x="747" y="375"/>
                  </a:lnTo>
                  <a:lnTo>
                    <a:pt x="747" y="375"/>
                  </a:lnTo>
                  <a:lnTo>
                    <a:pt x="750" y="377"/>
                  </a:lnTo>
                  <a:lnTo>
                    <a:pt x="751" y="380"/>
                  </a:lnTo>
                  <a:lnTo>
                    <a:pt x="751" y="391"/>
                  </a:lnTo>
                  <a:lnTo>
                    <a:pt x="751" y="391"/>
                  </a:lnTo>
                  <a:lnTo>
                    <a:pt x="750" y="393"/>
                  </a:lnTo>
                  <a:lnTo>
                    <a:pt x="750" y="395"/>
                  </a:lnTo>
                  <a:lnTo>
                    <a:pt x="747" y="393"/>
                  </a:lnTo>
                  <a:lnTo>
                    <a:pt x="744" y="391"/>
                  </a:lnTo>
                  <a:lnTo>
                    <a:pt x="744" y="386"/>
                  </a:lnTo>
                  <a:lnTo>
                    <a:pt x="744" y="386"/>
                  </a:lnTo>
                  <a:lnTo>
                    <a:pt x="744" y="382"/>
                  </a:lnTo>
                  <a:lnTo>
                    <a:pt x="741" y="380"/>
                  </a:lnTo>
                  <a:lnTo>
                    <a:pt x="738" y="382"/>
                  </a:lnTo>
                  <a:lnTo>
                    <a:pt x="732" y="384"/>
                  </a:lnTo>
                  <a:lnTo>
                    <a:pt x="732" y="384"/>
                  </a:lnTo>
                  <a:lnTo>
                    <a:pt x="731" y="386"/>
                  </a:lnTo>
                  <a:lnTo>
                    <a:pt x="731" y="386"/>
                  </a:lnTo>
                  <a:lnTo>
                    <a:pt x="731" y="382"/>
                  </a:lnTo>
                  <a:lnTo>
                    <a:pt x="732" y="375"/>
                  </a:lnTo>
                  <a:lnTo>
                    <a:pt x="731" y="369"/>
                  </a:lnTo>
                  <a:lnTo>
                    <a:pt x="731" y="369"/>
                  </a:lnTo>
                  <a:lnTo>
                    <a:pt x="729" y="367"/>
                  </a:lnTo>
                  <a:lnTo>
                    <a:pt x="726" y="367"/>
                  </a:lnTo>
                  <a:lnTo>
                    <a:pt x="718" y="371"/>
                  </a:lnTo>
                  <a:lnTo>
                    <a:pt x="718" y="371"/>
                  </a:lnTo>
                  <a:lnTo>
                    <a:pt x="710" y="373"/>
                  </a:lnTo>
                  <a:lnTo>
                    <a:pt x="710" y="375"/>
                  </a:lnTo>
                  <a:lnTo>
                    <a:pt x="712" y="378"/>
                  </a:lnTo>
                  <a:lnTo>
                    <a:pt x="712" y="378"/>
                  </a:lnTo>
                  <a:lnTo>
                    <a:pt x="715" y="382"/>
                  </a:lnTo>
                  <a:lnTo>
                    <a:pt x="715" y="386"/>
                  </a:lnTo>
                  <a:lnTo>
                    <a:pt x="713" y="389"/>
                  </a:lnTo>
                  <a:lnTo>
                    <a:pt x="710" y="389"/>
                  </a:lnTo>
                  <a:lnTo>
                    <a:pt x="710" y="389"/>
                  </a:lnTo>
                  <a:lnTo>
                    <a:pt x="707" y="389"/>
                  </a:lnTo>
                  <a:lnTo>
                    <a:pt x="705" y="389"/>
                  </a:lnTo>
                  <a:lnTo>
                    <a:pt x="705" y="393"/>
                  </a:lnTo>
                  <a:lnTo>
                    <a:pt x="703" y="397"/>
                  </a:lnTo>
                  <a:lnTo>
                    <a:pt x="703" y="397"/>
                  </a:lnTo>
                  <a:lnTo>
                    <a:pt x="703" y="399"/>
                  </a:lnTo>
                  <a:lnTo>
                    <a:pt x="700" y="400"/>
                  </a:lnTo>
                  <a:lnTo>
                    <a:pt x="698" y="400"/>
                  </a:lnTo>
                  <a:lnTo>
                    <a:pt x="697" y="397"/>
                  </a:lnTo>
                  <a:lnTo>
                    <a:pt x="697" y="397"/>
                  </a:lnTo>
                  <a:lnTo>
                    <a:pt x="696" y="395"/>
                  </a:lnTo>
                  <a:lnTo>
                    <a:pt x="694" y="395"/>
                  </a:lnTo>
                  <a:lnTo>
                    <a:pt x="691" y="393"/>
                  </a:lnTo>
                  <a:lnTo>
                    <a:pt x="687" y="395"/>
                  </a:lnTo>
                  <a:lnTo>
                    <a:pt x="682" y="399"/>
                  </a:lnTo>
                  <a:lnTo>
                    <a:pt x="682" y="399"/>
                  </a:lnTo>
                  <a:lnTo>
                    <a:pt x="679" y="404"/>
                  </a:lnTo>
                  <a:lnTo>
                    <a:pt x="677" y="408"/>
                  </a:lnTo>
                  <a:lnTo>
                    <a:pt x="674" y="411"/>
                  </a:lnTo>
                  <a:lnTo>
                    <a:pt x="672" y="417"/>
                  </a:lnTo>
                  <a:lnTo>
                    <a:pt x="672" y="417"/>
                  </a:lnTo>
                  <a:lnTo>
                    <a:pt x="674" y="419"/>
                  </a:lnTo>
                  <a:lnTo>
                    <a:pt x="674" y="419"/>
                  </a:lnTo>
                  <a:lnTo>
                    <a:pt x="678" y="417"/>
                  </a:lnTo>
                  <a:lnTo>
                    <a:pt x="681" y="415"/>
                  </a:lnTo>
                  <a:lnTo>
                    <a:pt x="686" y="415"/>
                  </a:lnTo>
                  <a:lnTo>
                    <a:pt x="686" y="415"/>
                  </a:lnTo>
                  <a:lnTo>
                    <a:pt x="688" y="417"/>
                  </a:lnTo>
                  <a:lnTo>
                    <a:pt x="688" y="419"/>
                  </a:lnTo>
                  <a:lnTo>
                    <a:pt x="687" y="421"/>
                  </a:lnTo>
                  <a:lnTo>
                    <a:pt x="688" y="424"/>
                  </a:lnTo>
                  <a:lnTo>
                    <a:pt x="688" y="424"/>
                  </a:lnTo>
                  <a:lnTo>
                    <a:pt x="690" y="428"/>
                  </a:lnTo>
                  <a:lnTo>
                    <a:pt x="690" y="430"/>
                  </a:lnTo>
                  <a:lnTo>
                    <a:pt x="688" y="432"/>
                  </a:lnTo>
                  <a:lnTo>
                    <a:pt x="687" y="430"/>
                  </a:lnTo>
                  <a:lnTo>
                    <a:pt x="687" y="430"/>
                  </a:lnTo>
                  <a:lnTo>
                    <a:pt x="682" y="428"/>
                  </a:lnTo>
                  <a:lnTo>
                    <a:pt x="679" y="426"/>
                  </a:lnTo>
                  <a:lnTo>
                    <a:pt x="678" y="428"/>
                  </a:lnTo>
                  <a:lnTo>
                    <a:pt x="677" y="432"/>
                  </a:lnTo>
                  <a:lnTo>
                    <a:pt x="677" y="432"/>
                  </a:lnTo>
                  <a:lnTo>
                    <a:pt x="675" y="436"/>
                  </a:lnTo>
                  <a:lnTo>
                    <a:pt x="672" y="434"/>
                  </a:lnTo>
                  <a:lnTo>
                    <a:pt x="668" y="426"/>
                  </a:lnTo>
                  <a:lnTo>
                    <a:pt x="668" y="426"/>
                  </a:lnTo>
                  <a:lnTo>
                    <a:pt x="666" y="424"/>
                  </a:lnTo>
                  <a:lnTo>
                    <a:pt x="665" y="424"/>
                  </a:lnTo>
                  <a:lnTo>
                    <a:pt x="662" y="428"/>
                  </a:lnTo>
                  <a:lnTo>
                    <a:pt x="659" y="432"/>
                  </a:lnTo>
                  <a:lnTo>
                    <a:pt x="658" y="434"/>
                  </a:lnTo>
                  <a:lnTo>
                    <a:pt x="656" y="432"/>
                  </a:lnTo>
                  <a:lnTo>
                    <a:pt x="656" y="432"/>
                  </a:lnTo>
                  <a:lnTo>
                    <a:pt x="656" y="430"/>
                  </a:lnTo>
                  <a:lnTo>
                    <a:pt x="656" y="428"/>
                  </a:lnTo>
                  <a:lnTo>
                    <a:pt x="658" y="423"/>
                  </a:lnTo>
                  <a:lnTo>
                    <a:pt x="661" y="417"/>
                  </a:lnTo>
                  <a:lnTo>
                    <a:pt x="662" y="413"/>
                  </a:lnTo>
                  <a:lnTo>
                    <a:pt x="661" y="411"/>
                  </a:lnTo>
                  <a:lnTo>
                    <a:pt x="661" y="411"/>
                  </a:lnTo>
                  <a:lnTo>
                    <a:pt x="659" y="410"/>
                  </a:lnTo>
                  <a:lnTo>
                    <a:pt x="656" y="411"/>
                  </a:lnTo>
                  <a:lnTo>
                    <a:pt x="649" y="423"/>
                  </a:lnTo>
                  <a:lnTo>
                    <a:pt x="649" y="423"/>
                  </a:lnTo>
                  <a:lnTo>
                    <a:pt x="644" y="428"/>
                  </a:lnTo>
                  <a:lnTo>
                    <a:pt x="639" y="432"/>
                  </a:lnTo>
                  <a:lnTo>
                    <a:pt x="636" y="434"/>
                  </a:lnTo>
                  <a:lnTo>
                    <a:pt x="636" y="434"/>
                  </a:lnTo>
                  <a:lnTo>
                    <a:pt x="637" y="436"/>
                  </a:lnTo>
                  <a:lnTo>
                    <a:pt x="637" y="436"/>
                  </a:lnTo>
                  <a:lnTo>
                    <a:pt x="637" y="438"/>
                  </a:lnTo>
                  <a:lnTo>
                    <a:pt x="637" y="439"/>
                  </a:lnTo>
                  <a:lnTo>
                    <a:pt x="634" y="441"/>
                  </a:lnTo>
                  <a:lnTo>
                    <a:pt x="630" y="445"/>
                  </a:lnTo>
                  <a:lnTo>
                    <a:pt x="628" y="449"/>
                  </a:lnTo>
                  <a:lnTo>
                    <a:pt x="628" y="449"/>
                  </a:lnTo>
                  <a:lnTo>
                    <a:pt x="627" y="453"/>
                  </a:lnTo>
                  <a:lnTo>
                    <a:pt x="624" y="454"/>
                  </a:lnTo>
                  <a:lnTo>
                    <a:pt x="618" y="458"/>
                  </a:lnTo>
                  <a:lnTo>
                    <a:pt x="611" y="462"/>
                  </a:lnTo>
                  <a:lnTo>
                    <a:pt x="604" y="467"/>
                  </a:lnTo>
                  <a:lnTo>
                    <a:pt x="604" y="467"/>
                  </a:lnTo>
                  <a:lnTo>
                    <a:pt x="601" y="471"/>
                  </a:lnTo>
                  <a:lnTo>
                    <a:pt x="601" y="473"/>
                  </a:lnTo>
                  <a:lnTo>
                    <a:pt x="602" y="473"/>
                  </a:lnTo>
                  <a:lnTo>
                    <a:pt x="607" y="471"/>
                  </a:lnTo>
                  <a:lnTo>
                    <a:pt x="611" y="467"/>
                  </a:lnTo>
                  <a:lnTo>
                    <a:pt x="611" y="467"/>
                  </a:lnTo>
                  <a:lnTo>
                    <a:pt x="614" y="464"/>
                  </a:lnTo>
                  <a:lnTo>
                    <a:pt x="617" y="462"/>
                  </a:lnTo>
                  <a:lnTo>
                    <a:pt x="620" y="462"/>
                  </a:lnTo>
                  <a:lnTo>
                    <a:pt x="626" y="458"/>
                  </a:lnTo>
                  <a:lnTo>
                    <a:pt x="626" y="458"/>
                  </a:lnTo>
                  <a:lnTo>
                    <a:pt x="637" y="451"/>
                  </a:lnTo>
                  <a:lnTo>
                    <a:pt x="642" y="449"/>
                  </a:lnTo>
                  <a:lnTo>
                    <a:pt x="644" y="449"/>
                  </a:lnTo>
                  <a:lnTo>
                    <a:pt x="644" y="449"/>
                  </a:lnTo>
                  <a:lnTo>
                    <a:pt x="647" y="451"/>
                  </a:lnTo>
                  <a:lnTo>
                    <a:pt x="650" y="451"/>
                  </a:lnTo>
                  <a:lnTo>
                    <a:pt x="653" y="451"/>
                  </a:lnTo>
                  <a:lnTo>
                    <a:pt x="656" y="447"/>
                  </a:lnTo>
                  <a:lnTo>
                    <a:pt x="656" y="447"/>
                  </a:lnTo>
                  <a:lnTo>
                    <a:pt x="659" y="443"/>
                  </a:lnTo>
                  <a:lnTo>
                    <a:pt x="662" y="441"/>
                  </a:lnTo>
                  <a:lnTo>
                    <a:pt x="665" y="443"/>
                  </a:lnTo>
                  <a:lnTo>
                    <a:pt x="670" y="445"/>
                  </a:lnTo>
                  <a:lnTo>
                    <a:pt x="670" y="445"/>
                  </a:lnTo>
                  <a:lnTo>
                    <a:pt x="670" y="447"/>
                  </a:lnTo>
                  <a:lnTo>
                    <a:pt x="670" y="449"/>
                  </a:lnTo>
                  <a:lnTo>
                    <a:pt x="668" y="453"/>
                  </a:lnTo>
                  <a:lnTo>
                    <a:pt x="666" y="454"/>
                  </a:lnTo>
                  <a:lnTo>
                    <a:pt x="666" y="456"/>
                  </a:lnTo>
                  <a:lnTo>
                    <a:pt x="666" y="460"/>
                  </a:lnTo>
                  <a:lnTo>
                    <a:pt x="666" y="460"/>
                  </a:lnTo>
                  <a:lnTo>
                    <a:pt x="668" y="462"/>
                  </a:lnTo>
                  <a:lnTo>
                    <a:pt x="668" y="464"/>
                  </a:lnTo>
                  <a:lnTo>
                    <a:pt x="666" y="466"/>
                  </a:lnTo>
                  <a:lnTo>
                    <a:pt x="663" y="466"/>
                  </a:lnTo>
                  <a:lnTo>
                    <a:pt x="662" y="466"/>
                  </a:lnTo>
                  <a:lnTo>
                    <a:pt x="661" y="464"/>
                  </a:lnTo>
                  <a:lnTo>
                    <a:pt x="661" y="464"/>
                  </a:lnTo>
                  <a:lnTo>
                    <a:pt x="661" y="460"/>
                  </a:lnTo>
                  <a:lnTo>
                    <a:pt x="658" y="456"/>
                  </a:lnTo>
                  <a:lnTo>
                    <a:pt x="655" y="456"/>
                  </a:lnTo>
                  <a:lnTo>
                    <a:pt x="653" y="458"/>
                  </a:lnTo>
                  <a:lnTo>
                    <a:pt x="653" y="458"/>
                  </a:lnTo>
                  <a:lnTo>
                    <a:pt x="649" y="466"/>
                  </a:lnTo>
                  <a:lnTo>
                    <a:pt x="647" y="467"/>
                  </a:lnTo>
                  <a:lnTo>
                    <a:pt x="644" y="469"/>
                  </a:lnTo>
                  <a:lnTo>
                    <a:pt x="644" y="469"/>
                  </a:lnTo>
                  <a:lnTo>
                    <a:pt x="642" y="471"/>
                  </a:lnTo>
                  <a:lnTo>
                    <a:pt x="639" y="475"/>
                  </a:lnTo>
                  <a:lnTo>
                    <a:pt x="637" y="480"/>
                  </a:lnTo>
                  <a:lnTo>
                    <a:pt x="636" y="488"/>
                  </a:lnTo>
                  <a:lnTo>
                    <a:pt x="636" y="488"/>
                  </a:lnTo>
                  <a:lnTo>
                    <a:pt x="634" y="491"/>
                  </a:lnTo>
                  <a:lnTo>
                    <a:pt x="633" y="491"/>
                  </a:lnTo>
                  <a:lnTo>
                    <a:pt x="630" y="491"/>
                  </a:lnTo>
                  <a:lnTo>
                    <a:pt x="628" y="493"/>
                  </a:lnTo>
                  <a:lnTo>
                    <a:pt x="628" y="495"/>
                  </a:lnTo>
                  <a:lnTo>
                    <a:pt x="628" y="495"/>
                  </a:lnTo>
                  <a:lnTo>
                    <a:pt x="627" y="502"/>
                  </a:lnTo>
                  <a:lnTo>
                    <a:pt x="623" y="510"/>
                  </a:lnTo>
                  <a:lnTo>
                    <a:pt x="611" y="526"/>
                  </a:lnTo>
                  <a:lnTo>
                    <a:pt x="611" y="526"/>
                  </a:lnTo>
                  <a:lnTo>
                    <a:pt x="607" y="532"/>
                  </a:lnTo>
                  <a:lnTo>
                    <a:pt x="607" y="538"/>
                  </a:lnTo>
                  <a:lnTo>
                    <a:pt x="608" y="541"/>
                  </a:lnTo>
                  <a:lnTo>
                    <a:pt x="607" y="545"/>
                  </a:lnTo>
                  <a:lnTo>
                    <a:pt x="607" y="545"/>
                  </a:lnTo>
                  <a:lnTo>
                    <a:pt x="607" y="547"/>
                  </a:lnTo>
                  <a:lnTo>
                    <a:pt x="604" y="549"/>
                  </a:lnTo>
                  <a:lnTo>
                    <a:pt x="599" y="549"/>
                  </a:lnTo>
                  <a:lnTo>
                    <a:pt x="595" y="549"/>
                  </a:lnTo>
                  <a:lnTo>
                    <a:pt x="592" y="549"/>
                  </a:lnTo>
                  <a:lnTo>
                    <a:pt x="592" y="549"/>
                  </a:lnTo>
                  <a:lnTo>
                    <a:pt x="591" y="551"/>
                  </a:lnTo>
                  <a:lnTo>
                    <a:pt x="591" y="553"/>
                  </a:lnTo>
                  <a:lnTo>
                    <a:pt x="591" y="560"/>
                  </a:lnTo>
                  <a:lnTo>
                    <a:pt x="591" y="567"/>
                  </a:lnTo>
                  <a:lnTo>
                    <a:pt x="591" y="569"/>
                  </a:lnTo>
                  <a:lnTo>
                    <a:pt x="589" y="571"/>
                  </a:lnTo>
                  <a:lnTo>
                    <a:pt x="589" y="571"/>
                  </a:lnTo>
                  <a:lnTo>
                    <a:pt x="588" y="577"/>
                  </a:lnTo>
                  <a:lnTo>
                    <a:pt x="588" y="580"/>
                  </a:lnTo>
                  <a:lnTo>
                    <a:pt x="589" y="589"/>
                  </a:lnTo>
                  <a:lnTo>
                    <a:pt x="589" y="589"/>
                  </a:lnTo>
                  <a:lnTo>
                    <a:pt x="589" y="589"/>
                  </a:lnTo>
                  <a:lnTo>
                    <a:pt x="588" y="591"/>
                  </a:lnTo>
                  <a:lnTo>
                    <a:pt x="583" y="589"/>
                  </a:lnTo>
                  <a:lnTo>
                    <a:pt x="579" y="589"/>
                  </a:lnTo>
                  <a:lnTo>
                    <a:pt x="577" y="589"/>
                  </a:lnTo>
                  <a:lnTo>
                    <a:pt x="576" y="591"/>
                  </a:lnTo>
                  <a:lnTo>
                    <a:pt x="576" y="591"/>
                  </a:lnTo>
                  <a:lnTo>
                    <a:pt x="574" y="595"/>
                  </a:lnTo>
                  <a:lnTo>
                    <a:pt x="570" y="595"/>
                  </a:lnTo>
                  <a:lnTo>
                    <a:pt x="563" y="597"/>
                  </a:lnTo>
                  <a:lnTo>
                    <a:pt x="563" y="597"/>
                  </a:lnTo>
                  <a:lnTo>
                    <a:pt x="563" y="597"/>
                  </a:lnTo>
                  <a:lnTo>
                    <a:pt x="563" y="599"/>
                  </a:lnTo>
                  <a:lnTo>
                    <a:pt x="565" y="602"/>
                  </a:lnTo>
                  <a:lnTo>
                    <a:pt x="574" y="611"/>
                  </a:lnTo>
                  <a:lnTo>
                    <a:pt x="574" y="611"/>
                  </a:lnTo>
                  <a:lnTo>
                    <a:pt x="576" y="613"/>
                  </a:lnTo>
                  <a:lnTo>
                    <a:pt x="576" y="615"/>
                  </a:lnTo>
                  <a:lnTo>
                    <a:pt x="573" y="619"/>
                  </a:lnTo>
                  <a:lnTo>
                    <a:pt x="570" y="619"/>
                  </a:lnTo>
                  <a:lnTo>
                    <a:pt x="569" y="617"/>
                  </a:lnTo>
                  <a:lnTo>
                    <a:pt x="567" y="615"/>
                  </a:lnTo>
                  <a:lnTo>
                    <a:pt x="567" y="615"/>
                  </a:lnTo>
                  <a:lnTo>
                    <a:pt x="567" y="613"/>
                  </a:lnTo>
                  <a:lnTo>
                    <a:pt x="565" y="613"/>
                  </a:lnTo>
                  <a:lnTo>
                    <a:pt x="561" y="615"/>
                  </a:lnTo>
                  <a:lnTo>
                    <a:pt x="549" y="625"/>
                  </a:lnTo>
                  <a:lnTo>
                    <a:pt x="549" y="625"/>
                  </a:lnTo>
                  <a:lnTo>
                    <a:pt x="545" y="630"/>
                  </a:lnTo>
                  <a:lnTo>
                    <a:pt x="544" y="634"/>
                  </a:lnTo>
                  <a:lnTo>
                    <a:pt x="541" y="639"/>
                  </a:lnTo>
                  <a:lnTo>
                    <a:pt x="540" y="639"/>
                  </a:lnTo>
                  <a:lnTo>
                    <a:pt x="538" y="641"/>
                  </a:lnTo>
                  <a:lnTo>
                    <a:pt x="538" y="641"/>
                  </a:lnTo>
                  <a:lnTo>
                    <a:pt x="535" y="641"/>
                  </a:lnTo>
                  <a:lnTo>
                    <a:pt x="533" y="643"/>
                  </a:lnTo>
                  <a:lnTo>
                    <a:pt x="532" y="649"/>
                  </a:lnTo>
                  <a:lnTo>
                    <a:pt x="531" y="654"/>
                  </a:lnTo>
                  <a:lnTo>
                    <a:pt x="528" y="660"/>
                  </a:lnTo>
                  <a:lnTo>
                    <a:pt x="528" y="660"/>
                  </a:lnTo>
                  <a:lnTo>
                    <a:pt x="526" y="660"/>
                  </a:lnTo>
                  <a:lnTo>
                    <a:pt x="525" y="660"/>
                  </a:lnTo>
                  <a:lnTo>
                    <a:pt x="523" y="656"/>
                  </a:lnTo>
                  <a:lnTo>
                    <a:pt x="522" y="651"/>
                  </a:lnTo>
                  <a:lnTo>
                    <a:pt x="519" y="651"/>
                  </a:lnTo>
                  <a:lnTo>
                    <a:pt x="517" y="649"/>
                  </a:lnTo>
                  <a:lnTo>
                    <a:pt x="517" y="649"/>
                  </a:lnTo>
                  <a:lnTo>
                    <a:pt x="513" y="651"/>
                  </a:lnTo>
                  <a:lnTo>
                    <a:pt x="512" y="653"/>
                  </a:lnTo>
                  <a:lnTo>
                    <a:pt x="512" y="658"/>
                  </a:lnTo>
                  <a:lnTo>
                    <a:pt x="514" y="664"/>
                  </a:lnTo>
                  <a:lnTo>
                    <a:pt x="514" y="664"/>
                  </a:lnTo>
                  <a:lnTo>
                    <a:pt x="516" y="666"/>
                  </a:lnTo>
                  <a:lnTo>
                    <a:pt x="516" y="667"/>
                  </a:lnTo>
                  <a:lnTo>
                    <a:pt x="513" y="667"/>
                  </a:lnTo>
                  <a:lnTo>
                    <a:pt x="507" y="669"/>
                  </a:lnTo>
                  <a:lnTo>
                    <a:pt x="506" y="669"/>
                  </a:lnTo>
                  <a:lnTo>
                    <a:pt x="505" y="671"/>
                  </a:lnTo>
                  <a:lnTo>
                    <a:pt x="505" y="671"/>
                  </a:lnTo>
                  <a:lnTo>
                    <a:pt x="500" y="675"/>
                  </a:lnTo>
                  <a:lnTo>
                    <a:pt x="494" y="677"/>
                  </a:lnTo>
                  <a:lnTo>
                    <a:pt x="488" y="678"/>
                  </a:lnTo>
                  <a:lnTo>
                    <a:pt x="485" y="680"/>
                  </a:lnTo>
                  <a:lnTo>
                    <a:pt x="485" y="680"/>
                  </a:lnTo>
                  <a:lnTo>
                    <a:pt x="484" y="682"/>
                  </a:lnTo>
                  <a:lnTo>
                    <a:pt x="485" y="684"/>
                  </a:lnTo>
                  <a:lnTo>
                    <a:pt x="488" y="686"/>
                  </a:lnTo>
                  <a:lnTo>
                    <a:pt x="493" y="688"/>
                  </a:lnTo>
                  <a:lnTo>
                    <a:pt x="496" y="691"/>
                  </a:lnTo>
                  <a:lnTo>
                    <a:pt x="496" y="691"/>
                  </a:lnTo>
                  <a:lnTo>
                    <a:pt x="496" y="691"/>
                  </a:lnTo>
                  <a:lnTo>
                    <a:pt x="494" y="693"/>
                  </a:lnTo>
                  <a:lnTo>
                    <a:pt x="490" y="693"/>
                  </a:lnTo>
                  <a:lnTo>
                    <a:pt x="478" y="691"/>
                  </a:lnTo>
                  <a:lnTo>
                    <a:pt x="478" y="691"/>
                  </a:lnTo>
                  <a:lnTo>
                    <a:pt x="477" y="691"/>
                  </a:lnTo>
                  <a:lnTo>
                    <a:pt x="475" y="691"/>
                  </a:lnTo>
                  <a:lnTo>
                    <a:pt x="472" y="695"/>
                  </a:lnTo>
                  <a:lnTo>
                    <a:pt x="471" y="699"/>
                  </a:lnTo>
                  <a:lnTo>
                    <a:pt x="469" y="700"/>
                  </a:lnTo>
                  <a:lnTo>
                    <a:pt x="468" y="700"/>
                  </a:lnTo>
                  <a:lnTo>
                    <a:pt x="468" y="700"/>
                  </a:lnTo>
                  <a:lnTo>
                    <a:pt x="463" y="700"/>
                  </a:lnTo>
                  <a:lnTo>
                    <a:pt x="459" y="702"/>
                  </a:lnTo>
                  <a:lnTo>
                    <a:pt x="458" y="708"/>
                  </a:lnTo>
                  <a:lnTo>
                    <a:pt x="458" y="710"/>
                  </a:lnTo>
                  <a:lnTo>
                    <a:pt x="459" y="711"/>
                  </a:lnTo>
                  <a:lnTo>
                    <a:pt x="459" y="711"/>
                  </a:lnTo>
                  <a:lnTo>
                    <a:pt x="459" y="715"/>
                  </a:lnTo>
                  <a:lnTo>
                    <a:pt x="458" y="715"/>
                  </a:lnTo>
                  <a:lnTo>
                    <a:pt x="455" y="715"/>
                  </a:lnTo>
                  <a:lnTo>
                    <a:pt x="452" y="713"/>
                  </a:lnTo>
                  <a:lnTo>
                    <a:pt x="452" y="713"/>
                  </a:lnTo>
                  <a:lnTo>
                    <a:pt x="449" y="713"/>
                  </a:lnTo>
                  <a:lnTo>
                    <a:pt x="446" y="715"/>
                  </a:lnTo>
                  <a:lnTo>
                    <a:pt x="442" y="725"/>
                  </a:lnTo>
                  <a:lnTo>
                    <a:pt x="442" y="725"/>
                  </a:lnTo>
                  <a:lnTo>
                    <a:pt x="442" y="728"/>
                  </a:lnTo>
                  <a:lnTo>
                    <a:pt x="443" y="730"/>
                  </a:lnTo>
                  <a:lnTo>
                    <a:pt x="446" y="734"/>
                  </a:lnTo>
                  <a:lnTo>
                    <a:pt x="449" y="736"/>
                  </a:lnTo>
                  <a:lnTo>
                    <a:pt x="450" y="738"/>
                  </a:lnTo>
                  <a:lnTo>
                    <a:pt x="450" y="738"/>
                  </a:lnTo>
                  <a:lnTo>
                    <a:pt x="449" y="741"/>
                  </a:lnTo>
                  <a:lnTo>
                    <a:pt x="446" y="743"/>
                  </a:lnTo>
                  <a:lnTo>
                    <a:pt x="446" y="745"/>
                  </a:lnTo>
                  <a:lnTo>
                    <a:pt x="447" y="747"/>
                  </a:lnTo>
                  <a:lnTo>
                    <a:pt x="447" y="747"/>
                  </a:lnTo>
                  <a:lnTo>
                    <a:pt x="450" y="749"/>
                  </a:lnTo>
                  <a:lnTo>
                    <a:pt x="450" y="753"/>
                  </a:lnTo>
                  <a:lnTo>
                    <a:pt x="447" y="754"/>
                  </a:lnTo>
                  <a:lnTo>
                    <a:pt x="446" y="756"/>
                  </a:lnTo>
                  <a:lnTo>
                    <a:pt x="446" y="756"/>
                  </a:lnTo>
                  <a:lnTo>
                    <a:pt x="443" y="758"/>
                  </a:lnTo>
                  <a:lnTo>
                    <a:pt x="443" y="762"/>
                  </a:lnTo>
                  <a:lnTo>
                    <a:pt x="443" y="766"/>
                  </a:lnTo>
                  <a:lnTo>
                    <a:pt x="446" y="769"/>
                  </a:lnTo>
                  <a:lnTo>
                    <a:pt x="446" y="769"/>
                  </a:lnTo>
                  <a:lnTo>
                    <a:pt x="446" y="771"/>
                  </a:lnTo>
                  <a:lnTo>
                    <a:pt x="446" y="773"/>
                  </a:lnTo>
                  <a:lnTo>
                    <a:pt x="444" y="775"/>
                  </a:lnTo>
                  <a:lnTo>
                    <a:pt x="443" y="778"/>
                  </a:lnTo>
                  <a:lnTo>
                    <a:pt x="443" y="780"/>
                  </a:lnTo>
                  <a:lnTo>
                    <a:pt x="444" y="784"/>
                  </a:lnTo>
                  <a:lnTo>
                    <a:pt x="444" y="784"/>
                  </a:lnTo>
                  <a:lnTo>
                    <a:pt x="447" y="788"/>
                  </a:lnTo>
                  <a:lnTo>
                    <a:pt x="450" y="788"/>
                  </a:lnTo>
                  <a:lnTo>
                    <a:pt x="452" y="786"/>
                  </a:lnTo>
                  <a:lnTo>
                    <a:pt x="455" y="788"/>
                  </a:lnTo>
                  <a:lnTo>
                    <a:pt x="455" y="788"/>
                  </a:lnTo>
                  <a:lnTo>
                    <a:pt x="456" y="791"/>
                  </a:lnTo>
                  <a:lnTo>
                    <a:pt x="459" y="789"/>
                  </a:lnTo>
                  <a:lnTo>
                    <a:pt x="468" y="782"/>
                  </a:lnTo>
                  <a:lnTo>
                    <a:pt x="468" y="782"/>
                  </a:lnTo>
                  <a:lnTo>
                    <a:pt x="471" y="780"/>
                  </a:lnTo>
                  <a:lnTo>
                    <a:pt x="472" y="780"/>
                  </a:lnTo>
                  <a:lnTo>
                    <a:pt x="475" y="782"/>
                  </a:lnTo>
                  <a:lnTo>
                    <a:pt x="475" y="788"/>
                  </a:lnTo>
                  <a:lnTo>
                    <a:pt x="474" y="789"/>
                  </a:lnTo>
                  <a:lnTo>
                    <a:pt x="472" y="789"/>
                  </a:lnTo>
                  <a:lnTo>
                    <a:pt x="472" y="789"/>
                  </a:lnTo>
                  <a:lnTo>
                    <a:pt x="468" y="789"/>
                  </a:lnTo>
                  <a:lnTo>
                    <a:pt x="465" y="791"/>
                  </a:lnTo>
                  <a:lnTo>
                    <a:pt x="462" y="795"/>
                  </a:lnTo>
                  <a:lnTo>
                    <a:pt x="462" y="800"/>
                  </a:lnTo>
                  <a:lnTo>
                    <a:pt x="462" y="800"/>
                  </a:lnTo>
                  <a:lnTo>
                    <a:pt x="462" y="802"/>
                  </a:lnTo>
                  <a:lnTo>
                    <a:pt x="461" y="802"/>
                  </a:lnTo>
                  <a:lnTo>
                    <a:pt x="458" y="804"/>
                  </a:lnTo>
                  <a:lnTo>
                    <a:pt x="455" y="802"/>
                  </a:lnTo>
                  <a:lnTo>
                    <a:pt x="453" y="800"/>
                  </a:lnTo>
                  <a:lnTo>
                    <a:pt x="453" y="797"/>
                  </a:lnTo>
                  <a:lnTo>
                    <a:pt x="453" y="797"/>
                  </a:lnTo>
                  <a:lnTo>
                    <a:pt x="453" y="795"/>
                  </a:lnTo>
                  <a:lnTo>
                    <a:pt x="452" y="793"/>
                  </a:lnTo>
                  <a:lnTo>
                    <a:pt x="449" y="795"/>
                  </a:lnTo>
                  <a:lnTo>
                    <a:pt x="446" y="800"/>
                  </a:lnTo>
                  <a:lnTo>
                    <a:pt x="446" y="802"/>
                  </a:lnTo>
                  <a:lnTo>
                    <a:pt x="447" y="804"/>
                  </a:lnTo>
                  <a:lnTo>
                    <a:pt x="447" y="804"/>
                  </a:lnTo>
                  <a:lnTo>
                    <a:pt x="449" y="808"/>
                  </a:lnTo>
                  <a:lnTo>
                    <a:pt x="447" y="811"/>
                  </a:lnTo>
                  <a:lnTo>
                    <a:pt x="446" y="815"/>
                  </a:lnTo>
                  <a:lnTo>
                    <a:pt x="446" y="819"/>
                  </a:lnTo>
                  <a:lnTo>
                    <a:pt x="446" y="819"/>
                  </a:lnTo>
                  <a:lnTo>
                    <a:pt x="446" y="823"/>
                  </a:lnTo>
                  <a:lnTo>
                    <a:pt x="450" y="823"/>
                  </a:lnTo>
                  <a:lnTo>
                    <a:pt x="453" y="821"/>
                  </a:lnTo>
                  <a:lnTo>
                    <a:pt x="456" y="817"/>
                  </a:lnTo>
                  <a:lnTo>
                    <a:pt x="456" y="817"/>
                  </a:lnTo>
                  <a:lnTo>
                    <a:pt x="459" y="813"/>
                  </a:lnTo>
                  <a:lnTo>
                    <a:pt x="462" y="813"/>
                  </a:lnTo>
                  <a:lnTo>
                    <a:pt x="465" y="815"/>
                  </a:lnTo>
                  <a:lnTo>
                    <a:pt x="468" y="819"/>
                  </a:lnTo>
                  <a:lnTo>
                    <a:pt x="468" y="819"/>
                  </a:lnTo>
                  <a:lnTo>
                    <a:pt x="468" y="823"/>
                  </a:lnTo>
                  <a:lnTo>
                    <a:pt x="465" y="823"/>
                  </a:lnTo>
                  <a:lnTo>
                    <a:pt x="463" y="825"/>
                  </a:lnTo>
                  <a:lnTo>
                    <a:pt x="462" y="828"/>
                  </a:lnTo>
                  <a:lnTo>
                    <a:pt x="462" y="828"/>
                  </a:lnTo>
                  <a:lnTo>
                    <a:pt x="462" y="834"/>
                  </a:lnTo>
                  <a:lnTo>
                    <a:pt x="459" y="834"/>
                  </a:lnTo>
                  <a:lnTo>
                    <a:pt x="456" y="834"/>
                  </a:lnTo>
                  <a:lnTo>
                    <a:pt x="453" y="838"/>
                  </a:lnTo>
                  <a:lnTo>
                    <a:pt x="453" y="838"/>
                  </a:lnTo>
                  <a:lnTo>
                    <a:pt x="453" y="840"/>
                  </a:lnTo>
                  <a:lnTo>
                    <a:pt x="455" y="843"/>
                  </a:lnTo>
                  <a:lnTo>
                    <a:pt x="461" y="849"/>
                  </a:lnTo>
                  <a:lnTo>
                    <a:pt x="468" y="854"/>
                  </a:lnTo>
                  <a:lnTo>
                    <a:pt x="475" y="858"/>
                  </a:lnTo>
                  <a:lnTo>
                    <a:pt x="475" y="858"/>
                  </a:lnTo>
                  <a:lnTo>
                    <a:pt x="484" y="864"/>
                  </a:lnTo>
                  <a:lnTo>
                    <a:pt x="490" y="866"/>
                  </a:lnTo>
                  <a:lnTo>
                    <a:pt x="498" y="866"/>
                  </a:lnTo>
                  <a:lnTo>
                    <a:pt x="498" y="866"/>
                  </a:lnTo>
                  <a:lnTo>
                    <a:pt x="503" y="864"/>
                  </a:lnTo>
                  <a:lnTo>
                    <a:pt x="509" y="860"/>
                  </a:lnTo>
                  <a:lnTo>
                    <a:pt x="521" y="849"/>
                  </a:lnTo>
                  <a:lnTo>
                    <a:pt x="529" y="838"/>
                  </a:lnTo>
                  <a:lnTo>
                    <a:pt x="535" y="830"/>
                  </a:lnTo>
                  <a:lnTo>
                    <a:pt x="535" y="830"/>
                  </a:lnTo>
                  <a:lnTo>
                    <a:pt x="538" y="828"/>
                  </a:lnTo>
                  <a:lnTo>
                    <a:pt x="541" y="828"/>
                  </a:lnTo>
                  <a:lnTo>
                    <a:pt x="545" y="828"/>
                  </a:lnTo>
                  <a:lnTo>
                    <a:pt x="549" y="826"/>
                  </a:lnTo>
                  <a:lnTo>
                    <a:pt x="549" y="826"/>
                  </a:lnTo>
                  <a:lnTo>
                    <a:pt x="551" y="823"/>
                  </a:lnTo>
                  <a:lnTo>
                    <a:pt x="553" y="817"/>
                  </a:lnTo>
                  <a:lnTo>
                    <a:pt x="553" y="811"/>
                  </a:lnTo>
                  <a:lnTo>
                    <a:pt x="554" y="810"/>
                  </a:lnTo>
                  <a:lnTo>
                    <a:pt x="554" y="810"/>
                  </a:lnTo>
                  <a:lnTo>
                    <a:pt x="556" y="808"/>
                  </a:lnTo>
                  <a:lnTo>
                    <a:pt x="556" y="810"/>
                  </a:lnTo>
                  <a:lnTo>
                    <a:pt x="558" y="815"/>
                  </a:lnTo>
                  <a:lnTo>
                    <a:pt x="560" y="819"/>
                  </a:lnTo>
                  <a:lnTo>
                    <a:pt x="561" y="823"/>
                  </a:lnTo>
                  <a:lnTo>
                    <a:pt x="561" y="823"/>
                  </a:lnTo>
                  <a:lnTo>
                    <a:pt x="564" y="825"/>
                  </a:lnTo>
                  <a:lnTo>
                    <a:pt x="565" y="826"/>
                  </a:lnTo>
                  <a:lnTo>
                    <a:pt x="565" y="830"/>
                  </a:lnTo>
                  <a:lnTo>
                    <a:pt x="567" y="836"/>
                  </a:lnTo>
                  <a:lnTo>
                    <a:pt x="567" y="836"/>
                  </a:lnTo>
                  <a:lnTo>
                    <a:pt x="567" y="843"/>
                  </a:lnTo>
                  <a:lnTo>
                    <a:pt x="569" y="851"/>
                  </a:lnTo>
                  <a:lnTo>
                    <a:pt x="572" y="856"/>
                  </a:lnTo>
                  <a:lnTo>
                    <a:pt x="576" y="862"/>
                  </a:lnTo>
                  <a:lnTo>
                    <a:pt x="576" y="862"/>
                  </a:lnTo>
                  <a:lnTo>
                    <a:pt x="579" y="867"/>
                  </a:lnTo>
                  <a:lnTo>
                    <a:pt x="579" y="875"/>
                  </a:lnTo>
                  <a:lnTo>
                    <a:pt x="580" y="880"/>
                  </a:lnTo>
                  <a:lnTo>
                    <a:pt x="582" y="888"/>
                  </a:lnTo>
                  <a:lnTo>
                    <a:pt x="582" y="888"/>
                  </a:lnTo>
                  <a:lnTo>
                    <a:pt x="586" y="895"/>
                  </a:lnTo>
                  <a:lnTo>
                    <a:pt x="588" y="900"/>
                  </a:lnTo>
                  <a:lnTo>
                    <a:pt x="589" y="906"/>
                  </a:lnTo>
                  <a:lnTo>
                    <a:pt x="592" y="912"/>
                  </a:lnTo>
                  <a:lnTo>
                    <a:pt x="592" y="912"/>
                  </a:lnTo>
                  <a:lnTo>
                    <a:pt x="596" y="915"/>
                  </a:lnTo>
                  <a:lnTo>
                    <a:pt x="598" y="919"/>
                  </a:lnTo>
                  <a:lnTo>
                    <a:pt x="598" y="925"/>
                  </a:lnTo>
                  <a:lnTo>
                    <a:pt x="596" y="930"/>
                  </a:lnTo>
                  <a:lnTo>
                    <a:pt x="596" y="930"/>
                  </a:lnTo>
                  <a:lnTo>
                    <a:pt x="596" y="934"/>
                  </a:lnTo>
                  <a:lnTo>
                    <a:pt x="598" y="938"/>
                  </a:lnTo>
                  <a:lnTo>
                    <a:pt x="601" y="940"/>
                  </a:lnTo>
                  <a:lnTo>
                    <a:pt x="602" y="941"/>
                  </a:lnTo>
                  <a:lnTo>
                    <a:pt x="602" y="941"/>
                  </a:lnTo>
                  <a:lnTo>
                    <a:pt x="602" y="953"/>
                  </a:lnTo>
                  <a:lnTo>
                    <a:pt x="602" y="958"/>
                  </a:lnTo>
                  <a:lnTo>
                    <a:pt x="602" y="964"/>
                  </a:lnTo>
                  <a:lnTo>
                    <a:pt x="602" y="964"/>
                  </a:lnTo>
                  <a:lnTo>
                    <a:pt x="605" y="966"/>
                  </a:lnTo>
                  <a:lnTo>
                    <a:pt x="608" y="966"/>
                  </a:lnTo>
                  <a:lnTo>
                    <a:pt x="612" y="964"/>
                  </a:lnTo>
                  <a:lnTo>
                    <a:pt x="618" y="962"/>
                  </a:lnTo>
                  <a:lnTo>
                    <a:pt x="618" y="962"/>
                  </a:lnTo>
                  <a:lnTo>
                    <a:pt x="623" y="962"/>
                  </a:lnTo>
                  <a:lnTo>
                    <a:pt x="626" y="958"/>
                  </a:lnTo>
                  <a:lnTo>
                    <a:pt x="626" y="947"/>
                  </a:lnTo>
                  <a:lnTo>
                    <a:pt x="626" y="947"/>
                  </a:lnTo>
                  <a:lnTo>
                    <a:pt x="627" y="943"/>
                  </a:lnTo>
                  <a:lnTo>
                    <a:pt x="628" y="943"/>
                  </a:lnTo>
                  <a:lnTo>
                    <a:pt x="630" y="941"/>
                  </a:lnTo>
                  <a:lnTo>
                    <a:pt x="631" y="940"/>
                  </a:lnTo>
                  <a:lnTo>
                    <a:pt x="631" y="940"/>
                  </a:lnTo>
                  <a:lnTo>
                    <a:pt x="634" y="936"/>
                  </a:lnTo>
                  <a:lnTo>
                    <a:pt x="637" y="936"/>
                  </a:lnTo>
                  <a:lnTo>
                    <a:pt x="643" y="936"/>
                  </a:lnTo>
                  <a:lnTo>
                    <a:pt x="647" y="938"/>
                  </a:lnTo>
                  <a:lnTo>
                    <a:pt x="647" y="938"/>
                  </a:lnTo>
                  <a:lnTo>
                    <a:pt x="652" y="938"/>
                  </a:lnTo>
                  <a:lnTo>
                    <a:pt x="656" y="936"/>
                  </a:lnTo>
                  <a:lnTo>
                    <a:pt x="658" y="932"/>
                  </a:lnTo>
                  <a:lnTo>
                    <a:pt x="659" y="926"/>
                  </a:lnTo>
                  <a:lnTo>
                    <a:pt x="659" y="926"/>
                  </a:lnTo>
                  <a:lnTo>
                    <a:pt x="661" y="923"/>
                  </a:lnTo>
                  <a:lnTo>
                    <a:pt x="662" y="923"/>
                  </a:lnTo>
                  <a:lnTo>
                    <a:pt x="666" y="930"/>
                  </a:lnTo>
                  <a:lnTo>
                    <a:pt x="666" y="930"/>
                  </a:lnTo>
                  <a:lnTo>
                    <a:pt x="670" y="928"/>
                  </a:lnTo>
                  <a:lnTo>
                    <a:pt x="672" y="923"/>
                  </a:lnTo>
                  <a:lnTo>
                    <a:pt x="678" y="906"/>
                  </a:lnTo>
                  <a:lnTo>
                    <a:pt x="678" y="906"/>
                  </a:lnTo>
                  <a:lnTo>
                    <a:pt x="679" y="900"/>
                  </a:lnTo>
                  <a:lnTo>
                    <a:pt x="678" y="899"/>
                  </a:lnTo>
                  <a:lnTo>
                    <a:pt x="678" y="899"/>
                  </a:lnTo>
                  <a:lnTo>
                    <a:pt x="675" y="900"/>
                  </a:lnTo>
                  <a:lnTo>
                    <a:pt x="671" y="908"/>
                  </a:lnTo>
                  <a:lnTo>
                    <a:pt x="671" y="908"/>
                  </a:lnTo>
                  <a:lnTo>
                    <a:pt x="670" y="910"/>
                  </a:lnTo>
                  <a:lnTo>
                    <a:pt x="668" y="910"/>
                  </a:lnTo>
                  <a:lnTo>
                    <a:pt x="666" y="904"/>
                  </a:lnTo>
                  <a:lnTo>
                    <a:pt x="671" y="889"/>
                  </a:lnTo>
                  <a:lnTo>
                    <a:pt x="671" y="889"/>
                  </a:lnTo>
                  <a:lnTo>
                    <a:pt x="672" y="882"/>
                  </a:lnTo>
                  <a:lnTo>
                    <a:pt x="672" y="871"/>
                  </a:lnTo>
                  <a:lnTo>
                    <a:pt x="674" y="854"/>
                  </a:lnTo>
                  <a:lnTo>
                    <a:pt x="674" y="854"/>
                  </a:lnTo>
                  <a:lnTo>
                    <a:pt x="675" y="849"/>
                  </a:lnTo>
                  <a:lnTo>
                    <a:pt x="677" y="845"/>
                  </a:lnTo>
                  <a:lnTo>
                    <a:pt x="679" y="841"/>
                  </a:lnTo>
                  <a:lnTo>
                    <a:pt x="686" y="838"/>
                  </a:lnTo>
                  <a:lnTo>
                    <a:pt x="686" y="838"/>
                  </a:lnTo>
                  <a:lnTo>
                    <a:pt x="691" y="836"/>
                  </a:lnTo>
                  <a:lnTo>
                    <a:pt x="697" y="828"/>
                  </a:lnTo>
                  <a:lnTo>
                    <a:pt x="702" y="823"/>
                  </a:lnTo>
                  <a:lnTo>
                    <a:pt x="703" y="819"/>
                  </a:lnTo>
                  <a:lnTo>
                    <a:pt x="703" y="817"/>
                  </a:lnTo>
                  <a:lnTo>
                    <a:pt x="703" y="817"/>
                  </a:lnTo>
                  <a:lnTo>
                    <a:pt x="703" y="815"/>
                  </a:lnTo>
                  <a:lnTo>
                    <a:pt x="705" y="811"/>
                  </a:lnTo>
                  <a:lnTo>
                    <a:pt x="707" y="806"/>
                  </a:lnTo>
                  <a:lnTo>
                    <a:pt x="713" y="800"/>
                  </a:lnTo>
                  <a:lnTo>
                    <a:pt x="715" y="797"/>
                  </a:lnTo>
                  <a:lnTo>
                    <a:pt x="715" y="797"/>
                  </a:lnTo>
                  <a:lnTo>
                    <a:pt x="712" y="791"/>
                  </a:lnTo>
                  <a:lnTo>
                    <a:pt x="707" y="782"/>
                  </a:lnTo>
                  <a:lnTo>
                    <a:pt x="696" y="771"/>
                  </a:lnTo>
                  <a:lnTo>
                    <a:pt x="696" y="771"/>
                  </a:lnTo>
                  <a:lnTo>
                    <a:pt x="691" y="769"/>
                  </a:lnTo>
                  <a:lnTo>
                    <a:pt x="687" y="767"/>
                  </a:lnTo>
                  <a:lnTo>
                    <a:pt x="682" y="767"/>
                  </a:lnTo>
                  <a:lnTo>
                    <a:pt x="682" y="767"/>
                  </a:lnTo>
                  <a:lnTo>
                    <a:pt x="681" y="766"/>
                  </a:lnTo>
                  <a:lnTo>
                    <a:pt x="681" y="766"/>
                  </a:lnTo>
                  <a:lnTo>
                    <a:pt x="681" y="753"/>
                  </a:lnTo>
                  <a:lnTo>
                    <a:pt x="679" y="738"/>
                  </a:lnTo>
                  <a:lnTo>
                    <a:pt x="679" y="738"/>
                  </a:lnTo>
                  <a:lnTo>
                    <a:pt x="679" y="730"/>
                  </a:lnTo>
                  <a:lnTo>
                    <a:pt x="682" y="725"/>
                  </a:lnTo>
                  <a:lnTo>
                    <a:pt x="686" y="719"/>
                  </a:lnTo>
                  <a:lnTo>
                    <a:pt x="687" y="711"/>
                  </a:lnTo>
                  <a:lnTo>
                    <a:pt x="687" y="711"/>
                  </a:lnTo>
                  <a:lnTo>
                    <a:pt x="687" y="700"/>
                  </a:lnTo>
                  <a:lnTo>
                    <a:pt x="688" y="697"/>
                  </a:lnTo>
                  <a:lnTo>
                    <a:pt x="691" y="693"/>
                  </a:lnTo>
                  <a:lnTo>
                    <a:pt x="691" y="693"/>
                  </a:lnTo>
                  <a:lnTo>
                    <a:pt x="694" y="689"/>
                  </a:lnTo>
                  <a:lnTo>
                    <a:pt x="696" y="688"/>
                  </a:lnTo>
                  <a:lnTo>
                    <a:pt x="697" y="684"/>
                  </a:lnTo>
                  <a:lnTo>
                    <a:pt x="702" y="682"/>
                  </a:lnTo>
                  <a:lnTo>
                    <a:pt x="702" y="682"/>
                  </a:lnTo>
                  <a:lnTo>
                    <a:pt x="705" y="680"/>
                  </a:lnTo>
                  <a:lnTo>
                    <a:pt x="706" y="678"/>
                  </a:lnTo>
                  <a:lnTo>
                    <a:pt x="707" y="673"/>
                  </a:lnTo>
                  <a:lnTo>
                    <a:pt x="710" y="666"/>
                  </a:lnTo>
                  <a:lnTo>
                    <a:pt x="713" y="664"/>
                  </a:lnTo>
                  <a:lnTo>
                    <a:pt x="715" y="662"/>
                  </a:lnTo>
                  <a:lnTo>
                    <a:pt x="715" y="662"/>
                  </a:lnTo>
                  <a:lnTo>
                    <a:pt x="723" y="656"/>
                  </a:lnTo>
                  <a:lnTo>
                    <a:pt x="734" y="649"/>
                  </a:lnTo>
                  <a:lnTo>
                    <a:pt x="734" y="649"/>
                  </a:lnTo>
                  <a:lnTo>
                    <a:pt x="753" y="634"/>
                  </a:lnTo>
                  <a:lnTo>
                    <a:pt x="760" y="626"/>
                  </a:lnTo>
                  <a:lnTo>
                    <a:pt x="764" y="619"/>
                  </a:lnTo>
                  <a:lnTo>
                    <a:pt x="764" y="619"/>
                  </a:lnTo>
                  <a:lnTo>
                    <a:pt x="764" y="615"/>
                  </a:lnTo>
                  <a:lnTo>
                    <a:pt x="764" y="613"/>
                  </a:lnTo>
                  <a:lnTo>
                    <a:pt x="761" y="606"/>
                  </a:lnTo>
                  <a:lnTo>
                    <a:pt x="760" y="600"/>
                  </a:lnTo>
                  <a:lnTo>
                    <a:pt x="760" y="597"/>
                  </a:lnTo>
                  <a:lnTo>
                    <a:pt x="763" y="595"/>
                  </a:lnTo>
                  <a:lnTo>
                    <a:pt x="763" y="595"/>
                  </a:lnTo>
                  <a:lnTo>
                    <a:pt x="766" y="591"/>
                  </a:lnTo>
                  <a:lnTo>
                    <a:pt x="766" y="588"/>
                  </a:lnTo>
                  <a:lnTo>
                    <a:pt x="767" y="582"/>
                  </a:lnTo>
                  <a:lnTo>
                    <a:pt x="767" y="577"/>
                  </a:lnTo>
                  <a:lnTo>
                    <a:pt x="769" y="575"/>
                  </a:lnTo>
                  <a:lnTo>
                    <a:pt x="770" y="575"/>
                  </a:lnTo>
                  <a:lnTo>
                    <a:pt x="770" y="575"/>
                  </a:lnTo>
                  <a:lnTo>
                    <a:pt x="777" y="569"/>
                  </a:lnTo>
                  <a:lnTo>
                    <a:pt x="783" y="562"/>
                  </a:lnTo>
                  <a:lnTo>
                    <a:pt x="783" y="562"/>
                  </a:lnTo>
                  <a:lnTo>
                    <a:pt x="786" y="558"/>
                  </a:lnTo>
                  <a:lnTo>
                    <a:pt x="791" y="558"/>
                  </a:lnTo>
                  <a:lnTo>
                    <a:pt x="796" y="558"/>
                  </a:lnTo>
                  <a:lnTo>
                    <a:pt x="804" y="558"/>
                  </a:lnTo>
                  <a:lnTo>
                    <a:pt x="804" y="558"/>
                  </a:lnTo>
                  <a:lnTo>
                    <a:pt x="811" y="558"/>
                  </a:lnTo>
                  <a:lnTo>
                    <a:pt x="818" y="560"/>
                  </a:lnTo>
                  <a:lnTo>
                    <a:pt x="832" y="567"/>
                  </a:lnTo>
                  <a:lnTo>
                    <a:pt x="832" y="567"/>
                  </a:lnTo>
                  <a:lnTo>
                    <a:pt x="836" y="571"/>
                  </a:lnTo>
                  <a:lnTo>
                    <a:pt x="837" y="577"/>
                  </a:lnTo>
                  <a:lnTo>
                    <a:pt x="837" y="586"/>
                  </a:lnTo>
                  <a:lnTo>
                    <a:pt x="837" y="586"/>
                  </a:lnTo>
                  <a:lnTo>
                    <a:pt x="837" y="595"/>
                  </a:lnTo>
                  <a:lnTo>
                    <a:pt x="837" y="597"/>
                  </a:lnTo>
                  <a:lnTo>
                    <a:pt x="835" y="595"/>
                  </a:lnTo>
                  <a:lnTo>
                    <a:pt x="835" y="595"/>
                  </a:lnTo>
                  <a:lnTo>
                    <a:pt x="832" y="595"/>
                  </a:lnTo>
                  <a:lnTo>
                    <a:pt x="828" y="595"/>
                  </a:lnTo>
                  <a:lnTo>
                    <a:pt x="826" y="600"/>
                  </a:lnTo>
                  <a:lnTo>
                    <a:pt x="823" y="606"/>
                  </a:lnTo>
                  <a:lnTo>
                    <a:pt x="823" y="606"/>
                  </a:lnTo>
                  <a:lnTo>
                    <a:pt x="820" y="615"/>
                  </a:lnTo>
                  <a:lnTo>
                    <a:pt x="815" y="623"/>
                  </a:lnTo>
                  <a:lnTo>
                    <a:pt x="808" y="630"/>
                  </a:lnTo>
                  <a:lnTo>
                    <a:pt x="804" y="632"/>
                  </a:lnTo>
                  <a:lnTo>
                    <a:pt x="804" y="632"/>
                  </a:lnTo>
                  <a:lnTo>
                    <a:pt x="799" y="634"/>
                  </a:lnTo>
                  <a:lnTo>
                    <a:pt x="796" y="638"/>
                  </a:lnTo>
                  <a:lnTo>
                    <a:pt x="795" y="641"/>
                  </a:lnTo>
                  <a:lnTo>
                    <a:pt x="792" y="643"/>
                  </a:lnTo>
                  <a:lnTo>
                    <a:pt x="792" y="643"/>
                  </a:lnTo>
                  <a:lnTo>
                    <a:pt x="788" y="645"/>
                  </a:lnTo>
                  <a:lnTo>
                    <a:pt x="783" y="649"/>
                  </a:lnTo>
                  <a:lnTo>
                    <a:pt x="782" y="653"/>
                  </a:lnTo>
                  <a:lnTo>
                    <a:pt x="780" y="658"/>
                  </a:lnTo>
                  <a:lnTo>
                    <a:pt x="780" y="658"/>
                  </a:lnTo>
                  <a:lnTo>
                    <a:pt x="779" y="662"/>
                  </a:lnTo>
                  <a:lnTo>
                    <a:pt x="776" y="666"/>
                  </a:lnTo>
                  <a:lnTo>
                    <a:pt x="772" y="666"/>
                  </a:lnTo>
                  <a:lnTo>
                    <a:pt x="767" y="666"/>
                  </a:lnTo>
                  <a:lnTo>
                    <a:pt x="767" y="666"/>
                  </a:lnTo>
                  <a:lnTo>
                    <a:pt x="766" y="667"/>
                  </a:lnTo>
                  <a:lnTo>
                    <a:pt x="764" y="667"/>
                  </a:lnTo>
                  <a:lnTo>
                    <a:pt x="761" y="673"/>
                  </a:lnTo>
                  <a:lnTo>
                    <a:pt x="760" y="678"/>
                  </a:lnTo>
                  <a:lnTo>
                    <a:pt x="758" y="682"/>
                  </a:lnTo>
                  <a:lnTo>
                    <a:pt x="758" y="682"/>
                  </a:lnTo>
                  <a:lnTo>
                    <a:pt x="756" y="686"/>
                  </a:lnTo>
                  <a:lnTo>
                    <a:pt x="756" y="688"/>
                  </a:lnTo>
                  <a:lnTo>
                    <a:pt x="756" y="691"/>
                  </a:lnTo>
                  <a:lnTo>
                    <a:pt x="758" y="697"/>
                  </a:lnTo>
                  <a:lnTo>
                    <a:pt x="758" y="697"/>
                  </a:lnTo>
                  <a:lnTo>
                    <a:pt x="760" y="702"/>
                  </a:lnTo>
                  <a:lnTo>
                    <a:pt x="761" y="706"/>
                  </a:lnTo>
                  <a:lnTo>
                    <a:pt x="760" y="710"/>
                  </a:lnTo>
                  <a:lnTo>
                    <a:pt x="761" y="713"/>
                  </a:lnTo>
                  <a:lnTo>
                    <a:pt x="761" y="713"/>
                  </a:lnTo>
                  <a:lnTo>
                    <a:pt x="764" y="726"/>
                  </a:lnTo>
                  <a:lnTo>
                    <a:pt x="766" y="734"/>
                  </a:lnTo>
                  <a:lnTo>
                    <a:pt x="764" y="743"/>
                  </a:lnTo>
                  <a:lnTo>
                    <a:pt x="764" y="743"/>
                  </a:lnTo>
                  <a:lnTo>
                    <a:pt x="758" y="762"/>
                  </a:lnTo>
                  <a:lnTo>
                    <a:pt x="757" y="767"/>
                  </a:lnTo>
                  <a:lnTo>
                    <a:pt x="758" y="769"/>
                  </a:lnTo>
                  <a:lnTo>
                    <a:pt x="758" y="769"/>
                  </a:lnTo>
                  <a:lnTo>
                    <a:pt x="758" y="769"/>
                  </a:lnTo>
                  <a:lnTo>
                    <a:pt x="763" y="769"/>
                  </a:lnTo>
                  <a:lnTo>
                    <a:pt x="767" y="773"/>
                  </a:lnTo>
                  <a:lnTo>
                    <a:pt x="773" y="777"/>
                  </a:lnTo>
                  <a:lnTo>
                    <a:pt x="777" y="778"/>
                  </a:lnTo>
                  <a:lnTo>
                    <a:pt x="777" y="778"/>
                  </a:lnTo>
                  <a:lnTo>
                    <a:pt x="782" y="780"/>
                  </a:lnTo>
                  <a:lnTo>
                    <a:pt x="783" y="782"/>
                  </a:lnTo>
                  <a:lnTo>
                    <a:pt x="786" y="786"/>
                  </a:lnTo>
                  <a:lnTo>
                    <a:pt x="789" y="786"/>
                  </a:lnTo>
                  <a:lnTo>
                    <a:pt x="789" y="786"/>
                  </a:lnTo>
                  <a:lnTo>
                    <a:pt x="793" y="786"/>
                  </a:lnTo>
                  <a:lnTo>
                    <a:pt x="796" y="789"/>
                  </a:lnTo>
                  <a:lnTo>
                    <a:pt x="802" y="791"/>
                  </a:lnTo>
                  <a:lnTo>
                    <a:pt x="811" y="791"/>
                  </a:lnTo>
                  <a:lnTo>
                    <a:pt x="811" y="791"/>
                  </a:lnTo>
                  <a:lnTo>
                    <a:pt x="826" y="789"/>
                  </a:lnTo>
                  <a:lnTo>
                    <a:pt x="843" y="782"/>
                  </a:lnTo>
                  <a:lnTo>
                    <a:pt x="861" y="777"/>
                  </a:lnTo>
                  <a:lnTo>
                    <a:pt x="874" y="775"/>
                  </a:lnTo>
                  <a:lnTo>
                    <a:pt x="874" y="775"/>
                  </a:lnTo>
                  <a:lnTo>
                    <a:pt x="883" y="775"/>
                  </a:lnTo>
                  <a:lnTo>
                    <a:pt x="890" y="773"/>
                  </a:lnTo>
                  <a:lnTo>
                    <a:pt x="899" y="767"/>
                  </a:lnTo>
                  <a:lnTo>
                    <a:pt x="899" y="767"/>
                  </a:lnTo>
                  <a:lnTo>
                    <a:pt x="902" y="767"/>
                  </a:lnTo>
                  <a:lnTo>
                    <a:pt x="903" y="769"/>
                  </a:lnTo>
                  <a:lnTo>
                    <a:pt x="906" y="773"/>
                  </a:lnTo>
                  <a:lnTo>
                    <a:pt x="909" y="780"/>
                  </a:lnTo>
                  <a:lnTo>
                    <a:pt x="912" y="784"/>
                  </a:lnTo>
                  <a:lnTo>
                    <a:pt x="912" y="784"/>
                  </a:lnTo>
                  <a:lnTo>
                    <a:pt x="916" y="786"/>
                  </a:lnTo>
                  <a:lnTo>
                    <a:pt x="921" y="788"/>
                  </a:lnTo>
                  <a:lnTo>
                    <a:pt x="926" y="788"/>
                  </a:lnTo>
                  <a:lnTo>
                    <a:pt x="929" y="789"/>
                  </a:lnTo>
                  <a:lnTo>
                    <a:pt x="929" y="789"/>
                  </a:lnTo>
                  <a:lnTo>
                    <a:pt x="931" y="791"/>
                  </a:lnTo>
                  <a:lnTo>
                    <a:pt x="928" y="793"/>
                  </a:lnTo>
                  <a:lnTo>
                    <a:pt x="921" y="793"/>
                  </a:lnTo>
                  <a:lnTo>
                    <a:pt x="921" y="793"/>
                  </a:lnTo>
                  <a:lnTo>
                    <a:pt x="916" y="793"/>
                  </a:lnTo>
                  <a:lnTo>
                    <a:pt x="912" y="795"/>
                  </a:lnTo>
                  <a:lnTo>
                    <a:pt x="900" y="800"/>
                  </a:lnTo>
                  <a:lnTo>
                    <a:pt x="900" y="800"/>
                  </a:lnTo>
                  <a:lnTo>
                    <a:pt x="896" y="804"/>
                  </a:lnTo>
                  <a:lnTo>
                    <a:pt x="893" y="808"/>
                  </a:lnTo>
                  <a:lnTo>
                    <a:pt x="891" y="810"/>
                  </a:lnTo>
                  <a:lnTo>
                    <a:pt x="887" y="813"/>
                  </a:lnTo>
                  <a:lnTo>
                    <a:pt x="887" y="813"/>
                  </a:lnTo>
                  <a:lnTo>
                    <a:pt x="878" y="813"/>
                  </a:lnTo>
                  <a:lnTo>
                    <a:pt x="868" y="811"/>
                  </a:lnTo>
                  <a:lnTo>
                    <a:pt x="858" y="808"/>
                  </a:lnTo>
                  <a:lnTo>
                    <a:pt x="849" y="808"/>
                  </a:lnTo>
                  <a:lnTo>
                    <a:pt x="849" y="808"/>
                  </a:lnTo>
                  <a:lnTo>
                    <a:pt x="828" y="811"/>
                  </a:lnTo>
                  <a:lnTo>
                    <a:pt x="818" y="813"/>
                  </a:lnTo>
                  <a:lnTo>
                    <a:pt x="814" y="815"/>
                  </a:lnTo>
                  <a:lnTo>
                    <a:pt x="812" y="817"/>
                  </a:lnTo>
                  <a:lnTo>
                    <a:pt x="812" y="817"/>
                  </a:lnTo>
                  <a:lnTo>
                    <a:pt x="807" y="821"/>
                  </a:lnTo>
                  <a:lnTo>
                    <a:pt x="802" y="825"/>
                  </a:lnTo>
                  <a:lnTo>
                    <a:pt x="799" y="828"/>
                  </a:lnTo>
                  <a:lnTo>
                    <a:pt x="798" y="830"/>
                  </a:lnTo>
                  <a:lnTo>
                    <a:pt x="799" y="832"/>
                  </a:lnTo>
                  <a:lnTo>
                    <a:pt x="799" y="832"/>
                  </a:lnTo>
                  <a:lnTo>
                    <a:pt x="802" y="836"/>
                  </a:lnTo>
                  <a:lnTo>
                    <a:pt x="802" y="840"/>
                  </a:lnTo>
                  <a:lnTo>
                    <a:pt x="802" y="843"/>
                  </a:lnTo>
                  <a:lnTo>
                    <a:pt x="804" y="849"/>
                  </a:lnTo>
                  <a:lnTo>
                    <a:pt x="804" y="849"/>
                  </a:lnTo>
                  <a:lnTo>
                    <a:pt x="809" y="856"/>
                  </a:lnTo>
                  <a:lnTo>
                    <a:pt x="812" y="856"/>
                  </a:lnTo>
                  <a:lnTo>
                    <a:pt x="815" y="856"/>
                  </a:lnTo>
                  <a:lnTo>
                    <a:pt x="815" y="856"/>
                  </a:lnTo>
                  <a:lnTo>
                    <a:pt x="820" y="856"/>
                  </a:lnTo>
                  <a:lnTo>
                    <a:pt x="823" y="858"/>
                  </a:lnTo>
                  <a:lnTo>
                    <a:pt x="823" y="862"/>
                  </a:lnTo>
                  <a:lnTo>
                    <a:pt x="820" y="867"/>
                  </a:lnTo>
                  <a:lnTo>
                    <a:pt x="820" y="867"/>
                  </a:lnTo>
                  <a:lnTo>
                    <a:pt x="817" y="873"/>
                  </a:lnTo>
                  <a:lnTo>
                    <a:pt x="817" y="878"/>
                  </a:lnTo>
                  <a:lnTo>
                    <a:pt x="817" y="884"/>
                  </a:lnTo>
                  <a:lnTo>
                    <a:pt x="818" y="891"/>
                  </a:lnTo>
                  <a:lnTo>
                    <a:pt x="818" y="891"/>
                  </a:lnTo>
                  <a:lnTo>
                    <a:pt x="817" y="897"/>
                  </a:lnTo>
                  <a:lnTo>
                    <a:pt x="815" y="899"/>
                  </a:lnTo>
                  <a:lnTo>
                    <a:pt x="811" y="902"/>
                  </a:lnTo>
                  <a:lnTo>
                    <a:pt x="807" y="902"/>
                  </a:lnTo>
                  <a:lnTo>
                    <a:pt x="802" y="902"/>
                  </a:lnTo>
                  <a:lnTo>
                    <a:pt x="802" y="902"/>
                  </a:lnTo>
                  <a:lnTo>
                    <a:pt x="799" y="900"/>
                  </a:lnTo>
                  <a:lnTo>
                    <a:pt x="796" y="899"/>
                  </a:lnTo>
                  <a:lnTo>
                    <a:pt x="792" y="891"/>
                  </a:lnTo>
                  <a:lnTo>
                    <a:pt x="785" y="877"/>
                  </a:lnTo>
                  <a:lnTo>
                    <a:pt x="785" y="877"/>
                  </a:lnTo>
                  <a:lnTo>
                    <a:pt x="783" y="875"/>
                  </a:lnTo>
                  <a:lnTo>
                    <a:pt x="780" y="875"/>
                  </a:lnTo>
                  <a:lnTo>
                    <a:pt x="776" y="878"/>
                  </a:lnTo>
                  <a:lnTo>
                    <a:pt x="764" y="888"/>
                  </a:lnTo>
                  <a:lnTo>
                    <a:pt x="764" y="888"/>
                  </a:lnTo>
                  <a:lnTo>
                    <a:pt x="761" y="891"/>
                  </a:lnTo>
                  <a:lnTo>
                    <a:pt x="760" y="897"/>
                  </a:lnTo>
                  <a:lnTo>
                    <a:pt x="760" y="902"/>
                  </a:lnTo>
                  <a:lnTo>
                    <a:pt x="757" y="908"/>
                  </a:lnTo>
                  <a:lnTo>
                    <a:pt x="757" y="908"/>
                  </a:lnTo>
                  <a:lnTo>
                    <a:pt x="754" y="912"/>
                  </a:lnTo>
                  <a:lnTo>
                    <a:pt x="753" y="917"/>
                  </a:lnTo>
                  <a:lnTo>
                    <a:pt x="751" y="923"/>
                  </a:lnTo>
                  <a:lnTo>
                    <a:pt x="754" y="930"/>
                  </a:lnTo>
                  <a:lnTo>
                    <a:pt x="754" y="930"/>
                  </a:lnTo>
                  <a:lnTo>
                    <a:pt x="757" y="940"/>
                  </a:lnTo>
                  <a:lnTo>
                    <a:pt x="757" y="947"/>
                  </a:lnTo>
                  <a:lnTo>
                    <a:pt x="756" y="955"/>
                  </a:lnTo>
                  <a:lnTo>
                    <a:pt x="753" y="960"/>
                  </a:lnTo>
                  <a:lnTo>
                    <a:pt x="753" y="960"/>
                  </a:lnTo>
                  <a:lnTo>
                    <a:pt x="751" y="964"/>
                  </a:lnTo>
                  <a:lnTo>
                    <a:pt x="751" y="966"/>
                  </a:lnTo>
                  <a:lnTo>
                    <a:pt x="754" y="967"/>
                  </a:lnTo>
                  <a:lnTo>
                    <a:pt x="757" y="971"/>
                  </a:lnTo>
                  <a:lnTo>
                    <a:pt x="757" y="971"/>
                  </a:lnTo>
                  <a:lnTo>
                    <a:pt x="757" y="973"/>
                  </a:lnTo>
                  <a:lnTo>
                    <a:pt x="756" y="975"/>
                  </a:lnTo>
                  <a:lnTo>
                    <a:pt x="753" y="977"/>
                  </a:lnTo>
                  <a:lnTo>
                    <a:pt x="750" y="980"/>
                  </a:lnTo>
                  <a:lnTo>
                    <a:pt x="750" y="982"/>
                  </a:lnTo>
                  <a:lnTo>
                    <a:pt x="750" y="984"/>
                  </a:lnTo>
                  <a:lnTo>
                    <a:pt x="750" y="984"/>
                  </a:lnTo>
                  <a:lnTo>
                    <a:pt x="751" y="988"/>
                  </a:lnTo>
                  <a:lnTo>
                    <a:pt x="751" y="988"/>
                  </a:lnTo>
                  <a:lnTo>
                    <a:pt x="747" y="989"/>
                  </a:lnTo>
                  <a:lnTo>
                    <a:pt x="742" y="988"/>
                  </a:lnTo>
                  <a:lnTo>
                    <a:pt x="741" y="988"/>
                  </a:lnTo>
                  <a:lnTo>
                    <a:pt x="741" y="984"/>
                  </a:lnTo>
                  <a:lnTo>
                    <a:pt x="741" y="984"/>
                  </a:lnTo>
                  <a:lnTo>
                    <a:pt x="740" y="982"/>
                  </a:lnTo>
                  <a:lnTo>
                    <a:pt x="738" y="980"/>
                  </a:lnTo>
                  <a:lnTo>
                    <a:pt x="734" y="980"/>
                  </a:lnTo>
                  <a:lnTo>
                    <a:pt x="729" y="982"/>
                  </a:lnTo>
                  <a:lnTo>
                    <a:pt x="728" y="984"/>
                  </a:lnTo>
                  <a:lnTo>
                    <a:pt x="728" y="986"/>
                  </a:lnTo>
                  <a:lnTo>
                    <a:pt x="728" y="986"/>
                  </a:lnTo>
                  <a:lnTo>
                    <a:pt x="726" y="989"/>
                  </a:lnTo>
                  <a:lnTo>
                    <a:pt x="725" y="993"/>
                  </a:lnTo>
                  <a:lnTo>
                    <a:pt x="721" y="997"/>
                  </a:lnTo>
                  <a:lnTo>
                    <a:pt x="715" y="999"/>
                  </a:lnTo>
                  <a:lnTo>
                    <a:pt x="715" y="999"/>
                  </a:lnTo>
                  <a:lnTo>
                    <a:pt x="710" y="997"/>
                  </a:lnTo>
                  <a:lnTo>
                    <a:pt x="707" y="993"/>
                  </a:lnTo>
                  <a:lnTo>
                    <a:pt x="706" y="988"/>
                  </a:lnTo>
                  <a:lnTo>
                    <a:pt x="706" y="982"/>
                  </a:lnTo>
                  <a:lnTo>
                    <a:pt x="706" y="982"/>
                  </a:lnTo>
                  <a:lnTo>
                    <a:pt x="705" y="982"/>
                  </a:lnTo>
                  <a:lnTo>
                    <a:pt x="700" y="982"/>
                  </a:lnTo>
                  <a:lnTo>
                    <a:pt x="687" y="984"/>
                  </a:lnTo>
                  <a:lnTo>
                    <a:pt x="672" y="991"/>
                  </a:lnTo>
                  <a:lnTo>
                    <a:pt x="666" y="995"/>
                  </a:lnTo>
                  <a:lnTo>
                    <a:pt x="662" y="999"/>
                  </a:lnTo>
                  <a:lnTo>
                    <a:pt x="662" y="999"/>
                  </a:lnTo>
                  <a:lnTo>
                    <a:pt x="658" y="1002"/>
                  </a:lnTo>
                  <a:lnTo>
                    <a:pt x="653" y="1004"/>
                  </a:lnTo>
                  <a:lnTo>
                    <a:pt x="643" y="1008"/>
                  </a:lnTo>
                  <a:lnTo>
                    <a:pt x="636" y="1008"/>
                  </a:lnTo>
                  <a:lnTo>
                    <a:pt x="633" y="1010"/>
                  </a:lnTo>
                  <a:lnTo>
                    <a:pt x="631" y="1012"/>
                  </a:lnTo>
                  <a:lnTo>
                    <a:pt x="631" y="1012"/>
                  </a:lnTo>
                  <a:lnTo>
                    <a:pt x="630" y="1015"/>
                  </a:lnTo>
                  <a:lnTo>
                    <a:pt x="627" y="1017"/>
                  </a:lnTo>
                  <a:lnTo>
                    <a:pt x="626" y="1017"/>
                  </a:lnTo>
                  <a:lnTo>
                    <a:pt x="624" y="1015"/>
                  </a:lnTo>
                  <a:lnTo>
                    <a:pt x="624" y="1015"/>
                  </a:lnTo>
                  <a:lnTo>
                    <a:pt x="623" y="1012"/>
                  </a:lnTo>
                  <a:lnTo>
                    <a:pt x="621" y="1008"/>
                  </a:lnTo>
                  <a:lnTo>
                    <a:pt x="617" y="1006"/>
                  </a:lnTo>
                  <a:lnTo>
                    <a:pt x="612" y="1006"/>
                  </a:lnTo>
                  <a:lnTo>
                    <a:pt x="612" y="1006"/>
                  </a:lnTo>
                  <a:lnTo>
                    <a:pt x="609" y="1006"/>
                  </a:lnTo>
                  <a:lnTo>
                    <a:pt x="609" y="1004"/>
                  </a:lnTo>
                  <a:lnTo>
                    <a:pt x="611" y="1000"/>
                  </a:lnTo>
                  <a:lnTo>
                    <a:pt x="614" y="997"/>
                  </a:lnTo>
                  <a:lnTo>
                    <a:pt x="614" y="993"/>
                  </a:lnTo>
                  <a:lnTo>
                    <a:pt x="614" y="991"/>
                  </a:lnTo>
                  <a:lnTo>
                    <a:pt x="614" y="991"/>
                  </a:lnTo>
                  <a:lnTo>
                    <a:pt x="612" y="991"/>
                  </a:lnTo>
                  <a:lnTo>
                    <a:pt x="611" y="991"/>
                  </a:lnTo>
                  <a:lnTo>
                    <a:pt x="607" y="995"/>
                  </a:lnTo>
                  <a:lnTo>
                    <a:pt x="602" y="997"/>
                  </a:lnTo>
                  <a:lnTo>
                    <a:pt x="599" y="999"/>
                  </a:lnTo>
                  <a:lnTo>
                    <a:pt x="596" y="997"/>
                  </a:lnTo>
                  <a:lnTo>
                    <a:pt x="596" y="997"/>
                  </a:lnTo>
                  <a:lnTo>
                    <a:pt x="593" y="997"/>
                  </a:lnTo>
                  <a:lnTo>
                    <a:pt x="591" y="999"/>
                  </a:lnTo>
                  <a:lnTo>
                    <a:pt x="585" y="1002"/>
                  </a:lnTo>
                  <a:lnTo>
                    <a:pt x="574" y="1013"/>
                  </a:lnTo>
                  <a:lnTo>
                    <a:pt x="574" y="1013"/>
                  </a:lnTo>
                  <a:lnTo>
                    <a:pt x="572" y="1015"/>
                  </a:lnTo>
                  <a:lnTo>
                    <a:pt x="569" y="1017"/>
                  </a:lnTo>
                  <a:lnTo>
                    <a:pt x="564" y="1015"/>
                  </a:lnTo>
                  <a:lnTo>
                    <a:pt x="563" y="1010"/>
                  </a:lnTo>
                  <a:lnTo>
                    <a:pt x="563" y="1008"/>
                  </a:lnTo>
                  <a:lnTo>
                    <a:pt x="564" y="1004"/>
                  </a:lnTo>
                  <a:lnTo>
                    <a:pt x="564" y="1004"/>
                  </a:lnTo>
                  <a:lnTo>
                    <a:pt x="565" y="1000"/>
                  </a:lnTo>
                  <a:lnTo>
                    <a:pt x="564" y="997"/>
                  </a:lnTo>
                  <a:lnTo>
                    <a:pt x="561" y="999"/>
                  </a:lnTo>
                  <a:lnTo>
                    <a:pt x="557" y="1000"/>
                  </a:lnTo>
                  <a:lnTo>
                    <a:pt x="557" y="1000"/>
                  </a:lnTo>
                  <a:lnTo>
                    <a:pt x="551" y="1000"/>
                  </a:lnTo>
                  <a:lnTo>
                    <a:pt x="547" y="1000"/>
                  </a:lnTo>
                  <a:lnTo>
                    <a:pt x="542" y="997"/>
                  </a:lnTo>
                  <a:lnTo>
                    <a:pt x="542" y="991"/>
                  </a:lnTo>
                  <a:lnTo>
                    <a:pt x="542" y="991"/>
                  </a:lnTo>
                  <a:lnTo>
                    <a:pt x="542" y="988"/>
                  </a:lnTo>
                  <a:lnTo>
                    <a:pt x="541" y="986"/>
                  </a:lnTo>
                  <a:lnTo>
                    <a:pt x="538" y="980"/>
                  </a:lnTo>
                  <a:lnTo>
                    <a:pt x="533" y="977"/>
                  </a:lnTo>
                  <a:lnTo>
                    <a:pt x="532" y="971"/>
                  </a:lnTo>
                  <a:lnTo>
                    <a:pt x="532" y="971"/>
                  </a:lnTo>
                  <a:lnTo>
                    <a:pt x="533" y="969"/>
                  </a:lnTo>
                  <a:lnTo>
                    <a:pt x="537" y="969"/>
                  </a:lnTo>
                  <a:lnTo>
                    <a:pt x="544" y="975"/>
                  </a:lnTo>
                  <a:lnTo>
                    <a:pt x="544" y="975"/>
                  </a:lnTo>
                  <a:lnTo>
                    <a:pt x="547" y="977"/>
                  </a:lnTo>
                  <a:lnTo>
                    <a:pt x="551" y="978"/>
                  </a:lnTo>
                  <a:lnTo>
                    <a:pt x="556" y="977"/>
                  </a:lnTo>
                  <a:lnTo>
                    <a:pt x="557" y="975"/>
                  </a:lnTo>
                  <a:lnTo>
                    <a:pt x="557" y="975"/>
                  </a:lnTo>
                  <a:lnTo>
                    <a:pt x="557" y="969"/>
                  </a:lnTo>
                  <a:lnTo>
                    <a:pt x="556" y="964"/>
                  </a:lnTo>
                  <a:lnTo>
                    <a:pt x="554" y="958"/>
                  </a:lnTo>
                  <a:lnTo>
                    <a:pt x="553" y="958"/>
                  </a:lnTo>
                  <a:lnTo>
                    <a:pt x="549" y="958"/>
                  </a:lnTo>
                  <a:lnTo>
                    <a:pt x="549" y="958"/>
                  </a:lnTo>
                  <a:lnTo>
                    <a:pt x="547" y="960"/>
                  </a:lnTo>
                  <a:lnTo>
                    <a:pt x="544" y="960"/>
                  </a:lnTo>
                  <a:lnTo>
                    <a:pt x="542" y="960"/>
                  </a:lnTo>
                  <a:lnTo>
                    <a:pt x="541" y="956"/>
                  </a:lnTo>
                  <a:lnTo>
                    <a:pt x="541" y="956"/>
                  </a:lnTo>
                  <a:lnTo>
                    <a:pt x="541" y="955"/>
                  </a:lnTo>
                  <a:lnTo>
                    <a:pt x="542" y="951"/>
                  </a:lnTo>
                  <a:lnTo>
                    <a:pt x="547" y="941"/>
                  </a:lnTo>
                  <a:lnTo>
                    <a:pt x="547" y="941"/>
                  </a:lnTo>
                  <a:lnTo>
                    <a:pt x="549" y="938"/>
                  </a:lnTo>
                  <a:lnTo>
                    <a:pt x="553" y="936"/>
                  </a:lnTo>
                  <a:lnTo>
                    <a:pt x="557" y="936"/>
                  </a:lnTo>
                  <a:lnTo>
                    <a:pt x="560" y="932"/>
                  </a:lnTo>
                  <a:lnTo>
                    <a:pt x="560" y="932"/>
                  </a:lnTo>
                  <a:lnTo>
                    <a:pt x="558" y="928"/>
                  </a:lnTo>
                  <a:lnTo>
                    <a:pt x="556" y="925"/>
                  </a:lnTo>
                  <a:lnTo>
                    <a:pt x="549" y="921"/>
                  </a:lnTo>
                  <a:lnTo>
                    <a:pt x="549" y="921"/>
                  </a:lnTo>
                  <a:lnTo>
                    <a:pt x="548" y="917"/>
                  </a:lnTo>
                  <a:lnTo>
                    <a:pt x="547" y="912"/>
                  </a:lnTo>
                  <a:lnTo>
                    <a:pt x="547" y="908"/>
                  </a:lnTo>
                  <a:lnTo>
                    <a:pt x="549" y="902"/>
                  </a:lnTo>
                  <a:lnTo>
                    <a:pt x="549" y="902"/>
                  </a:lnTo>
                  <a:lnTo>
                    <a:pt x="551" y="899"/>
                  </a:lnTo>
                  <a:lnTo>
                    <a:pt x="553" y="891"/>
                  </a:lnTo>
                  <a:lnTo>
                    <a:pt x="553" y="886"/>
                  </a:lnTo>
                  <a:lnTo>
                    <a:pt x="551" y="882"/>
                  </a:lnTo>
                  <a:lnTo>
                    <a:pt x="551" y="882"/>
                  </a:lnTo>
                  <a:lnTo>
                    <a:pt x="548" y="880"/>
                  </a:lnTo>
                  <a:lnTo>
                    <a:pt x="544" y="882"/>
                  </a:lnTo>
                  <a:lnTo>
                    <a:pt x="540" y="886"/>
                  </a:lnTo>
                  <a:lnTo>
                    <a:pt x="538" y="888"/>
                  </a:lnTo>
                  <a:lnTo>
                    <a:pt x="537" y="891"/>
                  </a:lnTo>
                  <a:lnTo>
                    <a:pt x="537" y="891"/>
                  </a:lnTo>
                  <a:lnTo>
                    <a:pt x="537" y="895"/>
                  </a:lnTo>
                  <a:lnTo>
                    <a:pt x="535" y="897"/>
                  </a:lnTo>
                  <a:lnTo>
                    <a:pt x="532" y="899"/>
                  </a:lnTo>
                  <a:lnTo>
                    <a:pt x="528" y="899"/>
                  </a:lnTo>
                  <a:lnTo>
                    <a:pt x="525" y="899"/>
                  </a:lnTo>
                  <a:lnTo>
                    <a:pt x="525" y="899"/>
                  </a:lnTo>
                  <a:lnTo>
                    <a:pt x="525" y="900"/>
                  </a:lnTo>
                  <a:lnTo>
                    <a:pt x="526" y="904"/>
                  </a:lnTo>
                  <a:lnTo>
                    <a:pt x="528" y="908"/>
                  </a:lnTo>
                  <a:lnTo>
                    <a:pt x="526" y="910"/>
                  </a:lnTo>
                  <a:lnTo>
                    <a:pt x="526" y="910"/>
                  </a:lnTo>
                  <a:lnTo>
                    <a:pt x="525" y="912"/>
                  </a:lnTo>
                  <a:lnTo>
                    <a:pt x="523" y="912"/>
                  </a:lnTo>
                  <a:lnTo>
                    <a:pt x="521" y="908"/>
                  </a:lnTo>
                  <a:lnTo>
                    <a:pt x="519" y="904"/>
                  </a:lnTo>
                  <a:lnTo>
                    <a:pt x="514" y="902"/>
                  </a:lnTo>
                  <a:lnTo>
                    <a:pt x="514" y="902"/>
                  </a:lnTo>
                  <a:lnTo>
                    <a:pt x="513" y="902"/>
                  </a:lnTo>
                  <a:lnTo>
                    <a:pt x="510" y="904"/>
                  </a:lnTo>
                  <a:lnTo>
                    <a:pt x="509" y="910"/>
                  </a:lnTo>
                  <a:lnTo>
                    <a:pt x="505" y="921"/>
                  </a:lnTo>
                  <a:lnTo>
                    <a:pt x="505" y="921"/>
                  </a:lnTo>
                  <a:lnTo>
                    <a:pt x="503" y="926"/>
                  </a:lnTo>
                  <a:lnTo>
                    <a:pt x="503" y="934"/>
                  </a:lnTo>
                  <a:lnTo>
                    <a:pt x="505" y="951"/>
                  </a:lnTo>
                  <a:lnTo>
                    <a:pt x="505" y="951"/>
                  </a:lnTo>
                  <a:lnTo>
                    <a:pt x="506" y="956"/>
                  </a:lnTo>
                  <a:lnTo>
                    <a:pt x="510" y="962"/>
                  </a:lnTo>
                  <a:lnTo>
                    <a:pt x="512" y="967"/>
                  </a:lnTo>
                  <a:lnTo>
                    <a:pt x="512" y="973"/>
                  </a:lnTo>
                  <a:lnTo>
                    <a:pt x="512" y="973"/>
                  </a:lnTo>
                  <a:lnTo>
                    <a:pt x="512" y="975"/>
                  </a:lnTo>
                  <a:lnTo>
                    <a:pt x="513" y="978"/>
                  </a:lnTo>
                  <a:lnTo>
                    <a:pt x="516" y="984"/>
                  </a:lnTo>
                  <a:lnTo>
                    <a:pt x="519" y="989"/>
                  </a:lnTo>
                  <a:lnTo>
                    <a:pt x="519" y="993"/>
                  </a:lnTo>
                  <a:lnTo>
                    <a:pt x="519" y="995"/>
                  </a:lnTo>
                  <a:lnTo>
                    <a:pt x="519" y="995"/>
                  </a:lnTo>
                  <a:lnTo>
                    <a:pt x="517" y="1000"/>
                  </a:lnTo>
                  <a:lnTo>
                    <a:pt x="519" y="1004"/>
                  </a:lnTo>
                  <a:lnTo>
                    <a:pt x="523" y="1017"/>
                  </a:lnTo>
                  <a:lnTo>
                    <a:pt x="523" y="1017"/>
                  </a:lnTo>
                  <a:lnTo>
                    <a:pt x="525" y="1019"/>
                  </a:lnTo>
                  <a:lnTo>
                    <a:pt x="525" y="1021"/>
                  </a:lnTo>
                  <a:lnTo>
                    <a:pt x="522" y="1023"/>
                  </a:lnTo>
                  <a:lnTo>
                    <a:pt x="517" y="1025"/>
                  </a:lnTo>
                  <a:lnTo>
                    <a:pt x="516" y="1025"/>
                  </a:lnTo>
                  <a:lnTo>
                    <a:pt x="516" y="1027"/>
                  </a:lnTo>
                  <a:lnTo>
                    <a:pt x="516" y="1027"/>
                  </a:lnTo>
                  <a:lnTo>
                    <a:pt x="514" y="1028"/>
                  </a:lnTo>
                  <a:lnTo>
                    <a:pt x="513" y="1030"/>
                  </a:lnTo>
                  <a:lnTo>
                    <a:pt x="509" y="1028"/>
                  </a:lnTo>
                  <a:lnTo>
                    <a:pt x="500" y="1025"/>
                  </a:lnTo>
                  <a:lnTo>
                    <a:pt x="500" y="1025"/>
                  </a:lnTo>
                  <a:lnTo>
                    <a:pt x="497" y="1023"/>
                  </a:lnTo>
                  <a:lnTo>
                    <a:pt x="491" y="1023"/>
                  </a:lnTo>
                  <a:lnTo>
                    <a:pt x="487" y="1025"/>
                  </a:lnTo>
                  <a:lnTo>
                    <a:pt x="485" y="1027"/>
                  </a:lnTo>
                  <a:lnTo>
                    <a:pt x="485" y="1027"/>
                  </a:lnTo>
                  <a:lnTo>
                    <a:pt x="485" y="1034"/>
                  </a:lnTo>
                  <a:lnTo>
                    <a:pt x="482" y="1036"/>
                  </a:lnTo>
                  <a:lnTo>
                    <a:pt x="479" y="1036"/>
                  </a:lnTo>
                  <a:lnTo>
                    <a:pt x="479" y="1036"/>
                  </a:lnTo>
                  <a:lnTo>
                    <a:pt x="477" y="1034"/>
                  </a:lnTo>
                  <a:lnTo>
                    <a:pt x="472" y="1034"/>
                  </a:lnTo>
                  <a:lnTo>
                    <a:pt x="461" y="1036"/>
                  </a:lnTo>
                  <a:lnTo>
                    <a:pt x="461" y="1036"/>
                  </a:lnTo>
                  <a:lnTo>
                    <a:pt x="455" y="1040"/>
                  </a:lnTo>
                  <a:lnTo>
                    <a:pt x="452" y="1043"/>
                  </a:lnTo>
                  <a:lnTo>
                    <a:pt x="450" y="1049"/>
                  </a:lnTo>
                  <a:lnTo>
                    <a:pt x="452" y="1055"/>
                  </a:lnTo>
                  <a:lnTo>
                    <a:pt x="452" y="1055"/>
                  </a:lnTo>
                  <a:lnTo>
                    <a:pt x="452" y="1055"/>
                  </a:lnTo>
                  <a:lnTo>
                    <a:pt x="452" y="1056"/>
                  </a:lnTo>
                  <a:lnTo>
                    <a:pt x="449" y="1058"/>
                  </a:lnTo>
                  <a:lnTo>
                    <a:pt x="444" y="1058"/>
                  </a:lnTo>
                  <a:lnTo>
                    <a:pt x="443" y="1056"/>
                  </a:lnTo>
                  <a:lnTo>
                    <a:pt x="443" y="1055"/>
                  </a:lnTo>
                  <a:lnTo>
                    <a:pt x="443" y="1055"/>
                  </a:lnTo>
                  <a:lnTo>
                    <a:pt x="442" y="1053"/>
                  </a:lnTo>
                  <a:lnTo>
                    <a:pt x="440" y="1051"/>
                  </a:lnTo>
                  <a:lnTo>
                    <a:pt x="437" y="1053"/>
                  </a:lnTo>
                  <a:lnTo>
                    <a:pt x="434" y="1055"/>
                  </a:lnTo>
                  <a:lnTo>
                    <a:pt x="433" y="1060"/>
                  </a:lnTo>
                  <a:lnTo>
                    <a:pt x="433" y="1060"/>
                  </a:lnTo>
                  <a:lnTo>
                    <a:pt x="433" y="1064"/>
                  </a:lnTo>
                  <a:lnTo>
                    <a:pt x="431" y="1066"/>
                  </a:lnTo>
                  <a:lnTo>
                    <a:pt x="428" y="1069"/>
                  </a:lnTo>
                  <a:lnTo>
                    <a:pt x="426" y="1075"/>
                  </a:lnTo>
                  <a:lnTo>
                    <a:pt x="424" y="1077"/>
                  </a:lnTo>
                  <a:lnTo>
                    <a:pt x="424" y="1080"/>
                  </a:lnTo>
                  <a:lnTo>
                    <a:pt x="424" y="1080"/>
                  </a:lnTo>
                  <a:lnTo>
                    <a:pt x="423" y="1088"/>
                  </a:lnTo>
                  <a:lnTo>
                    <a:pt x="418" y="1095"/>
                  </a:lnTo>
                  <a:lnTo>
                    <a:pt x="414" y="1100"/>
                  </a:lnTo>
                  <a:lnTo>
                    <a:pt x="408" y="1104"/>
                  </a:lnTo>
                  <a:lnTo>
                    <a:pt x="408" y="1104"/>
                  </a:lnTo>
                  <a:lnTo>
                    <a:pt x="398" y="1112"/>
                  </a:lnTo>
                  <a:lnTo>
                    <a:pt x="393" y="1113"/>
                  </a:lnTo>
                  <a:lnTo>
                    <a:pt x="387" y="1113"/>
                  </a:lnTo>
                  <a:lnTo>
                    <a:pt x="387" y="1113"/>
                  </a:lnTo>
                  <a:lnTo>
                    <a:pt x="382" y="1115"/>
                  </a:lnTo>
                  <a:lnTo>
                    <a:pt x="379" y="1119"/>
                  </a:lnTo>
                  <a:lnTo>
                    <a:pt x="376" y="1127"/>
                  </a:lnTo>
                  <a:lnTo>
                    <a:pt x="376" y="1136"/>
                  </a:lnTo>
                  <a:lnTo>
                    <a:pt x="376" y="1136"/>
                  </a:lnTo>
                  <a:lnTo>
                    <a:pt x="376" y="1141"/>
                  </a:lnTo>
                  <a:lnTo>
                    <a:pt x="374" y="1145"/>
                  </a:lnTo>
                  <a:lnTo>
                    <a:pt x="373" y="1147"/>
                  </a:lnTo>
                  <a:lnTo>
                    <a:pt x="370" y="1151"/>
                  </a:lnTo>
                  <a:lnTo>
                    <a:pt x="363" y="1153"/>
                  </a:lnTo>
                  <a:lnTo>
                    <a:pt x="355" y="1153"/>
                  </a:lnTo>
                  <a:lnTo>
                    <a:pt x="355" y="1153"/>
                  </a:lnTo>
                  <a:lnTo>
                    <a:pt x="351" y="1155"/>
                  </a:lnTo>
                  <a:lnTo>
                    <a:pt x="348" y="1156"/>
                  </a:lnTo>
                  <a:lnTo>
                    <a:pt x="345" y="1162"/>
                  </a:lnTo>
                  <a:lnTo>
                    <a:pt x="344" y="1167"/>
                  </a:lnTo>
                  <a:lnTo>
                    <a:pt x="342" y="1171"/>
                  </a:lnTo>
                  <a:lnTo>
                    <a:pt x="342" y="1171"/>
                  </a:lnTo>
                  <a:lnTo>
                    <a:pt x="339" y="1173"/>
                  </a:lnTo>
                  <a:lnTo>
                    <a:pt x="336" y="1173"/>
                  </a:lnTo>
                  <a:lnTo>
                    <a:pt x="328" y="1171"/>
                  </a:lnTo>
                  <a:lnTo>
                    <a:pt x="320" y="1166"/>
                  </a:lnTo>
                  <a:lnTo>
                    <a:pt x="319" y="1164"/>
                  </a:lnTo>
                  <a:lnTo>
                    <a:pt x="317" y="1160"/>
                  </a:lnTo>
                  <a:lnTo>
                    <a:pt x="317" y="1160"/>
                  </a:lnTo>
                  <a:lnTo>
                    <a:pt x="316" y="1158"/>
                  </a:lnTo>
                  <a:lnTo>
                    <a:pt x="313" y="1158"/>
                  </a:lnTo>
                  <a:lnTo>
                    <a:pt x="307" y="1158"/>
                  </a:lnTo>
                  <a:lnTo>
                    <a:pt x="306" y="1160"/>
                  </a:lnTo>
                  <a:lnTo>
                    <a:pt x="304" y="1164"/>
                  </a:lnTo>
                  <a:lnTo>
                    <a:pt x="304" y="1167"/>
                  </a:lnTo>
                  <a:lnTo>
                    <a:pt x="306" y="1171"/>
                  </a:lnTo>
                  <a:lnTo>
                    <a:pt x="306" y="1171"/>
                  </a:lnTo>
                  <a:lnTo>
                    <a:pt x="309" y="1178"/>
                  </a:lnTo>
                  <a:lnTo>
                    <a:pt x="310" y="1186"/>
                  </a:lnTo>
                  <a:lnTo>
                    <a:pt x="310" y="1193"/>
                  </a:lnTo>
                  <a:lnTo>
                    <a:pt x="309" y="1197"/>
                  </a:lnTo>
                  <a:lnTo>
                    <a:pt x="309" y="1197"/>
                  </a:lnTo>
                  <a:lnTo>
                    <a:pt x="304" y="1197"/>
                  </a:lnTo>
                  <a:lnTo>
                    <a:pt x="300" y="1197"/>
                  </a:lnTo>
                  <a:lnTo>
                    <a:pt x="296" y="1195"/>
                  </a:lnTo>
                  <a:lnTo>
                    <a:pt x="293" y="1195"/>
                  </a:lnTo>
                  <a:lnTo>
                    <a:pt x="291" y="1195"/>
                  </a:lnTo>
                  <a:lnTo>
                    <a:pt x="291" y="1195"/>
                  </a:lnTo>
                  <a:lnTo>
                    <a:pt x="287" y="1197"/>
                  </a:lnTo>
                  <a:lnTo>
                    <a:pt x="285" y="1195"/>
                  </a:lnTo>
                  <a:lnTo>
                    <a:pt x="282" y="1191"/>
                  </a:lnTo>
                  <a:lnTo>
                    <a:pt x="278" y="1188"/>
                  </a:lnTo>
                  <a:lnTo>
                    <a:pt x="278" y="1188"/>
                  </a:lnTo>
                  <a:lnTo>
                    <a:pt x="274" y="1188"/>
                  </a:lnTo>
                  <a:lnTo>
                    <a:pt x="270" y="1189"/>
                  </a:lnTo>
                  <a:lnTo>
                    <a:pt x="266" y="1191"/>
                  </a:lnTo>
                  <a:lnTo>
                    <a:pt x="259" y="1191"/>
                  </a:lnTo>
                  <a:lnTo>
                    <a:pt x="259" y="1191"/>
                  </a:lnTo>
                  <a:lnTo>
                    <a:pt x="252" y="1191"/>
                  </a:lnTo>
                  <a:lnTo>
                    <a:pt x="247" y="1195"/>
                  </a:lnTo>
                  <a:lnTo>
                    <a:pt x="246" y="1199"/>
                  </a:lnTo>
                  <a:lnTo>
                    <a:pt x="247" y="1202"/>
                  </a:lnTo>
                  <a:lnTo>
                    <a:pt x="247" y="1202"/>
                  </a:lnTo>
                  <a:lnTo>
                    <a:pt x="249" y="1208"/>
                  </a:lnTo>
                  <a:lnTo>
                    <a:pt x="249" y="1212"/>
                  </a:lnTo>
                  <a:lnTo>
                    <a:pt x="247" y="1215"/>
                  </a:lnTo>
                  <a:lnTo>
                    <a:pt x="249" y="1219"/>
                  </a:lnTo>
                  <a:lnTo>
                    <a:pt x="249" y="1219"/>
                  </a:lnTo>
                  <a:lnTo>
                    <a:pt x="253" y="1221"/>
                  </a:lnTo>
                  <a:lnTo>
                    <a:pt x="259" y="1223"/>
                  </a:lnTo>
                  <a:lnTo>
                    <a:pt x="268" y="1227"/>
                  </a:lnTo>
                  <a:lnTo>
                    <a:pt x="275" y="1230"/>
                  </a:lnTo>
                  <a:lnTo>
                    <a:pt x="275" y="1230"/>
                  </a:lnTo>
                  <a:lnTo>
                    <a:pt x="282" y="1232"/>
                  </a:lnTo>
                  <a:lnTo>
                    <a:pt x="287" y="1234"/>
                  </a:lnTo>
                  <a:lnTo>
                    <a:pt x="290" y="1234"/>
                  </a:lnTo>
                  <a:lnTo>
                    <a:pt x="293" y="1236"/>
                  </a:lnTo>
                  <a:lnTo>
                    <a:pt x="293" y="1236"/>
                  </a:lnTo>
                  <a:lnTo>
                    <a:pt x="298" y="1240"/>
                  </a:lnTo>
                  <a:lnTo>
                    <a:pt x="298" y="1242"/>
                  </a:lnTo>
                  <a:lnTo>
                    <a:pt x="300" y="1247"/>
                  </a:lnTo>
                  <a:lnTo>
                    <a:pt x="300" y="1247"/>
                  </a:lnTo>
                  <a:lnTo>
                    <a:pt x="300" y="1255"/>
                  </a:lnTo>
                  <a:lnTo>
                    <a:pt x="304" y="1260"/>
                  </a:lnTo>
                  <a:lnTo>
                    <a:pt x="309" y="1266"/>
                  </a:lnTo>
                  <a:lnTo>
                    <a:pt x="314" y="1269"/>
                  </a:lnTo>
                  <a:lnTo>
                    <a:pt x="314" y="1269"/>
                  </a:lnTo>
                  <a:lnTo>
                    <a:pt x="317" y="1269"/>
                  </a:lnTo>
                  <a:lnTo>
                    <a:pt x="319" y="1271"/>
                  </a:lnTo>
                  <a:lnTo>
                    <a:pt x="320" y="1277"/>
                  </a:lnTo>
                  <a:lnTo>
                    <a:pt x="320" y="1282"/>
                  </a:lnTo>
                  <a:lnTo>
                    <a:pt x="320" y="1288"/>
                  </a:lnTo>
                  <a:lnTo>
                    <a:pt x="320" y="1288"/>
                  </a:lnTo>
                  <a:lnTo>
                    <a:pt x="320" y="1295"/>
                  </a:lnTo>
                  <a:lnTo>
                    <a:pt x="319" y="1302"/>
                  </a:lnTo>
                  <a:lnTo>
                    <a:pt x="317" y="1310"/>
                  </a:lnTo>
                  <a:lnTo>
                    <a:pt x="317" y="1319"/>
                  </a:lnTo>
                  <a:lnTo>
                    <a:pt x="317" y="1319"/>
                  </a:lnTo>
                  <a:lnTo>
                    <a:pt x="317" y="1328"/>
                  </a:lnTo>
                  <a:lnTo>
                    <a:pt x="314" y="1343"/>
                  </a:lnTo>
                  <a:lnTo>
                    <a:pt x="312" y="1356"/>
                  </a:lnTo>
                  <a:lnTo>
                    <a:pt x="310" y="1362"/>
                  </a:lnTo>
                  <a:lnTo>
                    <a:pt x="309" y="1364"/>
                  </a:lnTo>
                  <a:lnTo>
                    <a:pt x="309" y="1364"/>
                  </a:lnTo>
                  <a:lnTo>
                    <a:pt x="303" y="1364"/>
                  </a:lnTo>
                  <a:lnTo>
                    <a:pt x="293" y="1362"/>
                  </a:lnTo>
                  <a:lnTo>
                    <a:pt x="282" y="1360"/>
                  </a:lnTo>
                  <a:lnTo>
                    <a:pt x="272" y="1360"/>
                  </a:lnTo>
                  <a:lnTo>
                    <a:pt x="272" y="1360"/>
                  </a:lnTo>
                  <a:lnTo>
                    <a:pt x="259" y="1360"/>
                  </a:lnTo>
                  <a:lnTo>
                    <a:pt x="240" y="1360"/>
                  </a:lnTo>
                  <a:lnTo>
                    <a:pt x="221" y="1358"/>
                  </a:lnTo>
                  <a:lnTo>
                    <a:pt x="206" y="1358"/>
                  </a:lnTo>
                  <a:lnTo>
                    <a:pt x="206" y="1358"/>
                  </a:lnTo>
                  <a:lnTo>
                    <a:pt x="198" y="1358"/>
                  </a:lnTo>
                  <a:lnTo>
                    <a:pt x="192" y="1356"/>
                  </a:lnTo>
                  <a:lnTo>
                    <a:pt x="187" y="1353"/>
                  </a:lnTo>
                  <a:lnTo>
                    <a:pt x="183" y="1351"/>
                  </a:lnTo>
                  <a:lnTo>
                    <a:pt x="183" y="1351"/>
                  </a:lnTo>
                  <a:lnTo>
                    <a:pt x="180" y="1351"/>
                  </a:lnTo>
                  <a:lnTo>
                    <a:pt x="179" y="1353"/>
                  </a:lnTo>
                  <a:lnTo>
                    <a:pt x="176" y="1358"/>
                  </a:lnTo>
                  <a:lnTo>
                    <a:pt x="173" y="1362"/>
                  </a:lnTo>
                  <a:lnTo>
                    <a:pt x="170" y="1364"/>
                  </a:lnTo>
                  <a:lnTo>
                    <a:pt x="165" y="1364"/>
                  </a:lnTo>
                  <a:lnTo>
                    <a:pt x="165" y="1364"/>
                  </a:lnTo>
                  <a:lnTo>
                    <a:pt x="160" y="1366"/>
                  </a:lnTo>
                  <a:lnTo>
                    <a:pt x="157" y="1367"/>
                  </a:lnTo>
                  <a:lnTo>
                    <a:pt x="157" y="1369"/>
                  </a:lnTo>
                  <a:lnTo>
                    <a:pt x="157" y="1373"/>
                  </a:lnTo>
                  <a:lnTo>
                    <a:pt x="157" y="1377"/>
                  </a:lnTo>
                  <a:lnTo>
                    <a:pt x="161" y="1382"/>
                  </a:lnTo>
                  <a:lnTo>
                    <a:pt x="161" y="1382"/>
                  </a:lnTo>
                  <a:lnTo>
                    <a:pt x="164" y="1386"/>
                  </a:lnTo>
                  <a:lnTo>
                    <a:pt x="165" y="1391"/>
                  </a:lnTo>
                  <a:lnTo>
                    <a:pt x="165" y="1402"/>
                  </a:lnTo>
                  <a:lnTo>
                    <a:pt x="164" y="1415"/>
                  </a:lnTo>
                  <a:lnTo>
                    <a:pt x="165" y="1421"/>
                  </a:lnTo>
                  <a:lnTo>
                    <a:pt x="165" y="1425"/>
                  </a:lnTo>
                  <a:lnTo>
                    <a:pt x="165" y="1425"/>
                  </a:lnTo>
                  <a:lnTo>
                    <a:pt x="167" y="1428"/>
                  </a:lnTo>
                  <a:lnTo>
                    <a:pt x="167" y="1436"/>
                  </a:lnTo>
                  <a:lnTo>
                    <a:pt x="164" y="1453"/>
                  </a:lnTo>
                  <a:lnTo>
                    <a:pt x="160" y="1471"/>
                  </a:lnTo>
                  <a:lnTo>
                    <a:pt x="157" y="1478"/>
                  </a:lnTo>
                  <a:lnTo>
                    <a:pt x="154" y="1484"/>
                  </a:lnTo>
                  <a:lnTo>
                    <a:pt x="154" y="1484"/>
                  </a:lnTo>
                  <a:lnTo>
                    <a:pt x="151" y="1491"/>
                  </a:lnTo>
                  <a:lnTo>
                    <a:pt x="151" y="1495"/>
                  </a:lnTo>
                  <a:lnTo>
                    <a:pt x="151" y="1497"/>
                  </a:lnTo>
                  <a:lnTo>
                    <a:pt x="155" y="1500"/>
                  </a:lnTo>
                  <a:lnTo>
                    <a:pt x="161" y="1506"/>
                  </a:lnTo>
                  <a:lnTo>
                    <a:pt x="161" y="1506"/>
                  </a:lnTo>
                  <a:lnTo>
                    <a:pt x="164" y="1510"/>
                  </a:lnTo>
                  <a:lnTo>
                    <a:pt x="165" y="1515"/>
                  </a:lnTo>
                  <a:lnTo>
                    <a:pt x="165" y="1529"/>
                  </a:lnTo>
                  <a:lnTo>
                    <a:pt x="164" y="1549"/>
                  </a:lnTo>
                  <a:lnTo>
                    <a:pt x="164" y="1549"/>
                  </a:lnTo>
                  <a:lnTo>
                    <a:pt x="165" y="1553"/>
                  </a:lnTo>
                  <a:lnTo>
                    <a:pt x="168" y="1554"/>
                  </a:lnTo>
                  <a:lnTo>
                    <a:pt x="179" y="1554"/>
                  </a:lnTo>
                  <a:lnTo>
                    <a:pt x="179" y="1554"/>
                  </a:lnTo>
                  <a:lnTo>
                    <a:pt x="186" y="1553"/>
                  </a:lnTo>
                  <a:lnTo>
                    <a:pt x="192" y="1551"/>
                  </a:lnTo>
                  <a:lnTo>
                    <a:pt x="199" y="1549"/>
                  </a:lnTo>
                  <a:lnTo>
                    <a:pt x="205" y="1551"/>
                  </a:lnTo>
                  <a:lnTo>
                    <a:pt x="205" y="1551"/>
                  </a:lnTo>
                  <a:lnTo>
                    <a:pt x="208" y="1554"/>
                  </a:lnTo>
                  <a:lnTo>
                    <a:pt x="211" y="1558"/>
                  </a:lnTo>
                  <a:lnTo>
                    <a:pt x="217" y="1567"/>
                  </a:lnTo>
                  <a:lnTo>
                    <a:pt x="222" y="1576"/>
                  </a:lnTo>
                  <a:lnTo>
                    <a:pt x="226" y="1580"/>
                  </a:lnTo>
                  <a:lnTo>
                    <a:pt x="230" y="1580"/>
                  </a:lnTo>
                  <a:lnTo>
                    <a:pt x="230" y="1580"/>
                  </a:lnTo>
                  <a:lnTo>
                    <a:pt x="233" y="1578"/>
                  </a:lnTo>
                  <a:lnTo>
                    <a:pt x="233" y="1576"/>
                  </a:lnTo>
                  <a:lnTo>
                    <a:pt x="233" y="1575"/>
                  </a:lnTo>
                  <a:lnTo>
                    <a:pt x="234" y="1573"/>
                  </a:lnTo>
                  <a:lnTo>
                    <a:pt x="234" y="1573"/>
                  </a:lnTo>
                  <a:lnTo>
                    <a:pt x="237" y="1571"/>
                  </a:lnTo>
                  <a:lnTo>
                    <a:pt x="238" y="1571"/>
                  </a:lnTo>
                  <a:lnTo>
                    <a:pt x="246" y="1571"/>
                  </a:lnTo>
                  <a:lnTo>
                    <a:pt x="246" y="1571"/>
                  </a:lnTo>
                  <a:lnTo>
                    <a:pt x="249" y="1569"/>
                  </a:lnTo>
                  <a:lnTo>
                    <a:pt x="253" y="1567"/>
                  </a:lnTo>
                  <a:lnTo>
                    <a:pt x="258" y="1564"/>
                  </a:lnTo>
                  <a:lnTo>
                    <a:pt x="265" y="1562"/>
                  </a:lnTo>
                  <a:lnTo>
                    <a:pt x="265" y="1562"/>
                  </a:lnTo>
                  <a:lnTo>
                    <a:pt x="290" y="1562"/>
                  </a:lnTo>
                  <a:lnTo>
                    <a:pt x="290" y="1562"/>
                  </a:lnTo>
                  <a:lnTo>
                    <a:pt x="294" y="1562"/>
                  </a:lnTo>
                  <a:lnTo>
                    <a:pt x="298" y="1560"/>
                  </a:lnTo>
                  <a:lnTo>
                    <a:pt x="301" y="1556"/>
                  </a:lnTo>
                  <a:lnTo>
                    <a:pt x="304" y="1553"/>
                  </a:lnTo>
                  <a:lnTo>
                    <a:pt x="304" y="1553"/>
                  </a:lnTo>
                  <a:lnTo>
                    <a:pt x="306" y="1547"/>
                  </a:lnTo>
                  <a:lnTo>
                    <a:pt x="309" y="1543"/>
                  </a:lnTo>
                  <a:lnTo>
                    <a:pt x="314" y="1542"/>
                  </a:lnTo>
                  <a:lnTo>
                    <a:pt x="319" y="1540"/>
                  </a:lnTo>
                  <a:lnTo>
                    <a:pt x="319" y="1540"/>
                  </a:lnTo>
                  <a:lnTo>
                    <a:pt x="323" y="1536"/>
                  </a:lnTo>
                  <a:lnTo>
                    <a:pt x="326" y="1532"/>
                  </a:lnTo>
                  <a:lnTo>
                    <a:pt x="326" y="1521"/>
                  </a:lnTo>
                  <a:lnTo>
                    <a:pt x="326" y="1521"/>
                  </a:lnTo>
                  <a:lnTo>
                    <a:pt x="329" y="1515"/>
                  </a:lnTo>
                  <a:lnTo>
                    <a:pt x="333" y="1510"/>
                  </a:lnTo>
                  <a:lnTo>
                    <a:pt x="339" y="1506"/>
                  </a:lnTo>
                  <a:lnTo>
                    <a:pt x="341" y="1500"/>
                  </a:lnTo>
                  <a:lnTo>
                    <a:pt x="341" y="1500"/>
                  </a:lnTo>
                  <a:lnTo>
                    <a:pt x="341" y="1495"/>
                  </a:lnTo>
                  <a:lnTo>
                    <a:pt x="339" y="1487"/>
                  </a:lnTo>
                  <a:lnTo>
                    <a:pt x="338" y="1476"/>
                  </a:lnTo>
                  <a:lnTo>
                    <a:pt x="339" y="1471"/>
                  </a:lnTo>
                  <a:lnTo>
                    <a:pt x="342" y="1465"/>
                  </a:lnTo>
                  <a:lnTo>
                    <a:pt x="342" y="1465"/>
                  </a:lnTo>
                  <a:lnTo>
                    <a:pt x="348" y="1456"/>
                  </a:lnTo>
                  <a:lnTo>
                    <a:pt x="352" y="1451"/>
                  </a:lnTo>
                  <a:lnTo>
                    <a:pt x="357" y="1445"/>
                  </a:lnTo>
                  <a:lnTo>
                    <a:pt x="358" y="1440"/>
                  </a:lnTo>
                  <a:lnTo>
                    <a:pt x="358" y="1440"/>
                  </a:lnTo>
                  <a:lnTo>
                    <a:pt x="360" y="1436"/>
                  </a:lnTo>
                  <a:lnTo>
                    <a:pt x="364" y="1432"/>
                  </a:lnTo>
                  <a:lnTo>
                    <a:pt x="370" y="1428"/>
                  </a:lnTo>
                  <a:lnTo>
                    <a:pt x="376" y="1428"/>
                  </a:lnTo>
                  <a:lnTo>
                    <a:pt x="376" y="1428"/>
                  </a:lnTo>
                  <a:lnTo>
                    <a:pt x="383" y="1425"/>
                  </a:lnTo>
                  <a:lnTo>
                    <a:pt x="387" y="1421"/>
                  </a:lnTo>
                  <a:lnTo>
                    <a:pt x="393" y="1417"/>
                  </a:lnTo>
                  <a:lnTo>
                    <a:pt x="398" y="1414"/>
                  </a:lnTo>
                  <a:lnTo>
                    <a:pt x="398" y="1414"/>
                  </a:lnTo>
                  <a:lnTo>
                    <a:pt x="404" y="1408"/>
                  </a:lnTo>
                  <a:lnTo>
                    <a:pt x="407" y="1402"/>
                  </a:lnTo>
                  <a:lnTo>
                    <a:pt x="407" y="1395"/>
                  </a:lnTo>
                  <a:lnTo>
                    <a:pt x="405" y="1386"/>
                  </a:lnTo>
                  <a:lnTo>
                    <a:pt x="405" y="1386"/>
                  </a:lnTo>
                  <a:lnTo>
                    <a:pt x="405" y="1380"/>
                  </a:lnTo>
                  <a:lnTo>
                    <a:pt x="405" y="1377"/>
                  </a:lnTo>
                  <a:lnTo>
                    <a:pt x="407" y="1371"/>
                  </a:lnTo>
                  <a:lnTo>
                    <a:pt x="408" y="1369"/>
                  </a:lnTo>
                  <a:lnTo>
                    <a:pt x="415" y="1364"/>
                  </a:lnTo>
                  <a:lnTo>
                    <a:pt x="421" y="1360"/>
                  </a:lnTo>
                  <a:lnTo>
                    <a:pt x="421" y="1360"/>
                  </a:lnTo>
                  <a:lnTo>
                    <a:pt x="431" y="1360"/>
                  </a:lnTo>
                  <a:lnTo>
                    <a:pt x="442" y="1364"/>
                  </a:lnTo>
                  <a:lnTo>
                    <a:pt x="452" y="1367"/>
                  </a:lnTo>
                  <a:lnTo>
                    <a:pt x="458" y="1371"/>
                  </a:lnTo>
                  <a:lnTo>
                    <a:pt x="458" y="1371"/>
                  </a:lnTo>
                  <a:lnTo>
                    <a:pt x="463" y="1373"/>
                  </a:lnTo>
                  <a:lnTo>
                    <a:pt x="468" y="1373"/>
                  </a:lnTo>
                  <a:lnTo>
                    <a:pt x="474" y="1369"/>
                  </a:lnTo>
                  <a:lnTo>
                    <a:pt x="481" y="1362"/>
                  </a:lnTo>
                  <a:lnTo>
                    <a:pt x="481" y="1362"/>
                  </a:lnTo>
                  <a:lnTo>
                    <a:pt x="488" y="1355"/>
                  </a:lnTo>
                  <a:lnTo>
                    <a:pt x="494" y="1351"/>
                  </a:lnTo>
                  <a:lnTo>
                    <a:pt x="498" y="1349"/>
                  </a:lnTo>
                  <a:lnTo>
                    <a:pt x="503" y="1347"/>
                  </a:lnTo>
                  <a:lnTo>
                    <a:pt x="503" y="1347"/>
                  </a:lnTo>
                  <a:lnTo>
                    <a:pt x="507" y="1343"/>
                  </a:lnTo>
                  <a:lnTo>
                    <a:pt x="509" y="1340"/>
                  </a:lnTo>
                  <a:lnTo>
                    <a:pt x="512" y="1336"/>
                  </a:lnTo>
                  <a:lnTo>
                    <a:pt x="517" y="1332"/>
                  </a:lnTo>
                  <a:lnTo>
                    <a:pt x="517" y="1332"/>
                  </a:lnTo>
                  <a:lnTo>
                    <a:pt x="521" y="1332"/>
                  </a:lnTo>
                  <a:lnTo>
                    <a:pt x="525" y="1332"/>
                  </a:lnTo>
                  <a:lnTo>
                    <a:pt x="533" y="1336"/>
                  </a:lnTo>
                  <a:lnTo>
                    <a:pt x="541" y="1342"/>
                  </a:lnTo>
                  <a:lnTo>
                    <a:pt x="545" y="1347"/>
                  </a:lnTo>
                  <a:lnTo>
                    <a:pt x="545" y="1347"/>
                  </a:lnTo>
                  <a:lnTo>
                    <a:pt x="549" y="1355"/>
                  </a:lnTo>
                  <a:lnTo>
                    <a:pt x="551" y="1362"/>
                  </a:lnTo>
                  <a:lnTo>
                    <a:pt x="551" y="1362"/>
                  </a:lnTo>
                  <a:lnTo>
                    <a:pt x="553" y="1367"/>
                  </a:lnTo>
                  <a:lnTo>
                    <a:pt x="556" y="1375"/>
                  </a:lnTo>
                  <a:lnTo>
                    <a:pt x="561" y="1384"/>
                  </a:lnTo>
                  <a:lnTo>
                    <a:pt x="570" y="1393"/>
                  </a:lnTo>
                  <a:lnTo>
                    <a:pt x="570" y="1393"/>
                  </a:lnTo>
                  <a:lnTo>
                    <a:pt x="579" y="1400"/>
                  </a:lnTo>
                  <a:lnTo>
                    <a:pt x="586" y="1410"/>
                  </a:lnTo>
                  <a:lnTo>
                    <a:pt x="592" y="1417"/>
                  </a:lnTo>
                  <a:lnTo>
                    <a:pt x="598" y="1423"/>
                  </a:lnTo>
                  <a:lnTo>
                    <a:pt x="598" y="1423"/>
                  </a:lnTo>
                  <a:lnTo>
                    <a:pt x="602" y="1425"/>
                  </a:lnTo>
                  <a:lnTo>
                    <a:pt x="608" y="1427"/>
                  </a:lnTo>
                  <a:lnTo>
                    <a:pt x="612" y="1428"/>
                  </a:lnTo>
                  <a:lnTo>
                    <a:pt x="617" y="1432"/>
                  </a:lnTo>
                  <a:lnTo>
                    <a:pt x="617" y="1432"/>
                  </a:lnTo>
                  <a:lnTo>
                    <a:pt x="620" y="1438"/>
                  </a:lnTo>
                  <a:lnTo>
                    <a:pt x="624" y="1442"/>
                  </a:lnTo>
                  <a:lnTo>
                    <a:pt x="634" y="1447"/>
                  </a:lnTo>
                  <a:lnTo>
                    <a:pt x="634" y="1447"/>
                  </a:lnTo>
                  <a:lnTo>
                    <a:pt x="637" y="1451"/>
                  </a:lnTo>
                  <a:lnTo>
                    <a:pt x="640" y="1456"/>
                  </a:lnTo>
                  <a:lnTo>
                    <a:pt x="643" y="1460"/>
                  </a:lnTo>
                  <a:lnTo>
                    <a:pt x="647" y="1462"/>
                  </a:lnTo>
                  <a:lnTo>
                    <a:pt x="647" y="1462"/>
                  </a:lnTo>
                  <a:lnTo>
                    <a:pt x="650" y="1464"/>
                  </a:lnTo>
                  <a:lnTo>
                    <a:pt x="652" y="1467"/>
                  </a:lnTo>
                  <a:lnTo>
                    <a:pt x="652" y="1473"/>
                  </a:lnTo>
                  <a:lnTo>
                    <a:pt x="655" y="1476"/>
                  </a:lnTo>
                  <a:lnTo>
                    <a:pt x="655" y="1476"/>
                  </a:lnTo>
                  <a:lnTo>
                    <a:pt x="656" y="1482"/>
                  </a:lnTo>
                  <a:lnTo>
                    <a:pt x="658" y="1489"/>
                  </a:lnTo>
                  <a:lnTo>
                    <a:pt x="658" y="1497"/>
                  </a:lnTo>
                  <a:lnTo>
                    <a:pt x="655" y="1504"/>
                  </a:lnTo>
                  <a:lnTo>
                    <a:pt x="655" y="1504"/>
                  </a:lnTo>
                  <a:lnTo>
                    <a:pt x="653" y="1510"/>
                  </a:lnTo>
                  <a:lnTo>
                    <a:pt x="653" y="1517"/>
                  </a:lnTo>
                  <a:lnTo>
                    <a:pt x="653" y="1523"/>
                  </a:lnTo>
                  <a:lnTo>
                    <a:pt x="656" y="1525"/>
                  </a:lnTo>
                  <a:lnTo>
                    <a:pt x="656" y="1525"/>
                  </a:lnTo>
                  <a:lnTo>
                    <a:pt x="659" y="1523"/>
                  </a:lnTo>
                  <a:lnTo>
                    <a:pt x="662" y="1517"/>
                  </a:lnTo>
                  <a:lnTo>
                    <a:pt x="665" y="1510"/>
                  </a:lnTo>
                  <a:lnTo>
                    <a:pt x="666" y="1502"/>
                  </a:lnTo>
                  <a:lnTo>
                    <a:pt x="666" y="1502"/>
                  </a:lnTo>
                  <a:lnTo>
                    <a:pt x="668" y="1499"/>
                  </a:lnTo>
                  <a:lnTo>
                    <a:pt x="671" y="1497"/>
                  </a:lnTo>
                  <a:lnTo>
                    <a:pt x="674" y="1493"/>
                  </a:lnTo>
                  <a:lnTo>
                    <a:pt x="678" y="1487"/>
                  </a:lnTo>
                  <a:lnTo>
                    <a:pt x="678" y="1487"/>
                  </a:lnTo>
                  <a:lnTo>
                    <a:pt x="678" y="1486"/>
                  </a:lnTo>
                  <a:lnTo>
                    <a:pt x="678" y="1484"/>
                  </a:lnTo>
                  <a:lnTo>
                    <a:pt x="675" y="1480"/>
                  </a:lnTo>
                  <a:lnTo>
                    <a:pt x="671" y="1475"/>
                  </a:lnTo>
                  <a:lnTo>
                    <a:pt x="668" y="1469"/>
                  </a:lnTo>
                  <a:lnTo>
                    <a:pt x="668" y="1469"/>
                  </a:lnTo>
                  <a:lnTo>
                    <a:pt x="668" y="1465"/>
                  </a:lnTo>
                  <a:lnTo>
                    <a:pt x="670" y="1462"/>
                  </a:lnTo>
                  <a:lnTo>
                    <a:pt x="671" y="1458"/>
                  </a:lnTo>
                  <a:lnTo>
                    <a:pt x="674" y="1456"/>
                  </a:lnTo>
                  <a:lnTo>
                    <a:pt x="677" y="1454"/>
                  </a:lnTo>
                  <a:lnTo>
                    <a:pt x="679" y="1454"/>
                  </a:lnTo>
                  <a:lnTo>
                    <a:pt x="684" y="1456"/>
                  </a:lnTo>
                  <a:lnTo>
                    <a:pt x="687" y="1458"/>
                  </a:lnTo>
                  <a:lnTo>
                    <a:pt x="687" y="1458"/>
                  </a:lnTo>
                  <a:lnTo>
                    <a:pt x="694" y="1464"/>
                  </a:lnTo>
                  <a:lnTo>
                    <a:pt x="698" y="1465"/>
                  </a:lnTo>
                  <a:lnTo>
                    <a:pt x="700" y="1465"/>
                  </a:lnTo>
                  <a:lnTo>
                    <a:pt x="702" y="1465"/>
                  </a:lnTo>
                  <a:lnTo>
                    <a:pt x="703" y="1460"/>
                  </a:lnTo>
                  <a:lnTo>
                    <a:pt x="703" y="1460"/>
                  </a:lnTo>
                  <a:lnTo>
                    <a:pt x="702" y="1454"/>
                  </a:lnTo>
                  <a:lnTo>
                    <a:pt x="697" y="1449"/>
                  </a:lnTo>
                  <a:lnTo>
                    <a:pt x="686" y="1440"/>
                  </a:lnTo>
                  <a:lnTo>
                    <a:pt x="663" y="1423"/>
                  </a:lnTo>
                  <a:lnTo>
                    <a:pt x="663" y="1423"/>
                  </a:lnTo>
                  <a:lnTo>
                    <a:pt x="659" y="1419"/>
                  </a:lnTo>
                  <a:lnTo>
                    <a:pt x="658" y="1414"/>
                  </a:lnTo>
                  <a:lnTo>
                    <a:pt x="655" y="1410"/>
                  </a:lnTo>
                  <a:lnTo>
                    <a:pt x="652" y="1408"/>
                  </a:lnTo>
                  <a:lnTo>
                    <a:pt x="649" y="1408"/>
                  </a:lnTo>
                  <a:lnTo>
                    <a:pt x="649" y="1408"/>
                  </a:lnTo>
                  <a:lnTo>
                    <a:pt x="643" y="1408"/>
                  </a:lnTo>
                  <a:lnTo>
                    <a:pt x="639" y="1406"/>
                  </a:lnTo>
                  <a:lnTo>
                    <a:pt x="634" y="1402"/>
                  </a:lnTo>
                  <a:lnTo>
                    <a:pt x="630" y="1397"/>
                  </a:lnTo>
                  <a:lnTo>
                    <a:pt x="623" y="1384"/>
                  </a:lnTo>
                  <a:lnTo>
                    <a:pt x="620" y="1377"/>
                  </a:lnTo>
                  <a:lnTo>
                    <a:pt x="617" y="1369"/>
                  </a:lnTo>
                  <a:lnTo>
                    <a:pt x="617" y="1369"/>
                  </a:lnTo>
                  <a:lnTo>
                    <a:pt x="615" y="1362"/>
                  </a:lnTo>
                  <a:lnTo>
                    <a:pt x="612" y="1355"/>
                  </a:lnTo>
                  <a:lnTo>
                    <a:pt x="604" y="1347"/>
                  </a:lnTo>
                  <a:lnTo>
                    <a:pt x="595" y="1340"/>
                  </a:lnTo>
                  <a:lnTo>
                    <a:pt x="592" y="1336"/>
                  </a:lnTo>
                  <a:lnTo>
                    <a:pt x="589" y="1332"/>
                  </a:lnTo>
                  <a:lnTo>
                    <a:pt x="589" y="1332"/>
                  </a:lnTo>
                  <a:lnTo>
                    <a:pt x="589" y="1328"/>
                  </a:lnTo>
                  <a:lnTo>
                    <a:pt x="588" y="1325"/>
                  </a:lnTo>
                  <a:lnTo>
                    <a:pt x="589" y="1319"/>
                  </a:lnTo>
                  <a:lnTo>
                    <a:pt x="591" y="1314"/>
                  </a:lnTo>
                  <a:lnTo>
                    <a:pt x="591" y="1310"/>
                  </a:lnTo>
                  <a:lnTo>
                    <a:pt x="591" y="1306"/>
                  </a:lnTo>
                  <a:lnTo>
                    <a:pt x="591" y="1306"/>
                  </a:lnTo>
                  <a:lnTo>
                    <a:pt x="589" y="1302"/>
                  </a:lnTo>
                  <a:lnTo>
                    <a:pt x="591" y="1299"/>
                  </a:lnTo>
                  <a:lnTo>
                    <a:pt x="593" y="1297"/>
                  </a:lnTo>
                  <a:lnTo>
                    <a:pt x="596" y="1293"/>
                  </a:lnTo>
                  <a:lnTo>
                    <a:pt x="605" y="1289"/>
                  </a:lnTo>
                  <a:lnTo>
                    <a:pt x="611" y="1289"/>
                  </a:lnTo>
                  <a:lnTo>
                    <a:pt x="611" y="1289"/>
                  </a:lnTo>
                  <a:lnTo>
                    <a:pt x="612" y="1291"/>
                  </a:lnTo>
                  <a:lnTo>
                    <a:pt x="614" y="1295"/>
                  </a:lnTo>
                  <a:lnTo>
                    <a:pt x="615" y="1300"/>
                  </a:lnTo>
                  <a:lnTo>
                    <a:pt x="615" y="1306"/>
                  </a:lnTo>
                  <a:lnTo>
                    <a:pt x="617" y="1308"/>
                  </a:lnTo>
                  <a:lnTo>
                    <a:pt x="618" y="1308"/>
                  </a:lnTo>
                  <a:lnTo>
                    <a:pt x="618" y="1308"/>
                  </a:lnTo>
                  <a:lnTo>
                    <a:pt x="628" y="1310"/>
                  </a:lnTo>
                  <a:lnTo>
                    <a:pt x="631" y="1312"/>
                  </a:lnTo>
                  <a:lnTo>
                    <a:pt x="633" y="1314"/>
                  </a:lnTo>
                  <a:lnTo>
                    <a:pt x="634" y="1317"/>
                  </a:lnTo>
                  <a:lnTo>
                    <a:pt x="634" y="1317"/>
                  </a:lnTo>
                  <a:lnTo>
                    <a:pt x="636" y="1325"/>
                  </a:lnTo>
                  <a:lnTo>
                    <a:pt x="640" y="1336"/>
                  </a:lnTo>
                  <a:lnTo>
                    <a:pt x="652" y="1353"/>
                  </a:lnTo>
                  <a:lnTo>
                    <a:pt x="652" y="1353"/>
                  </a:lnTo>
                  <a:lnTo>
                    <a:pt x="656" y="1356"/>
                  </a:lnTo>
                  <a:lnTo>
                    <a:pt x="661" y="1358"/>
                  </a:lnTo>
                  <a:lnTo>
                    <a:pt x="665" y="1360"/>
                  </a:lnTo>
                  <a:lnTo>
                    <a:pt x="666" y="1362"/>
                  </a:lnTo>
                  <a:lnTo>
                    <a:pt x="668" y="1364"/>
                  </a:lnTo>
                  <a:lnTo>
                    <a:pt x="668" y="1364"/>
                  </a:lnTo>
                  <a:lnTo>
                    <a:pt x="670" y="1367"/>
                  </a:lnTo>
                  <a:lnTo>
                    <a:pt x="672" y="1371"/>
                  </a:lnTo>
                  <a:lnTo>
                    <a:pt x="678" y="1373"/>
                  </a:lnTo>
                  <a:lnTo>
                    <a:pt x="684" y="1375"/>
                  </a:lnTo>
                  <a:lnTo>
                    <a:pt x="684" y="1375"/>
                  </a:lnTo>
                  <a:lnTo>
                    <a:pt x="688" y="1377"/>
                  </a:lnTo>
                  <a:lnTo>
                    <a:pt x="691" y="1378"/>
                  </a:lnTo>
                  <a:lnTo>
                    <a:pt x="700" y="1386"/>
                  </a:lnTo>
                  <a:lnTo>
                    <a:pt x="709" y="1395"/>
                  </a:lnTo>
                  <a:lnTo>
                    <a:pt x="718" y="1402"/>
                  </a:lnTo>
                  <a:lnTo>
                    <a:pt x="718" y="1402"/>
                  </a:lnTo>
                  <a:lnTo>
                    <a:pt x="722" y="1406"/>
                  </a:lnTo>
                  <a:lnTo>
                    <a:pt x="725" y="1410"/>
                  </a:lnTo>
                  <a:lnTo>
                    <a:pt x="726" y="1414"/>
                  </a:lnTo>
                  <a:lnTo>
                    <a:pt x="723" y="1419"/>
                  </a:lnTo>
                  <a:lnTo>
                    <a:pt x="723" y="1419"/>
                  </a:lnTo>
                  <a:lnTo>
                    <a:pt x="721" y="1427"/>
                  </a:lnTo>
                  <a:lnTo>
                    <a:pt x="719" y="1438"/>
                  </a:lnTo>
                  <a:lnTo>
                    <a:pt x="719" y="1449"/>
                  </a:lnTo>
                  <a:lnTo>
                    <a:pt x="721" y="1453"/>
                  </a:lnTo>
                  <a:lnTo>
                    <a:pt x="723" y="1456"/>
                  </a:lnTo>
                  <a:lnTo>
                    <a:pt x="723" y="1456"/>
                  </a:lnTo>
                  <a:lnTo>
                    <a:pt x="726" y="1462"/>
                  </a:lnTo>
                  <a:lnTo>
                    <a:pt x="729" y="1467"/>
                  </a:lnTo>
                  <a:lnTo>
                    <a:pt x="732" y="1475"/>
                  </a:lnTo>
                  <a:lnTo>
                    <a:pt x="737" y="1478"/>
                  </a:lnTo>
                  <a:lnTo>
                    <a:pt x="737" y="1478"/>
                  </a:lnTo>
                  <a:lnTo>
                    <a:pt x="741" y="1480"/>
                  </a:lnTo>
                  <a:lnTo>
                    <a:pt x="745" y="1486"/>
                  </a:lnTo>
                  <a:lnTo>
                    <a:pt x="747" y="1493"/>
                  </a:lnTo>
                  <a:lnTo>
                    <a:pt x="748" y="1499"/>
                  </a:lnTo>
                  <a:lnTo>
                    <a:pt x="748" y="1499"/>
                  </a:lnTo>
                  <a:lnTo>
                    <a:pt x="748" y="1502"/>
                  </a:lnTo>
                  <a:lnTo>
                    <a:pt x="748" y="1504"/>
                  </a:lnTo>
                  <a:lnTo>
                    <a:pt x="753" y="1508"/>
                  </a:lnTo>
                  <a:lnTo>
                    <a:pt x="757" y="1508"/>
                  </a:lnTo>
                  <a:lnTo>
                    <a:pt x="761" y="1504"/>
                  </a:lnTo>
                  <a:lnTo>
                    <a:pt x="761" y="1504"/>
                  </a:lnTo>
                  <a:lnTo>
                    <a:pt x="764" y="1504"/>
                  </a:lnTo>
                  <a:lnTo>
                    <a:pt x="766" y="1502"/>
                  </a:lnTo>
                  <a:lnTo>
                    <a:pt x="773" y="1504"/>
                  </a:lnTo>
                  <a:lnTo>
                    <a:pt x="777" y="1510"/>
                  </a:lnTo>
                  <a:lnTo>
                    <a:pt x="779" y="1514"/>
                  </a:lnTo>
                  <a:lnTo>
                    <a:pt x="779" y="1514"/>
                  </a:lnTo>
                  <a:lnTo>
                    <a:pt x="779" y="1515"/>
                  </a:lnTo>
                  <a:lnTo>
                    <a:pt x="777" y="1515"/>
                  </a:lnTo>
                  <a:lnTo>
                    <a:pt x="772" y="1514"/>
                  </a:lnTo>
                  <a:lnTo>
                    <a:pt x="764" y="1514"/>
                  </a:lnTo>
                  <a:lnTo>
                    <a:pt x="761" y="1514"/>
                  </a:lnTo>
                  <a:lnTo>
                    <a:pt x="758" y="1515"/>
                  </a:lnTo>
                  <a:lnTo>
                    <a:pt x="758" y="1515"/>
                  </a:lnTo>
                  <a:lnTo>
                    <a:pt x="757" y="1519"/>
                  </a:lnTo>
                  <a:lnTo>
                    <a:pt x="756" y="1521"/>
                  </a:lnTo>
                  <a:lnTo>
                    <a:pt x="758" y="1527"/>
                  </a:lnTo>
                  <a:lnTo>
                    <a:pt x="761" y="1532"/>
                  </a:lnTo>
                  <a:lnTo>
                    <a:pt x="763" y="1534"/>
                  </a:lnTo>
                  <a:lnTo>
                    <a:pt x="763" y="1538"/>
                  </a:lnTo>
                  <a:lnTo>
                    <a:pt x="763" y="1538"/>
                  </a:lnTo>
                  <a:lnTo>
                    <a:pt x="763" y="1543"/>
                  </a:lnTo>
                  <a:lnTo>
                    <a:pt x="764" y="1549"/>
                  </a:lnTo>
                  <a:lnTo>
                    <a:pt x="769" y="1553"/>
                  </a:lnTo>
                  <a:lnTo>
                    <a:pt x="773" y="1554"/>
                  </a:lnTo>
                  <a:lnTo>
                    <a:pt x="773" y="1554"/>
                  </a:lnTo>
                  <a:lnTo>
                    <a:pt x="777" y="1556"/>
                  </a:lnTo>
                  <a:lnTo>
                    <a:pt x="783" y="1562"/>
                  </a:lnTo>
                  <a:lnTo>
                    <a:pt x="788" y="1565"/>
                  </a:lnTo>
                  <a:lnTo>
                    <a:pt x="789" y="1565"/>
                  </a:lnTo>
                  <a:lnTo>
                    <a:pt x="792" y="1565"/>
                  </a:lnTo>
                  <a:lnTo>
                    <a:pt x="792" y="1565"/>
                  </a:lnTo>
                  <a:lnTo>
                    <a:pt x="792" y="1564"/>
                  </a:lnTo>
                  <a:lnTo>
                    <a:pt x="792" y="1562"/>
                  </a:lnTo>
                  <a:lnTo>
                    <a:pt x="791" y="1553"/>
                  </a:lnTo>
                  <a:lnTo>
                    <a:pt x="788" y="1545"/>
                  </a:lnTo>
                  <a:lnTo>
                    <a:pt x="788" y="1540"/>
                  </a:lnTo>
                  <a:lnTo>
                    <a:pt x="788" y="1540"/>
                  </a:lnTo>
                  <a:lnTo>
                    <a:pt x="791" y="1540"/>
                  </a:lnTo>
                  <a:lnTo>
                    <a:pt x="793" y="1542"/>
                  </a:lnTo>
                  <a:lnTo>
                    <a:pt x="798" y="1542"/>
                  </a:lnTo>
                  <a:lnTo>
                    <a:pt x="799" y="1542"/>
                  </a:lnTo>
                  <a:lnTo>
                    <a:pt x="802" y="1540"/>
                  </a:lnTo>
                  <a:lnTo>
                    <a:pt x="802" y="1540"/>
                  </a:lnTo>
                  <a:lnTo>
                    <a:pt x="802" y="1536"/>
                  </a:lnTo>
                  <a:lnTo>
                    <a:pt x="801" y="1532"/>
                  </a:lnTo>
                  <a:lnTo>
                    <a:pt x="796" y="1530"/>
                  </a:lnTo>
                  <a:lnTo>
                    <a:pt x="792" y="1530"/>
                  </a:lnTo>
                  <a:lnTo>
                    <a:pt x="792" y="1530"/>
                  </a:lnTo>
                  <a:lnTo>
                    <a:pt x="791" y="1529"/>
                  </a:lnTo>
                  <a:lnTo>
                    <a:pt x="791" y="1529"/>
                  </a:lnTo>
                  <a:lnTo>
                    <a:pt x="791" y="1525"/>
                  </a:lnTo>
                  <a:lnTo>
                    <a:pt x="795" y="1523"/>
                  </a:lnTo>
                  <a:lnTo>
                    <a:pt x="796" y="1523"/>
                  </a:lnTo>
                  <a:lnTo>
                    <a:pt x="799" y="1525"/>
                  </a:lnTo>
                  <a:lnTo>
                    <a:pt x="799" y="1525"/>
                  </a:lnTo>
                  <a:lnTo>
                    <a:pt x="805" y="1527"/>
                  </a:lnTo>
                  <a:lnTo>
                    <a:pt x="808" y="1527"/>
                  </a:lnTo>
                  <a:lnTo>
                    <a:pt x="814" y="1523"/>
                  </a:lnTo>
                  <a:lnTo>
                    <a:pt x="814" y="1523"/>
                  </a:lnTo>
                  <a:lnTo>
                    <a:pt x="815" y="1519"/>
                  </a:lnTo>
                  <a:lnTo>
                    <a:pt x="817" y="1514"/>
                  </a:lnTo>
                  <a:lnTo>
                    <a:pt x="814" y="1506"/>
                  </a:lnTo>
                  <a:lnTo>
                    <a:pt x="811" y="1504"/>
                  </a:lnTo>
                  <a:lnTo>
                    <a:pt x="808" y="1502"/>
                  </a:lnTo>
                  <a:lnTo>
                    <a:pt x="808" y="1502"/>
                  </a:lnTo>
                  <a:lnTo>
                    <a:pt x="804" y="1500"/>
                  </a:lnTo>
                  <a:lnTo>
                    <a:pt x="801" y="1502"/>
                  </a:lnTo>
                  <a:lnTo>
                    <a:pt x="798" y="1504"/>
                  </a:lnTo>
                  <a:lnTo>
                    <a:pt x="795" y="1506"/>
                  </a:lnTo>
                  <a:lnTo>
                    <a:pt x="793" y="1504"/>
                  </a:lnTo>
                  <a:lnTo>
                    <a:pt x="791" y="1502"/>
                  </a:lnTo>
                  <a:lnTo>
                    <a:pt x="791" y="1502"/>
                  </a:lnTo>
                  <a:lnTo>
                    <a:pt x="789" y="1499"/>
                  </a:lnTo>
                  <a:lnTo>
                    <a:pt x="789" y="1497"/>
                  </a:lnTo>
                  <a:lnTo>
                    <a:pt x="792" y="1495"/>
                  </a:lnTo>
                  <a:lnTo>
                    <a:pt x="795" y="1493"/>
                  </a:lnTo>
                  <a:lnTo>
                    <a:pt x="796" y="1491"/>
                  </a:lnTo>
                  <a:lnTo>
                    <a:pt x="798" y="1489"/>
                  </a:lnTo>
                  <a:lnTo>
                    <a:pt x="798" y="1489"/>
                  </a:lnTo>
                  <a:lnTo>
                    <a:pt x="796" y="1482"/>
                  </a:lnTo>
                  <a:lnTo>
                    <a:pt x="792" y="1475"/>
                  </a:lnTo>
                  <a:lnTo>
                    <a:pt x="782" y="1462"/>
                  </a:lnTo>
                  <a:lnTo>
                    <a:pt x="782" y="1462"/>
                  </a:lnTo>
                  <a:lnTo>
                    <a:pt x="780" y="1458"/>
                  </a:lnTo>
                  <a:lnTo>
                    <a:pt x="780" y="1454"/>
                  </a:lnTo>
                  <a:lnTo>
                    <a:pt x="782" y="1453"/>
                  </a:lnTo>
                  <a:lnTo>
                    <a:pt x="783" y="1451"/>
                  </a:lnTo>
                  <a:lnTo>
                    <a:pt x="788" y="1451"/>
                  </a:lnTo>
                  <a:lnTo>
                    <a:pt x="791" y="1453"/>
                  </a:lnTo>
                  <a:lnTo>
                    <a:pt x="792" y="1454"/>
                  </a:lnTo>
                  <a:lnTo>
                    <a:pt x="792" y="1454"/>
                  </a:lnTo>
                  <a:lnTo>
                    <a:pt x="795" y="1458"/>
                  </a:lnTo>
                  <a:lnTo>
                    <a:pt x="799" y="1458"/>
                  </a:lnTo>
                  <a:lnTo>
                    <a:pt x="804" y="1458"/>
                  </a:lnTo>
                  <a:lnTo>
                    <a:pt x="808" y="1456"/>
                  </a:lnTo>
                  <a:lnTo>
                    <a:pt x="808" y="1456"/>
                  </a:lnTo>
                  <a:lnTo>
                    <a:pt x="808" y="1456"/>
                  </a:lnTo>
                  <a:lnTo>
                    <a:pt x="809" y="1453"/>
                  </a:lnTo>
                  <a:lnTo>
                    <a:pt x="808" y="1449"/>
                  </a:lnTo>
                  <a:lnTo>
                    <a:pt x="808" y="1442"/>
                  </a:lnTo>
                  <a:lnTo>
                    <a:pt x="808" y="1440"/>
                  </a:lnTo>
                  <a:lnTo>
                    <a:pt x="811" y="1438"/>
                  </a:lnTo>
                  <a:lnTo>
                    <a:pt x="811" y="1438"/>
                  </a:lnTo>
                  <a:lnTo>
                    <a:pt x="817" y="1436"/>
                  </a:lnTo>
                  <a:lnTo>
                    <a:pt x="820" y="1438"/>
                  </a:lnTo>
                  <a:lnTo>
                    <a:pt x="821" y="1442"/>
                  </a:lnTo>
                  <a:lnTo>
                    <a:pt x="823" y="1443"/>
                  </a:lnTo>
                  <a:lnTo>
                    <a:pt x="823" y="1443"/>
                  </a:lnTo>
                  <a:lnTo>
                    <a:pt x="826" y="1442"/>
                  </a:lnTo>
                  <a:lnTo>
                    <a:pt x="828" y="1438"/>
                  </a:lnTo>
                  <a:lnTo>
                    <a:pt x="833" y="1436"/>
                  </a:lnTo>
                  <a:lnTo>
                    <a:pt x="839" y="1434"/>
                  </a:lnTo>
                  <a:lnTo>
                    <a:pt x="839" y="1434"/>
                  </a:lnTo>
                  <a:lnTo>
                    <a:pt x="842" y="1434"/>
                  </a:lnTo>
                  <a:lnTo>
                    <a:pt x="844" y="1436"/>
                  </a:lnTo>
                  <a:lnTo>
                    <a:pt x="852" y="1442"/>
                  </a:lnTo>
                  <a:lnTo>
                    <a:pt x="858" y="1447"/>
                  </a:lnTo>
                  <a:lnTo>
                    <a:pt x="861" y="1449"/>
                  </a:lnTo>
                  <a:lnTo>
                    <a:pt x="864" y="1449"/>
                  </a:lnTo>
                  <a:lnTo>
                    <a:pt x="864" y="1449"/>
                  </a:lnTo>
                  <a:lnTo>
                    <a:pt x="870" y="1447"/>
                  </a:lnTo>
                  <a:lnTo>
                    <a:pt x="874" y="1443"/>
                  </a:lnTo>
                  <a:lnTo>
                    <a:pt x="877" y="1438"/>
                  </a:lnTo>
                  <a:lnTo>
                    <a:pt x="883" y="1434"/>
                  </a:lnTo>
                  <a:lnTo>
                    <a:pt x="883" y="1434"/>
                  </a:lnTo>
                  <a:lnTo>
                    <a:pt x="888" y="1432"/>
                  </a:lnTo>
                  <a:lnTo>
                    <a:pt x="897" y="1432"/>
                  </a:lnTo>
                  <a:lnTo>
                    <a:pt x="905" y="1432"/>
                  </a:lnTo>
                  <a:lnTo>
                    <a:pt x="909" y="1430"/>
                  </a:lnTo>
                  <a:lnTo>
                    <a:pt x="909" y="1430"/>
                  </a:lnTo>
                  <a:lnTo>
                    <a:pt x="909" y="1428"/>
                  </a:lnTo>
                  <a:lnTo>
                    <a:pt x="909" y="1427"/>
                  </a:lnTo>
                  <a:lnTo>
                    <a:pt x="905" y="1423"/>
                  </a:lnTo>
                  <a:lnTo>
                    <a:pt x="894" y="1415"/>
                  </a:lnTo>
                  <a:lnTo>
                    <a:pt x="894" y="1415"/>
                  </a:lnTo>
                  <a:lnTo>
                    <a:pt x="891" y="1410"/>
                  </a:lnTo>
                  <a:lnTo>
                    <a:pt x="890" y="1404"/>
                  </a:lnTo>
                  <a:lnTo>
                    <a:pt x="888" y="1399"/>
                  </a:lnTo>
                  <a:lnTo>
                    <a:pt x="886" y="1397"/>
                  </a:lnTo>
                  <a:lnTo>
                    <a:pt x="886" y="1397"/>
                  </a:lnTo>
                  <a:lnTo>
                    <a:pt x="884" y="1393"/>
                  </a:lnTo>
                  <a:lnTo>
                    <a:pt x="881" y="1388"/>
                  </a:lnTo>
                  <a:lnTo>
                    <a:pt x="881" y="1380"/>
                  </a:lnTo>
                  <a:lnTo>
                    <a:pt x="881" y="1378"/>
                  </a:lnTo>
                  <a:lnTo>
                    <a:pt x="883" y="1377"/>
                  </a:lnTo>
                  <a:lnTo>
                    <a:pt x="883" y="1377"/>
                  </a:lnTo>
                  <a:lnTo>
                    <a:pt x="886" y="1375"/>
                  </a:lnTo>
                  <a:lnTo>
                    <a:pt x="888" y="1367"/>
                  </a:lnTo>
                  <a:lnTo>
                    <a:pt x="893" y="1360"/>
                  </a:lnTo>
                  <a:lnTo>
                    <a:pt x="897" y="1356"/>
                  </a:lnTo>
                  <a:lnTo>
                    <a:pt x="897" y="1356"/>
                  </a:lnTo>
                  <a:lnTo>
                    <a:pt x="902" y="1353"/>
                  </a:lnTo>
                  <a:lnTo>
                    <a:pt x="902" y="1349"/>
                  </a:lnTo>
                  <a:lnTo>
                    <a:pt x="902" y="1338"/>
                  </a:lnTo>
                  <a:lnTo>
                    <a:pt x="902" y="1338"/>
                  </a:lnTo>
                  <a:lnTo>
                    <a:pt x="903" y="1330"/>
                  </a:lnTo>
                  <a:lnTo>
                    <a:pt x="905" y="1325"/>
                  </a:lnTo>
                  <a:lnTo>
                    <a:pt x="907" y="1319"/>
                  </a:lnTo>
                  <a:lnTo>
                    <a:pt x="912" y="1317"/>
                  </a:lnTo>
                  <a:lnTo>
                    <a:pt x="912" y="1317"/>
                  </a:lnTo>
                  <a:lnTo>
                    <a:pt x="916" y="1315"/>
                  </a:lnTo>
                  <a:lnTo>
                    <a:pt x="919" y="1314"/>
                  </a:lnTo>
                  <a:lnTo>
                    <a:pt x="922" y="1310"/>
                  </a:lnTo>
                  <a:lnTo>
                    <a:pt x="922" y="1302"/>
                  </a:lnTo>
                  <a:lnTo>
                    <a:pt x="922" y="1302"/>
                  </a:lnTo>
                  <a:lnTo>
                    <a:pt x="922" y="1295"/>
                  </a:lnTo>
                  <a:lnTo>
                    <a:pt x="923" y="1291"/>
                  </a:lnTo>
                  <a:lnTo>
                    <a:pt x="926" y="1288"/>
                  </a:lnTo>
                  <a:lnTo>
                    <a:pt x="932" y="1282"/>
                  </a:lnTo>
                  <a:lnTo>
                    <a:pt x="932" y="1282"/>
                  </a:lnTo>
                  <a:lnTo>
                    <a:pt x="937" y="1275"/>
                  </a:lnTo>
                  <a:lnTo>
                    <a:pt x="941" y="1267"/>
                  </a:lnTo>
                  <a:lnTo>
                    <a:pt x="944" y="1260"/>
                  </a:lnTo>
                  <a:lnTo>
                    <a:pt x="947" y="1258"/>
                  </a:lnTo>
                  <a:lnTo>
                    <a:pt x="948" y="1258"/>
                  </a:lnTo>
                  <a:lnTo>
                    <a:pt x="948" y="1258"/>
                  </a:lnTo>
                  <a:lnTo>
                    <a:pt x="958" y="1255"/>
                  </a:lnTo>
                  <a:lnTo>
                    <a:pt x="965" y="1253"/>
                  </a:lnTo>
                  <a:lnTo>
                    <a:pt x="970" y="1253"/>
                  </a:lnTo>
                  <a:lnTo>
                    <a:pt x="970" y="1253"/>
                  </a:lnTo>
                  <a:lnTo>
                    <a:pt x="973" y="1255"/>
                  </a:lnTo>
                  <a:lnTo>
                    <a:pt x="974" y="1256"/>
                  </a:lnTo>
                  <a:lnTo>
                    <a:pt x="973" y="1260"/>
                  </a:lnTo>
                  <a:lnTo>
                    <a:pt x="970" y="1266"/>
                  </a:lnTo>
                  <a:lnTo>
                    <a:pt x="972" y="1267"/>
                  </a:lnTo>
                  <a:lnTo>
                    <a:pt x="973" y="1269"/>
                  </a:lnTo>
                  <a:lnTo>
                    <a:pt x="973" y="1269"/>
                  </a:lnTo>
                  <a:lnTo>
                    <a:pt x="976" y="1271"/>
                  </a:lnTo>
                  <a:lnTo>
                    <a:pt x="981" y="1271"/>
                  </a:lnTo>
                  <a:lnTo>
                    <a:pt x="992" y="1271"/>
                  </a:lnTo>
                  <a:lnTo>
                    <a:pt x="1001" y="1273"/>
                  </a:lnTo>
                  <a:lnTo>
                    <a:pt x="1004" y="1273"/>
                  </a:lnTo>
                  <a:lnTo>
                    <a:pt x="1005" y="1275"/>
                  </a:lnTo>
                  <a:lnTo>
                    <a:pt x="1005" y="1275"/>
                  </a:lnTo>
                  <a:lnTo>
                    <a:pt x="1004" y="1278"/>
                  </a:lnTo>
                  <a:lnTo>
                    <a:pt x="1001" y="1280"/>
                  </a:lnTo>
                  <a:lnTo>
                    <a:pt x="992" y="1286"/>
                  </a:lnTo>
                  <a:lnTo>
                    <a:pt x="983" y="1291"/>
                  </a:lnTo>
                  <a:lnTo>
                    <a:pt x="981" y="1293"/>
                  </a:lnTo>
                  <a:lnTo>
                    <a:pt x="979" y="1293"/>
                  </a:lnTo>
                  <a:lnTo>
                    <a:pt x="979" y="1293"/>
                  </a:lnTo>
                  <a:lnTo>
                    <a:pt x="982" y="1297"/>
                  </a:lnTo>
                  <a:lnTo>
                    <a:pt x="988" y="1300"/>
                  </a:lnTo>
                  <a:lnTo>
                    <a:pt x="1000" y="1306"/>
                  </a:lnTo>
                  <a:lnTo>
                    <a:pt x="1000" y="1306"/>
                  </a:lnTo>
                  <a:lnTo>
                    <a:pt x="1001" y="1308"/>
                  </a:lnTo>
                  <a:lnTo>
                    <a:pt x="1001" y="1310"/>
                  </a:lnTo>
                  <a:lnTo>
                    <a:pt x="1001" y="1315"/>
                  </a:lnTo>
                  <a:lnTo>
                    <a:pt x="1000" y="1321"/>
                  </a:lnTo>
                  <a:lnTo>
                    <a:pt x="1000" y="1325"/>
                  </a:lnTo>
                  <a:lnTo>
                    <a:pt x="1000" y="1325"/>
                  </a:lnTo>
                  <a:lnTo>
                    <a:pt x="1002" y="1327"/>
                  </a:lnTo>
                  <a:lnTo>
                    <a:pt x="1007" y="1327"/>
                  </a:lnTo>
                  <a:lnTo>
                    <a:pt x="1011" y="1325"/>
                  </a:lnTo>
                  <a:lnTo>
                    <a:pt x="1016" y="1321"/>
                  </a:lnTo>
                  <a:lnTo>
                    <a:pt x="1016" y="1321"/>
                  </a:lnTo>
                  <a:lnTo>
                    <a:pt x="1020" y="1317"/>
                  </a:lnTo>
                  <a:lnTo>
                    <a:pt x="1024" y="1315"/>
                  </a:lnTo>
                  <a:lnTo>
                    <a:pt x="1030" y="1314"/>
                  </a:lnTo>
                  <a:lnTo>
                    <a:pt x="1035" y="1310"/>
                  </a:lnTo>
                  <a:lnTo>
                    <a:pt x="1035" y="1310"/>
                  </a:lnTo>
                  <a:lnTo>
                    <a:pt x="1039" y="1308"/>
                  </a:lnTo>
                  <a:lnTo>
                    <a:pt x="1042" y="1306"/>
                  </a:lnTo>
                  <a:lnTo>
                    <a:pt x="1051" y="1306"/>
                  </a:lnTo>
                  <a:lnTo>
                    <a:pt x="1058" y="1306"/>
                  </a:lnTo>
                  <a:lnTo>
                    <a:pt x="1061" y="1306"/>
                  </a:lnTo>
                  <a:lnTo>
                    <a:pt x="1061" y="1304"/>
                  </a:lnTo>
                  <a:lnTo>
                    <a:pt x="1061" y="1304"/>
                  </a:lnTo>
                  <a:lnTo>
                    <a:pt x="1061" y="1302"/>
                  </a:lnTo>
                  <a:lnTo>
                    <a:pt x="1058" y="1299"/>
                  </a:lnTo>
                  <a:lnTo>
                    <a:pt x="1052" y="1299"/>
                  </a:lnTo>
                  <a:lnTo>
                    <a:pt x="1042" y="1299"/>
                  </a:lnTo>
                  <a:lnTo>
                    <a:pt x="1042" y="1299"/>
                  </a:lnTo>
                  <a:lnTo>
                    <a:pt x="1036" y="1299"/>
                  </a:lnTo>
                  <a:lnTo>
                    <a:pt x="1033" y="1297"/>
                  </a:lnTo>
                  <a:lnTo>
                    <a:pt x="1030" y="1293"/>
                  </a:lnTo>
                  <a:lnTo>
                    <a:pt x="1027" y="1289"/>
                  </a:lnTo>
                  <a:lnTo>
                    <a:pt x="1026" y="1282"/>
                  </a:lnTo>
                  <a:lnTo>
                    <a:pt x="1026" y="1278"/>
                  </a:lnTo>
                  <a:lnTo>
                    <a:pt x="1026" y="1278"/>
                  </a:lnTo>
                  <a:lnTo>
                    <a:pt x="1029" y="1273"/>
                  </a:lnTo>
                  <a:lnTo>
                    <a:pt x="1035" y="1267"/>
                  </a:lnTo>
                  <a:lnTo>
                    <a:pt x="1043" y="1260"/>
                  </a:lnTo>
                  <a:lnTo>
                    <a:pt x="1051" y="1258"/>
                  </a:lnTo>
                  <a:lnTo>
                    <a:pt x="1051" y="1258"/>
                  </a:lnTo>
                  <a:lnTo>
                    <a:pt x="1064" y="1255"/>
                  </a:lnTo>
                  <a:lnTo>
                    <a:pt x="1075" y="1247"/>
                  </a:lnTo>
                  <a:lnTo>
                    <a:pt x="1075" y="1247"/>
                  </a:lnTo>
                  <a:lnTo>
                    <a:pt x="1084" y="1243"/>
                  </a:lnTo>
                  <a:lnTo>
                    <a:pt x="1096" y="1242"/>
                  </a:lnTo>
                  <a:lnTo>
                    <a:pt x="1107" y="1240"/>
                  </a:lnTo>
                  <a:lnTo>
                    <a:pt x="1110" y="1240"/>
                  </a:lnTo>
                  <a:lnTo>
                    <a:pt x="1112" y="1242"/>
                  </a:lnTo>
                  <a:lnTo>
                    <a:pt x="1112" y="1242"/>
                  </a:lnTo>
                  <a:lnTo>
                    <a:pt x="1112" y="1243"/>
                  </a:lnTo>
                  <a:lnTo>
                    <a:pt x="1109" y="1245"/>
                  </a:lnTo>
                  <a:lnTo>
                    <a:pt x="1102" y="1253"/>
                  </a:lnTo>
                  <a:lnTo>
                    <a:pt x="1087" y="1260"/>
                  </a:lnTo>
                  <a:lnTo>
                    <a:pt x="1087" y="1260"/>
                  </a:lnTo>
                  <a:lnTo>
                    <a:pt x="1087" y="1260"/>
                  </a:lnTo>
                  <a:lnTo>
                    <a:pt x="1087" y="1262"/>
                  </a:lnTo>
                  <a:lnTo>
                    <a:pt x="1090" y="1266"/>
                  </a:lnTo>
                  <a:lnTo>
                    <a:pt x="1093" y="1271"/>
                  </a:lnTo>
                  <a:lnTo>
                    <a:pt x="1094" y="1275"/>
                  </a:lnTo>
                  <a:lnTo>
                    <a:pt x="1094" y="1275"/>
                  </a:lnTo>
                  <a:lnTo>
                    <a:pt x="1093" y="1277"/>
                  </a:lnTo>
                  <a:lnTo>
                    <a:pt x="1088" y="1280"/>
                  </a:lnTo>
                  <a:lnTo>
                    <a:pt x="1084" y="1284"/>
                  </a:lnTo>
                  <a:lnTo>
                    <a:pt x="1083" y="1286"/>
                  </a:lnTo>
                  <a:lnTo>
                    <a:pt x="1083" y="1288"/>
                  </a:lnTo>
                  <a:lnTo>
                    <a:pt x="1083" y="1288"/>
                  </a:lnTo>
                  <a:lnTo>
                    <a:pt x="1083" y="1293"/>
                  </a:lnTo>
                  <a:lnTo>
                    <a:pt x="1081" y="1297"/>
                  </a:lnTo>
                  <a:lnTo>
                    <a:pt x="1077" y="1299"/>
                  </a:lnTo>
                  <a:lnTo>
                    <a:pt x="1072" y="1299"/>
                  </a:lnTo>
                  <a:lnTo>
                    <a:pt x="1072" y="1299"/>
                  </a:lnTo>
                  <a:lnTo>
                    <a:pt x="1068" y="1300"/>
                  </a:lnTo>
                  <a:lnTo>
                    <a:pt x="1067" y="1302"/>
                  </a:lnTo>
                  <a:lnTo>
                    <a:pt x="1065" y="1304"/>
                  </a:lnTo>
                  <a:lnTo>
                    <a:pt x="1067" y="1306"/>
                  </a:lnTo>
                  <a:lnTo>
                    <a:pt x="1067" y="1306"/>
                  </a:lnTo>
                  <a:lnTo>
                    <a:pt x="1070" y="1308"/>
                  </a:lnTo>
                  <a:lnTo>
                    <a:pt x="1071" y="1312"/>
                  </a:lnTo>
                  <a:lnTo>
                    <a:pt x="1075" y="1317"/>
                  </a:lnTo>
                  <a:lnTo>
                    <a:pt x="1083" y="1321"/>
                  </a:lnTo>
                  <a:lnTo>
                    <a:pt x="1083" y="1321"/>
                  </a:lnTo>
                  <a:lnTo>
                    <a:pt x="1093" y="1327"/>
                  </a:lnTo>
                  <a:lnTo>
                    <a:pt x="1102" y="1334"/>
                  </a:lnTo>
                  <a:lnTo>
                    <a:pt x="1110" y="1345"/>
                  </a:lnTo>
                  <a:lnTo>
                    <a:pt x="1119" y="1356"/>
                  </a:lnTo>
                  <a:lnTo>
                    <a:pt x="1119" y="1356"/>
                  </a:lnTo>
                  <a:lnTo>
                    <a:pt x="1123" y="1360"/>
                  </a:lnTo>
                  <a:lnTo>
                    <a:pt x="1130" y="1364"/>
                  </a:lnTo>
                  <a:lnTo>
                    <a:pt x="1141" y="1367"/>
                  </a:lnTo>
                  <a:lnTo>
                    <a:pt x="1146" y="1369"/>
                  </a:lnTo>
                  <a:lnTo>
                    <a:pt x="1150" y="1373"/>
                  </a:lnTo>
                  <a:lnTo>
                    <a:pt x="1154" y="1377"/>
                  </a:lnTo>
                  <a:lnTo>
                    <a:pt x="1156" y="1382"/>
                  </a:lnTo>
                  <a:lnTo>
                    <a:pt x="1156" y="1382"/>
                  </a:lnTo>
                  <a:lnTo>
                    <a:pt x="1157" y="1388"/>
                  </a:lnTo>
                  <a:lnTo>
                    <a:pt x="1159" y="1391"/>
                  </a:lnTo>
                  <a:lnTo>
                    <a:pt x="1162" y="1397"/>
                  </a:lnTo>
                  <a:lnTo>
                    <a:pt x="1163" y="1400"/>
                  </a:lnTo>
                  <a:lnTo>
                    <a:pt x="1163" y="1408"/>
                  </a:lnTo>
                  <a:lnTo>
                    <a:pt x="1163" y="1408"/>
                  </a:lnTo>
                  <a:lnTo>
                    <a:pt x="1162" y="1414"/>
                  </a:lnTo>
                  <a:lnTo>
                    <a:pt x="1157" y="1419"/>
                  </a:lnTo>
                  <a:lnTo>
                    <a:pt x="1151" y="1423"/>
                  </a:lnTo>
                  <a:lnTo>
                    <a:pt x="1144" y="1428"/>
                  </a:lnTo>
                  <a:lnTo>
                    <a:pt x="1131" y="1432"/>
                  </a:lnTo>
                  <a:lnTo>
                    <a:pt x="1125" y="1434"/>
                  </a:lnTo>
                  <a:lnTo>
                    <a:pt x="1122" y="1432"/>
                  </a:lnTo>
                  <a:lnTo>
                    <a:pt x="1122" y="1432"/>
                  </a:lnTo>
                  <a:lnTo>
                    <a:pt x="1115" y="1430"/>
                  </a:lnTo>
                  <a:lnTo>
                    <a:pt x="1106" y="1432"/>
                  </a:lnTo>
                  <a:lnTo>
                    <a:pt x="1087" y="1434"/>
                  </a:lnTo>
                  <a:lnTo>
                    <a:pt x="1087" y="1434"/>
                  </a:lnTo>
                  <a:lnTo>
                    <a:pt x="1080" y="1432"/>
                  </a:lnTo>
                  <a:lnTo>
                    <a:pt x="1074" y="1428"/>
                  </a:lnTo>
                  <a:lnTo>
                    <a:pt x="1070" y="1425"/>
                  </a:lnTo>
                  <a:lnTo>
                    <a:pt x="1064" y="1425"/>
                  </a:lnTo>
                  <a:lnTo>
                    <a:pt x="1064" y="1425"/>
                  </a:lnTo>
                  <a:lnTo>
                    <a:pt x="1058" y="1423"/>
                  </a:lnTo>
                  <a:lnTo>
                    <a:pt x="1055" y="1419"/>
                  </a:lnTo>
                  <a:lnTo>
                    <a:pt x="1051" y="1415"/>
                  </a:lnTo>
                  <a:lnTo>
                    <a:pt x="1046" y="1414"/>
                  </a:lnTo>
                  <a:lnTo>
                    <a:pt x="1046" y="1414"/>
                  </a:lnTo>
                  <a:lnTo>
                    <a:pt x="1042" y="1414"/>
                  </a:lnTo>
                  <a:lnTo>
                    <a:pt x="1037" y="1410"/>
                  </a:lnTo>
                  <a:lnTo>
                    <a:pt x="1032" y="1408"/>
                  </a:lnTo>
                  <a:lnTo>
                    <a:pt x="1016" y="1404"/>
                  </a:lnTo>
                  <a:lnTo>
                    <a:pt x="1016" y="1404"/>
                  </a:lnTo>
                  <a:lnTo>
                    <a:pt x="1005" y="1402"/>
                  </a:lnTo>
                  <a:lnTo>
                    <a:pt x="997" y="1404"/>
                  </a:lnTo>
                  <a:lnTo>
                    <a:pt x="988" y="1406"/>
                  </a:lnTo>
                  <a:lnTo>
                    <a:pt x="979" y="1410"/>
                  </a:lnTo>
                  <a:lnTo>
                    <a:pt x="965" y="1419"/>
                  </a:lnTo>
                  <a:lnTo>
                    <a:pt x="956" y="1427"/>
                  </a:lnTo>
                  <a:lnTo>
                    <a:pt x="956" y="1427"/>
                  </a:lnTo>
                  <a:lnTo>
                    <a:pt x="951" y="1430"/>
                  </a:lnTo>
                  <a:lnTo>
                    <a:pt x="945" y="1432"/>
                  </a:lnTo>
                  <a:lnTo>
                    <a:pt x="932" y="1432"/>
                  </a:lnTo>
                  <a:lnTo>
                    <a:pt x="919" y="1430"/>
                  </a:lnTo>
                  <a:lnTo>
                    <a:pt x="912" y="1430"/>
                  </a:lnTo>
                  <a:lnTo>
                    <a:pt x="912" y="1430"/>
                  </a:lnTo>
                  <a:lnTo>
                    <a:pt x="910" y="1434"/>
                  </a:lnTo>
                  <a:lnTo>
                    <a:pt x="910" y="1440"/>
                  </a:lnTo>
                  <a:lnTo>
                    <a:pt x="907" y="1445"/>
                  </a:lnTo>
                  <a:lnTo>
                    <a:pt x="906" y="1447"/>
                  </a:lnTo>
                  <a:lnTo>
                    <a:pt x="902" y="1449"/>
                  </a:lnTo>
                  <a:lnTo>
                    <a:pt x="902" y="1449"/>
                  </a:lnTo>
                  <a:lnTo>
                    <a:pt x="893" y="1453"/>
                  </a:lnTo>
                  <a:lnTo>
                    <a:pt x="881" y="1453"/>
                  </a:lnTo>
                  <a:lnTo>
                    <a:pt x="870" y="1453"/>
                  </a:lnTo>
                  <a:lnTo>
                    <a:pt x="861" y="1454"/>
                  </a:lnTo>
                  <a:lnTo>
                    <a:pt x="861" y="1454"/>
                  </a:lnTo>
                  <a:lnTo>
                    <a:pt x="855" y="1460"/>
                  </a:lnTo>
                  <a:lnTo>
                    <a:pt x="853" y="1465"/>
                  </a:lnTo>
                  <a:lnTo>
                    <a:pt x="853" y="1471"/>
                  </a:lnTo>
                  <a:lnTo>
                    <a:pt x="855" y="1473"/>
                  </a:lnTo>
                  <a:lnTo>
                    <a:pt x="856" y="1473"/>
                  </a:lnTo>
                  <a:lnTo>
                    <a:pt x="856" y="1473"/>
                  </a:lnTo>
                  <a:lnTo>
                    <a:pt x="861" y="1473"/>
                  </a:lnTo>
                  <a:lnTo>
                    <a:pt x="864" y="1475"/>
                  </a:lnTo>
                  <a:lnTo>
                    <a:pt x="865" y="1476"/>
                  </a:lnTo>
                  <a:lnTo>
                    <a:pt x="865" y="1480"/>
                  </a:lnTo>
                  <a:lnTo>
                    <a:pt x="865" y="1480"/>
                  </a:lnTo>
                  <a:lnTo>
                    <a:pt x="865" y="1484"/>
                  </a:lnTo>
                  <a:lnTo>
                    <a:pt x="867" y="1489"/>
                  </a:lnTo>
                  <a:lnTo>
                    <a:pt x="868" y="1495"/>
                  </a:lnTo>
                  <a:lnTo>
                    <a:pt x="868" y="1497"/>
                  </a:lnTo>
                  <a:lnTo>
                    <a:pt x="867" y="1499"/>
                  </a:lnTo>
                  <a:lnTo>
                    <a:pt x="867" y="1499"/>
                  </a:lnTo>
                  <a:lnTo>
                    <a:pt x="864" y="1502"/>
                  </a:lnTo>
                  <a:lnTo>
                    <a:pt x="864" y="1508"/>
                  </a:lnTo>
                  <a:lnTo>
                    <a:pt x="865" y="1512"/>
                  </a:lnTo>
                  <a:lnTo>
                    <a:pt x="867" y="1515"/>
                  </a:lnTo>
                  <a:lnTo>
                    <a:pt x="867" y="1515"/>
                  </a:lnTo>
                  <a:lnTo>
                    <a:pt x="870" y="1519"/>
                  </a:lnTo>
                  <a:lnTo>
                    <a:pt x="871" y="1525"/>
                  </a:lnTo>
                  <a:lnTo>
                    <a:pt x="870" y="1529"/>
                  </a:lnTo>
                  <a:lnTo>
                    <a:pt x="867" y="1530"/>
                  </a:lnTo>
                  <a:lnTo>
                    <a:pt x="867" y="1530"/>
                  </a:lnTo>
                  <a:lnTo>
                    <a:pt x="867" y="1530"/>
                  </a:lnTo>
                  <a:lnTo>
                    <a:pt x="867" y="1532"/>
                  </a:lnTo>
                  <a:lnTo>
                    <a:pt x="870" y="1536"/>
                  </a:lnTo>
                  <a:lnTo>
                    <a:pt x="874" y="1540"/>
                  </a:lnTo>
                  <a:lnTo>
                    <a:pt x="877" y="1543"/>
                  </a:lnTo>
                  <a:lnTo>
                    <a:pt x="877" y="1543"/>
                  </a:lnTo>
                  <a:lnTo>
                    <a:pt x="880" y="1545"/>
                  </a:lnTo>
                  <a:lnTo>
                    <a:pt x="884" y="1547"/>
                  </a:lnTo>
                  <a:lnTo>
                    <a:pt x="888" y="1551"/>
                  </a:lnTo>
                  <a:lnTo>
                    <a:pt x="890" y="1553"/>
                  </a:lnTo>
                  <a:lnTo>
                    <a:pt x="890" y="1553"/>
                  </a:lnTo>
                  <a:lnTo>
                    <a:pt x="891" y="1556"/>
                  </a:lnTo>
                  <a:lnTo>
                    <a:pt x="893" y="1558"/>
                  </a:lnTo>
                  <a:lnTo>
                    <a:pt x="896" y="1558"/>
                  </a:lnTo>
                  <a:lnTo>
                    <a:pt x="900" y="1556"/>
                  </a:lnTo>
                  <a:lnTo>
                    <a:pt x="900" y="1556"/>
                  </a:lnTo>
                  <a:lnTo>
                    <a:pt x="902" y="1556"/>
                  </a:lnTo>
                  <a:lnTo>
                    <a:pt x="905" y="1558"/>
                  </a:lnTo>
                  <a:lnTo>
                    <a:pt x="907" y="1562"/>
                  </a:lnTo>
                  <a:lnTo>
                    <a:pt x="912" y="1573"/>
                  </a:lnTo>
                  <a:lnTo>
                    <a:pt x="912" y="1573"/>
                  </a:lnTo>
                  <a:lnTo>
                    <a:pt x="915" y="1575"/>
                  </a:lnTo>
                  <a:lnTo>
                    <a:pt x="918" y="1576"/>
                  </a:lnTo>
                  <a:lnTo>
                    <a:pt x="926" y="1576"/>
                  </a:lnTo>
                  <a:lnTo>
                    <a:pt x="935" y="1573"/>
                  </a:lnTo>
                  <a:lnTo>
                    <a:pt x="937" y="1569"/>
                  </a:lnTo>
                  <a:lnTo>
                    <a:pt x="938" y="1567"/>
                  </a:lnTo>
                  <a:lnTo>
                    <a:pt x="938" y="1567"/>
                  </a:lnTo>
                  <a:lnTo>
                    <a:pt x="940" y="1562"/>
                  </a:lnTo>
                  <a:lnTo>
                    <a:pt x="942" y="1558"/>
                  </a:lnTo>
                  <a:lnTo>
                    <a:pt x="947" y="1558"/>
                  </a:lnTo>
                  <a:lnTo>
                    <a:pt x="954" y="1558"/>
                  </a:lnTo>
                  <a:lnTo>
                    <a:pt x="954" y="1558"/>
                  </a:lnTo>
                  <a:lnTo>
                    <a:pt x="961" y="1560"/>
                  </a:lnTo>
                  <a:lnTo>
                    <a:pt x="970" y="1567"/>
                  </a:lnTo>
                  <a:lnTo>
                    <a:pt x="976" y="1573"/>
                  </a:lnTo>
                  <a:lnTo>
                    <a:pt x="981" y="1578"/>
                  </a:lnTo>
                  <a:lnTo>
                    <a:pt x="981" y="1578"/>
                  </a:lnTo>
                  <a:lnTo>
                    <a:pt x="985" y="1578"/>
                  </a:lnTo>
                  <a:lnTo>
                    <a:pt x="991" y="1576"/>
                  </a:lnTo>
                  <a:lnTo>
                    <a:pt x="997" y="1575"/>
                  </a:lnTo>
                  <a:lnTo>
                    <a:pt x="1002" y="1573"/>
                  </a:lnTo>
                  <a:lnTo>
                    <a:pt x="1002" y="1573"/>
                  </a:lnTo>
                  <a:lnTo>
                    <a:pt x="1007" y="1571"/>
                  </a:lnTo>
                  <a:lnTo>
                    <a:pt x="1013" y="1567"/>
                  </a:lnTo>
                  <a:lnTo>
                    <a:pt x="1020" y="1558"/>
                  </a:lnTo>
                  <a:lnTo>
                    <a:pt x="1020" y="1558"/>
                  </a:lnTo>
                  <a:lnTo>
                    <a:pt x="1023" y="1558"/>
                  </a:lnTo>
                  <a:lnTo>
                    <a:pt x="1027" y="1562"/>
                  </a:lnTo>
                  <a:lnTo>
                    <a:pt x="1032" y="1564"/>
                  </a:lnTo>
                  <a:lnTo>
                    <a:pt x="1033" y="1564"/>
                  </a:lnTo>
                  <a:lnTo>
                    <a:pt x="1036" y="1564"/>
                  </a:lnTo>
                  <a:lnTo>
                    <a:pt x="1036" y="1564"/>
                  </a:lnTo>
                  <a:lnTo>
                    <a:pt x="1045" y="1558"/>
                  </a:lnTo>
                  <a:lnTo>
                    <a:pt x="1048" y="1556"/>
                  </a:lnTo>
                  <a:lnTo>
                    <a:pt x="1051" y="1558"/>
                  </a:lnTo>
                  <a:lnTo>
                    <a:pt x="1051" y="1558"/>
                  </a:lnTo>
                  <a:lnTo>
                    <a:pt x="1052" y="1560"/>
                  </a:lnTo>
                  <a:lnTo>
                    <a:pt x="1051" y="1562"/>
                  </a:lnTo>
                  <a:lnTo>
                    <a:pt x="1048" y="1567"/>
                  </a:lnTo>
                  <a:lnTo>
                    <a:pt x="1046" y="1573"/>
                  </a:lnTo>
                  <a:lnTo>
                    <a:pt x="1045" y="1575"/>
                  </a:lnTo>
                  <a:lnTo>
                    <a:pt x="1046" y="1578"/>
                  </a:lnTo>
                  <a:lnTo>
                    <a:pt x="1046" y="1578"/>
                  </a:lnTo>
                  <a:lnTo>
                    <a:pt x="1046" y="1584"/>
                  </a:lnTo>
                  <a:lnTo>
                    <a:pt x="1046" y="1589"/>
                  </a:lnTo>
                  <a:lnTo>
                    <a:pt x="1045" y="1595"/>
                  </a:lnTo>
                  <a:lnTo>
                    <a:pt x="1046" y="1599"/>
                  </a:lnTo>
                  <a:lnTo>
                    <a:pt x="1046" y="1599"/>
                  </a:lnTo>
                  <a:lnTo>
                    <a:pt x="1048" y="1604"/>
                  </a:lnTo>
                  <a:lnTo>
                    <a:pt x="1046" y="1608"/>
                  </a:lnTo>
                  <a:lnTo>
                    <a:pt x="1045" y="1615"/>
                  </a:lnTo>
                  <a:lnTo>
                    <a:pt x="1045" y="1621"/>
                  </a:lnTo>
                  <a:lnTo>
                    <a:pt x="1045" y="1621"/>
                  </a:lnTo>
                  <a:lnTo>
                    <a:pt x="1043" y="1625"/>
                  </a:lnTo>
                  <a:lnTo>
                    <a:pt x="1042" y="1630"/>
                  </a:lnTo>
                  <a:lnTo>
                    <a:pt x="1036" y="1643"/>
                  </a:lnTo>
                  <a:lnTo>
                    <a:pt x="1030" y="1658"/>
                  </a:lnTo>
                  <a:lnTo>
                    <a:pt x="1026" y="1671"/>
                  </a:lnTo>
                  <a:lnTo>
                    <a:pt x="1026" y="1671"/>
                  </a:lnTo>
                  <a:lnTo>
                    <a:pt x="1023" y="1686"/>
                  </a:lnTo>
                  <a:lnTo>
                    <a:pt x="1017" y="1701"/>
                  </a:lnTo>
                  <a:lnTo>
                    <a:pt x="1008" y="1719"/>
                  </a:lnTo>
                  <a:lnTo>
                    <a:pt x="1008" y="1719"/>
                  </a:lnTo>
                  <a:lnTo>
                    <a:pt x="1005" y="1721"/>
                  </a:lnTo>
                  <a:lnTo>
                    <a:pt x="1001" y="1719"/>
                  </a:lnTo>
                  <a:lnTo>
                    <a:pt x="993" y="1717"/>
                  </a:lnTo>
                  <a:lnTo>
                    <a:pt x="988" y="1719"/>
                  </a:lnTo>
                  <a:lnTo>
                    <a:pt x="988" y="1719"/>
                  </a:lnTo>
                  <a:lnTo>
                    <a:pt x="981" y="1719"/>
                  </a:lnTo>
                  <a:lnTo>
                    <a:pt x="974" y="1717"/>
                  </a:lnTo>
                  <a:lnTo>
                    <a:pt x="961" y="1712"/>
                  </a:lnTo>
                  <a:lnTo>
                    <a:pt x="961" y="1712"/>
                  </a:lnTo>
                  <a:lnTo>
                    <a:pt x="958" y="1710"/>
                  </a:lnTo>
                  <a:lnTo>
                    <a:pt x="953" y="1710"/>
                  </a:lnTo>
                  <a:lnTo>
                    <a:pt x="940" y="1712"/>
                  </a:lnTo>
                  <a:lnTo>
                    <a:pt x="928" y="1715"/>
                  </a:lnTo>
                  <a:lnTo>
                    <a:pt x="923" y="1717"/>
                  </a:lnTo>
                  <a:lnTo>
                    <a:pt x="921" y="1721"/>
                  </a:lnTo>
                  <a:lnTo>
                    <a:pt x="921" y="1721"/>
                  </a:lnTo>
                  <a:lnTo>
                    <a:pt x="916" y="1725"/>
                  </a:lnTo>
                  <a:lnTo>
                    <a:pt x="912" y="1727"/>
                  </a:lnTo>
                  <a:lnTo>
                    <a:pt x="905" y="1725"/>
                  </a:lnTo>
                  <a:lnTo>
                    <a:pt x="899" y="1723"/>
                  </a:lnTo>
                  <a:lnTo>
                    <a:pt x="899" y="1723"/>
                  </a:lnTo>
                  <a:lnTo>
                    <a:pt x="883" y="1715"/>
                  </a:lnTo>
                  <a:lnTo>
                    <a:pt x="872" y="1712"/>
                  </a:lnTo>
                  <a:lnTo>
                    <a:pt x="862" y="1710"/>
                  </a:lnTo>
                  <a:lnTo>
                    <a:pt x="862" y="1710"/>
                  </a:lnTo>
                  <a:lnTo>
                    <a:pt x="840" y="1706"/>
                  </a:lnTo>
                  <a:lnTo>
                    <a:pt x="835" y="1702"/>
                  </a:lnTo>
                  <a:lnTo>
                    <a:pt x="832" y="1699"/>
                  </a:lnTo>
                  <a:lnTo>
                    <a:pt x="832" y="1699"/>
                  </a:lnTo>
                  <a:lnTo>
                    <a:pt x="828" y="1697"/>
                  </a:lnTo>
                  <a:lnTo>
                    <a:pt x="824" y="1695"/>
                  </a:lnTo>
                  <a:lnTo>
                    <a:pt x="804" y="1691"/>
                  </a:lnTo>
                  <a:lnTo>
                    <a:pt x="804" y="1691"/>
                  </a:lnTo>
                  <a:lnTo>
                    <a:pt x="799" y="1689"/>
                  </a:lnTo>
                  <a:lnTo>
                    <a:pt x="795" y="1686"/>
                  </a:lnTo>
                  <a:lnTo>
                    <a:pt x="791" y="1680"/>
                  </a:lnTo>
                  <a:lnTo>
                    <a:pt x="785" y="1675"/>
                  </a:lnTo>
                  <a:lnTo>
                    <a:pt x="780" y="1673"/>
                  </a:lnTo>
                  <a:lnTo>
                    <a:pt x="774" y="1671"/>
                  </a:lnTo>
                  <a:lnTo>
                    <a:pt x="774" y="1671"/>
                  </a:lnTo>
                  <a:lnTo>
                    <a:pt x="767" y="1671"/>
                  </a:lnTo>
                  <a:lnTo>
                    <a:pt x="758" y="1673"/>
                  </a:lnTo>
                  <a:lnTo>
                    <a:pt x="751" y="1676"/>
                  </a:lnTo>
                  <a:lnTo>
                    <a:pt x="745" y="1680"/>
                  </a:lnTo>
                  <a:lnTo>
                    <a:pt x="734" y="1691"/>
                  </a:lnTo>
                  <a:lnTo>
                    <a:pt x="731" y="1695"/>
                  </a:lnTo>
                  <a:lnTo>
                    <a:pt x="729" y="1699"/>
                  </a:lnTo>
                  <a:lnTo>
                    <a:pt x="729" y="1699"/>
                  </a:lnTo>
                  <a:lnTo>
                    <a:pt x="731" y="1708"/>
                  </a:lnTo>
                  <a:lnTo>
                    <a:pt x="734" y="1715"/>
                  </a:lnTo>
                  <a:lnTo>
                    <a:pt x="735" y="1725"/>
                  </a:lnTo>
                  <a:lnTo>
                    <a:pt x="734" y="1729"/>
                  </a:lnTo>
                  <a:lnTo>
                    <a:pt x="732" y="1732"/>
                  </a:lnTo>
                  <a:lnTo>
                    <a:pt x="732" y="1732"/>
                  </a:lnTo>
                  <a:lnTo>
                    <a:pt x="729" y="1736"/>
                  </a:lnTo>
                  <a:lnTo>
                    <a:pt x="726" y="1740"/>
                  </a:lnTo>
                  <a:lnTo>
                    <a:pt x="718" y="1742"/>
                  </a:lnTo>
                  <a:lnTo>
                    <a:pt x="710" y="1740"/>
                  </a:lnTo>
                  <a:lnTo>
                    <a:pt x="706" y="1736"/>
                  </a:lnTo>
                  <a:lnTo>
                    <a:pt x="702" y="1732"/>
                  </a:lnTo>
                  <a:lnTo>
                    <a:pt x="702" y="1732"/>
                  </a:lnTo>
                  <a:lnTo>
                    <a:pt x="693" y="1725"/>
                  </a:lnTo>
                  <a:lnTo>
                    <a:pt x="684" y="1721"/>
                  </a:lnTo>
                  <a:lnTo>
                    <a:pt x="674" y="1717"/>
                  </a:lnTo>
                  <a:lnTo>
                    <a:pt x="665" y="1715"/>
                  </a:lnTo>
                  <a:lnTo>
                    <a:pt x="665" y="1715"/>
                  </a:lnTo>
                  <a:lnTo>
                    <a:pt x="656" y="1714"/>
                  </a:lnTo>
                  <a:lnTo>
                    <a:pt x="650" y="1710"/>
                  </a:lnTo>
                  <a:lnTo>
                    <a:pt x="646" y="1704"/>
                  </a:lnTo>
                  <a:lnTo>
                    <a:pt x="644" y="1699"/>
                  </a:lnTo>
                  <a:lnTo>
                    <a:pt x="644" y="1699"/>
                  </a:lnTo>
                  <a:lnTo>
                    <a:pt x="644" y="1693"/>
                  </a:lnTo>
                  <a:lnTo>
                    <a:pt x="643" y="1689"/>
                  </a:lnTo>
                  <a:lnTo>
                    <a:pt x="639" y="1686"/>
                  </a:lnTo>
                  <a:lnTo>
                    <a:pt x="633" y="1684"/>
                  </a:lnTo>
                  <a:lnTo>
                    <a:pt x="633" y="1684"/>
                  </a:lnTo>
                  <a:lnTo>
                    <a:pt x="624" y="1680"/>
                  </a:lnTo>
                  <a:lnTo>
                    <a:pt x="617" y="1676"/>
                  </a:lnTo>
                  <a:lnTo>
                    <a:pt x="608" y="1673"/>
                  </a:lnTo>
                  <a:lnTo>
                    <a:pt x="602" y="1673"/>
                  </a:lnTo>
                  <a:lnTo>
                    <a:pt x="596" y="1675"/>
                  </a:lnTo>
                  <a:lnTo>
                    <a:pt x="596" y="1675"/>
                  </a:lnTo>
                  <a:lnTo>
                    <a:pt x="589" y="1675"/>
                  </a:lnTo>
                  <a:lnTo>
                    <a:pt x="583" y="1675"/>
                  </a:lnTo>
                  <a:lnTo>
                    <a:pt x="579" y="1671"/>
                  </a:lnTo>
                  <a:lnTo>
                    <a:pt x="574" y="1669"/>
                  </a:lnTo>
                  <a:lnTo>
                    <a:pt x="567" y="1662"/>
                  </a:lnTo>
                  <a:lnTo>
                    <a:pt x="565" y="1658"/>
                  </a:lnTo>
                  <a:lnTo>
                    <a:pt x="565" y="1658"/>
                  </a:lnTo>
                  <a:lnTo>
                    <a:pt x="564" y="1654"/>
                  </a:lnTo>
                  <a:lnTo>
                    <a:pt x="563" y="1649"/>
                  </a:lnTo>
                  <a:lnTo>
                    <a:pt x="560" y="1647"/>
                  </a:lnTo>
                  <a:lnTo>
                    <a:pt x="557" y="1649"/>
                  </a:lnTo>
                  <a:lnTo>
                    <a:pt x="557" y="1649"/>
                  </a:lnTo>
                  <a:lnTo>
                    <a:pt x="554" y="1651"/>
                  </a:lnTo>
                  <a:lnTo>
                    <a:pt x="548" y="1651"/>
                  </a:lnTo>
                  <a:lnTo>
                    <a:pt x="544" y="1647"/>
                  </a:lnTo>
                  <a:lnTo>
                    <a:pt x="542" y="1643"/>
                  </a:lnTo>
                  <a:lnTo>
                    <a:pt x="541" y="1640"/>
                  </a:lnTo>
                  <a:lnTo>
                    <a:pt x="541" y="1640"/>
                  </a:lnTo>
                  <a:lnTo>
                    <a:pt x="541" y="1638"/>
                  </a:lnTo>
                  <a:lnTo>
                    <a:pt x="542" y="1634"/>
                  </a:lnTo>
                  <a:lnTo>
                    <a:pt x="545" y="1632"/>
                  </a:lnTo>
                  <a:lnTo>
                    <a:pt x="551" y="1629"/>
                  </a:lnTo>
                  <a:lnTo>
                    <a:pt x="557" y="1623"/>
                  </a:lnTo>
                  <a:lnTo>
                    <a:pt x="557" y="1623"/>
                  </a:lnTo>
                  <a:lnTo>
                    <a:pt x="561" y="1615"/>
                  </a:lnTo>
                  <a:lnTo>
                    <a:pt x="564" y="1606"/>
                  </a:lnTo>
                  <a:lnTo>
                    <a:pt x="563" y="1597"/>
                  </a:lnTo>
                  <a:lnTo>
                    <a:pt x="561" y="1593"/>
                  </a:lnTo>
                  <a:lnTo>
                    <a:pt x="558" y="1589"/>
                  </a:lnTo>
                  <a:lnTo>
                    <a:pt x="558" y="1589"/>
                  </a:lnTo>
                  <a:lnTo>
                    <a:pt x="554" y="1582"/>
                  </a:lnTo>
                  <a:lnTo>
                    <a:pt x="554" y="1580"/>
                  </a:lnTo>
                  <a:lnTo>
                    <a:pt x="554" y="1578"/>
                  </a:lnTo>
                  <a:lnTo>
                    <a:pt x="557" y="1573"/>
                  </a:lnTo>
                  <a:lnTo>
                    <a:pt x="561" y="1567"/>
                  </a:lnTo>
                  <a:lnTo>
                    <a:pt x="561" y="1567"/>
                  </a:lnTo>
                  <a:lnTo>
                    <a:pt x="564" y="1562"/>
                  </a:lnTo>
                  <a:lnTo>
                    <a:pt x="564" y="1558"/>
                  </a:lnTo>
                  <a:lnTo>
                    <a:pt x="561" y="1556"/>
                  </a:lnTo>
                  <a:lnTo>
                    <a:pt x="558" y="1558"/>
                  </a:lnTo>
                  <a:lnTo>
                    <a:pt x="558" y="1558"/>
                  </a:lnTo>
                  <a:lnTo>
                    <a:pt x="556" y="1560"/>
                  </a:lnTo>
                  <a:lnTo>
                    <a:pt x="553" y="1560"/>
                  </a:lnTo>
                  <a:lnTo>
                    <a:pt x="551" y="1558"/>
                  </a:lnTo>
                  <a:lnTo>
                    <a:pt x="549" y="1554"/>
                  </a:lnTo>
                  <a:lnTo>
                    <a:pt x="549" y="1554"/>
                  </a:lnTo>
                  <a:lnTo>
                    <a:pt x="548" y="1551"/>
                  </a:lnTo>
                  <a:lnTo>
                    <a:pt x="545" y="1549"/>
                  </a:lnTo>
                  <a:lnTo>
                    <a:pt x="538" y="1547"/>
                  </a:lnTo>
                  <a:lnTo>
                    <a:pt x="529" y="1547"/>
                  </a:lnTo>
                  <a:lnTo>
                    <a:pt x="525" y="1549"/>
                  </a:lnTo>
                  <a:lnTo>
                    <a:pt x="522" y="1553"/>
                  </a:lnTo>
                  <a:lnTo>
                    <a:pt x="522" y="1553"/>
                  </a:lnTo>
                  <a:lnTo>
                    <a:pt x="519" y="1554"/>
                  </a:lnTo>
                  <a:lnTo>
                    <a:pt x="514" y="1556"/>
                  </a:lnTo>
                  <a:lnTo>
                    <a:pt x="506" y="1556"/>
                  </a:lnTo>
                  <a:lnTo>
                    <a:pt x="497" y="1553"/>
                  </a:lnTo>
                  <a:lnTo>
                    <a:pt x="493" y="1551"/>
                  </a:lnTo>
                  <a:lnTo>
                    <a:pt x="493" y="1551"/>
                  </a:lnTo>
                  <a:lnTo>
                    <a:pt x="488" y="1551"/>
                  </a:lnTo>
                  <a:lnTo>
                    <a:pt x="484" y="1553"/>
                  </a:lnTo>
                  <a:lnTo>
                    <a:pt x="472" y="1554"/>
                  </a:lnTo>
                  <a:lnTo>
                    <a:pt x="472" y="1554"/>
                  </a:lnTo>
                  <a:lnTo>
                    <a:pt x="466" y="1556"/>
                  </a:lnTo>
                  <a:lnTo>
                    <a:pt x="458" y="1560"/>
                  </a:lnTo>
                  <a:lnTo>
                    <a:pt x="450" y="1562"/>
                  </a:lnTo>
                  <a:lnTo>
                    <a:pt x="447" y="1562"/>
                  </a:lnTo>
                  <a:lnTo>
                    <a:pt x="444" y="1562"/>
                  </a:lnTo>
                  <a:lnTo>
                    <a:pt x="444" y="1562"/>
                  </a:lnTo>
                  <a:lnTo>
                    <a:pt x="440" y="1560"/>
                  </a:lnTo>
                  <a:lnTo>
                    <a:pt x="433" y="1558"/>
                  </a:lnTo>
                  <a:lnTo>
                    <a:pt x="411" y="1562"/>
                  </a:lnTo>
                  <a:lnTo>
                    <a:pt x="370" y="1567"/>
                  </a:lnTo>
                  <a:lnTo>
                    <a:pt x="370" y="1567"/>
                  </a:lnTo>
                  <a:lnTo>
                    <a:pt x="364" y="1567"/>
                  </a:lnTo>
                  <a:lnTo>
                    <a:pt x="360" y="1569"/>
                  </a:lnTo>
                  <a:lnTo>
                    <a:pt x="352" y="1576"/>
                  </a:lnTo>
                  <a:lnTo>
                    <a:pt x="345" y="1584"/>
                  </a:lnTo>
                  <a:lnTo>
                    <a:pt x="342" y="1586"/>
                  </a:lnTo>
                  <a:lnTo>
                    <a:pt x="339" y="1587"/>
                  </a:lnTo>
                  <a:lnTo>
                    <a:pt x="339" y="1587"/>
                  </a:lnTo>
                  <a:lnTo>
                    <a:pt x="331" y="1589"/>
                  </a:lnTo>
                  <a:lnTo>
                    <a:pt x="323" y="1593"/>
                  </a:lnTo>
                  <a:lnTo>
                    <a:pt x="314" y="1601"/>
                  </a:lnTo>
                  <a:lnTo>
                    <a:pt x="307" y="1608"/>
                  </a:lnTo>
                  <a:lnTo>
                    <a:pt x="307" y="1608"/>
                  </a:lnTo>
                  <a:lnTo>
                    <a:pt x="304" y="1612"/>
                  </a:lnTo>
                  <a:lnTo>
                    <a:pt x="301" y="1612"/>
                  </a:lnTo>
                  <a:lnTo>
                    <a:pt x="294" y="1610"/>
                  </a:lnTo>
                  <a:lnTo>
                    <a:pt x="285" y="1608"/>
                  </a:lnTo>
                  <a:lnTo>
                    <a:pt x="277" y="1604"/>
                  </a:lnTo>
                  <a:lnTo>
                    <a:pt x="277" y="1604"/>
                  </a:lnTo>
                  <a:lnTo>
                    <a:pt x="259" y="1606"/>
                  </a:lnTo>
                  <a:lnTo>
                    <a:pt x="250" y="1606"/>
                  </a:lnTo>
                  <a:lnTo>
                    <a:pt x="246" y="1604"/>
                  </a:lnTo>
                  <a:lnTo>
                    <a:pt x="243" y="1601"/>
                  </a:lnTo>
                  <a:lnTo>
                    <a:pt x="243" y="1601"/>
                  </a:lnTo>
                  <a:lnTo>
                    <a:pt x="238" y="1593"/>
                  </a:lnTo>
                  <a:lnTo>
                    <a:pt x="233" y="1589"/>
                  </a:lnTo>
                  <a:lnTo>
                    <a:pt x="228" y="1589"/>
                  </a:lnTo>
                  <a:lnTo>
                    <a:pt x="226" y="1589"/>
                  </a:lnTo>
                  <a:lnTo>
                    <a:pt x="226" y="1589"/>
                  </a:lnTo>
                  <a:lnTo>
                    <a:pt x="222" y="1593"/>
                  </a:lnTo>
                  <a:lnTo>
                    <a:pt x="219" y="1599"/>
                  </a:lnTo>
                  <a:lnTo>
                    <a:pt x="214" y="1614"/>
                  </a:lnTo>
                  <a:lnTo>
                    <a:pt x="208" y="1629"/>
                  </a:lnTo>
                  <a:lnTo>
                    <a:pt x="203" y="1642"/>
                  </a:lnTo>
                  <a:lnTo>
                    <a:pt x="203" y="1642"/>
                  </a:lnTo>
                  <a:lnTo>
                    <a:pt x="196" y="1649"/>
                  </a:lnTo>
                  <a:lnTo>
                    <a:pt x="189" y="1654"/>
                  </a:lnTo>
                  <a:lnTo>
                    <a:pt x="180" y="1658"/>
                  </a:lnTo>
                  <a:lnTo>
                    <a:pt x="173" y="1660"/>
                  </a:lnTo>
                  <a:lnTo>
                    <a:pt x="173" y="1660"/>
                  </a:lnTo>
                  <a:lnTo>
                    <a:pt x="170" y="1660"/>
                  </a:lnTo>
                  <a:lnTo>
                    <a:pt x="168" y="1662"/>
                  </a:lnTo>
                  <a:lnTo>
                    <a:pt x="164" y="1667"/>
                  </a:lnTo>
                  <a:lnTo>
                    <a:pt x="161" y="1675"/>
                  </a:lnTo>
                  <a:lnTo>
                    <a:pt x="158" y="1682"/>
                  </a:lnTo>
                  <a:lnTo>
                    <a:pt x="158" y="1682"/>
                  </a:lnTo>
                  <a:lnTo>
                    <a:pt x="154" y="1686"/>
                  </a:lnTo>
                  <a:lnTo>
                    <a:pt x="152" y="1693"/>
                  </a:lnTo>
                  <a:lnTo>
                    <a:pt x="151" y="1699"/>
                  </a:lnTo>
                  <a:lnTo>
                    <a:pt x="147" y="1704"/>
                  </a:lnTo>
                  <a:lnTo>
                    <a:pt x="147" y="1704"/>
                  </a:lnTo>
                  <a:lnTo>
                    <a:pt x="144" y="1708"/>
                  </a:lnTo>
                  <a:lnTo>
                    <a:pt x="142" y="1714"/>
                  </a:lnTo>
                  <a:lnTo>
                    <a:pt x="142" y="1725"/>
                  </a:lnTo>
                  <a:lnTo>
                    <a:pt x="144" y="1736"/>
                  </a:lnTo>
                  <a:lnTo>
                    <a:pt x="147" y="1743"/>
                  </a:lnTo>
                  <a:lnTo>
                    <a:pt x="147" y="1743"/>
                  </a:lnTo>
                  <a:lnTo>
                    <a:pt x="147" y="1747"/>
                  </a:lnTo>
                  <a:lnTo>
                    <a:pt x="145" y="1753"/>
                  </a:lnTo>
                  <a:lnTo>
                    <a:pt x="139" y="1765"/>
                  </a:lnTo>
                  <a:lnTo>
                    <a:pt x="132" y="1776"/>
                  </a:lnTo>
                  <a:lnTo>
                    <a:pt x="123" y="1786"/>
                  </a:lnTo>
                  <a:lnTo>
                    <a:pt x="123" y="1786"/>
                  </a:lnTo>
                  <a:lnTo>
                    <a:pt x="116" y="1791"/>
                  </a:lnTo>
                  <a:lnTo>
                    <a:pt x="110" y="1799"/>
                  </a:lnTo>
                  <a:lnTo>
                    <a:pt x="104" y="1806"/>
                  </a:lnTo>
                  <a:lnTo>
                    <a:pt x="100" y="1808"/>
                  </a:lnTo>
                  <a:lnTo>
                    <a:pt x="94" y="1810"/>
                  </a:lnTo>
                  <a:lnTo>
                    <a:pt x="94" y="1810"/>
                  </a:lnTo>
                  <a:lnTo>
                    <a:pt x="88" y="1812"/>
                  </a:lnTo>
                  <a:lnTo>
                    <a:pt x="84" y="1816"/>
                  </a:lnTo>
                  <a:lnTo>
                    <a:pt x="76" y="1823"/>
                  </a:lnTo>
                  <a:lnTo>
                    <a:pt x="72" y="1832"/>
                  </a:lnTo>
                  <a:lnTo>
                    <a:pt x="69" y="1842"/>
                  </a:lnTo>
                  <a:lnTo>
                    <a:pt x="69" y="1842"/>
                  </a:lnTo>
                  <a:lnTo>
                    <a:pt x="66" y="1847"/>
                  </a:lnTo>
                  <a:lnTo>
                    <a:pt x="63" y="1853"/>
                  </a:lnTo>
                  <a:lnTo>
                    <a:pt x="54" y="1864"/>
                  </a:lnTo>
                  <a:lnTo>
                    <a:pt x="46" y="1876"/>
                  </a:lnTo>
                  <a:lnTo>
                    <a:pt x="43" y="1882"/>
                  </a:lnTo>
                  <a:lnTo>
                    <a:pt x="41" y="1888"/>
                  </a:lnTo>
                  <a:lnTo>
                    <a:pt x="41" y="1888"/>
                  </a:lnTo>
                  <a:lnTo>
                    <a:pt x="41" y="1895"/>
                  </a:lnTo>
                  <a:lnTo>
                    <a:pt x="38" y="1902"/>
                  </a:lnTo>
                  <a:lnTo>
                    <a:pt x="30" y="1921"/>
                  </a:lnTo>
                  <a:lnTo>
                    <a:pt x="18" y="1942"/>
                  </a:lnTo>
                  <a:lnTo>
                    <a:pt x="6" y="1967"/>
                  </a:lnTo>
                  <a:lnTo>
                    <a:pt x="6" y="1967"/>
                  </a:lnTo>
                  <a:lnTo>
                    <a:pt x="3" y="1978"/>
                  </a:lnTo>
                  <a:lnTo>
                    <a:pt x="0" y="1989"/>
                  </a:lnTo>
                  <a:lnTo>
                    <a:pt x="0" y="1997"/>
                  </a:lnTo>
                  <a:lnTo>
                    <a:pt x="2" y="2003"/>
                  </a:lnTo>
                  <a:lnTo>
                    <a:pt x="5" y="2008"/>
                  </a:lnTo>
                  <a:lnTo>
                    <a:pt x="6" y="2012"/>
                  </a:lnTo>
                  <a:lnTo>
                    <a:pt x="12" y="2019"/>
                  </a:lnTo>
                  <a:lnTo>
                    <a:pt x="12" y="2019"/>
                  </a:lnTo>
                  <a:lnTo>
                    <a:pt x="14" y="2023"/>
                  </a:lnTo>
                  <a:lnTo>
                    <a:pt x="14" y="2027"/>
                  </a:lnTo>
                  <a:lnTo>
                    <a:pt x="14" y="2038"/>
                  </a:lnTo>
                  <a:lnTo>
                    <a:pt x="14" y="2049"/>
                  </a:lnTo>
                  <a:lnTo>
                    <a:pt x="14" y="2054"/>
                  </a:lnTo>
                  <a:lnTo>
                    <a:pt x="17" y="2060"/>
                  </a:lnTo>
                  <a:lnTo>
                    <a:pt x="17" y="2060"/>
                  </a:lnTo>
                  <a:lnTo>
                    <a:pt x="19" y="2067"/>
                  </a:lnTo>
                  <a:lnTo>
                    <a:pt x="19" y="2073"/>
                  </a:lnTo>
                  <a:lnTo>
                    <a:pt x="19" y="2080"/>
                  </a:lnTo>
                  <a:lnTo>
                    <a:pt x="18" y="2088"/>
                  </a:lnTo>
                  <a:lnTo>
                    <a:pt x="14" y="2101"/>
                  </a:lnTo>
                  <a:lnTo>
                    <a:pt x="11" y="2110"/>
                  </a:lnTo>
                  <a:lnTo>
                    <a:pt x="11" y="2110"/>
                  </a:lnTo>
                  <a:lnTo>
                    <a:pt x="8" y="2119"/>
                  </a:lnTo>
                  <a:lnTo>
                    <a:pt x="6" y="2131"/>
                  </a:lnTo>
                  <a:lnTo>
                    <a:pt x="5" y="2142"/>
                  </a:lnTo>
                  <a:lnTo>
                    <a:pt x="5" y="2147"/>
                  </a:lnTo>
                  <a:lnTo>
                    <a:pt x="2" y="2153"/>
                  </a:lnTo>
                  <a:lnTo>
                    <a:pt x="2" y="2153"/>
                  </a:lnTo>
                  <a:lnTo>
                    <a:pt x="0" y="2156"/>
                  </a:lnTo>
                  <a:lnTo>
                    <a:pt x="0" y="2162"/>
                  </a:lnTo>
                  <a:lnTo>
                    <a:pt x="2" y="2173"/>
                  </a:lnTo>
                  <a:lnTo>
                    <a:pt x="5" y="2182"/>
                  </a:lnTo>
                  <a:lnTo>
                    <a:pt x="9" y="2188"/>
                  </a:lnTo>
                  <a:lnTo>
                    <a:pt x="9" y="2188"/>
                  </a:lnTo>
                  <a:lnTo>
                    <a:pt x="11" y="2189"/>
                  </a:lnTo>
                  <a:lnTo>
                    <a:pt x="11" y="2193"/>
                  </a:lnTo>
                  <a:lnTo>
                    <a:pt x="9" y="2203"/>
                  </a:lnTo>
                  <a:lnTo>
                    <a:pt x="8" y="2212"/>
                  </a:lnTo>
                  <a:lnTo>
                    <a:pt x="9" y="2216"/>
                  </a:lnTo>
                  <a:lnTo>
                    <a:pt x="11" y="2219"/>
                  </a:lnTo>
                  <a:lnTo>
                    <a:pt x="11" y="2219"/>
                  </a:lnTo>
                  <a:lnTo>
                    <a:pt x="18" y="2231"/>
                  </a:lnTo>
                  <a:lnTo>
                    <a:pt x="22" y="2234"/>
                  </a:lnTo>
                  <a:lnTo>
                    <a:pt x="28" y="2238"/>
                  </a:lnTo>
                  <a:lnTo>
                    <a:pt x="28" y="2238"/>
                  </a:lnTo>
                  <a:lnTo>
                    <a:pt x="31" y="2240"/>
                  </a:lnTo>
                  <a:lnTo>
                    <a:pt x="33" y="2242"/>
                  </a:lnTo>
                  <a:lnTo>
                    <a:pt x="34" y="2247"/>
                  </a:lnTo>
                  <a:lnTo>
                    <a:pt x="33" y="2251"/>
                  </a:lnTo>
                  <a:lnTo>
                    <a:pt x="34" y="2254"/>
                  </a:lnTo>
                  <a:lnTo>
                    <a:pt x="37" y="2256"/>
                  </a:lnTo>
                  <a:lnTo>
                    <a:pt x="37" y="2256"/>
                  </a:lnTo>
                  <a:lnTo>
                    <a:pt x="43" y="2264"/>
                  </a:lnTo>
                  <a:lnTo>
                    <a:pt x="46" y="2269"/>
                  </a:lnTo>
                  <a:lnTo>
                    <a:pt x="49" y="2275"/>
                  </a:lnTo>
                  <a:lnTo>
                    <a:pt x="53" y="2282"/>
                  </a:lnTo>
                  <a:lnTo>
                    <a:pt x="53" y="2282"/>
                  </a:lnTo>
                  <a:lnTo>
                    <a:pt x="60" y="2288"/>
                  </a:lnTo>
                  <a:lnTo>
                    <a:pt x="68" y="2297"/>
                  </a:lnTo>
                  <a:lnTo>
                    <a:pt x="73" y="2308"/>
                  </a:lnTo>
                  <a:lnTo>
                    <a:pt x="79" y="2321"/>
                  </a:lnTo>
                  <a:lnTo>
                    <a:pt x="79" y="2321"/>
                  </a:lnTo>
                  <a:lnTo>
                    <a:pt x="82" y="2334"/>
                  </a:lnTo>
                  <a:lnTo>
                    <a:pt x="85" y="2343"/>
                  </a:lnTo>
                  <a:lnTo>
                    <a:pt x="89" y="2349"/>
                  </a:lnTo>
                  <a:lnTo>
                    <a:pt x="94" y="2353"/>
                  </a:lnTo>
                  <a:lnTo>
                    <a:pt x="94" y="2353"/>
                  </a:lnTo>
                  <a:lnTo>
                    <a:pt x="113" y="2369"/>
                  </a:lnTo>
                  <a:lnTo>
                    <a:pt x="136" y="2390"/>
                  </a:lnTo>
                  <a:lnTo>
                    <a:pt x="136" y="2390"/>
                  </a:lnTo>
                  <a:lnTo>
                    <a:pt x="161" y="2410"/>
                  </a:lnTo>
                  <a:lnTo>
                    <a:pt x="173" y="2419"/>
                  </a:lnTo>
                  <a:lnTo>
                    <a:pt x="183" y="2427"/>
                  </a:lnTo>
                  <a:lnTo>
                    <a:pt x="183" y="2427"/>
                  </a:lnTo>
                  <a:lnTo>
                    <a:pt x="187" y="2427"/>
                  </a:lnTo>
                  <a:lnTo>
                    <a:pt x="193" y="2427"/>
                  </a:lnTo>
                  <a:lnTo>
                    <a:pt x="208" y="2423"/>
                  </a:lnTo>
                  <a:lnTo>
                    <a:pt x="226" y="2416"/>
                  </a:lnTo>
                  <a:lnTo>
                    <a:pt x="246" y="2410"/>
                  </a:lnTo>
                  <a:lnTo>
                    <a:pt x="246" y="2410"/>
                  </a:lnTo>
                  <a:lnTo>
                    <a:pt x="258" y="2408"/>
                  </a:lnTo>
                  <a:lnTo>
                    <a:pt x="266" y="2410"/>
                  </a:lnTo>
                  <a:lnTo>
                    <a:pt x="282" y="2412"/>
                  </a:lnTo>
                  <a:lnTo>
                    <a:pt x="294" y="2418"/>
                  </a:lnTo>
                  <a:lnTo>
                    <a:pt x="300" y="2419"/>
                  </a:lnTo>
                  <a:lnTo>
                    <a:pt x="300" y="2419"/>
                  </a:lnTo>
                  <a:lnTo>
                    <a:pt x="306" y="2419"/>
                  </a:lnTo>
                  <a:lnTo>
                    <a:pt x="317" y="2414"/>
                  </a:lnTo>
                  <a:lnTo>
                    <a:pt x="338" y="2401"/>
                  </a:lnTo>
                  <a:lnTo>
                    <a:pt x="338" y="2401"/>
                  </a:lnTo>
                  <a:lnTo>
                    <a:pt x="354" y="2393"/>
                  </a:lnTo>
                  <a:lnTo>
                    <a:pt x="360" y="2390"/>
                  </a:lnTo>
                  <a:lnTo>
                    <a:pt x="365" y="2384"/>
                  </a:lnTo>
                  <a:lnTo>
                    <a:pt x="365" y="2384"/>
                  </a:lnTo>
                  <a:lnTo>
                    <a:pt x="371" y="2380"/>
                  </a:lnTo>
                  <a:lnTo>
                    <a:pt x="377" y="2378"/>
                  </a:lnTo>
                  <a:lnTo>
                    <a:pt x="391" y="2378"/>
                  </a:lnTo>
                  <a:lnTo>
                    <a:pt x="391" y="2378"/>
                  </a:lnTo>
                  <a:lnTo>
                    <a:pt x="395" y="2376"/>
                  </a:lnTo>
                  <a:lnTo>
                    <a:pt x="398" y="2373"/>
                  </a:lnTo>
                  <a:lnTo>
                    <a:pt x="400" y="2371"/>
                  </a:lnTo>
                  <a:lnTo>
                    <a:pt x="402" y="2371"/>
                  </a:lnTo>
                  <a:lnTo>
                    <a:pt x="404" y="2373"/>
                  </a:lnTo>
                  <a:lnTo>
                    <a:pt x="404" y="2373"/>
                  </a:lnTo>
                  <a:lnTo>
                    <a:pt x="408" y="2376"/>
                  </a:lnTo>
                  <a:lnTo>
                    <a:pt x="417" y="2378"/>
                  </a:lnTo>
                  <a:lnTo>
                    <a:pt x="434" y="2382"/>
                  </a:lnTo>
                  <a:lnTo>
                    <a:pt x="434" y="2382"/>
                  </a:lnTo>
                  <a:lnTo>
                    <a:pt x="440" y="2386"/>
                  </a:lnTo>
                  <a:lnTo>
                    <a:pt x="446" y="2393"/>
                  </a:lnTo>
                  <a:lnTo>
                    <a:pt x="450" y="2401"/>
                  </a:lnTo>
                  <a:lnTo>
                    <a:pt x="452" y="2408"/>
                  </a:lnTo>
                  <a:lnTo>
                    <a:pt x="452" y="2408"/>
                  </a:lnTo>
                  <a:lnTo>
                    <a:pt x="453" y="2414"/>
                  </a:lnTo>
                  <a:lnTo>
                    <a:pt x="456" y="2419"/>
                  </a:lnTo>
                  <a:lnTo>
                    <a:pt x="459" y="2427"/>
                  </a:lnTo>
                  <a:lnTo>
                    <a:pt x="463" y="2431"/>
                  </a:lnTo>
                  <a:lnTo>
                    <a:pt x="463" y="2431"/>
                  </a:lnTo>
                  <a:lnTo>
                    <a:pt x="468" y="2431"/>
                  </a:lnTo>
                  <a:lnTo>
                    <a:pt x="472" y="2429"/>
                  </a:lnTo>
                  <a:lnTo>
                    <a:pt x="478" y="2425"/>
                  </a:lnTo>
                  <a:lnTo>
                    <a:pt x="484" y="2425"/>
                  </a:lnTo>
                  <a:lnTo>
                    <a:pt x="484" y="2425"/>
                  </a:lnTo>
                  <a:lnTo>
                    <a:pt x="497" y="2423"/>
                  </a:lnTo>
                  <a:lnTo>
                    <a:pt x="505" y="2423"/>
                  </a:lnTo>
                  <a:lnTo>
                    <a:pt x="510" y="2419"/>
                  </a:lnTo>
                  <a:lnTo>
                    <a:pt x="510" y="2419"/>
                  </a:lnTo>
                  <a:lnTo>
                    <a:pt x="512" y="2419"/>
                  </a:lnTo>
                  <a:lnTo>
                    <a:pt x="513" y="2419"/>
                  </a:lnTo>
                  <a:lnTo>
                    <a:pt x="516" y="2423"/>
                  </a:lnTo>
                  <a:lnTo>
                    <a:pt x="522" y="2434"/>
                  </a:lnTo>
                  <a:lnTo>
                    <a:pt x="522" y="2434"/>
                  </a:lnTo>
                  <a:lnTo>
                    <a:pt x="525" y="2438"/>
                  </a:lnTo>
                  <a:lnTo>
                    <a:pt x="529" y="2438"/>
                  </a:lnTo>
                  <a:lnTo>
                    <a:pt x="533" y="2438"/>
                  </a:lnTo>
                  <a:lnTo>
                    <a:pt x="537" y="2438"/>
                  </a:lnTo>
                  <a:lnTo>
                    <a:pt x="537" y="2438"/>
                  </a:lnTo>
                  <a:lnTo>
                    <a:pt x="540" y="2442"/>
                  </a:lnTo>
                  <a:lnTo>
                    <a:pt x="541" y="2449"/>
                  </a:lnTo>
                  <a:lnTo>
                    <a:pt x="542" y="2456"/>
                  </a:lnTo>
                  <a:lnTo>
                    <a:pt x="542" y="2462"/>
                  </a:lnTo>
                  <a:lnTo>
                    <a:pt x="542" y="2462"/>
                  </a:lnTo>
                  <a:lnTo>
                    <a:pt x="540" y="2475"/>
                  </a:lnTo>
                  <a:lnTo>
                    <a:pt x="538" y="2480"/>
                  </a:lnTo>
                  <a:lnTo>
                    <a:pt x="538" y="2486"/>
                  </a:lnTo>
                  <a:lnTo>
                    <a:pt x="538" y="2486"/>
                  </a:lnTo>
                  <a:lnTo>
                    <a:pt x="540" y="2490"/>
                  </a:lnTo>
                  <a:lnTo>
                    <a:pt x="540" y="2495"/>
                  </a:lnTo>
                  <a:lnTo>
                    <a:pt x="538" y="2499"/>
                  </a:lnTo>
                  <a:lnTo>
                    <a:pt x="533" y="2503"/>
                  </a:lnTo>
                  <a:lnTo>
                    <a:pt x="533" y="2503"/>
                  </a:lnTo>
                  <a:lnTo>
                    <a:pt x="531" y="2505"/>
                  </a:lnTo>
                  <a:lnTo>
                    <a:pt x="529" y="2508"/>
                  </a:lnTo>
                  <a:lnTo>
                    <a:pt x="531" y="2512"/>
                  </a:lnTo>
                  <a:lnTo>
                    <a:pt x="533" y="2512"/>
                  </a:lnTo>
                  <a:lnTo>
                    <a:pt x="533" y="2512"/>
                  </a:lnTo>
                  <a:lnTo>
                    <a:pt x="535" y="2514"/>
                  </a:lnTo>
                  <a:lnTo>
                    <a:pt x="535" y="2518"/>
                  </a:lnTo>
                  <a:lnTo>
                    <a:pt x="531" y="2525"/>
                  </a:lnTo>
                  <a:lnTo>
                    <a:pt x="531" y="2525"/>
                  </a:lnTo>
                  <a:lnTo>
                    <a:pt x="529" y="2525"/>
                  </a:lnTo>
                  <a:lnTo>
                    <a:pt x="531" y="2527"/>
                  </a:lnTo>
                  <a:lnTo>
                    <a:pt x="532" y="2531"/>
                  </a:lnTo>
                  <a:lnTo>
                    <a:pt x="537" y="2534"/>
                  </a:lnTo>
                  <a:lnTo>
                    <a:pt x="538" y="2538"/>
                  </a:lnTo>
                  <a:lnTo>
                    <a:pt x="538" y="2538"/>
                  </a:lnTo>
                  <a:lnTo>
                    <a:pt x="538" y="2538"/>
                  </a:lnTo>
                  <a:lnTo>
                    <a:pt x="537" y="2540"/>
                  </a:lnTo>
                  <a:lnTo>
                    <a:pt x="533" y="2542"/>
                  </a:lnTo>
                  <a:lnTo>
                    <a:pt x="529" y="2543"/>
                  </a:lnTo>
                  <a:lnTo>
                    <a:pt x="528" y="2545"/>
                  </a:lnTo>
                  <a:lnTo>
                    <a:pt x="528" y="2547"/>
                  </a:lnTo>
                  <a:lnTo>
                    <a:pt x="528" y="2547"/>
                  </a:lnTo>
                  <a:lnTo>
                    <a:pt x="526" y="2553"/>
                  </a:lnTo>
                  <a:lnTo>
                    <a:pt x="525" y="2556"/>
                  </a:lnTo>
                  <a:lnTo>
                    <a:pt x="519" y="2564"/>
                  </a:lnTo>
                  <a:lnTo>
                    <a:pt x="519" y="2564"/>
                  </a:lnTo>
                  <a:lnTo>
                    <a:pt x="519" y="2565"/>
                  </a:lnTo>
                  <a:lnTo>
                    <a:pt x="519" y="2567"/>
                  </a:lnTo>
                  <a:lnTo>
                    <a:pt x="523" y="2575"/>
                  </a:lnTo>
                  <a:lnTo>
                    <a:pt x="526" y="2580"/>
                  </a:lnTo>
                  <a:lnTo>
                    <a:pt x="529" y="2586"/>
                  </a:lnTo>
                  <a:lnTo>
                    <a:pt x="529" y="2586"/>
                  </a:lnTo>
                  <a:lnTo>
                    <a:pt x="529" y="2590"/>
                  </a:lnTo>
                  <a:lnTo>
                    <a:pt x="532" y="2593"/>
                  </a:lnTo>
                  <a:lnTo>
                    <a:pt x="544" y="2608"/>
                  </a:lnTo>
                  <a:lnTo>
                    <a:pt x="544" y="2608"/>
                  </a:lnTo>
                  <a:lnTo>
                    <a:pt x="549" y="2618"/>
                  </a:lnTo>
                  <a:lnTo>
                    <a:pt x="553" y="2625"/>
                  </a:lnTo>
                  <a:lnTo>
                    <a:pt x="557" y="2632"/>
                  </a:lnTo>
                  <a:lnTo>
                    <a:pt x="565" y="2642"/>
                  </a:lnTo>
                  <a:lnTo>
                    <a:pt x="565" y="2642"/>
                  </a:lnTo>
                  <a:lnTo>
                    <a:pt x="572" y="2649"/>
                  </a:lnTo>
                  <a:lnTo>
                    <a:pt x="576" y="2654"/>
                  </a:lnTo>
                  <a:lnTo>
                    <a:pt x="582" y="2669"/>
                  </a:lnTo>
                  <a:lnTo>
                    <a:pt x="586" y="2684"/>
                  </a:lnTo>
                  <a:lnTo>
                    <a:pt x="589" y="2697"/>
                  </a:lnTo>
                  <a:lnTo>
                    <a:pt x="589" y="2697"/>
                  </a:lnTo>
                  <a:lnTo>
                    <a:pt x="593" y="2712"/>
                  </a:lnTo>
                  <a:lnTo>
                    <a:pt x="598" y="2729"/>
                  </a:lnTo>
                  <a:lnTo>
                    <a:pt x="607" y="2753"/>
                  </a:lnTo>
                  <a:lnTo>
                    <a:pt x="607" y="2753"/>
                  </a:lnTo>
                  <a:lnTo>
                    <a:pt x="608" y="2756"/>
                  </a:lnTo>
                  <a:lnTo>
                    <a:pt x="607" y="2764"/>
                  </a:lnTo>
                  <a:lnTo>
                    <a:pt x="605" y="2769"/>
                  </a:lnTo>
                  <a:lnTo>
                    <a:pt x="604" y="2778"/>
                  </a:lnTo>
                  <a:lnTo>
                    <a:pt x="604" y="2778"/>
                  </a:lnTo>
                  <a:lnTo>
                    <a:pt x="605" y="2790"/>
                  </a:lnTo>
                  <a:lnTo>
                    <a:pt x="609" y="2805"/>
                  </a:lnTo>
                  <a:lnTo>
                    <a:pt x="614" y="2818"/>
                  </a:lnTo>
                  <a:lnTo>
                    <a:pt x="617" y="2832"/>
                  </a:lnTo>
                  <a:lnTo>
                    <a:pt x="617" y="2832"/>
                  </a:lnTo>
                  <a:lnTo>
                    <a:pt x="615" y="2842"/>
                  </a:lnTo>
                  <a:lnTo>
                    <a:pt x="612" y="2853"/>
                  </a:lnTo>
                  <a:lnTo>
                    <a:pt x="608" y="2860"/>
                  </a:lnTo>
                  <a:lnTo>
                    <a:pt x="602" y="2867"/>
                  </a:lnTo>
                  <a:lnTo>
                    <a:pt x="602" y="2867"/>
                  </a:lnTo>
                  <a:lnTo>
                    <a:pt x="596" y="2878"/>
                  </a:lnTo>
                  <a:lnTo>
                    <a:pt x="592" y="2892"/>
                  </a:lnTo>
                  <a:lnTo>
                    <a:pt x="589" y="2905"/>
                  </a:lnTo>
                  <a:lnTo>
                    <a:pt x="588" y="2916"/>
                  </a:lnTo>
                  <a:lnTo>
                    <a:pt x="588" y="2916"/>
                  </a:lnTo>
                  <a:lnTo>
                    <a:pt x="586" y="2927"/>
                  </a:lnTo>
                  <a:lnTo>
                    <a:pt x="583" y="2938"/>
                  </a:lnTo>
                  <a:lnTo>
                    <a:pt x="579" y="2945"/>
                  </a:lnTo>
                  <a:lnTo>
                    <a:pt x="577" y="2953"/>
                  </a:lnTo>
                  <a:lnTo>
                    <a:pt x="577" y="2953"/>
                  </a:lnTo>
                  <a:lnTo>
                    <a:pt x="577" y="2969"/>
                  </a:lnTo>
                  <a:lnTo>
                    <a:pt x="574" y="2986"/>
                  </a:lnTo>
                  <a:lnTo>
                    <a:pt x="574" y="2986"/>
                  </a:lnTo>
                  <a:lnTo>
                    <a:pt x="574" y="2993"/>
                  </a:lnTo>
                  <a:lnTo>
                    <a:pt x="577" y="3001"/>
                  </a:lnTo>
                  <a:lnTo>
                    <a:pt x="582" y="3010"/>
                  </a:lnTo>
                  <a:lnTo>
                    <a:pt x="586" y="3020"/>
                  </a:lnTo>
                  <a:lnTo>
                    <a:pt x="586" y="3020"/>
                  </a:lnTo>
                  <a:lnTo>
                    <a:pt x="592" y="3031"/>
                  </a:lnTo>
                  <a:lnTo>
                    <a:pt x="596" y="3043"/>
                  </a:lnTo>
                  <a:lnTo>
                    <a:pt x="602" y="3056"/>
                  </a:lnTo>
                  <a:lnTo>
                    <a:pt x="605" y="3071"/>
                  </a:lnTo>
                  <a:lnTo>
                    <a:pt x="605" y="3071"/>
                  </a:lnTo>
                  <a:lnTo>
                    <a:pt x="609" y="3086"/>
                  </a:lnTo>
                  <a:lnTo>
                    <a:pt x="615" y="3099"/>
                  </a:lnTo>
                  <a:lnTo>
                    <a:pt x="621" y="3112"/>
                  </a:lnTo>
                  <a:lnTo>
                    <a:pt x="626" y="3123"/>
                  </a:lnTo>
                  <a:lnTo>
                    <a:pt x="626" y="3123"/>
                  </a:lnTo>
                  <a:lnTo>
                    <a:pt x="627" y="3136"/>
                  </a:lnTo>
                  <a:lnTo>
                    <a:pt x="626" y="3147"/>
                  </a:lnTo>
                  <a:lnTo>
                    <a:pt x="626" y="3158"/>
                  </a:lnTo>
                  <a:lnTo>
                    <a:pt x="627" y="3165"/>
                  </a:lnTo>
                  <a:lnTo>
                    <a:pt x="627" y="3165"/>
                  </a:lnTo>
                  <a:lnTo>
                    <a:pt x="631" y="3184"/>
                  </a:lnTo>
                  <a:lnTo>
                    <a:pt x="634" y="3207"/>
                  </a:lnTo>
                  <a:lnTo>
                    <a:pt x="634" y="3207"/>
                  </a:lnTo>
                  <a:lnTo>
                    <a:pt x="637" y="3238"/>
                  </a:lnTo>
                  <a:lnTo>
                    <a:pt x="640" y="3254"/>
                  </a:lnTo>
                  <a:lnTo>
                    <a:pt x="643" y="3262"/>
                  </a:lnTo>
                  <a:lnTo>
                    <a:pt x="647" y="3267"/>
                  </a:lnTo>
                  <a:lnTo>
                    <a:pt x="647" y="3267"/>
                  </a:lnTo>
                  <a:lnTo>
                    <a:pt x="655" y="3279"/>
                  </a:lnTo>
                  <a:lnTo>
                    <a:pt x="663" y="3295"/>
                  </a:lnTo>
                  <a:lnTo>
                    <a:pt x="670" y="3312"/>
                  </a:lnTo>
                  <a:lnTo>
                    <a:pt x="675" y="3327"/>
                  </a:lnTo>
                  <a:lnTo>
                    <a:pt x="675" y="3327"/>
                  </a:lnTo>
                  <a:lnTo>
                    <a:pt x="679" y="3341"/>
                  </a:lnTo>
                  <a:lnTo>
                    <a:pt x="686" y="3356"/>
                  </a:lnTo>
                  <a:lnTo>
                    <a:pt x="690" y="3367"/>
                  </a:lnTo>
                  <a:lnTo>
                    <a:pt x="694" y="3377"/>
                  </a:lnTo>
                  <a:lnTo>
                    <a:pt x="694" y="3377"/>
                  </a:lnTo>
                  <a:lnTo>
                    <a:pt x="697" y="3394"/>
                  </a:lnTo>
                  <a:lnTo>
                    <a:pt x="697" y="3399"/>
                  </a:lnTo>
                  <a:lnTo>
                    <a:pt x="696" y="3401"/>
                  </a:lnTo>
                  <a:lnTo>
                    <a:pt x="694" y="3401"/>
                  </a:lnTo>
                  <a:lnTo>
                    <a:pt x="694" y="3401"/>
                  </a:lnTo>
                  <a:lnTo>
                    <a:pt x="690" y="3403"/>
                  </a:lnTo>
                  <a:lnTo>
                    <a:pt x="688" y="3407"/>
                  </a:lnTo>
                  <a:lnTo>
                    <a:pt x="690" y="3414"/>
                  </a:lnTo>
                  <a:lnTo>
                    <a:pt x="694" y="3421"/>
                  </a:lnTo>
                  <a:lnTo>
                    <a:pt x="694" y="3421"/>
                  </a:lnTo>
                  <a:lnTo>
                    <a:pt x="697" y="3430"/>
                  </a:lnTo>
                  <a:lnTo>
                    <a:pt x="697" y="3436"/>
                  </a:lnTo>
                  <a:lnTo>
                    <a:pt x="698" y="3441"/>
                  </a:lnTo>
                  <a:lnTo>
                    <a:pt x="700" y="3443"/>
                  </a:lnTo>
                  <a:lnTo>
                    <a:pt x="700" y="3443"/>
                  </a:lnTo>
                  <a:lnTo>
                    <a:pt x="703" y="3445"/>
                  </a:lnTo>
                  <a:lnTo>
                    <a:pt x="705" y="3447"/>
                  </a:lnTo>
                  <a:lnTo>
                    <a:pt x="706" y="3449"/>
                  </a:lnTo>
                  <a:lnTo>
                    <a:pt x="709" y="3449"/>
                  </a:lnTo>
                  <a:lnTo>
                    <a:pt x="709" y="3449"/>
                  </a:lnTo>
                  <a:lnTo>
                    <a:pt x="712" y="3451"/>
                  </a:lnTo>
                  <a:lnTo>
                    <a:pt x="715" y="3452"/>
                  </a:lnTo>
                  <a:lnTo>
                    <a:pt x="719" y="3460"/>
                  </a:lnTo>
                  <a:lnTo>
                    <a:pt x="719" y="3460"/>
                  </a:lnTo>
                  <a:lnTo>
                    <a:pt x="722" y="3464"/>
                  </a:lnTo>
                  <a:lnTo>
                    <a:pt x="726" y="3464"/>
                  </a:lnTo>
                  <a:lnTo>
                    <a:pt x="729" y="3462"/>
                  </a:lnTo>
                  <a:lnTo>
                    <a:pt x="732" y="3460"/>
                  </a:lnTo>
                  <a:lnTo>
                    <a:pt x="732" y="3460"/>
                  </a:lnTo>
                  <a:lnTo>
                    <a:pt x="737" y="3456"/>
                  </a:lnTo>
                  <a:lnTo>
                    <a:pt x="741" y="3452"/>
                  </a:lnTo>
                  <a:lnTo>
                    <a:pt x="756" y="3451"/>
                  </a:lnTo>
                  <a:lnTo>
                    <a:pt x="756" y="3451"/>
                  </a:lnTo>
                  <a:lnTo>
                    <a:pt x="761" y="3451"/>
                  </a:lnTo>
                  <a:lnTo>
                    <a:pt x="764" y="3449"/>
                  </a:lnTo>
                  <a:lnTo>
                    <a:pt x="769" y="3445"/>
                  </a:lnTo>
                  <a:lnTo>
                    <a:pt x="774" y="3441"/>
                  </a:lnTo>
                  <a:lnTo>
                    <a:pt x="774" y="3441"/>
                  </a:lnTo>
                  <a:lnTo>
                    <a:pt x="782" y="3440"/>
                  </a:lnTo>
                  <a:lnTo>
                    <a:pt x="791" y="3440"/>
                  </a:lnTo>
                  <a:lnTo>
                    <a:pt x="798" y="3440"/>
                  </a:lnTo>
                  <a:lnTo>
                    <a:pt x="805" y="3441"/>
                  </a:lnTo>
                  <a:lnTo>
                    <a:pt x="805" y="3441"/>
                  </a:lnTo>
                  <a:lnTo>
                    <a:pt x="811" y="3443"/>
                  </a:lnTo>
                  <a:lnTo>
                    <a:pt x="815" y="3443"/>
                  </a:lnTo>
                  <a:lnTo>
                    <a:pt x="820" y="3441"/>
                  </a:lnTo>
                  <a:lnTo>
                    <a:pt x="824" y="3440"/>
                  </a:lnTo>
                  <a:lnTo>
                    <a:pt x="824" y="3440"/>
                  </a:lnTo>
                  <a:lnTo>
                    <a:pt x="827" y="3438"/>
                  </a:lnTo>
                  <a:lnTo>
                    <a:pt x="832" y="3440"/>
                  </a:lnTo>
                  <a:lnTo>
                    <a:pt x="835" y="3440"/>
                  </a:lnTo>
                  <a:lnTo>
                    <a:pt x="836" y="3438"/>
                  </a:lnTo>
                  <a:lnTo>
                    <a:pt x="836" y="3436"/>
                  </a:lnTo>
                  <a:lnTo>
                    <a:pt x="836" y="3436"/>
                  </a:lnTo>
                  <a:lnTo>
                    <a:pt x="837" y="3432"/>
                  </a:lnTo>
                  <a:lnTo>
                    <a:pt x="839" y="3430"/>
                  </a:lnTo>
                  <a:lnTo>
                    <a:pt x="842" y="3429"/>
                  </a:lnTo>
                  <a:lnTo>
                    <a:pt x="853" y="3429"/>
                  </a:lnTo>
                  <a:lnTo>
                    <a:pt x="853" y="3429"/>
                  </a:lnTo>
                  <a:lnTo>
                    <a:pt x="861" y="3425"/>
                  </a:lnTo>
                  <a:lnTo>
                    <a:pt x="871" y="3419"/>
                  </a:lnTo>
                  <a:lnTo>
                    <a:pt x="883" y="3408"/>
                  </a:lnTo>
                  <a:lnTo>
                    <a:pt x="894" y="3395"/>
                  </a:lnTo>
                  <a:lnTo>
                    <a:pt x="894" y="3395"/>
                  </a:lnTo>
                  <a:lnTo>
                    <a:pt x="906" y="3379"/>
                  </a:lnTo>
                  <a:lnTo>
                    <a:pt x="921" y="3358"/>
                  </a:lnTo>
                  <a:lnTo>
                    <a:pt x="932" y="3338"/>
                  </a:lnTo>
                  <a:lnTo>
                    <a:pt x="941" y="3321"/>
                  </a:lnTo>
                  <a:lnTo>
                    <a:pt x="941" y="3321"/>
                  </a:lnTo>
                  <a:lnTo>
                    <a:pt x="948" y="3310"/>
                  </a:lnTo>
                  <a:lnTo>
                    <a:pt x="956" y="3299"/>
                  </a:lnTo>
                  <a:lnTo>
                    <a:pt x="970" y="3282"/>
                  </a:lnTo>
                  <a:lnTo>
                    <a:pt x="970" y="3282"/>
                  </a:lnTo>
                  <a:lnTo>
                    <a:pt x="972" y="3277"/>
                  </a:lnTo>
                  <a:lnTo>
                    <a:pt x="974" y="3271"/>
                  </a:lnTo>
                  <a:lnTo>
                    <a:pt x="977" y="3256"/>
                  </a:lnTo>
                  <a:lnTo>
                    <a:pt x="981" y="3227"/>
                  </a:lnTo>
                  <a:lnTo>
                    <a:pt x="981" y="3227"/>
                  </a:lnTo>
                  <a:lnTo>
                    <a:pt x="979" y="3223"/>
                  </a:lnTo>
                  <a:lnTo>
                    <a:pt x="977" y="3221"/>
                  </a:lnTo>
                  <a:lnTo>
                    <a:pt x="974" y="3221"/>
                  </a:lnTo>
                  <a:lnTo>
                    <a:pt x="973" y="3219"/>
                  </a:lnTo>
                  <a:lnTo>
                    <a:pt x="972" y="3218"/>
                  </a:lnTo>
                  <a:lnTo>
                    <a:pt x="972" y="3218"/>
                  </a:lnTo>
                  <a:lnTo>
                    <a:pt x="972" y="3216"/>
                  </a:lnTo>
                  <a:lnTo>
                    <a:pt x="973" y="3212"/>
                  </a:lnTo>
                  <a:lnTo>
                    <a:pt x="981" y="3203"/>
                  </a:lnTo>
                  <a:lnTo>
                    <a:pt x="991" y="3195"/>
                  </a:lnTo>
                  <a:lnTo>
                    <a:pt x="1004" y="3190"/>
                  </a:lnTo>
                  <a:lnTo>
                    <a:pt x="1004" y="3190"/>
                  </a:lnTo>
                  <a:lnTo>
                    <a:pt x="1014" y="3184"/>
                  </a:lnTo>
                  <a:lnTo>
                    <a:pt x="1021" y="3179"/>
                  </a:lnTo>
                  <a:lnTo>
                    <a:pt x="1026" y="3175"/>
                  </a:lnTo>
                  <a:lnTo>
                    <a:pt x="1029" y="3169"/>
                  </a:lnTo>
                  <a:lnTo>
                    <a:pt x="1029" y="3169"/>
                  </a:lnTo>
                  <a:lnTo>
                    <a:pt x="1029" y="3162"/>
                  </a:lnTo>
                  <a:lnTo>
                    <a:pt x="1029" y="3151"/>
                  </a:lnTo>
                  <a:lnTo>
                    <a:pt x="1029" y="3140"/>
                  </a:lnTo>
                  <a:lnTo>
                    <a:pt x="1030" y="3132"/>
                  </a:lnTo>
                  <a:lnTo>
                    <a:pt x="1030" y="3132"/>
                  </a:lnTo>
                  <a:lnTo>
                    <a:pt x="1032" y="3127"/>
                  </a:lnTo>
                  <a:lnTo>
                    <a:pt x="1030" y="3121"/>
                  </a:lnTo>
                  <a:lnTo>
                    <a:pt x="1027" y="3101"/>
                  </a:lnTo>
                  <a:lnTo>
                    <a:pt x="1027" y="3101"/>
                  </a:lnTo>
                  <a:lnTo>
                    <a:pt x="1024" y="3090"/>
                  </a:lnTo>
                  <a:lnTo>
                    <a:pt x="1021" y="3082"/>
                  </a:lnTo>
                  <a:lnTo>
                    <a:pt x="1020" y="3075"/>
                  </a:lnTo>
                  <a:lnTo>
                    <a:pt x="1017" y="3069"/>
                  </a:lnTo>
                  <a:lnTo>
                    <a:pt x="1017" y="3069"/>
                  </a:lnTo>
                  <a:lnTo>
                    <a:pt x="1016" y="3062"/>
                  </a:lnTo>
                  <a:lnTo>
                    <a:pt x="1016" y="3054"/>
                  </a:lnTo>
                  <a:lnTo>
                    <a:pt x="1017" y="3051"/>
                  </a:lnTo>
                  <a:lnTo>
                    <a:pt x="1020" y="3049"/>
                  </a:lnTo>
                  <a:lnTo>
                    <a:pt x="1020" y="3049"/>
                  </a:lnTo>
                  <a:lnTo>
                    <a:pt x="1023" y="3049"/>
                  </a:lnTo>
                  <a:lnTo>
                    <a:pt x="1026" y="3047"/>
                  </a:lnTo>
                  <a:lnTo>
                    <a:pt x="1030" y="3036"/>
                  </a:lnTo>
                  <a:lnTo>
                    <a:pt x="1030" y="3036"/>
                  </a:lnTo>
                  <a:lnTo>
                    <a:pt x="1033" y="3031"/>
                  </a:lnTo>
                  <a:lnTo>
                    <a:pt x="1036" y="3029"/>
                  </a:lnTo>
                  <a:lnTo>
                    <a:pt x="1040" y="3027"/>
                  </a:lnTo>
                  <a:lnTo>
                    <a:pt x="1046" y="3023"/>
                  </a:lnTo>
                  <a:lnTo>
                    <a:pt x="1046" y="3023"/>
                  </a:lnTo>
                  <a:lnTo>
                    <a:pt x="1051" y="3018"/>
                  </a:lnTo>
                  <a:lnTo>
                    <a:pt x="1055" y="3010"/>
                  </a:lnTo>
                  <a:lnTo>
                    <a:pt x="1059" y="3003"/>
                  </a:lnTo>
                  <a:lnTo>
                    <a:pt x="1067" y="2993"/>
                  </a:lnTo>
                  <a:lnTo>
                    <a:pt x="1067" y="2993"/>
                  </a:lnTo>
                  <a:lnTo>
                    <a:pt x="1077" y="2986"/>
                  </a:lnTo>
                  <a:lnTo>
                    <a:pt x="1087" y="2982"/>
                  </a:lnTo>
                  <a:lnTo>
                    <a:pt x="1096" y="2978"/>
                  </a:lnTo>
                  <a:lnTo>
                    <a:pt x="1106" y="2973"/>
                  </a:lnTo>
                  <a:lnTo>
                    <a:pt x="1106" y="2973"/>
                  </a:lnTo>
                  <a:lnTo>
                    <a:pt x="1110" y="2967"/>
                  </a:lnTo>
                  <a:lnTo>
                    <a:pt x="1116" y="2962"/>
                  </a:lnTo>
                  <a:lnTo>
                    <a:pt x="1126" y="2945"/>
                  </a:lnTo>
                  <a:lnTo>
                    <a:pt x="1135" y="2931"/>
                  </a:lnTo>
                  <a:lnTo>
                    <a:pt x="1137" y="2923"/>
                  </a:lnTo>
                  <a:lnTo>
                    <a:pt x="1137" y="2920"/>
                  </a:lnTo>
                  <a:lnTo>
                    <a:pt x="1137" y="2920"/>
                  </a:lnTo>
                  <a:lnTo>
                    <a:pt x="1134" y="2897"/>
                  </a:lnTo>
                  <a:lnTo>
                    <a:pt x="1132" y="2882"/>
                  </a:lnTo>
                  <a:lnTo>
                    <a:pt x="1132" y="2871"/>
                  </a:lnTo>
                  <a:lnTo>
                    <a:pt x="1132" y="2871"/>
                  </a:lnTo>
                  <a:lnTo>
                    <a:pt x="1132" y="2858"/>
                  </a:lnTo>
                  <a:lnTo>
                    <a:pt x="1132" y="2842"/>
                  </a:lnTo>
                  <a:lnTo>
                    <a:pt x="1131" y="2810"/>
                  </a:lnTo>
                  <a:lnTo>
                    <a:pt x="1131" y="2810"/>
                  </a:lnTo>
                  <a:lnTo>
                    <a:pt x="1130" y="2805"/>
                  </a:lnTo>
                  <a:lnTo>
                    <a:pt x="1128" y="2803"/>
                  </a:lnTo>
                  <a:lnTo>
                    <a:pt x="1123" y="2799"/>
                  </a:lnTo>
                  <a:lnTo>
                    <a:pt x="1119" y="2793"/>
                  </a:lnTo>
                  <a:lnTo>
                    <a:pt x="1118" y="2792"/>
                  </a:lnTo>
                  <a:lnTo>
                    <a:pt x="1116" y="2786"/>
                  </a:lnTo>
                  <a:lnTo>
                    <a:pt x="1116" y="2786"/>
                  </a:lnTo>
                  <a:lnTo>
                    <a:pt x="1115" y="2777"/>
                  </a:lnTo>
                  <a:lnTo>
                    <a:pt x="1112" y="2771"/>
                  </a:lnTo>
                  <a:lnTo>
                    <a:pt x="1110" y="2767"/>
                  </a:lnTo>
                  <a:lnTo>
                    <a:pt x="1109" y="2760"/>
                  </a:lnTo>
                  <a:lnTo>
                    <a:pt x="1109" y="2760"/>
                  </a:lnTo>
                  <a:lnTo>
                    <a:pt x="1109" y="2747"/>
                  </a:lnTo>
                  <a:lnTo>
                    <a:pt x="1109" y="2742"/>
                  </a:lnTo>
                  <a:lnTo>
                    <a:pt x="1107" y="2740"/>
                  </a:lnTo>
                  <a:lnTo>
                    <a:pt x="1107" y="2740"/>
                  </a:lnTo>
                  <a:lnTo>
                    <a:pt x="1106" y="2738"/>
                  </a:lnTo>
                  <a:lnTo>
                    <a:pt x="1106" y="2732"/>
                  </a:lnTo>
                  <a:lnTo>
                    <a:pt x="1107" y="2727"/>
                  </a:lnTo>
                  <a:lnTo>
                    <a:pt x="1110" y="2721"/>
                  </a:lnTo>
                  <a:lnTo>
                    <a:pt x="1110" y="2721"/>
                  </a:lnTo>
                  <a:lnTo>
                    <a:pt x="1112" y="2718"/>
                  </a:lnTo>
                  <a:lnTo>
                    <a:pt x="1112" y="2716"/>
                  </a:lnTo>
                  <a:lnTo>
                    <a:pt x="1107" y="2710"/>
                  </a:lnTo>
                  <a:lnTo>
                    <a:pt x="1103" y="2706"/>
                  </a:lnTo>
                  <a:lnTo>
                    <a:pt x="1102" y="2703"/>
                  </a:lnTo>
                  <a:lnTo>
                    <a:pt x="1100" y="2699"/>
                  </a:lnTo>
                  <a:lnTo>
                    <a:pt x="1100" y="2699"/>
                  </a:lnTo>
                  <a:lnTo>
                    <a:pt x="1100" y="2691"/>
                  </a:lnTo>
                  <a:lnTo>
                    <a:pt x="1103" y="2680"/>
                  </a:lnTo>
                  <a:lnTo>
                    <a:pt x="1112" y="2651"/>
                  </a:lnTo>
                  <a:lnTo>
                    <a:pt x="1122" y="2623"/>
                  </a:lnTo>
                  <a:lnTo>
                    <a:pt x="1128" y="2606"/>
                  </a:lnTo>
                  <a:lnTo>
                    <a:pt x="1128" y="2606"/>
                  </a:lnTo>
                  <a:lnTo>
                    <a:pt x="1131" y="2601"/>
                  </a:lnTo>
                  <a:lnTo>
                    <a:pt x="1135" y="2599"/>
                  </a:lnTo>
                  <a:lnTo>
                    <a:pt x="1138" y="2597"/>
                  </a:lnTo>
                  <a:lnTo>
                    <a:pt x="1141" y="2593"/>
                  </a:lnTo>
                  <a:lnTo>
                    <a:pt x="1141" y="2593"/>
                  </a:lnTo>
                  <a:lnTo>
                    <a:pt x="1144" y="2591"/>
                  </a:lnTo>
                  <a:lnTo>
                    <a:pt x="1146" y="2591"/>
                  </a:lnTo>
                  <a:lnTo>
                    <a:pt x="1148" y="2590"/>
                  </a:lnTo>
                  <a:lnTo>
                    <a:pt x="1151" y="2584"/>
                  </a:lnTo>
                  <a:lnTo>
                    <a:pt x="1151" y="2584"/>
                  </a:lnTo>
                  <a:lnTo>
                    <a:pt x="1159" y="2573"/>
                  </a:lnTo>
                  <a:lnTo>
                    <a:pt x="1170" y="2556"/>
                  </a:lnTo>
                  <a:lnTo>
                    <a:pt x="1198" y="2521"/>
                  </a:lnTo>
                  <a:lnTo>
                    <a:pt x="1198" y="2521"/>
                  </a:lnTo>
                  <a:lnTo>
                    <a:pt x="1208" y="2508"/>
                  </a:lnTo>
                  <a:lnTo>
                    <a:pt x="1218" y="2499"/>
                  </a:lnTo>
                  <a:lnTo>
                    <a:pt x="1226" y="2493"/>
                  </a:lnTo>
                  <a:lnTo>
                    <a:pt x="1233" y="2488"/>
                  </a:lnTo>
                  <a:lnTo>
                    <a:pt x="1233" y="2488"/>
                  </a:lnTo>
                  <a:lnTo>
                    <a:pt x="1242" y="2480"/>
                  </a:lnTo>
                  <a:lnTo>
                    <a:pt x="1255" y="2465"/>
                  </a:lnTo>
                  <a:lnTo>
                    <a:pt x="1268" y="2447"/>
                  </a:lnTo>
                  <a:lnTo>
                    <a:pt x="1281" y="2427"/>
                  </a:lnTo>
                  <a:lnTo>
                    <a:pt x="1281" y="2427"/>
                  </a:lnTo>
                  <a:lnTo>
                    <a:pt x="1296" y="2401"/>
                  </a:lnTo>
                  <a:lnTo>
                    <a:pt x="1302" y="2390"/>
                  </a:lnTo>
                  <a:lnTo>
                    <a:pt x="1305" y="2380"/>
                  </a:lnTo>
                  <a:lnTo>
                    <a:pt x="1305" y="2380"/>
                  </a:lnTo>
                  <a:lnTo>
                    <a:pt x="1308" y="2371"/>
                  </a:lnTo>
                  <a:lnTo>
                    <a:pt x="1312" y="2360"/>
                  </a:lnTo>
                  <a:lnTo>
                    <a:pt x="1322" y="2342"/>
                  </a:lnTo>
                  <a:lnTo>
                    <a:pt x="1322" y="2342"/>
                  </a:lnTo>
                  <a:lnTo>
                    <a:pt x="1328" y="2329"/>
                  </a:lnTo>
                  <a:lnTo>
                    <a:pt x="1335" y="2316"/>
                  </a:lnTo>
                  <a:lnTo>
                    <a:pt x="1340" y="2301"/>
                  </a:lnTo>
                  <a:lnTo>
                    <a:pt x="1341" y="2291"/>
                  </a:lnTo>
                  <a:lnTo>
                    <a:pt x="1341" y="2291"/>
                  </a:lnTo>
                  <a:lnTo>
                    <a:pt x="1343" y="2282"/>
                  </a:lnTo>
                  <a:lnTo>
                    <a:pt x="1344" y="2271"/>
                  </a:lnTo>
                  <a:lnTo>
                    <a:pt x="1347" y="2258"/>
                  </a:lnTo>
                  <a:lnTo>
                    <a:pt x="1348" y="2247"/>
                  </a:lnTo>
                  <a:lnTo>
                    <a:pt x="1348" y="2247"/>
                  </a:lnTo>
                  <a:lnTo>
                    <a:pt x="1348" y="2242"/>
                  </a:lnTo>
                  <a:lnTo>
                    <a:pt x="1347" y="2238"/>
                  </a:lnTo>
                  <a:lnTo>
                    <a:pt x="1346" y="2234"/>
                  </a:lnTo>
                  <a:lnTo>
                    <a:pt x="1343" y="2232"/>
                  </a:lnTo>
                  <a:lnTo>
                    <a:pt x="1341" y="2232"/>
                  </a:lnTo>
                  <a:lnTo>
                    <a:pt x="1338" y="2234"/>
                  </a:lnTo>
                  <a:lnTo>
                    <a:pt x="1337" y="2236"/>
                  </a:lnTo>
                  <a:lnTo>
                    <a:pt x="1335" y="2238"/>
                  </a:lnTo>
                  <a:lnTo>
                    <a:pt x="1335" y="2238"/>
                  </a:lnTo>
                  <a:lnTo>
                    <a:pt x="1332" y="2242"/>
                  </a:lnTo>
                  <a:lnTo>
                    <a:pt x="1330" y="2243"/>
                  </a:lnTo>
                  <a:lnTo>
                    <a:pt x="1318" y="2249"/>
                  </a:lnTo>
                  <a:lnTo>
                    <a:pt x="1303" y="2253"/>
                  </a:lnTo>
                  <a:lnTo>
                    <a:pt x="1290" y="2253"/>
                  </a:lnTo>
                  <a:lnTo>
                    <a:pt x="1290" y="2253"/>
                  </a:lnTo>
                  <a:lnTo>
                    <a:pt x="1280" y="2254"/>
                  </a:lnTo>
                  <a:lnTo>
                    <a:pt x="1271" y="2256"/>
                  </a:lnTo>
                  <a:lnTo>
                    <a:pt x="1264" y="2258"/>
                  </a:lnTo>
                  <a:lnTo>
                    <a:pt x="1258" y="2262"/>
                  </a:lnTo>
                  <a:lnTo>
                    <a:pt x="1258" y="2262"/>
                  </a:lnTo>
                  <a:lnTo>
                    <a:pt x="1256" y="2265"/>
                  </a:lnTo>
                  <a:lnTo>
                    <a:pt x="1253" y="2265"/>
                  </a:lnTo>
                  <a:lnTo>
                    <a:pt x="1245" y="2265"/>
                  </a:lnTo>
                  <a:lnTo>
                    <a:pt x="1237" y="2265"/>
                  </a:lnTo>
                  <a:lnTo>
                    <a:pt x="1235" y="2265"/>
                  </a:lnTo>
                  <a:lnTo>
                    <a:pt x="1233" y="2269"/>
                  </a:lnTo>
                  <a:lnTo>
                    <a:pt x="1233" y="2269"/>
                  </a:lnTo>
                  <a:lnTo>
                    <a:pt x="1226" y="2275"/>
                  </a:lnTo>
                  <a:lnTo>
                    <a:pt x="1217" y="2276"/>
                  </a:lnTo>
                  <a:lnTo>
                    <a:pt x="1211" y="2276"/>
                  </a:lnTo>
                  <a:lnTo>
                    <a:pt x="1207" y="2275"/>
                  </a:lnTo>
                  <a:lnTo>
                    <a:pt x="1202" y="2271"/>
                  </a:lnTo>
                  <a:lnTo>
                    <a:pt x="1200" y="2265"/>
                  </a:lnTo>
                  <a:lnTo>
                    <a:pt x="1200" y="2265"/>
                  </a:lnTo>
                  <a:lnTo>
                    <a:pt x="1197" y="2260"/>
                  </a:lnTo>
                  <a:lnTo>
                    <a:pt x="1194" y="2254"/>
                  </a:lnTo>
                  <a:lnTo>
                    <a:pt x="1188" y="2249"/>
                  </a:lnTo>
                  <a:lnTo>
                    <a:pt x="1179" y="2245"/>
                  </a:lnTo>
                  <a:lnTo>
                    <a:pt x="1179" y="2245"/>
                  </a:lnTo>
                  <a:lnTo>
                    <a:pt x="1179" y="2243"/>
                  </a:lnTo>
                  <a:lnTo>
                    <a:pt x="1182" y="2240"/>
                  </a:lnTo>
                  <a:lnTo>
                    <a:pt x="1186" y="2236"/>
                  </a:lnTo>
                  <a:lnTo>
                    <a:pt x="1191" y="2234"/>
                  </a:lnTo>
                  <a:lnTo>
                    <a:pt x="1191" y="2234"/>
                  </a:lnTo>
                  <a:lnTo>
                    <a:pt x="1194" y="2232"/>
                  </a:lnTo>
                  <a:lnTo>
                    <a:pt x="1194" y="2227"/>
                  </a:lnTo>
                  <a:lnTo>
                    <a:pt x="1192" y="2223"/>
                  </a:lnTo>
                  <a:lnTo>
                    <a:pt x="1189" y="2219"/>
                  </a:lnTo>
                  <a:lnTo>
                    <a:pt x="1189" y="2219"/>
                  </a:lnTo>
                  <a:lnTo>
                    <a:pt x="1179" y="2206"/>
                  </a:lnTo>
                  <a:lnTo>
                    <a:pt x="1165" y="2186"/>
                  </a:lnTo>
                  <a:lnTo>
                    <a:pt x="1165" y="2186"/>
                  </a:lnTo>
                  <a:lnTo>
                    <a:pt x="1156" y="2173"/>
                  </a:lnTo>
                  <a:lnTo>
                    <a:pt x="1147" y="2165"/>
                  </a:lnTo>
                  <a:lnTo>
                    <a:pt x="1140" y="2160"/>
                  </a:lnTo>
                  <a:lnTo>
                    <a:pt x="1134" y="2158"/>
                  </a:lnTo>
                  <a:lnTo>
                    <a:pt x="1134" y="2158"/>
                  </a:lnTo>
                  <a:lnTo>
                    <a:pt x="1131" y="2158"/>
                  </a:lnTo>
                  <a:lnTo>
                    <a:pt x="1130" y="2156"/>
                  </a:lnTo>
                  <a:lnTo>
                    <a:pt x="1126" y="2151"/>
                  </a:lnTo>
                  <a:lnTo>
                    <a:pt x="1123" y="2145"/>
                  </a:lnTo>
                  <a:lnTo>
                    <a:pt x="1121" y="2142"/>
                  </a:lnTo>
                  <a:lnTo>
                    <a:pt x="1121" y="2142"/>
                  </a:lnTo>
                  <a:lnTo>
                    <a:pt x="1116" y="2138"/>
                  </a:lnTo>
                  <a:lnTo>
                    <a:pt x="1112" y="2129"/>
                  </a:lnTo>
                  <a:lnTo>
                    <a:pt x="1107" y="2117"/>
                  </a:lnTo>
                  <a:lnTo>
                    <a:pt x="1106" y="2104"/>
                  </a:lnTo>
                  <a:lnTo>
                    <a:pt x="1106" y="2104"/>
                  </a:lnTo>
                  <a:lnTo>
                    <a:pt x="1105" y="2099"/>
                  </a:lnTo>
                  <a:lnTo>
                    <a:pt x="1103" y="2093"/>
                  </a:lnTo>
                  <a:lnTo>
                    <a:pt x="1097" y="2080"/>
                  </a:lnTo>
                  <a:lnTo>
                    <a:pt x="1088" y="2069"/>
                  </a:lnTo>
                  <a:lnTo>
                    <a:pt x="1083" y="2062"/>
                  </a:lnTo>
                  <a:lnTo>
                    <a:pt x="1083" y="2062"/>
                  </a:lnTo>
                  <a:lnTo>
                    <a:pt x="1077" y="2058"/>
                  </a:lnTo>
                  <a:lnTo>
                    <a:pt x="1074" y="2049"/>
                  </a:lnTo>
                  <a:lnTo>
                    <a:pt x="1071" y="2036"/>
                  </a:lnTo>
                  <a:lnTo>
                    <a:pt x="1071" y="2023"/>
                  </a:lnTo>
                  <a:lnTo>
                    <a:pt x="1071" y="2023"/>
                  </a:lnTo>
                  <a:lnTo>
                    <a:pt x="1070" y="2008"/>
                  </a:lnTo>
                  <a:lnTo>
                    <a:pt x="1068" y="1997"/>
                  </a:lnTo>
                  <a:lnTo>
                    <a:pt x="1067" y="1980"/>
                  </a:lnTo>
                  <a:lnTo>
                    <a:pt x="1067" y="1980"/>
                  </a:lnTo>
                  <a:lnTo>
                    <a:pt x="1065" y="1975"/>
                  </a:lnTo>
                  <a:lnTo>
                    <a:pt x="1061" y="1967"/>
                  </a:lnTo>
                  <a:lnTo>
                    <a:pt x="1055" y="1960"/>
                  </a:lnTo>
                  <a:lnTo>
                    <a:pt x="1049" y="1954"/>
                  </a:lnTo>
                  <a:lnTo>
                    <a:pt x="1049" y="1954"/>
                  </a:lnTo>
                  <a:lnTo>
                    <a:pt x="1043" y="1949"/>
                  </a:lnTo>
                  <a:lnTo>
                    <a:pt x="1039" y="1943"/>
                  </a:lnTo>
                  <a:lnTo>
                    <a:pt x="1037" y="1934"/>
                  </a:lnTo>
                  <a:lnTo>
                    <a:pt x="1037" y="1927"/>
                  </a:lnTo>
                  <a:lnTo>
                    <a:pt x="1037" y="1927"/>
                  </a:lnTo>
                  <a:lnTo>
                    <a:pt x="1037" y="1919"/>
                  </a:lnTo>
                  <a:lnTo>
                    <a:pt x="1035" y="1914"/>
                  </a:lnTo>
                  <a:lnTo>
                    <a:pt x="1032" y="1908"/>
                  </a:lnTo>
                  <a:lnTo>
                    <a:pt x="1029" y="1897"/>
                  </a:lnTo>
                  <a:lnTo>
                    <a:pt x="1029" y="1897"/>
                  </a:lnTo>
                  <a:lnTo>
                    <a:pt x="1024" y="1884"/>
                  </a:lnTo>
                  <a:lnTo>
                    <a:pt x="1017" y="1869"/>
                  </a:lnTo>
                  <a:lnTo>
                    <a:pt x="1009" y="1856"/>
                  </a:lnTo>
                  <a:lnTo>
                    <a:pt x="1007" y="1847"/>
                  </a:lnTo>
                  <a:lnTo>
                    <a:pt x="1007" y="1847"/>
                  </a:lnTo>
                  <a:lnTo>
                    <a:pt x="1005" y="1840"/>
                  </a:lnTo>
                  <a:lnTo>
                    <a:pt x="1002" y="1834"/>
                  </a:lnTo>
                  <a:lnTo>
                    <a:pt x="1000" y="1829"/>
                  </a:lnTo>
                  <a:lnTo>
                    <a:pt x="998" y="1821"/>
                  </a:lnTo>
                  <a:lnTo>
                    <a:pt x="998" y="1821"/>
                  </a:lnTo>
                  <a:lnTo>
                    <a:pt x="997" y="1814"/>
                  </a:lnTo>
                  <a:lnTo>
                    <a:pt x="995" y="1808"/>
                  </a:lnTo>
                  <a:lnTo>
                    <a:pt x="985" y="1793"/>
                  </a:lnTo>
                  <a:lnTo>
                    <a:pt x="985" y="1793"/>
                  </a:lnTo>
                  <a:lnTo>
                    <a:pt x="979" y="1778"/>
                  </a:lnTo>
                  <a:lnTo>
                    <a:pt x="976" y="1764"/>
                  </a:lnTo>
                  <a:lnTo>
                    <a:pt x="974" y="1753"/>
                  </a:lnTo>
                  <a:lnTo>
                    <a:pt x="974" y="1749"/>
                  </a:lnTo>
                  <a:lnTo>
                    <a:pt x="974" y="1747"/>
                  </a:lnTo>
                  <a:lnTo>
                    <a:pt x="974" y="1747"/>
                  </a:lnTo>
                  <a:lnTo>
                    <a:pt x="976" y="1747"/>
                  </a:lnTo>
                  <a:lnTo>
                    <a:pt x="977" y="1751"/>
                  </a:lnTo>
                  <a:lnTo>
                    <a:pt x="982" y="1760"/>
                  </a:lnTo>
                  <a:lnTo>
                    <a:pt x="989" y="1778"/>
                  </a:lnTo>
                  <a:lnTo>
                    <a:pt x="989" y="1778"/>
                  </a:lnTo>
                  <a:lnTo>
                    <a:pt x="997" y="1799"/>
                  </a:lnTo>
                  <a:lnTo>
                    <a:pt x="1002" y="1808"/>
                  </a:lnTo>
                  <a:lnTo>
                    <a:pt x="1005" y="1812"/>
                  </a:lnTo>
                  <a:lnTo>
                    <a:pt x="1008" y="1812"/>
                  </a:lnTo>
                  <a:lnTo>
                    <a:pt x="1008" y="1812"/>
                  </a:lnTo>
                  <a:lnTo>
                    <a:pt x="1011" y="1810"/>
                  </a:lnTo>
                  <a:lnTo>
                    <a:pt x="1013" y="1806"/>
                  </a:lnTo>
                  <a:lnTo>
                    <a:pt x="1017" y="1793"/>
                  </a:lnTo>
                  <a:lnTo>
                    <a:pt x="1018" y="1780"/>
                  </a:lnTo>
                  <a:lnTo>
                    <a:pt x="1020" y="1776"/>
                  </a:lnTo>
                  <a:lnTo>
                    <a:pt x="1020" y="1776"/>
                  </a:lnTo>
                  <a:lnTo>
                    <a:pt x="1020" y="1776"/>
                  </a:lnTo>
                  <a:lnTo>
                    <a:pt x="1021" y="1782"/>
                  </a:lnTo>
                  <a:lnTo>
                    <a:pt x="1021" y="1791"/>
                  </a:lnTo>
                  <a:lnTo>
                    <a:pt x="1023" y="1801"/>
                  </a:lnTo>
                  <a:lnTo>
                    <a:pt x="1023" y="1804"/>
                  </a:lnTo>
                  <a:lnTo>
                    <a:pt x="1024" y="1806"/>
                  </a:lnTo>
                  <a:lnTo>
                    <a:pt x="1024" y="1806"/>
                  </a:lnTo>
                  <a:lnTo>
                    <a:pt x="1027" y="1808"/>
                  </a:lnTo>
                  <a:lnTo>
                    <a:pt x="1030" y="1814"/>
                  </a:lnTo>
                  <a:lnTo>
                    <a:pt x="1035" y="1821"/>
                  </a:lnTo>
                  <a:lnTo>
                    <a:pt x="1040" y="1830"/>
                  </a:lnTo>
                  <a:lnTo>
                    <a:pt x="1040" y="1830"/>
                  </a:lnTo>
                  <a:lnTo>
                    <a:pt x="1049" y="1843"/>
                  </a:lnTo>
                  <a:lnTo>
                    <a:pt x="1058" y="1862"/>
                  </a:lnTo>
                  <a:lnTo>
                    <a:pt x="1067" y="1876"/>
                  </a:lnTo>
                  <a:lnTo>
                    <a:pt x="1070" y="1888"/>
                  </a:lnTo>
                  <a:lnTo>
                    <a:pt x="1070" y="1888"/>
                  </a:lnTo>
                  <a:lnTo>
                    <a:pt x="1071" y="1895"/>
                  </a:lnTo>
                  <a:lnTo>
                    <a:pt x="1072" y="1901"/>
                  </a:lnTo>
                  <a:lnTo>
                    <a:pt x="1077" y="1908"/>
                  </a:lnTo>
                  <a:lnTo>
                    <a:pt x="1084" y="1916"/>
                  </a:lnTo>
                  <a:lnTo>
                    <a:pt x="1084" y="1916"/>
                  </a:lnTo>
                  <a:lnTo>
                    <a:pt x="1091" y="1923"/>
                  </a:lnTo>
                  <a:lnTo>
                    <a:pt x="1096" y="1932"/>
                  </a:lnTo>
                  <a:lnTo>
                    <a:pt x="1099" y="1938"/>
                  </a:lnTo>
                  <a:lnTo>
                    <a:pt x="1103" y="1943"/>
                  </a:lnTo>
                  <a:lnTo>
                    <a:pt x="1103" y="1943"/>
                  </a:lnTo>
                  <a:lnTo>
                    <a:pt x="1106" y="1949"/>
                  </a:lnTo>
                  <a:lnTo>
                    <a:pt x="1107" y="1954"/>
                  </a:lnTo>
                  <a:lnTo>
                    <a:pt x="1107" y="1973"/>
                  </a:lnTo>
                  <a:lnTo>
                    <a:pt x="1107" y="1973"/>
                  </a:lnTo>
                  <a:lnTo>
                    <a:pt x="1109" y="1984"/>
                  </a:lnTo>
                  <a:lnTo>
                    <a:pt x="1112" y="1995"/>
                  </a:lnTo>
                  <a:lnTo>
                    <a:pt x="1116" y="2006"/>
                  </a:lnTo>
                  <a:lnTo>
                    <a:pt x="1123" y="2014"/>
                  </a:lnTo>
                  <a:lnTo>
                    <a:pt x="1123" y="2014"/>
                  </a:lnTo>
                  <a:lnTo>
                    <a:pt x="1131" y="2021"/>
                  </a:lnTo>
                  <a:lnTo>
                    <a:pt x="1137" y="2029"/>
                  </a:lnTo>
                  <a:lnTo>
                    <a:pt x="1143" y="2038"/>
                  </a:lnTo>
                  <a:lnTo>
                    <a:pt x="1147" y="2047"/>
                  </a:lnTo>
                  <a:lnTo>
                    <a:pt x="1147" y="2047"/>
                  </a:lnTo>
                  <a:lnTo>
                    <a:pt x="1156" y="2069"/>
                  </a:lnTo>
                  <a:lnTo>
                    <a:pt x="1160" y="2078"/>
                  </a:lnTo>
                  <a:lnTo>
                    <a:pt x="1165" y="2086"/>
                  </a:lnTo>
                  <a:lnTo>
                    <a:pt x="1165" y="2086"/>
                  </a:lnTo>
                  <a:lnTo>
                    <a:pt x="1169" y="2091"/>
                  </a:lnTo>
                  <a:lnTo>
                    <a:pt x="1169" y="2097"/>
                  </a:lnTo>
                  <a:lnTo>
                    <a:pt x="1170" y="2101"/>
                  </a:lnTo>
                  <a:lnTo>
                    <a:pt x="1172" y="2106"/>
                  </a:lnTo>
                  <a:lnTo>
                    <a:pt x="1172" y="2106"/>
                  </a:lnTo>
                  <a:lnTo>
                    <a:pt x="1175" y="2112"/>
                  </a:lnTo>
                  <a:lnTo>
                    <a:pt x="1178" y="2119"/>
                  </a:lnTo>
                  <a:lnTo>
                    <a:pt x="1181" y="2129"/>
                  </a:lnTo>
                  <a:lnTo>
                    <a:pt x="1181" y="2136"/>
                  </a:lnTo>
                  <a:lnTo>
                    <a:pt x="1181" y="2136"/>
                  </a:lnTo>
                  <a:lnTo>
                    <a:pt x="1179" y="2143"/>
                  </a:lnTo>
                  <a:lnTo>
                    <a:pt x="1179" y="2154"/>
                  </a:lnTo>
                  <a:lnTo>
                    <a:pt x="1182" y="2165"/>
                  </a:lnTo>
                  <a:lnTo>
                    <a:pt x="1186" y="2176"/>
                  </a:lnTo>
                  <a:lnTo>
                    <a:pt x="1186" y="2176"/>
                  </a:lnTo>
                  <a:lnTo>
                    <a:pt x="1189" y="2186"/>
                  </a:lnTo>
                  <a:lnTo>
                    <a:pt x="1191" y="2197"/>
                  </a:lnTo>
                  <a:lnTo>
                    <a:pt x="1191" y="2206"/>
                  </a:lnTo>
                  <a:lnTo>
                    <a:pt x="1192" y="2214"/>
                  </a:lnTo>
                  <a:lnTo>
                    <a:pt x="1192" y="2214"/>
                  </a:lnTo>
                  <a:lnTo>
                    <a:pt x="1198" y="2216"/>
                  </a:lnTo>
                  <a:lnTo>
                    <a:pt x="1208" y="2216"/>
                  </a:lnTo>
                  <a:lnTo>
                    <a:pt x="1220" y="2214"/>
                  </a:lnTo>
                  <a:lnTo>
                    <a:pt x="1229" y="2208"/>
                  </a:lnTo>
                  <a:lnTo>
                    <a:pt x="1229" y="2208"/>
                  </a:lnTo>
                  <a:lnTo>
                    <a:pt x="1236" y="2203"/>
                  </a:lnTo>
                  <a:lnTo>
                    <a:pt x="1242" y="2199"/>
                  </a:lnTo>
                  <a:lnTo>
                    <a:pt x="1249" y="2199"/>
                  </a:lnTo>
                  <a:lnTo>
                    <a:pt x="1255" y="2197"/>
                  </a:lnTo>
                  <a:lnTo>
                    <a:pt x="1255" y="2197"/>
                  </a:lnTo>
                  <a:lnTo>
                    <a:pt x="1261" y="2197"/>
                  </a:lnTo>
                  <a:lnTo>
                    <a:pt x="1268" y="2193"/>
                  </a:lnTo>
                  <a:lnTo>
                    <a:pt x="1272" y="2188"/>
                  </a:lnTo>
                  <a:lnTo>
                    <a:pt x="1277" y="2184"/>
                  </a:lnTo>
                  <a:lnTo>
                    <a:pt x="1277" y="2184"/>
                  </a:lnTo>
                  <a:lnTo>
                    <a:pt x="1280" y="2182"/>
                  </a:lnTo>
                  <a:lnTo>
                    <a:pt x="1286" y="2180"/>
                  </a:lnTo>
                  <a:lnTo>
                    <a:pt x="1296" y="2180"/>
                  </a:lnTo>
                  <a:lnTo>
                    <a:pt x="1296" y="2180"/>
                  </a:lnTo>
                  <a:lnTo>
                    <a:pt x="1300" y="2180"/>
                  </a:lnTo>
                  <a:lnTo>
                    <a:pt x="1303" y="2176"/>
                  </a:lnTo>
                  <a:lnTo>
                    <a:pt x="1312" y="2167"/>
                  </a:lnTo>
                  <a:lnTo>
                    <a:pt x="1312" y="2167"/>
                  </a:lnTo>
                  <a:lnTo>
                    <a:pt x="1318" y="2162"/>
                  </a:lnTo>
                  <a:lnTo>
                    <a:pt x="1328" y="2158"/>
                  </a:lnTo>
                  <a:lnTo>
                    <a:pt x="1354" y="2149"/>
                  </a:lnTo>
                  <a:lnTo>
                    <a:pt x="1354" y="2149"/>
                  </a:lnTo>
                  <a:lnTo>
                    <a:pt x="1360" y="2147"/>
                  </a:lnTo>
                  <a:lnTo>
                    <a:pt x="1365" y="2143"/>
                  </a:lnTo>
                  <a:lnTo>
                    <a:pt x="1367" y="2140"/>
                  </a:lnTo>
                  <a:lnTo>
                    <a:pt x="1369" y="2136"/>
                  </a:lnTo>
                  <a:lnTo>
                    <a:pt x="1370" y="2131"/>
                  </a:lnTo>
                  <a:lnTo>
                    <a:pt x="1373" y="2125"/>
                  </a:lnTo>
                  <a:lnTo>
                    <a:pt x="1373" y="2125"/>
                  </a:lnTo>
                  <a:lnTo>
                    <a:pt x="1376" y="2121"/>
                  </a:lnTo>
                  <a:lnTo>
                    <a:pt x="1381" y="2119"/>
                  </a:lnTo>
                  <a:lnTo>
                    <a:pt x="1388" y="2117"/>
                  </a:lnTo>
                  <a:lnTo>
                    <a:pt x="1395" y="2112"/>
                  </a:lnTo>
                  <a:lnTo>
                    <a:pt x="1395" y="2112"/>
                  </a:lnTo>
                  <a:lnTo>
                    <a:pt x="1404" y="2108"/>
                  </a:lnTo>
                  <a:lnTo>
                    <a:pt x="1413" y="2108"/>
                  </a:lnTo>
                  <a:lnTo>
                    <a:pt x="1420" y="2106"/>
                  </a:lnTo>
                  <a:lnTo>
                    <a:pt x="1427" y="2106"/>
                  </a:lnTo>
                  <a:lnTo>
                    <a:pt x="1427" y="2106"/>
                  </a:lnTo>
                  <a:lnTo>
                    <a:pt x="1430" y="2104"/>
                  </a:lnTo>
                  <a:lnTo>
                    <a:pt x="1430" y="2103"/>
                  </a:lnTo>
                  <a:lnTo>
                    <a:pt x="1432" y="2097"/>
                  </a:lnTo>
                  <a:lnTo>
                    <a:pt x="1432" y="2091"/>
                  </a:lnTo>
                  <a:lnTo>
                    <a:pt x="1433" y="2089"/>
                  </a:lnTo>
                  <a:lnTo>
                    <a:pt x="1435" y="2086"/>
                  </a:lnTo>
                  <a:lnTo>
                    <a:pt x="1435" y="2086"/>
                  </a:lnTo>
                  <a:lnTo>
                    <a:pt x="1437" y="2084"/>
                  </a:lnTo>
                  <a:lnTo>
                    <a:pt x="1441" y="2082"/>
                  </a:lnTo>
                  <a:lnTo>
                    <a:pt x="1448" y="2082"/>
                  </a:lnTo>
                  <a:lnTo>
                    <a:pt x="1452" y="2082"/>
                  </a:lnTo>
                  <a:lnTo>
                    <a:pt x="1457" y="2082"/>
                  </a:lnTo>
                  <a:lnTo>
                    <a:pt x="1457" y="2082"/>
                  </a:lnTo>
                  <a:lnTo>
                    <a:pt x="1460" y="2076"/>
                  </a:lnTo>
                  <a:lnTo>
                    <a:pt x="1462" y="2069"/>
                  </a:lnTo>
                  <a:lnTo>
                    <a:pt x="1465" y="2064"/>
                  </a:lnTo>
                  <a:lnTo>
                    <a:pt x="1470" y="2058"/>
                  </a:lnTo>
                  <a:lnTo>
                    <a:pt x="1470" y="2058"/>
                  </a:lnTo>
                  <a:lnTo>
                    <a:pt x="1479" y="2056"/>
                  </a:lnTo>
                  <a:lnTo>
                    <a:pt x="1481" y="2054"/>
                  </a:lnTo>
                  <a:lnTo>
                    <a:pt x="1483" y="2051"/>
                  </a:lnTo>
                  <a:lnTo>
                    <a:pt x="1483" y="2051"/>
                  </a:lnTo>
                  <a:lnTo>
                    <a:pt x="1481" y="2042"/>
                  </a:lnTo>
                  <a:lnTo>
                    <a:pt x="1483" y="2031"/>
                  </a:lnTo>
                  <a:lnTo>
                    <a:pt x="1486" y="2021"/>
                  </a:lnTo>
                  <a:lnTo>
                    <a:pt x="1487" y="2017"/>
                  </a:lnTo>
                  <a:lnTo>
                    <a:pt x="1489" y="2016"/>
                  </a:lnTo>
                  <a:lnTo>
                    <a:pt x="1489" y="2016"/>
                  </a:lnTo>
                  <a:lnTo>
                    <a:pt x="1495" y="2014"/>
                  </a:lnTo>
                  <a:lnTo>
                    <a:pt x="1499" y="2010"/>
                  </a:lnTo>
                  <a:lnTo>
                    <a:pt x="1503" y="2006"/>
                  </a:lnTo>
                  <a:lnTo>
                    <a:pt x="1505" y="2003"/>
                  </a:lnTo>
                  <a:lnTo>
                    <a:pt x="1505" y="2003"/>
                  </a:lnTo>
                  <a:lnTo>
                    <a:pt x="1508" y="1997"/>
                  </a:lnTo>
                  <a:lnTo>
                    <a:pt x="1512" y="1988"/>
                  </a:lnTo>
                  <a:lnTo>
                    <a:pt x="1522" y="1973"/>
                  </a:lnTo>
                  <a:lnTo>
                    <a:pt x="1522" y="1973"/>
                  </a:lnTo>
                  <a:lnTo>
                    <a:pt x="1524" y="1967"/>
                  </a:lnTo>
                  <a:lnTo>
                    <a:pt x="1524" y="1964"/>
                  </a:lnTo>
                  <a:lnTo>
                    <a:pt x="1524" y="1960"/>
                  </a:lnTo>
                  <a:lnTo>
                    <a:pt x="1521" y="1958"/>
                  </a:lnTo>
                  <a:lnTo>
                    <a:pt x="1521" y="1958"/>
                  </a:lnTo>
                  <a:lnTo>
                    <a:pt x="1515" y="1954"/>
                  </a:lnTo>
                  <a:lnTo>
                    <a:pt x="1511" y="1947"/>
                  </a:lnTo>
                  <a:lnTo>
                    <a:pt x="1503" y="1932"/>
                  </a:lnTo>
                  <a:lnTo>
                    <a:pt x="1503" y="1932"/>
                  </a:lnTo>
                  <a:lnTo>
                    <a:pt x="1502" y="1931"/>
                  </a:lnTo>
                  <a:lnTo>
                    <a:pt x="1499" y="1929"/>
                  </a:lnTo>
                  <a:lnTo>
                    <a:pt x="1492" y="1927"/>
                  </a:lnTo>
                  <a:lnTo>
                    <a:pt x="1481" y="1925"/>
                  </a:lnTo>
                  <a:lnTo>
                    <a:pt x="1476" y="1921"/>
                  </a:lnTo>
                  <a:lnTo>
                    <a:pt x="1470" y="1917"/>
                  </a:lnTo>
                  <a:lnTo>
                    <a:pt x="1470" y="1917"/>
                  </a:lnTo>
                  <a:lnTo>
                    <a:pt x="1465" y="1910"/>
                  </a:lnTo>
                  <a:lnTo>
                    <a:pt x="1462" y="1901"/>
                  </a:lnTo>
                  <a:lnTo>
                    <a:pt x="1458" y="1882"/>
                  </a:lnTo>
                  <a:lnTo>
                    <a:pt x="1457" y="1865"/>
                  </a:lnTo>
                  <a:lnTo>
                    <a:pt x="1455" y="1860"/>
                  </a:lnTo>
                  <a:lnTo>
                    <a:pt x="1454" y="1858"/>
                  </a:lnTo>
                  <a:lnTo>
                    <a:pt x="1454" y="1858"/>
                  </a:lnTo>
                  <a:lnTo>
                    <a:pt x="1449" y="1862"/>
                  </a:lnTo>
                  <a:lnTo>
                    <a:pt x="1444" y="1869"/>
                  </a:lnTo>
                  <a:lnTo>
                    <a:pt x="1436" y="1880"/>
                  </a:lnTo>
                  <a:lnTo>
                    <a:pt x="1430" y="1891"/>
                  </a:lnTo>
                  <a:lnTo>
                    <a:pt x="1430" y="1891"/>
                  </a:lnTo>
                  <a:lnTo>
                    <a:pt x="1427" y="1897"/>
                  </a:lnTo>
                  <a:lnTo>
                    <a:pt x="1425" y="1902"/>
                  </a:lnTo>
                  <a:lnTo>
                    <a:pt x="1414" y="1910"/>
                  </a:lnTo>
                  <a:lnTo>
                    <a:pt x="1404" y="1914"/>
                  </a:lnTo>
                  <a:lnTo>
                    <a:pt x="1398" y="1916"/>
                  </a:lnTo>
                  <a:lnTo>
                    <a:pt x="1392" y="1914"/>
                  </a:lnTo>
                  <a:lnTo>
                    <a:pt x="1392" y="1914"/>
                  </a:lnTo>
                  <a:lnTo>
                    <a:pt x="1383" y="1914"/>
                  </a:lnTo>
                  <a:lnTo>
                    <a:pt x="1376" y="1916"/>
                  </a:lnTo>
                  <a:lnTo>
                    <a:pt x="1372" y="1919"/>
                  </a:lnTo>
                  <a:lnTo>
                    <a:pt x="1369" y="1923"/>
                  </a:lnTo>
                  <a:lnTo>
                    <a:pt x="1369" y="1923"/>
                  </a:lnTo>
                  <a:lnTo>
                    <a:pt x="1367" y="1923"/>
                  </a:lnTo>
                  <a:lnTo>
                    <a:pt x="1365" y="1921"/>
                  </a:lnTo>
                  <a:lnTo>
                    <a:pt x="1360" y="1914"/>
                  </a:lnTo>
                  <a:lnTo>
                    <a:pt x="1357" y="1906"/>
                  </a:lnTo>
                  <a:lnTo>
                    <a:pt x="1356" y="1901"/>
                  </a:lnTo>
                  <a:lnTo>
                    <a:pt x="1357" y="1897"/>
                  </a:lnTo>
                  <a:lnTo>
                    <a:pt x="1357" y="1897"/>
                  </a:lnTo>
                  <a:lnTo>
                    <a:pt x="1359" y="1889"/>
                  </a:lnTo>
                  <a:lnTo>
                    <a:pt x="1360" y="1880"/>
                  </a:lnTo>
                  <a:lnTo>
                    <a:pt x="1359" y="1871"/>
                  </a:lnTo>
                  <a:lnTo>
                    <a:pt x="1357" y="1867"/>
                  </a:lnTo>
                  <a:lnTo>
                    <a:pt x="1354" y="1865"/>
                  </a:lnTo>
                  <a:lnTo>
                    <a:pt x="1354" y="1865"/>
                  </a:lnTo>
                  <a:lnTo>
                    <a:pt x="1351" y="1865"/>
                  </a:lnTo>
                  <a:lnTo>
                    <a:pt x="1348" y="1867"/>
                  </a:lnTo>
                  <a:lnTo>
                    <a:pt x="1344" y="1875"/>
                  </a:lnTo>
                  <a:lnTo>
                    <a:pt x="1343" y="1884"/>
                  </a:lnTo>
                  <a:lnTo>
                    <a:pt x="1341" y="1889"/>
                  </a:lnTo>
                  <a:lnTo>
                    <a:pt x="1341" y="1889"/>
                  </a:lnTo>
                  <a:lnTo>
                    <a:pt x="1341" y="1891"/>
                  </a:lnTo>
                  <a:lnTo>
                    <a:pt x="1338" y="1889"/>
                  </a:lnTo>
                  <a:lnTo>
                    <a:pt x="1334" y="1880"/>
                  </a:lnTo>
                  <a:lnTo>
                    <a:pt x="1330" y="1871"/>
                  </a:lnTo>
                  <a:lnTo>
                    <a:pt x="1328" y="1865"/>
                  </a:lnTo>
                  <a:lnTo>
                    <a:pt x="1330" y="1864"/>
                  </a:lnTo>
                  <a:lnTo>
                    <a:pt x="1330" y="1864"/>
                  </a:lnTo>
                  <a:lnTo>
                    <a:pt x="1331" y="1860"/>
                  </a:lnTo>
                  <a:lnTo>
                    <a:pt x="1331" y="1858"/>
                  </a:lnTo>
                  <a:lnTo>
                    <a:pt x="1330" y="1851"/>
                  </a:lnTo>
                  <a:lnTo>
                    <a:pt x="1325" y="1843"/>
                  </a:lnTo>
                  <a:lnTo>
                    <a:pt x="1321" y="1836"/>
                  </a:lnTo>
                  <a:lnTo>
                    <a:pt x="1321" y="1836"/>
                  </a:lnTo>
                  <a:lnTo>
                    <a:pt x="1308" y="1821"/>
                  </a:lnTo>
                  <a:lnTo>
                    <a:pt x="1303" y="1814"/>
                  </a:lnTo>
                  <a:lnTo>
                    <a:pt x="1300" y="1806"/>
                  </a:lnTo>
                  <a:lnTo>
                    <a:pt x="1300" y="1806"/>
                  </a:lnTo>
                  <a:lnTo>
                    <a:pt x="1297" y="1797"/>
                  </a:lnTo>
                  <a:lnTo>
                    <a:pt x="1295" y="1784"/>
                  </a:lnTo>
                  <a:lnTo>
                    <a:pt x="1290" y="1771"/>
                  </a:lnTo>
                  <a:lnTo>
                    <a:pt x="1288" y="1764"/>
                  </a:lnTo>
                  <a:lnTo>
                    <a:pt x="1288" y="1764"/>
                  </a:lnTo>
                  <a:lnTo>
                    <a:pt x="1290" y="1760"/>
                  </a:lnTo>
                  <a:lnTo>
                    <a:pt x="1293" y="1756"/>
                  </a:lnTo>
                  <a:lnTo>
                    <a:pt x="1299" y="1753"/>
                  </a:lnTo>
                  <a:lnTo>
                    <a:pt x="1303" y="1753"/>
                  </a:lnTo>
                  <a:lnTo>
                    <a:pt x="1303" y="1753"/>
                  </a:lnTo>
                  <a:lnTo>
                    <a:pt x="1306" y="1751"/>
                  </a:lnTo>
                  <a:lnTo>
                    <a:pt x="1309" y="1749"/>
                  </a:lnTo>
                  <a:lnTo>
                    <a:pt x="1311" y="1747"/>
                  </a:lnTo>
                  <a:lnTo>
                    <a:pt x="1312" y="1749"/>
                  </a:lnTo>
                  <a:lnTo>
                    <a:pt x="1312" y="1749"/>
                  </a:lnTo>
                  <a:lnTo>
                    <a:pt x="1316" y="1751"/>
                  </a:lnTo>
                  <a:lnTo>
                    <a:pt x="1319" y="1751"/>
                  </a:lnTo>
                  <a:lnTo>
                    <a:pt x="1327" y="1749"/>
                  </a:lnTo>
                  <a:lnTo>
                    <a:pt x="1327" y="1749"/>
                  </a:lnTo>
                  <a:lnTo>
                    <a:pt x="1328" y="1749"/>
                  </a:lnTo>
                  <a:lnTo>
                    <a:pt x="1331" y="1753"/>
                  </a:lnTo>
                  <a:lnTo>
                    <a:pt x="1337" y="1764"/>
                  </a:lnTo>
                  <a:lnTo>
                    <a:pt x="1347" y="1787"/>
                  </a:lnTo>
                  <a:lnTo>
                    <a:pt x="1347" y="1787"/>
                  </a:lnTo>
                  <a:lnTo>
                    <a:pt x="1351" y="1802"/>
                  </a:lnTo>
                  <a:lnTo>
                    <a:pt x="1354" y="1806"/>
                  </a:lnTo>
                  <a:lnTo>
                    <a:pt x="1359" y="1812"/>
                  </a:lnTo>
                  <a:lnTo>
                    <a:pt x="1359" y="1812"/>
                  </a:lnTo>
                  <a:lnTo>
                    <a:pt x="1363" y="1814"/>
                  </a:lnTo>
                  <a:lnTo>
                    <a:pt x="1369" y="1816"/>
                  </a:lnTo>
                  <a:lnTo>
                    <a:pt x="1375" y="1819"/>
                  </a:lnTo>
                  <a:lnTo>
                    <a:pt x="1382" y="1827"/>
                  </a:lnTo>
                  <a:lnTo>
                    <a:pt x="1382" y="1827"/>
                  </a:lnTo>
                  <a:lnTo>
                    <a:pt x="1386" y="1830"/>
                  </a:lnTo>
                  <a:lnTo>
                    <a:pt x="1392" y="1836"/>
                  </a:lnTo>
                  <a:lnTo>
                    <a:pt x="1404" y="1842"/>
                  </a:lnTo>
                  <a:lnTo>
                    <a:pt x="1417" y="1847"/>
                  </a:lnTo>
                  <a:lnTo>
                    <a:pt x="1427" y="1849"/>
                  </a:lnTo>
                  <a:lnTo>
                    <a:pt x="1427" y="1849"/>
                  </a:lnTo>
                  <a:lnTo>
                    <a:pt x="1432" y="1849"/>
                  </a:lnTo>
                  <a:lnTo>
                    <a:pt x="1435" y="1847"/>
                  </a:lnTo>
                  <a:lnTo>
                    <a:pt x="1442" y="1842"/>
                  </a:lnTo>
                  <a:lnTo>
                    <a:pt x="1451" y="1838"/>
                  </a:lnTo>
                  <a:lnTo>
                    <a:pt x="1455" y="1838"/>
                  </a:lnTo>
                  <a:lnTo>
                    <a:pt x="1460" y="1838"/>
                  </a:lnTo>
                  <a:lnTo>
                    <a:pt x="1460" y="1838"/>
                  </a:lnTo>
                  <a:lnTo>
                    <a:pt x="1464" y="1840"/>
                  </a:lnTo>
                  <a:lnTo>
                    <a:pt x="1467" y="1843"/>
                  </a:lnTo>
                  <a:lnTo>
                    <a:pt x="1470" y="1847"/>
                  </a:lnTo>
                  <a:lnTo>
                    <a:pt x="1471" y="1853"/>
                  </a:lnTo>
                  <a:lnTo>
                    <a:pt x="1473" y="1862"/>
                  </a:lnTo>
                  <a:lnTo>
                    <a:pt x="1476" y="1871"/>
                  </a:lnTo>
                  <a:lnTo>
                    <a:pt x="1476" y="1871"/>
                  </a:lnTo>
                  <a:lnTo>
                    <a:pt x="1479" y="1873"/>
                  </a:lnTo>
                  <a:lnTo>
                    <a:pt x="1487" y="1876"/>
                  </a:lnTo>
                  <a:lnTo>
                    <a:pt x="1508" y="1880"/>
                  </a:lnTo>
                  <a:lnTo>
                    <a:pt x="1530" y="1884"/>
                  </a:lnTo>
                  <a:lnTo>
                    <a:pt x="1544" y="1888"/>
                  </a:lnTo>
                  <a:lnTo>
                    <a:pt x="1544" y="1888"/>
                  </a:lnTo>
                  <a:lnTo>
                    <a:pt x="1557" y="1889"/>
                  </a:lnTo>
                  <a:lnTo>
                    <a:pt x="1576" y="1889"/>
                  </a:lnTo>
                  <a:lnTo>
                    <a:pt x="1594" y="1888"/>
                  </a:lnTo>
                  <a:lnTo>
                    <a:pt x="1600" y="1888"/>
                  </a:lnTo>
                  <a:lnTo>
                    <a:pt x="1603" y="1886"/>
                  </a:lnTo>
                  <a:lnTo>
                    <a:pt x="1603" y="1886"/>
                  </a:lnTo>
                  <a:lnTo>
                    <a:pt x="1606" y="1882"/>
                  </a:lnTo>
                  <a:lnTo>
                    <a:pt x="1610" y="1882"/>
                  </a:lnTo>
                  <a:lnTo>
                    <a:pt x="1614" y="1880"/>
                  </a:lnTo>
                  <a:lnTo>
                    <a:pt x="1617" y="1882"/>
                  </a:lnTo>
                  <a:lnTo>
                    <a:pt x="1617" y="1882"/>
                  </a:lnTo>
                  <a:lnTo>
                    <a:pt x="1623" y="1886"/>
                  </a:lnTo>
                  <a:lnTo>
                    <a:pt x="1632" y="1886"/>
                  </a:lnTo>
                  <a:lnTo>
                    <a:pt x="1642" y="1886"/>
                  </a:lnTo>
                  <a:lnTo>
                    <a:pt x="1649" y="1882"/>
                  </a:lnTo>
                  <a:lnTo>
                    <a:pt x="1649" y="1882"/>
                  </a:lnTo>
                  <a:lnTo>
                    <a:pt x="1657" y="1880"/>
                  </a:lnTo>
                  <a:lnTo>
                    <a:pt x="1661" y="1880"/>
                  </a:lnTo>
                  <a:lnTo>
                    <a:pt x="1664" y="1884"/>
                  </a:lnTo>
                  <a:lnTo>
                    <a:pt x="1665" y="1888"/>
                  </a:lnTo>
                  <a:lnTo>
                    <a:pt x="1665" y="1888"/>
                  </a:lnTo>
                  <a:lnTo>
                    <a:pt x="1667" y="1893"/>
                  </a:lnTo>
                  <a:lnTo>
                    <a:pt x="1668" y="1895"/>
                  </a:lnTo>
                  <a:lnTo>
                    <a:pt x="1674" y="1902"/>
                  </a:lnTo>
                  <a:lnTo>
                    <a:pt x="1674" y="1902"/>
                  </a:lnTo>
                  <a:lnTo>
                    <a:pt x="1677" y="1906"/>
                  </a:lnTo>
                  <a:lnTo>
                    <a:pt x="1677" y="1910"/>
                  </a:lnTo>
                  <a:lnTo>
                    <a:pt x="1677" y="1916"/>
                  </a:lnTo>
                  <a:lnTo>
                    <a:pt x="1679" y="1919"/>
                  </a:lnTo>
                  <a:lnTo>
                    <a:pt x="1679" y="1919"/>
                  </a:lnTo>
                  <a:lnTo>
                    <a:pt x="1681" y="1923"/>
                  </a:lnTo>
                  <a:lnTo>
                    <a:pt x="1686" y="1925"/>
                  </a:lnTo>
                  <a:lnTo>
                    <a:pt x="1696" y="1929"/>
                  </a:lnTo>
                  <a:lnTo>
                    <a:pt x="1696" y="1929"/>
                  </a:lnTo>
                  <a:lnTo>
                    <a:pt x="1702" y="1934"/>
                  </a:lnTo>
                  <a:lnTo>
                    <a:pt x="1706" y="1942"/>
                  </a:lnTo>
                  <a:lnTo>
                    <a:pt x="1711" y="1947"/>
                  </a:lnTo>
                  <a:lnTo>
                    <a:pt x="1718" y="1953"/>
                  </a:lnTo>
                  <a:lnTo>
                    <a:pt x="1718" y="1953"/>
                  </a:lnTo>
                  <a:lnTo>
                    <a:pt x="1723" y="1954"/>
                  </a:lnTo>
                  <a:lnTo>
                    <a:pt x="1725" y="1954"/>
                  </a:lnTo>
                  <a:lnTo>
                    <a:pt x="1732" y="1953"/>
                  </a:lnTo>
                  <a:lnTo>
                    <a:pt x="1737" y="1951"/>
                  </a:lnTo>
                  <a:lnTo>
                    <a:pt x="1739" y="1951"/>
                  </a:lnTo>
                  <a:lnTo>
                    <a:pt x="1740" y="1954"/>
                  </a:lnTo>
                  <a:lnTo>
                    <a:pt x="1740" y="1954"/>
                  </a:lnTo>
                  <a:lnTo>
                    <a:pt x="1739" y="1958"/>
                  </a:lnTo>
                  <a:lnTo>
                    <a:pt x="1736" y="1960"/>
                  </a:lnTo>
                  <a:lnTo>
                    <a:pt x="1725" y="1964"/>
                  </a:lnTo>
                  <a:lnTo>
                    <a:pt x="1716" y="1965"/>
                  </a:lnTo>
                  <a:lnTo>
                    <a:pt x="1714" y="1965"/>
                  </a:lnTo>
                  <a:lnTo>
                    <a:pt x="1712" y="1967"/>
                  </a:lnTo>
                  <a:lnTo>
                    <a:pt x="1712" y="1967"/>
                  </a:lnTo>
                  <a:lnTo>
                    <a:pt x="1716" y="1975"/>
                  </a:lnTo>
                  <a:lnTo>
                    <a:pt x="1727" y="1991"/>
                  </a:lnTo>
                  <a:lnTo>
                    <a:pt x="1734" y="1999"/>
                  </a:lnTo>
                  <a:lnTo>
                    <a:pt x="1741" y="2004"/>
                  </a:lnTo>
                  <a:lnTo>
                    <a:pt x="1748" y="2010"/>
                  </a:lnTo>
                  <a:lnTo>
                    <a:pt x="1755" y="2010"/>
                  </a:lnTo>
                  <a:lnTo>
                    <a:pt x="1755" y="2010"/>
                  </a:lnTo>
                  <a:lnTo>
                    <a:pt x="1759" y="2008"/>
                  </a:lnTo>
                  <a:lnTo>
                    <a:pt x="1765" y="2004"/>
                  </a:lnTo>
                  <a:lnTo>
                    <a:pt x="1772" y="1997"/>
                  </a:lnTo>
                  <a:lnTo>
                    <a:pt x="1775" y="1989"/>
                  </a:lnTo>
                  <a:lnTo>
                    <a:pt x="1776" y="1986"/>
                  </a:lnTo>
                  <a:lnTo>
                    <a:pt x="1775" y="1984"/>
                  </a:lnTo>
                  <a:lnTo>
                    <a:pt x="1775" y="1984"/>
                  </a:lnTo>
                  <a:lnTo>
                    <a:pt x="1774" y="1982"/>
                  </a:lnTo>
                  <a:lnTo>
                    <a:pt x="1774" y="1980"/>
                  </a:lnTo>
                  <a:lnTo>
                    <a:pt x="1775" y="1975"/>
                  </a:lnTo>
                  <a:lnTo>
                    <a:pt x="1778" y="1971"/>
                  </a:lnTo>
                  <a:lnTo>
                    <a:pt x="1779" y="1971"/>
                  </a:lnTo>
                  <a:lnTo>
                    <a:pt x="1781" y="1971"/>
                  </a:lnTo>
                  <a:lnTo>
                    <a:pt x="1781" y="1971"/>
                  </a:lnTo>
                  <a:lnTo>
                    <a:pt x="1782" y="1973"/>
                  </a:lnTo>
                  <a:lnTo>
                    <a:pt x="1782" y="1975"/>
                  </a:lnTo>
                  <a:lnTo>
                    <a:pt x="1784" y="1984"/>
                  </a:lnTo>
                  <a:lnTo>
                    <a:pt x="1784" y="1991"/>
                  </a:lnTo>
                  <a:lnTo>
                    <a:pt x="1785" y="1995"/>
                  </a:lnTo>
                  <a:lnTo>
                    <a:pt x="1787" y="1997"/>
                  </a:lnTo>
                  <a:lnTo>
                    <a:pt x="1787" y="1997"/>
                  </a:lnTo>
                  <a:lnTo>
                    <a:pt x="1788" y="2001"/>
                  </a:lnTo>
                  <a:lnTo>
                    <a:pt x="1790" y="2006"/>
                  </a:lnTo>
                  <a:lnTo>
                    <a:pt x="1787" y="2021"/>
                  </a:lnTo>
                  <a:lnTo>
                    <a:pt x="1787" y="2021"/>
                  </a:lnTo>
                  <a:lnTo>
                    <a:pt x="1785" y="2031"/>
                  </a:lnTo>
                  <a:lnTo>
                    <a:pt x="1787" y="2042"/>
                  </a:lnTo>
                  <a:lnTo>
                    <a:pt x="1790" y="2062"/>
                  </a:lnTo>
                  <a:lnTo>
                    <a:pt x="1790" y="2062"/>
                  </a:lnTo>
                  <a:lnTo>
                    <a:pt x="1791" y="2073"/>
                  </a:lnTo>
                  <a:lnTo>
                    <a:pt x="1794" y="2084"/>
                  </a:lnTo>
                  <a:lnTo>
                    <a:pt x="1797" y="2095"/>
                  </a:lnTo>
                  <a:lnTo>
                    <a:pt x="1800" y="2108"/>
                  </a:lnTo>
                  <a:lnTo>
                    <a:pt x="1800" y="2108"/>
                  </a:lnTo>
                  <a:lnTo>
                    <a:pt x="1801" y="2123"/>
                  </a:lnTo>
                  <a:lnTo>
                    <a:pt x="1806" y="2142"/>
                  </a:lnTo>
                  <a:lnTo>
                    <a:pt x="1811" y="2160"/>
                  </a:lnTo>
                  <a:lnTo>
                    <a:pt x="1817" y="2176"/>
                  </a:lnTo>
                  <a:lnTo>
                    <a:pt x="1817" y="2176"/>
                  </a:lnTo>
                  <a:lnTo>
                    <a:pt x="1823" y="2193"/>
                  </a:lnTo>
                  <a:lnTo>
                    <a:pt x="1829" y="2212"/>
                  </a:lnTo>
                  <a:lnTo>
                    <a:pt x="1833" y="2231"/>
                  </a:lnTo>
                  <a:lnTo>
                    <a:pt x="1838" y="2242"/>
                  </a:lnTo>
                  <a:lnTo>
                    <a:pt x="1838" y="2242"/>
                  </a:lnTo>
                  <a:lnTo>
                    <a:pt x="1842" y="2251"/>
                  </a:lnTo>
                  <a:lnTo>
                    <a:pt x="1848" y="2264"/>
                  </a:lnTo>
                  <a:lnTo>
                    <a:pt x="1854" y="2280"/>
                  </a:lnTo>
                  <a:lnTo>
                    <a:pt x="1855" y="2288"/>
                  </a:lnTo>
                  <a:lnTo>
                    <a:pt x="1855" y="2293"/>
                  </a:lnTo>
                  <a:lnTo>
                    <a:pt x="1855" y="2293"/>
                  </a:lnTo>
                  <a:lnTo>
                    <a:pt x="1857" y="2301"/>
                  </a:lnTo>
                  <a:lnTo>
                    <a:pt x="1858" y="2308"/>
                  </a:lnTo>
                  <a:lnTo>
                    <a:pt x="1864" y="2321"/>
                  </a:lnTo>
                  <a:lnTo>
                    <a:pt x="1870" y="2332"/>
                  </a:lnTo>
                  <a:lnTo>
                    <a:pt x="1876" y="2340"/>
                  </a:lnTo>
                  <a:lnTo>
                    <a:pt x="1876" y="2340"/>
                  </a:lnTo>
                  <a:lnTo>
                    <a:pt x="1877" y="2340"/>
                  </a:lnTo>
                  <a:lnTo>
                    <a:pt x="1880" y="2340"/>
                  </a:lnTo>
                  <a:lnTo>
                    <a:pt x="1886" y="2336"/>
                  </a:lnTo>
                  <a:lnTo>
                    <a:pt x="1890" y="2331"/>
                  </a:lnTo>
                  <a:lnTo>
                    <a:pt x="1893" y="2323"/>
                  </a:lnTo>
                  <a:lnTo>
                    <a:pt x="1893" y="2323"/>
                  </a:lnTo>
                  <a:lnTo>
                    <a:pt x="1895" y="2319"/>
                  </a:lnTo>
                  <a:lnTo>
                    <a:pt x="1898" y="2316"/>
                  </a:lnTo>
                  <a:lnTo>
                    <a:pt x="1904" y="2310"/>
                  </a:lnTo>
                  <a:lnTo>
                    <a:pt x="1909" y="2306"/>
                  </a:lnTo>
                  <a:lnTo>
                    <a:pt x="1911" y="2303"/>
                  </a:lnTo>
                  <a:lnTo>
                    <a:pt x="1912" y="2299"/>
                  </a:lnTo>
                  <a:lnTo>
                    <a:pt x="1912" y="2299"/>
                  </a:lnTo>
                  <a:lnTo>
                    <a:pt x="1915" y="2288"/>
                  </a:lnTo>
                  <a:lnTo>
                    <a:pt x="1917" y="2284"/>
                  </a:lnTo>
                  <a:lnTo>
                    <a:pt x="1920" y="2282"/>
                  </a:lnTo>
                  <a:lnTo>
                    <a:pt x="1920" y="2282"/>
                  </a:lnTo>
                  <a:lnTo>
                    <a:pt x="1923" y="2280"/>
                  </a:lnTo>
                  <a:lnTo>
                    <a:pt x="1925" y="2276"/>
                  </a:lnTo>
                  <a:lnTo>
                    <a:pt x="1925" y="2264"/>
                  </a:lnTo>
                  <a:lnTo>
                    <a:pt x="1925" y="2264"/>
                  </a:lnTo>
                  <a:lnTo>
                    <a:pt x="1927" y="2249"/>
                  </a:lnTo>
                  <a:lnTo>
                    <a:pt x="1928" y="2240"/>
                  </a:lnTo>
                  <a:lnTo>
                    <a:pt x="1931" y="2232"/>
                  </a:lnTo>
                  <a:lnTo>
                    <a:pt x="1931" y="2232"/>
                  </a:lnTo>
                  <a:lnTo>
                    <a:pt x="1934" y="2223"/>
                  </a:lnTo>
                  <a:lnTo>
                    <a:pt x="1936" y="2212"/>
                  </a:lnTo>
                  <a:lnTo>
                    <a:pt x="1936" y="2201"/>
                  </a:lnTo>
                  <a:lnTo>
                    <a:pt x="1934" y="2191"/>
                  </a:lnTo>
                  <a:lnTo>
                    <a:pt x="1934" y="2191"/>
                  </a:lnTo>
                  <a:lnTo>
                    <a:pt x="1933" y="2184"/>
                  </a:lnTo>
                  <a:lnTo>
                    <a:pt x="1933" y="2175"/>
                  </a:lnTo>
                  <a:lnTo>
                    <a:pt x="1934" y="2167"/>
                  </a:lnTo>
                  <a:lnTo>
                    <a:pt x="1936" y="2160"/>
                  </a:lnTo>
                  <a:lnTo>
                    <a:pt x="1936" y="2160"/>
                  </a:lnTo>
                  <a:lnTo>
                    <a:pt x="1939" y="2145"/>
                  </a:lnTo>
                  <a:lnTo>
                    <a:pt x="1940" y="2142"/>
                  </a:lnTo>
                  <a:lnTo>
                    <a:pt x="1943" y="2140"/>
                  </a:lnTo>
                  <a:lnTo>
                    <a:pt x="1943" y="2140"/>
                  </a:lnTo>
                  <a:lnTo>
                    <a:pt x="1947" y="2138"/>
                  </a:lnTo>
                  <a:lnTo>
                    <a:pt x="1953" y="2134"/>
                  </a:lnTo>
                  <a:lnTo>
                    <a:pt x="1957" y="2129"/>
                  </a:lnTo>
                  <a:lnTo>
                    <a:pt x="1963" y="2121"/>
                  </a:lnTo>
                  <a:lnTo>
                    <a:pt x="1963" y="2121"/>
                  </a:lnTo>
                  <a:lnTo>
                    <a:pt x="1969" y="2114"/>
                  </a:lnTo>
                  <a:lnTo>
                    <a:pt x="1978" y="2104"/>
                  </a:lnTo>
                  <a:lnTo>
                    <a:pt x="1992" y="2091"/>
                  </a:lnTo>
                  <a:lnTo>
                    <a:pt x="1992" y="2091"/>
                  </a:lnTo>
                  <a:lnTo>
                    <a:pt x="2009" y="2073"/>
                  </a:lnTo>
                  <a:lnTo>
                    <a:pt x="2019" y="2060"/>
                  </a:lnTo>
                  <a:lnTo>
                    <a:pt x="2025" y="2051"/>
                  </a:lnTo>
                  <a:lnTo>
                    <a:pt x="2025" y="2051"/>
                  </a:lnTo>
                  <a:lnTo>
                    <a:pt x="2027" y="2045"/>
                  </a:lnTo>
                  <a:lnTo>
                    <a:pt x="2032" y="2042"/>
                  </a:lnTo>
                  <a:lnTo>
                    <a:pt x="2039" y="2036"/>
                  </a:lnTo>
                  <a:lnTo>
                    <a:pt x="2048" y="2031"/>
                  </a:lnTo>
                  <a:lnTo>
                    <a:pt x="2055" y="2023"/>
                  </a:lnTo>
                  <a:lnTo>
                    <a:pt x="2055" y="2023"/>
                  </a:lnTo>
                  <a:lnTo>
                    <a:pt x="2060" y="2017"/>
                  </a:lnTo>
                  <a:lnTo>
                    <a:pt x="2061" y="2010"/>
                  </a:lnTo>
                  <a:lnTo>
                    <a:pt x="2061" y="1997"/>
                  </a:lnTo>
                  <a:lnTo>
                    <a:pt x="2061" y="1997"/>
                  </a:lnTo>
                  <a:lnTo>
                    <a:pt x="2063" y="1993"/>
                  </a:lnTo>
                  <a:lnTo>
                    <a:pt x="2067" y="1989"/>
                  </a:lnTo>
                  <a:lnTo>
                    <a:pt x="2076" y="1986"/>
                  </a:lnTo>
                  <a:lnTo>
                    <a:pt x="2088" y="1982"/>
                  </a:lnTo>
                  <a:lnTo>
                    <a:pt x="2098" y="1982"/>
                  </a:lnTo>
                  <a:lnTo>
                    <a:pt x="2098" y="1982"/>
                  </a:lnTo>
                  <a:lnTo>
                    <a:pt x="2104" y="1982"/>
                  </a:lnTo>
                  <a:lnTo>
                    <a:pt x="2108" y="1980"/>
                  </a:lnTo>
                  <a:lnTo>
                    <a:pt x="2111" y="1978"/>
                  </a:lnTo>
                  <a:lnTo>
                    <a:pt x="2115" y="1976"/>
                  </a:lnTo>
                  <a:lnTo>
                    <a:pt x="2115" y="1976"/>
                  </a:lnTo>
                  <a:lnTo>
                    <a:pt x="2121" y="1976"/>
                  </a:lnTo>
                  <a:lnTo>
                    <a:pt x="2125" y="1975"/>
                  </a:lnTo>
                  <a:lnTo>
                    <a:pt x="2130" y="1973"/>
                  </a:lnTo>
                  <a:lnTo>
                    <a:pt x="2131" y="1967"/>
                  </a:lnTo>
                  <a:lnTo>
                    <a:pt x="2131" y="1967"/>
                  </a:lnTo>
                  <a:lnTo>
                    <a:pt x="2133" y="1962"/>
                  </a:lnTo>
                  <a:lnTo>
                    <a:pt x="2136" y="1956"/>
                  </a:lnTo>
                  <a:lnTo>
                    <a:pt x="2140" y="1954"/>
                  </a:lnTo>
                  <a:lnTo>
                    <a:pt x="2143" y="1954"/>
                  </a:lnTo>
                  <a:lnTo>
                    <a:pt x="2143" y="1954"/>
                  </a:lnTo>
                  <a:lnTo>
                    <a:pt x="2148" y="1960"/>
                  </a:lnTo>
                  <a:lnTo>
                    <a:pt x="2150" y="1969"/>
                  </a:lnTo>
                  <a:lnTo>
                    <a:pt x="2153" y="1980"/>
                  </a:lnTo>
                  <a:lnTo>
                    <a:pt x="2155" y="1989"/>
                  </a:lnTo>
                  <a:lnTo>
                    <a:pt x="2155" y="1989"/>
                  </a:lnTo>
                  <a:lnTo>
                    <a:pt x="2156" y="1999"/>
                  </a:lnTo>
                  <a:lnTo>
                    <a:pt x="2160" y="2010"/>
                  </a:lnTo>
                  <a:lnTo>
                    <a:pt x="2168" y="2019"/>
                  </a:lnTo>
                  <a:lnTo>
                    <a:pt x="2172" y="2025"/>
                  </a:lnTo>
                  <a:lnTo>
                    <a:pt x="2175" y="2027"/>
                  </a:lnTo>
                  <a:lnTo>
                    <a:pt x="2175" y="2027"/>
                  </a:lnTo>
                  <a:lnTo>
                    <a:pt x="2180" y="2031"/>
                  </a:lnTo>
                  <a:lnTo>
                    <a:pt x="2184" y="2036"/>
                  </a:lnTo>
                  <a:lnTo>
                    <a:pt x="2190" y="2049"/>
                  </a:lnTo>
                  <a:lnTo>
                    <a:pt x="2196" y="2064"/>
                  </a:lnTo>
                  <a:lnTo>
                    <a:pt x="2199" y="2078"/>
                  </a:lnTo>
                  <a:lnTo>
                    <a:pt x="2199" y="2078"/>
                  </a:lnTo>
                  <a:lnTo>
                    <a:pt x="2200" y="2089"/>
                  </a:lnTo>
                  <a:lnTo>
                    <a:pt x="2200" y="2101"/>
                  </a:lnTo>
                  <a:lnTo>
                    <a:pt x="2199" y="2110"/>
                  </a:lnTo>
                  <a:lnTo>
                    <a:pt x="2196" y="2119"/>
                  </a:lnTo>
                  <a:lnTo>
                    <a:pt x="2196" y="2119"/>
                  </a:lnTo>
                  <a:lnTo>
                    <a:pt x="2194" y="2125"/>
                  </a:lnTo>
                  <a:lnTo>
                    <a:pt x="2196" y="2127"/>
                  </a:lnTo>
                  <a:lnTo>
                    <a:pt x="2204" y="2132"/>
                  </a:lnTo>
                  <a:lnTo>
                    <a:pt x="2204" y="2132"/>
                  </a:lnTo>
                  <a:lnTo>
                    <a:pt x="2209" y="2136"/>
                  </a:lnTo>
                  <a:lnTo>
                    <a:pt x="2215" y="2136"/>
                  </a:lnTo>
                  <a:lnTo>
                    <a:pt x="2219" y="2134"/>
                  </a:lnTo>
                  <a:lnTo>
                    <a:pt x="2223" y="2131"/>
                  </a:lnTo>
                  <a:lnTo>
                    <a:pt x="2223" y="2131"/>
                  </a:lnTo>
                  <a:lnTo>
                    <a:pt x="2228" y="2123"/>
                  </a:lnTo>
                  <a:lnTo>
                    <a:pt x="2234" y="2117"/>
                  </a:lnTo>
                  <a:lnTo>
                    <a:pt x="2238" y="2112"/>
                  </a:lnTo>
                  <a:lnTo>
                    <a:pt x="2239" y="2104"/>
                  </a:lnTo>
                  <a:lnTo>
                    <a:pt x="2239" y="2104"/>
                  </a:lnTo>
                  <a:lnTo>
                    <a:pt x="2241" y="2101"/>
                  </a:lnTo>
                  <a:lnTo>
                    <a:pt x="2242" y="2101"/>
                  </a:lnTo>
                  <a:lnTo>
                    <a:pt x="2244" y="2103"/>
                  </a:lnTo>
                  <a:lnTo>
                    <a:pt x="2250" y="2114"/>
                  </a:lnTo>
                  <a:lnTo>
                    <a:pt x="2250" y="2114"/>
                  </a:lnTo>
                  <a:lnTo>
                    <a:pt x="2253" y="2119"/>
                  </a:lnTo>
                  <a:lnTo>
                    <a:pt x="2255" y="2125"/>
                  </a:lnTo>
                  <a:lnTo>
                    <a:pt x="2257" y="2134"/>
                  </a:lnTo>
                  <a:lnTo>
                    <a:pt x="2258" y="2142"/>
                  </a:lnTo>
                  <a:lnTo>
                    <a:pt x="2258" y="2142"/>
                  </a:lnTo>
                  <a:lnTo>
                    <a:pt x="2260" y="2171"/>
                  </a:lnTo>
                  <a:lnTo>
                    <a:pt x="2263" y="2186"/>
                  </a:lnTo>
                  <a:lnTo>
                    <a:pt x="2266" y="2191"/>
                  </a:lnTo>
                  <a:lnTo>
                    <a:pt x="2269" y="2197"/>
                  </a:lnTo>
                  <a:lnTo>
                    <a:pt x="2269" y="2197"/>
                  </a:lnTo>
                  <a:lnTo>
                    <a:pt x="2271" y="2201"/>
                  </a:lnTo>
                  <a:lnTo>
                    <a:pt x="2273" y="2206"/>
                  </a:lnTo>
                  <a:lnTo>
                    <a:pt x="2276" y="2218"/>
                  </a:lnTo>
                  <a:lnTo>
                    <a:pt x="2278" y="2229"/>
                  </a:lnTo>
                  <a:lnTo>
                    <a:pt x="2276" y="2236"/>
                  </a:lnTo>
                  <a:lnTo>
                    <a:pt x="2276" y="2236"/>
                  </a:lnTo>
                  <a:lnTo>
                    <a:pt x="2276" y="2243"/>
                  </a:lnTo>
                  <a:lnTo>
                    <a:pt x="2278" y="2251"/>
                  </a:lnTo>
                  <a:lnTo>
                    <a:pt x="2279" y="2260"/>
                  </a:lnTo>
                  <a:lnTo>
                    <a:pt x="2279" y="2265"/>
                  </a:lnTo>
                  <a:lnTo>
                    <a:pt x="2279" y="2265"/>
                  </a:lnTo>
                  <a:lnTo>
                    <a:pt x="2271" y="2310"/>
                  </a:lnTo>
                  <a:lnTo>
                    <a:pt x="2271" y="2310"/>
                  </a:lnTo>
                  <a:lnTo>
                    <a:pt x="2270" y="2325"/>
                  </a:lnTo>
                  <a:lnTo>
                    <a:pt x="2270" y="2331"/>
                  </a:lnTo>
                  <a:lnTo>
                    <a:pt x="2273" y="2332"/>
                  </a:lnTo>
                  <a:lnTo>
                    <a:pt x="2273" y="2332"/>
                  </a:lnTo>
                  <a:lnTo>
                    <a:pt x="2278" y="2336"/>
                  </a:lnTo>
                  <a:lnTo>
                    <a:pt x="2285" y="2343"/>
                  </a:lnTo>
                  <a:lnTo>
                    <a:pt x="2299" y="2365"/>
                  </a:lnTo>
                  <a:lnTo>
                    <a:pt x="2299" y="2365"/>
                  </a:lnTo>
                  <a:lnTo>
                    <a:pt x="2305" y="2378"/>
                  </a:lnTo>
                  <a:lnTo>
                    <a:pt x="2310" y="2391"/>
                  </a:lnTo>
                  <a:lnTo>
                    <a:pt x="2311" y="2404"/>
                  </a:lnTo>
                  <a:lnTo>
                    <a:pt x="2311" y="2416"/>
                  </a:lnTo>
                  <a:lnTo>
                    <a:pt x="2311" y="2416"/>
                  </a:lnTo>
                  <a:lnTo>
                    <a:pt x="2313" y="2423"/>
                  </a:lnTo>
                  <a:lnTo>
                    <a:pt x="2314" y="2429"/>
                  </a:lnTo>
                  <a:lnTo>
                    <a:pt x="2320" y="2443"/>
                  </a:lnTo>
                  <a:lnTo>
                    <a:pt x="2327" y="2454"/>
                  </a:lnTo>
                  <a:lnTo>
                    <a:pt x="2331" y="2465"/>
                  </a:lnTo>
                  <a:lnTo>
                    <a:pt x="2331" y="2465"/>
                  </a:lnTo>
                  <a:lnTo>
                    <a:pt x="2334" y="2471"/>
                  </a:lnTo>
                  <a:lnTo>
                    <a:pt x="2337" y="2476"/>
                  </a:lnTo>
                  <a:lnTo>
                    <a:pt x="2350" y="2488"/>
                  </a:lnTo>
                  <a:lnTo>
                    <a:pt x="2350" y="2488"/>
                  </a:lnTo>
                  <a:lnTo>
                    <a:pt x="2372" y="2505"/>
                  </a:lnTo>
                  <a:lnTo>
                    <a:pt x="2383" y="2512"/>
                  </a:lnTo>
                  <a:lnTo>
                    <a:pt x="2385" y="2514"/>
                  </a:lnTo>
                  <a:lnTo>
                    <a:pt x="2388" y="2512"/>
                  </a:lnTo>
                  <a:lnTo>
                    <a:pt x="2388" y="2512"/>
                  </a:lnTo>
                  <a:lnTo>
                    <a:pt x="2390" y="2510"/>
                  </a:lnTo>
                  <a:lnTo>
                    <a:pt x="2390" y="2506"/>
                  </a:lnTo>
                  <a:lnTo>
                    <a:pt x="2385" y="2497"/>
                  </a:lnTo>
                  <a:lnTo>
                    <a:pt x="2381" y="2486"/>
                  </a:lnTo>
                  <a:lnTo>
                    <a:pt x="2375" y="2476"/>
                  </a:lnTo>
                  <a:lnTo>
                    <a:pt x="2375" y="2476"/>
                  </a:lnTo>
                  <a:lnTo>
                    <a:pt x="2374" y="2473"/>
                  </a:lnTo>
                  <a:lnTo>
                    <a:pt x="2372" y="2467"/>
                  </a:lnTo>
                  <a:lnTo>
                    <a:pt x="2372" y="2456"/>
                  </a:lnTo>
                  <a:lnTo>
                    <a:pt x="2374" y="2442"/>
                  </a:lnTo>
                  <a:lnTo>
                    <a:pt x="2375" y="2429"/>
                  </a:lnTo>
                  <a:lnTo>
                    <a:pt x="2375" y="2429"/>
                  </a:lnTo>
                  <a:lnTo>
                    <a:pt x="2375" y="2423"/>
                  </a:lnTo>
                  <a:lnTo>
                    <a:pt x="2374" y="2419"/>
                  </a:lnTo>
                  <a:lnTo>
                    <a:pt x="2368" y="2414"/>
                  </a:lnTo>
                  <a:lnTo>
                    <a:pt x="2364" y="2408"/>
                  </a:lnTo>
                  <a:lnTo>
                    <a:pt x="2361" y="2406"/>
                  </a:lnTo>
                  <a:lnTo>
                    <a:pt x="2359" y="2403"/>
                  </a:lnTo>
                  <a:lnTo>
                    <a:pt x="2359" y="2403"/>
                  </a:lnTo>
                  <a:lnTo>
                    <a:pt x="2358" y="2397"/>
                  </a:lnTo>
                  <a:lnTo>
                    <a:pt x="2355" y="2393"/>
                  </a:lnTo>
                  <a:lnTo>
                    <a:pt x="2352" y="2393"/>
                  </a:lnTo>
                  <a:lnTo>
                    <a:pt x="2350" y="2390"/>
                  </a:lnTo>
                  <a:lnTo>
                    <a:pt x="2350" y="2390"/>
                  </a:lnTo>
                  <a:lnTo>
                    <a:pt x="2348" y="2384"/>
                  </a:lnTo>
                  <a:lnTo>
                    <a:pt x="2340" y="2376"/>
                  </a:lnTo>
                  <a:lnTo>
                    <a:pt x="2333" y="2371"/>
                  </a:lnTo>
                  <a:lnTo>
                    <a:pt x="2326" y="2369"/>
                  </a:lnTo>
                  <a:lnTo>
                    <a:pt x="2326" y="2369"/>
                  </a:lnTo>
                  <a:lnTo>
                    <a:pt x="2322" y="2367"/>
                  </a:lnTo>
                  <a:lnTo>
                    <a:pt x="2320" y="2365"/>
                  </a:lnTo>
                  <a:lnTo>
                    <a:pt x="2314" y="2358"/>
                  </a:lnTo>
                  <a:lnTo>
                    <a:pt x="2313" y="2349"/>
                  </a:lnTo>
                  <a:lnTo>
                    <a:pt x="2313" y="2340"/>
                  </a:lnTo>
                  <a:lnTo>
                    <a:pt x="2313" y="2340"/>
                  </a:lnTo>
                  <a:lnTo>
                    <a:pt x="2311" y="2334"/>
                  </a:lnTo>
                  <a:lnTo>
                    <a:pt x="2308" y="2329"/>
                  </a:lnTo>
                  <a:lnTo>
                    <a:pt x="2305" y="2323"/>
                  </a:lnTo>
                  <a:lnTo>
                    <a:pt x="2304" y="2318"/>
                  </a:lnTo>
                  <a:lnTo>
                    <a:pt x="2304" y="2318"/>
                  </a:lnTo>
                  <a:lnTo>
                    <a:pt x="2304" y="2312"/>
                  </a:lnTo>
                  <a:lnTo>
                    <a:pt x="2301" y="2310"/>
                  </a:lnTo>
                  <a:lnTo>
                    <a:pt x="2292" y="2304"/>
                  </a:lnTo>
                  <a:lnTo>
                    <a:pt x="2292" y="2304"/>
                  </a:lnTo>
                  <a:lnTo>
                    <a:pt x="2290" y="2303"/>
                  </a:lnTo>
                  <a:lnTo>
                    <a:pt x="2289" y="2299"/>
                  </a:lnTo>
                  <a:lnTo>
                    <a:pt x="2290" y="2288"/>
                  </a:lnTo>
                  <a:lnTo>
                    <a:pt x="2294" y="2264"/>
                  </a:lnTo>
                  <a:lnTo>
                    <a:pt x="2294" y="2264"/>
                  </a:lnTo>
                  <a:lnTo>
                    <a:pt x="2297" y="2253"/>
                  </a:lnTo>
                  <a:lnTo>
                    <a:pt x="2301" y="2238"/>
                  </a:lnTo>
                  <a:lnTo>
                    <a:pt x="2305" y="2223"/>
                  </a:lnTo>
                  <a:lnTo>
                    <a:pt x="2305" y="2218"/>
                  </a:lnTo>
                  <a:lnTo>
                    <a:pt x="2305" y="2214"/>
                  </a:lnTo>
                  <a:lnTo>
                    <a:pt x="2305" y="2214"/>
                  </a:lnTo>
                  <a:lnTo>
                    <a:pt x="2305" y="2210"/>
                  </a:lnTo>
                  <a:lnTo>
                    <a:pt x="2305" y="2206"/>
                  </a:lnTo>
                  <a:lnTo>
                    <a:pt x="2308" y="2204"/>
                  </a:lnTo>
                  <a:lnTo>
                    <a:pt x="2311" y="2203"/>
                  </a:lnTo>
                  <a:lnTo>
                    <a:pt x="2314" y="2201"/>
                  </a:lnTo>
                  <a:lnTo>
                    <a:pt x="2318" y="2203"/>
                  </a:lnTo>
                  <a:lnTo>
                    <a:pt x="2320" y="2204"/>
                  </a:lnTo>
                  <a:lnTo>
                    <a:pt x="2321" y="2206"/>
                  </a:lnTo>
                  <a:lnTo>
                    <a:pt x="2321" y="2206"/>
                  </a:lnTo>
                  <a:lnTo>
                    <a:pt x="2324" y="2214"/>
                  </a:lnTo>
                  <a:lnTo>
                    <a:pt x="2326" y="2219"/>
                  </a:lnTo>
                  <a:lnTo>
                    <a:pt x="2330" y="2221"/>
                  </a:lnTo>
                  <a:lnTo>
                    <a:pt x="2337" y="2223"/>
                  </a:lnTo>
                  <a:lnTo>
                    <a:pt x="2337" y="2223"/>
                  </a:lnTo>
                  <a:lnTo>
                    <a:pt x="2340" y="2223"/>
                  </a:lnTo>
                  <a:lnTo>
                    <a:pt x="2343" y="2223"/>
                  </a:lnTo>
                  <a:lnTo>
                    <a:pt x="2349" y="2229"/>
                  </a:lnTo>
                  <a:lnTo>
                    <a:pt x="2352" y="2232"/>
                  </a:lnTo>
                  <a:lnTo>
                    <a:pt x="2358" y="2236"/>
                  </a:lnTo>
                  <a:lnTo>
                    <a:pt x="2358" y="2236"/>
                  </a:lnTo>
                  <a:lnTo>
                    <a:pt x="2361" y="2238"/>
                  </a:lnTo>
                  <a:lnTo>
                    <a:pt x="2364" y="2240"/>
                  </a:lnTo>
                  <a:lnTo>
                    <a:pt x="2365" y="2247"/>
                  </a:lnTo>
                  <a:lnTo>
                    <a:pt x="2365" y="2260"/>
                  </a:lnTo>
                  <a:lnTo>
                    <a:pt x="2365" y="2260"/>
                  </a:lnTo>
                  <a:lnTo>
                    <a:pt x="2366" y="2264"/>
                  </a:lnTo>
                  <a:lnTo>
                    <a:pt x="2369" y="2264"/>
                  </a:lnTo>
                  <a:lnTo>
                    <a:pt x="2377" y="2262"/>
                  </a:lnTo>
                  <a:lnTo>
                    <a:pt x="2377" y="2262"/>
                  </a:lnTo>
                  <a:lnTo>
                    <a:pt x="2378" y="2262"/>
                  </a:lnTo>
                  <a:lnTo>
                    <a:pt x="2378" y="2264"/>
                  </a:lnTo>
                  <a:lnTo>
                    <a:pt x="2378" y="2267"/>
                  </a:lnTo>
                  <a:lnTo>
                    <a:pt x="2377" y="2271"/>
                  </a:lnTo>
                  <a:lnTo>
                    <a:pt x="2378" y="2276"/>
                  </a:lnTo>
                  <a:lnTo>
                    <a:pt x="2378" y="2276"/>
                  </a:lnTo>
                  <a:lnTo>
                    <a:pt x="2380" y="2276"/>
                  </a:lnTo>
                  <a:lnTo>
                    <a:pt x="2381" y="2276"/>
                  </a:lnTo>
                  <a:lnTo>
                    <a:pt x="2387" y="2276"/>
                  </a:lnTo>
                  <a:lnTo>
                    <a:pt x="2391" y="2275"/>
                  </a:lnTo>
                  <a:lnTo>
                    <a:pt x="2393" y="2276"/>
                  </a:lnTo>
                  <a:lnTo>
                    <a:pt x="2394" y="2278"/>
                  </a:lnTo>
                  <a:lnTo>
                    <a:pt x="2394" y="2278"/>
                  </a:lnTo>
                  <a:lnTo>
                    <a:pt x="2396" y="2282"/>
                  </a:lnTo>
                  <a:lnTo>
                    <a:pt x="2399" y="2284"/>
                  </a:lnTo>
                  <a:lnTo>
                    <a:pt x="2404" y="2290"/>
                  </a:lnTo>
                  <a:lnTo>
                    <a:pt x="2404" y="2290"/>
                  </a:lnTo>
                  <a:lnTo>
                    <a:pt x="2406" y="2291"/>
                  </a:lnTo>
                  <a:lnTo>
                    <a:pt x="2406" y="2293"/>
                  </a:lnTo>
                  <a:lnTo>
                    <a:pt x="2403" y="2297"/>
                  </a:lnTo>
                  <a:lnTo>
                    <a:pt x="2400" y="2304"/>
                  </a:lnTo>
                  <a:lnTo>
                    <a:pt x="2399" y="2308"/>
                  </a:lnTo>
                  <a:lnTo>
                    <a:pt x="2399" y="2312"/>
                  </a:lnTo>
                  <a:lnTo>
                    <a:pt x="2399" y="2312"/>
                  </a:lnTo>
                  <a:lnTo>
                    <a:pt x="2400" y="2319"/>
                  </a:lnTo>
                  <a:lnTo>
                    <a:pt x="2403" y="2323"/>
                  </a:lnTo>
                  <a:lnTo>
                    <a:pt x="2406" y="2325"/>
                  </a:lnTo>
                  <a:lnTo>
                    <a:pt x="2409" y="2321"/>
                  </a:lnTo>
                  <a:lnTo>
                    <a:pt x="2409" y="2321"/>
                  </a:lnTo>
                  <a:lnTo>
                    <a:pt x="2418" y="2312"/>
                  </a:lnTo>
                  <a:lnTo>
                    <a:pt x="2427" y="2304"/>
                  </a:lnTo>
                  <a:lnTo>
                    <a:pt x="2427" y="2304"/>
                  </a:lnTo>
                  <a:lnTo>
                    <a:pt x="2429" y="2303"/>
                  </a:lnTo>
                  <a:lnTo>
                    <a:pt x="2429" y="2299"/>
                  </a:lnTo>
                  <a:lnTo>
                    <a:pt x="2429" y="2295"/>
                  </a:lnTo>
                  <a:lnTo>
                    <a:pt x="2432" y="2295"/>
                  </a:lnTo>
                  <a:lnTo>
                    <a:pt x="2432" y="2295"/>
                  </a:lnTo>
                  <a:lnTo>
                    <a:pt x="2434" y="2293"/>
                  </a:lnTo>
                  <a:lnTo>
                    <a:pt x="2435" y="2290"/>
                  </a:lnTo>
                  <a:lnTo>
                    <a:pt x="2436" y="2282"/>
                  </a:lnTo>
                  <a:lnTo>
                    <a:pt x="2436" y="2282"/>
                  </a:lnTo>
                  <a:lnTo>
                    <a:pt x="2438" y="2278"/>
                  </a:lnTo>
                  <a:lnTo>
                    <a:pt x="2441" y="2278"/>
                  </a:lnTo>
                  <a:lnTo>
                    <a:pt x="2450" y="2278"/>
                  </a:lnTo>
                  <a:lnTo>
                    <a:pt x="2450" y="2278"/>
                  </a:lnTo>
                  <a:lnTo>
                    <a:pt x="2455" y="2276"/>
                  </a:lnTo>
                  <a:lnTo>
                    <a:pt x="2462" y="2273"/>
                  </a:lnTo>
                  <a:lnTo>
                    <a:pt x="2476" y="2262"/>
                  </a:lnTo>
                  <a:lnTo>
                    <a:pt x="2476" y="2262"/>
                  </a:lnTo>
                  <a:lnTo>
                    <a:pt x="2482" y="2256"/>
                  </a:lnTo>
                  <a:lnTo>
                    <a:pt x="2486" y="2251"/>
                  </a:lnTo>
                  <a:lnTo>
                    <a:pt x="2489" y="2243"/>
                  </a:lnTo>
                  <a:lnTo>
                    <a:pt x="2492" y="2229"/>
                  </a:lnTo>
                  <a:lnTo>
                    <a:pt x="2492" y="2229"/>
                  </a:lnTo>
                  <a:lnTo>
                    <a:pt x="2492" y="2219"/>
                  </a:lnTo>
                  <a:lnTo>
                    <a:pt x="2492" y="2210"/>
                  </a:lnTo>
                  <a:lnTo>
                    <a:pt x="2491" y="2193"/>
                  </a:lnTo>
                  <a:lnTo>
                    <a:pt x="2488" y="2171"/>
                  </a:lnTo>
                  <a:lnTo>
                    <a:pt x="2488" y="2171"/>
                  </a:lnTo>
                  <a:lnTo>
                    <a:pt x="2485" y="2162"/>
                  </a:lnTo>
                  <a:lnTo>
                    <a:pt x="2479" y="2147"/>
                  </a:lnTo>
                  <a:lnTo>
                    <a:pt x="2473" y="2136"/>
                  </a:lnTo>
                  <a:lnTo>
                    <a:pt x="2470" y="2132"/>
                  </a:lnTo>
                  <a:lnTo>
                    <a:pt x="2469" y="2131"/>
                  </a:lnTo>
                  <a:lnTo>
                    <a:pt x="2469" y="2131"/>
                  </a:lnTo>
                  <a:lnTo>
                    <a:pt x="2466" y="2131"/>
                  </a:lnTo>
                  <a:lnTo>
                    <a:pt x="2462" y="2127"/>
                  </a:lnTo>
                  <a:lnTo>
                    <a:pt x="2453" y="2116"/>
                  </a:lnTo>
                  <a:lnTo>
                    <a:pt x="2436" y="2097"/>
                  </a:lnTo>
                  <a:lnTo>
                    <a:pt x="2436" y="2097"/>
                  </a:lnTo>
                  <a:lnTo>
                    <a:pt x="2434" y="2091"/>
                  </a:lnTo>
                  <a:lnTo>
                    <a:pt x="2432" y="2088"/>
                  </a:lnTo>
                  <a:lnTo>
                    <a:pt x="2431" y="2082"/>
                  </a:lnTo>
                  <a:lnTo>
                    <a:pt x="2428" y="2076"/>
                  </a:lnTo>
                  <a:lnTo>
                    <a:pt x="2428" y="2076"/>
                  </a:lnTo>
                  <a:lnTo>
                    <a:pt x="2423" y="2071"/>
                  </a:lnTo>
                  <a:lnTo>
                    <a:pt x="2422" y="2062"/>
                  </a:lnTo>
                  <a:lnTo>
                    <a:pt x="2422" y="2053"/>
                  </a:lnTo>
                  <a:lnTo>
                    <a:pt x="2422" y="2043"/>
                  </a:lnTo>
                  <a:lnTo>
                    <a:pt x="2422" y="2043"/>
                  </a:lnTo>
                  <a:lnTo>
                    <a:pt x="2423" y="2038"/>
                  </a:lnTo>
                  <a:lnTo>
                    <a:pt x="2425" y="2036"/>
                  </a:lnTo>
                  <a:lnTo>
                    <a:pt x="2431" y="2031"/>
                  </a:lnTo>
                  <a:lnTo>
                    <a:pt x="2435" y="2025"/>
                  </a:lnTo>
                  <a:lnTo>
                    <a:pt x="2436" y="2023"/>
                  </a:lnTo>
                  <a:lnTo>
                    <a:pt x="2436" y="2021"/>
                  </a:lnTo>
                  <a:lnTo>
                    <a:pt x="2436" y="2021"/>
                  </a:lnTo>
                  <a:lnTo>
                    <a:pt x="2436" y="2016"/>
                  </a:lnTo>
                  <a:lnTo>
                    <a:pt x="2438" y="2010"/>
                  </a:lnTo>
                  <a:lnTo>
                    <a:pt x="2439" y="2006"/>
                  </a:lnTo>
                  <a:lnTo>
                    <a:pt x="2444" y="2006"/>
                  </a:lnTo>
                  <a:lnTo>
                    <a:pt x="2444" y="2006"/>
                  </a:lnTo>
                  <a:lnTo>
                    <a:pt x="2448" y="2004"/>
                  </a:lnTo>
                  <a:lnTo>
                    <a:pt x="2453" y="2001"/>
                  </a:lnTo>
                  <a:lnTo>
                    <a:pt x="2457" y="1997"/>
                  </a:lnTo>
                  <a:lnTo>
                    <a:pt x="2460" y="1993"/>
                  </a:lnTo>
                  <a:lnTo>
                    <a:pt x="2460" y="1993"/>
                  </a:lnTo>
                  <a:lnTo>
                    <a:pt x="2462" y="1991"/>
                  </a:lnTo>
                  <a:lnTo>
                    <a:pt x="2463" y="1989"/>
                  </a:lnTo>
                  <a:lnTo>
                    <a:pt x="2467" y="1989"/>
                  </a:lnTo>
                  <a:lnTo>
                    <a:pt x="2471" y="1989"/>
                  </a:lnTo>
                  <a:lnTo>
                    <a:pt x="2473" y="1988"/>
                  </a:lnTo>
                  <a:lnTo>
                    <a:pt x="2473" y="1986"/>
                  </a:lnTo>
                  <a:lnTo>
                    <a:pt x="2473" y="1986"/>
                  </a:lnTo>
                  <a:lnTo>
                    <a:pt x="2476" y="1982"/>
                  </a:lnTo>
                  <a:lnTo>
                    <a:pt x="2479" y="1982"/>
                  </a:lnTo>
                  <a:lnTo>
                    <a:pt x="2482" y="1984"/>
                  </a:lnTo>
                  <a:lnTo>
                    <a:pt x="2485" y="1988"/>
                  </a:lnTo>
                  <a:lnTo>
                    <a:pt x="2485" y="1988"/>
                  </a:lnTo>
                  <a:lnTo>
                    <a:pt x="2486" y="1991"/>
                  </a:lnTo>
                  <a:lnTo>
                    <a:pt x="2489" y="1991"/>
                  </a:lnTo>
                  <a:lnTo>
                    <a:pt x="2492" y="1991"/>
                  </a:lnTo>
                  <a:lnTo>
                    <a:pt x="2497" y="1988"/>
                  </a:lnTo>
                  <a:lnTo>
                    <a:pt x="2497" y="1988"/>
                  </a:lnTo>
                  <a:lnTo>
                    <a:pt x="2498" y="1986"/>
                  </a:lnTo>
                  <a:lnTo>
                    <a:pt x="2499" y="1986"/>
                  </a:lnTo>
                  <a:lnTo>
                    <a:pt x="2502" y="1988"/>
                  </a:lnTo>
                  <a:lnTo>
                    <a:pt x="2502" y="1993"/>
                  </a:lnTo>
                  <a:lnTo>
                    <a:pt x="2501" y="1997"/>
                  </a:lnTo>
                  <a:lnTo>
                    <a:pt x="2501" y="1997"/>
                  </a:lnTo>
                  <a:lnTo>
                    <a:pt x="2499" y="2003"/>
                  </a:lnTo>
                  <a:lnTo>
                    <a:pt x="2499" y="2008"/>
                  </a:lnTo>
                  <a:lnTo>
                    <a:pt x="2502" y="2014"/>
                  </a:lnTo>
                  <a:lnTo>
                    <a:pt x="2505" y="2019"/>
                  </a:lnTo>
                  <a:lnTo>
                    <a:pt x="2505" y="2019"/>
                  </a:lnTo>
                  <a:lnTo>
                    <a:pt x="2510" y="2021"/>
                  </a:lnTo>
                  <a:lnTo>
                    <a:pt x="2511" y="2019"/>
                  </a:lnTo>
                  <a:lnTo>
                    <a:pt x="2511" y="2014"/>
                  </a:lnTo>
                  <a:lnTo>
                    <a:pt x="2511" y="2008"/>
                  </a:lnTo>
                  <a:lnTo>
                    <a:pt x="2511" y="2008"/>
                  </a:lnTo>
                  <a:lnTo>
                    <a:pt x="2511" y="2006"/>
                  </a:lnTo>
                  <a:lnTo>
                    <a:pt x="2513" y="2004"/>
                  </a:lnTo>
                  <a:lnTo>
                    <a:pt x="2517" y="1999"/>
                  </a:lnTo>
                  <a:lnTo>
                    <a:pt x="2527" y="1993"/>
                  </a:lnTo>
                  <a:lnTo>
                    <a:pt x="2539" y="1988"/>
                  </a:lnTo>
                  <a:lnTo>
                    <a:pt x="2539" y="1988"/>
                  </a:lnTo>
                  <a:lnTo>
                    <a:pt x="2553" y="1980"/>
                  </a:lnTo>
                  <a:lnTo>
                    <a:pt x="2565" y="1971"/>
                  </a:lnTo>
                  <a:lnTo>
                    <a:pt x="2574" y="1964"/>
                  </a:lnTo>
                  <a:lnTo>
                    <a:pt x="2578" y="1958"/>
                  </a:lnTo>
                  <a:lnTo>
                    <a:pt x="2578" y="1958"/>
                  </a:lnTo>
                  <a:lnTo>
                    <a:pt x="2578" y="1958"/>
                  </a:lnTo>
                  <a:lnTo>
                    <a:pt x="2580" y="1958"/>
                  </a:lnTo>
                  <a:lnTo>
                    <a:pt x="2585" y="1960"/>
                  </a:lnTo>
                  <a:lnTo>
                    <a:pt x="2592" y="1962"/>
                  </a:lnTo>
                  <a:lnTo>
                    <a:pt x="2594" y="1962"/>
                  </a:lnTo>
                  <a:lnTo>
                    <a:pt x="2597" y="1960"/>
                  </a:lnTo>
                  <a:lnTo>
                    <a:pt x="2597" y="1960"/>
                  </a:lnTo>
                  <a:lnTo>
                    <a:pt x="2605" y="1956"/>
                  </a:lnTo>
                  <a:lnTo>
                    <a:pt x="2615" y="1954"/>
                  </a:lnTo>
                  <a:lnTo>
                    <a:pt x="2632" y="1953"/>
                  </a:lnTo>
                  <a:lnTo>
                    <a:pt x="2632" y="1953"/>
                  </a:lnTo>
                  <a:lnTo>
                    <a:pt x="2635" y="1951"/>
                  </a:lnTo>
                  <a:lnTo>
                    <a:pt x="2637" y="1949"/>
                  </a:lnTo>
                  <a:lnTo>
                    <a:pt x="2640" y="1945"/>
                  </a:lnTo>
                  <a:lnTo>
                    <a:pt x="2644" y="1940"/>
                  </a:lnTo>
                  <a:lnTo>
                    <a:pt x="2644" y="1940"/>
                  </a:lnTo>
                  <a:lnTo>
                    <a:pt x="2648" y="1932"/>
                  </a:lnTo>
                  <a:lnTo>
                    <a:pt x="2651" y="1931"/>
                  </a:lnTo>
                  <a:lnTo>
                    <a:pt x="2656" y="1929"/>
                  </a:lnTo>
                  <a:lnTo>
                    <a:pt x="2656" y="1929"/>
                  </a:lnTo>
                  <a:lnTo>
                    <a:pt x="2660" y="1925"/>
                  </a:lnTo>
                  <a:lnTo>
                    <a:pt x="2663" y="1921"/>
                  </a:lnTo>
                  <a:lnTo>
                    <a:pt x="2666" y="1916"/>
                  </a:lnTo>
                  <a:lnTo>
                    <a:pt x="2667" y="1912"/>
                  </a:lnTo>
                  <a:lnTo>
                    <a:pt x="2667" y="1912"/>
                  </a:lnTo>
                  <a:lnTo>
                    <a:pt x="2667" y="1910"/>
                  </a:lnTo>
                  <a:lnTo>
                    <a:pt x="2669" y="1910"/>
                  </a:lnTo>
                  <a:lnTo>
                    <a:pt x="2673" y="1906"/>
                  </a:lnTo>
                  <a:lnTo>
                    <a:pt x="2678" y="1904"/>
                  </a:lnTo>
                  <a:lnTo>
                    <a:pt x="2679" y="1902"/>
                  </a:lnTo>
                  <a:lnTo>
                    <a:pt x="2680" y="1901"/>
                  </a:lnTo>
                  <a:lnTo>
                    <a:pt x="2680" y="1901"/>
                  </a:lnTo>
                  <a:lnTo>
                    <a:pt x="2682" y="1899"/>
                  </a:lnTo>
                  <a:lnTo>
                    <a:pt x="2685" y="1895"/>
                  </a:lnTo>
                  <a:lnTo>
                    <a:pt x="2689" y="1893"/>
                  </a:lnTo>
                  <a:lnTo>
                    <a:pt x="2691" y="1889"/>
                  </a:lnTo>
                  <a:lnTo>
                    <a:pt x="2691" y="1889"/>
                  </a:lnTo>
                  <a:lnTo>
                    <a:pt x="2691" y="1886"/>
                  </a:lnTo>
                  <a:lnTo>
                    <a:pt x="2694" y="1884"/>
                  </a:lnTo>
                  <a:lnTo>
                    <a:pt x="2697" y="1882"/>
                  </a:lnTo>
                  <a:lnTo>
                    <a:pt x="2698" y="1880"/>
                  </a:lnTo>
                  <a:lnTo>
                    <a:pt x="2698" y="1880"/>
                  </a:lnTo>
                  <a:lnTo>
                    <a:pt x="2699" y="1875"/>
                  </a:lnTo>
                  <a:lnTo>
                    <a:pt x="2699" y="1869"/>
                  </a:lnTo>
                  <a:lnTo>
                    <a:pt x="2699" y="1864"/>
                  </a:lnTo>
                  <a:lnTo>
                    <a:pt x="2699" y="1862"/>
                  </a:lnTo>
                  <a:lnTo>
                    <a:pt x="2701" y="1860"/>
                  </a:lnTo>
                  <a:lnTo>
                    <a:pt x="2701" y="1860"/>
                  </a:lnTo>
                  <a:lnTo>
                    <a:pt x="2702" y="1860"/>
                  </a:lnTo>
                  <a:lnTo>
                    <a:pt x="2702" y="1858"/>
                  </a:lnTo>
                  <a:lnTo>
                    <a:pt x="2702" y="1854"/>
                  </a:lnTo>
                  <a:lnTo>
                    <a:pt x="2698" y="1849"/>
                  </a:lnTo>
                  <a:lnTo>
                    <a:pt x="2698" y="1849"/>
                  </a:lnTo>
                  <a:lnTo>
                    <a:pt x="2699" y="1845"/>
                  </a:lnTo>
                  <a:lnTo>
                    <a:pt x="2704" y="1845"/>
                  </a:lnTo>
                  <a:lnTo>
                    <a:pt x="2708" y="1843"/>
                  </a:lnTo>
                  <a:lnTo>
                    <a:pt x="2713" y="1840"/>
                  </a:lnTo>
                  <a:lnTo>
                    <a:pt x="2713" y="1840"/>
                  </a:lnTo>
                  <a:lnTo>
                    <a:pt x="2715" y="1836"/>
                  </a:lnTo>
                  <a:lnTo>
                    <a:pt x="2718" y="1832"/>
                  </a:lnTo>
                  <a:lnTo>
                    <a:pt x="2720" y="1829"/>
                  </a:lnTo>
                  <a:lnTo>
                    <a:pt x="2722" y="1823"/>
                  </a:lnTo>
                  <a:lnTo>
                    <a:pt x="2722" y="1823"/>
                  </a:lnTo>
                  <a:lnTo>
                    <a:pt x="2723" y="1817"/>
                  </a:lnTo>
                  <a:lnTo>
                    <a:pt x="2727" y="1814"/>
                  </a:lnTo>
                  <a:lnTo>
                    <a:pt x="2734" y="1806"/>
                  </a:lnTo>
                  <a:lnTo>
                    <a:pt x="2734" y="1806"/>
                  </a:lnTo>
                  <a:lnTo>
                    <a:pt x="2738" y="1804"/>
                  </a:lnTo>
                  <a:lnTo>
                    <a:pt x="2739" y="1799"/>
                  </a:lnTo>
                  <a:lnTo>
                    <a:pt x="2739" y="1793"/>
                  </a:lnTo>
                  <a:lnTo>
                    <a:pt x="2739" y="1786"/>
                  </a:lnTo>
                  <a:lnTo>
                    <a:pt x="2739" y="1786"/>
                  </a:lnTo>
                  <a:lnTo>
                    <a:pt x="2739" y="1782"/>
                  </a:lnTo>
                  <a:lnTo>
                    <a:pt x="2742" y="1780"/>
                  </a:lnTo>
                  <a:lnTo>
                    <a:pt x="2743" y="1778"/>
                  </a:lnTo>
                  <a:lnTo>
                    <a:pt x="2742" y="1776"/>
                  </a:lnTo>
                  <a:lnTo>
                    <a:pt x="2742" y="1776"/>
                  </a:lnTo>
                  <a:lnTo>
                    <a:pt x="2740" y="1773"/>
                  </a:lnTo>
                  <a:lnTo>
                    <a:pt x="2742" y="1769"/>
                  </a:lnTo>
                  <a:lnTo>
                    <a:pt x="2746" y="1765"/>
                  </a:lnTo>
                  <a:lnTo>
                    <a:pt x="2750" y="1762"/>
                  </a:lnTo>
                  <a:lnTo>
                    <a:pt x="2750" y="1762"/>
                  </a:lnTo>
                  <a:lnTo>
                    <a:pt x="2752" y="1760"/>
                  </a:lnTo>
                  <a:lnTo>
                    <a:pt x="2752" y="1760"/>
                  </a:lnTo>
                  <a:lnTo>
                    <a:pt x="2750" y="1758"/>
                  </a:lnTo>
                  <a:lnTo>
                    <a:pt x="2746" y="1756"/>
                  </a:lnTo>
                  <a:lnTo>
                    <a:pt x="2742" y="1758"/>
                  </a:lnTo>
                  <a:lnTo>
                    <a:pt x="2742" y="1758"/>
                  </a:lnTo>
                  <a:lnTo>
                    <a:pt x="2740" y="1760"/>
                  </a:lnTo>
                  <a:lnTo>
                    <a:pt x="2739" y="1758"/>
                  </a:lnTo>
                  <a:lnTo>
                    <a:pt x="2736" y="1754"/>
                  </a:lnTo>
                  <a:lnTo>
                    <a:pt x="2733" y="1753"/>
                  </a:lnTo>
                  <a:lnTo>
                    <a:pt x="2731" y="1753"/>
                  </a:lnTo>
                  <a:lnTo>
                    <a:pt x="2730" y="1753"/>
                  </a:lnTo>
                  <a:lnTo>
                    <a:pt x="2730" y="1753"/>
                  </a:lnTo>
                  <a:lnTo>
                    <a:pt x="2729" y="1754"/>
                  </a:lnTo>
                  <a:lnTo>
                    <a:pt x="2727" y="1754"/>
                  </a:lnTo>
                  <a:lnTo>
                    <a:pt x="2723" y="1754"/>
                  </a:lnTo>
                  <a:lnTo>
                    <a:pt x="2722" y="1751"/>
                  </a:lnTo>
                  <a:lnTo>
                    <a:pt x="2722" y="1749"/>
                  </a:lnTo>
                  <a:lnTo>
                    <a:pt x="2724" y="1749"/>
                  </a:lnTo>
                  <a:lnTo>
                    <a:pt x="2724" y="1749"/>
                  </a:lnTo>
                  <a:lnTo>
                    <a:pt x="2729" y="1745"/>
                  </a:lnTo>
                  <a:lnTo>
                    <a:pt x="2734" y="1742"/>
                  </a:lnTo>
                  <a:lnTo>
                    <a:pt x="2745" y="1736"/>
                  </a:lnTo>
                  <a:lnTo>
                    <a:pt x="2745" y="1736"/>
                  </a:lnTo>
                  <a:lnTo>
                    <a:pt x="2746" y="1734"/>
                  </a:lnTo>
                  <a:lnTo>
                    <a:pt x="2745" y="1732"/>
                  </a:lnTo>
                  <a:lnTo>
                    <a:pt x="2742" y="1727"/>
                  </a:lnTo>
                  <a:lnTo>
                    <a:pt x="2738" y="1723"/>
                  </a:lnTo>
                  <a:lnTo>
                    <a:pt x="2733" y="1721"/>
                  </a:lnTo>
                  <a:lnTo>
                    <a:pt x="2733" y="1721"/>
                  </a:lnTo>
                  <a:lnTo>
                    <a:pt x="2730" y="1721"/>
                  </a:lnTo>
                  <a:lnTo>
                    <a:pt x="2729" y="1719"/>
                  </a:lnTo>
                  <a:lnTo>
                    <a:pt x="2724" y="1714"/>
                  </a:lnTo>
                  <a:lnTo>
                    <a:pt x="2720" y="1708"/>
                  </a:lnTo>
                  <a:lnTo>
                    <a:pt x="2717" y="1706"/>
                  </a:lnTo>
                  <a:lnTo>
                    <a:pt x="2715" y="1704"/>
                  </a:lnTo>
                  <a:lnTo>
                    <a:pt x="2715" y="1704"/>
                  </a:lnTo>
                  <a:lnTo>
                    <a:pt x="2713" y="1704"/>
                  </a:lnTo>
                  <a:lnTo>
                    <a:pt x="2715" y="1702"/>
                  </a:lnTo>
                  <a:lnTo>
                    <a:pt x="2720" y="1702"/>
                  </a:lnTo>
                  <a:lnTo>
                    <a:pt x="2726" y="1704"/>
                  </a:lnTo>
                  <a:lnTo>
                    <a:pt x="2726" y="1704"/>
                  </a:lnTo>
                  <a:lnTo>
                    <a:pt x="2736" y="1710"/>
                  </a:lnTo>
                  <a:lnTo>
                    <a:pt x="2740" y="1710"/>
                  </a:lnTo>
                  <a:lnTo>
                    <a:pt x="2743" y="1708"/>
                  </a:lnTo>
                  <a:lnTo>
                    <a:pt x="2743" y="1708"/>
                  </a:lnTo>
                  <a:lnTo>
                    <a:pt x="2745" y="1706"/>
                  </a:lnTo>
                  <a:lnTo>
                    <a:pt x="2743" y="1704"/>
                  </a:lnTo>
                  <a:lnTo>
                    <a:pt x="2739" y="1697"/>
                  </a:lnTo>
                  <a:lnTo>
                    <a:pt x="2727" y="1684"/>
                  </a:lnTo>
                  <a:lnTo>
                    <a:pt x="2727" y="1684"/>
                  </a:lnTo>
                  <a:lnTo>
                    <a:pt x="2724" y="1680"/>
                  </a:lnTo>
                  <a:lnTo>
                    <a:pt x="2724" y="1676"/>
                  </a:lnTo>
                  <a:lnTo>
                    <a:pt x="2724" y="1673"/>
                  </a:lnTo>
                  <a:lnTo>
                    <a:pt x="2723" y="1669"/>
                  </a:lnTo>
                  <a:lnTo>
                    <a:pt x="2723" y="1669"/>
                  </a:lnTo>
                  <a:lnTo>
                    <a:pt x="2720" y="1665"/>
                  </a:lnTo>
                  <a:lnTo>
                    <a:pt x="2717" y="1656"/>
                  </a:lnTo>
                  <a:lnTo>
                    <a:pt x="2711" y="1640"/>
                  </a:lnTo>
                  <a:lnTo>
                    <a:pt x="2711" y="1640"/>
                  </a:lnTo>
                  <a:lnTo>
                    <a:pt x="2710" y="1636"/>
                  </a:lnTo>
                  <a:lnTo>
                    <a:pt x="2707" y="1634"/>
                  </a:lnTo>
                  <a:lnTo>
                    <a:pt x="2702" y="1630"/>
                  </a:lnTo>
                  <a:lnTo>
                    <a:pt x="2697" y="1627"/>
                  </a:lnTo>
                  <a:lnTo>
                    <a:pt x="2694" y="1623"/>
                  </a:lnTo>
                  <a:lnTo>
                    <a:pt x="2694" y="1623"/>
                  </a:lnTo>
                  <a:lnTo>
                    <a:pt x="2692" y="1617"/>
                  </a:lnTo>
                  <a:lnTo>
                    <a:pt x="2694" y="1612"/>
                  </a:lnTo>
                  <a:lnTo>
                    <a:pt x="2697" y="1604"/>
                  </a:lnTo>
                  <a:lnTo>
                    <a:pt x="2702" y="1599"/>
                  </a:lnTo>
                  <a:lnTo>
                    <a:pt x="2702" y="1599"/>
                  </a:lnTo>
                  <a:lnTo>
                    <a:pt x="2707" y="1595"/>
                  </a:lnTo>
                  <a:lnTo>
                    <a:pt x="2710" y="1591"/>
                  </a:lnTo>
                  <a:lnTo>
                    <a:pt x="2710" y="1587"/>
                  </a:lnTo>
                  <a:lnTo>
                    <a:pt x="2713" y="1586"/>
                  </a:lnTo>
                  <a:lnTo>
                    <a:pt x="2713" y="1586"/>
                  </a:lnTo>
                  <a:lnTo>
                    <a:pt x="2715" y="1586"/>
                  </a:lnTo>
                  <a:lnTo>
                    <a:pt x="2717" y="1586"/>
                  </a:lnTo>
                  <a:lnTo>
                    <a:pt x="2720" y="1582"/>
                  </a:lnTo>
                  <a:lnTo>
                    <a:pt x="2723" y="1576"/>
                  </a:lnTo>
                  <a:lnTo>
                    <a:pt x="2723" y="1576"/>
                  </a:lnTo>
                  <a:lnTo>
                    <a:pt x="2726" y="1573"/>
                  </a:lnTo>
                  <a:lnTo>
                    <a:pt x="2729" y="1571"/>
                  </a:lnTo>
                  <a:lnTo>
                    <a:pt x="2731" y="1571"/>
                  </a:lnTo>
                  <a:lnTo>
                    <a:pt x="2734" y="1569"/>
                  </a:lnTo>
                  <a:lnTo>
                    <a:pt x="2734" y="1569"/>
                  </a:lnTo>
                  <a:lnTo>
                    <a:pt x="2739" y="1565"/>
                  </a:lnTo>
                  <a:lnTo>
                    <a:pt x="2746" y="1564"/>
                  </a:lnTo>
                  <a:lnTo>
                    <a:pt x="2752" y="1564"/>
                  </a:lnTo>
                  <a:lnTo>
                    <a:pt x="2758" y="1560"/>
                  </a:lnTo>
                  <a:lnTo>
                    <a:pt x="2758" y="1560"/>
                  </a:lnTo>
                  <a:lnTo>
                    <a:pt x="2759" y="1558"/>
                  </a:lnTo>
                  <a:lnTo>
                    <a:pt x="2759" y="1556"/>
                  </a:lnTo>
                  <a:lnTo>
                    <a:pt x="2757" y="1549"/>
                  </a:lnTo>
                  <a:lnTo>
                    <a:pt x="2752" y="1545"/>
                  </a:lnTo>
                  <a:lnTo>
                    <a:pt x="2749" y="1543"/>
                  </a:lnTo>
                  <a:lnTo>
                    <a:pt x="2746" y="1543"/>
                  </a:lnTo>
                  <a:lnTo>
                    <a:pt x="2746" y="1543"/>
                  </a:lnTo>
                  <a:lnTo>
                    <a:pt x="2740" y="1545"/>
                  </a:lnTo>
                  <a:lnTo>
                    <a:pt x="2736" y="1543"/>
                  </a:lnTo>
                  <a:lnTo>
                    <a:pt x="2730" y="1540"/>
                  </a:lnTo>
                  <a:lnTo>
                    <a:pt x="2727" y="1534"/>
                  </a:lnTo>
                  <a:lnTo>
                    <a:pt x="2727" y="1534"/>
                  </a:lnTo>
                  <a:lnTo>
                    <a:pt x="2724" y="1532"/>
                  </a:lnTo>
                  <a:lnTo>
                    <a:pt x="2722" y="1532"/>
                  </a:lnTo>
                  <a:lnTo>
                    <a:pt x="2715" y="1540"/>
                  </a:lnTo>
                  <a:lnTo>
                    <a:pt x="2708" y="1549"/>
                  </a:lnTo>
                  <a:lnTo>
                    <a:pt x="2699" y="1556"/>
                  </a:lnTo>
                  <a:lnTo>
                    <a:pt x="2699" y="1556"/>
                  </a:lnTo>
                  <a:lnTo>
                    <a:pt x="2697" y="1558"/>
                  </a:lnTo>
                  <a:lnTo>
                    <a:pt x="2694" y="1556"/>
                  </a:lnTo>
                  <a:lnTo>
                    <a:pt x="2691" y="1554"/>
                  </a:lnTo>
                  <a:lnTo>
                    <a:pt x="2689" y="1553"/>
                  </a:lnTo>
                  <a:lnTo>
                    <a:pt x="2686" y="1543"/>
                  </a:lnTo>
                  <a:lnTo>
                    <a:pt x="2688" y="1536"/>
                  </a:lnTo>
                  <a:lnTo>
                    <a:pt x="2688" y="1536"/>
                  </a:lnTo>
                  <a:lnTo>
                    <a:pt x="2688" y="1532"/>
                  </a:lnTo>
                  <a:lnTo>
                    <a:pt x="2688" y="1530"/>
                  </a:lnTo>
                  <a:lnTo>
                    <a:pt x="2686" y="1529"/>
                  </a:lnTo>
                  <a:lnTo>
                    <a:pt x="2683" y="1527"/>
                  </a:lnTo>
                  <a:lnTo>
                    <a:pt x="2676" y="1527"/>
                  </a:lnTo>
                  <a:lnTo>
                    <a:pt x="2667" y="1527"/>
                  </a:lnTo>
                  <a:lnTo>
                    <a:pt x="2667" y="1527"/>
                  </a:lnTo>
                  <a:lnTo>
                    <a:pt x="2663" y="1527"/>
                  </a:lnTo>
                  <a:lnTo>
                    <a:pt x="2660" y="1523"/>
                  </a:lnTo>
                  <a:lnTo>
                    <a:pt x="2659" y="1517"/>
                  </a:lnTo>
                  <a:lnTo>
                    <a:pt x="2659" y="1512"/>
                  </a:lnTo>
                  <a:lnTo>
                    <a:pt x="2660" y="1506"/>
                  </a:lnTo>
                  <a:lnTo>
                    <a:pt x="2662" y="1500"/>
                  </a:lnTo>
                  <a:lnTo>
                    <a:pt x="2664" y="1497"/>
                  </a:lnTo>
                  <a:lnTo>
                    <a:pt x="2667" y="1495"/>
                  </a:lnTo>
                  <a:lnTo>
                    <a:pt x="2667" y="1495"/>
                  </a:lnTo>
                  <a:lnTo>
                    <a:pt x="2673" y="1497"/>
                  </a:lnTo>
                  <a:lnTo>
                    <a:pt x="2680" y="1497"/>
                  </a:lnTo>
                  <a:lnTo>
                    <a:pt x="2683" y="1497"/>
                  </a:lnTo>
                  <a:lnTo>
                    <a:pt x="2686" y="1495"/>
                  </a:lnTo>
                  <a:lnTo>
                    <a:pt x="2689" y="1491"/>
                  </a:lnTo>
                  <a:lnTo>
                    <a:pt x="2692" y="1486"/>
                  </a:lnTo>
                  <a:lnTo>
                    <a:pt x="2692" y="1486"/>
                  </a:lnTo>
                  <a:lnTo>
                    <a:pt x="2694" y="1480"/>
                  </a:lnTo>
                  <a:lnTo>
                    <a:pt x="2695" y="1476"/>
                  </a:lnTo>
                  <a:lnTo>
                    <a:pt x="2698" y="1476"/>
                  </a:lnTo>
                  <a:lnTo>
                    <a:pt x="2701" y="1475"/>
                  </a:lnTo>
                  <a:lnTo>
                    <a:pt x="2707" y="1473"/>
                  </a:lnTo>
                  <a:lnTo>
                    <a:pt x="2711" y="1471"/>
                  </a:lnTo>
                  <a:lnTo>
                    <a:pt x="2715" y="1465"/>
                  </a:lnTo>
                  <a:lnTo>
                    <a:pt x="2715" y="1465"/>
                  </a:lnTo>
                  <a:lnTo>
                    <a:pt x="2723" y="1454"/>
                  </a:lnTo>
                  <a:lnTo>
                    <a:pt x="2733" y="1447"/>
                  </a:lnTo>
                  <a:lnTo>
                    <a:pt x="2736" y="1445"/>
                  </a:lnTo>
                  <a:lnTo>
                    <a:pt x="2740" y="1445"/>
                  </a:lnTo>
                  <a:lnTo>
                    <a:pt x="2745" y="1447"/>
                  </a:lnTo>
                  <a:lnTo>
                    <a:pt x="2749" y="1449"/>
                  </a:lnTo>
                  <a:lnTo>
                    <a:pt x="2749" y="1449"/>
                  </a:lnTo>
                  <a:lnTo>
                    <a:pt x="2750" y="1453"/>
                  </a:lnTo>
                  <a:lnTo>
                    <a:pt x="2750" y="1456"/>
                  </a:lnTo>
                  <a:lnTo>
                    <a:pt x="2749" y="1462"/>
                  </a:lnTo>
                  <a:lnTo>
                    <a:pt x="2746" y="1465"/>
                  </a:lnTo>
                  <a:lnTo>
                    <a:pt x="2740" y="1475"/>
                  </a:lnTo>
                  <a:lnTo>
                    <a:pt x="2734" y="1484"/>
                  </a:lnTo>
                  <a:lnTo>
                    <a:pt x="2734" y="1484"/>
                  </a:lnTo>
                  <a:lnTo>
                    <a:pt x="2734" y="1489"/>
                  </a:lnTo>
                  <a:lnTo>
                    <a:pt x="2734" y="1493"/>
                  </a:lnTo>
                  <a:lnTo>
                    <a:pt x="2734" y="1499"/>
                  </a:lnTo>
                  <a:lnTo>
                    <a:pt x="2731" y="1502"/>
                  </a:lnTo>
                  <a:lnTo>
                    <a:pt x="2731" y="1502"/>
                  </a:lnTo>
                  <a:lnTo>
                    <a:pt x="2730" y="1506"/>
                  </a:lnTo>
                  <a:lnTo>
                    <a:pt x="2731" y="1508"/>
                  </a:lnTo>
                  <a:lnTo>
                    <a:pt x="2733" y="1508"/>
                  </a:lnTo>
                  <a:lnTo>
                    <a:pt x="2739" y="1508"/>
                  </a:lnTo>
                  <a:lnTo>
                    <a:pt x="2746" y="1502"/>
                  </a:lnTo>
                  <a:lnTo>
                    <a:pt x="2746" y="1502"/>
                  </a:lnTo>
                  <a:lnTo>
                    <a:pt x="2765" y="1487"/>
                  </a:lnTo>
                  <a:lnTo>
                    <a:pt x="2783" y="1476"/>
                  </a:lnTo>
                  <a:lnTo>
                    <a:pt x="2783" y="1476"/>
                  </a:lnTo>
                  <a:lnTo>
                    <a:pt x="2787" y="1475"/>
                  </a:lnTo>
                  <a:lnTo>
                    <a:pt x="2792" y="1475"/>
                  </a:lnTo>
                  <a:lnTo>
                    <a:pt x="2802" y="1476"/>
                  </a:lnTo>
                  <a:lnTo>
                    <a:pt x="2809" y="1482"/>
                  </a:lnTo>
                  <a:lnTo>
                    <a:pt x="2815" y="1489"/>
                  </a:lnTo>
                  <a:lnTo>
                    <a:pt x="2815" y="1489"/>
                  </a:lnTo>
                  <a:lnTo>
                    <a:pt x="2816" y="1491"/>
                  </a:lnTo>
                  <a:lnTo>
                    <a:pt x="2816" y="1495"/>
                  </a:lnTo>
                  <a:lnTo>
                    <a:pt x="2813" y="1502"/>
                  </a:lnTo>
                  <a:lnTo>
                    <a:pt x="2803" y="1515"/>
                  </a:lnTo>
                  <a:lnTo>
                    <a:pt x="2803" y="1515"/>
                  </a:lnTo>
                  <a:lnTo>
                    <a:pt x="2802" y="1521"/>
                  </a:lnTo>
                  <a:lnTo>
                    <a:pt x="2803" y="1525"/>
                  </a:lnTo>
                  <a:lnTo>
                    <a:pt x="2806" y="1527"/>
                  </a:lnTo>
                  <a:lnTo>
                    <a:pt x="2808" y="1532"/>
                  </a:lnTo>
                  <a:lnTo>
                    <a:pt x="2808" y="1532"/>
                  </a:lnTo>
                  <a:lnTo>
                    <a:pt x="2809" y="1536"/>
                  </a:lnTo>
                  <a:lnTo>
                    <a:pt x="2810" y="1540"/>
                  </a:lnTo>
                  <a:lnTo>
                    <a:pt x="2815" y="1540"/>
                  </a:lnTo>
                  <a:lnTo>
                    <a:pt x="2816" y="1538"/>
                  </a:lnTo>
                  <a:lnTo>
                    <a:pt x="2816" y="1538"/>
                  </a:lnTo>
                  <a:lnTo>
                    <a:pt x="2819" y="1534"/>
                  </a:lnTo>
                  <a:lnTo>
                    <a:pt x="2822" y="1534"/>
                  </a:lnTo>
                  <a:lnTo>
                    <a:pt x="2832" y="1534"/>
                  </a:lnTo>
                  <a:lnTo>
                    <a:pt x="2832" y="1534"/>
                  </a:lnTo>
                  <a:lnTo>
                    <a:pt x="2835" y="1534"/>
                  </a:lnTo>
                  <a:lnTo>
                    <a:pt x="2837" y="1536"/>
                  </a:lnTo>
                  <a:lnTo>
                    <a:pt x="2838" y="1542"/>
                  </a:lnTo>
                  <a:lnTo>
                    <a:pt x="2840" y="1547"/>
                  </a:lnTo>
                  <a:lnTo>
                    <a:pt x="2841" y="1551"/>
                  </a:lnTo>
                  <a:lnTo>
                    <a:pt x="2843" y="1551"/>
                  </a:lnTo>
                  <a:lnTo>
                    <a:pt x="2843" y="1551"/>
                  </a:lnTo>
                  <a:lnTo>
                    <a:pt x="2845" y="1551"/>
                  </a:lnTo>
                  <a:lnTo>
                    <a:pt x="2847" y="1553"/>
                  </a:lnTo>
                  <a:lnTo>
                    <a:pt x="2847" y="1558"/>
                  </a:lnTo>
                  <a:lnTo>
                    <a:pt x="2845" y="1560"/>
                  </a:lnTo>
                  <a:lnTo>
                    <a:pt x="2844" y="1562"/>
                  </a:lnTo>
                  <a:lnTo>
                    <a:pt x="2843" y="1562"/>
                  </a:lnTo>
                  <a:lnTo>
                    <a:pt x="2843" y="1562"/>
                  </a:lnTo>
                  <a:lnTo>
                    <a:pt x="2840" y="1562"/>
                  </a:lnTo>
                  <a:lnTo>
                    <a:pt x="2838" y="1564"/>
                  </a:lnTo>
                  <a:lnTo>
                    <a:pt x="2837" y="1567"/>
                  </a:lnTo>
                  <a:lnTo>
                    <a:pt x="2838" y="1576"/>
                  </a:lnTo>
                  <a:lnTo>
                    <a:pt x="2841" y="1584"/>
                  </a:lnTo>
                  <a:lnTo>
                    <a:pt x="2841" y="1584"/>
                  </a:lnTo>
                  <a:lnTo>
                    <a:pt x="2843" y="1589"/>
                  </a:lnTo>
                  <a:lnTo>
                    <a:pt x="2843" y="1593"/>
                  </a:lnTo>
                  <a:lnTo>
                    <a:pt x="2838" y="1602"/>
                  </a:lnTo>
                  <a:lnTo>
                    <a:pt x="2834" y="1610"/>
                  </a:lnTo>
                  <a:lnTo>
                    <a:pt x="2834" y="1614"/>
                  </a:lnTo>
                  <a:lnTo>
                    <a:pt x="2835" y="1615"/>
                  </a:lnTo>
                  <a:lnTo>
                    <a:pt x="2835" y="1615"/>
                  </a:lnTo>
                  <a:lnTo>
                    <a:pt x="2837" y="1619"/>
                  </a:lnTo>
                  <a:lnTo>
                    <a:pt x="2837" y="1625"/>
                  </a:lnTo>
                  <a:lnTo>
                    <a:pt x="2837" y="1629"/>
                  </a:lnTo>
                  <a:lnTo>
                    <a:pt x="2838" y="1632"/>
                  </a:lnTo>
                  <a:lnTo>
                    <a:pt x="2838" y="1632"/>
                  </a:lnTo>
                  <a:lnTo>
                    <a:pt x="2840" y="1634"/>
                  </a:lnTo>
                  <a:lnTo>
                    <a:pt x="2843" y="1634"/>
                  </a:lnTo>
                  <a:lnTo>
                    <a:pt x="2853" y="1630"/>
                  </a:lnTo>
                  <a:lnTo>
                    <a:pt x="2866" y="1625"/>
                  </a:lnTo>
                  <a:lnTo>
                    <a:pt x="2871" y="1621"/>
                  </a:lnTo>
                  <a:lnTo>
                    <a:pt x="2876" y="1617"/>
                  </a:lnTo>
                  <a:lnTo>
                    <a:pt x="2876" y="1617"/>
                  </a:lnTo>
                  <a:lnTo>
                    <a:pt x="2882" y="1608"/>
                  </a:lnTo>
                  <a:lnTo>
                    <a:pt x="2888" y="1604"/>
                  </a:lnTo>
                  <a:lnTo>
                    <a:pt x="2891" y="1604"/>
                  </a:lnTo>
                  <a:lnTo>
                    <a:pt x="2895" y="1606"/>
                  </a:lnTo>
                  <a:lnTo>
                    <a:pt x="2895" y="1606"/>
                  </a:lnTo>
                  <a:lnTo>
                    <a:pt x="2899" y="1606"/>
                  </a:lnTo>
                  <a:lnTo>
                    <a:pt x="2903" y="1602"/>
                  </a:lnTo>
                  <a:lnTo>
                    <a:pt x="2904" y="1599"/>
                  </a:lnTo>
                  <a:lnTo>
                    <a:pt x="2903" y="1595"/>
                  </a:lnTo>
                  <a:lnTo>
                    <a:pt x="2903" y="1595"/>
                  </a:lnTo>
                  <a:lnTo>
                    <a:pt x="2901" y="1589"/>
                  </a:lnTo>
                  <a:lnTo>
                    <a:pt x="2899" y="1582"/>
                  </a:lnTo>
                  <a:lnTo>
                    <a:pt x="2898" y="1571"/>
                  </a:lnTo>
                  <a:lnTo>
                    <a:pt x="2898" y="1558"/>
                  </a:lnTo>
                  <a:lnTo>
                    <a:pt x="2898" y="1558"/>
                  </a:lnTo>
                  <a:lnTo>
                    <a:pt x="2897" y="1551"/>
                  </a:lnTo>
                  <a:lnTo>
                    <a:pt x="2894" y="1542"/>
                  </a:lnTo>
                  <a:lnTo>
                    <a:pt x="2882" y="1523"/>
                  </a:lnTo>
                  <a:lnTo>
                    <a:pt x="2869" y="1504"/>
                  </a:lnTo>
                  <a:lnTo>
                    <a:pt x="2860" y="1495"/>
                  </a:lnTo>
                  <a:lnTo>
                    <a:pt x="2860" y="1495"/>
                  </a:lnTo>
                  <a:lnTo>
                    <a:pt x="2857" y="1493"/>
                  </a:lnTo>
                  <a:lnTo>
                    <a:pt x="2857" y="1489"/>
                  </a:lnTo>
                  <a:lnTo>
                    <a:pt x="2857" y="1482"/>
                  </a:lnTo>
                  <a:lnTo>
                    <a:pt x="2860" y="1476"/>
                  </a:lnTo>
                  <a:lnTo>
                    <a:pt x="2864" y="1473"/>
                  </a:lnTo>
                  <a:lnTo>
                    <a:pt x="2864" y="1473"/>
                  </a:lnTo>
                  <a:lnTo>
                    <a:pt x="2873" y="1467"/>
                  </a:lnTo>
                  <a:lnTo>
                    <a:pt x="2883" y="1460"/>
                  </a:lnTo>
                  <a:lnTo>
                    <a:pt x="2899" y="1445"/>
                  </a:lnTo>
                  <a:lnTo>
                    <a:pt x="2899" y="1445"/>
                  </a:lnTo>
                  <a:lnTo>
                    <a:pt x="2903" y="1443"/>
                  </a:lnTo>
                  <a:lnTo>
                    <a:pt x="2903" y="1442"/>
                  </a:lnTo>
                  <a:lnTo>
                    <a:pt x="2904" y="1434"/>
                  </a:lnTo>
                  <a:lnTo>
                    <a:pt x="2906" y="1425"/>
                  </a:lnTo>
                  <a:lnTo>
                    <a:pt x="2907" y="1415"/>
                  </a:lnTo>
                  <a:lnTo>
                    <a:pt x="2907" y="1415"/>
                  </a:lnTo>
                  <a:lnTo>
                    <a:pt x="2916" y="1404"/>
                  </a:lnTo>
                  <a:lnTo>
                    <a:pt x="2927" y="1389"/>
                  </a:lnTo>
                  <a:lnTo>
                    <a:pt x="2942" y="1377"/>
                  </a:lnTo>
                  <a:lnTo>
                    <a:pt x="2946" y="1373"/>
                  </a:lnTo>
                  <a:lnTo>
                    <a:pt x="2951" y="1373"/>
                  </a:lnTo>
                  <a:lnTo>
                    <a:pt x="2951" y="1373"/>
                  </a:lnTo>
                  <a:lnTo>
                    <a:pt x="2954" y="1373"/>
                  </a:lnTo>
                  <a:lnTo>
                    <a:pt x="2957" y="1375"/>
                  </a:lnTo>
                  <a:lnTo>
                    <a:pt x="2962" y="1380"/>
                  </a:lnTo>
                  <a:lnTo>
                    <a:pt x="2968" y="1386"/>
                  </a:lnTo>
                  <a:lnTo>
                    <a:pt x="2971" y="1388"/>
                  </a:lnTo>
                  <a:lnTo>
                    <a:pt x="2974" y="1388"/>
                  </a:lnTo>
                  <a:lnTo>
                    <a:pt x="2974" y="1388"/>
                  </a:lnTo>
                  <a:lnTo>
                    <a:pt x="2978" y="1388"/>
                  </a:lnTo>
                  <a:lnTo>
                    <a:pt x="2984" y="1384"/>
                  </a:lnTo>
                  <a:lnTo>
                    <a:pt x="2999" y="1373"/>
                  </a:lnTo>
                  <a:lnTo>
                    <a:pt x="3013" y="1360"/>
                  </a:lnTo>
                  <a:lnTo>
                    <a:pt x="3018" y="1355"/>
                  </a:lnTo>
                  <a:lnTo>
                    <a:pt x="3019" y="1353"/>
                  </a:lnTo>
                  <a:lnTo>
                    <a:pt x="3019" y="1353"/>
                  </a:lnTo>
                  <a:lnTo>
                    <a:pt x="3024" y="1345"/>
                  </a:lnTo>
                  <a:lnTo>
                    <a:pt x="3033" y="1332"/>
                  </a:lnTo>
                  <a:lnTo>
                    <a:pt x="3052" y="1306"/>
                  </a:lnTo>
                  <a:lnTo>
                    <a:pt x="3052" y="1306"/>
                  </a:lnTo>
                  <a:lnTo>
                    <a:pt x="3068" y="1282"/>
                  </a:lnTo>
                  <a:lnTo>
                    <a:pt x="3076" y="1269"/>
                  </a:lnTo>
                  <a:lnTo>
                    <a:pt x="3081" y="1256"/>
                  </a:lnTo>
                  <a:lnTo>
                    <a:pt x="3081" y="1256"/>
                  </a:lnTo>
                  <a:lnTo>
                    <a:pt x="3085" y="1249"/>
                  </a:lnTo>
                  <a:lnTo>
                    <a:pt x="3091" y="1238"/>
                  </a:lnTo>
                  <a:lnTo>
                    <a:pt x="3103" y="1221"/>
                  </a:lnTo>
                  <a:lnTo>
                    <a:pt x="3103" y="1221"/>
                  </a:lnTo>
                  <a:lnTo>
                    <a:pt x="3107" y="1212"/>
                  </a:lnTo>
                  <a:lnTo>
                    <a:pt x="3114" y="1195"/>
                  </a:lnTo>
                  <a:lnTo>
                    <a:pt x="3114" y="1195"/>
                  </a:lnTo>
                  <a:lnTo>
                    <a:pt x="3117" y="1188"/>
                  </a:lnTo>
                  <a:lnTo>
                    <a:pt x="3119" y="1178"/>
                  </a:lnTo>
                  <a:lnTo>
                    <a:pt x="3120" y="1156"/>
                  </a:lnTo>
                  <a:lnTo>
                    <a:pt x="3122" y="1138"/>
                  </a:lnTo>
                  <a:lnTo>
                    <a:pt x="3123" y="1128"/>
                  </a:lnTo>
                  <a:lnTo>
                    <a:pt x="3123" y="1128"/>
                  </a:lnTo>
                  <a:lnTo>
                    <a:pt x="3124" y="1127"/>
                  </a:lnTo>
                  <a:lnTo>
                    <a:pt x="3124" y="1121"/>
                  </a:lnTo>
                  <a:lnTo>
                    <a:pt x="3126" y="1117"/>
                  </a:lnTo>
                  <a:lnTo>
                    <a:pt x="3127" y="1113"/>
                  </a:lnTo>
                  <a:lnTo>
                    <a:pt x="3127" y="1113"/>
                  </a:lnTo>
                  <a:lnTo>
                    <a:pt x="3129" y="1110"/>
                  </a:lnTo>
                  <a:lnTo>
                    <a:pt x="3129" y="1104"/>
                  </a:lnTo>
                  <a:lnTo>
                    <a:pt x="3130" y="1100"/>
                  </a:lnTo>
                  <a:lnTo>
                    <a:pt x="3135" y="1095"/>
                  </a:lnTo>
                  <a:lnTo>
                    <a:pt x="3135" y="1095"/>
                  </a:lnTo>
                  <a:lnTo>
                    <a:pt x="3138" y="1091"/>
                  </a:lnTo>
                  <a:lnTo>
                    <a:pt x="3139" y="1086"/>
                  </a:lnTo>
                  <a:lnTo>
                    <a:pt x="3139" y="1082"/>
                  </a:lnTo>
                  <a:lnTo>
                    <a:pt x="3138" y="1078"/>
                  </a:lnTo>
                  <a:lnTo>
                    <a:pt x="3138" y="1078"/>
                  </a:lnTo>
                  <a:lnTo>
                    <a:pt x="3136" y="1075"/>
                  </a:lnTo>
                  <a:lnTo>
                    <a:pt x="3136" y="1069"/>
                  </a:lnTo>
                  <a:lnTo>
                    <a:pt x="3136" y="1064"/>
                  </a:lnTo>
                  <a:lnTo>
                    <a:pt x="3136" y="1060"/>
                  </a:lnTo>
                  <a:lnTo>
                    <a:pt x="3136" y="1060"/>
                  </a:lnTo>
                  <a:lnTo>
                    <a:pt x="3136" y="1056"/>
                  </a:lnTo>
                  <a:lnTo>
                    <a:pt x="3139" y="1053"/>
                  </a:lnTo>
                  <a:lnTo>
                    <a:pt x="3139" y="1053"/>
                  </a:lnTo>
                  <a:lnTo>
                    <a:pt x="3139" y="1049"/>
                  </a:lnTo>
                  <a:lnTo>
                    <a:pt x="3138" y="1045"/>
                  </a:lnTo>
                  <a:lnTo>
                    <a:pt x="3132" y="1040"/>
                  </a:lnTo>
                  <a:lnTo>
                    <a:pt x="3132" y="1040"/>
                  </a:lnTo>
                  <a:lnTo>
                    <a:pt x="3123" y="1034"/>
                  </a:lnTo>
                  <a:lnTo>
                    <a:pt x="3120" y="1032"/>
                  </a:lnTo>
                  <a:lnTo>
                    <a:pt x="3119" y="1027"/>
                  </a:lnTo>
                  <a:lnTo>
                    <a:pt x="3119" y="1027"/>
                  </a:lnTo>
                  <a:lnTo>
                    <a:pt x="3117" y="1021"/>
                  </a:lnTo>
                  <a:lnTo>
                    <a:pt x="3114" y="1017"/>
                  </a:lnTo>
                  <a:lnTo>
                    <a:pt x="3108" y="1013"/>
                  </a:lnTo>
                  <a:lnTo>
                    <a:pt x="3104" y="1012"/>
                  </a:lnTo>
                  <a:lnTo>
                    <a:pt x="3104" y="1012"/>
                  </a:lnTo>
                  <a:lnTo>
                    <a:pt x="3092" y="1010"/>
                  </a:lnTo>
                  <a:lnTo>
                    <a:pt x="3088" y="1010"/>
                  </a:lnTo>
                  <a:lnTo>
                    <a:pt x="3087" y="1012"/>
                  </a:lnTo>
                  <a:lnTo>
                    <a:pt x="3087" y="1013"/>
                  </a:lnTo>
                  <a:lnTo>
                    <a:pt x="3087" y="1013"/>
                  </a:lnTo>
                  <a:lnTo>
                    <a:pt x="3087" y="1017"/>
                  </a:lnTo>
                  <a:lnTo>
                    <a:pt x="3087" y="1019"/>
                  </a:lnTo>
                  <a:lnTo>
                    <a:pt x="3085" y="1021"/>
                  </a:lnTo>
                  <a:lnTo>
                    <a:pt x="3082" y="1021"/>
                  </a:lnTo>
                  <a:lnTo>
                    <a:pt x="3082" y="1021"/>
                  </a:lnTo>
                  <a:lnTo>
                    <a:pt x="3081" y="1021"/>
                  </a:lnTo>
                  <a:lnTo>
                    <a:pt x="3079" y="1023"/>
                  </a:lnTo>
                  <a:lnTo>
                    <a:pt x="3075" y="1030"/>
                  </a:lnTo>
                  <a:lnTo>
                    <a:pt x="3075" y="1030"/>
                  </a:lnTo>
                  <a:lnTo>
                    <a:pt x="3071" y="1036"/>
                  </a:lnTo>
                  <a:lnTo>
                    <a:pt x="3065" y="1038"/>
                  </a:lnTo>
                  <a:lnTo>
                    <a:pt x="3062" y="1036"/>
                  </a:lnTo>
                  <a:lnTo>
                    <a:pt x="3062" y="1034"/>
                  </a:lnTo>
                  <a:lnTo>
                    <a:pt x="3063" y="1032"/>
                  </a:lnTo>
                  <a:lnTo>
                    <a:pt x="3063" y="1032"/>
                  </a:lnTo>
                  <a:lnTo>
                    <a:pt x="3065" y="1028"/>
                  </a:lnTo>
                  <a:lnTo>
                    <a:pt x="3065" y="1025"/>
                  </a:lnTo>
                  <a:lnTo>
                    <a:pt x="3063" y="1021"/>
                  </a:lnTo>
                  <a:lnTo>
                    <a:pt x="3062" y="1017"/>
                  </a:lnTo>
                  <a:lnTo>
                    <a:pt x="3062" y="1017"/>
                  </a:lnTo>
                  <a:lnTo>
                    <a:pt x="3065" y="1008"/>
                  </a:lnTo>
                  <a:lnTo>
                    <a:pt x="3065" y="1006"/>
                  </a:lnTo>
                  <a:lnTo>
                    <a:pt x="3062" y="1008"/>
                  </a:lnTo>
                  <a:lnTo>
                    <a:pt x="3062" y="1008"/>
                  </a:lnTo>
                  <a:lnTo>
                    <a:pt x="3057" y="1012"/>
                  </a:lnTo>
                  <a:lnTo>
                    <a:pt x="3054" y="1017"/>
                  </a:lnTo>
                  <a:lnTo>
                    <a:pt x="3053" y="1023"/>
                  </a:lnTo>
                  <a:lnTo>
                    <a:pt x="3049" y="1025"/>
                  </a:lnTo>
                  <a:lnTo>
                    <a:pt x="3049" y="1025"/>
                  </a:lnTo>
                  <a:lnTo>
                    <a:pt x="3047" y="1025"/>
                  </a:lnTo>
                  <a:lnTo>
                    <a:pt x="3045" y="1023"/>
                  </a:lnTo>
                  <a:lnTo>
                    <a:pt x="3045" y="1015"/>
                  </a:lnTo>
                  <a:lnTo>
                    <a:pt x="3045" y="1006"/>
                  </a:lnTo>
                  <a:lnTo>
                    <a:pt x="3047" y="999"/>
                  </a:lnTo>
                  <a:lnTo>
                    <a:pt x="3047" y="999"/>
                  </a:lnTo>
                  <a:lnTo>
                    <a:pt x="3047" y="997"/>
                  </a:lnTo>
                  <a:lnTo>
                    <a:pt x="3045" y="997"/>
                  </a:lnTo>
                  <a:lnTo>
                    <a:pt x="3041" y="997"/>
                  </a:lnTo>
                  <a:lnTo>
                    <a:pt x="3033" y="999"/>
                  </a:lnTo>
                  <a:lnTo>
                    <a:pt x="3024" y="999"/>
                  </a:lnTo>
                  <a:lnTo>
                    <a:pt x="3024" y="999"/>
                  </a:lnTo>
                  <a:lnTo>
                    <a:pt x="3021" y="997"/>
                  </a:lnTo>
                  <a:lnTo>
                    <a:pt x="3018" y="997"/>
                  </a:lnTo>
                  <a:lnTo>
                    <a:pt x="3017" y="993"/>
                  </a:lnTo>
                  <a:lnTo>
                    <a:pt x="3017" y="991"/>
                  </a:lnTo>
                  <a:lnTo>
                    <a:pt x="3019" y="986"/>
                  </a:lnTo>
                  <a:lnTo>
                    <a:pt x="3025" y="980"/>
                  </a:lnTo>
                  <a:lnTo>
                    <a:pt x="3025" y="980"/>
                  </a:lnTo>
                  <a:lnTo>
                    <a:pt x="3031" y="975"/>
                  </a:lnTo>
                  <a:lnTo>
                    <a:pt x="3034" y="971"/>
                  </a:lnTo>
                  <a:lnTo>
                    <a:pt x="3036" y="967"/>
                  </a:lnTo>
                  <a:lnTo>
                    <a:pt x="3038" y="964"/>
                  </a:lnTo>
                  <a:lnTo>
                    <a:pt x="3038" y="964"/>
                  </a:lnTo>
                  <a:lnTo>
                    <a:pt x="3050" y="956"/>
                  </a:lnTo>
                  <a:lnTo>
                    <a:pt x="3063" y="945"/>
                  </a:lnTo>
                  <a:lnTo>
                    <a:pt x="3063" y="945"/>
                  </a:lnTo>
                  <a:lnTo>
                    <a:pt x="3069" y="941"/>
                  </a:lnTo>
                  <a:lnTo>
                    <a:pt x="3072" y="936"/>
                  </a:lnTo>
                  <a:lnTo>
                    <a:pt x="3075" y="926"/>
                  </a:lnTo>
                  <a:lnTo>
                    <a:pt x="3075" y="926"/>
                  </a:lnTo>
                  <a:lnTo>
                    <a:pt x="3078" y="921"/>
                  </a:lnTo>
                  <a:lnTo>
                    <a:pt x="3085" y="915"/>
                  </a:lnTo>
                  <a:lnTo>
                    <a:pt x="3094" y="908"/>
                  </a:lnTo>
                  <a:lnTo>
                    <a:pt x="3103" y="900"/>
                  </a:lnTo>
                  <a:lnTo>
                    <a:pt x="3103" y="900"/>
                  </a:lnTo>
                  <a:lnTo>
                    <a:pt x="3117" y="884"/>
                  </a:lnTo>
                  <a:lnTo>
                    <a:pt x="3122" y="877"/>
                  </a:lnTo>
                  <a:lnTo>
                    <a:pt x="3124" y="871"/>
                  </a:lnTo>
                  <a:lnTo>
                    <a:pt x="3124" y="871"/>
                  </a:lnTo>
                  <a:lnTo>
                    <a:pt x="3130" y="866"/>
                  </a:lnTo>
                  <a:lnTo>
                    <a:pt x="3138" y="858"/>
                  </a:lnTo>
                  <a:lnTo>
                    <a:pt x="3143" y="853"/>
                  </a:lnTo>
                  <a:lnTo>
                    <a:pt x="3146" y="851"/>
                  </a:lnTo>
                  <a:lnTo>
                    <a:pt x="3148" y="847"/>
                  </a:lnTo>
                  <a:lnTo>
                    <a:pt x="3148" y="847"/>
                  </a:lnTo>
                  <a:lnTo>
                    <a:pt x="3148" y="845"/>
                  </a:lnTo>
                  <a:lnTo>
                    <a:pt x="3151" y="841"/>
                  </a:lnTo>
                  <a:lnTo>
                    <a:pt x="3161" y="834"/>
                  </a:lnTo>
                  <a:lnTo>
                    <a:pt x="3173" y="828"/>
                  </a:lnTo>
                  <a:lnTo>
                    <a:pt x="3184" y="823"/>
                  </a:lnTo>
                  <a:lnTo>
                    <a:pt x="3184" y="823"/>
                  </a:lnTo>
                  <a:lnTo>
                    <a:pt x="3198" y="821"/>
                  </a:lnTo>
                  <a:lnTo>
                    <a:pt x="3210" y="823"/>
                  </a:lnTo>
                  <a:lnTo>
                    <a:pt x="3221" y="826"/>
                  </a:lnTo>
                  <a:lnTo>
                    <a:pt x="3228" y="830"/>
                  </a:lnTo>
                  <a:lnTo>
                    <a:pt x="3228" y="830"/>
                  </a:lnTo>
                  <a:lnTo>
                    <a:pt x="3231" y="832"/>
                  </a:lnTo>
                  <a:lnTo>
                    <a:pt x="3234" y="834"/>
                  </a:lnTo>
                  <a:lnTo>
                    <a:pt x="3236" y="832"/>
                  </a:lnTo>
                  <a:lnTo>
                    <a:pt x="3238" y="830"/>
                  </a:lnTo>
                  <a:lnTo>
                    <a:pt x="3238" y="830"/>
                  </a:lnTo>
                  <a:lnTo>
                    <a:pt x="3241" y="828"/>
                  </a:lnTo>
                  <a:lnTo>
                    <a:pt x="3244" y="826"/>
                  </a:lnTo>
                  <a:lnTo>
                    <a:pt x="3256" y="828"/>
                  </a:lnTo>
                  <a:lnTo>
                    <a:pt x="3256" y="828"/>
                  </a:lnTo>
                  <a:lnTo>
                    <a:pt x="3263" y="828"/>
                  </a:lnTo>
                  <a:lnTo>
                    <a:pt x="3268" y="826"/>
                  </a:lnTo>
                  <a:lnTo>
                    <a:pt x="3272" y="825"/>
                  </a:lnTo>
                  <a:lnTo>
                    <a:pt x="3276" y="826"/>
                  </a:lnTo>
                  <a:lnTo>
                    <a:pt x="3276" y="826"/>
                  </a:lnTo>
                  <a:lnTo>
                    <a:pt x="3281" y="826"/>
                  </a:lnTo>
                  <a:lnTo>
                    <a:pt x="3285" y="828"/>
                  </a:lnTo>
                  <a:lnTo>
                    <a:pt x="3289" y="825"/>
                  </a:lnTo>
                  <a:lnTo>
                    <a:pt x="3292" y="819"/>
                  </a:lnTo>
                  <a:lnTo>
                    <a:pt x="3292" y="819"/>
                  </a:lnTo>
                  <a:lnTo>
                    <a:pt x="3294" y="817"/>
                  </a:lnTo>
                  <a:lnTo>
                    <a:pt x="3298" y="813"/>
                  </a:lnTo>
                  <a:lnTo>
                    <a:pt x="3305" y="811"/>
                  </a:lnTo>
                  <a:lnTo>
                    <a:pt x="3314" y="813"/>
                  </a:lnTo>
                  <a:lnTo>
                    <a:pt x="3320" y="815"/>
                  </a:lnTo>
                  <a:lnTo>
                    <a:pt x="3320" y="815"/>
                  </a:lnTo>
                  <a:lnTo>
                    <a:pt x="3326" y="821"/>
                  </a:lnTo>
                  <a:lnTo>
                    <a:pt x="3331" y="823"/>
                  </a:lnTo>
                  <a:lnTo>
                    <a:pt x="3335" y="819"/>
                  </a:lnTo>
                  <a:lnTo>
                    <a:pt x="3335" y="819"/>
                  </a:lnTo>
                  <a:lnTo>
                    <a:pt x="3338" y="817"/>
                  </a:lnTo>
                  <a:lnTo>
                    <a:pt x="3339" y="819"/>
                  </a:lnTo>
                  <a:lnTo>
                    <a:pt x="3342" y="821"/>
                  </a:lnTo>
                  <a:lnTo>
                    <a:pt x="3345" y="826"/>
                  </a:lnTo>
                  <a:lnTo>
                    <a:pt x="3347" y="828"/>
                  </a:lnTo>
                  <a:lnTo>
                    <a:pt x="3349" y="828"/>
                  </a:lnTo>
                  <a:lnTo>
                    <a:pt x="3349" y="828"/>
                  </a:lnTo>
                  <a:lnTo>
                    <a:pt x="3352" y="830"/>
                  </a:lnTo>
                  <a:lnTo>
                    <a:pt x="3352" y="834"/>
                  </a:lnTo>
                  <a:lnTo>
                    <a:pt x="3349" y="836"/>
                  </a:lnTo>
                  <a:lnTo>
                    <a:pt x="3345" y="836"/>
                  </a:lnTo>
                  <a:lnTo>
                    <a:pt x="3345" y="836"/>
                  </a:lnTo>
                  <a:lnTo>
                    <a:pt x="3340" y="836"/>
                  </a:lnTo>
                  <a:lnTo>
                    <a:pt x="3338" y="838"/>
                  </a:lnTo>
                  <a:lnTo>
                    <a:pt x="3336" y="841"/>
                  </a:lnTo>
                  <a:lnTo>
                    <a:pt x="3339" y="845"/>
                  </a:lnTo>
                  <a:lnTo>
                    <a:pt x="3339" y="845"/>
                  </a:lnTo>
                  <a:lnTo>
                    <a:pt x="3342" y="847"/>
                  </a:lnTo>
                  <a:lnTo>
                    <a:pt x="3344" y="847"/>
                  </a:lnTo>
                  <a:lnTo>
                    <a:pt x="3349" y="845"/>
                  </a:lnTo>
                  <a:lnTo>
                    <a:pt x="3355" y="841"/>
                  </a:lnTo>
                  <a:lnTo>
                    <a:pt x="3360" y="841"/>
                  </a:lnTo>
                  <a:lnTo>
                    <a:pt x="3360" y="841"/>
                  </a:lnTo>
                  <a:lnTo>
                    <a:pt x="3368" y="841"/>
                  </a:lnTo>
                  <a:lnTo>
                    <a:pt x="3374" y="840"/>
                  </a:lnTo>
                  <a:lnTo>
                    <a:pt x="3380" y="836"/>
                  </a:lnTo>
                  <a:lnTo>
                    <a:pt x="3380" y="836"/>
                  </a:lnTo>
                  <a:lnTo>
                    <a:pt x="3384" y="834"/>
                  </a:lnTo>
                  <a:lnTo>
                    <a:pt x="3387" y="836"/>
                  </a:lnTo>
                  <a:lnTo>
                    <a:pt x="3390" y="838"/>
                  </a:lnTo>
                  <a:lnTo>
                    <a:pt x="3395" y="836"/>
                  </a:lnTo>
                  <a:lnTo>
                    <a:pt x="3395" y="836"/>
                  </a:lnTo>
                  <a:lnTo>
                    <a:pt x="3399" y="832"/>
                  </a:lnTo>
                  <a:lnTo>
                    <a:pt x="3403" y="830"/>
                  </a:lnTo>
                  <a:lnTo>
                    <a:pt x="3415" y="830"/>
                  </a:lnTo>
                  <a:lnTo>
                    <a:pt x="3415" y="830"/>
                  </a:lnTo>
                  <a:lnTo>
                    <a:pt x="3417" y="828"/>
                  </a:lnTo>
                  <a:lnTo>
                    <a:pt x="3417" y="826"/>
                  </a:lnTo>
                  <a:lnTo>
                    <a:pt x="3412" y="823"/>
                  </a:lnTo>
                  <a:lnTo>
                    <a:pt x="3406" y="823"/>
                  </a:lnTo>
                  <a:lnTo>
                    <a:pt x="3406" y="823"/>
                  </a:lnTo>
                  <a:lnTo>
                    <a:pt x="3402" y="821"/>
                  </a:lnTo>
                  <a:lnTo>
                    <a:pt x="3401" y="819"/>
                  </a:lnTo>
                  <a:lnTo>
                    <a:pt x="3401" y="817"/>
                  </a:lnTo>
                  <a:lnTo>
                    <a:pt x="3401" y="810"/>
                  </a:lnTo>
                  <a:lnTo>
                    <a:pt x="3405" y="800"/>
                  </a:lnTo>
                  <a:lnTo>
                    <a:pt x="3405" y="800"/>
                  </a:lnTo>
                  <a:lnTo>
                    <a:pt x="3412" y="791"/>
                  </a:lnTo>
                  <a:lnTo>
                    <a:pt x="3419" y="782"/>
                  </a:lnTo>
                  <a:lnTo>
                    <a:pt x="3434" y="767"/>
                  </a:lnTo>
                  <a:lnTo>
                    <a:pt x="3434" y="767"/>
                  </a:lnTo>
                  <a:lnTo>
                    <a:pt x="3440" y="764"/>
                  </a:lnTo>
                  <a:lnTo>
                    <a:pt x="3445" y="762"/>
                  </a:lnTo>
                  <a:lnTo>
                    <a:pt x="3447" y="760"/>
                  </a:lnTo>
                  <a:lnTo>
                    <a:pt x="3449" y="758"/>
                  </a:lnTo>
                  <a:lnTo>
                    <a:pt x="3449" y="758"/>
                  </a:lnTo>
                  <a:lnTo>
                    <a:pt x="3450" y="751"/>
                  </a:lnTo>
                  <a:lnTo>
                    <a:pt x="3452" y="743"/>
                  </a:lnTo>
                  <a:lnTo>
                    <a:pt x="3454" y="738"/>
                  </a:lnTo>
                  <a:lnTo>
                    <a:pt x="3457" y="736"/>
                  </a:lnTo>
                  <a:lnTo>
                    <a:pt x="3459" y="734"/>
                  </a:lnTo>
                  <a:lnTo>
                    <a:pt x="3459" y="734"/>
                  </a:lnTo>
                  <a:lnTo>
                    <a:pt x="3475" y="734"/>
                  </a:lnTo>
                  <a:lnTo>
                    <a:pt x="3484" y="734"/>
                  </a:lnTo>
                  <a:lnTo>
                    <a:pt x="3493" y="730"/>
                  </a:lnTo>
                  <a:lnTo>
                    <a:pt x="3493" y="730"/>
                  </a:lnTo>
                  <a:lnTo>
                    <a:pt x="3496" y="728"/>
                  </a:lnTo>
                  <a:lnTo>
                    <a:pt x="3498" y="728"/>
                  </a:lnTo>
                  <a:lnTo>
                    <a:pt x="3501" y="730"/>
                  </a:lnTo>
                  <a:lnTo>
                    <a:pt x="3503" y="734"/>
                  </a:lnTo>
                  <a:lnTo>
                    <a:pt x="3505" y="738"/>
                  </a:lnTo>
                  <a:lnTo>
                    <a:pt x="3505" y="738"/>
                  </a:lnTo>
                  <a:lnTo>
                    <a:pt x="3509" y="736"/>
                  </a:lnTo>
                  <a:lnTo>
                    <a:pt x="3513" y="734"/>
                  </a:lnTo>
                  <a:lnTo>
                    <a:pt x="3516" y="730"/>
                  </a:lnTo>
                  <a:lnTo>
                    <a:pt x="3519" y="730"/>
                  </a:lnTo>
                  <a:lnTo>
                    <a:pt x="3520" y="730"/>
                  </a:lnTo>
                  <a:lnTo>
                    <a:pt x="3520" y="730"/>
                  </a:lnTo>
                  <a:lnTo>
                    <a:pt x="3520" y="732"/>
                  </a:lnTo>
                  <a:lnTo>
                    <a:pt x="3520" y="734"/>
                  </a:lnTo>
                  <a:lnTo>
                    <a:pt x="3517" y="740"/>
                  </a:lnTo>
                  <a:lnTo>
                    <a:pt x="3513" y="747"/>
                  </a:lnTo>
                  <a:lnTo>
                    <a:pt x="3510" y="754"/>
                  </a:lnTo>
                  <a:lnTo>
                    <a:pt x="3510" y="754"/>
                  </a:lnTo>
                  <a:lnTo>
                    <a:pt x="3510" y="758"/>
                  </a:lnTo>
                  <a:lnTo>
                    <a:pt x="3510" y="760"/>
                  </a:lnTo>
                  <a:lnTo>
                    <a:pt x="3513" y="762"/>
                  </a:lnTo>
                  <a:lnTo>
                    <a:pt x="3517" y="762"/>
                  </a:lnTo>
                  <a:lnTo>
                    <a:pt x="3522" y="764"/>
                  </a:lnTo>
                  <a:lnTo>
                    <a:pt x="3522" y="764"/>
                  </a:lnTo>
                  <a:lnTo>
                    <a:pt x="3523" y="766"/>
                  </a:lnTo>
                  <a:lnTo>
                    <a:pt x="3523" y="766"/>
                  </a:lnTo>
                  <a:lnTo>
                    <a:pt x="3520" y="769"/>
                  </a:lnTo>
                  <a:lnTo>
                    <a:pt x="3517" y="771"/>
                  </a:lnTo>
                  <a:lnTo>
                    <a:pt x="3516" y="775"/>
                  </a:lnTo>
                  <a:lnTo>
                    <a:pt x="3516" y="775"/>
                  </a:lnTo>
                  <a:lnTo>
                    <a:pt x="3519" y="775"/>
                  </a:lnTo>
                  <a:lnTo>
                    <a:pt x="3523" y="775"/>
                  </a:lnTo>
                  <a:lnTo>
                    <a:pt x="3531" y="769"/>
                  </a:lnTo>
                  <a:lnTo>
                    <a:pt x="3541" y="760"/>
                  </a:lnTo>
                  <a:lnTo>
                    <a:pt x="3541" y="760"/>
                  </a:lnTo>
                  <a:lnTo>
                    <a:pt x="3549" y="751"/>
                  </a:lnTo>
                  <a:lnTo>
                    <a:pt x="3558" y="743"/>
                  </a:lnTo>
                  <a:lnTo>
                    <a:pt x="3567" y="741"/>
                  </a:lnTo>
                  <a:lnTo>
                    <a:pt x="3573" y="741"/>
                  </a:lnTo>
                  <a:lnTo>
                    <a:pt x="3573" y="741"/>
                  </a:lnTo>
                  <a:lnTo>
                    <a:pt x="3576" y="741"/>
                  </a:lnTo>
                  <a:lnTo>
                    <a:pt x="3577" y="740"/>
                  </a:lnTo>
                  <a:lnTo>
                    <a:pt x="3579" y="734"/>
                  </a:lnTo>
                  <a:lnTo>
                    <a:pt x="3577" y="726"/>
                  </a:lnTo>
                  <a:lnTo>
                    <a:pt x="3577" y="715"/>
                  </a:lnTo>
                  <a:lnTo>
                    <a:pt x="3577" y="715"/>
                  </a:lnTo>
                  <a:lnTo>
                    <a:pt x="3579" y="711"/>
                  </a:lnTo>
                  <a:lnTo>
                    <a:pt x="3582" y="706"/>
                  </a:lnTo>
                  <a:lnTo>
                    <a:pt x="3586" y="704"/>
                  </a:lnTo>
                  <a:lnTo>
                    <a:pt x="3592" y="700"/>
                  </a:lnTo>
                  <a:lnTo>
                    <a:pt x="3602" y="699"/>
                  </a:lnTo>
                  <a:lnTo>
                    <a:pt x="3611" y="700"/>
                  </a:lnTo>
                  <a:lnTo>
                    <a:pt x="3611" y="700"/>
                  </a:lnTo>
                  <a:lnTo>
                    <a:pt x="3617" y="704"/>
                  </a:lnTo>
                  <a:lnTo>
                    <a:pt x="3617" y="706"/>
                  </a:lnTo>
                  <a:lnTo>
                    <a:pt x="3615" y="708"/>
                  </a:lnTo>
                  <a:lnTo>
                    <a:pt x="3611" y="706"/>
                  </a:lnTo>
                  <a:lnTo>
                    <a:pt x="3611" y="706"/>
                  </a:lnTo>
                  <a:lnTo>
                    <a:pt x="3605" y="706"/>
                  </a:lnTo>
                  <a:lnTo>
                    <a:pt x="3601" y="710"/>
                  </a:lnTo>
                  <a:lnTo>
                    <a:pt x="3598" y="717"/>
                  </a:lnTo>
                  <a:lnTo>
                    <a:pt x="3596" y="726"/>
                  </a:lnTo>
                  <a:lnTo>
                    <a:pt x="3596" y="726"/>
                  </a:lnTo>
                  <a:lnTo>
                    <a:pt x="3595" y="734"/>
                  </a:lnTo>
                  <a:lnTo>
                    <a:pt x="3593" y="740"/>
                  </a:lnTo>
                  <a:lnTo>
                    <a:pt x="3592" y="743"/>
                  </a:lnTo>
                  <a:lnTo>
                    <a:pt x="3593" y="747"/>
                  </a:lnTo>
                  <a:lnTo>
                    <a:pt x="3593" y="747"/>
                  </a:lnTo>
                  <a:lnTo>
                    <a:pt x="3593" y="749"/>
                  </a:lnTo>
                  <a:lnTo>
                    <a:pt x="3593" y="751"/>
                  </a:lnTo>
                  <a:lnTo>
                    <a:pt x="3592" y="753"/>
                  </a:lnTo>
                  <a:lnTo>
                    <a:pt x="3589" y="756"/>
                  </a:lnTo>
                  <a:lnTo>
                    <a:pt x="3587" y="758"/>
                  </a:lnTo>
                  <a:lnTo>
                    <a:pt x="3587" y="758"/>
                  </a:lnTo>
                  <a:lnTo>
                    <a:pt x="3586" y="766"/>
                  </a:lnTo>
                  <a:lnTo>
                    <a:pt x="3584" y="769"/>
                  </a:lnTo>
                  <a:lnTo>
                    <a:pt x="3582" y="771"/>
                  </a:lnTo>
                  <a:lnTo>
                    <a:pt x="3582" y="771"/>
                  </a:lnTo>
                  <a:lnTo>
                    <a:pt x="3566" y="775"/>
                  </a:lnTo>
                  <a:lnTo>
                    <a:pt x="3558" y="778"/>
                  </a:lnTo>
                  <a:lnTo>
                    <a:pt x="3555" y="782"/>
                  </a:lnTo>
                  <a:lnTo>
                    <a:pt x="3555" y="784"/>
                  </a:lnTo>
                  <a:lnTo>
                    <a:pt x="3555" y="784"/>
                  </a:lnTo>
                  <a:lnTo>
                    <a:pt x="3554" y="788"/>
                  </a:lnTo>
                  <a:lnTo>
                    <a:pt x="3552" y="791"/>
                  </a:lnTo>
                  <a:lnTo>
                    <a:pt x="3548" y="795"/>
                  </a:lnTo>
                  <a:lnTo>
                    <a:pt x="3544" y="800"/>
                  </a:lnTo>
                  <a:lnTo>
                    <a:pt x="3539" y="808"/>
                  </a:lnTo>
                  <a:lnTo>
                    <a:pt x="3539" y="808"/>
                  </a:lnTo>
                  <a:lnTo>
                    <a:pt x="3536" y="811"/>
                  </a:lnTo>
                  <a:lnTo>
                    <a:pt x="3532" y="815"/>
                  </a:lnTo>
                  <a:lnTo>
                    <a:pt x="3523" y="825"/>
                  </a:lnTo>
                  <a:lnTo>
                    <a:pt x="3513" y="836"/>
                  </a:lnTo>
                  <a:lnTo>
                    <a:pt x="3507" y="841"/>
                  </a:lnTo>
                  <a:lnTo>
                    <a:pt x="3501" y="851"/>
                  </a:lnTo>
                  <a:lnTo>
                    <a:pt x="3501" y="851"/>
                  </a:lnTo>
                  <a:lnTo>
                    <a:pt x="3497" y="858"/>
                  </a:lnTo>
                  <a:lnTo>
                    <a:pt x="3491" y="864"/>
                  </a:lnTo>
                  <a:lnTo>
                    <a:pt x="3481" y="871"/>
                  </a:lnTo>
                  <a:lnTo>
                    <a:pt x="3472" y="877"/>
                  </a:lnTo>
                  <a:lnTo>
                    <a:pt x="3471" y="877"/>
                  </a:lnTo>
                  <a:lnTo>
                    <a:pt x="3469" y="878"/>
                  </a:lnTo>
                  <a:lnTo>
                    <a:pt x="3469" y="878"/>
                  </a:lnTo>
                  <a:lnTo>
                    <a:pt x="3469" y="880"/>
                  </a:lnTo>
                  <a:lnTo>
                    <a:pt x="3468" y="882"/>
                  </a:lnTo>
                  <a:lnTo>
                    <a:pt x="3462" y="882"/>
                  </a:lnTo>
                  <a:lnTo>
                    <a:pt x="3450" y="884"/>
                  </a:lnTo>
                  <a:lnTo>
                    <a:pt x="3450" y="884"/>
                  </a:lnTo>
                  <a:lnTo>
                    <a:pt x="3450" y="884"/>
                  </a:lnTo>
                  <a:lnTo>
                    <a:pt x="3449" y="886"/>
                  </a:lnTo>
                  <a:lnTo>
                    <a:pt x="3450" y="893"/>
                  </a:lnTo>
                  <a:lnTo>
                    <a:pt x="3449" y="902"/>
                  </a:lnTo>
                  <a:lnTo>
                    <a:pt x="3447" y="908"/>
                  </a:lnTo>
                  <a:lnTo>
                    <a:pt x="3445" y="913"/>
                  </a:lnTo>
                  <a:lnTo>
                    <a:pt x="3445" y="913"/>
                  </a:lnTo>
                  <a:lnTo>
                    <a:pt x="3437" y="926"/>
                  </a:lnTo>
                  <a:lnTo>
                    <a:pt x="3431" y="941"/>
                  </a:lnTo>
                  <a:lnTo>
                    <a:pt x="3427" y="956"/>
                  </a:lnTo>
                  <a:lnTo>
                    <a:pt x="3425" y="973"/>
                  </a:lnTo>
                  <a:lnTo>
                    <a:pt x="3425" y="973"/>
                  </a:lnTo>
                  <a:lnTo>
                    <a:pt x="3427" y="993"/>
                  </a:lnTo>
                  <a:lnTo>
                    <a:pt x="3430" y="1023"/>
                  </a:lnTo>
                  <a:lnTo>
                    <a:pt x="3433" y="1049"/>
                  </a:lnTo>
                  <a:lnTo>
                    <a:pt x="3434" y="1060"/>
                  </a:lnTo>
                  <a:lnTo>
                    <a:pt x="3437" y="1066"/>
                  </a:lnTo>
                  <a:lnTo>
                    <a:pt x="3437" y="1066"/>
                  </a:lnTo>
                  <a:lnTo>
                    <a:pt x="3438" y="1077"/>
                  </a:lnTo>
                  <a:lnTo>
                    <a:pt x="3440" y="1089"/>
                  </a:lnTo>
                  <a:lnTo>
                    <a:pt x="3441" y="1100"/>
                  </a:lnTo>
                  <a:lnTo>
                    <a:pt x="3441" y="1106"/>
                  </a:lnTo>
                  <a:lnTo>
                    <a:pt x="3443" y="1108"/>
                  </a:lnTo>
                  <a:lnTo>
                    <a:pt x="3443" y="1108"/>
                  </a:lnTo>
                  <a:lnTo>
                    <a:pt x="3445" y="1113"/>
                  </a:lnTo>
                  <a:lnTo>
                    <a:pt x="3446" y="1119"/>
                  </a:lnTo>
                  <a:lnTo>
                    <a:pt x="3447" y="1123"/>
                  </a:lnTo>
                  <a:lnTo>
                    <a:pt x="3449" y="1127"/>
                  </a:lnTo>
                  <a:lnTo>
                    <a:pt x="3449" y="1127"/>
                  </a:lnTo>
                  <a:lnTo>
                    <a:pt x="3450" y="1127"/>
                  </a:lnTo>
                  <a:lnTo>
                    <a:pt x="3452" y="1125"/>
                  </a:lnTo>
                  <a:lnTo>
                    <a:pt x="3457" y="1119"/>
                  </a:lnTo>
                  <a:lnTo>
                    <a:pt x="3469" y="1104"/>
                  </a:lnTo>
                  <a:lnTo>
                    <a:pt x="3469" y="1104"/>
                  </a:lnTo>
                  <a:lnTo>
                    <a:pt x="3473" y="1099"/>
                  </a:lnTo>
                  <a:lnTo>
                    <a:pt x="3475" y="1095"/>
                  </a:lnTo>
                  <a:lnTo>
                    <a:pt x="3477" y="1091"/>
                  </a:lnTo>
                  <a:lnTo>
                    <a:pt x="3480" y="1089"/>
                  </a:lnTo>
                  <a:lnTo>
                    <a:pt x="3480" y="1089"/>
                  </a:lnTo>
                  <a:lnTo>
                    <a:pt x="3481" y="1088"/>
                  </a:lnTo>
                  <a:lnTo>
                    <a:pt x="3482" y="1084"/>
                  </a:lnTo>
                  <a:lnTo>
                    <a:pt x="3482" y="1077"/>
                  </a:lnTo>
                  <a:lnTo>
                    <a:pt x="3482" y="1069"/>
                  </a:lnTo>
                  <a:lnTo>
                    <a:pt x="3484" y="1064"/>
                  </a:lnTo>
                  <a:lnTo>
                    <a:pt x="3484" y="1064"/>
                  </a:lnTo>
                  <a:lnTo>
                    <a:pt x="3485" y="1060"/>
                  </a:lnTo>
                  <a:lnTo>
                    <a:pt x="3489" y="1058"/>
                  </a:lnTo>
                  <a:lnTo>
                    <a:pt x="3494" y="1055"/>
                  </a:lnTo>
                  <a:lnTo>
                    <a:pt x="3497" y="1053"/>
                  </a:lnTo>
                  <a:lnTo>
                    <a:pt x="3497" y="1053"/>
                  </a:lnTo>
                  <a:lnTo>
                    <a:pt x="3500" y="1049"/>
                  </a:lnTo>
                  <a:lnTo>
                    <a:pt x="3504" y="1049"/>
                  </a:lnTo>
                  <a:lnTo>
                    <a:pt x="3512" y="1049"/>
                  </a:lnTo>
                  <a:lnTo>
                    <a:pt x="3512" y="1049"/>
                  </a:lnTo>
                  <a:lnTo>
                    <a:pt x="3513" y="1047"/>
                  </a:lnTo>
                  <a:lnTo>
                    <a:pt x="3513" y="1045"/>
                  </a:lnTo>
                  <a:lnTo>
                    <a:pt x="3513" y="1040"/>
                  </a:lnTo>
                  <a:lnTo>
                    <a:pt x="3510" y="1027"/>
                  </a:lnTo>
                  <a:lnTo>
                    <a:pt x="3510" y="1027"/>
                  </a:lnTo>
                  <a:lnTo>
                    <a:pt x="3510" y="1025"/>
                  </a:lnTo>
                  <a:lnTo>
                    <a:pt x="3512" y="1021"/>
                  </a:lnTo>
                  <a:lnTo>
                    <a:pt x="3516" y="1015"/>
                  </a:lnTo>
                  <a:lnTo>
                    <a:pt x="3529" y="1004"/>
                  </a:lnTo>
                  <a:lnTo>
                    <a:pt x="3529" y="1004"/>
                  </a:lnTo>
                  <a:lnTo>
                    <a:pt x="3532" y="1002"/>
                  </a:lnTo>
                  <a:lnTo>
                    <a:pt x="3535" y="1002"/>
                  </a:lnTo>
                  <a:lnTo>
                    <a:pt x="3541" y="1002"/>
                  </a:lnTo>
                  <a:lnTo>
                    <a:pt x="3547" y="1002"/>
                  </a:lnTo>
                  <a:lnTo>
                    <a:pt x="3549" y="1000"/>
                  </a:lnTo>
                  <a:lnTo>
                    <a:pt x="3552" y="999"/>
                  </a:lnTo>
                  <a:lnTo>
                    <a:pt x="3552" y="999"/>
                  </a:lnTo>
                  <a:lnTo>
                    <a:pt x="3555" y="995"/>
                  </a:lnTo>
                  <a:lnTo>
                    <a:pt x="3557" y="991"/>
                  </a:lnTo>
                  <a:lnTo>
                    <a:pt x="3555" y="984"/>
                  </a:lnTo>
                  <a:lnTo>
                    <a:pt x="3552" y="978"/>
                  </a:lnTo>
                  <a:lnTo>
                    <a:pt x="3549" y="973"/>
                  </a:lnTo>
                  <a:lnTo>
                    <a:pt x="3549" y="973"/>
                  </a:lnTo>
                  <a:lnTo>
                    <a:pt x="3549" y="971"/>
                  </a:lnTo>
                  <a:lnTo>
                    <a:pt x="3549" y="967"/>
                  </a:lnTo>
                  <a:lnTo>
                    <a:pt x="3552" y="958"/>
                  </a:lnTo>
                  <a:lnTo>
                    <a:pt x="3558" y="949"/>
                  </a:lnTo>
                  <a:lnTo>
                    <a:pt x="3564" y="943"/>
                  </a:lnTo>
                  <a:lnTo>
                    <a:pt x="3564" y="943"/>
                  </a:lnTo>
                  <a:lnTo>
                    <a:pt x="3567" y="943"/>
                  </a:lnTo>
                  <a:lnTo>
                    <a:pt x="3571" y="943"/>
                  </a:lnTo>
                  <a:lnTo>
                    <a:pt x="3574" y="945"/>
                  </a:lnTo>
                  <a:lnTo>
                    <a:pt x="3579" y="941"/>
                  </a:lnTo>
                  <a:lnTo>
                    <a:pt x="3579" y="941"/>
                  </a:lnTo>
                  <a:lnTo>
                    <a:pt x="3580" y="940"/>
                  </a:lnTo>
                  <a:lnTo>
                    <a:pt x="3580" y="936"/>
                  </a:lnTo>
                  <a:lnTo>
                    <a:pt x="3577" y="930"/>
                  </a:lnTo>
                  <a:lnTo>
                    <a:pt x="3573" y="926"/>
                  </a:lnTo>
                  <a:lnTo>
                    <a:pt x="3570" y="925"/>
                  </a:lnTo>
                  <a:lnTo>
                    <a:pt x="3570" y="925"/>
                  </a:lnTo>
                  <a:lnTo>
                    <a:pt x="3568" y="925"/>
                  </a:lnTo>
                  <a:lnTo>
                    <a:pt x="3567" y="923"/>
                  </a:lnTo>
                  <a:lnTo>
                    <a:pt x="3566" y="915"/>
                  </a:lnTo>
                  <a:lnTo>
                    <a:pt x="3568" y="904"/>
                  </a:lnTo>
                  <a:lnTo>
                    <a:pt x="3570" y="900"/>
                  </a:lnTo>
                  <a:lnTo>
                    <a:pt x="3573" y="897"/>
                  </a:lnTo>
                  <a:lnTo>
                    <a:pt x="3573" y="897"/>
                  </a:lnTo>
                  <a:lnTo>
                    <a:pt x="3579" y="891"/>
                  </a:lnTo>
                  <a:lnTo>
                    <a:pt x="3579" y="888"/>
                  </a:lnTo>
                  <a:lnTo>
                    <a:pt x="3577" y="886"/>
                  </a:lnTo>
                  <a:lnTo>
                    <a:pt x="3573" y="884"/>
                  </a:lnTo>
                  <a:lnTo>
                    <a:pt x="3573" y="884"/>
                  </a:lnTo>
                  <a:lnTo>
                    <a:pt x="3568" y="882"/>
                  </a:lnTo>
                  <a:lnTo>
                    <a:pt x="3566" y="882"/>
                  </a:lnTo>
                  <a:lnTo>
                    <a:pt x="3560" y="884"/>
                  </a:lnTo>
                  <a:lnTo>
                    <a:pt x="3560" y="884"/>
                  </a:lnTo>
                  <a:lnTo>
                    <a:pt x="3558" y="884"/>
                  </a:lnTo>
                  <a:lnTo>
                    <a:pt x="3557" y="882"/>
                  </a:lnTo>
                  <a:lnTo>
                    <a:pt x="3554" y="877"/>
                  </a:lnTo>
                  <a:lnTo>
                    <a:pt x="3554" y="867"/>
                  </a:lnTo>
                  <a:lnTo>
                    <a:pt x="3555" y="864"/>
                  </a:lnTo>
                  <a:lnTo>
                    <a:pt x="3558" y="858"/>
                  </a:lnTo>
                  <a:lnTo>
                    <a:pt x="3558" y="858"/>
                  </a:lnTo>
                  <a:lnTo>
                    <a:pt x="3564" y="851"/>
                  </a:lnTo>
                  <a:lnTo>
                    <a:pt x="3568" y="847"/>
                  </a:lnTo>
                  <a:lnTo>
                    <a:pt x="3573" y="841"/>
                  </a:lnTo>
                  <a:lnTo>
                    <a:pt x="3574" y="836"/>
                  </a:lnTo>
                  <a:lnTo>
                    <a:pt x="3574" y="836"/>
                  </a:lnTo>
                  <a:lnTo>
                    <a:pt x="3577" y="826"/>
                  </a:lnTo>
                  <a:lnTo>
                    <a:pt x="3582" y="817"/>
                  </a:lnTo>
                  <a:lnTo>
                    <a:pt x="3590" y="804"/>
                  </a:lnTo>
                  <a:lnTo>
                    <a:pt x="3590" y="804"/>
                  </a:lnTo>
                  <a:lnTo>
                    <a:pt x="3590" y="802"/>
                  </a:lnTo>
                  <a:lnTo>
                    <a:pt x="3593" y="802"/>
                  </a:lnTo>
                  <a:lnTo>
                    <a:pt x="3598" y="802"/>
                  </a:lnTo>
                  <a:lnTo>
                    <a:pt x="3603" y="802"/>
                  </a:lnTo>
                  <a:lnTo>
                    <a:pt x="3606" y="802"/>
                  </a:lnTo>
                  <a:lnTo>
                    <a:pt x="3606" y="802"/>
                  </a:lnTo>
                  <a:lnTo>
                    <a:pt x="3610" y="804"/>
                  </a:lnTo>
                  <a:lnTo>
                    <a:pt x="3611" y="806"/>
                  </a:lnTo>
                  <a:lnTo>
                    <a:pt x="3612" y="810"/>
                  </a:lnTo>
                  <a:lnTo>
                    <a:pt x="3615" y="808"/>
                  </a:lnTo>
                  <a:lnTo>
                    <a:pt x="3615" y="808"/>
                  </a:lnTo>
                  <a:lnTo>
                    <a:pt x="3624" y="793"/>
                  </a:lnTo>
                  <a:lnTo>
                    <a:pt x="3630" y="786"/>
                  </a:lnTo>
                  <a:lnTo>
                    <a:pt x="3633" y="784"/>
                  </a:lnTo>
                  <a:lnTo>
                    <a:pt x="3634" y="784"/>
                  </a:lnTo>
                  <a:lnTo>
                    <a:pt x="3634" y="784"/>
                  </a:lnTo>
                  <a:lnTo>
                    <a:pt x="3637" y="784"/>
                  </a:lnTo>
                  <a:lnTo>
                    <a:pt x="3639" y="786"/>
                  </a:lnTo>
                  <a:lnTo>
                    <a:pt x="3639" y="791"/>
                  </a:lnTo>
                  <a:lnTo>
                    <a:pt x="3639" y="799"/>
                  </a:lnTo>
                  <a:lnTo>
                    <a:pt x="3639" y="806"/>
                  </a:lnTo>
                  <a:lnTo>
                    <a:pt x="3639" y="806"/>
                  </a:lnTo>
                  <a:lnTo>
                    <a:pt x="3640" y="808"/>
                  </a:lnTo>
                  <a:lnTo>
                    <a:pt x="3640" y="808"/>
                  </a:lnTo>
                  <a:lnTo>
                    <a:pt x="3645" y="806"/>
                  </a:lnTo>
                  <a:lnTo>
                    <a:pt x="3649" y="800"/>
                  </a:lnTo>
                  <a:lnTo>
                    <a:pt x="3658" y="791"/>
                  </a:lnTo>
                  <a:lnTo>
                    <a:pt x="3658" y="791"/>
                  </a:lnTo>
                  <a:lnTo>
                    <a:pt x="3663" y="788"/>
                  </a:lnTo>
                  <a:lnTo>
                    <a:pt x="3669" y="786"/>
                  </a:lnTo>
                  <a:lnTo>
                    <a:pt x="3684" y="784"/>
                  </a:lnTo>
                  <a:lnTo>
                    <a:pt x="3697" y="784"/>
                  </a:lnTo>
                  <a:lnTo>
                    <a:pt x="3707" y="788"/>
                  </a:lnTo>
                  <a:lnTo>
                    <a:pt x="3707" y="788"/>
                  </a:lnTo>
                  <a:lnTo>
                    <a:pt x="3712" y="791"/>
                  </a:lnTo>
                  <a:lnTo>
                    <a:pt x="3716" y="797"/>
                  </a:lnTo>
                  <a:lnTo>
                    <a:pt x="3719" y="802"/>
                  </a:lnTo>
                  <a:lnTo>
                    <a:pt x="3720" y="802"/>
                  </a:lnTo>
                  <a:lnTo>
                    <a:pt x="3722" y="802"/>
                  </a:lnTo>
                  <a:lnTo>
                    <a:pt x="3722" y="802"/>
                  </a:lnTo>
                  <a:lnTo>
                    <a:pt x="3723" y="802"/>
                  </a:lnTo>
                  <a:lnTo>
                    <a:pt x="3725" y="800"/>
                  </a:lnTo>
                  <a:lnTo>
                    <a:pt x="3726" y="795"/>
                  </a:lnTo>
                  <a:lnTo>
                    <a:pt x="3726" y="791"/>
                  </a:lnTo>
                  <a:lnTo>
                    <a:pt x="3728" y="789"/>
                  </a:lnTo>
                  <a:lnTo>
                    <a:pt x="3731" y="788"/>
                  </a:lnTo>
                  <a:lnTo>
                    <a:pt x="3731" y="788"/>
                  </a:lnTo>
                  <a:lnTo>
                    <a:pt x="3744" y="780"/>
                  </a:lnTo>
                  <a:lnTo>
                    <a:pt x="3758" y="767"/>
                  </a:lnTo>
                  <a:lnTo>
                    <a:pt x="3758" y="767"/>
                  </a:lnTo>
                  <a:lnTo>
                    <a:pt x="3764" y="764"/>
                  </a:lnTo>
                  <a:lnTo>
                    <a:pt x="3767" y="762"/>
                  </a:lnTo>
                  <a:lnTo>
                    <a:pt x="3768" y="762"/>
                  </a:lnTo>
                  <a:lnTo>
                    <a:pt x="3770" y="758"/>
                  </a:lnTo>
                  <a:lnTo>
                    <a:pt x="3770" y="758"/>
                  </a:lnTo>
                  <a:lnTo>
                    <a:pt x="3775" y="754"/>
                  </a:lnTo>
                  <a:lnTo>
                    <a:pt x="3777" y="753"/>
                  </a:lnTo>
                  <a:lnTo>
                    <a:pt x="3780" y="751"/>
                  </a:lnTo>
                  <a:lnTo>
                    <a:pt x="3782" y="749"/>
                  </a:lnTo>
                  <a:lnTo>
                    <a:pt x="3782" y="749"/>
                  </a:lnTo>
                  <a:lnTo>
                    <a:pt x="3786" y="743"/>
                  </a:lnTo>
                  <a:lnTo>
                    <a:pt x="3792" y="738"/>
                  </a:lnTo>
                  <a:lnTo>
                    <a:pt x="3802" y="734"/>
                  </a:lnTo>
                  <a:lnTo>
                    <a:pt x="3815" y="728"/>
                  </a:lnTo>
                  <a:lnTo>
                    <a:pt x="3815" y="728"/>
                  </a:lnTo>
                  <a:lnTo>
                    <a:pt x="3830" y="723"/>
                  </a:lnTo>
                  <a:lnTo>
                    <a:pt x="3845" y="715"/>
                  </a:lnTo>
                  <a:lnTo>
                    <a:pt x="3853" y="708"/>
                  </a:lnTo>
                  <a:lnTo>
                    <a:pt x="3856" y="706"/>
                  </a:lnTo>
                  <a:lnTo>
                    <a:pt x="3858" y="702"/>
                  </a:lnTo>
                  <a:lnTo>
                    <a:pt x="3858" y="702"/>
                  </a:lnTo>
                  <a:lnTo>
                    <a:pt x="3858" y="700"/>
                  </a:lnTo>
                  <a:lnTo>
                    <a:pt x="3861" y="699"/>
                  </a:lnTo>
                  <a:lnTo>
                    <a:pt x="3863" y="699"/>
                  </a:lnTo>
                  <a:lnTo>
                    <a:pt x="3865" y="700"/>
                  </a:lnTo>
                  <a:lnTo>
                    <a:pt x="3865" y="700"/>
                  </a:lnTo>
                  <a:lnTo>
                    <a:pt x="3866" y="702"/>
                  </a:lnTo>
                  <a:lnTo>
                    <a:pt x="3871" y="704"/>
                  </a:lnTo>
                  <a:lnTo>
                    <a:pt x="3882" y="706"/>
                  </a:lnTo>
                  <a:lnTo>
                    <a:pt x="3882" y="706"/>
                  </a:lnTo>
                  <a:lnTo>
                    <a:pt x="3894" y="710"/>
                  </a:lnTo>
                  <a:lnTo>
                    <a:pt x="3898" y="710"/>
                  </a:lnTo>
                  <a:lnTo>
                    <a:pt x="3905" y="704"/>
                  </a:lnTo>
                  <a:lnTo>
                    <a:pt x="3905" y="704"/>
                  </a:lnTo>
                  <a:lnTo>
                    <a:pt x="3907" y="700"/>
                  </a:lnTo>
                  <a:lnTo>
                    <a:pt x="3907" y="699"/>
                  </a:lnTo>
                  <a:lnTo>
                    <a:pt x="3907" y="693"/>
                  </a:lnTo>
                  <a:lnTo>
                    <a:pt x="3905" y="689"/>
                  </a:lnTo>
                  <a:lnTo>
                    <a:pt x="3905" y="684"/>
                  </a:lnTo>
                  <a:lnTo>
                    <a:pt x="3905" y="684"/>
                  </a:lnTo>
                  <a:lnTo>
                    <a:pt x="3903" y="680"/>
                  </a:lnTo>
                  <a:lnTo>
                    <a:pt x="3901" y="678"/>
                  </a:lnTo>
                  <a:lnTo>
                    <a:pt x="3897" y="673"/>
                  </a:lnTo>
                  <a:lnTo>
                    <a:pt x="3894" y="667"/>
                  </a:lnTo>
                  <a:lnTo>
                    <a:pt x="3893" y="664"/>
                  </a:lnTo>
                  <a:lnTo>
                    <a:pt x="3893" y="660"/>
                  </a:lnTo>
                  <a:lnTo>
                    <a:pt x="3893" y="660"/>
                  </a:lnTo>
                  <a:lnTo>
                    <a:pt x="3893" y="656"/>
                  </a:lnTo>
                  <a:lnTo>
                    <a:pt x="3891" y="653"/>
                  </a:lnTo>
                  <a:lnTo>
                    <a:pt x="3889" y="643"/>
                  </a:lnTo>
                  <a:lnTo>
                    <a:pt x="3882" y="638"/>
                  </a:lnTo>
                  <a:lnTo>
                    <a:pt x="3881" y="636"/>
                  </a:lnTo>
                  <a:lnTo>
                    <a:pt x="3880" y="636"/>
                  </a:lnTo>
                  <a:lnTo>
                    <a:pt x="3880" y="636"/>
                  </a:lnTo>
                  <a:lnTo>
                    <a:pt x="3875" y="638"/>
                  </a:lnTo>
                  <a:lnTo>
                    <a:pt x="3872" y="636"/>
                  </a:lnTo>
                  <a:lnTo>
                    <a:pt x="3868" y="630"/>
                  </a:lnTo>
                  <a:lnTo>
                    <a:pt x="3868" y="626"/>
                  </a:lnTo>
                  <a:lnTo>
                    <a:pt x="3868" y="626"/>
                  </a:lnTo>
                  <a:lnTo>
                    <a:pt x="3866" y="623"/>
                  </a:lnTo>
                  <a:lnTo>
                    <a:pt x="3866" y="619"/>
                  </a:lnTo>
                  <a:lnTo>
                    <a:pt x="3865" y="617"/>
                  </a:lnTo>
                  <a:lnTo>
                    <a:pt x="3861" y="617"/>
                  </a:lnTo>
                  <a:lnTo>
                    <a:pt x="3861" y="617"/>
                  </a:lnTo>
                  <a:lnTo>
                    <a:pt x="3856" y="621"/>
                  </a:lnTo>
                  <a:lnTo>
                    <a:pt x="3852" y="619"/>
                  </a:lnTo>
                  <a:lnTo>
                    <a:pt x="3847" y="617"/>
                  </a:lnTo>
                  <a:lnTo>
                    <a:pt x="3845" y="613"/>
                  </a:lnTo>
                  <a:lnTo>
                    <a:pt x="3845" y="613"/>
                  </a:lnTo>
                  <a:lnTo>
                    <a:pt x="3845" y="611"/>
                  </a:lnTo>
                  <a:lnTo>
                    <a:pt x="3846" y="610"/>
                  </a:lnTo>
                  <a:lnTo>
                    <a:pt x="3850" y="606"/>
                  </a:lnTo>
                  <a:lnTo>
                    <a:pt x="3856" y="604"/>
                  </a:lnTo>
                  <a:lnTo>
                    <a:pt x="3863" y="606"/>
                  </a:lnTo>
                  <a:lnTo>
                    <a:pt x="3863" y="606"/>
                  </a:lnTo>
                  <a:lnTo>
                    <a:pt x="3869" y="610"/>
                  </a:lnTo>
                  <a:lnTo>
                    <a:pt x="3871" y="613"/>
                  </a:lnTo>
                  <a:lnTo>
                    <a:pt x="3872" y="615"/>
                  </a:lnTo>
                  <a:lnTo>
                    <a:pt x="3875" y="619"/>
                  </a:lnTo>
                  <a:lnTo>
                    <a:pt x="3875" y="619"/>
                  </a:lnTo>
                  <a:lnTo>
                    <a:pt x="3880" y="621"/>
                  </a:lnTo>
                  <a:lnTo>
                    <a:pt x="3885" y="621"/>
                  </a:lnTo>
                  <a:lnTo>
                    <a:pt x="3891" y="619"/>
                  </a:lnTo>
                  <a:lnTo>
                    <a:pt x="3897" y="617"/>
                  </a:lnTo>
                  <a:lnTo>
                    <a:pt x="3897" y="617"/>
                  </a:lnTo>
                  <a:lnTo>
                    <a:pt x="3912" y="610"/>
                  </a:lnTo>
                  <a:lnTo>
                    <a:pt x="3919" y="604"/>
                  </a:lnTo>
                  <a:lnTo>
                    <a:pt x="3923" y="600"/>
                  </a:lnTo>
                  <a:lnTo>
                    <a:pt x="3923" y="600"/>
                  </a:lnTo>
                  <a:lnTo>
                    <a:pt x="3925" y="595"/>
                  </a:lnTo>
                  <a:lnTo>
                    <a:pt x="3925" y="591"/>
                  </a:lnTo>
                  <a:lnTo>
                    <a:pt x="3926" y="589"/>
                  </a:lnTo>
                  <a:lnTo>
                    <a:pt x="3929" y="586"/>
                  </a:lnTo>
                  <a:lnTo>
                    <a:pt x="3929" y="586"/>
                  </a:lnTo>
                  <a:lnTo>
                    <a:pt x="3932" y="584"/>
                  </a:lnTo>
                  <a:lnTo>
                    <a:pt x="3932" y="578"/>
                  </a:lnTo>
                  <a:lnTo>
                    <a:pt x="3929" y="575"/>
                  </a:lnTo>
                  <a:lnTo>
                    <a:pt x="3926" y="571"/>
                  </a:lnTo>
                  <a:lnTo>
                    <a:pt x="3926" y="571"/>
                  </a:lnTo>
                  <a:lnTo>
                    <a:pt x="3923" y="569"/>
                  </a:lnTo>
                  <a:lnTo>
                    <a:pt x="3922" y="564"/>
                  </a:lnTo>
                  <a:lnTo>
                    <a:pt x="3923" y="562"/>
                  </a:lnTo>
                  <a:lnTo>
                    <a:pt x="3928" y="560"/>
                  </a:lnTo>
                  <a:lnTo>
                    <a:pt x="3928" y="560"/>
                  </a:lnTo>
                  <a:lnTo>
                    <a:pt x="3931" y="558"/>
                  </a:lnTo>
                  <a:lnTo>
                    <a:pt x="3932" y="556"/>
                  </a:lnTo>
                  <a:lnTo>
                    <a:pt x="3932" y="553"/>
                  </a:lnTo>
                  <a:lnTo>
                    <a:pt x="3935" y="551"/>
                  </a:lnTo>
                  <a:lnTo>
                    <a:pt x="3935" y="551"/>
                  </a:lnTo>
                  <a:lnTo>
                    <a:pt x="3940" y="553"/>
                  </a:lnTo>
                  <a:lnTo>
                    <a:pt x="3941" y="553"/>
                  </a:lnTo>
                  <a:lnTo>
                    <a:pt x="3945" y="551"/>
                  </a:lnTo>
                  <a:lnTo>
                    <a:pt x="3945" y="551"/>
                  </a:lnTo>
                  <a:lnTo>
                    <a:pt x="3948" y="551"/>
                  </a:lnTo>
                  <a:lnTo>
                    <a:pt x="3947" y="553"/>
                  </a:lnTo>
                  <a:lnTo>
                    <a:pt x="3942" y="564"/>
                  </a:lnTo>
                  <a:lnTo>
                    <a:pt x="3942" y="564"/>
                  </a:lnTo>
                  <a:lnTo>
                    <a:pt x="3942" y="567"/>
                  </a:lnTo>
                  <a:lnTo>
                    <a:pt x="3942" y="569"/>
                  </a:lnTo>
                  <a:lnTo>
                    <a:pt x="3945" y="573"/>
                  </a:lnTo>
                  <a:lnTo>
                    <a:pt x="3948" y="578"/>
                  </a:lnTo>
                  <a:lnTo>
                    <a:pt x="3950" y="580"/>
                  </a:lnTo>
                  <a:lnTo>
                    <a:pt x="3950" y="580"/>
                  </a:lnTo>
                  <a:lnTo>
                    <a:pt x="3953" y="584"/>
                  </a:lnTo>
                  <a:lnTo>
                    <a:pt x="3957" y="584"/>
                  </a:lnTo>
                  <a:lnTo>
                    <a:pt x="3964" y="584"/>
                  </a:lnTo>
                  <a:lnTo>
                    <a:pt x="3970" y="582"/>
                  </a:lnTo>
                  <a:lnTo>
                    <a:pt x="3970" y="582"/>
                  </a:lnTo>
                  <a:lnTo>
                    <a:pt x="3973" y="580"/>
                  </a:lnTo>
                  <a:lnTo>
                    <a:pt x="3977" y="580"/>
                  </a:lnTo>
                  <a:lnTo>
                    <a:pt x="3988" y="584"/>
                  </a:lnTo>
                  <a:lnTo>
                    <a:pt x="3996" y="589"/>
                  </a:lnTo>
                  <a:lnTo>
                    <a:pt x="3999" y="591"/>
                  </a:lnTo>
                  <a:lnTo>
                    <a:pt x="4001" y="595"/>
                  </a:lnTo>
                  <a:lnTo>
                    <a:pt x="4001" y="595"/>
                  </a:lnTo>
                  <a:lnTo>
                    <a:pt x="4002" y="600"/>
                  </a:lnTo>
                  <a:lnTo>
                    <a:pt x="4005" y="606"/>
                  </a:lnTo>
                  <a:lnTo>
                    <a:pt x="4010" y="611"/>
                  </a:lnTo>
                  <a:lnTo>
                    <a:pt x="4015" y="617"/>
                  </a:lnTo>
                  <a:lnTo>
                    <a:pt x="4015" y="617"/>
                  </a:lnTo>
                  <a:lnTo>
                    <a:pt x="4023" y="619"/>
                  </a:lnTo>
                  <a:lnTo>
                    <a:pt x="4028" y="621"/>
                  </a:lnTo>
                  <a:lnTo>
                    <a:pt x="4033" y="623"/>
                  </a:lnTo>
                  <a:lnTo>
                    <a:pt x="4036" y="625"/>
                  </a:lnTo>
                  <a:lnTo>
                    <a:pt x="4036" y="625"/>
                  </a:lnTo>
                  <a:lnTo>
                    <a:pt x="4037" y="628"/>
                  </a:lnTo>
                  <a:lnTo>
                    <a:pt x="4039" y="632"/>
                  </a:lnTo>
                  <a:lnTo>
                    <a:pt x="4042" y="632"/>
                  </a:lnTo>
                  <a:lnTo>
                    <a:pt x="4046" y="632"/>
                  </a:lnTo>
                  <a:lnTo>
                    <a:pt x="4046" y="632"/>
                  </a:lnTo>
                  <a:lnTo>
                    <a:pt x="4049" y="632"/>
                  </a:lnTo>
                  <a:lnTo>
                    <a:pt x="4052" y="634"/>
                  </a:lnTo>
                  <a:lnTo>
                    <a:pt x="4055" y="636"/>
                  </a:lnTo>
                  <a:lnTo>
                    <a:pt x="4058" y="634"/>
                  </a:lnTo>
                  <a:lnTo>
                    <a:pt x="4058" y="634"/>
                  </a:lnTo>
                  <a:lnTo>
                    <a:pt x="4061" y="632"/>
                  </a:lnTo>
                  <a:lnTo>
                    <a:pt x="4062" y="632"/>
                  </a:lnTo>
                  <a:lnTo>
                    <a:pt x="4065" y="634"/>
                  </a:lnTo>
                  <a:lnTo>
                    <a:pt x="4070" y="630"/>
                  </a:lnTo>
                  <a:lnTo>
                    <a:pt x="4070" y="630"/>
                  </a:lnTo>
                  <a:lnTo>
                    <a:pt x="4070" y="628"/>
                  </a:lnTo>
                  <a:lnTo>
                    <a:pt x="4070" y="626"/>
                  </a:lnTo>
                  <a:lnTo>
                    <a:pt x="4065" y="623"/>
                  </a:lnTo>
                  <a:lnTo>
                    <a:pt x="4061" y="621"/>
                  </a:lnTo>
                  <a:lnTo>
                    <a:pt x="4059" y="619"/>
                  </a:lnTo>
                  <a:lnTo>
                    <a:pt x="4059" y="617"/>
                  </a:lnTo>
                  <a:lnTo>
                    <a:pt x="4059" y="617"/>
                  </a:lnTo>
                  <a:lnTo>
                    <a:pt x="4062" y="615"/>
                  </a:lnTo>
                  <a:lnTo>
                    <a:pt x="4063" y="617"/>
                  </a:lnTo>
                  <a:lnTo>
                    <a:pt x="4067" y="619"/>
                  </a:lnTo>
                  <a:lnTo>
                    <a:pt x="4070" y="621"/>
                  </a:lnTo>
                  <a:lnTo>
                    <a:pt x="4070" y="621"/>
                  </a:lnTo>
                  <a:lnTo>
                    <a:pt x="4071" y="619"/>
                  </a:lnTo>
                  <a:lnTo>
                    <a:pt x="4071" y="619"/>
                  </a:lnTo>
                  <a:lnTo>
                    <a:pt x="4071" y="613"/>
                  </a:lnTo>
                  <a:lnTo>
                    <a:pt x="4071" y="610"/>
                  </a:lnTo>
                  <a:lnTo>
                    <a:pt x="4071" y="608"/>
                  </a:lnTo>
                  <a:lnTo>
                    <a:pt x="4072" y="608"/>
                  </a:lnTo>
                  <a:lnTo>
                    <a:pt x="4072" y="608"/>
                  </a:lnTo>
                  <a:lnTo>
                    <a:pt x="4072" y="606"/>
                  </a:lnTo>
                  <a:lnTo>
                    <a:pt x="4072" y="604"/>
                  </a:lnTo>
                  <a:lnTo>
                    <a:pt x="4072" y="595"/>
                  </a:lnTo>
                  <a:lnTo>
                    <a:pt x="4071" y="588"/>
                  </a:lnTo>
                  <a:lnTo>
                    <a:pt x="4070" y="582"/>
                  </a:lnTo>
                  <a:lnTo>
                    <a:pt x="4070" y="582"/>
                  </a:lnTo>
                  <a:lnTo>
                    <a:pt x="4067" y="580"/>
                  </a:lnTo>
                  <a:lnTo>
                    <a:pt x="4068" y="578"/>
                  </a:lnTo>
                  <a:lnTo>
                    <a:pt x="4071" y="578"/>
                  </a:lnTo>
                  <a:lnTo>
                    <a:pt x="4075" y="580"/>
                  </a:lnTo>
                  <a:lnTo>
                    <a:pt x="4075" y="580"/>
                  </a:lnTo>
                  <a:close/>
                  <a:moveTo>
                    <a:pt x="1425" y="1443"/>
                  </a:moveTo>
                  <a:lnTo>
                    <a:pt x="1425" y="1443"/>
                  </a:lnTo>
                  <a:lnTo>
                    <a:pt x="1420" y="1443"/>
                  </a:lnTo>
                  <a:lnTo>
                    <a:pt x="1414" y="1447"/>
                  </a:lnTo>
                  <a:lnTo>
                    <a:pt x="1410" y="1449"/>
                  </a:lnTo>
                  <a:lnTo>
                    <a:pt x="1405" y="1449"/>
                  </a:lnTo>
                  <a:lnTo>
                    <a:pt x="1405" y="1449"/>
                  </a:lnTo>
                  <a:lnTo>
                    <a:pt x="1394" y="1443"/>
                  </a:lnTo>
                  <a:lnTo>
                    <a:pt x="1389" y="1443"/>
                  </a:lnTo>
                  <a:lnTo>
                    <a:pt x="1388" y="1445"/>
                  </a:lnTo>
                  <a:lnTo>
                    <a:pt x="1386" y="1449"/>
                  </a:lnTo>
                  <a:lnTo>
                    <a:pt x="1386" y="1449"/>
                  </a:lnTo>
                  <a:lnTo>
                    <a:pt x="1385" y="1456"/>
                  </a:lnTo>
                  <a:lnTo>
                    <a:pt x="1385" y="1464"/>
                  </a:lnTo>
                  <a:lnTo>
                    <a:pt x="1385" y="1465"/>
                  </a:lnTo>
                  <a:lnTo>
                    <a:pt x="1386" y="1467"/>
                  </a:lnTo>
                  <a:lnTo>
                    <a:pt x="1388" y="1469"/>
                  </a:lnTo>
                  <a:lnTo>
                    <a:pt x="1391" y="1469"/>
                  </a:lnTo>
                  <a:lnTo>
                    <a:pt x="1391" y="1469"/>
                  </a:lnTo>
                  <a:lnTo>
                    <a:pt x="1395" y="1469"/>
                  </a:lnTo>
                  <a:lnTo>
                    <a:pt x="1397" y="1471"/>
                  </a:lnTo>
                  <a:lnTo>
                    <a:pt x="1397" y="1473"/>
                  </a:lnTo>
                  <a:lnTo>
                    <a:pt x="1395" y="1478"/>
                  </a:lnTo>
                  <a:lnTo>
                    <a:pt x="1392" y="1484"/>
                  </a:lnTo>
                  <a:lnTo>
                    <a:pt x="1392" y="1484"/>
                  </a:lnTo>
                  <a:lnTo>
                    <a:pt x="1391" y="1487"/>
                  </a:lnTo>
                  <a:lnTo>
                    <a:pt x="1391" y="1487"/>
                  </a:lnTo>
                  <a:lnTo>
                    <a:pt x="1395" y="1487"/>
                  </a:lnTo>
                  <a:lnTo>
                    <a:pt x="1400" y="1487"/>
                  </a:lnTo>
                  <a:lnTo>
                    <a:pt x="1402" y="1489"/>
                  </a:lnTo>
                  <a:lnTo>
                    <a:pt x="1402" y="1491"/>
                  </a:lnTo>
                  <a:lnTo>
                    <a:pt x="1402" y="1491"/>
                  </a:lnTo>
                  <a:lnTo>
                    <a:pt x="1404" y="1495"/>
                  </a:lnTo>
                  <a:lnTo>
                    <a:pt x="1407" y="1499"/>
                  </a:lnTo>
                  <a:lnTo>
                    <a:pt x="1409" y="1504"/>
                  </a:lnTo>
                  <a:lnTo>
                    <a:pt x="1407" y="1512"/>
                  </a:lnTo>
                  <a:lnTo>
                    <a:pt x="1407" y="1512"/>
                  </a:lnTo>
                  <a:lnTo>
                    <a:pt x="1407" y="1523"/>
                  </a:lnTo>
                  <a:lnTo>
                    <a:pt x="1407" y="1538"/>
                  </a:lnTo>
                  <a:lnTo>
                    <a:pt x="1407" y="1551"/>
                  </a:lnTo>
                  <a:lnTo>
                    <a:pt x="1407" y="1558"/>
                  </a:lnTo>
                  <a:lnTo>
                    <a:pt x="1407" y="1558"/>
                  </a:lnTo>
                  <a:lnTo>
                    <a:pt x="1404" y="1560"/>
                  </a:lnTo>
                  <a:lnTo>
                    <a:pt x="1401" y="1562"/>
                  </a:lnTo>
                  <a:lnTo>
                    <a:pt x="1391" y="1565"/>
                  </a:lnTo>
                  <a:lnTo>
                    <a:pt x="1378" y="1569"/>
                  </a:lnTo>
                  <a:lnTo>
                    <a:pt x="1363" y="1569"/>
                  </a:lnTo>
                  <a:lnTo>
                    <a:pt x="1363" y="1569"/>
                  </a:lnTo>
                  <a:lnTo>
                    <a:pt x="1357" y="1569"/>
                  </a:lnTo>
                  <a:lnTo>
                    <a:pt x="1353" y="1565"/>
                  </a:lnTo>
                  <a:lnTo>
                    <a:pt x="1346" y="1556"/>
                  </a:lnTo>
                  <a:lnTo>
                    <a:pt x="1343" y="1551"/>
                  </a:lnTo>
                  <a:lnTo>
                    <a:pt x="1338" y="1547"/>
                  </a:lnTo>
                  <a:lnTo>
                    <a:pt x="1334" y="1543"/>
                  </a:lnTo>
                  <a:lnTo>
                    <a:pt x="1327" y="1542"/>
                  </a:lnTo>
                  <a:lnTo>
                    <a:pt x="1327" y="1542"/>
                  </a:lnTo>
                  <a:lnTo>
                    <a:pt x="1321" y="1542"/>
                  </a:lnTo>
                  <a:lnTo>
                    <a:pt x="1315" y="1538"/>
                  </a:lnTo>
                  <a:lnTo>
                    <a:pt x="1311" y="1532"/>
                  </a:lnTo>
                  <a:lnTo>
                    <a:pt x="1306" y="1527"/>
                  </a:lnTo>
                  <a:lnTo>
                    <a:pt x="1303" y="1519"/>
                  </a:lnTo>
                  <a:lnTo>
                    <a:pt x="1303" y="1512"/>
                  </a:lnTo>
                  <a:lnTo>
                    <a:pt x="1303" y="1504"/>
                  </a:lnTo>
                  <a:lnTo>
                    <a:pt x="1306" y="1497"/>
                  </a:lnTo>
                  <a:lnTo>
                    <a:pt x="1306" y="1497"/>
                  </a:lnTo>
                  <a:lnTo>
                    <a:pt x="1314" y="1484"/>
                  </a:lnTo>
                  <a:lnTo>
                    <a:pt x="1318" y="1469"/>
                  </a:lnTo>
                  <a:lnTo>
                    <a:pt x="1321" y="1456"/>
                  </a:lnTo>
                  <a:lnTo>
                    <a:pt x="1319" y="1449"/>
                  </a:lnTo>
                  <a:lnTo>
                    <a:pt x="1318" y="1443"/>
                  </a:lnTo>
                  <a:lnTo>
                    <a:pt x="1318" y="1443"/>
                  </a:lnTo>
                  <a:lnTo>
                    <a:pt x="1309" y="1428"/>
                  </a:lnTo>
                  <a:lnTo>
                    <a:pt x="1296" y="1406"/>
                  </a:lnTo>
                  <a:lnTo>
                    <a:pt x="1283" y="1386"/>
                  </a:lnTo>
                  <a:lnTo>
                    <a:pt x="1279" y="1377"/>
                  </a:lnTo>
                  <a:lnTo>
                    <a:pt x="1279" y="1371"/>
                  </a:lnTo>
                  <a:lnTo>
                    <a:pt x="1279" y="1371"/>
                  </a:lnTo>
                  <a:lnTo>
                    <a:pt x="1279" y="1362"/>
                  </a:lnTo>
                  <a:lnTo>
                    <a:pt x="1279" y="1355"/>
                  </a:lnTo>
                  <a:lnTo>
                    <a:pt x="1277" y="1345"/>
                  </a:lnTo>
                  <a:lnTo>
                    <a:pt x="1270" y="1336"/>
                  </a:lnTo>
                  <a:lnTo>
                    <a:pt x="1270" y="1336"/>
                  </a:lnTo>
                  <a:lnTo>
                    <a:pt x="1267" y="1332"/>
                  </a:lnTo>
                  <a:lnTo>
                    <a:pt x="1265" y="1327"/>
                  </a:lnTo>
                  <a:lnTo>
                    <a:pt x="1265" y="1323"/>
                  </a:lnTo>
                  <a:lnTo>
                    <a:pt x="1267" y="1319"/>
                  </a:lnTo>
                  <a:lnTo>
                    <a:pt x="1272" y="1310"/>
                  </a:lnTo>
                  <a:lnTo>
                    <a:pt x="1280" y="1299"/>
                  </a:lnTo>
                  <a:lnTo>
                    <a:pt x="1280" y="1299"/>
                  </a:lnTo>
                  <a:lnTo>
                    <a:pt x="1284" y="1295"/>
                  </a:lnTo>
                  <a:lnTo>
                    <a:pt x="1288" y="1291"/>
                  </a:lnTo>
                  <a:lnTo>
                    <a:pt x="1299" y="1284"/>
                  </a:lnTo>
                  <a:lnTo>
                    <a:pt x="1311" y="1277"/>
                  </a:lnTo>
                  <a:lnTo>
                    <a:pt x="1319" y="1269"/>
                  </a:lnTo>
                  <a:lnTo>
                    <a:pt x="1319" y="1269"/>
                  </a:lnTo>
                  <a:lnTo>
                    <a:pt x="1328" y="1262"/>
                  </a:lnTo>
                  <a:lnTo>
                    <a:pt x="1338" y="1255"/>
                  </a:lnTo>
                  <a:lnTo>
                    <a:pt x="1350" y="1251"/>
                  </a:lnTo>
                  <a:lnTo>
                    <a:pt x="1356" y="1251"/>
                  </a:lnTo>
                  <a:lnTo>
                    <a:pt x="1360" y="1253"/>
                  </a:lnTo>
                  <a:lnTo>
                    <a:pt x="1360" y="1253"/>
                  </a:lnTo>
                  <a:lnTo>
                    <a:pt x="1370" y="1255"/>
                  </a:lnTo>
                  <a:lnTo>
                    <a:pt x="1379" y="1253"/>
                  </a:lnTo>
                  <a:lnTo>
                    <a:pt x="1386" y="1255"/>
                  </a:lnTo>
                  <a:lnTo>
                    <a:pt x="1389" y="1256"/>
                  </a:lnTo>
                  <a:lnTo>
                    <a:pt x="1391" y="1260"/>
                  </a:lnTo>
                  <a:lnTo>
                    <a:pt x="1391" y="1260"/>
                  </a:lnTo>
                  <a:lnTo>
                    <a:pt x="1392" y="1264"/>
                  </a:lnTo>
                  <a:lnTo>
                    <a:pt x="1394" y="1269"/>
                  </a:lnTo>
                  <a:lnTo>
                    <a:pt x="1394" y="1278"/>
                  </a:lnTo>
                  <a:lnTo>
                    <a:pt x="1394" y="1289"/>
                  </a:lnTo>
                  <a:lnTo>
                    <a:pt x="1394" y="1297"/>
                  </a:lnTo>
                  <a:lnTo>
                    <a:pt x="1394" y="1297"/>
                  </a:lnTo>
                  <a:lnTo>
                    <a:pt x="1394" y="1299"/>
                  </a:lnTo>
                  <a:lnTo>
                    <a:pt x="1392" y="1300"/>
                  </a:lnTo>
                  <a:lnTo>
                    <a:pt x="1388" y="1302"/>
                  </a:lnTo>
                  <a:lnTo>
                    <a:pt x="1382" y="1304"/>
                  </a:lnTo>
                  <a:lnTo>
                    <a:pt x="1375" y="1302"/>
                  </a:lnTo>
                  <a:lnTo>
                    <a:pt x="1375" y="1302"/>
                  </a:lnTo>
                  <a:lnTo>
                    <a:pt x="1366" y="1304"/>
                  </a:lnTo>
                  <a:lnTo>
                    <a:pt x="1357" y="1306"/>
                  </a:lnTo>
                  <a:lnTo>
                    <a:pt x="1351" y="1310"/>
                  </a:lnTo>
                  <a:lnTo>
                    <a:pt x="1350" y="1312"/>
                  </a:lnTo>
                  <a:lnTo>
                    <a:pt x="1350" y="1315"/>
                  </a:lnTo>
                  <a:lnTo>
                    <a:pt x="1350" y="1315"/>
                  </a:lnTo>
                  <a:lnTo>
                    <a:pt x="1351" y="1321"/>
                  </a:lnTo>
                  <a:lnTo>
                    <a:pt x="1353" y="1327"/>
                  </a:lnTo>
                  <a:lnTo>
                    <a:pt x="1353" y="1330"/>
                  </a:lnTo>
                  <a:lnTo>
                    <a:pt x="1353" y="1330"/>
                  </a:lnTo>
                  <a:lnTo>
                    <a:pt x="1350" y="1330"/>
                  </a:lnTo>
                  <a:lnTo>
                    <a:pt x="1347" y="1328"/>
                  </a:lnTo>
                  <a:lnTo>
                    <a:pt x="1347" y="1328"/>
                  </a:lnTo>
                  <a:lnTo>
                    <a:pt x="1343" y="1327"/>
                  </a:lnTo>
                  <a:lnTo>
                    <a:pt x="1340" y="1327"/>
                  </a:lnTo>
                  <a:lnTo>
                    <a:pt x="1337" y="1328"/>
                  </a:lnTo>
                  <a:lnTo>
                    <a:pt x="1335" y="1330"/>
                  </a:lnTo>
                  <a:lnTo>
                    <a:pt x="1334" y="1334"/>
                  </a:lnTo>
                  <a:lnTo>
                    <a:pt x="1335" y="1336"/>
                  </a:lnTo>
                  <a:lnTo>
                    <a:pt x="1337" y="1338"/>
                  </a:lnTo>
                  <a:lnTo>
                    <a:pt x="1337" y="1338"/>
                  </a:lnTo>
                  <a:lnTo>
                    <a:pt x="1341" y="1338"/>
                  </a:lnTo>
                  <a:lnTo>
                    <a:pt x="1347" y="1343"/>
                  </a:lnTo>
                  <a:lnTo>
                    <a:pt x="1350" y="1349"/>
                  </a:lnTo>
                  <a:lnTo>
                    <a:pt x="1351" y="1353"/>
                  </a:lnTo>
                  <a:lnTo>
                    <a:pt x="1351" y="1353"/>
                  </a:lnTo>
                  <a:lnTo>
                    <a:pt x="1353" y="1367"/>
                  </a:lnTo>
                  <a:lnTo>
                    <a:pt x="1354" y="1371"/>
                  </a:lnTo>
                  <a:lnTo>
                    <a:pt x="1356" y="1373"/>
                  </a:lnTo>
                  <a:lnTo>
                    <a:pt x="1359" y="1373"/>
                  </a:lnTo>
                  <a:lnTo>
                    <a:pt x="1359" y="1373"/>
                  </a:lnTo>
                  <a:lnTo>
                    <a:pt x="1360" y="1373"/>
                  </a:lnTo>
                  <a:lnTo>
                    <a:pt x="1362" y="1373"/>
                  </a:lnTo>
                  <a:lnTo>
                    <a:pt x="1365" y="1377"/>
                  </a:lnTo>
                  <a:lnTo>
                    <a:pt x="1367" y="1382"/>
                  </a:lnTo>
                  <a:lnTo>
                    <a:pt x="1370" y="1382"/>
                  </a:lnTo>
                  <a:lnTo>
                    <a:pt x="1372" y="1384"/>
                  </a:lnTo>
                  <a:lnTo>
                    <a:pt x="1372" y="1384"/>
                  </a:lnTo>
                  <a:lnTo>
                    <a:pt x="1378" y="1384"/>
                  </a:lnTo>
                  <a:lnTo>
                    <a:pt x="1382" y="1386"/>
                  </a:lnTo>
                  <a:lnTo>
                    <a:pt x="1383" y="1388"/>
                  </a:lnTo>
                  <a:lnTo>
                    <a:pt x="1385" y="1389"/>
                  </a:lnTo>
                  <a:lnTo>
                    <a:pt x="1383" y="1393"/>
                  </a:lnTo>
                  <a:lnTo>
                    <a:pt x="1382" y="1395"/>
                  </a:lnTo>
                  <a:lnTo>
                    <a:pt x="1382" y="1395"/>
                  </a:lnTo>
                  <a:lnTo>
                    <a:pt x="1381" y="1400"/>
                  </a:lnTo>
                  <a:lnTo>
                    <a:pt x="1379" y="1406"/>
                  </a:lnTo>
                  <a:lnTo>
                    <a:pt x="1382" y="1417"/>
                  </a:lnTo>
                  <a:lnTo>
                    <a:pt x="1385" y="1425"/>
                  </a:lnTo>
                  <a:lnTo>
                    <a:pt x="1386" y="1427"/>
                  </a:lnTo>
                  <a:lnTo>
                    <a:pt x="1388" y="1427"/>
                  </a:lnTo>
                  <a:lnTo>
                    <a:pt x="1388" y="1427"/>
                  </a:lnTo>
                  <a:lnTo>
                    <a:pt x="1389" y="1421"/>
                  </a:lnTo>
                  <a:lnTo>
                    <a:pt x="1389" y="1414"/>
                  </a:lnTo>
                  <a:lnTo>
                    <a:pt x="1391" y="1410"/>
                  </a:lnTo>
                  <a:lnTo>
                    <a:pt x="1392" y="1406"/>
                  </a:lnTo>
                  <a:lnTo>
                    <a:pt x="1395" y="1404"/>
                  </a:lnTo>
                  <a:lnTo>
                    <a:pt x="1400" y="1404"/>
                  </a:lnTo>
                  <a:lnTo>
                    <a:pt x="1400" y="1404"/>
                  </a:lnTo>
                  <a:lnTo>
                    <a:pt x="1404" y="1406"/>
                  </a:lnTo>
                  <a:lnTo>
                    <a:pt x="1407" y="1410"/>
                  </a:lnTo>
                  <a:lnTo>
                    <a:pt x="1410" y="1412"/>
                  </a:lnTo>
                  <a:lnTo>
                    <a:pt x="1410" y="1417"/>
                  </a:lnTo>
                  <a:lnTo>
                    <a:pt x="1411" y="1425"/>
                  </a:lnTo>
                  <a:lnTo>
                    <a:pt x="1413" y="1427"/>
                  </a:lnTo>
                  <a:lnTo>
                    <a:pt x="1416" y="1428"/>
                  </a:lnTo>
                  <a:lnTo>
                    <a:pt x="1416" y="1428"/>
                  </a:lnTo>
                  <a:lnTo>
                    <a:pt x="1421" y="1430"/>
                  </a:lnTo>
                  <a:lnTo>
                    <a:pt x="1426" y="1436"/>
                  </a:lnTo>
                  <a:lnTo>
                    <a:pt x="1427" y="1442"/>
                  </a:lnTo>
                  <a:lnTo>
                    <a:pt x="1427" y="1443"/>
                  </a:lnTo>
                  <a:lnTo>
                    <a:pt x="1425" y="1443"/>
                  </a:lnTo>
                  <a:lnTo>
                    <a:pt x="1425" y="1443"/>
                  </a:lnTo>
                  <a:close/>
                  <a:moveTo>
                    <a:pt x="1540" y="1338"/>
                  </a:moveTo>
                  <a:lnTo>
                    <a:pt x="1540" y="1338"/>
                  </a:lnTo>
                  <a:lnTo>
                    <a:pt x="1535" y="1343"/>
                  </a:lnTo>
                  <a:lnTo>
                    <a:pt x="1530" y="1345"/>
                  </a:lnTo>
                  <a:lnTo>
                    <a:pt x="1525" y="1347"/>
                  </a:lnTo>
                  <a:lnTo>
                    <a:pt x="1521" y="1347"/>
                  </a:lnTo>
                  <a:lnTo>
                    <a:pt x="1518" y="1345"/>
                  </a:lnTo>
                  <a:lnTo>
                    <a:pt x="1516" y="1343"/>
                  </a:lnTo>
                  <a:lnTo>
                    <a:pt x="1515" y="1340"/>
                  </a:lnTo>
                  <a:lnTo>
                    <a:pt x="1516" y="1334"/>
                  </a:lnTo>
                  <a:lnTo>
                    <a:pt x="1516" y="1334"/>
                  </a:lnTo>
                  <a:lnTo>
                    <a:pt x="1519" y="1321"/>
                  </a:lnTo>
                  <a:lnTo>
                    <a:pt x="1519" y="1310"/>
                  </a:lnTo>
                  <a:lnTo>
                    <a:pt x="1518" y="1300"/>
                  </a:lnTo>
                  <a:lnTo>
                    <a:pt x="1516" y="1299"/>
                  </a:lnTo>
                  <a:lnTo>
                    <a:pt x="1514" y="1297"/>
                  </a:lnTo>
                  <a:lnTo>
                    <a:pt x="1514" y="1297"/>
                  </a:lnTo>
                  <a:lnTo>
                    <a:pt x="1512" y="1299"/>
                  </a:lnTo>
                  <a:lnTo>
                    <a:pt x="1511" y="1302"/>
                  </a:lnTo>
                  <a:lnTo>
                    <a:pt x="1509" y="1315"/>
                  </a:lnTo>
                  <a:lnTo>
                    <a:pt x="1508" y="1327"/>
                  </a:lnTo>
                  <a:lnTo>
                    <a:pt x="1508" y="1332"/>
                  </a:lnTo>
                  <a:lnTo>
                    <a:pt x="1506" y="1334"/>
                  </a:lnTo>
                  <a:lnTo>
                    <a:pt x="1506" y="1334"/>
                  </a:lnTo>
                  <a:lnTo>
                    <a:pt x="1503" y="1334"/>
                  </a:lnTo>
                  <a:lnTo>
                    <a:pt x="1502" y="1330"/>
                  </a:lnTo>
                  <a:lnTo>
                    <a:pt x="1500" y="1317"/>
                  </a:lnTo>
                  <a:lnTo>
                    <a:pt x="1500" y="1302"/>
                  </a:lnTo>
                  <a:lnTo>
                    <a:pt x="1502" y="1297"/>
                  </a:lnTo>
                  <a:lnTo>
                    <a:pt x="1505" y="1291"/>
                  </a:lnTo>
                  <a:lnTo>
                    <a:pt x="1505" y="1291"/>
                  </a:lnTo>
                  <a:lnTo>
                    <a:pt x="1506" y="1288"/>
                  </a:lnTo>
                  <a:lnTo>
                    <a:pt x="1509" y="1286"/>
                  </a:lnTo>
                  <a:lnTo>
                    <a:pt x="1512" y="1286"/>
                  </a:lnTo>
                  <a:lnTo>
                    <a:pt x="1515" y="1286"/>
                  </a:lnTo>
                  <a:lnTo>
                    <a:pt x="1519" y="1288"/>
                  </a:lnTo>
                  <a:lnTo>
                    <a:pt x="1522" y="1291"/>
                  </a:lnTo>
                  <a:lnTo>
                    <a:pt x="1522" y="1291"/>
                  </a:lnTo>
                  <a:lnTo>
                    <a:pt x="1524" y="1291"/>
                  </a:lnTo>
                  <a:lnTo>
                    <a:pt x="1524" y="1291"/>
                  </a:lnTo>
                  <a:lnTo>
                    <a:pt x="1525" y="1286"/>
                  </a:lnTo>
                  <a:lnTo>
                    <a:pt x="1527" y="1282"/>
                  </a:lnTo>
                  <a:lnTo>
                    <a:pt x="1528" y="1280"/>
                  </a:lnTo>
                  <a:lnTo>
                    <a:pt x="1531" y="1280"/>
                  </a:lnTo>
                  <a:lnTo>
                    <a:pt x="1531" y="1280"/>
                  </a:lnTo>
                  <a:lnTo>
                    <a:pt x="1532" y="1280"/>
                  </a:lnTo>
                  <a:lnTo>
                    <a:pt x="1534" y="1282"/>
                  </a:lnTo>
                  <a:lnTo>
                    <a:pt x="1534" y="1288"/>
                  </a:lnTo>
                  <a:lnTo>
                    <a:pt x="1534" y="1291"/>
                  </a:lnTo>
                  <a:lnTo>
                    <a:pt x="1534" y="1293"/>
                  </a:lnTo>
                  <a:lnTo>
                    <a:pt x="1535" y="1295"/>
                  </a:lnTo>
                  <a:lnTo>
                    <a:pt x="1535" y="1295"/>
                  </a:lnTo>
                  <a:lnTo>
                    <a:pt x="1538" y="1295"/>
                  </a:lnTo>
                  <a:lnTo>
                    <a:pt x="1541" y="1299"/>
                  </a:lnTo>
                  <a:lnTo>
                    <a:pt x="1543" y="1304"/>
                  </a:lnTo>
                  <a:lnTo>
                    <a:pt x="1546" y="1312"/>
                  </a:lnTo>
                  <a:lnTo>
                    <a:pt x="1547" y="1319"/>
                  </a:lnTo>
                  <a:lnTo>
                    <a:pt x="1547" y="1327"/>
                  </a:lnTo>
                  <a:lnTo>
                    <a:pt x="1544" y="1332"/>
                  </a:lnTo>
                  <a:lnTo>
                    <a:pt x="1540" y="1338"/>
                  </a:lnTo>
                  <a:lnTo>
                    <a:pt x="1540" y="1338"/>
                  </a:lnTo>
                  <a:close/>
                  <a:moveTo>
                    <a:pt x="1562" y="1275"/>
                  </a:moveTo>
                  <a:lnTo>
                    <a:pt x="1562" y="1275"/>
                  </a:lnTo>
                  <a:lnTo>
                    <a:pt x="1560" y="1277"/>
                  </a:lnTo>
                  <a:lnTo>
                    <a:pt x="1556" y="1277"/>
                  </a:lnTo>
                  <a:lnTo>
                    <a:pt x="1547" y="1273"/>
                  </a:lnTo>
                  <a:lnTo>
                    <a:pt x="1538" y="1269"/>
                  </a:lnTo>
                  <a:lnTo>
                    <a:pt x="1535" y="1267"/>
                  </a:lnTo>
                  <a:lnTo>
                    <a:pt x="1534" y="1266"/>
                  </a:lnTo>
                  <a:lnTo>
                    <a:pt x="1534" y="1266"/>
                  </a:lnTo>
                  <a:lnTo>
                    <a:pt x="1535" y="1264"/>
                  </a:lnTo>
                  <a:lnTo>
                    <a:pt x="1538" y="1264"/>
                  </a:lnTo>
                  <a:lnTo>
                    <a:pt x="1548" y="1264"/>
                  </a:lnTo>
                  <a:lnTo>
                    <a:pt x="1559" y="1269"/>
                  </a:lnTo>
                  <a:lnTo>
                    <a:pt x="1562" y="1271"/>
                  </a:lnTo>
                  <a:lnTo>
                    <a:pt x="1562" y="1275"/>
                  </a:lnTo>
                  <a:lnTo>
                    <a:pt x="1562" y="1275"/>
                  </a:lnTo>
                  <a:close/>
                  <a:moveTo>
                    <a:pt x="1896" y="1273"/>
                  </a:moveTo>
                  <a:lnTo>
                    <a:pt x="1896" y="1273"/>
                  </a:lnTo>
                  <a:lnTo>
                    <a:pt x="1880" y="1271"/>
                  </a:lnTo>
                  <a:lnTo>
                    <a:pt x="1861" y="1269"/>
                  </a:lnTo>
                  <a:lnTo>
                    <a:pt x="1851" y="1269"/>
                  </a:lnTo>
                  <a:lnTo>
                    <a:pt x="1842" y="1271"/>
                  </a:lnTo>
                  <a:lnTo>
                    <a:pt x="1835" y="1275"/>
                  </a:lnTo>
                  <a:lnTo>
                    <a:pt x="1827" y="1282"/>
                  </a:lnTo>
                  <a:lnTo>
                    <a:pt x="1827" y="1282"/>
                  </a:lnTo>
                  <a:lnTo>
                    <a:pt x="1823" y="1289"/>
                  </a:lnTo>
                  <a:lnTo>
                    <a:pt x="1822" y="1295"/>
                  </a:lnTo>
                  <a:lnTo>
                    <a:pt x="1820" y="1300"/>
                  </a:lnTo>
                  <a:lnTo>
                    <a:pt x="1820" y="1304"/>
                  </a:lnTo>
                  <a:lnTo>
                    <a:pt x="1820" y="1312"/>
                  </a:lnTo>
                  <a:lnTo>
                    <a:pt x="1819" y="1314"/>
                  </a:lnTo>
                  <a:lnTo>
                    <a:pt x="1817" y="1314"/>
                  </a:lnTo>
                  <a:lnTo>
                    <a:pt x="1817" y="1314"/>
                  </a:lnTo>
                  <a:lnTo>
                    <a:pt x="1814" y="1314"/>
                  </a:lnTo>
                  <a:lnTo>
                    <a:pt x="1813" y="1310"/>
                  </a:lnTo>
                  <a:lnTo>
                    <a:pt x="1810" y="1297"/>
                  </a:lnTo>
                  <a:lnTo>
                    <a:pt x="1811" y="1284"/>
                  </a:lnTo>
                  <a:lnTo>
                    <a:pt x="1813" y="1278"/>
                  </a:lnTo>
                  <a:lnTo>
                    <a:pt x="1814" y="1273"/>
                  </a:lnTo>
                  <a:lnTo>
                    <a:pt x="1814" y="1273"/>
                  </a:lnTo>
                  <a:lnTo>
                    <a:pt x="1819" y="1269"/>
                  </a:lnTo>
                  <a:lnTo>
                    <a:pt x="1825" y="1266"/>
                  </a:lnTo>
                  <a:lnTo>
                    <a:pt x="1838" y="1262"/>
                  </a:lnTo>
                  <a:lnTo>
                    <a:pt x="1853" y="1262"/>
                  </a:lnTo>
                  <a:lnTo>
                    <a:pt x="1867" y="1264"/>
                  </a:lnTo>
                  <a:lnTo>
                    <a:pt x="1867" y="1264"/>
                  </a:lnTo>
                  <a:lnTo>
                    <a:pt x="1873" y="1264"/>
                  </a:lnTo>
                  <a:lnTo>
                    <a:pt x="1880" y="1266"/>
                  </a:lnTo>
                  <a:lnTo>
                    <a:pt x="1896" y="1264"/>
                  </a:lnTo>
                  <a:lnTo>
                    <a:pt x="1909" y="1260"/>
                  </a:lnTo>
                  <a:lnTo>
                    <a:pt x="1917" y="1260"/>
                  </a:lnTo>
                  <a:lnTo>
                    <a:pt x="1917" y="1260"/>
                  </a:lnTo>
                  <a:lnTo>
                    <a:pt x="1917" y="1262"/>
                  </a:lnTo>
                  <a:lnTo>
                    <a:pt x="1917" y="1262"/>
                  </a:lnTo>
                  <a:lnTo>
                    <a:pt x="1914" y="1267"/>
                  </a:lnTo>
                  <a:lnTo>
                    <a:pt x="1906" y="1271"/>
                  </a:lnTo>
                  <a:lnTo>
                    <a:pt x="1896" y="1273"/>
                  </a:lnTo>
                  <a:lnTo>
                    <a:pt x="1896" y="1273"/>
                  </a:lnTo>
                  <a:close/>
                  <a:moveTo>
                    <a:pt x="2479" y="1047"/>
                  </a:moveTo>
                  <a:lnTo>
                    <a:pt x="2479" y="1047"/>
                  </a:lnTo>
                  <a:lnTo>
                    <a:pt x="2473" y="1055"/>
                  </a:lnTo>
                  <a:lnTo>
                    <a:pt x="2464" y="1060"/>
                  </a:lnTo>
                  <a:lnTo>
                    <a:pt x="2448" y="1067"/>
                  </a:lnTo>
                  <a:lnTo>
                    <a:pt x="2435" y="1077"/>
                  </a:lnTo>
                  <a:lnTo>
                    <a:pt x="2431" y="1080"/>
                  </a:lnTo>
                  <a:lnTo>
                    <a:pt x="2429" y="1086"/>
                  </a:lnTo>
                  <a:lnTo>
                    <a:pt x="2429" y="1086"/>
                  </a:lnTo>
                  <a:lnTo>
                    <a:pt x="2428" y="1091"/>
                  </a:lnTo>
                  <a:lnTo>
                    <a:pt x="2423" y="1097"/>
                  </a:lnTo>
                  <a:lnTo>
                    <a:pt x="2416" y="1100"/>
                  </a:lnTo>
                  <a:lnTo>
                    <a:pt x="2409" y="1102"/>
                  </a:lnTo>
                  <a:lnTo>
                    <a:pt x="2393" y="1106"/>
                  </a:lnTo>
                  <a:lnTo>
                    <a:pt x="2388" y="1104"/>
                  </a:lnTo>
                  <a:lnTo>
                    <a:pt x="2385" y="1102"/>
                  </a:lnTo>
                  <a:lnTo>
                    <a:pt x="2385" y="1102"/>
                  </a:lnTo>
                  <a:lnTo>
                    <a:pt x="2385" y="1100"/>
                  </a:lnTo>
                  <a:lnTo>
                    <a:pt x="2388" y="1099"/>
                  </a:lnTo>
                  <a:lnTo>
                    <a:pt x="2400" y="1093"/>
                  </a:lnTo>
                  <a:lnTo>
                    <a:pt x="2407" y="1091"/>
                  </a:lnTo>
                  <a:lnTo>
                    <a:pt x="2413" y="1086"/>
                  </a:lnTo>
                  <a:lnTo>
                    <a:pt x="2419" y="1080"/>
                  </a:lnTo>
                  <a:lnTo>
                    <a:pt x="2423" y="1073"/>
                  </a:lnTo>
                  <a:lnTo>
                    <a:pt x="2423" y="1073"/>
                  </a:lnTo>
                  <a:lnTo>
                    <a:pt x="2427" y="1066"/>
                  </a:lnTo>
                  <a:lnTo>
                    <a:pt x="2432" y="1058"/>
                  </a:lnTo>
                  <a:lnTo>
                    <a:pt x="2447" y="1043"/>
                  </a:lnTo>
                  <a:lnTo>
                    <a:pt x="2463" y="1028"/>
                  </a:lnTo>
                  <a:lnTo>
                    <a:pt x="2470" y="1019"/>
                  </a:lnTo>
                  <a:lnTo>
                    <a:pt x="2476" y="1010"/>
                  </a:lnTo>
                  <a:lnTo>
                    <a:pt x="2476" y="1010"/>
                  </a:lnTo>
                  <a:lnTo>
                    <a:pt x="2483" y="991"/>
                  </a:lnTo>
                  <a:lnTo>
                    <a:pt x="2491" y="975"/>
                  </a:lnTo>
                  <a:lnTo>
                    <a:pt x="2497" y="962"/>
                  </a:lnTo>
                  <a:lnTo>
                    <a:pt x="2499" y="958"/>
                  </a:lnTo>
                  <a:lnTo>
                    <a:pt x="2501" y="958"/>
                  </a:lnTo>
                  <a:lnTo>
                    <a:pt x="2501" y="958"/>
                  </a:lnTo>
                  <a:lnTo>
                    <a:pt x="2502" y="958"/>
                  </a:lnTo>
                  <a:lnTo>
                    <a:pt x="2504" y="962"/>
                  </a:lnTo>
                  <a:lnTo>
                    <a:pt x="2504" y="969"/>
                  </a:lnTo>
                  <a:lnTo>
                    <a:pt x="2502" y="982"/>
                  </a:lnTo>
                  <a:lnTo>
                    <a:pt x="2499" y="997"/>
                  </a:lnTo>
                  <a:lnTo>
                    <a:pt x="2495" y="1012"/>
                  </a:lnTo>
                  <a:lnTo>
                    <a:pt x="2491" y="1025"/>
                  </a:lnTo>
                  <a:lnTo>
                    <a:pt x="2485" y="1038"/>
                  </a:lnTo>
                  <a:lnTo>
                    <a:pt x="2479" y="1047"/>
                  </a:lnTo>
                  <a:lnTo>
                    <a:pt x="2479" y="1047"/>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8" name="Freeform 84">
              <a:extLst>
                <a:ext uri="{FF2B5EF4-FFF2-40B4-BE49-F238E27FC236}">
                  <a16:creationId xmlns:a16="http://schemas.microsoft.com/office/drawing/2014/main" id="{2BABE78C-B83D-1CA0-5018-AE12D980186E}"/>
                </a:ext>
              </a:extLst>
            </p:cNvPr>
            <p:cNvSpPr>
              <a:spLocks/>
            </p:cNvSpPr>
            <p:nvPr/>
          </p:nvSpPr>
          <p:spPr bwMode="auto">
            <a:xfrm>
              <a:off x="10472400" y="5530631"/>
              <a:ext cx="150457" cy="225942"/>
            </a:xfrm>
            <a:custGeom>
              <a:avLst/>
              <a:gdLst>
                <a:gd name="T0" fmla="*/ 91 w 112"/>
                <a:gd name="T1" fmla="*/ 95 h 200"/>
                <a:gd name="T2" fmla="*/ 79 w 112"/>
                <a:gd name="T3" fmla="*/ 91 h 200"/>
                <a:gd name="T4" fmla="*/ 67 w 112"/>
                <a:gd name="T5" fmla="*/ 89 h 200"/>
                <a:gd name="T6" fmla="*/ 62 w 112"/>
                <a:gd name="T7" fmla="*/ 75 h 200"/>
                <a:gd name="T8" fmla="*/ 59 w 112"/>
                <a:gd name="T9" fmla="*/ 62 h 200"/>
                <a:gd name="T10" fmla="*/ 53 w 112"/>
                <a:gd name="T11" fmla="*/ 54 h 200"/>
                <a:gd name="T12" fmla="*/ 50 w 112"/>
                <a:gd name="T13" fmla="*/ 56 h 200"/>
                <a:gd name="T14" fmla="*/ 53 w 112"/>
                <a:gd name="T15" fmla="*/ 67 h 200"/>
                <a:gd name="T16" fmla="*/ 50 w 112"/>
                <a:gd name="T17" fmla="*/ 71 h 200"/>
                <a:gd name="T18" fmla="*/ 44 w 112"/>
                <a:gd name="T19" fmla="*/ 64 h 200"/>
                <a:gd name="T20" fmla="*/ 38 w 112"/>
                <a:gd name="T21" fmla="*/ 60 h 200"/>
                <a:gd name="T22" fmla="*/ 37 w 112"/>
                <a:gd name="T23" fmla="*/ 47 h 200"/>
                <a:gd name="T24" fmla="*/ 30 w 112"/>
                <a:gd name="T25" fmla="*/ 32 h 200"/>
                <a:gd name="T26" fmla="*/ 28 w 112"/>
                <a:gd name="T27" fmla="*/ 19 h 200"/>
                <a:gd name="T28" fmla="*/ 12 w 112"/>
                <a:gd name="T29" fmla="*/ 2 h 200"/>
                <a:gd name="T30" fmla="*/ 2 w 112"/>
                <a:gd name="T31" fmla="*/ 2 h 200"/>
                <a:gd name="T32" fmla="*/ 6 w 112"/>
                <a:gd name="T33" fmla="*/ 21 h 200"/>
                <a:gd name="T34" fmla="*/ 19 w 112"/>
                <a:gd name="T35" fmla="*/ 37 h 200"/>
                <a:gd name="T36" fmla="*/ 24 w 112"/>
                <a:gd name="T37" fmla="*/ 45 h 200"/>
                <a:gd name="T38" fmla="*/ 32 w 112"/>
                <a:gd name="T39" fmla="*/ 62 h 200"/>
                <a:gd name="T40" fmla="*/ 37 w 112"/>
                <a:gd name="T41" fmla="*/ 67 h 200"/>
                <a:gd name="T42" fmla="*/ 34 w 112"/>
                <a:gd name="T43" fmla="*/ 91 h 200"/>
                <a:gd name="T44" fmla="*/ 32 w 112"/>
                <a:gd name="T45" fmla="*/ 108 h 200"/>
                <a:gd name="T46" fmla="*/ 22 w 112"/>
                <a:gd name="T47" fmla="*/ 121 h 200"/>
                <a:gd name="T48" fmla="*/ 15 w 112"/>
                <a:gd name="T49" fmla="*/ 130 h 200"/>
                <a:gd name="T50" fmla="*/ 24 w 112"/>
                <a:gd name="T51" fmla="*/ 141 h 200"/>
                <a:gd name="T52" fmla="*/ 43 w 112"/>
                <a:gd name="T53" fmla="*/ 156 h 200"/>
                <a:gd name="T54" fmla="*/ 44 w 112"/>
                <a:gd name="T55" fmla="*/ 173 h 200"/>
                <a:gd name="T56" fmla="*/ 37 w 112"/>
                <a:gd name="T57" fmla="*/ 193 h 200"/>
                <a:gd name="T58" fmla="*/ 40 w 112"/>
                <a:gd name="T59" fmla="*/ 199 h 200"/>
                <a:gd name="T60" fmla="*/ 56 w 112"/>
                <a:gd name="T61" fmla="*/ 200 h 200"/>
                <a:gd name="T62" fmla="*/ 62 w 112"/>
                <a:gd name="T63" fmla="*/ 193 h 200"/>
                <a:gd name="T64" fmla="*/ 78 w 112"/>
                <a:gd name="T65" fmla="*/ 162 h 200"/>
                <a:gd name="T66" fmla="*/ 80 w 112"/>
                <a:gd name="T67" fmla="*/ 154 h 200"/>
                <a:gd name="T68" fmla="*/ 83 w 112"/>
                <a:gd name="T69" fmla="*/ 134 h 200"/>
                <a:gd name="T70" fmla="*/ 89 w 112"/>
                <a:gd name="T71" fmla="*/ 130 h 200"/>
                <a:gd name="T72" fmla="*/ 98 w 112"/>
                <a:gd name="T73" fmla="*/ 128 h 200"/>
                <a:gd name="T74" fmla="*/ 102 w 112"/>
                <a:gd name="T75" fmla="*/ 115 h 200"/>
                <a:gd name="T76" fmla="*/ 105 w 112"/>
                <a:gd name="T77" fmla="*/ 113 h 200"/>
                <a:gd name="T78" fmla="*/ 110 w 112"/>
                <a:gd name="T79" fmla="*/ 108 h 200"/>
                <a:gd name="T80" fmla="*/ 111 w 112"/>
                <a:gd name="T81" fmla="*/ 91 h 200"/>
                <a:gd name="T82" fmla="*/ 108 w 112"/>
                <a:gd name="T83" fmla="*/ 84 h 200"/>
                <a:gd name="T84" fmla="*/ 95 w 112"/>
                <a:gd name="T85" fmla="*/ 8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2" h="200">
                  <a:moveTo>
                    <a:pt x="92" y="93"/>
                  </a:moveTo>
                  <a:lnTo>
                    <a:pt x="92" y="93"/>
                  </a:lnTo>
                  <a:lnTo>
                    <a:pt x="91" y="95"/>
                  </a:lnTo>
                  <a:lnTo>
                    <a:pt x="89" y="95"/>
                  </a:lnTo>
                  <a:lnTo>
                    <a:pt x="83" y="95"/>
                  </a:lnTo>
                  <a:lnTo>
                    <a:pt x="79" y="91"/>
                  </a:lnTo>
                  <a:lnTo>
                    <a:pt x="73" y="89"/>
                  </a:lnTo>
                  <a:lnTo>
                    <a:pt x="73" y="89"/>
                  </a:lnTo>
                  <a:lnTo>
                    <a:pt x="67" y="89"/>
                  </a:lnTo>
                  <a:lnTo>
                    <a:pt x="64" y="86"/>
                  </a:lnTo>
                  <a:lnTo>
                    <a:pt x="62" y="82"/>
                  </a:lnTo>
                  <a:lnTo>
                    <a:pt x="62" y="75"/>
                  </a:lnTo>
                  <a:lnTo>
                    <a:pt x="62" y="75"/>
                  </a:lnTo>
                  <a:lnTo>
                    <a:pt x="60" y="69"/>
                  </a:lnTo>
                  <a:lnTo>
                    <a:pt x="59" y="62"/>
                  </a:lnTo>
                  <a:lnTo>
                    <a:pt x="57" y="56"/>
                  </a:lnTo>
                  <a:lnTo>
                    <a:pt x="54" y="56"/>
                  </a:lnTo>
                  <a:lnTo>
                    <a:pt x="53" y="54"/>
                  </a:lnTo>
                  <a:lnTo>
                    <a:pt x="53" y="54"/>
                  </a:lnTo>
                  <a:lnTo>
                    <a:pt x="50" y="56"/>
                  </a:lnTo>
                  <a:lnTo>
                    <a:pt x="50" y="56"/>
                  </a:lnTo>
                  <a:lnTo>
                    <a:pt x="50" y="60"/>
                  </a:lnTo>
                  <a:lnTo>
                    <a:pt x="51" y="66"/>
                  </a:lnTo>
                  <a:lnTo>
                    <a:pt x="53" y="67"/>
                  </a:lnTo>
                  <a:lnTo>
                    <a:pt x="51" y="69"/>
                  </a:lnTo>
                  <a:lnTo>
                    <a:pt x="51" y="69"/>
                  </a:lnTo>
                  <a:lnTo>
                    <a:pt x="50" y="71"/>
                  </a:lnTo>
                  <a:lnTo>
                    <a:pt x="48" y="69"/>
                  </a:lnTo>
                  <a:lnTo>
                    <a:pt x="46" y="66"/>
                  </a:lnTo>
                  <a:lnTo>
                    <a:pt x="44" y="64"/>
                  </a:lnTo>
                  <a:lnTo>
                    <a:pt x="44" y="64"/>
                  </a:lnTo>
                  <a:lnTo>
                    <a:pt x="41" y="64"/>
                  </a:lnTo>
                  <a:lnTo>
                    <a:pt x="38" y="60"/>
                  </a:lnTo>
                  <a:lnTo>
                    <a:pt x="37" y="54"/>
                  </a:lnTo>
                  <a:lnTo>
                    <a:pt x="37" y="47"/>
                  </a:lnTo>
                  <a:lnTo>
                    <a:pt x="37" y="47"/>
                  </a:lnTo>
                  <a:lnTo>
                    <a:pt x="35" y="39"/>
                  </a:lnTo>
                  <a:lnTo>
                    <a:pt x="32" y="36"/>
                  </a:lnTo>
                  <a:lnTo>
                    <a:pt x="30" y="32"/>
                  </a:lnTo>
                  <a:lnTo>
                    <a:pt x="30" y="24"/>
                  </a:lnTo>
                  <a:lnTo>
                    <a:pt x="30" y="24"/>
                  </a:lnTo>
                  <a:lnTo>
                    <a:pt x="28" y="19"/>
                  </a:lnTo>
                  <a:lnTo>
                    <a:pt x="27" y="15"/>
                  </a:lnTo>
                  <a:lnTo>
                    <a:pt x="19" y="8"/>
                  </a:lnTo>
                  <a:lnTo>
                    <a:pt x="12" y="2"/>
                  </a:lnTo>
                  <a:lnTo>
                    <a:pt x="5" y="0"/>
                  </a:lnTo>
                  <a:lnTo>
                    <a:pt x="5" y="0"/>
                  </a:lnTo>
                  <a:lnTo>
                    <a:pt x="2" y="2"/>
                  </a:lnTo>
                  <a:lnTo>
                    <a:pt x="0" y="4"/>
                  </a:lnTo>
                  <a:lnTo>
                    <a:pt x="2" y="11"/>
                  </a:lnTo>
                  <a:lnTo>
                    <a:pt x="6" y="21"/>
                  </a:lnTo>
                  <a:lnTo>
                    <a:pt x="11" y="28"/>
                  </a:lnTo>
                  <a:lnTo>
                    <a:pt x="11" y="28"/>
                  </a:lnTo>
                  <a:lnTo>
                    <a:pt x="19" y="37"/>
                  </a:lnTo>
                  <a:lnTo>
                    <a:pt x="22" y="41"/>
                  </a:lnTo>
                  <a:lnTo>
                    <a:pt x="24" y="45"/>
                  </a:lnTo>
                  <a:lnTo>
                    <a:pt x="24" y="45"/>
                  </a:lnTo>
                  <a:lnTo>
                    <a:pt x="25" y="51"/>
                  </a:lnTo>
                  <a:lnTo>
                    <a:pt x="28" y="56"/>
                  </a:lnTo>
                  <a:lnTo>
                    <a:pt x="32" y="62"/>
                  </a:lnTo>
                  <a:lnTo>
                    <a:pt x="35" y="66"/>
                  </a:lnTo>
                  <a:lnTo>
                    <a:pt x="35" y="66"/>
                  </a:lnTo>
                  <a:lnTo>
                    <a:pt x="37" y="67"/>
                  </a:lnTo>
                  <a:lnTo>
                    <a:pt x="38" y="71"/>
                  </a:lnTo>
                  <a:lnTo>
                    <a:pt x="37" y="80"/>
                  </a:lnTo>
                  <a:lnTo>
                    <a:pt x="34" y="91"/>
                  </a:lnTo>
                  <a:lnTo>
                    <a:pt x="32" y="102"/>
                  </a:lnTo>
                  <a:lnTo>
                    <a:pt x="32" y="102"/>
                  </a:lnTo>
                  <a:lnTo>
                    <a:pt x="32" y="108"/>
                  </a:lnTo>
                  <a:lnTo>
                    <a:pt x="31" y="111"/>
                  </a:lnTo>
                  <a:lnTo>
                    <a:pt x="27" y="117"/>
                  </a:lnTo>
                  <a:lnTo>
                    <a:pt x="22" y="121"/>
                  </a:lnTo>
                  <a:lnTo>
                    <a:pt x="16" y="126"/>
                  </a:lnTo>
                  <a:lnTo>
                    <a:pt x="16" y="126"/>
                  </a:lnTo>
                  <a:lnTo>
                    <a:pt x="15" y="130"/>
                  </a:lnTo>
                  <a:lnTo>
                    <a:pt x="16" y="134"/>
                  </a:lnTo>
                  <a:lnTo>
                    <a:pt x="19" y="138"/>
                  </a:lnTo>
                  <a:lnTo>
                    <a:pt x="24" y="141"/>
                  </a:lnTo>
                  <a:lnTo>
                    <a:pt x="34" y="149"/>
                  </a:lnTo>
                  <a:lnTo>
                    <a:pt x="43" y="156"/>
                  </a:lnTo>
                  <a:lnTo>
                    <a:pt x="43" y="156"/>
                  </a:lnTo>
                  <a:lnTo>
                    <a:pt x="46" y="162"/>
                  </a:lnTo>
                  <a:lnTo>
                    <a:pt x="46" y="166"/>
                  </a:lnTo>
                  <a:lnTo>
                    <a:pt x="44" y="173"/>
                  </a:lnTo>
                  <a:lnTo>
                    <a:pt x="43" y="178"/>
                  </a:lnTo>
                  <a:lnTo>
                    <a:pt x="38" y="189"/>
                  </a:lnTo>
                  <a:lnTo>
                    <a:pt x="37" y="193"/>
                  </a:lnTo>
                  <a:lnTo>
                    <a:pt x="37" y="197"/>
                  </a:lnTo>
                  <a:lnTo>
                    <a:pt x="37" y="197"/>
                  </a:lnTo>
                  <a:lnTo>
                    <a:pt x="40" y="199"/>
                  </a:lnTo>
                  <a:lnTo>
                    <a:pt x="43" y="200"/>
                  </a:lnTo>
                  <a:lnTo>
                    <a:pt x="48" y="200"/>
                  </a:lnTo>
                  <a:lnTo>
                    <a:pt x="56" y="200"/>
                  </a:lnTo>
                  <a:lnTo>
                    <a:pt x="56" y="200"/>
                  </a:lnTo>
                  <a:lnTo>
                    <a:pt x="59" y="197"/>
                  </a:lnTo>
                  <a:lnTo>
                    <a:pt x="62" y="193"/>
                  </a:lnTo>
                  <a:lnTo>
                    <a:pt x="67" y="182"/>
                  </a:lnTo>
                  <a:lnTo>
                    <a:pt x="72" y="169"/>
                  </a:lnTo>
                  <a:lnTo>
                    <a:pt x="78" y="162"/>
                  </a:lnTo>
                  <a:lnTo>
                    <a:pt x="78" y="162"/>
                  </a:lnTo>
                  <a:lnTo>
                    <a:pt x="79" y="158"/>
                  </a:lnTo>
                  <a:lnTo>
                    <a:pt x="80" y="154"/>
                  </a:lnTo>
                  <a:lnTo>
                    <a:pt x="82" y="147"/>
                  </a:lnTo>
                  <a:lnTo>
                    <a:pt x="82" y="139"/>
                  </a:lnTo>
                  <a:lnTo>
                    <a:pt x="83" y="134"/>
                  </a:lnTo>
                  <a:lnTo>
                    <a:pt x="83" y="134"/>
                  </a:lnTo>
                  <a:lnTo>
                    <a:pt x="86" y="130"/>
                  </a:lnTo>
                  <a:lnTo>
                    <a:pt x="89" y="130"/>
                  </a:lnTo>
                  <a:lnTo>
                    <a:pt x="96" y="128"/>
                  </a:lnTo>
                  <a:lnTo>
                    <a:pt x="96" y="128"/>
                  </a:lnTo>
                  <a:lnTo>
                    <a:pt x="98" y="128"/>
                  </a:lnTo>
                  <a:lnTo>
                    <a:pt x="99" y="126"/>
                  </a:lnTo>
                  <a:lnTo>
                    <a:pt x="101" y="121"/>
                  </a:lnTo>
                  <a:lnTo>
                    <a:pt x="102" y="115"/>
                  </a:lnTo>
                  <a:lnTo>
                    <a:pt x="102" y="115"/>
                  </a:lnTo>
                  <a:lnTo>
                    <a:pt x="105" y="113"/>
                  </a:lnTo>
                  <a:lnTo>
                    <a:pt x="105" y="113"/>
                  </a:lnTo>
                  <a:lnTo>
                    <a:pt x="107" y="113"/>
                  </a:lnTo>
                  <a:lnTo>
                    <a:pt x="108" y="111"/>
                  </a:lnTo>
                  <a:lnTo>
                    <a:pt x="110" y="108"/>
                  </a:lnTo>
                  <a:lnTo>
                    <a:pt x="110" y="100"/>
                  </a:lnTo>
                  <a:lnTo>
                    <a:pt x="111" y="91"/>
                  </a:lnTo>
                  <a:lnTo>
                    <a:pt x="111" y="91"/>
                  </a:lnTo>
                  <a:lnTo>
                    <a:pt x="112" y="88"/>
                  </a:lnTo>
                  <a:lnTo>
                    <a:pt x="111" y="86"/>
                  </a:lnTo>
                  <a:lnTo>
                    <a:pt x="108" y="84"/>
                  </a:lnTo>
                  <a:lnTo>
                    <a:pt x="105" y="84"/>
                  </a:lnTo>
                  <a:lnTo>
                    <a:pt x="98" y="88"/>
                  </a:lnTo>
                  <a:lnTo>
                    <a:pt x="95" y="89"/>
                  </a:lnTo>
                  <a:lnTo>
                    <a:pt x="92" y="93"/>
                  </a:lnTo>
                  <a:lnTo>
                    <a:pt x="92" y="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9" name="Freeform 85">
              <a:extLst>
                <a:ext uri="{FF2B5EF4-FFF2-40B4-BE49-F238E27FC236}">
                  <a16:creationId xmlns:a16="http://schemas.microsoft.com/office/drawing/2014/main" id="{0A169B53-20A7-E87C-7A7E-FF6320B24BA0}"/>
                </a:ext>
              </a:extLst>
            </p:cNvPr>
            <p:cNvSpPr>
              <a:spLocks/>
            </p:cNvSpPr>
            <p:nvPr/>
          </p:nvSpPr>
          <p:spPr bwMode="auto">
            <a:xfrm>
              <a:off x="6103788" y="3158235"/>
              <a:ext cx="22837" cy="55356"/>
            </a:xfrm>
            <a:custGeom>
              <a:avLst/>
              <a:gdLst>
                <a:gd name="T0" fmla="*/ 12 w 17"/>
                <a:gd name="T1" fmla="*/ 49 h 49"/>
                <a:gd name="T2" fmla="*/ 12 w 17"/>
                <a:gd name="T3" fmla="*/ 49 h 49"/>
                <a:gd name="T4" fmla="*/ 14 w 17"/>
                <a:gd name="T5" fmla="*/ 45 h 49"/>
                <a:gd name="T6" fmla="*/ 16 w 17"/>
                <a:gd name="T7" fmla="*/ 40 h 49"/>
                <a:gd name="T8" fmla="*/ 17 w 17"/>
                <a:gd name="T9" fmla="*/ 25 h 49"/>
                <a:gd name="T10" fmla="*/ 17 w 17"/>
                <a:gd name="T11" fmla="*/ 8 h 49"/>
                <a:gd name="T12" fmla="*/ 16 w 17"/>
                <a:gd name="T13" fmla="*/ 2 h 49"/>
                <a:gd name="T14" fmla="*/ 16 w 17"/>
                <a:gd name="T15" fmla="*/ 0 h 49"/>
                <a:gd name="T16" fmla="*/ 16 w 17"/>
                <a:gd name="T17" fmla="*/ 0 h 49"/>
                <a:gd name="T18" fmla="*/ 13 w 17"/>
                <a:gd name="T19" fmla="*/ 2 h 49"/>
                <a:gd name="T20" fmla="*/ 12 w 17"/>
                <a:gd name="T21" fmla="*/ 6 h 49"/>
                <a:gd name="T22" fmla="*/ 9 w 17"/>
                <a:gd name="T23" fmla="*/ 10 h 49"/>
                <a:gd name="T24" fmla="*/ 3 w 17"/>
                <a:gd name="T25" fmla="*/ 15 h 49"/>
                <a:gd name="T26" fmla="*/ 3 w 17"/>
                <a:gd name="T27" fmla="*/ 15 h 49"/>
                <a:gd name="T28" fmla="*/ 1 w 17"/>
                <a:gd name="T29" fmla="*/ 17 h 49"/>
                <a:gd name="T30" fmla="*/ 0 w 17"/>
                <a:gd name="T31" fmla="*/ 23 h 49"/>
                <a:gd name="T32" fmla="*/ 0 w 17"/>
                <a:gd name="T33" fmla="*/ 28 h 49"/>
                <a:gd name="T34" fmla="*/ 1 w 17"/>
                <a:gd name="T35" fmla="*/ 34 h 49"/>
                <a:gd name="T36" fmla="*/ 3 w 17"/>
                <a:gd name="T37" fmla="*/ 40 h 49"/>
                <a:gd name="T38" fmla="*/ 6 w 17"/>
                <a:gd name="T39" fmla="*/ 45 h 49"/>
                <a:gd name="T40" fmla="*/ 9 w 17"/>
                <a:gd name="T41" fmla="*/ 47 h 49"/>
                <a:gd name="T42" fmla="*/ 12 w 17"/>
                <a:gd name="T43" fmla="*/ 49 h 49"/>
                <a:gd name="T44" fmla="*/ 12 w 17"/>
                <a:gd name="T4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 h="49">
                  <a:moveTo>
                    <a:pt x="12" y="49"/>
                  </a:moveTo>
                  <a:lnTo>
                    <a:pt x="12" y="49"/>
                  </a:lnTo>
                  <a:lnTo>
                    <a:pt x="14" y="45"/>
                  </a:lnTo>
                  <a:lnTo>
                    <a:pt x="16" y="40"/>
                  </a:lnTo>
                  <a:lnTo>
                    <a:pt x="17" y="25"/>
                  </a:lnTo>
                  <a:lnTo>
                    <a:pt x="17" y="8"/>
                  </a:lnTo>
                  <a:lnTo>
                    <a:pt x="16" y="2"/>
                  </a:lnTo>
                  <a:lnTo>
                    <a:pt x="16" y="0"/>
                  </a:lnTo>
                  <a:lnTo>
                    <a:pt x="16" y="0"/>
                  </a:lnTo>
                  <a:lnTo>
                    <a:pt x="13" y="2"/>
                  </a:lnTo>
                  <a:lnTo>
                    <a:pt x="12" y="6"/>
                  </a:lnTo>
                  <a:lnTo>
                    <a:pt x="9" y="10"/>
                  </a:lnTo>
                  <a:lnTo>
                    <a:pt x="3" y="15"/>
                  </a:lnTo>
                  <a:lnTo>
                    <a:pt x="3" y="15"/>
                  </a:lnTo>
                  <a:lnTo>
                    <a:pt x="1" y="17"/>
                  </a:lnTo>
                  <a:lnTo>
                    <a:pt x="0" y="23"/>
                  </a:lnTo>
                  <a:lnTo>
                    <a:pt x="0" y="28"/>
                  </a:lnTo>
                  <a:lnTo>
                    <a:pt x="1" y="34"/>
                  </a:lnTo>
                  <a:lnTo>
                    <a:pt x="3" y="40"/>
                  </a:lnTo>
                  <a:lnTo>
                    <a:pt x="6" y="45"/>
                  </a:lnTo>
                  <a:lnTo>
                    <a:pt x="9" y="47"/>
                  </a:lnTo>
                  <a:lnTo>
                    <a:pt x="12" y="49"/>
                  </a:lnTo>
                  <a:lnTo>
                    <a:pt x="12" y="4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0" name="Freeform 86">
              <a:extLst>
                <a:ext uri="{FF2B5EF4-FFF2-40B4-BE49-F238E27FC236}">
                  <a16:creationId xmlns:a16="http://schemas.microsoft.com/office/drawing/2014/main" id="{9B7057A4-8979-B706-0925-11560DA17DE1}"/>
                </a:ext>
              </a:extLst>
            </p:cNvPr>
            <p:cNvSpPr>
              <a:spLocks/>
            </p:cNvSpPr>
            <p:nvPr/>
          </p:nvSpPr>
          <p:spPr bwMode="auto">
            <a:xfrm>
              <a:off x="6089011" y="3226018"/>
              <a:ext cx="45674" cy="75691"/>
            </a:xfrm>
            <a:custGeom>
              <a:avLst/>
              <a:gdLst>
                <a:gd name="T0" fmla="*/ 0 w 34"/>
                <a:gd name="T1" fmla="*/ 8 h 67"/>
                <a:gd name="T2" fmla="*/ 0 w 34"/>
                <a:gd name="T3" fmla="*/ 8 h 67"/>
                <a:gd name="T4" fmla="*/ 0 w 34"/>
                <a:gd name="T5" fmla="*/ 11 h 67"/>
                <a:gd name="T6" fmla="*/ 0 w 34"/>
                <a:gd name="T7" fmla="*/ 13 h 67"/>
                <a:gd name="T8" fmla="*/ 3 w 34"/>
                <a:gd name="T9" fmla="*/ 21 h 67"/>
                <a:gd name="T10" fmla="*/ 8 w 34"/>
                <a:gd name="T11" fmla="*/ 30 h 67"/>
                <a:gd name="T12" fmla="*/ 8 w 34"/>
                <a:gd name="T13" fmla="*/ 36 h 67"/>
                <a:gd name="T14" fmla="*/ 8 w 34"/>
                <a:gd name="T15" fmla="*/ 41 h 67"/>
                <a:gd name="T16" fmla="*/ 8 w 34"/>
                <a:gd name="T17" fmla="*/ 41 h 67"/>
                <a:gd name="T18" fmla="*/ 8 w 34"/>
                <a:gd name="T19" fmla="*/ 52 h 67"/>
                <a:gd name="T20" fmla="*/ 9 w 34"/>
                <a:gd name="T21" fmla="*/ 61 h 67"/>
                <a:gd name="T22" fmla="*/ 9 w 34"/>
                <a:gd name="T23" fmla="*/ 65 h 67"/>
                <a:gd name="T24" fmla="*/ 12 w 34"/>
                <a:gd name="T25" fmla="*/ 67 h 67"/>
                <a:gd name="T26" fmla="*/ 13 w 34"/>
                <a:gd name="T27" fmla="*/ 67 h 67"/>
                <a:gd name="T28" fmla="*/ 16 w 34"/>
                <a:gd name="T29" fmla="*/ 65 h 67"/>
                <a:gd name="T30" fmla="*/ 16 w 34"/>
                <a:gd name="T31" fmla="*/ 65 h 67"/>
                <a:gd name="T32" fmla="*/ 21 w 34"/>
                <a:gd name="T33" fmla="*/ 60 h 67"/>
                <a:gd name="T34" fmla="*/ 24 w 34"/>
                <a:gd name="T35" fmla="*/ 58 h 67"/>
                <a:gd name="T36" fmla="*/ 26 w 34"/>
                <a:gd name="T37" fmla="*/ 58 h 67"/>
                <a:gd name="T38" fmla="*/ 29 w 34"/>
                <a:gd name="T39" fmla="*/ 54 h 67"/>
                <a:gd name="T40" fmla="*/ 29 w 34"/>
                <a:gd name="T41" fmla="*/ 54 h 67"/>
                <a:gd name="T42" fmla="*/ 31 w 34"/>
                <a:gd name="T43" fmla="*/ 47 h 67"/>
                <a:gd name="T44" fmla="*/ 32 w 34"/>
                <a:gd name="T45" fmla="*/ 36 h 67"/>
                <a:gd name="T46" fmla="*/ 32 w 34"/>
                <a:gd name="T47" fmla="*/ 23 h 67"/>
                <a:gd name="T48" fmla="*/ 32 w 34"/>
                <a:gd name="T49" fmla="*/ 13 h 67"/>
                <a:gd name="T50" fmla="*/ 32 w 34"/>
                <a:gd name="T51" fmla="*/ 13 h 67"/>
                <a:gd name="T52" fmla="*/ 34 w 34"/>
                <a:gd name="T53" fmla="*/ 10 h 67"/>
                <a:gd name="T54" fmla="*/ 32 w 34"/>
                <a:gd name="T55" fmla="*/ 6 h 67"/>
                <a:gd name="T56" fmla="*/ 29 w 34"/>
                <a:gd name="T57" fmla="*/ 4 h 67"/>
                <a:gd name="T58" fmla="*/ 28 w 34"/>
                <a:gd name="T59" fmla="*/ 2 h 67"/>
                <a:gd name="T60" fmla="*/ 21 w 34"/>
                <a:gd name="T61" fmla="*/ 0 h 67"/>
                <a:gd name="T62" fmla="*/ 18 w 34"/>
                <a:gd name="T63" fmla="*/ 2 h 67"/>
                <a:gd name="T64" fmla="*/ 15 w 34"/>
                <a:gd name="T65" fmla="*/ 4 h 67"/>
                <a:gd name="T66" fmla="*/ 15 w 34"/>
                <a:gd name="T67" fmla="*/ 4 h 67"/>
                <a:gd name="T68" fmla="*/ 10 w 34"/>
                <a:gd name="T69" fmla="*/ 6 h 67"/>
                <a:gd name="T70" fmla="*/ 6 w 34"/>
                <a:gd name="T71" fmla="*/ 6 h 67"/>
                <a:gd name="T72" fmla="*/ 3 w 34"/>
                <a:gd name="T73" fmla="*/ 6 h 67"/>
                <a:gd name="T74" fmla="*/ 0 w 34"/>
                <a:gd name="T75" fmla="*/ 8 h 67"/>
                <a:gd name="T76" fmla="*/ 0 w 34"/>
                <a:gd name="T77" fmla="*/ 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 h="67">
                  <a:moveTo>
                    <a:pt x="0" y="8"/>
                  </a:moveTo>
                  <a:lnTo>
                    <a:pt x="0" y="8"/>
                  </a:lnTo>
                  <a:lnTo>
                    <a:pt x="0" y="11"/>
                  </a:lnTo>
                  <a:lnTo>
                    <a:pt x="0" y="13"/>
                  </a:lnTo>
                  <a:lnTo>
                    <a:pt x="3" y="21"/>
                  </a:lnTo>
                  <a:lnTo>
                    <a:pt x="8" y="30"/>
                  </a:lnTo>
                  <a:lnTo>
                    <a:pt x="8" y="36"/>
                  </a:lnTo>
                  <a:lnTo>
                    <a:pt x="8" y="41"/>
                  </a:lnTo>
                  <a:lnTo>
                    <a:pt x="8" y="41"/>
                  </a:lnTo>
                  <a:lnTo>
                    <a:pt x="8" y="52"/>
                  </a:lnTo>
                  <a:lnTo>
                    <a:pt x="9" y="61"/>
                  </a:lnTo>
                  <a:lnTo>
                    <a:pt x="9" y="65"/>
                  </a:lnTo>
                  <a:lnTo>
                    <a:pt x="12" y="67"/>
                  </a:lnTo>
                  <a:lnTo>
                    <a:pt x="13" y="67"/>
                  </a:lnTo>
                  <a:lnTo>
                    <a:pt x="16" y="65"/>
                  </a:lnTo>
                  <a:lnTo>
                    <a:pt x="16" y="65"/>
                  </a:lnTo>
                  <a:lnTo>
                    <a:pt x="21" y="60"/>
                  </a:lnTo>
                  <a:lnTo>
                    <a:pt x="24" y="58"/>
                  </a:lnTo>
                  <a:lnTo>
                    <a:pt x="26" y="58"/>
                  </a:lnTo>
                  <a:lnTo>
                    <a:pt x="29" y="54"/>
                  </a:lnTo>
                  <a:lnTo>
                    <a:pt x="29" y="54"/>
                  </a:lnTo>
                  <a:lnTo>
                    <a:pt x="31" y="47"/>
                  </a:lnTo>
                  <a:lnTo>
                    <a:pt x="32" y="36"/>
                  </a:lnTo>
                  <a:lnTo>
                    <a:pt x="32" y="23"/>
                  </a:lnTo>
                  <a:lnTo>
                    <a:pt x="32" y="13"/>
                  </a:lnTo>
                  <a:lnTo>
                    <a:pt x="32" y="13"/>
                  </a:lnTo>
                  <a:lnTo>
                    <a:pt x="34" y="10"/>
                  </a:lnTo>
                  <a:lnTo>
                    <a:pt x="32" y="6"/>
                  </a:lnTo>
                  <a:lnTo>
                    <a:pt x="29" y="4"/>
                  </a:lnTo>
                  <a:lnTo>
                    <a:pt x="28" y="2"/>
                  </a:lnTo>
                  <a:lnTo>
                    <a:pt x="21" y="0"/>
                  </a:lnTo>
                  <a:lnTo>
                    <a:pt x="18" y="2"/>
                  </a:lnTo>
                  <a:lnTo>
                    <a:pt x="15" y="4"/>
                  </a:lnTo>
                  <a:lnTo>
                    <a:pt x="15" y="4"/>
                  </a:lnTo>
                  <a:lnTo>
                    <a:pt x="10" y="6"/>
                  </a:lnTo>
                  <a:lnTo>
                    <a:pt x="6" y="6"/>
                  </a:lnTo>
                  <a:lnTo>
                    <a:pt x="3" y="6"/>
                  </a:lnTo>
                  <a:lnTo>
                    <a:pt x="0" y="8"/>
                  </a:lnTo>
                  <a:lnTo>
                    <a:pt x="0" y="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1" name="Freeform 87">
              <a:extLst>
                <a:ext uri="{FF2B5EF4-FFF2-40B4-BE49-F238E27FC236}">
                  <a16:creationId xmlns:a16="http://schemas.microsoft.com/office/drawing/2014/main" id="{3EFB478D-41A6-7684-FF09-EE94ACCE5196}"/>
                </a:ext>
              </a:extLst>
            </p:cNvPr>
            <p:cNvSpPr>
              <a:spLocks/>
            </p:cNvSpPr>
            <p:nvPr/>
          </p:nvSpPr>
          <p:spPr bwMode="auto">
            <a:xfrm>
              <a:off x="4272785" y="2852083"/>
              <a:ext cx="173294" cy="171716"/>
            </a:xfrm>
            <a:custGeom>
              <a:avLst/>
              <a:gdLst>
                <a:gd name="T0" fmla="*/ 73 w 129"/>
                <a:gd name="T1" fmla="*/ 7 h 152"/>
                <a:gd name="T2" fmla="*/ 71 w 129"/>
                <a:gd name="T3" fmla="*/ 0 h 152"/>
                <a:gd name="T4" fmla="*/ 61 w 129"/>
                <a:gd name="T5" fmla="*/ 0 h 152"/>
                <a:gd name="T6" fmla="*/ 41 w 129"/>
                <a:gd name="T7" fmla="*/ 26 h 152"/>
                <a:gd name="T8" fmla="*/ 28 w 129"/>
                <a:gd name="T9" fmla="*/ 57 h 152"/>
                <a:gd name="T10" fmla="*/ 28 w 129"/>
                <a:gd name="T11" fmla="*/ 74 h 152"/>
                <a:gd name="T12" fmla="*/ 19 w 129"/>
                <a:gd name="T13" fmla="*/ 81 h 152"/>
                <a:gd name="T14" fmla="*/ 9 w 129"/>
                <a:gd name="T15" fmla="*/ 85 h 152"/>
                <a:gd name="T16" fmla="*/ 9 w 129"/>
                <a:gd name="T17" fmla="*/ 96 h 152"/>
                <a:gd name="T18" fmla="*/ 9 w 129"/>
                <a:gd name="T19" fmla="*/ 102 h 152"/>
                <a:gd name="T20" fmla="*/ 0 w 129"/>
                <a:gd name="T21" fmla="*/ 120 h 152"/>
                <a:gd name="T22" fmla="*/ 3 w 129"/>
                <a:gd name="T23" fmla="*/ 126 h 152"/>
                <a:gd name="T24" fmla="*/ 25 w 129"/>
                <a:gd name="T25" fmla="*/ 126 h 152"/>
                <a:gd name="T26" fmla="*/ 41 w 129"/>
                <a:gd name="T27" fmla="*/ 126 h 152"/>
                <a:gd name="T28" fmla="*/ 61 w 129"/>
                <a:gd name="T29" fmla="*/ 120 h 152"/>
                <a:gd name="T30" fmla="*/ 67 w 129"/>
                <a:gd name="T31" fmla="*/ 118 h 152"/>
                <a:gd name="T32" fmla="*/ 76 w 129"/>
                <a:gd name="T33" fmla="*/ 126 h 152"/>
                <a:gd name="T34" fmla="*/ 81 w 129"/>
                <a:gd name="T35" fmla="*/ 126 h 152"/>
                <a:gd name="T36" fmla="*/ 77 w 129"/>
                <a:gd name="T37" fmla="*/ 137 h 152"/>
                <a:gd name="T38" fmla="*/ 74 w 129"/>
                <a:gd name="T39" fmla="*/ 144 h 152"/>
                <a:gd name="T40" fmla="*/ 81 w 129"/>
                <a:gd name="T41" fmla="*/ 144 h 152"/>
                <a:gd name="T42" fmla="*/ 97 w 129"/>
                <a:gd name="T43" fmla="*/ 133 h 152"/>
                <a:gd name="T44" fmla="*/ 105 w 129"/>
                <a:gd name="T45" fmla="*/ 139 h 152"/>
                <a:gd name="T46" fmla="*/ 103 w 129"/>
                <a:gd name="T47" fmla="*/ 144 h 152"/>
                <a:gd name="T48" fmla="*/ 118 w 129"/>
                <a:gd name="T49" fmla="*/ 152 h 152"/>
                <a:gd name="T50" fmla="*/ 128 w 129"/>
                <a:gd name="T51" fmla="*/ 144 h 152"/>
                <a:gd name="T52" fmla="*/ 129 w 129"/>
                <a:gd name="T53" fmla="*/ 135 h 152"/>
                <a:gd name="T54" fmla="*/ 121 w 129"/>
                <a:gd name="T55" fmla="*/ 120 h 152"/>
                <a:gd name="T56" fmla="*/ 118 w 129"/>
                <a:gd name="T57" fmla="*/ 126 h 152"/>
                <a:gd name="T58" fmla="*/ 115 w 129"/>
                <a:gd name="T59" fmla="*/ 116 h 152"/>
                <a:gd name="T60" fmla="*/ 119 w 129"/>
                <a:gd name="T61" fmla="*/ 109 h 152"/>
                <a:gd name="T62" fmla="*/ 121 w 129"/>
                <a:gd name="T63" fmla="*/ 104 h 152"/>
                <a:gd name="T64" fmla="*/ 111 w 129"/>
                <a:gd name="T65" fmla="*/ 104 h 152"/>
                <a:gd name="T66" fmla="*/ 106 w 129"/>
                <a:gd name="T67" fmla="*/ 102 h 152"/>
                <a:gd name="T68" fmla="*/ 109 w 129"/>
                <a:gd name="T69" fmla="*/ 81 h 152"/>
                <a:gd name="T70" fmla="*/ 113 w 129"/>
                <a:gd name="T71" fmla="*/ 78 h 152"/>
                <a:gd name="T72" fmla="*/ 99 w 129"/>
                <a:gd name="T73" fmla="*/ 70 h 152"/>
                <a:gd name="T74" fmla="*/ 96 w 129"/>
                <a:gd name="T75" fmla="*/ 74 h 152"/>
                <a:gd name="T76" fmla="*/ 87 w 129"/>
                <a:gd name="T77" fmla="*/ 78 h 152"/>
                <a:gd name="T78" fmla="*/ 79 w 129"/>
                <a:gd name="T79" fmla="*/ 68 h 152"/>
                <a:gd name="T80" fmla="*/ 71 w 129"/>
                <a:gd name="T81" fmla="*/ 61 h 152"/>
                <a:gd name="T82" fmla="*/ 70 w 129"/>
                <a:gd name="T83" fmla="*/ 54 h 152"/>
                <a:gd name="T84" fmla="*/ 68 w 129"/>
                <a:gd name="T85" fmla="*/ 52 h 152"/>
                <a:gd name="T86" fmla="*/ 55 w 129"/>
                <a:gd name="T87" fmla="*/ 52 h 152"/>
                <a:gd name="T88" fmla="*/ 54 w 129"/>
                <a:gd name="T89" fmla="*/ 57 h 152"/>
                <a:gd name="T90" fmla="*/ 52 w 129"/>
                <a:gd name="T91" fmla="*/ 46 h 152"/>
                <a:gd name="T92" fmla="*/ 55 w 129"/>
                <a:gd name="T93" fmla="*/ 37 h 152"/>
                <a:gd name="T94" fmla="*/ 65 w 129"/>
                <a:gd name="T95" fmla="*/ 1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9" h="152">
                  <a:moveTo>
                    <a:pt x="70" y="9"/>
                  </a:moveTo>
                  <a:lnTo>
                    <a:pt x="70" y="9"/>
                  </a:lnTo>
                  <a:lnTo>
                    <a:pt x="73" y="7"/>
                  </a:lnTo>
                  <a:lnTo>
                    <a:pt x="73" y="4"/>
                  </a:lnTo>
                  <a:lnTo>
                    <a:pt x="73" y="2"/>
                  </a:lnTo>
                  <a:lnTo>
                    <a:pt x="71" y="0"/>
                  </a:lnTo>
                  <a:lnTo>
                    <a:pt x="67" y="0"/>
                  </a:lnTo>
                  <a:lnTo>
                    <a:pt x="61" y="0"/>
                  </a:lnTo>
                  <a:lnTo>
                    <a:pt x="61" y="0"/>
                  </a:lnTo>
                  <a:lnTo>
                    <a:pt x="57" y="4"/>
                  </a:lnTo>
                  <a:lnTo>
                    <a:pt x="52" y="9"/>
                  </a:lnTo>
                  <a:lnTo>
                    <a:pt x="41" y="26"/>
                  </a:lnTo>
                  <a:lnTo>
                    <a:pt x="32" y="44"/>
                  </a:lnTo>
                  <a:lnTo>
                    <a:pt x="29" y="52"/>
                  </a:lnTo>
                  <a:lnTo>
                    <a:pt x="28" y="57"/>
                  </a:lnTo>
                  <a:lnTo>
                    <a:pt x="28" y="57"/>
                  </a:lnTo>
                  <a:lnTo>
                    <a:pt x="28" y="67"/>
                  </a:lnTo>
                  <a:lnTo>
                    <a:pt x="28" y="74"/>
                  </a:lnTo>
                  <a:lnTo>
                    <a:pt x="25" y="80"/>
                  </a:lnTo>
                  <a:lnTo>
                    <a:pt x="22" y="81"/>
                  </a:lnTo>
                  <a:lnTo>
                    <a:pt x="19" y="81"/>
                  </a:lnTo>
                  <a:lnTo>
                    <a:pt x="19" y="81"/>
                  </a:lnTo>
                  <a:lnTo>
                    <a:pt x="13" y="81"/>
                  </a:lnTo>
                  <a:lnTo>
                    <a:pt x="9" y="85"/>
                  </a:lnTo>
                  <a:lnTo>
                    <a:pt x="6" y="91"/>
                  </a:lnTo>
                  <a:lnTo>
                    <a:pt x="7" y="94"/>
                  </a:lnTo>
                  <a:lnTo>
                    <a:pt x="9" y="96"/>
                  </a:lnTo>
                  <a:lnTo>
                    <a:pt x="9" y="96"/>
                  </a:lnTo>
                  <a:lnTo>
                    <a:pt x="10" y="98"/>
                  </a:lnTo>
                  <a:lnTo>
                    <a:pt x="9" y="102"/>
                  </a:lnTo>
                  <a:lnTo>
                    <a:pt x="4" y="111"/>
                  </a:lnTo>
                  <a:lnTo>
                    <a:pt x="1" y="115"/>
                  </a:lnTo>
                  <a:lnTo>
                    <a:pt x="0" y="120"/>
                  </a:lnTo>
                  <a:lnTo>
                    <a:pt x="0" y="124"/>
                  </a:lnTo>
                  <a:lnTo>
                    <a:pt x="3" y="126"/>
                  </a:lnTo>
                  <a:lnTo>
                    <a:pt x="3" y="126"/>
                  </a:lnTo>
                  <a:lnTo>
                    <a:pt x="9" y="128"/>
                  </a:lnTo>
                  <a:lnTo>
                    <a:pt x="16" y="128"/>
                  </a:lnTo>
                  <a:lnTo>
                    <a:pt x="25" y="126"/>
                  </a:lnTo>
                  <a:lnTo>
                    <a:pt x="33" y="126"/>
                  </a:lnTo>
                  <a:lnTo>
                    <a:pt x="33" y="126"/>
                  </a:lnTo>
                  <a:lnTo>
                    <a:pt x="41" y="126"/>
                  </a:lnTo>
                  <a:lnTo>
                    <a:pt x="48" y="126"/>
                  </a:lnTo>
                  <a:lnTo>
                    <a:pt x="55" y="124"/>
                  </a:lnTo>
                  <a:lnTo>
                    <a:pt x="61" y="120"/>
                  </a:lnTo>
                  <a:lnTo>
                    <a:pt x="61" y="120"/>
                  </a:lnTo>
                  <a:lnTo>
                    <a:pt x="64" y="118"/>
                  </a:lnTo>
                  <a:lnTo>
                    <a:pt x="67" y="118"/>
                  </a:lnTo>
                  <a:lnTo>
                    <a:pt x="70" y="120"/>
                  </a:lnTo>
                  <a:lnTo>
                    <a:pt x="74" y="124"/>
                  </a:lnTo>
                  <a:lnTo>
                    <a:pt x="76" y="126"/>
                  </a:lnTo>
                  <a:lnTo>
                    <a:pt x="80" y="126"/>
                  </a:lnTo>
                  <a:lnTo>
                    <a:pt x="80" y="126"/>
                  </a:lnTo>
                  <a:lnTo>
                    <a:pt x="81" y="126"/>
                  </a:lnTo>
                  <a:lnTo>
                    <a:pt x="83" y="128"/>
                  </a:lnTo>
                  <a:lnTo>
                    <a:pt x="80" y="131"/>
                  </a:lnTo>
                  <a:lnTo>
                    <a:pt x="77" y="137"/>
                  </a:lnTo>
                  <a:lnTo>
                    <a:pt x="76" y="141"/>
                  </a:lnTo>
                  <a:lnTo>
                    <a:pt x="74" y="144"/>
                  </a:lnTo>
                  <a:lnTo>
                    <a:pt x="74" y="144"/>
                  </a:lnTo>
                  <a:lnTo>
                    <a:pt x="76" y="146"/>
                  </a:lnTo>
                  <a:lnTo>
                    <a:pt x="77" y="146"/>
                  </a:lnTo>
                  <a:lnTo>
                    <a:pt x="81" y="144"/>
                  </a:lnTo>
                  <a:lnTo>
                    <a:pt x="92" y="135"/>
                  </a:lnTo>
                  <a:lnTo>
                    <a:pt x="92" y="135"/>
                  </a:lnTo>
                  <a:lnTo>
                    <a:pt x="97" y="133"/>
                  </a:lnTo>
                  <a:lnTo>
                    <a:pt x="102" y="133"/>
                  </a:lnTo>
                  <a:lnTo>
                    <a:pt x="105" y="137"/>
                  </a:lnTo>
                  <a:lnTo>
                    <a:pt x="105" y="139"/>
                  </a:lnTo>
                  <a:lnTo>
                    <a:pt x="103" y="142"/>
                  </a:lnTo>
                  <a:lnTo>
                    <a:pt x="103" y="142"/>
                  </a:lnTo>
                  <a:lnTo>
                    <a:pt x="103" y="144"/>
                  </a:lnTo>
                  <a:lnTo>
                    <a:pt x="106" y="148"/>
                  </a:lnTo>
                  <a:lnTo>
                    <a:pt x="113" y="152"/>
                  </a:lnTo>
                  <a:lnTo>
                    <a:pt x="118" y="152"/>
                  </a:lnTo>
                  <a:lnTo>
                    <a:pt x="122" y="152"/>
                  </a:lnTo>
                  <a:lnTo>
                    <a:pt x="127" y="148"/>
                  </a:lnTo>
                  <a:lnTo>
                    <a:pt x="128" y="144"/>
                  </a:lnTo>
                  <a:lnTo>
                    <a:pt x="128" y="144"/>
                  </a:lnTo>
                  <a:lnTo>
                    <a:pt x="129" y="141"/>
                  </a:lnTo>
                  <a:lnTo>
                    <a:pt x="129" y="135"/>
                  </a:lnTo>
                  <a:lnTo>
                    <a:pt x="128" y="126"/>
                  </a:lnTo>
                  <a:lnTo>
                    <a:pt x="124" y="120"/>
                  </a:lnTo>
                  <a:lnTo>
                    <a:pt x="121" y="120"/>
                  </a:lnTo>
                  <a:lnTo>
                    <a:pt x="119" y="122"/>
                  </a:lnTo>
                  <a:lnTo>
                    <a:pt x="119" y="122"/>
                  </a:lnTo>
                  <a:lnTo>
                    <a:pt x="118" y="126"/>
                  </a:lnTo>
                  <a:lnTo>
                    <a:pt x="116" y="126"/>
                  </a:lnTo>
                  <a:lnTo>
                    <a:pt x="115" y="122"/>
                  </a:lnTo>
                  <a:lnTo>
                    <a:pt x="115" y="116"/>
                  </a:lnTo>
                  <a:lnTo>
                    <a:pt x="116" y="113"/>
                  </a:lnTo>
                  <a:lnTo>
                    <a:pt x="119" y="109"/>
                  </a:lnTo>
                  <a:lnTo>
                    <a:pt x="119" y="109"/>
                  </a:lnTo>
                  <a:lnTo>
                    <a:pt x="121" y="107"/>
                  </a:lnTo>
                  <a:lnTo>
                    <a:pt x="122" y="105"/>
                  </a:lnTo>
                  <a:lnTo>
                    <a:pt x="121" y="104"/>
                  </a:lnTo>
                  <a:lnTo>
                    <a:pt x="121" y="102"/>
                  </a:lnTo>
                  <a:lnTo>
                    <a:pt x="116" y="102"/>
                  </a:lnTo>
                  <a:lnTo>
                    <a:pt x="111" y="104"/>
                  </a:lnTo>
                  <a:lnTo>
                    <a:pt x="111" y="104"/>
                  </a:lnTo>
                  <a:lnTo>
                    <a:pt x="108" y="104"/>
                  </a:lnTo>
                  <a:lnTo>
                    <a:pt x="106" y="102"/>
                  </a:lnTo>
                  <a:lnTo>
                    <a:pt x="106" y="94"/>
                  </a:lnTo>
                  <a:lnTo>
                    <a:pt x="108" y="85"/>
                  </a:lnTo>
                  <a:lnTo>
                    <a:pt x="109" y="81"/>
                  </a:lnTo>
                  <a:lnTo>
                    <a:pt x="112" y="80"/>
                  </a:lnTo>
                  <a:lnTo>
                    <a:pt x="112" y="80"/>
                  </a:lnTo>
                  <a:lnTo>
                    <a:pt x="113" y="78"/>
                  </a:lnTo>
                  <a:lnTo>
                    <a:pt x="112" y="76"/>
                  </a:lnTo>
                  <a:lnTo>
                    <a:pt x="106" y="72"/>
                  </a:lnTo>
                  <a:lnTo>
                    <a:pt x="99" y="70"/>
                  </a:lnTo>
                  <a:lnTo>
                    <a:pt x="96" y="72"/>
                  </a:lnTo>
                  <a:lnTo>
                    <a:pt x="96" y="74"/>
                  </a:lnTo>
                  <a:lnTo>
                    <a:pt x="96" y="74"/>
                  </a:lnTo>
                  <a:lnTo>
                    <a:pt x="95" y="76"/>
                  </a:lnTo>
                  <a:lnTo>
                    <a:pt x="93" y="78"/>
                  </a:lnTo>
                  <a:lnTo>
                    <a:pt x="87" y="78"/>
                  </a:lnTo>
                  <a:lnTo>
                    <a:pt x="81" y="74"/>
                  </a:lnTo>
                  <a:lnTo>
                    <a:pt x="80" y="72"/>
                  </a:lnTo>
                  <a:lnTo>
                    <a:pt x="79" y="68"/>
                  </a:lnTo>
                  <a:lnTo>
                    <a:pt x="79" y="68"/>
                  </a:lnTo>
                  <a:lnTo>
                    <a:pt x="76" y="65"/>
                  </a:lnTo>
                  <a:lnTo>
                    <a:pt x="71" y="61"/>
                  </a:lnTo>
                  <a:lnTo>
                    <a:pt x="68" y="57"/>
                  </a:lnTo>
                  <a:lnTo>
                    <a:pt x="68" y="55"/>
                  </a:lnTo>
                  <a:lnTo>
                    <a:pt x="70" y="54"/>
                  </a:lnTo>
                  <a:lnTo>
                    <a:pt x="70" y="54"/>
                  </a:lnTo>
                  <a:lnTo>
                    <a:pt x="70" y="52"/>
                  </a:lnTo>
                  <a:lnTo>
                    <a:pt x="68" y="52"/>
                  </a:lnTo>
                  <a:lnTo>
                    <a:pt x="64" y="50"/>
                  </a:lnTo>
                  <a:lnTo>
                    <a:pt x="58" y="50"/>
                  </a:lnTo>
                  <a:lnTo>
                    <a:pt x="55" y="52"/>
                  </a:lnTo>
                  <a:lnTo>
                    <a:pt x="54" y="55"/>
                  </a:lnTo>
                  <a:lnTo>
                    <a:pt x="54" y="55"/>
                  </a:lnTo>
                  <a:lnTo>
                    <a:pt x="54" y="57"/>
                  </a:lnTo>
                  <a:lnTo>
                    <a:pt x="52" y="57"/>
                  </a:lnTo>
                  <a:lnTo>
                    <a:pt x="51" y="54"/>
                  </a:lnTo>
                  <a:lnTo>
                    <a:pt x="52" y="46"/>
                  </a:lnTo>
                  <a:lnTo>
                    <a:pt x="54" y="43"/>
                  </a:lnTo>
                  <a:lnTo>
                    <a:pt x="55" y="37"/>
                  </a:lnTo>
                  <a:lnTo>
                    <a:pt x="55" y="37"/>
                  </a:lnTo>
                  <a:lnTo>
                    <a:pt x="61" y="28"/>
                  </a:lnTo>
                  <a:lnTo>
                    <a:pt x="63" y="20"/>
                  </a:lnTo>
                  <a:lnTo>
                    <a:pt x="65" y="15"/>
                  </a:lnTo>
                  <a:lnTo>
                    <a:pt x="70" y="9"/>
                  </a:lnTo>
                  <a:lnTo>
                    <a:pt x="70" y="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2" name="Freeform 88">
              <a:extLst>
                <a:ext uri="{FF2B5EF4-FFF2-40B4-BE49-F238E27FC236}">
                  <a16:creationId xmlns:a16="http://schemas.microsoft.com/office/drawing/2014/main" id="{52F3D2D5-149E-3920-823E-326D0DCEC619}"/>
                </a:ext>
              </a:extLst>
            </p:cNvPr>
            <p:cNvSpPr>
              <a:spLocks/>
            </p:cNvSpPr>
            <p:nvPr/>
          </p:nvSpPr>
          <p:spPr bwMode="auto">
            <a:xfrm>
              <a:off x="7005183" y="4822301"/>
              <a:ext cx="193444" cy="403307"/>
            </a:xfrm>
            <a:custGeom>
              <a:avLst/>
              <a:gdLst>
                <a:gd name="T0" fmla="*/ 123 w 144"/>
                <a:gd name="T1" fmla="*/ 4 h 357"/>
                <a:gd name="T2" fmla="*/ 119 w 144"/>
                <a:gd name="T3" fmla="*/ 2 h 357"/>
                <a:gd name="T4" fmla="*/ 116 w 144"/>
                <a:gd name="T5" fmla="*/ 11 h 357"/>
                <a:gd name="T6" fmla="*/ 113 w 144"/>
                <a:gd name="T7" fmla="*/ 21 h 357"/>
                <a:gd name="T8" fmla="*/ 113 w 144"/>
                <a:gd name="T9" fmla="*/ 30 h 357"/>
                <a:gd name="T10" fmla="*/ 109 w 144"/>
                <a:gd name="T11" fmla="*/ 37 h 357"/>
                <a:gd name="T12" fmla="*/ 101 w 144"/>
                <a:gd name="T13" fmla="*/ 41 h 357"/>
                <a:gd name="T14" fmla="*/ 97 w 144"/>
                <a:gd name="T15" fmla="*/ 41 h 357"/>
                <a:gd name="T16" fmla="*/ 91 w 144"/>
                <a:gd name="T17" fmla="*/ 47 h 357"/>
                <a:gd name="T18" fmla="*/ 91 w 144"/>
                <a:gd name="T19" fmla="*/ 52 h 357"/>
                <a:gd name="T20" fmla="*/ 90 w 144"/>
                <a:gd name="T21" fmla="*/ 59 h 357"/>
                <a:gd name="T22" fmla="*/ 90 w 144"/>
                <a:gd name="T23" fmla="*/ 65 h 357"/>
                <a:gd name="T24" fmla="*/ 91 w 144"/>
                <a:gd name="T25" fmla="*/ 69 h 357"/>
                <a:gd name="T26" fmla="*/ 87 w 144"/>
                <a:gd name="T27" fmla="*/ 76 h 357"/>
                <a:gd name="T28" fmla="*/ 75 w 144"/>
                <a:gd name="T29" fmla="*/ 82 h 357"/>
                <a:gd name="T30" fmla="*/ 72 w 144"/>
                <a:gd name="T31" fmla="*/ 82 h 357"/>
                <a:gd name="T32" fmla="*/ 62 w 144"/>
                <a:gd name="T33" fmla="*/ 91 h 357"/>
                <a:gd name="T34" fmla="*/ 52 w 144"/>
                <a:gd name="T35" fmla="*/ 98 h 357"/>
                <a:gd name="T36" fmla="*/ 47 w 144"/>
                <a:gd name="T37" fmla="*/ 100 h 357"/>
                <a:gd name="T38" fmla="*/ 34 w 144"/>
                <a:gd name="T39" fmla="*/ 102 h 357"/>
                <a:gd name="T40" fmla="*/ 22 w 144"/>
                <a:gd name="T41" fmla="*/ 105 h 357"/>
                <a:gd name="T42" fmla="*/ 19 w 144"/>
                <a:gd name="T43" fmla="*/ 105 h 357"/>
                <a:gd name="T44" fmla="*/ 18 w 144"/>
                <a:gd name="T45" fmla="*/ 117 h 357"/>
                <a:gd name="T46" fmla="*/ 17 w 144"/>
                <a:gd name="T47" fmla="*/ 133 h 357"/>
                <a:gd name="T48" fmla="*/ 14 w 144"/>
                <a:gd name="T49" fmla="*/ 139 h 357"/>
                <a:gd name="T50" fmla="*/ 11 w 144"/>
                <a:gd name="T51" fmla="*/ 161 h 357"/>
                <a:gd name="T52" fmla="*/ 17 w 144"/>
                <a:gd name="T53" fmla="*/ 183 h 357"/>
                <a:gd name="T54" fmla="*/ 19 w 144"/>
                <a:gd name="T55" fmla="*/ 196 h 357"/>
                <a:gd name="T56" fmla="*/ 21 w 144"/>
                <a:gd name="T57" fmla="*/ 215 h 357"/>
                <a:gd name="T58" fmla="*/ 17 w 144"/>
                <a:gd name="T59" fmla="*/ 227 h 357"/>
                <a:gd name="T60" fmla="*/ 12 w 144"/>
                <a:gd name="T61" fmla="*/ 235 h 357"/>
                <a:gd name="T62" fmla="*/ 3 w 144"/>
                <a:gd name="T63" fmla="*/ 252 h 357"/>
                <a:gd name="T64" fmla="*/ 0 w 144"/>
                <a:gd name="T65" fmla="*/ 268 h 357"/>
                <a:gd name="T66" fmla="*/ 5 w 144"/>
                <a:gd name="T67" fmla="*/ 296 h 357"/>
                <a:gd name="T68" fmla="*/ 8 w 144"/>
                <a:gd name="T69" fmla="*/ 309 h 357"/>
                <a:gd name="T70" fmla="*/ 12 w 144"/>
                <a:gd name="T71" fmla="*/ 333 h 357"/>
                <a:gd name="T72" fmla="*/ 17 w 144"/>
                <a:gd name="T73" fmla="*/ 344 h 357"/>
                <a:gd name="T74" fmla="*/ 25 w 144"/>
                <a:gd name="T75" fmla="*/ 351 h 357"/>
                <a:gd name="T76" fmla="*/ 46 w 144"/>
                <a:gd name="T77" fmla="*/ 357 h 357"/>
                <a:gd name="T78" fmla="*/ 53 w 144"/>
                <a:gd name="T79" fmla="*/ 355 h 357"/>
                <a:gd name="T80" fmla="*/ 54 w 144"/>
                <a:gd name="T81" fmla="*/ 353 h 357"/>
                <a:gd name="T82" fmla="*/ 62 w 144"/>
                <a:gd name="T83" fmla="*/ 351 h 357"/>
                <a:gd name="T84" fmla="*/ 71 w 144"/>
                <a:gd name="T85" fmla="*/ 348 h 357"/>
                <a:gd name="T86" fmla="*/ 74 w 144"/>
                <a:gd name="T87" fmla="*/ 346 h 357"/>
                <a:gd name="T88" fmla="*/ 79 w 144"/>
                <a:gd name="T89" fmla="*/ 329 h 357"/>
                <a:gd name="T90" fmla="*/ 101 w 144"/>
                <a:gd name="T91" fmla="*/ 239 h 357"/>
                <a:gd name="T92" fmla="*/ 117 w 144"/>
                <a:gd name="T93" fmla="*/ 179 h 357"/>
                <a:gd name="T94" fmla="*/ 123 w 144"/>
                <a:gd name="T95" fmla="*/ 141 h 357"/>
                <a:gd name="T96" fmla="*/ 125 w 144"/>
                <a:gd name="T97" fmla="*/ 133 h 357"/>
                <a:gd name="T98" fmla="*/ 128 w 144"/>
                <a:gd name="T99" fmla="*/ 120 h 357"/>
                <a:gd name="T100" fmla="*/ 128 w 144"/>
                <a:gd name="T101" fmla="*/ 113 h 357"/>
                <a:gd name="T102" fmla="*/ 126 w 144"/>
                <a:gd name="T103" fmla="*/ 104 h 357"/>
                <a:gd name="T104" fmla="*/ 128 w 144"/>
                <a:gd name="T105" fmla="*/ 94 h 357"/>
                <a:gd name="T106" fmla="*/ 130 w 144"/>
                <a:gd name="T107" fmla="*/ 94 h 357"/>
                <a:gd name="T108" fmla="*/ 132 w 144"/>
                <a:gd name="T109" fmla="*/ 96 h 357"/>
                <a:gd name="T110" fmla="*/ 139 w 144"/>
                <a:gd name="T111" fmla="*/ 104 h 357"/>
                <a:gd name="T112" fmla="*/ 144 w 144"/>
                <a:gd name="T113" fmla="*/ 94 h 357"/>
                <a:gd name="T114" fmla="*/ 144 w 144"/>
                <a:gd name="T115" fmla="*/ 83 h 357"/>
                <a:gd name="T116" fmla="*/ 138 w 144"/>
                <a:gd name="T117" fmla="*/ 59 h 357"/>
                <a:gd name="T118" fmla="*/ 136 w 144"/>
                <a:gd name="T119" fmla="*/ 47 h 357"/>
                <a:gd name="T120" fmla="*/ 135 w 144"/>
                <a:gd name="T121" fmla="*/ 33 h 357"/>
                <a:gd name="T122" fmla="*/ 125 w 144"/>
                <a:gd name="T123" fmla="*/ 11 h 357"/>
                <a:gd name="T124" fmla="*/ 123 w 144"/>
                <a:gd name="T125" fmla="*/ 4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 h="357">
                  <a:moveTo>
                    <a:pt x="123" y="4"/>
                  </a:moveTo>
                  <a:lnTo>
                    <a:pt x="123" y="4"/>
                  </a:lnTo>
                  <a:lnTo>
                    <a:pt x="120" y="0"/>
                  </a:lnTo>
                  <a:lnTo>
                    <a:pt x="119" y="2"/>
                  </a:lnTo>
                  <a:lnTo>
                    <a:pt x="116" y="11"/>
                  </a:lnTo>
                  <a:lnTo>
                    <a:pt x="116" y="11"/>
                  </a:lnTo>
                  <a:lnTo>
                    <a:pt x="114" y="15"/>
                  </a:lnTo>
                  <a:lnTo>
                    <a:pt x="113" y="21"/>
                  </a:lnTo>
                  <a:lnTo>
                    <a:pt x="113" y="30"/>
                  </a:lnTo>
                  <a:lnTo>
                    <a:pt x="113" y="30"/>
                  </a:lnTo>
                  <a:lnTo>
                    <a:pt x="112" y="33"/>
                  </a:lnTo>
                  <a:lnTo>
                    <a:pt x="109" y="37"/>
                  </a:lnTo>
                  <a:lnTo>
                    <a:pt x="104" y="41"/>
                  </a:lnTo>
                  <a:lnTo>
                    <a:pt x="101" y="41"/>
                  </a:lnTo>
                  <a:lnTo>
                    <a:pt x="101" y="41"/>
                  </a:lnTo>
                  <a:lnTo>
                    <a:pt x="97" y="41"/>
                  </a:lnTo>
                  <a:lnTo>
                    <a:pt x="93" y="43"/>
                  </a:lnTo>
                  <a:lnTo>
                    <a:pt x="91" y="47"/>
                  </a:lnTo>
                  <a:lnTo>
                    <a:pt x="91" y="52"/>
                  </a:lnTo>
                  <a:lnTo>
                    <a:pt x="91" y="52"/>
                  </a:lnTo>
                  <a:lnTo>
                    <a:pt x="91" y="58"/>
                  </a:lnTo>
                  <a:lnTo>
                    <a:pt x="90" y="59"/>
                  </a:lnTo>
                  <a:lnTo>
                    <a:pt x="90" y="61"/>
                  </a:lnTo>
                  <a:lnTo>
                    <a:pt x="90" y="65"/>
                  </a:lnTo>
                  <a:lnTo>
                    <a:pt x="90" y="65"/>
                  </a:lnTo>
                  <a:lnTo>
                    <a:pt x="91" y="69"/>
                  </a:lnTo>
                  <a:lnTo>
                    <a:pt x="90" y="70"/>
                  </a:lnTo>
                  <a:lnTo>
                    <a:pt x="87" y="76"/>
                  </a:lnTo>
                  <a:lnTo>
                    <a:pt x="82" y="80"/>
                  </a:lnTo>
                  <a:lnTo>
                    <a:pt x="75" y="82"/>
                  </a:lnTo>
                  <a:lnTo>
                    <a:pt x="75" y="82"/>
                  </a:lnTo>
                  <a:lnTo>
                    <a:pt x="72" y="82"/>
                  </a:lnTo>
                  <a:lnTo>
                    <a:pt x="69" y="85"/>
                  </a:lnTo>
                  <a:lnTo>
                    <a:pt x="62" y="91"/>
                  </a:lnTo>
                  <a:lnTo>
                    <a:pt x="54" y="96"/>
                  </a:lnTo>
                  <a:lnTo>
                    <a:pt x="52" y="98"/>
                  </a:lnTo>
                  <a:lnTo>
                    <a:pt x="47" y="100"/>
                  </a:lnTo>
                  <a:lnTo>
                    <a:pt x="47" y="100"/>
                  </a:lnTo>
                  <a:lnTo>
                    <a:pt x="41" y="100"/>
                  </a:lnTo>
                  <a:lnTo>
                    <a:pt x="34" y="102"/>
                  </a:lnTo>
                  <a:lnTo>
                    <a:pt x="28" y="105"/>
                  </a:lnTo>
                  <a:lnTo>
                    <a:pt x="22" y="105"/>
                  </a:lnTo>
                  <a:lnTo>
                    <a:pt x="22" y="105"/>
                  </a:lnTo>
                  <a:lnTo>
                    <a:pt x="19" y="105"/>
                  </a:lnTo>
                  <a:lnTo>
                    <a:pt x="18" y="107"/>
                  </a:lnTo>
                  <a:lnTo>
                    <a:pt x="18" y="117"/>
                  </a:lnTo>
                  <a:lnTo>
                    <a:pt x="17" y="128"/>
                  </a:lnTo>
                  <a:lnTo>
                    <a:pt x="17" y="133"/>
                  </a:lnTo>
                  <a:lnTo>
                    <a:pt x="14" y="139"/>
                  </a:lnTo>
                  <a:lnTo>
                    <a:pt x="14" y="139"/>
                  </a:lnTo>
                  <a:lnTo>
                    <a:pt x="11" y="150"/>
                  </a:lnTo>
                  <a:lnTo>
                    <a:pt x="11" y="161"/>
                  </a:lnTo>
                  <a:lnTo>
                    <a:pt x="14" y="172"/>
                  </a:lnTo>
                  <a:lnTo>
                    <a:pt x="17" y="183"/>
                  </a:lnTo>
                  <a:lnTo>
                    <a:pt x="17" y="183"/>
                  </a:lnTo>
                  <a:lnTo>
                    <a:pt x="19" y="196"/>
                  </a:lnTo>
                  <a:lnTo>
                    <a:pt x="21" y="207"/>
                  </a:lnTo>
                  <a:lnTo>
                    <a:pt x="21" y="215"/>
                  </a:lnTo>
                  <a:lnTo>
                    <a:pt x="19" y="220"/>
                  </a:lnTo>
                  <a:lnTo>
                    <a:pt x="17" y="227"/>
                  </a:lnTo>
                  <a:lnTo>
                    <a:pt x="12" y="235"/>
                  </a:lnTo>
                  <a:lnTo>
                    <a:pt x="12" y="235"/>
                  </a:lnTo>
                  <a:lnTo>
                    <a:pt x="8" y="244"/>
                  </a:lnTo>
                  <a:lnTo>
                    <a:pt x="3" y="252"/>
                  </a:lnTo>
                  <a:lnTo>
                    <a:pt x="2" y="261"/>
                  </a:lnTo>
                  <a:lnTo>
                    <a:pt x="0" y="268"/>
                  </a:lnTo>
                  <a:lnTo>
                    <a:pt x="0" y="283"/>
                  </a:lnTo>
                  <a:lnTo>
                    <a:pt x="5" y="296"/>
                  </a:lnTo>
                  <a:lnTo>
                    <a:pt x="5" y="296"/>
                  </a:lnTo>
                  <a:lnTo>
                    <a:pt x="8" y="309"/>
                  </a:lnTo>
                  <a:lnTo>
                    <a:pt x="9" y="322"/>
                  </a:lnTo>
                  <a:lnTo>
                    <a:pt x="12" y="333"/>
                  </a:lnTo>
                  <a:lnTo>
                    <a:pt x="15" y="338"/>
                  </a:lnTo>
                  <a:lnTo>
                    <a:pt x="17" y="344"/>
                  </a:lnTo>
                  <a:lnTo>
                    <a:pt x="17" y="344"/>
                  </a:lnTo>
                  <a:lnTo>
                    <a:pt x="25" y="351"/>
                  </a:lnTo>
                  <a:lnTo>
                    <a:pt x="36" y="357"/>
                  </a:lnTo>
                  <a:lnTo>
                    <a:pt x="46" y="357"/>
                  </a:lnTo>
                  <a:lnTo>
                    <a:pt x="49" y="357"/>
                  </a:lnTo>
                  <a:lnTo>
                    <a:pt x="53" y="355"/>
                  </a:lnTo>
                  <a:lnTo>
                    <a:pt x="53" y="355"/>
                  </a:lnTo>
                  <a:lnTo>
                    <a:pt x="54" y="353"/>
                  </a:lnTo>
                  <a:lnTo>
                    <a:pt x="58" y="351"/>
                  </a:lnTo>
                  <a:lnTo>
                    <a:pt x="62" y="351"/>
                  </a:lnTo>
                  <a:lnTo>
                    <a:pt x="68" y="349"/>
                  </a:lnTo>
                  <a:lnTo>
                    <a:pt x="71" y="348"/>
                  </a:lnTo>
                  <a:lnTo>
                    <a:pt x="74" y="346"/>
                  </a:lnTo>
                  <a:lnTo>
                    <a:pt x="74" y="346"/>
                  </a:lnTo>
                  <a:lnTo>
                    <a:pt x="76" y="338"/>
                  </a:lnTo>
                  <a:lnTo>
                    <a:pt x="79" y="329"/>
                  </a:lnTo>
                  <a:lnTo>
                    <a:pt x="87" y="303"/>
                  </a:lnTo>
                  <a:lnTo>
                    <a:pt x="101" y="239"/>
                  </a:lnTo>
                  <a:lnTo>
                    <a:pt x="101" y="239"/>
                  </a:lnTo>
                  <a:lnTo>
                    <a:pt x="117" y="179"/>
                  </a:lnTo>
                  <a:lnTo>
                    <a:pt x="122" y="155"/>
                  </a:lnTo>
                  <a:lnTo>
                    <a:pt x="123" y="141"/>
                  </a:lnTo>
                  <a:lnTo>
                    <a:pt x="123" y="141"/>
                  </a:lnTo>
                  <a:lnTo>
                    <a:pt x="125" y="133"/>
                  </a:lnTo>
                  <a:lnTo>
                    <a:pt x="126" y="128"/>
                  </a:lnTo>
                  <a:lnTo>
                    <a:pt x="128" y="120"/>
                  </a:lnTo>
                  <a:lnTo>
                    <a:pt x="128" y="117"/>
                  </a:lnTo>
                  <a:lnTo>
                    <a:pt x="128" y="113"/>
                  </a:lnTo>
                  <a:lnTo>
                    <a:pt x="128" y="113"/>
                  </a:lnTo>
                  <a:lnTo>
                    <a:pt x="126" y="104"/>
                  </a:lnTo>
                  <a:lnTo>
                    <a:pt x="128" y="96"/>
                  </a:lnTo>
                  <a:lnTo>
                    <a:pt x="128" y="94"/>
                  </a:lnTo>
                  <a:lnTo>
                    <a:pt x="129" y="94"/>
                  </a:lnTo>
                  <a:lnTo>
                    <a:pt x="130" y="94"/>
                  </a:lnTo>
                  <a:lnTo>
                    <a:pt x="132" y="96"/>
                  </a:lnTo>
                  <a:lnTo>
                    <a:pt x="132" y="96"/>
                  </a:lnTo>
                  <a:lnTo>
                    <a:pt x="136" y="102"/>
                  </a:lnTo>
                  <a:lnTo>
                    <a:pt x="139" y="104"/>
                  </a:lnTo>
                  <a:lnTo>
                    <a:pt x="142" y="100"/>
                  </a:lnTo>
                  <a:lnTo>
                    <a:pt x="144" y="94"/>
                  </a:lnTo>
                  <a:lnTo>
                    <a:pt x="144" y="94"/>
                  </a:lnTo>
                  <a:lnTo>
                    <a:pt x="144" y="83"/>
                  </a:lnTo>
                  <a:lnTo>
                    <a:pt x="141" y="72"/>
                  </a:lnTo>
                  <a:lnTo>
                    <a:pt x="138" y="59"/>
                  </a:lnTo>
                  <a:lnTo>
                    <a:pt x="136" y="47"/>
                  </a:lnTo>
                  <a:lnTo>
                    <a:pt x="136" y="47"/>
                  </a:lnTo>
                  <a:lnTo>
                    <a:pt x="136" y="41"/>
                  </a:lnTo>
                  <a:lnTo>
                    <a:pt x="135" y="33"/>
                  </a:lnTo>
                  <a:lnTo>
                    <a:pt x="130" y="22"/>
                  </a:lnTo>
                  <a:lnTo>
                    <a:pt x="125" y="11"/>
                  </a:lnTo>
                  <a:lnTo>
                    <a:pt x="123" y="4"/>
                  </a:lnTo>
                  <a:lnTo>
                    <a:pt x="123"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3" name="Freeform 89">
              <a:extLst>
                <a:ext uri="{FF2B5EF4-FFF2-40B4-BE49-F238E27FC236}">
                  <a16:creationId xmlns:a16="http://schemas.microsoft.com/office/drawing/2014/main" id="{13D52743-1C6E-D0AD-01B5-42C698AB1B37}"/>
                </a:ext>
              </a:extLst>
            </p:cNvPr>
            <p:cNvSpPr>
              <a:spLocks/>
            </p:cNvSpPr>
            <p:nvPr/>
          </p:nvSpPr>
          <p:spPr bwMode="auto">
            <a:xfrm>
              <a:off x="7999271" y="4204349"/>
              <a:ext cx="53734" cy="109582"/>
            </a:xfrm>
            <a:custGeom>
              <a:avLst/>
              <a:gdLst>
                <a:gd name="T0" fmla="*/ 8 w 40"/>
                <a:gd name="T1" fmla="*/ 0 h 97"/>
                <a:gd name="T2" fmla="*/ 8 w 40"/>
                <a:gd name="T3" fmla="*/ 0 h 97"/>
                <a:gd name="T4" fmla="*/ 7 w 40"/>
                <a:gd name="T5" fmla="*/ 0 h 97"/>
                <a:gd name="T6" fmla="*/ 6 w 40"/>
                <a:gd name="T7" fmla="*/ 2 h 97"/>
                <a:gd name="T8" fmla="*/ 4 w 40"/>
                <a:gd name="T9" fmla="*/ 10 h 97"/>
                <a:gd name="T10" fmla="*/ 3 w 40"/>
                <a:gd name="T11" fmla="*/ 17 h 97"/>
                <a:gd name="T12" fmla="*/ 1 w 40"/>
                <a:gd name="T13" fmla="*/ 24 h 97"/>
                <a:gd name="T14" fmla="*/ 1 w 40"/>
                <a:gd name="T15" fmla="*/ 24 h 97"/>
                <a:gd name="T16" fmla="*/ 0 w 40"/>
                <a:gd name="T17" fmla="*/ 32 h 97"/>
                <a:gd name="T18" fmla="*/ 0 w 40"/>
                <a:gd name="T19" fmla="*/ 39 h 97"/>
                <a:gd name="T20" fmla="*/ 0 w 40"/>
                <a:gd name="T21" fmla="*/ 58 h 97"/>
                <a:gd name="T22" fmla="*/ 0 w 40"/>
                <a:gd name="T23" fmla="*/ 58 h 97"/>
                <a:gd name="T24" fmla="*/ 1 w 40"/>
                <a:gd name="T25" fmla="*/ 78 h 97"/>
                <a:gd name="T26" fmla="*/ 4 w 40"/>
                <a:gd name="T27" fmla="*/ 88 h 97"/>
                <a:gd name="T28" fmla="*/ 7 w 40"/>
                <a:gd name="T29" fmla="*/ 91 h 97"/>
                <a:gd name="T30" fmla="*/ 10 w 40"/>
                <a:gd name="T31" fmla="*/ 95 h 97"/>
                <a:gd name="T32" fmla="*/ 10 w 40"/>
                <a:gd name="T33" fmla="*/ 95 h 97"/>
                <a:gd name="T34" fmla="*/ 14 w 40"/>
                <a:gd name="T35" fmla="*/ 97 h 97"/>
                <a:gd name="T36" fmla="*/ 20 w 40"/>
                <a:gd name="T37" fmla="*/ 97 h 97"/>
                <a:gd name="T38" fmla="*/ 24 w 40"/>
                <a:gd name="T39" fmla="*/ 93 h 97"/>
                <a:gd name="T40" fmla="*/ 29 w 40"/>
                <a:gd name="T41" fmla="*/ 90 h 97"/>
                <a:gd name="T42" fmla="*/ 33 w 40"/>
                <a:gd name="T43" fmla="*/ 82 h 97"/>
                <a:gd name="T44" fmla="*/ 37 w 40"/>
                <a:gd name="T45" fmla="*/ 75 h 97"/>
                <a:gd name="T46" fmla="*/ 39 w 40"/>
                <a:gd name="T47" fmla="*/ 67 h 97"/>
                <a:gd name="T48" fmla="*/ 40 w 40"/>
                <a:gd name="T49" fmla="*/ 60 h 97"/>
                <a:gd name="T50" fmla="*/ 40 w 40"/>
                <a:gd name="T51" fmla="*/ 60 h 97"/>
                <a:gd name="T52" fmla="*/ 39 w 40"/>
                <a:gd name="T53" fmla="*/ 50 h 97"/>
                <a:gd name="T54" fmla="*/ 36 w 40"/>
                <a:gd name="T55" fmla="*/ 41 h 97"/>
                <a:gd name="T56" fmla="*/ 32 w 40"/>
                <a:gd name="T57" fmla="*/ 32 h 97"/>
                <a:gd name="T58" fmla="*/ 26 w 40"/>
                <a:gd name="T59" fmla="*/ 23 h 97"/>
                <a:gd name="T60" fmla="*/ 16 w 40"/>
                <a:gd name="T61" fmla="*/ 6 h 97"/>
                <a:gd name="T62" fmla="*/ 11 w 40"/>
                <a:gd name="T63" fmla="*/ 2 h 97"/>
                <a:gd name="T64" fmla="*/ 8 w 40"/>
                <a:gd name="T65" fmla="*/ 0 h 97"/>
                <a:gd name="T66" fmla="*/ 8 w 40"/>
                <a:gd name="T6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 h="97">
                  <a:moveTo>
                    <a:pt x="8" y="0"/>
                  </a:moveTo>
                  <a:lnTo>
                    <a:pt x="8" y="0"/>
                  </a:lnTo>
                  <a:lnTo>
                    <a:pt x="7" y="0"/>
                  </a:lnTo>
                  <a:lnTo>
                    <a:pt x="6" y="2"/>
                  </a:lnTo>
                  <a:lnTo>
                    <a:pt x="4" y="10"/>
                  </a:lnTo>
                  <a:lnTo>
                    <a:pt x="3" y="17"/>
                  </a:lnTo>
                  <a:lnTo>
                    <a:pt x="1" y="24"/>
                  </a:lnTo>
                  <a:lnTo>
                    <a:pt x="1" y="24"/>
                  </a:lnTo>
                  <a:lnTo>
                    <a:pt x="0" y="32"/>
                  </a:lnTo>
                  <a:lnTo>
                    <a:pt x="0" y="39"/>
                  </a:lnTo>
                  <a:lnTo>
                    <a:pt x="0" y="58"/>
                  </a:lnTo>
                  <a:lnTo>
                    <a:pt x="0" y="58"/>
                  </a:lnTo>
                  <a:lnTo>
                    <a:pt x="1" y="78"/>
                  </a:lnTo>
                  <a:lnTo>
                    <a:pt x="4" y="88"/>
                  </a:lnTo>
                  <a:lnTo>
                    <a:pt x="7" y="91"/>
                  </a:lnTo>
                  <a:lnTo>
                    <a:pt x="10" y="95"/>
                  </a:lnTo>
                  <a:lnTo>
                    <a:pt x="10" y="95"/>
                  </a:lnTo>
                  <a:lnTo>
                    <a:pt x="14" y="97"/>
                  </a:lnTo>
                  <a:lnTo>
                    <a:pt x="20" y="97"/>
                  </a:lnTo>
                  <a:lnTo>
                    <a:pt x="24" y="93"/>
                  </a:lnTo>
                  <a:lnTo>
                    <a:pt x="29" y="90"/>
                  </a:lnTo>
                  <a:lnTo>
                    <a:pt x="33" y="82"/>
                  </a:lnTo>
                  <a:lnTo>
                    <a:pt x="37" y="75"/>
                  </a:lnTo>
                  <a:lnTo>
                    <a:pt x="39" y="67"/>
                  </a:lnTo>
                  <a:lnTo>
                    <a:pt x="40" y="60"/>
                  </a:lnTo>
                  <a:lnTo>
                    <a:pt x="40" y="60"/>
                  </a:lnTo>
                  <a:lnTo>
                    <a:pt x="39" y="50"/>
                  </a:lnTo>
                  <a:lnTo>
                    <a:pt x="36" y="41"/>
                  </a:lnTo>
                  <a:lnTo>
                    <a:pt x="32" y="32"/>
                  </a:lnTo>
                  <a:lnTo>
                    <a:pt x="26" y="23"/>
                  </a:lnTo>
                  <a:lnTo>
                    <a:pt x="16" y="6"/>
                  </a:lnTo>
                  <a:lnTo>
                    <a:pt x="11" y="2"/>
                  </a:lnTo>
                  <a:lnTo>
                    <a:pt x="8" y="0"/>
                  </a:lnTo>
                  <a:lnTo>
                    <a:pt x="8"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4" name="Freeform 90">
              <a:extLst>
                <a:ext uri="{FF2B5EF4-FFF2-40B4-BE49-F238E27FC236}">
                  <a16:creationId xmlns:a16="http://schemas.microsoft.com/office/drawing/2014/main" id="{7DB6B526-C5F8-4608-AB7E-BC9648983E23}"/>
                </a:ext>
              </a:extLst>
            </p:cNvPr>
            <p:cNvSpPr>
              <a:spLocks/>
            </p:cNvSpPr>
            <p:nvPr/>
          </p:nvSpPr>
          <p:spPr bwMode="auto">
            <a:xfrm>
              <a:off x="8657519" y="4651715"/>
              <a:ext cx="271359" cy="82469"/>
            </a:xfrm>
            <a:custGeom>
              <a:avLst/>
              <a:gdLst>
                <a:gd name="T0" fmla="*/ 176 w 202"/>
                <a:gd name="T1" fmla="*/ 69 h 73"/>
                <a:gd name="T2" fmla="*/ 180 w 202"/>
                <a:gd name="T3" fmla="*/ 67 h 73"/>
                <a:gd name="T4" fmla="*/ 187 w 202"/>
                <a:gd name="T5" fmla="*/ 73 h 73"/>
                <a:gd name="T6" fmla="*/ 195 w 202"/>
                <a:gd name="T7" fmla="*/ 73 h 73"/>
                <a:gd name="T8" fmla="*/ 199 w 202"/>
                <a:gd name="T9" fmla="*/ 69 h 73"/>
                <a:gd name="T10" fmla="*/ 201 w 202"/>
                <a:gd name="T11" fmla="*/ 64 h 73"/>
                <a:gd name="T12" fmla="*/ 193 w 202"/>
                <a:gd name="T13" fmla="*/ 62 h 73"/>
                <a:gd name="T14" fmla="*/ 180 w 202"/>
                <a:gd name="T15" fmla="*/ 56 h 73"/>
                <a:gd name="T16" fmla="*/ 179 w 202"/>
                <a:gd name="T17" fmla="*/ 55 h 73"/>
                <a:gd name="T18" fmla="*/ 176 w 202"/>
                <a:gd name="T19" fmla="*/ 51 h 73"/>
                <a:gd name="T20" fmla="*/ 154 w 202"/>
                <a:gd name="T21" fmla="*/ 51 h 73"/>
                <a:gd name="T22" fmla="*/ 145 w 202"/>
                <a:gd name="T23" fmla="*/ 47 h 73"/>
                <a:gd name="T24" fmla="*/ 142 w 202"/>
                <a:gd name="T25" fmla="*/ 45 h 73"/>
                <a:gd name="T26" fmla="*/ 148 w 202"/>
                <a:gd name="T27" fmla="*/ 40 h 73"/>
                <a:gd name="T28" fmla="*/ 164 w 202"/>
                <a:gd name="T29" fmla="*/ 30 h 73"/>
                <a:gd name="T30" fmla="*/ 167 w 202"/>
                <a:gd name="T31" fmla="*/ 28 h 73"/>
                <a:gd name="T32" fmla="*/ 162 w 202"/>
                <a:gd name="T33" fmla="*/ 25 h 73"/>
                <a:gd name="T34" fmla="*/ 140 w 202"/>
                <a:gd name="T35" fmla="*/ 30 h 73"/>
                <a:gd name="T36" fmla="*/ 133 w 202"/>
                <a:gd name="T37" fmla="*/ 30 h 73"/>
                <a:gd name="T38" fmla="*/ 113 w 202"/>
                <a:gd name="T39" fmla="*/ 25 h 73"/>
                <a:gd name="T40" fmla="*/ 101 w 202"/>
                <a:gd name="T41" fmla="*/ 21 h 73"/>
                <a:gd name="T42" fmla="*/ 100 w 202"/>
                <a:gd name="T43" fmla="*/ 23 h 73"/>
                <a:gd name="T44" fmla="*/ 94 w 202"/>
                <a:gd name="T45" fmla="*/ 26 h 73"/>
                <a:gd name="T46" fmla="*/ 67 w 202"/>
                <a:gd name="T47" fmla="*/ 19 h 73"/>
                <a:gd name="T48" fmla="*/ 57 w 202"/>
                <a:gd name="T49" fmla="*/ 12 h 73"/>
                <a:gd name="T50" fmla="*/ 34 w 202"/>
                <a:gd name="T51" fmla="*/ 2 h 73"/>
                <a:gd name="T52" fmla="*/ 19 w 202"/>
                <a:gd name="T53" fmla="*/ 2 h 73"/>
                <a:gd name="T54" fmla="*/ 10 w 202"/>
                <a:gd name="T55" fmla="*/ 8 h 73"/>
                <a:gd name="T56" fmla="*/ 7 w 202"/>
                <a:gd name="T57" fmla="*/ 13 h 73"/>
                <a:gd name="T58" fmla="*/ 3 w 202"/>
                <a:gd name="T59" fmla="*/ 17 h 73"/>
                <a:gd name="T60" fmla="*/ 1 w 202"/>
                <a:gd name="T61" fmla="*/ 23 h 73"/>
                <a:gd name="T62" fmla="*/ 1 w 202"/>
                <a:gd name="T63" fmla="*/ 26 h 73"/>
                <a:gd name="T64" fmla="*/ 7 w 202"/>
                <a:gd name="T65" fmla="*/ 28 h 73"/>
                <a:gd name="T66" fmla="*/ 16 w 202"/>
                <a:gd name="T67" fmla="*/ 26 h 73"/>
                <a:gd name="T68" fmla="*/ 19 w 202"/>
                <a:gd name="T69" fmla="*/ 30 h 73"/>
                <a:gd name="T70" fmla="*/ 22 w 202"/>
                <a:gd name="T71" fmla="*/ 40 h 73"/>
                <a:gd name="T72" fmla="*/ 26 w 202"/>
                <a:gd name="T73" fmla="*/ 41 h 73"/>
                <a:gd name="T74" fmla="*/ 45 w 202"/>
                <a:gd name="T75" fmla="*/ 47 h 73"/>
                <a:gd name="T76" fmla="*/ 60 w 202"/>
                <a:gd name="T77" fmla="*/ 47 h 73"/>
                <a:gd name="T78" fmla="*/ 61 w 202"/>
                <a:gd name="T79" fmla="*/ 45 h 73"/>
                <a:gd name="T80" fmla="*/ 67 w 202"/>
                <a:gd name="T81" fmla="*/ 43 h 73"/>
                <a:gd name="T82" fmla="*/ 89 w 202"/>
                <a:gd name="T83" fmla="*/ 49 h 73"/>
                <a:gd name="T84" fmla="*/ 100 w 202"/>
                <a:gd name="T85" fmla="*/ 58 h 73"/>
                <a:gd name="T86" fmla="*/ 111 w 202"/>
                <a:gd name="T87" fmla="*/ 64 h 73"/>
                <a:gd name="T88" fmla="*/ 139 w 202"/>
                <a:gd name="T89" fmla="*/ 69 h 73"/>
                <a:gd name="T90" fmla="*/ 149 w 202"/>
                <a:gd name="T91" fmla="*/ 67 h 73"/>
                <a:gd name="T92" fmla="*/ 165 w 202"/>
                <a:gd name="T93" fmla="*/ 71 h 73"/>
                <a:gd name="T94" fmla="*/ 174 w 202"/>
                <a:gd name="T95" fmla="*/ 71 h 73"/>
                <a:gd name="T96" fmla="*/ 176 w 202"/>
                <a:gd name="T97" fmla="*/ 6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2" h="73">
                  <a:moveTo>
                    <a:pt x="176" y="69"/>
                  </a:moveTo>
                  <a:lnTo>
                    <a:pt x="176" y="69"/>
                  </a:lnTo>
                  <a:lnTo>
                    <a:pt x="177" y="67"/>
                  </a:lnTo>
                  <a:lnTo>
                    <a:pt x="180" y="67"/>
                  </a:lnTo>
                  <a:lnTo>
                    <a:pt x="184" y="71"/>
                  </a:lnTo>
                  <a:lnTo>
                    <a:pt x="187" y="73"/>
                  </a:lnTo>
                  <a:lnTo>
                    <a:pt x="192" y="73"/>
                  </a:lnTo>
                  <a:lnTo>
                    <a:pt x="195" y="73"/>
                  </a:lnTo>
                  <a:lnTo>
                    <a:pt x="199" y="69"/>
                  </a:lnTo>
                  <a:lnTo>
                    <a:pt x="199" y="69"/>
                  </a:lnTo>
                  <a:lnTo>
                    <a:pt x="202" y="67"/>
                  </a:lnTo>
                  <a:lnTo>
                    <a:pt x="201" y="64"/>
                  </a:lnTo>
                  <a:lnTo>
                    <a:pt x="197" y="62"/>
                  </a:lnTo>
                  <a:lnTo>
                    <a:pt x="193" y="62"/>
                  </a:lnTo>
                  <a:lnTo>
                    <a:pt x="184" y="60"/>
                  </a:lnTo>
                  <a:lnTo>
                    <a:pt x="180" y="56"/>
                  </a:lnTo>
                  <a:lnTo>
                    <a:pt x="179" y="55"/>
                  </a:lnTo>
                  <a:lnTo>
                    <a:pt x="179" y="55"/>
                  </a:lnTo>
                  <a:lnTo>
                    <a:pt x="179" y="53"/>
                  </a:lnTo>
                  <a:lnTo>
                    <a:pt x="176" y="51"/>
                  </a:lnTo>
                  <a:lnTo>
                    <a:pt x="165" y="51"/>
                  </a:lnTo>
                  <a:lnTo>
                    <a:pt x="154" y="51"/>
                  </a:lnTo>
                  <a:lnTo>
                    <a:pt x="149" y="49"/>
                  </a:lnTo>
                  <a:lnTo>
                    <a:pt x="145" y="47"/>
                  </a:lnTo>
                  <a:lnTo>
                    <a:pt x="145" y="47"/>
                  </a:lnTo>
                  <a:lnTo>
                    <a:pt x="142" y="45"/>
                  </a:lnTo>
                  <a:lnTo>
                    <a:pt x="142" y="43"/>
                  </a:lnTo>
                  <a:lnTo>
                    <a:pt x="148" y="40"/>
                  </a:lnTo>
                  <a:lnTo>
                    <a:pt x="156" y="34"/>
                  </a:lnTo>
                  <a:lnTo>
                    <a:pt x="164" y="30"/>
                  </a:lnTo>
                  <a:lnTo>
                    <a:pt x="164" y="30"/>
                  </a:lnTo>
                  <a:lnTo>
                    <a:pt x="167" y="28"/>
                  </a:lnTo>
                  <a:lnTo>
                    <a:pt x="167" y="26"/>
                  </a:lnTo>
                  <a:lnTo>
                    <a:pt x="162" y="25"/>
                  </a:lnTo>
                  <a:lnTo>
                    <a:pt x="154" y="26"/>
                  </a:lnTo>
                  <a:lnTo>
                    <a:pt x="140" y="30"/>
                  </a:lnTo>
                  <a:lnTo>
                    <a:pt x="140" y="30"/>
                  </a:lnTo>
                  <a:lnTo>
                    <a:pt x="133" y="30"/>
                  </a:lnTo>
                  <a:lnTo>
                    <a:pt x="126" y="30"/>
                  </a:lnTo>
                  <a:lnTo>
                    <a:pt x="113" y="25"/>
                  </a:lnTo>
                  <a:lnTo>
                    <a:pt x="104" y="21"/>
                  </a:lnTo>
                  <a:lnTo>
                    <a:pt x="101" y="21"/>
                  </a:lnTo>
                  <a:lnTo>
                    <a:pt x="100" y="23"/>
                  </a:lnTo>
                  <a:lnTo>
                    <a:pt x="100" y="23"/>
                  </a:lnTo>
                  <a:lnTo>
                    <a:pt x="98" y="26"/>
                  </a:lnTo>
                  <a:lnTo>
                    <a:pt x="94" y="26"/>
                  </a:lnTo>
                  <a:lnTo>
                    <a:pt x="80" y="25"/>
                  </a:lnTo>
                  <a:lnTo>
                    <a:pt x="67" y="19"/>
                  </a:lnTo>
                  <a:lnTo>
                    <a:pt x="57" y="12"/>
                  </a:lnTo>
                  <a:lnTo>
                    <a:pt x="57" y="12"/>
                  </a:lnTo>
                  <a:lnTo>
                    <a:pt x="47" y="6"/>
                  </a:lnTo>
                  <a:lnTo>
                    <a:pt x="34" y="2"/>
                  </a:lnTo>
                  <a:lnTo>
                    <a:pt x="26" y="0"/>
                  </a:lnTo>
                  <a:lnTo>
                    <a:pt x="19" y="2"/>
                  </a:lnTo>
                  <a:lnTo>
                    <a:pt x="15" y="4"/>
                  </a:lnTo>
                  <a:lnTo>
                    <a:pt x="10" y="8"/>
                  </a:lnTo>
                  <a:lnTo>
                    <a:pt x="10" y="8"/>
                  </a:lnTo>
                  <a:lnTo>
                    <a:pt x="7" y="13"/>
                  </a:lnTo>
                  <a:lnTo>
                    <a:pt x="6" y="15"/>
                  </a:lnTo>
                  <a:lnTo>
                    <a:pt x="3" y="17"/>
                  </a:lnTo>
                  <a:lnTo>
                    <a:pt x="0" y="17"/>
                  </a:lnTo>
                  <a:lnTo>
                    <a:pt x="1" y="23"/>
                  </a:lnTo>
                  <a:lnTo>
                    <a:pt x="1" y="23"/>
                  </a:lnTo>
                  <a:lnTo>
                    <a:pt x="1" y="26"/>
                  </a:lnTo>
                  <a:lnTo>
                    <a:pt x="3" y="28"/>
                  </a:lnTo>
                  <a:lnTo>
                    <a:pt x="7" y="28"/>
                  </a:lnTo>
                  <a:lnTo>
                    <a:pt x="16" y="26"/>
                  </a:lnTo>
                  <a:lnTo>
                    <a:pt x="16" y="26"/>
                  </a:lnTo>
                  <a:lnTo>
                    <a:pt x="18" y="28"/>
                  </a:lnTo>
                  <a:lnTo>
                    <a:pt x="19" y="30"/>
                  </a:lnTo>
                  <a:lnTo>
                    <a:pt x="20" y="34"/>
                  </a:lnTo>
                  <a:lnTo>
                    <a:pt x="22" y="40"/>
                  </a:lnTo>
                  <a:lnTo>
                    <a:pt x="23" y="41"/>
                  </a:lnTo>
                  <a:lnTo>
                    <a:pt x="26" y="41"/>
                  </a:lnTo>
                  <a:lnTo>
                    <a:pt x="26" y="41"/>
                  </a:lnTo>
                  <a:lnTo>
                    <a:pt x="45" y="47"/>
                  </a:lnTo>
                  <a:lnTo>
                    <a:pt x="55" y="47"/>
                  </a:lnTo>
                  <a:lnTo>
                    <a:pt x="60" y="47"/>
                  </a:lnTo>
                  <a:lnTo>
                    <a:pt x="61" y="45"/>
                  </a:lnTo>
                  <a:lnTo>
                    <a:pt x="61" y="45"/>
                  </a:lnTo>
                  <a:lnTo>
                    <a:pt x="63" y="43"/>
                  </a:lnTo>
                  <a:lnTo>
                    <a:pt x="67" y="43"/>
                  </a:lnTo>
                  <a:lnTo>
                    <a:pt x="78" y="45"/>
                  </a:lnTo>
                  <a:lnTo>
                    <a:pt x="89" y="49"/>
                  </a:lnTo>
                  <a:lnTo>
                    <a:pt x="100" y="58"/>
                  </a:lnTo>
                  <a:lnTo>
                    <a:pt x="100" y="58"/>
                  </a:lnTo>
                  <a:lnTo>
                    <a:pt x="104" y="62"/>
                  </a:lnTo>
                  <a:lnTo>
                    <a:pt x="111" y="64"/>
                  </a:lnTo>
                  <a:lnTo>
                    <a:pt x="124" y="67"/>
                  </a:lnTo>
                  <a:lnTo>
                    <a:pt x="139" y="69"/>
                  </a:lnTo>
                  <a:lnTo>
                    <a:pt x="149" y="67"/>
                  </a:lnTo>
                  <a:lnTo>
                    <a:pt x="149" y="67"/>
                  </a:lnTo>
                  <a:lnTo>
                    <a:pt x="156" y="67"/>
                  </a:lnTo>
                  <a:lnTo>
                    <a:pt x="165" y="71"/>
                  </a:lnTo>
                  <a:lnTo>
                    <a:pt x="171" y="71"/>
                  </a:lnTo>
                  <a:lnTo>
                    <a:pt x="174" y="71"/>
                  </a:lnTo>
                  <a:lnTo>
                    <a:pt x="176" y="69"/>
                  </a:lnTo>
                  <a:lnTo>
                    <a:pt x="176" y="6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5" name="Freeform 91">
              <a:extLst>
                <a:ext uri="{FF2B5EF4-FFF2-40B4-BE49-F238E27FC236}">
                  <a16:creationId xmlns:a16="http://schemas.microsoft.com/office/drawing/2014/main" id="{1E542883-E000-3890-B11B-00BE250CD16C}"/>
                </a:ext>
              </a:extLst>
            </p:cNvPr>
            <p:cNvSpPr>
              <a:spLocks/>
            </p:cNvSpPr>
            <p:nvPr/>
          </p:nvSpPr>
          <p:spPr bwMode="auto">
            <a:xfrm>
              <a:off x="8387503" y="4322969"/>
              <a:ext cx="300913" cy="328746"/>
            </a:xfrm>
            <a:custGeom>
              <a:avLst/>
              <a:gdLst>
                <a:gd name="T0" fmla="*/ 210 w 224"/>
                <a:gd name="T1" fmla="*/ 245 h 291"/>
                <a:gd name="T2" fmla="*/ 213 w 224"/>
                <a:gd name="T3" fmla="*/ 227 h 291"/>
                <a:gd name="T4" fmla="*/ 217 w 224"/>
                <a:gd name="T5" fmla="*/ 221 h 291"/>
                <a:gd name="T6" fmla="*/ 222 w 224"/>
                <a:gd name="T7" fmla="*/ 221 h 291"/>
                <a:gd name="T8" fmla="*/ 223 w 224"/>
                <a:gd name="T9" fmla="*/ 208 h 291"/>
                <a:gd name="T10" fmla="*/ 219 w 224"/>
                <a:gd name="T11" fmla="*/ 203 h 291"/>
                <a:gd name="T12" fmla="*/ 208 w 224"/>
                <a:gd name="T13" fmla="*/ 186 h 291"/>
                <a:gd name="T14" fmla="*/ 200 w 224"/>
                <a:gd name="T15" fmla="*/ 188 h 291"/>
                <a:gd name="T16" fmla="*/ 198 w 224"/>
                <a:gd name="T17" fmla="*/ 195 h 291"/>
                <a:gd name="T18" fmla="*/ 206 w 224"/>
                <a:gd name="T19" fmla="*/ 199 h 291"/>
                <a:gd name="T20" fmla="*/ 210 w 224"/>
                <a:gd name="T21" fmla="*/ 208 h 291"/>
                <a:gd name="T22" fmla="*/ 206 w 224"/>
                <a:gd name="T23" fmla="*/ 208 h 291"/>
                <a:gd name="T24" fmla="*/ 197 w 224"/>
                <a:gd name="T25" fmla="*/ 205 h 291"/>
                <a:gd name="T26" fmla="*/ 192 w 224"/>
                <a:gd name="T27" fmla="*/ 199 h 291"/>
                <a:gd name="T28" fmla="*/ 185 w 224"/>
                <a:gd name="T29" fmla="*/ 192 h 291"/>
                <a:gd name="T30" fmla="*/ 179 w 224"/>
                <a:gd name="T31" fmla="*/ 188 h 291"/>
                <a:gd name="T32" fmla="*/ 171 w 224"/>
                <a:gd name="T33" fmla="*/ 170 h 291"/>
                <a:gd name="T34" fmla="*/ 162 w 224"/>
                <a:gd name="T35" fmla="*/ 168 h 291"/>
                <a:gd name="T36" fmla="*/ 160 w 224"/>
                <a:gd name="T37" fmla="*/ 157 h 291"/>
                <a:gd name="T38" fmla="*/ 165 w 224"/>
                <a:gd name="T39" fmla="*/ 147 h 291"/>
                <a:gd name="T40" fmla="*/ 156 w 224"/>
                <a:gd name="T41" fmla="*/ 135 h 291"/>
                <a:gd name="T42" fmla="*/ 153 w 224"/>
                <a:gd name="T43" fmla="*/ 127 h 291"/>
                <a:gd name="T44" fmla="*/ 149 w 224"/>
                <a:gd name="T45" fmla="*/ 122 h 291"/>
                <a:gd name="T46" fmla="*/ 143 w 224"/>
                <a:gd name="T47" fmla="*/ 116 h 291"/>
                <a:gd name="T48" fmla="*/ 140 w 224"/>
                <a:gd name="T49" fmla="*/ 110 h 291"/>
                <a:gd name="T50" fmla="*/ 133 w 224"/>
                <a:gd name="T51" fmla="*/ 103 h 291"/>
                <a:gd name="T52" fmla="*/ 124 w 224"/>
                <a:gd name="T53" fmla="*/ 99 h 291"/>
                <a:gd name="T54" fmla="*/ 116 w 224"/>
                <a:gd name="T55" fmla="*/ 92 h 291"/>
                <a:gd name="T56" fmla="*/ 105 w 224"/>
                <a:gd name="T57" fmla="*/ 88 h 291"/>
                <a:gd name="T58" fmla="*/ 100 w 224"/>
                <a:gd name="T59" fmla="*/ 88 h 291"/>
                <a:gd name="T60" fmla="*/ 87 w 224"/>
                <a:gd name="T61" fmla="*/ 66 h 291"/>
                <a:gd name="T62" fmla="*/ 82 w 224"/>
                <a:gd name="T63" fmla="*/ 59 h 291"/>
                <a:gd name="T64" fmla="*/ 57 w 224"/>
                <a:gd name="T65" fmla="*/ 33 h 291"/>
                <a:gd name="T66" fmla="*/ 51 w 224"/>
                <a:gd name="T67" fmla="*/ 20 h 291"/>
                <a:gd name="T68" fmla="*/ 26 w 224"/>
                <a:gd name="T69" fmla="*/ 11 h 291"/>
                <a:gd name="T70" fmla="*/ 16 w 224"/>
                <a:gd name="T71" fmla="*/ 9 h 291"/>
                <a:gd name="T72" fmla="*/ 1 w 224"/>
                <a:gd name="T73" fmla="*/ 0 h 291"/>
                <a:gd name="T74" fmla="*/ 0 w 224"/>
                <a:gd name="T75" fmla="*/ 7 h 291"/>
                <a:gd name="T76" fmla="*/ 8 w 224"/>
                <a:gd name="T77" fmla="*/ 27 h 291"/>
                <a:gd name="T78" fmla="*/ 27 w 224"/>
                <a:gd name="T79" fmla="*/ 50 h 291"/>
                <a:gd name="T80" fmla="*/ 39 w 224"/>
                <a:gd name="T81" fmla="*/ 70 h 291"/>
                <a:gd name="T82" fmla="*/ 54 w 224"/>
                <a:gd name="T83" fmla="*/ 87 h 291"/>
                <a:gd name="T84" fmla="*/ 61 w 224"/>
                <a:gd name="T85" fmla="*/ 94 h 291"/>
                <a:gd name="T86" fmla="*/ 73 w 224"/>
                <a:gd name="T87" fmla="*/ 135 h 291"/>
                <a:gd name="T88" fmla="*/ 80 w 224"/>
                <a:gd name="T89" fmla="*/ 138 h 291"/>
                <a:gd name="T90" fmla="*/ 102 w 224"/>
                <a:gd name="T91" fmla="*/ 177 h 291"/>
                <a:gd name="T92" fmla="*/ 106 w 224"/>
                <a:gd name="T93" fmla="*/ 195 h 291"/>
                <a:gd name="T94" fmla="*/ 119 w 224"/>
                <a:gd name="T95" fmla="*/ 218 h 291"/>
                <a:gd name="T96" fmla="*/ 135 w 224"/>
                <a:gd name="T97" fmla="*/ 238 h 291"/>
                <a:gd name="T98" fmla="*/ 143 w 224"/>
                <a:gd name="T99" fmla="*/ 249 h 291"/>
                <a:gd name="T100" fmla="*/ 171 w 224"/>
                <a:gd name="T101" fmla="*/ 277 h 291"/>
                <a:gd name="T102" fmla="*/ 179 w 224"/>
                <a:gd name="T103" fmla="*/ 291 h 291"/>
                <a:gd name="T104" fmla="*/ 181 w 224"/>
                <a:gd name="T105" fmla="*/ 290 h 291"/>
                <a:gd name="T106" fmla="*/ 191 w 224"/>
                <a:gd name="T107" fmla="*/ 288 h 291"/>
                <a:gd name="T108" fmla="*/ 204 w 224"/>
                <a:gd name="T109" fmla="*/ 290 h 291"/>
                <a:gd name="T110" fmla="*/ 208 w 224"/>
                <a:gd name="T111" fmla="*/ 26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4" h="291">
                  <a:moveTo>
                    <a:pt x="210" y="253"/>
                  </a:moveTo>
                  <a:lnTo>
                    <a:pt x="210" y="253"/>
                  </a:lnTo>
                  <a:lnTo>
                    <a:pt x="210" y="245"/>
                  </a:lnTo>
                  <a:lnTo>
                    <a:pt x="210" y="238"/>
                  </a:lnTo>
                  <a:lnTo>
                    <a:pt x="213" y="227"/>
                  </a:lnTo>
                  <a:lnTo>
                    <a:pt x="213" y="227"/>
                  </a:lnTo>
                  <a:lnTo>
                    <a:pt x="213" y="225"/>
                  </a:lnTo>
                  <a:lnTo>
                    <a:pt x="214" y="221"/>
                  </a:lnTo>
                  <a:lnTo>
                    <a:pt x="217" y="221"/>
                  </a:lnTo>
                  <a:lnTo>
                    <a:pt x="220" y="221"/>
                  </a:lnTo>
                  <a:lnTo>
                    <a:pt x="220" y="221"/>
                  </a:lnTo>
                  <a:lnTo>
                    <a:pt x="222" y="221"/>
                  </a:lnTo>
                  <a:lnTo>
                    <a:pt x="223" y="219"/>
                  </a:lnTo>
                  <a:lnTo>
                    <a:pt x="224" y="214"/>
                  </a:lnTo>
                  <a:lnTo>
                    <a:pt x="223" y="208"/>
                  </a:lnTo>
                  <a:lnTo>
                    <a:pt x="222" y="207"/>
                  </a:lnTo>
                  <a:lnTo>
                    <a:pt x="222" y="207"/>
                  </a:lnTo>
                  <a:lnTo>
                    <a:pt x="219" y="203"/>
                  </a:lnTo>
                  <a:lnTo>
                    <a:pt x="214" y="195"/>
                  </a:lnTo>
                  <a:lnTo>
                    <a:pt x="212" y="188"/>
                  </a:lnTo>
                  <a:lnTo>
                    <a:pt x="208" y="186"/>
                  </a:lnTo>
                  <a:lnTo>
                    <a:pt x="204" y="186"/>
                  </a:lnTo>
                  <a:lnTo>
                    <a:pt x="204" y="186"/>
                  </a:lnTo>
                  <a:lnTo>
                    <a:pt x="200" y="188"/>
                  </a:lnTo>
                  <a:lnTo>
                    <a:pt x="198" y="190"/>
                  </a:lnTo>
                  <a:lnTo>
                    <a:pt x="197" y="192"/>
                  </a:lnTo>
                  <a:lnTo>
                    <a:pt x="198" y="195"/>
                  </a:lnTo>
                  <a:lnTo>
                    <a:pt x="203" y="197"/>
                  </a:lnTo>
                  <a:lnTo>
                    <a:pt x="203" y="197"/>
                  </a:lnTo>
                  <a:lnTo>
                    <a:pt x="206" y="199"/>
                  </a:lnTo>
                  <a:lnTo>
                    <a:pt x="208" y="201"/>
                  </a:lnTo>
                  <a:lnTo>
                    <a:pt x="210" y="205"/>
                  </a:lnTo>
                  <a:lnTo>
                    <a:pt x="210" y="208"/>
                  </a:lnTo>
                  <a:lnTo>
                    <a:pt x="210" y="208"/>
                  </a:lnTo>
                  <a:lnTo>
                    <a:pt x="208" y="210"/>
                  </a:lnTo>
                  <a:lnTo>
                    <a:pt x="206" y="208"/>
                  </a:lnTo>
                  <a:lnTo>
                    <a:pt x="203" y="205"/>
                  </a:lnTo>
                  <a:lnTo>
                    <a:pt x="197" y="205"/>
                  </a:lnTo>
                  <a:lnTo>
                    <a:pt x="197" y="205"/>
                  </a:lnTo>
                  <a:lnTo>
                    <a:pt x="195" y="205"/>
                  </a:lnTo>
                  <a:lnTo>
                    <a:pt x="194" y="203"/>
                  </a:lnTo>
                  <a:lnTo>
                    <a:pt x="192" y="199"/>
                  </a:lnTo>
                  <a:lnTo>
                    <a:pt x="190" y="194"/>
                  </a:lnTo>
                  <a:lnTo>
                    <a:pt x="188" y="192"/>
                  </a:lnTo>
                  <a:lnTo>
                    <a:pt x="185" y="192"/>
                  </a:lnTo>
                  <a:lnTo>
                    <a:pt x="185" y="192"/>
                  </a:lnTo>
                  <a:lnTo>
                    <a:pt x="182" y="190"/>
                  </a:lnTo>
                  <a:lnTo>
                    <a:pt x="179" y="188"/>
                  </a:lnTo>
                  <a:lnTo>
                    <a:pt x="176" y="179"/>
                  </a:lnTo>
                  <a:lnTo>
                    <a:pt x="173" y="172"/>
                  </a:lnTo>
                  <a:lnTo>
                    <a:pt x="171" y="170"/>
                  </a:lnTo>
                  <a:lnTo>
                    <a:pt x="168" y="168"/>
                  </a:lnTo>
                  <a:lnTo>
                    <a:pt x="168" y="168"/>
                  </a:lnTo>
                  <a:lnTo>
                    <a:pt x="162" y="168"/>
                  </a:lnTo>
                  <a:lnTo>
                    <a:pt x="160" y="164"/>
                  </a:lnTo>
                  <a:lnTo>
                    <a:pt x="159" y="162"/>
                  </a:lnTo>
                  <a:lnTo>
                    <a:pt x="160" y="157"/>
                  </a:lnTo>
                  <a:lnTo>
                    <a:pt x="163" y="151"/>
                  </a:lnTo>
                  <a:lnTo>
                    <a:pt x="163" y="151"/>
                  </a:lnTo>
                  <a:lnTo>
                    <a:pt x="165" y="147"/>
                  </a:lnTo>
                  <a:lnTo>
                    <a:pt x="165" y="145"/>
                  </a:lnTo>
                  <a:lnTo>
                    <a:pt x="160" y="140"/>
                  </a:lnTo>
                  <a:lnTo>
                    <a:pt x="156" y="135"/>
                  </a:lnTo>
                  <a:lnTo>
                    <a:pt x="155" y="131"/>
                  </a:lnTo>
                  <a:lnTo>
                    <a:pt x="153" y="127"/>
                  </a:lnTo>
                  <a:lnTo>
                    <a:pt x="153" y="127"/>
                  </a:lnTo>
                  <a:lnTo>
                    <a:pt x="153" y="125"/>
                  </a:lnTo>
                  <a:lnTo>
                    <a:pt x="151" y="123"/>
                  </a:lnTo>
                  <a:lnTo>
                    <a:pt x="149" y="122"/>
                  </a:lnTo>
                  <a:lnTo>
                    <a:pt x="144" y="120"/>
                  </a:lnTo>
                  <a:lnTo>
                    <a:pt x="143" y="120"/>
                  </a:lnTo>
                  <a:lnTo>
                    <a:pt x="143" y="116"/>
                  </a:lnTo>
                  <a:lnTo>
                    <a:pt x="143" y="116"/>
                  </a:lnTo>
                  <a:lnTo>
                    <a:pt x="141" y="112"/>
                  </a:lnTo>
                  <a:lnTo>
                    <a:pt x="140" y="110"/>
                  </a:lnTo>
                  <a:lnTo>
                    <a:pt x="137" y="109"/>
                  </a:lnTo>
                  <a:lnTo>
                    <a:pt x="133" y="103"/>
                  </a:lnTo>
                  <a:lnTo>
                    <a:pt x="133" y="103"/>
                  </a:lnTo>
                  <a:lnTo>
                    <a:pt x="130" y="99"/>
                  </a:lnTo>
                  <a:lnTo>
                    <a:pt x="127" y="99"/>
                  </a:lnTo>
                  <a:lnTo>
                    <a:pt x="124" y="99"/>
                  </a:lnTo>
                  <a:lnTo>
                    <a:pt x="121" y="96"/>
                  </a:lnTo>
                  <a:lnTo>
                    <a:pt x="121" y="96"/>
                  </a:lnTo>
                  <a:lnTo>
                    <a:pt x="116" y="92"/>
                  </a:lnTo>
                  <a:lnTo>
                    <a:pt x="112" y="88"/>
                  </a:lnTo>
                  <a:lnTo>
                    <a:pt x="109" y="88"/>
                  </a:lnTo>
                  <a:lnTo>
                    <a:pt x="105" y="88"/>
                  </a:lnTo>
                  <a:lnTo>
                    <a:pt x="105" y="88"/>
                  </a:lnTo>
                  <a:lnTo>
                    <a:pt x="103" y="88"/>
                  </a:lnTo>
                  <a:lnTo>
                    <a:pt x="100" y="88"/>
                  </a:lnTo>
                  <a:lnTo>
                    <a:pt x="96" y="83"/>
                  </a:lnTo>
                  <a:lnTo>
                    <a:pt x="92" y="75"/>
                  </a:lnTo>
                  <a:lnTo>
                    <a:pt x="87" y="66"/>
                  </a:lnTo>
                  <a:lnTo>
                    <a:pt x="87" y="66"/>
                  </a:lnTo>
                  <a:lnTo>
                    <a:pt x="86" y="62"/>
                  </a:lnTo>
                  <a:lnTo>
                    <a:pt x="82" y="59"/>
                  </a:lnTo>
                  <a:lnTo>
                    <a:pt x="71" y="50"/>
                  </a:lnTo>
                  <a:lnTo>
                    <a:pt x="61" y="38"/>
                  </a:lnTo>
                  <a:lnTo>
                    <a:pt x="57" y="33"/>
                  </a:lnTo>
                  <a:lnTo>
                    <a:pt x="55" y="29"/>
                  </a:lnTo>
                  <a:lnTo>
                    <a:pt x="55" y="29"/>
                  </a:lnTo>
                  <a:lnTo>
                    <a:pt x="51" y="20"/>
                  </a:lnTo>
                  <a:lnTo>
                    <a:pt x="45" y="15"/>
                  </a:lnTo>
                  <a:lnTo>
                    <a:pt x="36" y="13"/>
                  </a:lnTo>
                  <a:lnTo>
                    <a:pt x="26" y="11"/>
                  </a:lnTo>
                  <a:lnTo>
                    <a:pt x="26" y="11"/>
                  </a:lnTo>
                  <a:lnTo>
                    <a:pt x="20" y="11"/>
                  </a:lnTo>
                  <a:lnTo>
                    <a:pt x="16" y="9"/>
                  </a:lnTo>
                  <a:lnTo>
                    <a:pt x="8" y="3"/>
                  </a:lnTo>
                  <a:lnTo>
                    <a:pt x="3" y="0"/>
                  </a:lnTo>
                  <a:lnTo>
                    <a:pt x="1" y="0"/>
                  </a:lnTo>
                  <a:lnTo>
                    <a:pt x="0" y="1"/>
                  </a:lnTo>
                  <a:lnTo>
                    <a:pt x="0" y="1"/>
                  </a:lnTo>
                  <a:lnTo>
                    <a:pt x="0" y="7"/>
                  </a:lnTo>
                  <a:lnTo>
                    <a:pt x="1" y="15"/>
                  </a:lnTo>
                  <a:lnTo>
                    <a:pt x="4" y="20"/>
                  </a:lnTo>
                  <a:lnTo>
                    <a:pt x="8" y="27"/>
                  </a:lnTo>
                  <a:lnTo>
                    <a:pt x="17" y="42"/>
                  </a:lnTo>
                  <a:lnTo>
                    <a:pt x="27" y="50"/>
                  </a:lnTo>
                  <a:lnTo>
                    <a:pt x="27" y="50"/>
                  </a:lnTo>
                  <a:lnTo>
                    <a:pt x="30" y="53"/>
                  </a:lnTo>
                  <a:lnTo>
                    <a:pt x="33" y="59"/>
                  </a:lnTo>
                  <a:lnTo>
                    <a:pt x="39" y="70"/>
                  </a:lnTo>
                  <a:lnTo>
                    <a:pt x="46" y="81"/>
                  </a:lnTo>
                  <a:lnTo>
                    <a:pt x="49" y="85"/>
                  </a:lnTo>
                  <a:lnTo>
                    <a:pt x="54" y="87"/>
                  </a:lnTo>
                  <a:lnTo>
                    <a:pt x="54" y="87"/>
                  </a:lnTo>
                  <a:lnTo>
                    <a:pt x="58" y="88"/>
                  </a:lnTo>
                  <a:lnTo>
                    <a:pt x="61" y="94"/>
                  </a:lnTo>
                  <a:lnTo>
                    <a:pt x="65" y="110"/>
                  </a:lnTo>
                  <a:lnTo>
                    <a:pt x="70" y="127"/>
                  </a:lnTo>
                  <a:lnTo>
                    <a:pt x="73" y="135"/>
                  </a:lnTo>
                  <a:lnTo>
                    <a:pt x="76" y="136"/>
                  </a:lnTo>
                  <a:lnTo>
                    <a:pt x="76" y="136"/>
                  </a:lnTo>
                  <a:lnTo>
                    <a:pt x="80" y="138"/>
                  </a:lnTo>
                  <a:lnTo>
                    <a:pt x="84" y="144"/>
                  </a:lnTo>
                  <a:lnTo>
                    <a:pt x="93" y="159"/>
                  </a:lnTo>
                  <a:lnTo>
                    <a:pt x="102" y="177"/>
                  </a:lnTo>
                  <a:lnTo>
                    <a:pt x="105" y="186"/>
                  </a:lnTo>
                  <a:lnTo>
                    <a:pt x="106" y="195"/>
                  </a:lnTo>
                  <a:lnTo>
                    <a:pt x="106" y="195"/>
                  </a:lnTo>
                  <a:lnTo>
                    <a:pt x="108" y="201"/>
                  </a:lnTo>
                  <a:lnTo>
                    <a:pt x="111" y="208"/>
                  </a:lnTo>
                  <a:lnTo>
                    <a:pt x="119" y="218"/>
                  </a:lnTo>
                  <a:lnTo>
                    <a:pt x="128" y="229"/>
                  </a:lnTo>
                  <a:lnTo>
                    <a:pt x="133" y="232"/>
                  </a:lnTo>
                  <a:lnTo>
                    <a:pt x="135" y="238"/>
                  </a:lnTo>
                  <a:lnTo>
                    <a:pt x="135" y="238"/>
                  </a:lnTo>
                  <a:lnTo>
                    <a:pt x="138" y="244"/>
                  </a:lnTo>
                  <a:lnTo>
                    <a:pt x="143" y="249"/>
                  </a:lnTo>
                  <a:lnTo>
                    <a:pt x="155" y="260"/>
                  </a:lnTo>
                  <a:lnTo>
                    <a:pt x="165" y="271"/>
                  </a:lnTo>
                  <a:lnTo>
                    <a:pt x="171" y="277"/>
                  </a:lnTo>
                  <a:lnTo>
                    <a:pt x="171" y="277"/>
                  </a:lnTo>
                  <a:lnTo>
                    <a:pt x="176" y="288"/>
                  </a:lnTo>
                  <a:lnTo>
                    <a:pt x="179" y="291"/>
                  </a:lnTo>
                  <a:lnTo>
                    <a:pt x="179" y="291"/>
                  </a:lnTo>
                  <a:lnTo>
                    <a:pt x="181" y="290"/>
                  </a:lnTo>
                  <a:lnTo>
                    <a:pt x="181" y="290"/>
                  </a:lnTo>
                  <a:lnTo>
                    <a:pt x="182" y="288"/>
                  </a:lnTo>
                  <a:lnTo>
                    <a:pt x="185" y="288"/>
                  </a:lnTo>
                  <a:lnTo>
                    <a:pt x="191" y="288"/>
                  </a:lnTo>
                  <a:lnTo>
                    <a:pt x="203" y="291"/>
                  </a:lnTo>
                  <a:lnTo>
                    <a:pt x="203" y="291"/>
                  </a:lnTo>
                  <a:lnTo>
                    <a:pt x="204" y="290"/>
                  </a:lnTo>
                  <a:lnTo>
                    <a:pt x="206" y="286"/>
                  </a:lnTo>
                  <a:lnTo>
                    <a:pt x="208" y="277"/>
                  </a:lnTo>
                  <a:lnTo>
                    <a:pt x="208" y="264"/>
                  </a:lnTo>
                  <a:lnTo>
                    <a:pt x="210" y="253"/>
                  </a:lnTo>
                  <a:lnTo>
                    <a:pt x="210" y="25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6" name="Freeform 92">
              <a:extLst>
                <a:ext uri="{FF2B5EF4-FFF2-40B4-BE49-F238E27FC236}">
                  <a16:creationId xmlns:a16="http://schemas.microsoft.com/office/drawing/2014/main" id="{592C05ED-EBC9-0323-036A-D35C739AEFB7}"/>
                </a:ext>
              </a:extLst>
            </p:cNvPr>
            <p:cNvSpPr>
              <a:spLocks/>
            </p:cNvSpPr>
            <p:nvPr/>
          </p:nvSpPr>
          <p:spPr bwMode="auto">
            <a:xfrm>
              <a:off x="5221199" y="2209277"/>
              <a:ext cx="283449" cy="147992"/>
            </a:xfrm>
            <a:custGeom>
              <a:avLst/>
              <a:gdLst>
                <a:gd name="T0" fmla="*/ 186 w 211"/>
                <a:gd name="T1" fmla="*/ 92 h 131"/>
                <a:gd name="T2" fmla="*/ 195 w 211"/>
                <a:gd name="T3" fmla="*/ 79 h 131"/>
                <a:gd name="T4" fmla="*/ 211 w 211"/>
                <a:gd name="T5" fmla="*/ 61 h 131"/>
                <a:gd name="T6" fmla="*/ 205 w 211"/>
                <a:gd name="T7" fmla="*/ 42 h 131"/>
                <a:gd name="T8" fmla="*/ 192 w 211"/>
                <a:gd name="T9" fmla="*/ 35 h 131"/>
                <a:gd name="T10" fmla="*/ 189 w 211"/>
                <a:gd name="T11" fmla="*/ 24 h 131"/>
                <a:gd name="T12" fmla="*/ 186 w 211"/>
                <a:gd name="T13" fmla="*/ 11 h 131"/>
                <a:gd name="T14" fmla="*/ 171 w 211"/>
                <a:gd name="T15" fmla="*/ 13 h 131"/>
                <a:gd name="T16" fmla="*/ 157 w 211"/>
                <a:gd name="T17" fmla="*/ 2 h 131"/>
                <a:gd name="T18" fmla="*/ 151 w 211"/>
                <a:gd name="T19" fmla="*/ 3 h 131"/>
                <a:gd name="T20" fmla="*/ 151 w 211"/>
                <a:gd name="T21" fmla="*/ 16 h 131"/>
                <a:gd name="T22" fmla="*/ 141 w 211"/>
                <a:gd name="T23" fmla="*/ 16 h 131"/>
                <a:gd name="T24" fmla="*/ 138 w 211"/>
                <a:gd name="T25" fmla="*/ 20 h 131"/>
                <a:gd name="T26" fmla="*/ 131 w 211"/>
                <a:gd name="T27" fmla="*/ 18 h 131"/>
                <a:gd name="T28" fmla="*/ 119 w 211"/>
                <a:gd name="T29" fmla="*/ 20 h 131"/>
                <a:gd name="T30" fmla="*/ 109 w 211"/>
                <a:gd name="T31" fmla="*/ 16 h 131"/>
                <a:gd name="T32" fmla="*/ 100 w 211"/>
                <a:gd name="T33" fmla="*/ 16 h 131"/>
                <a:gd name="T34" fmla="*/ 95 w 211"/>
                <a:gd name="T35" fmla="*/ 31 h 131"/>
                <a:gd name="T36" fmla="*/ 88 w 211"/>
                <a:gd name="T37" fmla="*/ 22 h 131"/>
                <a:gd name="T38" fmla="*/ 79 w 211"/>
                <a:gd name="T39" fmla="*/ 18 h 131"/>
                <a:gd name="T40" fmla="*/ 79 w 211"/>
                <a:gd name="T41" fmla="*/ 35 h 131"/>
                <a:gd name="T42" fmla="*/ 77 w 211"/>
                <a:gd name="T43" fmla="*/ 41 h 131"/>
                <a:gd name="T44" fmla="*/ 63 w 211"/>
                <a:gd name="T45" fmla="*/ 48 h 131"/>
                <a:gd name="T46" fmla="*/ 57 w 211"/>
                <a:gd name="T47" fmla="*/ 42 h 131"/>
                <a:gd name="T48" fmla="*/ 57 w 211"/>
                <a:gd name="T49" fmla="*/ 29 h 131"/>
                <a:gd name="T50" fmla="*/ 37 w 211"/>
                <a:gd name="T51" fmla="*/ 7 h 131"/>
                <a:gd name="T52" fmla="*/ 24 w 211"/>
                <a:gd name="T53" fmla="*/ 5 h 131"/>
                <a:gd name="T54" fmla="*/ 30 w 211"/>
                <a:gd name="T55" fmla="*/ 18 h 131"/>
                <a:gd name="T56" fmla="*/ 27 w 211"/>
                <a:gd name="T57" fmla="*/ 20 h 131"/>
                <a:gd name="T58" fmla="*/ 17 w 211"/>
                <a:gd name="T59" fmla="*/ 15 h 131"/>
                <a:gd name="T60" fmla="*/ 3 w 211"/>
                <a:gd name="T61" fmla="*/ 33 h 131"/>
                <a:gd name="T62" fmla="*/ 2 w 211"/>
                <a:gd name="T63" fmla="*/ 44 h 131"/>
                <a:gd name="T64" fmla="*/ 20 w 211"/>
                <a:gd name="T65" fmla="*/ 46 h 131"/>
                <a:gd name="T66" fmla="*/ 43 w 211"/>
                <a:gd name="T67" fmla="*/ 46 h 131"/>
                <a:gd name="T68" fmla="*/ 41 w 211"/>
                <a:gd name="T69" fmla="*/ 52 h 131"/>
                <a:gd name="T70" fmla="*/ 40 w 211"/>
                <a:gd name="T71" fmla="*/ 57 h 131"/>
                <a:gd name="T72" fmla="*/ 30 w 211"/>
                <a:gd name="T73" fmla="*/ 65 h 131"/>
                <a:gd name="T74" fmla="*/ 8 w 211"/>
                <a:gd name="T75" fmla="*/ 70 h 131"/>
                <a:gd name="T76" fmla="*/ 8 w 211"/>
                <a:gd name="T77" fmla="*/ 74 h 131"/>
                <a:gd name="T78" fmla="*/ 34 w 211"/>
                <a:gd name="T79" fmla="*/ 72 h 131"/>
                <a:gd name="T80" fmla="*/ 39 w 211"/>
                <a:gd name="T81" fmla="*/ 83 h 131"/>
                <a:gd name="T82" fmla="*/ 47 w 211"/>
                <a:gd name="T83" fmla="*/ 85 h 131"/>
                <a:gd name="T84" fmla="*/ 50 w 211"/>
                <a:gd name="T85" fmla="*/ 94 h 131"/>
                <a:gd name="T86" fmla="*/ 41 w 211"/>
                <a:gd name="T87" fmla="*/ 104 h 131"/>
                <a:gd name="T88" fmla="*/ 31 w 211"/>
                <a:gd name="T89" fmla="*/ 111 h 131"/>
                <a:gd name="T90" fmla="*/ 57 w 211"/>
                <a:gd name="T91" fmla="*/ 111 h 131"/>
                <a:gd name="T92" fmla="*/ 74 w 211"/>
                <a:gd name="T93" fmla="*/ 116 h 131"/>
                <a:gd name="T94" fmla="*/ 98 w 211"/>
                <a:gd name="T95" fmla="*/ 129 h 131"/>
                <a:gd name="T96" fmla="*/ 126 w 211"/>
                <a:gd name="T97" fmla="*/ 122 h 131"/>
                <a:gd name="T98" fmla="*/ 132 w 211"/>
                <a:gd name="T99" fmla="*/ 115 h 131"/>
                <a:gd name="T100" fmla="*/ 152 w 211"/>
                <a:gd name="T101" fmla="*/ 107 h 131"/>
                <a:gd name="T102" fmla="*/ 179 w 211"/>
                <a:gd name="T103" fmla="*/ 9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1" h="131">
                  <a:moveTo>
                    <a:pt x="179" y="94"/>
                  </a:moveTo>
                  <a:lnTo>
                    <a:pt x="179" y="94"/>
                  </a:lnTo>
                  <a:lnTo>
                    <a:pt x="183" y="94"/>
                  </a:lnTo>
                  <a:lnTo>
                    <a:pt x="186" y="92"/>
                  </a:lnTo>
                  <a:lnTo>
                    <a:pt x="189" y="87"/>
                  </a:lnTo>
                  <a:lnTo>
                    <a:pt x="192" y="81"/>
                  </a:lnTo>
                  <a:lnTo>
                    <a:pt x="193" y="79"/>
                  </a:lnTo>
                  <a:lnTo>
                    <a:pt x="195" y="79"/>
                  </a:lnTo>
                  <a:lnTo>
                    <a:pt x="195" y="79"/>
                  </a:lnTo>
                  <a:lnTo>
                    <a:pt x="199" y="78"/>
                  </a:lnTo>
                  <a:lnTo>
                    <a:pt x="204" y="72"/>
                  </a:lnTo>
                  <a:lnTo>
                    <a:pt x="211" y="61"/>
                  </a:lnTo>
                  <a:lnTo>
                    <a:pt x="211" y="61"/>
                  </a:lnTo>
                  <a:lnTo>
                    <a:pt x="211" y="53"/>
                  </a:lnTo>
                  <a:lnTo>
                    <a:pt x="209" y="48"/>
                  </a:lnTo>
                  <a:lnTo>
                    <a:pt x="205" y="42"/>
                  </a:lnTo>
                  <a:lnTo>
                    <a:pt x="199" y="39"/>
                  </a:lnTo>
                  <a:lnTo>
                    <a:pt x="199" y="39"/>
                  </a:lnTo>
                  <a:lnTo>
                    <a:pt x="195" y="39"/>
                  </a:lnTo>
                  <a:lnTo>
                    <a:pt x="192" y="35"/>
                  </a:lnTo>
                  <a:lnTo>
                    <a:pt x="189" y="31"/>
                  </a:lnTo>
                  <a:lnTo>
                    <a:pt x="189" y="28"/>
                  </a:lnTo>
                  <a:lnTo>
                    <a:pt x="189" y="28"/>
                  </a:lnTo>
                  <a:lnTo>
                    <a:pt x="189" y="24"/>
                  </a:lnTo>
                  <a:lnTo>
                    <a:pt x="188" y="18"/>
                  </a:lnTo>
                  <a:lnTo>
                    <a:pt x="186" y="15"/>
                  </a:lnTo>
                  <a:lnTo>
                    <a:pt x="186" y="11"/>
                  </a:lnTo>
                  <a:lnTo>
                    <a:pt x="186" y="11"/>
                  </a:lnTo>
                  <a:lnTo>
                    <a:pt x="185" y="9"/>
                  </a:lnTo>
                  <a:lnTo>
                    <a:pt x="180" y="11"/>
                  </a:lnTo>
                  <a:lnTo>
                    <a:pt x="171" y="13"/>
                  </a:lnTo>
                  <a:lnTo>
                    <a:pt x="171" y="13"/>
                  </a:lnTo>
                  <a:lnTo>
                    <a:pt x="170" y="13"/>
                  </a:lnTo>
                  <a:lnTo>
                    <a:pt x="167" y="11"/>
                  </a:lnTo>
                  <a:lnTo>
                    <a:pt x="163" y="5"/>
                  </a:lnTo>
                  <a:lnTo>
                    <a:pt x="157" y="2"/>
                  </a:lnTo>
                  <a:lnTo>
                    <a:pt x="155" y="0"/>
                  </a:lnTo>
                  <a:lnTo>
                    <a:pt x="152" y="2"/>
                  </a:lnTo>
                  <a:lnTo>
                    <a:pt x="152" y="2"/>
                  </a:lnTo>
                  <a:lnTo>
                    <a:pt x="151" y="3"/>
                  </a:lnTo>
                  <a:lnTo>
                    <a:pt x="151" y="7"/>
                  </a:lnTo>
                  <a:lnTo>
                    <a:pt x="151" y="13"/>
                  </a:lnTo>
                  <a:lnTo>
                    <a:pt x="151" y="16"/>
                  </a:lnTo>
                  <a:lnTo>
                    <a:pt x="151" y="16"/>
                  </a:lnTo>
                  <a:lnTo>
                    <a:pt x="150" y="18"/>
                  </a:lnTo>
                  <a:lnTo>
                    <a:pt x="148" y="18"/>
                  </a:lnTo>
                  <a:lnTo>
                    <a:pt x="144" y="16"/>
                  </a:lnTo>
                  <a:lnTo>
                    <a:pt x="141" y="16"/>
                  </a:lnTo>
                  <a:lnTo>
                    <a:pt x="139" y="16"/>
                  </a:lnTo>
                  <a:lnTo>
                    <a:pt x="139" y="18"/>
                  </a:lnTo>
                  <a:lnTo>
                    <a:pt x="139" y="18"/>
                  </a:lnTo>
                  <a:lnTo>
                    <a:pt x="138" y="20"/>
                  </a:lnTo>
                  <a:lnTo>
                    <a:pt x="136" y="22"/>
                  </a:lnTo>
                  <a:lnTo>
                    <a:pt x="134" y="20"/>
                  </a:lnTo>
                  <a:lnTo>
                    <a:pt x="131" y="18"/>
                  </a:lnTo>
                  <a:lnTo>
                    <a:pt x="131" y="18"/>
                  </a:lnTo>
                  <a:lnTo>
                    <a:pt x="128" y="15"/>
                  </a:lnTo>
                  <a:lnTo>
                    <a:pt x="123" y="15"/>
                  </a:lnTo>
                  <a:lnTo>
                    <a:pt x="120" y="16"/>
                  </a:lnTo>
                  <a:lnTo>
                    <a:pt x="119" y="20"/>
                  </a:lnTo>
                  <a:lnTo>
                    <a:pt x="119" y="20"/>
                  </a:lnTo>
                  <a:lnTo>
                    <a:pt x="119" y="22"/>
                  </a:lnTo>
                  <a:lnTo>
                    <a:pt x="117" y="22"/>
                  </a:lnTo>
                  <a:lnTo>
                    <a:pt x="109" y="16"/>
                  </a:lnTo>
                  <a:lnTo>
                    <a:pt x="109" y="16"/>
                  </a:lnTo>
                  <a:lnTo>
                    <a:pt x="106" y="15"/>
                  </a:lnTo>
                  <a:lnTo>
                    <a:pt x="104" y="15"/>
                  </a:lnTo>
                  <a:lnTo>
                    <a:pt x="100" y="16"/>
                  </a:lnTo>
                  <a:lnTo>
                    <a:pt x="97" y="22"/>
                  </a:lnTo>
                  <a:lnTo>
                    <a:pt x="95" y="28"/>
                  </a:lnTo>
                  <a:lnTo>
                    <a:pt x="95" y="28"/>
                  </a:lnTo>
                  <a:lnTo>
                    <a:pt x="95" y="31"/>
                  </a:lnTo>
                  <a:lnTo>
                    <a:pt x="94" y="31"/>
                  </a:lnTo>
                  <a:lnTo>
                    <a:pt x="91" y="29"/>
                  </a:lnTo>
                  <a:lnTo>
                    <a:pt x="88" y="22"/>
                  </a:lnTo>
                  <a:lnTo>
                    <a:pt x="88" y="22"/>
                  </a:lnTo>
                  <a:lnTo>
                    <a:pt x="85" y="18"/>
                  </a:lnTo>
                  <a:lnTo>
                    <a:pt x="84" y="16"/>
                  </a:lnTo>
                  <a:lnTo>
                    <a:pt x="82" y="16"/>
                  </a:lnTo>
                  <a:lnTo>
                    <a:pt x="79" y="18"/>
                  </a:lnTo>
                  <a:lnTo>
                    <a:pt x="78" y="24"/>
                  </a:lnTo>
                  <a:lnTo>
                    <a:pt x="78" y="29"/>
                  </a:lnTo>
                  <a:lnTo>
                    <a:pt x="78" y="29"/>
                  </a:lnTo>
                  <a:lnTo>
                    <a:pt x="79" y="35"/>
                  </a:lnTo>
                  <a:lnTo>
                    <a:pt x="79" y="39"/>
                  </a:lnTo>
                  <a:lnTo>
                    <a:pt x="78" y="42"/>
                  </a:lnTo>
                  <a:lnTo>
                    <a:pt x="77" y="41"/>
                  </a:lnTo>
                  <a:lnTo>
                    <a:pt x="77" y="41"/>
                  </a:lnTo>
                  <a:lnTo>
                    <a:pt x="72" y="41"/>
                  </a:lnTo>
                  <a:lnTo>
                    <a:pt x="69" y="42"/>
                  </a:lnTo>
                  <a:lnTo>
                    <a:pt x="66" y="44"/>
                  </a:lnTo>
                  <a:lnTo>
                    <a:pt x="63" y="48"/>
                  </a:lnTo>
                  <a:lnTo>
                    <a:pt x="63" y="48"/>
                  </a:lnTo>
                  <a:lnTo>
                    <a:pt x="62" y="50"/>
                  </a:lnTo>
                  <a:lnTo>
                    <a:pt x="60" y="48"/>
                  </a:lnTo>
                  <a:lnTo>
                    <a:pt x="57" y="42"/>
                  </a:lnTo>
                  <a:lnTo>
                    <a:pt x="56" y="35"/>
                  </a:lnTo>
                  <a:lnTo>
                    <a:pt x="56" y="31"/>
                  </a:lnTo>
                  <a:lnTo>
                    <a:pt x="57" y="29"/>
                  </a:lnTo>
                  <a:lnTo>
                    <a:pt x="57" y="29"/>
                  </a:lnTo>
                  <a:lnTo>
                    <a:pt x="59" y="26"/>
                  </a:lnTo>
                  <a:lnTo>
                    <a:pt x="57" y="22"/>
                  </a:lnTo>
                  <a:lnTo>
                    <a:pt x="49" y="15"/>
                  </a:lnTo>
                  <a:lnTo>
                    <a:pt x="37" y="7"/>
                  </a:lnTo>
                  <a:lnTo>
                    <a:pt x="31" y="3"/>
                  </a:lnTo>
                  <a:lnTo>
                    <a:pt x="27" y="3"/>
                  </a:lnTo>
                  <a:lnTo>
                    <a:pt x="27" y="3"/>
                  </a:lnTo>
                  <a:lnTo>
                    <a:pt x="24" y="5"/>
                  </a:lnTo>
                  <a:lnTo>
                    <a:pt x="22" y="5"/>
                  </a:lnTo>
                  <a:lnTo>
                    <a:pt x="24" y="7"/>
                  </a:lnTo>
                  <a:lnTo>
                    <a:pt x="27" y="13"/>
                  </a:lnTo>
                  <a:lnTo>
                    <a:pt x="30" y="18"/>
                  </a:lnTo>
                  <a:lnTo>
                    <a:pt x="30" y="18"/>
                  </a:lnTo>
                  <a:lnTo>
                    <a:pt x="33" y="20"/>
                  </a:lnTo>
                  <a:lnTo>
                    <a:pt x="30" y="22"/>
                  </a:lnTo>
                  <a:lnTo>
                    <a:pt x="27" y="20"/>
                  </a:lnTo>
                  <a:lnTo>
                    <a:pt x="22" y="16"/>
                  </a:lnTo>
                  <a:lnTo>
                    <a:pt x="22" y="16"/>
                  </a:lnTo>
                  <a:lnTo>
                    <a:pt x="20" y="15"/>
                  </a:lnTo>
                  <a:lnTo>
                    <a:pt x="17" y="15"/>
                  </a:lnTo>
                  <a:lnTo>
                    <a:pt x="14" y="18"/>
                  </a:lnTo>
                  <a:lnTo>
                    <a:pt x="11" y="24"/>
                  </a:lnTo>
                  <a:lnTo>
                    <a:pt x="11" y="24"/>
                  </a:lnTo>
                  <a:lnTo>
                    <a:pt x="3" y="33"/>
                  </a:lnTo>
                  <a:lnTo>
                    <a:pt x="2" y="37"/>
                  </a:lnTo>
                  <a:lnTo>
                    <a:pt x="0" y="41"/>
                  </a:lnTo>
                  <a:lnTo>
                    <a:pt x="0" y="41"/>
                  </a:lnTo>
                  <a:lnTo>
                    <a:pt x="2" y="44"/>
                  </a:lnTo>
                  <a:lnTo>
                    <a:pt x="6" y="46"/>
                  </a:lnTo>
                  <a:lnTo>
                    <a:pt x="12" y="48"/>
                  </a:lnTo>
                  <a:lnTo>
                    <a:pt x="20" y="46"/>
                  </a:lnTo>
                  <a:lnTo>
                    <a:pt x="20" y="46"/>
                  </a:lnTo>
                  <a:lnTo>
                    <a:pt x="27" y="42"/>
                  </a:lnTo>
                  <a:lnTo>
                    <a:pt x="33" y="42"/>
                  </a:lnTo>
                  <a:lnTo>
                    <a:pt x="39" y="42"/>
                  </a:lnTo>
                  <a:lnTo>
                    <a:pt x="43" y="46"/>
                  </a:lnTo>
                  <a:lnTo>
                    <a:pt x="43" y="46"/>
                  </a:lnTo>
                  <a:lnTo>
                    <a:pt x="44" y="48"/>
                  </a:lnTo>
                  <a:lnTo>
                    <a:pt x="44" y="50"/>
                  </a:lnTo>
                  <a:lnTo>
                    <a:pt x="41" y="52"/>
                  </a:lnTo>
                  <a:lnTo>
                    <a:pt x="39" y="55"/>
                  </a:lnTo>
                  <a:lnTo>
                    <a:pt x="39" y="57"/>
                  </a:lnTo>
                  <a:lnTo>
                    <a:pt x="40" y="57"/>
                  </a:lnTo>
                  <a:lnTo>
                    <a:pt x="40" y="57"/>
                  </a:lnTo>
                  <a:lnTo>
                    <a:pt x="41" y="61"/>
                  </a:lnTo>
                  <a:lnTo>
                    <a:pt x="40" y="65"/>
                  </a:lnTo>
                  <a:lnTo>
                    <a:pt x="36" y="65"/>
                  </a:lnTo>
                  <a:lnTo>
                    <a:pt x="30" y="65"/>
                  </a:lnTo>
                  <a:lnTo>
                    <a:pt x="30" y="65"/>
                  </a:lnTo>
                  <a:lnTo>
                    <a:pt x="21" y="65"/>
                  </a:lnTo>
                  <a:lnTo>
                    <a:pt x="12" y="66"/>
                  </a:lnTo>
                  <a:lnTo>
                    <a:pt x="8" y="70"/>
                  </a:lnTo>
                  <a:lnTo>
                    <a:pt x="6" y="72"/>
                  </a:lnTo>
                  <a:lnTo>
                    <a:pt x="6" y="74"/>
                  </a:lnTo>
                  <a:lnTo>
                    <a:pt x="6" y="74"/>
                  </a:lnTo>
                  <a:lnTo>
                    <a:pt x="8" y="74"/>
                  </a:lnTo>
                  <a:lnTo>
                    <a:pt x="12" y="74"/>
                  </a:lnTo>
                  <a:lnTo>
                    <a:pt x="21" y="74"/>
                  </a:lnTo>
                  <a:lnTo>
                    <a:pt x="31" y="72"/>
                  </a:lnTo>
                  <a:lnTo>
                    <a:pt x="34" y="72"/>
                  </a:lnTo>
                  <a:lnTo>
                    <a:pt x="36" y="74"/>
                  </a:lnTo>
                  <a:lnTo>
                    <a:pt x="36" y="74"/>
                  </a:lnTo>
                  <a:lnTo>
                    <a:pt x="37" y="81"/>
                  </a:lnTo>
                  <a:lnTo>
                    <a:pt x="39" y="83"/>
                  </a:lnTo>
                  <a:lnTo>
                    <a:pt x="43" y="83"/>
                  </a:lnTo>
                  <a:lnTo>
                    <a:pt x="43" y="83"/>
                  </a:lnTo>
                  <a:lnTo>
                    <a:pt x="46" y="83"/>
                  </a:lnTo>
                  <a:lnTo>
                    <a:pt x="47" y="85"/>
                  </a:lnTo>
                  <a:lnTo>
                    <a:pt x="47" y="89"/>
                  </a:lnTo>
                  <a:lnTo>
                    <a:pt x="49" y="92"/>
                  </a:lnTo>
                  <a:lnTo>
                    <a:pt x="49" y="92"/>
                  </a:lnTo>
                  <a:lnTo>
                    <a:pt x="50" y="94"/>
                  </a:lnTo>
                  <a:lnTo>
                    <a:pt x="50" y="98"/>
                  </a:lnTo>
                  <a:lnTo>
                    <a:pt x="47" y="102"/>
                  </a:lnTo>
                  <a:lnTo>
                    <a:pt x="41" y="104"/>
                  </a:lnTo>
                  <a:lnTo>
                    <a:pt x="41" y="104"/>
                  </a:lnTo>
                  <a:lnTo>
                    <a:pt x="36" y="104"/>
                  </a:lnTo>
                  <a:lnTo>
                    <a:pt x="31" y="105"/>
                  </a:lnTo>
                  <a:lnTo>
                    <a:pt x="30" y="109"/>
                  </a:lnTo>
                  <a:lnTo>
                    <a:pt x="31" y="111"/>
                  </a:lnTo>
                  <a:lnTo>
                    <a:pt x="31" y="111"/>
                  </a:lnTo>
                  <a:lnTo>
                    <a:pt x="36" y="115"/>
                  </a:lnTo>
                  <a:lnTo>
                    <a:pt x="43" y="115"/>
                  </a:lnTo>
                  <a:lnTo>
                    <a:pt x="57" y="111"/>
                  </a:lnTo>
                  <a:lnTo>
                    <a:pt x="57" y="111"/>
                  </a:lnTo>
                  <a:lnTo>
                    <a:pt x="60" y="111"/>
                  </a:lnTo>
                  <a:lnTo>
                    <a:pt x="65" y="111"/>
                  </a:lnTo>
                  <a:lnTo>
                    <a:pt x="74" y="116"/>
                  </a:lnTo>
                  <a:lnTo>
                    <a:pt x="84" y="122"/>
                  </a:lnTo>
                  <a:lnTo>
                    <a:pt x="93" y="129"/>
                  </a:lnTo>
                  <a:lnTo>
                    <a:pt x="93" y="129"/>
                  </a:lnTo>
                  <a:lnTo>
                    <a:pt x="98" y="129"/>
                  </a:lnTo>
                  <a:lnTo>
                    <a:pt x="103" y="131"/>
                  </a:lnTo>
                  <a:lnTo>
                    <a:pt x="114" y="129"/>
                  </a:lnTo>
                  <a:lnTo>
                    <a:pt x="123" y="124"/>
                  </a:lnTo>
                  <a:lnTo>
                    <a:pt x="126" y="122"/>
                  </a:lnTo>
                  <a:lnTo>
                    <a:pt x="128" y="118"/>
                  </a:lnTo>
                  <a:lnTo>
                    <a:pt x="128" y="118"/>
                  </a:lnTo>
                  <a:lnTo>
                    <a:pt x="129" y="116"/>
                  </a:lnTo>
                  <a:lnTo>
                    <a:pt x="132" y="115"/>
                  </a:lnTo>
                  <a:lnTo>
                    <a:pt x="138" y="113"/>
                  </a:lnTo>
                  <a:lnTo>
                    <a:pt x="147" y="111"/>
                  </a:lnTo>
                  <a:lnTo>
                    <a:pt x="152" y="107"/>
                  </a:lnTo>
                  <a:lnTo>
                    <a:pt x="152" y="107"/>
                  </a:lnTo>
                  <a:lnTo>
                    <a:pt x="164" y="100"/>
                  </a:lnTo>
                  <a:lnTo>
                    <a:pt x="171" y="96"/>
                  </a:lnTo>
                  <a:lnTo>
                    <a:pt x="179" y="94"/>
                  </a:lnTo>
                  <a:lnTo>
                    <a:pt x="179" y="9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7" name="Freeform 93">
              <a:extLst>
                <a:ext uri="{FF2B5EF4-FFF2-40B4-BE49-F238E27FC236}">
                  <a16:creationId xmlns:a16="http://schemas.microsoft.com/office/drawing/2014/main" id="{79D39D39-5982-F51F-B76E-43B4D92EACE3}"/>
                </a:ext>
              </a:extLst>
            </p:cNvPr>
            <p:cNvSpPr>
              <a:spLocks/>
            </p:cNvSpPr>
            <p:nvPr/>
          </p:nvSpPr>
          <p:spPr bwMode="auto">
            <a:xfrm>
              <a:off x="4056504" y="3938866"/>
              <a:ext cx="45674" cy="21465"/>
            </a:xfrm>
            <a:custGeom>
              <a:avLst/>
              <a:gdLst>
                <a:gd name="T0" fmla="*/ 2 w 34"/>
                <a:gd name="T1" fmla="*/ 10 h 19"/>
                <a:gd name="T2" fmla="*/ 2 w 34"/>
                <a:gd name="T3" fmla="*/ 10 h 19"/>
                <a:gd name="T4" fmla="*/ 4 w 34"/>
                <a:gd name="T5" fmla="*/ 15 h 19"/>
                <a:gd name="T6" fmla="*/ 10 w 34"/>
                <a:gd name="T7" fmla="*/ 17 h 19"/>
                <a:gd name="T8" fmla="*/ 15 w 34"/>
                <a:gd name="T9" fmla="*/ 19 h 19"/>
                <a:gd name="T10" fmla="*/ 21 w 34"/>
                <a:gd name="T11" fmla="*/ 19 h 19"/>
                <a:gd name="T12" fmla="*/ 29 w 34"/>
                <a:gd name="T13" fmla="*/ 15 h 19"/>
                <a:gd name="T14" fmla="*/ 32 w 34"/>
                <a:gd name="T15" fmla="*/ 13 h 19"/>
                <a:gd name="T16" fmla="*/ 34 w 34"/>
                <a:gd name="T17" fmla="*/ 10 h 19"/>
                <a:gd name="T18" fmla="*/ 34 w 34"/>
                <a:gd name="T19" fmla="*/ 10 h 19"/>
                <a:gd name="T20" fmla="*/ 34 w 34"/>
                <a:gd name="T21" fmla="*/ 8 h 19"/>
                <a:gd name="T22" fmla="*/ 34 w 34"/>
                <a:gd name="T23" fmla="*/ 6 h 19"/>
                <a:gd name="T24" fmla="*/ 29 w 34"/>
                <a:gd name="T25" fmla="*/ 4 h 19"/>
                <a:gd name="T26" fmla="*/ 23 w 34"/>
                <a:gd name="T27" fmla="*/ 0 h 19"/>
                <a:gd name="T28" fmla="*/ 16 w 34"/>
                <a:gd name="T29" fmla="*/ 0 h 19"/>
                <a:gd name="T30" fmla="*/ 9 w 34"/>
                <a:gd name="T31" fmla="*/ 0 h 19"/>
                <a:gd name="T32" fmla="*/ 3 w 34"/>
                <a:gd name="T33" fmla="*/ 2 h 19"/>
                <a:gd name="T34" fmla="*/ 0 w 34"/>
                <a:gd name="T35" fmla="*/ 6 h 19"/>
                <a:gd name="T36" fmla="*/ 0 w 34"/>
                <a:gd name="T37" fmla="*/ 8 h 19"/>
                <a:gd name="T38" fmla="*/ 2 w 34"/>
                <a:gd name="T39" fmla="*/ 10 h 19"/>
                <a:gd name="T40" fmla="*/ 2 w 34"/>
                <a:gd name="T41"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19">
                  <a:moveTo>
                    <a:pt x="2" y="10"/>
                  </a:moveTo>
                  <a:lnTo>
                    <a:pt x="2" y="10"/>
                  </a:lnTo>
                  <a:lnTo>
                    <a:pt x="4" y="15"/>
                  </a:lnTo>
                  <a:lnTo>
                    <a:pt x="10" y="17"/>
                  </a:lnTo>
                  <a:lnTo>
                    <a:pt x="15" y="19"/>
                  </a:lnTo>
                  <a:lnTo>
                    <a:pt x="21" y="19"/>
                  </a:lnTo>
                  <a:lnTo>
                    <a:pt x="29" y="15"/>
                  </a:lnTo>
                  <a:lnTo>
                    <a:pt x="32" y="13"/>
                  </a:lnTo>
                  <a:lnTo>
                    <a:pt x="34" y="10"/>
                  </a:lnTo>
                  <a:lnTo>
                    <a:pt x="34" y="10"/>
                  </a:lnTo>
                  <a:lnTo>
                    <a:pt x="34" y="8"/>
                  </a:lnTo>
                  <a:lnTo>
                    <a:pt x="34" y="6"/>
                  </a:lnTo>
                  <a:lnTo>
                    <a:pt x="29" y="4"/>
                  </a:lnTo>
                  <a:lnTo>
                    <a:pt x="23" y="0"/>
                  </a:lnTo>
                  <a:lnTo>
                    <a:pt x="16" y="0"/>
                  </a:lnTo>
                  <a:lnTo>
                    <a:pt x="9" y="0"/>
                  </a:lnTo>
                  <a:lnTo>
                    <a:pt x="3" y="2"/>
                  </a:lnTo>
                  <a:lnTo>
                    <a:pt x="0" y="6"/>
                  </a:lnTo>
                  <a:lnTo>
                    <a:pt x="0" y="8"/>
                  </a:lnTo>
                  <a:lnTo>
                    <a:pt x="2" y="10"/>
                  </a:lnTo>
                  <a:lnTo>
                    <a:pt x="2" y="1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8" name="Freeform 94">
              <a:extLst>
                <a:ext uri="{FF2B5EF4-FFF2-40B4-BE49-F238E27FC236}">
                  <a16:creationId xmlns:a16="http://schemas.microsoft.com/office/drawing/2014/main" id="{E7DC8E28-93E1-6405-08A7-55617BE326D1}"/>
                </a:ext>
              </a:extLst>
            </p:cNvPr>
            <p:cNvSpPr>
              <a:spLocks/>
            </p:cNvSpPr>
            <p:nvPr/>
          </p:nvSpPr>
          <p:spPr bwMode="auto">
            <a:xfrm>
              <a:off x="4388314" y="2022875"/>
              <a:ext cx="80602" cy="55356"/>
            </a:xfrm>
            <a:custGeom>
              <a:avLst/>
              <a:gdLst>
                <a:gd name="T0" fmla="*/ 60 w 60"/>
                <a:gd name="T1" fmla="*/ 34 h 49"/>
                <a:gd name="T2" fmla="*/ 60 w 60"/>
                <a:gd name="T3" fmla="*/ 34 h 49"/>
                <a:gd name="T4" fmla="*/ 60 w 60"/>
                <a:gd name="T5" fmla="*/ 30 h 49"/>
                <a:gd name="T6" fmla="*/ 60 w 60"/>
                <a:gd name="T7" fmla="*/ 28 h 49"/>
                <a:gd name="T8" fmla="*/ 56 w 60"/>
                <a:gd name="T9" fmla="*/ 27 h 49"/>
                <a:gd name="T10" fmla="*/ 50 w 60"/>
                <a:gd name="T11" fmla="*/ 23 h 49"/>
                <a:gd name="T12" fmla="*/ 47 w 60"/>
                <a:gd name="T13" fmla="*/ 21 h 49"/>
                <a:gd name="T14" fmla="*/ 46 w 60"/>
                <a:gd name="T15" fmla="*/ 15 h 49"/>
                <a:gd name="T16" fmla="*/ 46 w 60"/>
                <a:gd name="T17" fmla="*/ 15 h 49"/>
                <a:gd name="T18" fmla="*/ 41 w 60"/>
                <a:gd name="T19" fmla="*/ 12 h 49"/>
                <a:gd name="T20" fmla="*/ 37 w 60"/>
                <a:gd name="T21" fmla="*/ 6 h 49"/>
                <a:gd name="T22" fmla="*/ 31 w 60"/>
                <a:gd name="T23" fmla="*/ 4 h 49"/>
                <a:gd name="T24" fmla="*/ 25 w 60"/>
                <a:gd name="T25" fmla="*/ 2 h 49"/>
                <a:gd name="T26" fmla="*/ 18 w 60"/>
                <a:gd name="T27" fmla="*/ 0 h 49"/>
                <a:gd name="T28" fmla="*/ 12 w 60"/>
                <a:gd name="T29" fmla="*/ 2 h 49"/>
                <a:gd name="T30" fmla="*/ 9 w 60"/>
                <a:gd name="T31" fmla="*/ 4 h 49"/>
                <a:gd name="T32" fmla="*/ 6 w 60"/>
                <a:gd name="T33" fmla="*/ 6 h 49"/>
                <a:gd name="T34" fmla="*/ 6 w 60"/>
                <a:gd name="T35" fmla="*/ 6 h 49"/>
                <a:gd name="T36" fmla="*/ 2 w 60"/>
                <a:gd name="T37" fmla="*/ 15 h 49"/>
                <a:gd name="T38" fmla="*/ 0 w 60"/>
                <a:gd name="T39" fmla="*/ 21 h 49"/>
                <a:gd name="T40" fmla="*/ 2 w 60"/>
                <a:gd name="T41" fmla="*/ 25 h 49"/>
                <a:gd name="T42" fmla="*/ 3 w 60"/>
                <a:gd name="T43" fmla="*/ 28 h 49"/>
                <a:gd name="T44" fmla="*/ 3 w 60"/>
                <a:gd name="T45" fmla="*/ 28 h 49"/>
                <a:gd name="T46" fmla="*/ 9 w 60"/>
                <a:gd name="T47" fmla="*/ 34 h 49"/>
                <a:gd name="T48" fmla="*/ 13 w 60"/>
                <a:gd name="T49" fmla="*/ 38 h 49"/>
                <a:gd name="T50" fmla="*/ 19 w 60"/>
                <a:gd name="T51" fmla="*/ 40 h 49"/>
                <a:gd name="T52" fmla="*/ 25 w 60"/>
                <a:gd name="T53" fmla="*/ 45 h 49"/>
                <a:gd name="T54" fmla="*/ 25 w 60"/>
                <a:gd name="T55" fmla="*/ 45 h 49"/>
                <a:gd name="T56" fmla="*/ 29 w 60"/>
                <a:gd name="T57" fmla="*/ 49 h 49"/>
                <a:gd name="T58" fmla="*/ 34 w 60"/>
                <a:gd name="T59" fmla="*/ 49 h 49"/>
                <a:gd name="T60" fmla="*/ 40 w 60"/>
                <a:gd name="T61" fmla="*/ 49 h 49"/>
                <a:gd name="T62" fmla="*/ 46 w 60"/>
                <a:gd name="T63" fmla="*/ 49 h 49"/>
                <a:gd name="T64" fmla="*/ 51 w 60"/>
                <a:gd name="T65" fmla="*/ 45 h 49"/>
                <a:gd name="T66" fmla="*/ 56 w 60"/>
                <a:gd name="T67" fmla="*/ 43 h 49"/>
                <a:gd name="T68" fmla="*/ 60 w 60"/>
                <a:gd name="T69" fmla="*/ 40 h 49"/>
                <a:gd name="T70" fmla="*/ 60 w 60"/>
                <a:gd name="T71" fmla="*/ 34 h 49"/>
                <a:gd name="T72" fmla="*/ 60 w 60"/>
                <a:gd name="T73" fmla="*/ 3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49">
                  <a:moveTo>
                    <a:pt x="60" y="34"/>
                  </a:moveTo>
                  <a:lnTo>
                    <a:pt x="60" y="34"/>
                  </a:lnTo>
                  <a:lnTo>
                    <a:pt x="60" y="30"/>
                  </a:lnTo>
                  <a:lnTo>
                    <a:pt x="60" y="28"/>
                  </a:lnTo>
                  <a:lnTo>
                    <a:pt x="56" y="27"/>
                  </a:lnTo>
                  <a:lnTo>
                    <a:pt x="50" y="23"/>
                  </a:lnTo>
                  <a:lnTo>
                    <a:pt x="47" y="21"/>
                  </a:lnTo>
                  <a:lnTo>
                    <a:pt x="46" y="15"/>
                  </a:lnTo>
                  <a:lnTo>
                    <a:pt x="46" y="15"/>
                  </a:lnTo>
                  <a:lnTo>
                    <a:pt x="41" y="12"/>
                  </a:lnTo>
                  <a:lnTo>
                    <a:pt x="37" y="6"/>
                  </a:lnTo>
                  <a:lnTo>
                    <a:pt x="31" y="4"/>
                  </a:lnTo>
                  <a:lnTo>
                    <a:pt x="25" y="2"/>
                  </a:lnTo>
                  <a:lnTo>
                    <a:pt x="18" y="0"/>
                  </a:lnTo>
                  <a:lnTo>
                    <a:pt x="12" y="2"/>
                  </a:lnTo>
                  <a:lnTo>
                    <a:pt x="9" y="4"/>
                  </a:lnTo>
                  <a:lnTo>
                    <a:pt x="6" y="6"/>
                  </a:lnTo>
                  <a:lnTo>
                    <a:pt x="6" y="6"/>
                  </a:lnTo>
                  <a:lnTo>
                    <a:pt x="2" y="15"/>
                  </a:lnTo>
                  <a:lnTo>
                    <a:pt x="0" y="21"/>
                  </a:lnTo>
                  <a:lnTo>
                    <a:pt x="2" y="25"/>
                  </a:lnTo>
                  <a:lnTo>
                    <a:pt x="3" y="28"/>
                  </a:lnTo>
                  <a:lnTo>
                    <a:pt x="3" y="28"/>
                  </a:lnTo>
                  <a:lnTo>
                    <a:pt x="9" y="34"/>
                  </a:lnTo>
                  <a:lnTo>
                    <a:pt x="13" y="38"/>
                  </a:lnTo>
                  <a:lnTo>
                    <a:pt x="19" y="40"/>
                  </a:lnTo>
                  <a:lnTo>
                    <a:pt x="25" y="45"/>
                  </a:lnTo>
                  <a:lnTo>
                    <a:pt x="25" y="45"/>
                  </a:lnTo>
                  <a:lnTo>
                    <a:pt x="29" y="49"/>
                  </a:lnTo>
                  <a:lnTo>
                    <a:pt x="34" y="49"/>
                  </a:lnTo>
                  <a:lnTo>
                    <a:pt x="40" y="49"/>
                  </a:lnTo>
                  <a:lnTo>
                    <a:pt x="46" y="49"/>
                  </a:lnTo>
                  <a:lnTo>
                    <a:pt x="51" y="45"/>
                  </a:lnTo>
                  <a:lnTo>
                    <a:pt x="56" y="43"/>
                  </a:lnTo>
                  <a:lnTo>
                    <a:pt x="60" y="40"/>
                  </a:lnTo>
                  <a:lnTo>
                    <a:pt x="60" y="34"/>
                  </a:lnTo>
                  <a:lnTo>
                    <a:pt x="60" y="3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9" name="Freeform 95">
              <a:extLst>
                <a:ext uri="{FF2B5EF4-FFF2-40B4-BE49-F238E27FC236}">
                  <a16:creationId xmlns:a16="http://schemas.microsoft.com/office/drawing/2014/main" id="{789EF196-AED4-7103-E716-5F2058A36C08}"/>
                </a:ext>
              </a:extLst>
            </p:cNvPr>
            <p:cNvSpPr>
              <a:spLocks/>
            </p:cNvSpPr>
            <p:nvPr/>
          </p:nvSpPr>
          <p:spPr bwMode="auto">
            <a:xfrm>
              <a:off x="3908734" y="1210611"/>
              <a:ext cx="1636215" cy="1299169"/>
            </a:xfrm>
            <a:custGeom>
              <a:avLst/>
              <a:gdLst>
                <a:gd name="T0" fmla="*/ 940 w 1218"/>
                <a:gd name="T1" fmla="*/ 706 h 1150"/>
                <a:gd name="T2" fmla="*/ 983 w 1218"/>
                <a:gd name="T3" fmla="*/ 705 h 1150"/>
                <a:gd name="T4" fmla="*/ 1021 w 1218"/>
                <a:gd name="T5" fmla="*/ 666 h 1150"/>
                <a:gd name="T6" fmla="*/ 1023 w 1218"/>
                <a:gd name="T7" fmla="*/ 599 h 1150"/>
                <a:gd name="T8" fmla="*/ 966 w 1218"/>
                <a:gd name="T9" fmla="*/ 581 h 1150"/>
                <a:gd name="T10" fmla="*/ 1043 w 1218"/>
                <a:gd name="T11" fmla="*/ 571 h 1150"/>
                <a:gd name="T12" fmla="*/ 1072 w 1218"/>
                <a:gd name="T13" fmla="*/ 529 h 1150"/>
                <a:gd name="T14" fmla="*/ 1039 w 1218"/>
                <a:gd name="T15" fmla="*/ 484 h 1150"/>
                <a:gd name="T16" fmla="*/ 1042 w 1218"/>
                <a:gd name="T17" fmla="*/ 427 h 1150"/>
                <a:gd name="T18" fmla="*/ 1040 w 1218"/>
                <a:gd name="T19" fmla="*/ 396 h 1150"/>
                <a:gd name="T20" fmla="*/ 1074 w 1218"/>
                <a:gd name="T21" fmla="*/ 372 h 1150"/>
                <a:gd name="T22" fmla="*/ 1066 w 1218"/>
                <a:gd name="T23" fmla="*/ 342 h 1150"/>
                <a:gd name="T24" fmla="*/ 1027 w 1218"/>
                <a:gd name="T25" fmla="*/ 333 h 1150"/>
                <a:gd name="T26" fmla="*/ 1078 w 1218"/>
                <a:gd name="T27" fmla="*/ 240 h 1150"/>
                <a:gd name="T28" fmla="*/ 1055 w 1218"/>
                <a:gd name="T29" fmla="*/ 229 h 1150"/>
                <a:gd name="T30" fmla="*/ 1096 w 1218"/>
                <a:gd name="T31" fmla="*/ 188 h 1150"/>
                <a:gd name="T32" fmla="*/ 1170 w 1218"/>
                <a:gd name="T33" fmla="*/ 155 h 1150"/>
                <a:gd name="T34" fmla="*/ 1113 w 1218"/>
                <a:gd name="T35" fmla="*/ 116 h 1150"/>
                <a:gd name="T36" fmla="*/ 1052 w 1218"/>
                <a:gd name="T37" fmla="*/ 122 h 1150"/>
                <a:gd name="T38" fmla="*/ 1013 w 1218"/>
                <a:gd name="T39" fmla="*/ 131 h 1150"/>
                <a:gd name="T40" fmla="*/ 960 w 1218"/>
                <a:gd name="T41" fmla="*/ 122 h 1150"/>
                <a:gd name="T42" fmla="*/ 894 w 1218"/>
                <a:gd name="T43" fmla="*/ 101 h 1150"/>
                <a:gd name="T44" fmla="*/ 928 w 1218"/>
                <a:gd name="T45" fmla="*/ 90 h 1150"/>
                <a:gd name="T46" fmla="*/ 980 w 1218"/>
                <a:gd name="T47" fmla="*/ 46 h 1150"/>
                <a:gd name="T48" fmla="*/ 884 w 1218"/>
                <a:gd name="T49" fmla="*/ 9 h 1150"/>
                <a:gd name="T50" fmla="*/ 691 w 1218"/>
                <a:gd name="T51" fmla="*/ 18 h 1150"/>
                <a:gd name="T52" fmla="*/ 647 w 1218"/>
                <a:gd name="T53" fmla="*/ 22 h 1150"/>
                <a:gd name="T54" fmla="*/ 544 w 1218"/>
                <a:gd name="T55" fmla="*/ 48 h 1150"/>
                <a:gd name="T56" fmla="*/ 563 w 1218"/>
                <a:gd name="T57" fmla="*/ 109 h 1150"/>
                <a:gd name="T58" fmla="*/ 466 w 1218"/>
                <a:gd name="T59" fmla="*/ 66 h 1150"/>
                <a:gd name="T60" fmla="*/ 439 w 1218"/>
                <a:gd name="T61" fmla="*/ 103 h 1150"/>
                <a:gd name="T62" fmla="*/ 395 w 1218"/>
                <a:gd name="T63" fmla="*/ 122 h 1150"/>
                <a:gd name="T64" fmla="*/ 358 w 1218"/>
                <a:gd name="T65" fmla="*/ 75 h 1150"/>
                <a:gd name="T66" fmla="*/ 282 w 1218"/>
                <a:gd name="T67" fmla="*/ 114 h 1150"/>
                <a:gd name="T68" fmla="*/ 235 w 1218"/>
                <a:gd name="T69" fmla="*/ 152 h 1150"/>
                <a:gd name="T70" fmla="*/ 105 w 1218"/>
                <a:gd name="T71" fmla="*/ 209 h 1150"/>
                <a:gd name="T72" fmla="*/ 85 w 1218"/>
                <a:gd name="T73" fmla="*/ 274 h 1150"/>
                <a:gd name="T74" fmla="*/ 12 w 1218"/>
                <a:gd name="T75" fmla="*/ 335 h 1150"/>
                <a:gd name="T76" fmla="*/ 122 w 1218"/>
                <a:gd name="T77" fmla="*/ 351 h 1150"/>
                <a:gd name="T78" fmla="*/ 28 w 1218"/>
                <a:gd name="T79" fmla="*/ 381 h 1150"/>
                <a:gd name="T80" fmla="*/ 70 w 1218"/>
                <a:gd name="T81" fmla="*/ 423 h 1150"/>
                <a:gd name="T82" fmla="*/ 141 w 1218"/>
                <a:gd name="T83" fmla="*/ 433 h 1150"/>
                <a:gd name="T84" fmla="*/ 240 w 1218"/>
                <a:gd name="T85" fmla="*/ 436 h 1150"/>
                <a:gd name="T86" fmla="*/ 320 w 1218"/>
                <a:gd name="T87" fmla="*/ 507 h 1150"/>
                <a:gd name="T88" fmla="*/ 357 w 1218"/>
                <a:gd name="T89" fmla="*/ 597 h 1150"/>
                <a:gd name="T90" fmla="*/ 367 w 1218"/>
                <a:gd name="T91" fmla="*/ 662 h 1150"/>
                <a:gd name="T92" fmla="*/ 421 w 1218"/>
                <a:gd name="T93" fmla="*/ 686 h 1150"/>
                <a:gd name="T94" fmla="*/ 370 w 1218"/>
                <a:gd name="T95" fmla="*/ 701 h 1150"/>
                <a:gd name="T96" fmla="*/ 440 w 1218"/>
                <a:gd name="T97" fmla="*/ 762 h 1150"/>
                <a:gd name="T98" fmla="*/ 389 w 1218"/>
                <a:gd name="T99" fmla="*/ 830 h 1150"/>
                <a:gd name="T100" fmla="*/ 384 w 1218"/>
                <a:gd name="T101" fmla="*/ 893 h 1150"/>
                <a:gd name="T102" fmla="*/ 427 w 1218"/>
                <a:gd name="T103" fmla="*/ 982 h 1150"/>
                <a:gd name="T104" fmla="*/ 452 w 1218"/>
                <a:gd name="T105" fmla="*/ 1043 h 1150"/>
                <a:gd name="T106" fmla="*/ 520 w 1218"/>
                <a:gd name="T107" fmla="*/ 1119 h 1150"/>
                <a:gd name="T108" fmla="*/ 599 w 1218"/>
                <a:gd name="T109" fmla="*/ 1130 h 1150"/>
                <a:gd name="T110" fmla="*/ 604 w 1218"/>
                <a:gd name="T111" fmla="*/ 1045 h 1150"/>
                <a:gd name="T112" fmla="*/ 639 w 1218"/>
                <a:gd name="T113" fmla="*/ 1006 h 1150"/>
                <a:gd name="T114" fmla="*/ 644 w 1218"/>
                <a:gd name="T115" fmla="*/ 955 h 1150"/>
                <a:gd name="T116" fmla="*/ 658 w 1218"/>
                <a:gd name="T117" fmla="*/ 934 h 1150"/>
                <a:gd name="T118" fmla="*/ 704 w 1218"/>
                <a:gd name="T119" fmla="*/ 897 h 1150"/>
                <a:gd name="T120" fmla="*/ 773 w 1218"/>
                <a:gd name="T121" fmla="*/ 884 h 1150"/>
                <a:gd name="T122" fmla="*/ 823 w 1218"/>
                <a:gd name="T123" fmla="*/ 810 h 1150"/>
                <a:gd name="T124" fmla="*/ 947 w 1218"/>
                <a:gd name="T125" fmla="*/ 781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8" h="1150">
                  <a:moveTo>
                    <a:pt x="1017" y="725"/>
                  </a:moveTo>
                  <a:lnTo>
                    <a:pt x="1017" y="725"/>
                  </a:lnTo>
                  <a:lnTo>
                    <a:pt x="1010" y="729"/>
                  </a:lnTo>
                  <a:lnTo>
                    <a:pt x="1001" y="731"/>
                  </a:lnTo>
                  <a:lnTo>
                    <a:pt x="991" y="731"/>
                  </a:lnTo>
                  <a:lnTo>
                    <a:pt x="982" y="729"/>
                  </a:lnTo>
                  <a:lnTo>
                    <a:pt x="982" y="729"/>
                  </a:lnTo>
                  <a:lnTo>
                    <a:pt x="960" y="719"/>
                  </a:lnTo>
                  <a:lnTo>
                    <a:pt x="948" y="718"/>
                  </a:lnTo>
                  <a:lnTo>
                    <a:pt x="942" y="719"/>
                  </a:lnTo>
                  <a:lnTo>
                    <a:pt x="938" y="721"/>
                  </a:lnTo>
                  <a:lnTo>
                    <a:pt x="938" y="721"/>
                  </a:lnTo>
                  <a:lnTo>
                    <a:pt x="934" y="723"/>
                  </a:lnTo>
                  <a:lnTo>
                    <a:pt x="931" y="723"/>
                  </a:lnTo>
                  <a:lnTo>
                    <a:pt x="931" y="721"/>
                  </a:lnTo>
                  <a:lnTo>
                    <a:pt x="931" y="718"/>
                  </a:lnTo>
                  <a:lnTo>
                    <a:pt x="937" y="710"/>
                  </a:lnTo>
                  <a:lnTo>
                    <a:pt x="940" y="706"/>
                  </a:lnTo>
                  <a:lnTo>
                    <a:pt x="944" y="705"/>
                  </a:lnTo>
                  <a:lnTo>
                    <a:pt x="944" y="705"/>
                  </a:lnTo>
                  <a:lnTo>
                    <a:pt x="950" y="703"/>
                  </a:lnTo>
                  <a:lnTo>
                    <a:pt x="950" y="701"/>
                  </a:lnTo>
                  <a:lnTo>
                    <a:pt x="951" y="697"/>
                  </a:lnTo>
                  <a:lnTo>
                    <a:pt x="950" y="692"/>
                  </a:lnTo>
                  <a:lnTo>
                    <a:pt x="947" y="681"/>
                  </a:lnTo>
                  <a:lnTo>
                    <a:pt x="947" y="681"/>
                  </a:lnTo>
                  <a:lnTo>
                    <a:pt x="947" y="677"/>
                  </a:lnTo>
                  <a:lnTo>
                    <a:pt x="948" y="675"/>
                  </a:lnTo>
                  <a:lnTo>
                    <a:pt x="953" y="673"/>
                  </a:lnTo>
                  <a:lnTo>
                    <a:pt x="957" y="675"/>
                  </a:lnTo>
                  <a:lnTo>
                    <a:pt x="966" y="683"/>
                  </a:lnTo>
                  <a:lnTo>
                    <a:pt x="972" y="686"/>
                  </a:lnTo>
                  <a:lnTo>
                    <a:pt x="975" y="694"/>
                  </a:lnTo>
                  <a:lnTo>
                    <a:pt x="975" y="694"/>
                  </a:lnTo>
                  <a:lnTo>
                    <a:pt x="979" y="699"/>
                  </a:lnTo>
                  <a:lnTo>
                    <a:pt x="983" y="705"/>
                  </a:lnTo>
                  <a:lnTo>
                    <a:pt x="989" y="708"/>
                  </a:lnTo>
                  <a:lnTo>
                    <a:pt x="995" y="710"/>
                  </a:lnTo>
                  <a:lnTo>
                    <a:pt x="1001" y="712"/>
                  </a:lnTo>
                  <a:lnTo>
                    <a:pt x="1007" y="714"/>
                  </a:lnTo>
                  <a:lnTo>
                    <a:pt x="1013" y="714"/>
                  </a:lnTo>
                  <a:lnTo>
                    <a:pt x="1018" y="712"/>
                  </a:lnTo>
                  <a:lnTo>
                    <a:pt x="1018" y="712"/>
                  </a:lnTo>
                  <a:lnTo>
                    <a:pt x="1023" y="708"/>
                  </a:lnTo>
                  <a:lnTo>
                    <a:pt x="1026" y="705"/>
                  </a:lnTo>
                  <a:lnTo>
                    <a:pt x="1026" y="701"/>
                  </a:lnTo>
                  <a:lnTo>
                    <a:pt x="1026" y="697"/>
                  </a:lnTo>
                  <a:lnTo>
                    <a:pt x="1024" y="688"/>
                  </a:lnTo>
                  <a:lnTo>
                    <a:pt x="1024" y="683"/>
                  </a:lnTo>
                  <a:lnTo>
                    <a:pt x="1026" y="679"/>
                  </a:lnTo>
                  <a:lnTo>
                    <a:pt x="1026" y="679"/>
                  </a:lnTo>
                  <a:lnTo>
                    <a:pt x="1026" y="675"/>
                  </a:lnTo>
                  <a:lnTo>
                    <a:pt x="1026" y="673"/>
                  </a:lnTo>
                  <a:lnTo>
                    <a:pt x="1021" y="666"/>
                  </a:lnTo>
                  <a:lnTo>
                    <a:pt x="1004" y="649"/>
                  </a:lnTo>
                  <a:lnTo>
                    <a:pt x="985" y="632"/>
                  </a:lnTo>
                  <a:lnTo>
                    <a:pt x="977" y="625"/>
                  </a:lnTo>
                  <a:lnTo>
                    <a:pt x="975" y="619"/>
                  </a:lnTo>
                  <a:lnTo>
                    <a:pt x="975" y="619"/>
                  </a:lnTo>
                  <a:lnTo>
                    <a:pt x="975" y="616"/>
                  </a:lnTo>
                  <a:lnTo>
                    <a:pt x="975" y="614"/>
                  </a:lnTo>
                  <a:lnTo>
                    <a:pt x="977" y="614"/>
                  </a:lnTo>
                  <a:lnTo>
                    <a:pt x="982" y="614"/>
                  </a:lnTo>
                  <a:lnTo>
                    <a:pt x="992" y="618"/>
                  </a:lnTo>
                  <a:lnTo>
                    <a:pt x="1004" y="625"/>
                  </a:lnTo>
                  <a:lnTo>
                    <a:pt x="1004" y="625"/>
                  </a:lnTo>
                  <a:lnTo>
                    <a:pt x="1008" y="627"/>
                  </a:lnTo>
                  <a:lnTo>
                    <a:pt x="1013" y="625"/>
                  </a:lnTo>
                  <a:lnTo>
                    <a:pt x="1015" y="623"/>
                  </a:lnTo>
                  <a:lnTo>
                    <a:pt x="1018" y="618"/>
                  </a:lnTo>
                  <a:lnTo>
                    <a:pt x="1021" y="608"/>
                  </a:lnTo>
                  <a:lnTo>
                    <a:pt x="1023" y="599"/>
                  </a:lnTo>
                  <a:lnTo>
                    <a:pt x="1023" y="599"/>
                  </a:lnTo>
                  <a:lnTo>
                    <a:pt x="1021" y="596"/>
                  </a:lnTo>
                  <a:lnTo>
                    <a:pt x="1017" y="592"/>
                  </a:lnTo>
                  <a:lnTo>
                    <a:pt x="1011" y="590"/>
                  </a:lnTo>
                  <a:lnTo>
                    <a:pt x="1004" y="590"/>
                  </a:lnTo>
                  <a:lnTo>
                    <a:pt x="988" y="592"/>
                  </a:lnTo>
                  <a:lnTo>
                    <a:pt x="980" y="594"/>
                  </a:lnTo>
                  <a:lnTo>
                    <a:pt x="975" y="597"/>
                  </a:lnTo>
                  <a:lnTo>
                    <a:pt x="975" y="597"/>
                  </a:lnTo>
                  <a:lnTo>
                    <a:pt x="969" y="599"/>
                  </a:lnTo>
                  <a:lnTo>
                    <a:pt x="964" y="599"/>
                  </a:lnTo>
                  <a:lnTo>
                    <a:pt x="960" y="597"/>
                  </a:lnTo>
                  <a:lnTo>
                    <a:pt x="957" y="594"/>
                  </a:lnTo>
                  <a:lnTo>
                    <a:pt x="956" y="590"/>
                  </a:lnTo>
                  <a:lnTo>
                    <a:pt x="957" y="586"/>
                  </a:lnTo>
                  <a:lnTo>
                    <a:pt x="960" y="582"/>
                  </a:lnTo>
                  <a:lnTo>
                    <a:pt x="966" y="581"/>
                  </a:lnTo>
                  <a:lnTo>
                    <a:pt x="966" y="581"/>
                  </a:lnTo>
                  <a:lnTo>
                    <a:pt x="972" y="579"/>
                  </a:lnTo>
                  <a:lnTo>
                    <a:pt x="975" y="577"/>
                  </a:lnTo>
                  <a:lnTo>
                    <a:pt x="976" y="575"/>
                  </a:lnTo>
                  <a:lnTo>
                    <a:pt x="975" y="573"/>
                  </a:lnTo>
                  <a:lnTo>
                    <a:pt x="973" y="566"/>
                  </a:lnTo>
                  <a:lnTo>
                    <a:pt x="972" y="564"/>
                  </a:lnTo>
                  <a:lnTo>
                    <a:pt x="973" y="560"/>
                  </a:lnTo>
                  <a:lnTo>
                    <a:pt x="973" y="560"/>
                  </a:lnTo>
                  <a:lnTo>
                    <a:pt x="976" y="559"/>
                  </a:lnTo>
                  <a:lnTo>
                    <a:pt x="980" y="560"/>
                  </a:lnTo>
                  <a:lnTo>
                    <a:pt x="993" y="568"/>
                  </a:lnTo>
                  <a:lnTo>
                    <a:pt x="1007" y="575"/>
                  </a:lnTo>
                  <a:lnTo>
                    <a:pt x="1013" y="577"/>
                  </a:lnTo>
                  <a:lnTo>
                    <a:pt x="1017" y="577"/>
                  </a:lnTo>
                  <a:lnTo>
                    <a:pt x="1017" y="577"/>
                  </a:lnTo>
                  <a:lnTo>
                    <a:pt x="1027" y="575"/>
                  </a:lnTo>
                  <a:lnTo>
                    <a:pt x="1034" y="573"/>
                  </a:lnTo>
                  <a:lnTo>
                    <a:pt x="1043" y="571"/>
                  </a:lnTo>
                  <a:lnTo>
                    <a:pt x="1048" y="569"/>
                  </a:lnTo>
                  <a:lnTo>
                    <a:pt x="1050" y="566"/>
                  </a:lnTo>
                  <a:lnTo>
                    <a:pt x="1050" y="566"/>
                  </a:lnTo>
                  <a:lnTo>
                    <a:pt x="1053" y="562"/>
                  </a:lnTo>
                  <a:lnTo>
                    <a:pt x="1052" y="559"/>
                  </a:lnTo>
                  <a:lnTo>
                    <a:pt x="1049" y="555"/>
                  </a:lnTo>
                  <a:lnTo>
                    <a:pt x="1045" y="549"/>
                  </a:lnTo>
                  <a:lnTo>
                    <a:pt x="1033" y="542"/>
                  </a:lnTo>
                  <a:lnTo>
                    <a:pt x="1029" y="538"/>
                  </a:lnTo>
                  <a:lnTo>
                    <a:pt x="1024" y="534"/>
                  </a:lnTo>
                  <a:lnTo>
                    <a:pt x="1024" y="534"/>
                  </a:lnTo>
                  <a:lnTo>
                    <a:pt x="1024" y="532"/>
                  </a:lnTo>
                  <a:lnTo>
                    <a:pt x="1024" y="532"/>
                  </a:lnTo>
                  <a:lnTo>
                    <a:pt x="1027" y="531"/>
                  </a:lnTo>
                  <a:lnTo>
                    <a:pt x="1040" y="529"/>
                  </a:lnTo>
                  <a:lnTo>
                    <a:pt x="1070" y="529"/>
                  </a:lnTo>
                  <a:lnTo>
                    <a:pt x="1070" y="529"/>
                  </a:lnTo>
                  <a:lnTo>
                    <a:pt x="1072" y="529"/>
                  </a:lnTo>
                  <a:lnTo>
                    <a:pt x="1075" y="527"/>
                  </a:lnTo>
                  <a:lnTo>
                    <a:pt x="1078" y="523"/>
                  </a:lnTo>
                  <a:lnTo>
                    <a:pt x="1080" y="520"/>
                  </a:lnTo>
                  <a:lnTo>
                    <a:pt x="1080" y="516"/>
                  </a:lnTo>
                  <a:lnTo>
                    <a:pt x="1078" y="514"/>
                  </a:lnTo>
                  <a:lnTo>
                    <a:pt x="1077" y="512"/>
                  </a:lnTo>
                  <a:lnTo>
                    <a:pt x="1074" y="512"/>
                  </a:lnTo>
                  <a:lnTo>
                    <a:pt x="1074" y="512"/>
                  </a:lnTo>
                  <a:lnTo>
                    <a:pt x="1070" y="514"/>
                  </a:lnTo>
                  <a:lnTo>
                    <a:pt x="1064" y="512"/>
                  </a:lnTo>
                  <a:lnTo>
                    <a:pt x="1056" y="509"/>
                  </a:lnTo>
                  <a:lnTo>
                    <a:pt x="1050" y="505"/>
                  </a:lnTo>
                  <a:lnTo>
                    <a:pt x="1045" y="501"/>
                  </a:lnTo>
                  <a:lnTo>
                    <a:pt x="1039" y="496"/>
                  </a:lnTo>
                  <a:lnTo>
                    <a:pt x="1037" y="490"/>
                  </a:lnTo>
                  <a:lnTo>
                    <a:pt x="1037" y="486"/>
                  </a:lnTo>
                  <a:lnTo>
                    <a:pt x="1039" y="484"/>
                  </a:lnTo>
                  <a:lnTo>
                    <a:pt x="1039" y="484"/>
                  </a:lnTo>
                  <a:lnTo>
                    <a:pt x="1042" y="481"/>
                  </a:lnTo>
                  <a:lnTo>
                    <a:pt x="1045" y="479"/>
                  </a:lnTo>
                  <a:lnTo>
                    <a:pt x="1053" y="479"/>
                  </a:lnTo>
                  <a:lnTo>
                    <a:pt x="1062" y="481"/>
                  </a:lnTo>
                  <a:lnTo>
                    <a:pt x="1068" y="479"/>
                  </a:lnTo>
                  <a:lnTo>
                    <a:pt x="1072" y="477"/>
                  </a:lnTo>
                  <a:lnTo>
                    <a:pt x="1072" y="477"/>
                  </a:lnTo>
                  <a:lnTo>
                    <a:pt x="1077" y="472"/>
                  </a:lnTo>
                  <a:lnTo>
                    <a:pt x="1080" y="466"/>
                  </a:lnTo>
                  <a:lnTo>
                    <a:pt x="1080" y="459"/>
                  </a:lnTo>
                  <a:lnTo>
                    <a:pt x="1078" y="449"/>
                  </a:lnTo>
                  <a:lnTo>
                    <a:pt x="1075" y="442"/>
                  </a:lnTo>
                  <a:lnTo>
                    <a:pt x="1071" y="436"/>
                  </a:lnTo>
                  <a:lnTo>
                    <a:pt x="1068" y="433"/>
                  </a:lnTo>
                  <a:lnTo>
                    <a:pt x="1064" y="431"/>
                  </a:lnTo>
                  <a:lnTo>
                    <a:pt x="1064" y="431"/>
                  </a:lnTo>
                  <a:lnTo>
                    <a:pt x="1053" y="429"/>
                  </a:lnTo>
                  <a:lnTo>
                    <a:pt x="1042" y="427"/>
                  </a:lnTo>
                  <a:lnTo>
                    <a:pt x="1031" y="423"/>
                  </a:lnTo>
                  <a:lnTo>
                    <a:pt x="1029" y="422"/>
                  </a:lnTo>
                  <a:lnTo>
                    <a:pt x="1029" y="420"/>
                  </a:lnTo>
                  <a:lnTo>
                    <a:pt x="1029" y="420"/>
                  </a:lnTo>
                  <a:lnTo>
                    <a:pt x="1027" y="416"/>
                  </a:lnTo>
                  <a:lnTo>
                    <a:pt x="1026" y="414"/>
                  </a:lnTo>
                  <a:lnTo>
                    <a:pt x="1018" y="410"/>
                  </a:lnTo>
                  <a:lnTo>
                    <a:pt x="1014" y="405"/>
                  </a:lnTo>
                  <a:lnTo>
                    <a:pt x="1013" y="403"/>
                  </a:lnTo>
                  <a:lnTo>
                    <a:pt x="1014" y="399"/>
                  </a:lnTo>
                  <a:lnTo>
                    <a:pt x="1014" y="399"/>
                  </a:lnTo>
                  <a:lnTo>
                    <a:pt x="1015" y="397"/>
                  </a:lnTo>
                  <a:lnTo>
                    <a:pt x="1018" y="397"/>
                  </a:lnTo>
                  <a:lnTo>
                    <a:pt x="1024" y="399"/>
                  </a:lnTo>
                  <a:lnTo>
                    <a:pt x="1031" y="401"/>
                  </a:lnTo>
                  <a:lnTo>
                    <a:pt x="1036" y="399"/>
                  </a:lnTo>
                  <a:lnTo>
                    <a:pt x="1040" y="396"/>
                  </a:lnTo>
                  <a:lnTo>
                    <a:pt x="1040" y="396"/>
                  </a:lnTo>
                  <a:lnTo>
                    <a:pt x="1046" y="392"/>
                  </a:lnTo>
                  <a:lnTo>
                    <a:pt x="1053" y="390"/>
                  </a:lnTo>
                  <a:lnTo>
                    <a:pt x="1061" y="390"/>
                  </a:lnTo>
                  <a:lnTo>
                    <a:pt x="1068" y="392"/>
                  </a:lnTo>
                  <a:lnTo>
                    <a:pt x="1083" y="396"/>
                  </a:lnTo>
                  <a:lnTo>
                    <a:pt x="1090" y="396"/>
                  </a:lnTo>
                  <a:lnTo>
                    <a:pt x="1094" y="396"/>
                  </a:lnTo>
                  <a:lnTo>
                    <a:pt x="1094" y="396"/>
                  </a:lnTo>
                  <a:lnTo>
                    <a:pt x="1099" y="394"/>
                  </a:lnTo>
                  <a:lnTo>
                    <a:pt x="1099" y="390"/>
                  </a:lnTo>
                  <a:lnTo>
                    <a:pt x="1099" y="385"/>
                  </a:lnTo>
                  <a:lnTo>
                    <a:pt x="1096" y="379"/>
                  </a:lnTo>
                  <a:lnTo>
                    <a:pt x="1093" y="374"/>
                  </a:lnTo>
                  <a:lnTo>
                    <a:pt x="1088" y="370"/>
                  </a:lnTo>
                  <a:lnTo>
                    <a:pt x="1086" y="368"/>
                  </a:lnTo>
                  <a:lnTo>
                    <a:pt x="1083" y="368"/>
                  </a:lnTo>
                  <a:lnTo>
                    <a:pt x="1083" y="368"/>
                  </a:lnTo>
                  <a:lnTo>
                    <a:pt x="1074" y="372"/>
                  </a:lnTo>
                  <a:lnTo>
                    <a:pt x="1064" y="372"/>
                  </a:lnTo>
                  <a:lnTo>
                    <a:pt x="1059" y="372"/>
                  </a:lnTo>
                  <a:lnTo>
                    <a:pt x="1055" y="368"/>
                  </a:lnTo>
                  <a:lnTo>
                    <a:pt x="1050" y="364"/>
                  </a:lnTo>
                  <a:lnTo>
                    <a:pt x="1049" y="360"/>
                  </a:lnTo>
                  <a:lnTo>
                    <a:pt x="1049" y="360"/>
                  </a:lnTo>
                  <a:lnTo>
                    <a:pt x="1050" y="355"/>
                  </a:lnTo>
                  <a:lnTo>
                    <a:pt x="1052" y="353"/>
                  </a:lnTo>
                  <a:lnTo>
                    <a:pt x="1056" y="353"/>
                  </a:lnTo>
                  <a:lnTo>
                    <a:pt x="1061" y="353"/>
                  </a:lnTo>
                  <a:lnTo>
                    <a:pt x="1071" y="355"/>
                  </a:lnTo>
                  <a:lnTo>
                    <a:pt x="1074" y="355"/>
                  </a:lnTo>
                  <a:lnTo>
                    <a:pt x="1077" y="353"/>
                  </a:lnTo>
                  <a:lnTo>
                    <a:pt x="1077" y="353"/>
                  </a:lnTo>
                  <a:lnTo>
                    <a:pt x="1077" y="351"/>
                  </a:lnTo>
                  <a:lnTo>
                    <a:pt x="1077" y="349"/>
                  </a:lnTo>
                  <a:lnTo>
                    <a:pt x="1072" y="346"/>
                  </a:lnTo>
                  <a:lnTo>
                    <a:pt x="1066" y="342"/>
                  </a:lnTo>
                  <a:lnTo>
                    <a:pt x="1061" y="338"/>
                  </a:lnTo>
                  <a:lnTo>
                    <a:pt x="1053" y="336"/>
                  </a:lnTo>
                  <a:lnTo>
                    <a:pt x="1046" y="335"/>
                  </a:lnTo>
                  <a:lnTo>
                    <a:pt x="1040" y="336"/>
                  </a:lnTo>
                  <a:lnTo>
                    <a:pt x="1037" y="338"/>
                  </a:lnTo>
                  <a:lnTo>
                    <a:pt x="1036" y="342"/>
                  </a:lnTo>
                  <a:lnTo>
                    <a:pt x="1036" y="342"/>
                  </a:lnTo>
                  <a:lnTo>
                    <a:pt x="1033" y="346"/>
                  </a:lnTo>
                  <a:lnTo>
                    <a:pt x="1030" y="349"/>
                  </a:lnTo>
                  <a:lnTo>
                    <a:pt x="1026" y="351"/>
                  </a:lnTo>
                  <a:lnTo>
                    <a:pt x="1023" y="351"/>
                  </a:lnTo>
                  <a:lnTo>
                    <a:pt x="1020" y="349"/>
                  </a:lnTo>
                  <a:lnTo>
                    <a:pt x="1017" y="347"/>
                  </a:lnTo>
                  <a:lnTo>
                    <a:pt x="1018" y="346"/>
                  </a:lnTo>
                  <a:lnTo>
                    <a:pt x="1020" y="342"/>
                  </a:lnTo>
                  <a:lnTo>
                    <a:pt x="1020" y="342"/>
                  </a:lnTo>
                  <a:lnTo>
                    <a:pt x="1024" y="338"/>
                  </a:lnTo>
                  <a:lnTo>
                    <a:pt x="1027" y="333"/>
                  </a:lnTo>
                  <a:lnTo>
                    <a:pt x="1031" y="320"/>
                  </a:lnTo>
                  <a:lnTo>
                    <a:pt x="1033" y="307"/>
                  </a:lnTo>
                  <a:lnTo>
                    <a:pt x="1033" y="296"/>
                  </a:lnTo>
                  <a:lnTo>
                    <a:pt x="1033" y="296"/>
                  </a:lnTo>
                  <a:lnTo>
                    <a:pt x="1033" y="294"/>
                  </a:lnTo>
                  <a:lnTo>
                    <a:pt x="1034" y="292"/>
                  </a:lnTo>
                  <a:lnTo>
                    <a:pt x="1039" y="288"/>
                  </a:lnTo>
                  <a:lnTo>
                    <a:pt x="1052" y="281"/>
                  </a:lnTo>
                  <a:lnTo>
                    <a:pt x="1059" y="277"/>
                  </a:lnTo>
                  <a:lnTo>
                    <a:pt x="1065" y="274"/>
                  </a:lnTo>
                  <a:lnTo>
                    <a:pt x="1068" y="268"/>
                  </a:lnTo>
                  <a:lnTo>
                    <a:pt x="1068" y="264"/>
                  </a:lnTo>
                  <a:lnTo>
                    <a:pt x="1068" y="260"/>
                  </a:lnTo>
                  <a:lnTo>
                    <a:pt x="1068" y="260"/>
                  </a:lnTo>
                  <a:lnTo>
                    <a:pt x="1068" y="255"/>
                  </a:lnTo>
                  <a:lnTo>
                    <a:pt x="1070" y="249"/>
                  </a:lnTo>
                  <a:lnTo>
                    <a:pt x="1072" y="244"/>
                  </a:lnTo>
                  <a:lnTo>
                    <a:pt x="1078" y="240"/>
                  </a:lnTo>
                  <a:lnTo>
                    <a:pt x="1090" y="237"/>
                  </a:lnTo>
                  <a:lnTo>
                    <a:pt x="1102" y="237"/>
                  </a:lnTo>
                  <a:lnTo>
                    <a:pt x="1102" y="237"/>
                  </a:lnTo>
                  <a:lnTo>
                    <a:pt x="1105" y="235"/>
                  </a:lnTo>
                  <a:lnTo>
                    <a:pt x="1106" y="233"/>
                  </a:lnTo>
                  <a:lnTo>
                    <a:pt x="1106" y="229"/>
                  </a:lnTo>
                  <a:lnTo>
                    <a:pt x="1105" y="225"/>
                  </a:lnTo>
                  <a:lnTo>
                    <a:pt x="1102" y="222"/>
                  </a:lnTo>
                  <a:lnTo>
                    <a:pt x="1097" y="218"/>
                  </a:lnTo>
                  <a:lnTo>
                    <a:pt x="1093" y="216"/>
                  </a:lnTo>
                  <a:lnTo>
                    <a:pt x="1087" y="216"/>
                  </a:lnTo>
                  <a:lnTo>
                    <a:pt x="1087" y="216"/>
                  </a:lnTo>
                  <a:lnTo>
                    <a:pt x="1083" y="218"/>
                  </a:lnTo>
                  <a:lnTo>
                    <a:pt x="1078" y="220"/>
                  </a:lnTo>
                  <a:lnTo>
                    <a:pt x="1068" y="225"/>
                  </a:lnTo>
                  <a:lnTo>
                    <a:pt x="1061" y="231"/>
                  </a:lnTo>
                  <a:lnTo>
                    <a:pt x="1058" y="231"/>
                  </a:lnTo>
                  <a:lnTo>
                    <a:pt x="1055" y="229"/>
                  </a:lnTo>
                  <a:lnTo>
                    <a:pt x="1055" y="229"/>
                  </a:lnTo>
                  <a:lnTo>
                    <a:pt x="1053" y="225"/>
                  </a:lnTo>
                  <a:lnTo>
                    <a:pt x="1055" y="223"/>
                  </a:lnTo>
                  <a:lnTo>
                    <a:pt x="1058" y="220"/>
                  </a:lnTo>
                  <a:lnTo>
                    <a:pt x="1061" y="216"/>
                  </a:lnTo>
                  <a:lnTo>
                    <a:pt x="1071" y="211"/>
                  </a:lnTo>
                  <a:lnTo>
                    <a:pt x="1081" y="209"/>
                  </a:lnTo>
                  <a:lnTo>
                    <a:pt x="1081" y="209"/>
                  </a:lnTo>
                  <a:lnTo>
                    <a:pt x="1107" y="207"/>
                  </a:lnTo>
                  <a:lnTo>
                    <a:pt x="1122" y="203"/>
                  </a:lnTo>
                  <a:lnTo>
                    <a:pt x="1132" y="200"/>
                  </a:lnTo>
                  <a:lnTo>
                    <a:pt x="1132" y="200"/>
                  </a:lnTo>
                  <a:lnTo>
                    <a:pt x="1134" y="196"/>
                  </a:lnTo>
                  <a:lnTo>
                    <a:pt x="1132" y="194"/>
                  </a:lnTo>
                  <a:lnTo>
                    <a:pt x="1129" y="192"/>
                  </a:lnTo>
                  <a:lnTo>
                    <a:pt x="1125" y="190"/>
                  </a:lnTo>
                  <a:lnTo>
                    <a:pt x="1110" y="188"/>
                  </a:lnTo>
                  <a:lnTo>
                    <a:pt x="1096" y="188"/>
                  </a:lnTo>
                  <a:lnTo>
                    <a:pt x="1096" y="188"/>
                  </a:lnTo>
                  <a:lnTo>
                    <a:pt x="1086" y="188"/>
                  </a:lnTo>
                  <a:lnTo>
                    <a:pt x="1083" y="187"/>
                  </a:lnTo>
                  <a:lnTo>
                    <a:pt x="1083" y="185"/>
                  </a:lnTo>
                  <a:lnTo>
                    <a:pt x="1084" y="183"/>
                  </a:lnTo>
                  <a:lnTo>
                    <a:pt x="1088" y="183"/>
                  </a:lnTo>
                  <a:lnTo>
                    <a:pt x="1105" y="179"/>
                  </a:lnTo>
                  <a:lnTo>
                    <a:pt x="1105" y="179"/>
                  </a:lnTo>
                  <a:lnTo>
                    <a:pt x="1121" y="179"/>
                  </a:lnTo>
                  <a:lnTo>
                    <a:pt x="1129" y="175"/>
                  </a:lnTo>
                  <a:lnTo>
                    <a:pt x="1137" y="172"/>
                  </a:lnTo>
                  <a:lnTo>
                    <a:pt x="1148" y="168"/>
                  </a:lnTo>
                  <a:lnTo>
                    <a:pt x="1148" y="168"/>
                  </a:lnTo>
                  <a:lnTo>
                    <a:pt x="1154" y="168"/>
                  </a:lnTo>
                  <a:lnTo>
                    <a:pt x="1159" y="166"/>
                  </a:lnTo>
                  <a:lnTo>
                    <a:pt x="1164" y="161"/>
                  </a:lnTo>
                  <a:lnTo>
                    <a:pt x="1167" y="157"/>
                  </a:lnTo>
                  <a:lnTo>
                    <a:pt x="1170" y="155"/>
                  </a:lnTo>
                  <a:lnTo>
                    <a:pt x="1175" y="155"/>
                  </a:lnTo>
                  <a:lnTo>
                    <a:pt x="1175" y="155"/>
                  </a:lnTo>
                  <a:lnTo>
                    <a:pt x="1186" y="152"/>
                  </a:lnTo>
                  <a:lnTo>
                    <a:pt x="1201" y="144"/>
                  </a:lnTo>
                  <a:lnTo>
                    <a:pt x="1214" y="137"/>
                  </a:lnTo>
                  <a:lnTo>
                    <a:pt x="1217" y="133"/>
                  </a:lnTo>
                  <a:lnTo>
                    <a:pt x="1218" y="129"/>
                  </a:lnTo>
                  <a:lnTo>
                    <a:pt x="1218" y="129"/>
                  </a:lnTo>
                  <a:lnTo>
                    <a:pt x="1217" y="125"/>
                  </a:lnTo>
                  <a:lnTo>
                    <a:pt x="1211" y="122"/>
                  </a:lnTo>
                  <a:lnTo>
                    <a:pt x="1194" y="113"/>
                  </a:lnTo>
                  <a:lnTo>
                    <a:pt x="1170" y="107"/>
                  </a:lnTo>
                  <a:lnTo>
                    <a:pt x="1151" y="103"/>
                  </a:lnTo>
                  <a:lnTo>
                    <a:pt x="1151" y="103"/>
                  </a:lnTo>
                  <a:lnTo>
                    <a:pt x="1135" y="105"/>
                  </a:lnTo>
                  <a:lnTo>
                    <a:pt x="1122" y="109"/>
                  </a:lnTo>
                  <a:lnTo>
                    <a:pt x="1118" y="113"/>
                  </a:lnTo>
                  <a:lnTo>
                    <a:pt x="1113" y="116"/>
                  </a:lnTo>
                  <a:lnTo>
                    <a:pt x="1112" y="122"/>
                  </a:lnTo>
                  <a:lnTo>
                    <a:pt x="1110" y="127"/>
                  </a:lnTo>
                  <a:lnTo>
                    <a:pt x="1110" y="127"/>
                  </a:lnTo>
                  <a:lnTo>
                    <a:pt x="1109" y="133"/>
                  </a:lnTo>
                  <a:lnTo>
                    <a:pt x="1105" y="135"/>
                  </a:lnTo>
                  <a:lnTo>
                    <a:pt x="1100" y="135"/>
                  </a:lnTo>
                  <a:lnTo>
                    <a:pt x="1094" y="135"/>
                  </a:lnTo>
                  <a:lnTo>
                    <a:pt x="1081" y="131"/>
                  </a:lnTo>
                  <a:lnTo>
                    <a:pt x="1074" y="129"/>
                  </a:lnTo>
                  <a:lnTo>
                    <a:pt x="1070" y="131"/>
                  </a:lnTo>
                  <a:lnTo>
                    <a:pt x="1070" y="131"/>
                  </a:lnTo>
                  <a:lnTo>
                    <a:pt x="1065" y="133"/>
                  </a:lnTo>
                  <a:lnTo>
                    <a:pt x="1064" y="131"/>
                  </a:lnTo>
                  <a:lnTo>
                    <a:pt x="1061" y="127"/>
                  </a:lnTo>
                  <a:lnTo>
                    <a:pt x="1059" y="124"/>
                  </a:lnTo>
                  <a:lnTo>
                    <a:pt x="1058" y="122"/>
                  </a:lnTo>
                  <a:lnTo>
                    <a:pt x="1055" y="122"/>
                  </a:lnTo>
                  <a:lnTo>
                    <a:pt x="1052" y="122"/>
                  </a:lnTo>
                  <a:lnTo>
                    <a:pt x="1052" y="122"/>
                  </a:lnTo>
                  <a:lnTo>
                    <a:pt x="1043" y="129"/>
                  </a:lnTo>
                  <a:lnTo>
                    <a:pt x="1033" y="138"/>
                  </a:lnTo>
                  <a:lnTo>
                    <a:pt x="1023" y="148"/>
                  </a:lnTo>
                  <a:lnTo>
                    <a:pt x="1013" y="155"/>
                  </a:lnTo>
                  <a:lnTo>
                    <a:pt x="1013" y="155"/>
                  </a:lnTo>
                  <a:lnTo>
                    <a:pt x="1002" y="162"/>
                  </a:lnTo>
                  <a:lnTo>
                    <a:pt x="993" y="172"/>
                  </a:lnTo>
                  <a:lnTo>
                    <a:pt x="986" y="179"/>
                  </a:lnTo>
                  <a:lnTo>
                    <a:pt x="983" y="181"/>
                  </a:lnTo>
                  <a:lnTo>
                    <a:pt x="979" y="183"/>
                  </a:lnTo>
                  <a:lnTo>
                    <a:pt x="979" y="183"/>
                  </a:lnTo>
                  <a:lnTo>
                    <a:pt x="977" y="183"/>
                  </a:lnTo>
                  <a:lnTo>
                    <a:pt x="977" y="183"/>
                  </a:lnTo>
                  <a:lnTo>
                    <a:pt x="979" y="177"/>
                  </a:lnTo>
                  <a:lnTo>
                    <a:pt x="988" y="164"/>
                  </a:lnTo>
                  <a:lnTo>
                    <a:pt x="1013" y="131"/>
                  </a:lnTo>
                  <a:lnTo>
                    <a:pt x="1013" y="131"/>
                  </a:lnTo>
                  <a:lnTo>
                    <a:pt x="1017" y="124"/>
                  </a:lnTo>
                  <a:lnTo>
                    <a:pt x="1018" y="118"/>
                  </a:lnTo>
                  <a:lnTo>
                    <a:pt x="1020" y="111"/>
                  </a:lnTo>
                  <a:lnTo>
                    <a:pt x="1018" y="105"/>
                  </a:lnTo>
                  <a:lnTo>
                    <a:pt x="1015" y="100"/>
                  </a:lnTo>
                  <a:lnTo>
                    <a:pt x="1013" y="96"/>
                  </a:lnTo>
                  <a:lnTo>
                    <a:pt x="1007" y="94"/>
                  </a:lnTo>
                  <a:lnTo>
                    <a:pt x="999" y="94"/>
                  </a:lnTo>
                  <a:lnTo>
                    <a:pt x="999" y="94"/>
                  </a:lnTo>
                  <a:lnTo>
                    <a:pt x="993" y="96"/>
                  </a:lnTo>
                  <a:lnTo>
                    <a:pt x="989" y="98"/>
                  </a:lnTo>
                  <a:lnTo>
                    <a:pt x="986" y="101"/>
                  </a:lnTo>
                  <a:lnTo>
                    <a:pt x="985" y="103"/>
                  </a:lnTo>
                  <a:lnTo>
                    <a:pt x="980" y="111"/>
                  </a:lnTo>
                  <a:lnTo>
                    <a:pt x="977" y="113"/>
                  </a:lnTo>
                  <a:lnTo>
                    <a:pt x="975" y="114"/>
                  </a:lnTo>
                  <a:lnTo>
                    <a:pt x="975" y="114"/>
                  </a:lnTo>
                  <a:lnTo>
                    <a:pt x="960" y="122"/>
                  </a:lnTo>
                  <a:lnTo>
                    <a:pt x="940" y="131"/>
                  </a:lnTo>
                  <a:lnTo>
                    <a:pt x="921" y="140"/>
                  </a:lnTo>
                  <a:lnTo>
                    <a:pt x="915" y="142"/>
                  </a:lnTo>
                  <a:lnTo>
                    <a:pt x="912" y="140"/>
                  </a:lnTo>
                  <a:lnTo>
                    <a:pt x="912" y="140"/>
                  </a:lnTo>
                  <a:lnTo>
                    <a:pt x="912" y="140"/>
                  </a:lnTo>
                  <a:lnTo>
                    <a:pt x="912" y="138"/>
                  </a:lnTo>
                  <a:lnTo>
                    <a:pt x="912" y="137"/>
                  </a:lnTo>
                  <a:lnTo>
                    <a:pt x="916" y="131"/>
                  </a:lnTo>
                  <a:lnTo>
                    <a:pt x="931" y="122"/>
                  </a:lnTo>
                  <a:lnTo>
                    <a:pt x="945" y="114"/>
                  </a:lnTo>
                  <a:lnTo>
                    <a:pt x="951" y="111"/>
                  </a:lnTo>
                  <a:lnTo>
                    <a:pt x="953" y="107"/>
                  </a:lnTo>
                  <a:lnTo>
                    <a:pt x="953" y="107"/>
                  </a:lnTo>
                  <a:lnTo>
                    <a:pt x="950" y="105"/>
                  </a:lnTo>
                  <a:lnTo>
                    <a:pt x="942" y="103"/>
                  </a:lnTo>
                  <a:lnTo>
                    <a:pt x="921" y="101"/>
                  </a:lnTo>
                  <a:lnTo>
                    <a:pt x="894" y="101"/>
                  </a:lnTo>
                  <a:lnTo>
                    <a:pt x="872" y="103"/>
                  </a:lnTo>
                  <a:lnTo>
                    <a:pt x="872" y="103"/>
                  </a:lnTo>
                  <a:lnTo>
                    <a:pt x="850" y="109"/>
                  </a:lnTo>
                  <a:lnTo>
                    <a:pt x="828" y="116"/>
                  </a:lnTo>
                  <a:lnTo>
                    <a:pt x="811" y="120"/>
                  </a:lnTo>
                  <a:lnTo>
                    <a:pt x="805" y="120"/>
                  </a:lnTo>
                  <a:lnTo>
                    <a:pt x="804" y="118"/>
                  </a:lnTo>
                  <a:lnTo>
                    <a:pt x="802" y="118"/>
                  </a:lnTo>
                  <a:lnTo>
                    <a:pt x="802" y="118"/>
                  </a:lnTo>
                  <a:lnTo>
                    <a:pt x="804" y="116"/>
                  </a:lnTo>
                  <a:lnTo>
                    <a:pt x="805" y="114"/>
                  </a:lnTo>
                  <a:lnTo>
                    <a:pt x="811" y="111"/>
                  </a:lnTo>
                  <a:lnTo>
                    <a:pt x="831" y="103"/>
                  </a:lnTo>
                  <a:lnTo>
                    <a:pt x="856" y="96"/>
                  </a:lnTo>
                  <a:lnTo>
                    <a:pt x="880" y="92"/>
                  </a:lnTo>
                  <a:lnTo>
                    <a:pt x="880" y="92"/>
                  </a:lnTo>
                  <a:lnTo>
                    <a:pt x="903" y="90"/>
                  </a:lnTo>
                  <a:lnTo>
                    <a:pt x="928" y="90"/>
                  </a:lnTo>
                  <a:lnTo>
                    <a:pt x="954" y="88"/>
                  </a:lnTo>
                  <a:lnTo>
                    <a:pt x="964" y="87"/>
                  </a:lnTo>
                  <a:lnTo>
                    <a:pt x="973" y="85"/>
                  </a:lnTo>
                  <a:lnTo>
                    <a:pt x="973" y="85"/>
                  </a:lnTo>
                  <a:lnTo>
                    <a:pt x="989" y="77"/>
                  </a:lnTo>
                  <a:lnTo>
                    <a:pt x="1007" y="74"/>
                  </a:lnTo>
                  <a:lnTo>
                    <a:pt x="1020" y="70"/>
                  </a:lnTo>
                  <a:lnTo>
                    <a:pt x="1026" y="68"/>
                  </a:lnTo>
                  <a:lnTo>
                    <a:pt x="1029" y="65"/>
                  </a:lnTo>
                  <a:lnTo>
                    <a:pt x="1029" y="65"/>
                  </a:lnTo>
                  <a:lnTo>
                    <a:pt x="1029" y="61"/>
                  </a:lnTo>
                  <a:lnTo>
                    <a:pt x="1027" y="59"/>
                  </a:lnTo>
                  <a:lnTo>
                    <a:pt x="1023" y="55"/>
                  </a:lnTo>
                  <a:lnTo>
                    <a:pt x="1017" y="51"/>
                  </a:lnTo>
                  <a:lnTo>
                    <a:pt x="1004" y="48"/>
                  </a:lnTo>
                  <a:lnTo>
                    <a:pt x="991" y="46"/>
                  </a:lnTo>
                  <a:lnTo>
                    <a:pt x="991" y="46"/>
                  </a:lnTo>
                  <a:lnTo>
                    <a:pt x="980" y="46"/>
                  </a:lnTo>
                  <a:lnTo>
                    <a:pt x="972" y="44"/>
                  </a:lnTo>
                  <a:lnTo>
                    <a:pt x="966" y="40"/>
                  </a:lnTo>
                  <a:lnTo>
                    <a:pt x="964" y="38"/>
                  </a:lnTo>
                  <a:lnTo>
                    <a:pt x="964" y="35"/>
                  </a:lnTo>
                  <a:lnTo>
                    <a:pt x="964" y="35"/>
                  </a:lnTo>
                  <a:lnTo>
                    <a:pt x="963" y="33"/>
                  </a:lnTo>
                  <a:lnTo>
                    <a:pt x="961" y="29"/>
                  </a:lnTo>
                  <a:lnTo>
                    <a:pt x="953" y="26"/>
                  </a:lnTo>
                  <a:lnTo>
                    <a:pt x="945" y="22"/>
                  </a:lnTo>
                  <a:lnTo>
                    <a:pt x="942" y="20"/>
                  </a:lnTo>
                  <a:lnTo>
                    <a:pt x="940" y="18"/>
                  </a:lnTo>
                  <a:lnTo>
                    <a:pt x="940" y="18"/>
                  </a:lnTo>
                  <a:lnTo>
                    <a:pt x="937" y="16"/>
                  </a:lnTo>
                  <a:lnTo>
                    <a:pt x="932" y="15"/>
                  </a:lnTo>
                  <a:lnTo>
                    <a:pt x="915" y="13"/>
                  </a:lnTo>
                  <a:lnTo>
                    <a:pt x="896" y="13"/>
                  </a:lnTo>
                  <a:lnTo>
                    <a:pt x="888" y="11"/>
                  </a:lnTo>
                  <a:lnTo>
                    <a:pt x="884" y="9"/>
                  </a:lnTo>
                  <a:lnTo>
                    <a:pt x="884" y="9"/>
                  </a:lnTo>
                  <a:lnTo>
                    <a:pt x="874" y="3"/>
                  </a:lnTo>
                  <a:lnTo>
                    <a:pt x="859" y="0"/>
                  </a:lnTo>
                  <a:lnTo>
                    <a:pt x="842" y="0"/>
                  </a:lnTo>
                  <a:lnTo>
                    <a:pt x="824" y="0"/>
                  </a:lnTo>
                  <a:lnTo>
                    <a:pt x="824" y="0"/>
                  </a:lnTo>
                  <a:lnTo>
                    <a:pt x="777" y="1"/>
                  </a:lnTo>
                  <a:lnTo>
                    <a:pt x="741" y="3"/>
                  </a:lnTo>
                  <a:lnTo>
                    <a:pt x="741" y="3"/>
                  </a:lnTo>
                  <a:lnTo>
                    <a:pt x="726" y="7"/>
                  </a:lnTo>
                  <a:lnTo>
                    <a:pt x="719" y="9"/>
                  </a:lnTo>
                  <a:lnTo>
                    <a:pt x="712" y="9"/>
                  </a:lnTo>
                  <a:lnTo>
                    <a:pt x="712" y="9"/>
                  </a:lnTo>
                  <a:lnTo>
                    <a:pt x="704" y="9"/>
                  </a:lnTo>
                  <a:lnTo>
                    <a:pt x="697" y="11"/>
                  </a:lnTo>
                  <a:lnTo>
                    <a:pt x="694" y="13"/>
                  </a:lnTo>
                  <a:lnTo>
                    <a:pt x="691" y="15"/>
                  </a:lnTo>
                  <a:lnTo>
                    <a:pt x="691" y="18"/>
                  </a:lnTo>
                  <a:lnTo>
                    <a:pt x="693" y="20"/>
                  </a:lnTo>
                  <a:lnTo>
                    <a:pt x="693" y="20"/>
                  </a:lnTo>
                  <a:lnTo>
                    <a:pt x="696" y="26"/>
                  </a:lnTo>
                  <a:lnTo>
                    <a:pt x="694" y="29"/>
                  </a:lnTo>
                  <a:lnTo>
                    <a:pt x="693" y="33"/>
                  </a:lnTo>
                  <a:lnTo>
                    <a:pt x="690" y="35"/>
                  </a:lnTo>
                  <a:lnTo>
                    <a:pt x="685" y="37"/>
                  </a:lnTo>
                  <a:lnTo>
                    <a:pt x="681" y="35"/>
                  </a:lnTo>
                  <a:lnTo>
                    <a:pt x="679" y="33"/>
                  </a:lnTo>
                  <a:lnTo>
                    <a:pt x="678" y="29"/>
                  </a:lnTo>
                  <a:lnTo>
                    <a:pt x="678" y="29"/>
                  </a:lnTo>
                  <a:lnTo>
                    <a:pt x="678" y="26"/>
                  </a:lnTo>
                  <a:lnTo>
                    <a:pt x="675" y="24"/>
                  </a:lnTo>
                  <a:lnTo>
                    <a:pt x="672" y="20"/>
                  </a:lnTo>
                  <a:lnTo>
                    <a:pt x="666" y="18"/>
                  </a:lnTo>
                  <a:lnTo>
                    <a:pt x="656" y="18"/>
                  </a:lnTo>
                  <a:lnTo>
                    <a:pt x="652" y="20"/>
                  </a:lnTo>
                  <a:lnTo>
                    <a:pt x="647" y="22"/>
                  </a:lnTo>
                  <a:lnTo>
                    <a:pt x="647" y="22"/>
                  </a:lnTo>
                  <a:lnTo>
                    <a:pt x="643" y="24"/>
                  </a:lnTo>
                  <a:lnTo>
                    <a:pt x="637" y="24"/>
                  </a:lnTo>
                  <a:lnTo>
                    <a:pt x="620" y="22"/>
                  </a:lnTo>
                  <a:lnTo>
                    <a:pt x="604" y="20"/>
                  </a:lnTo>
                  <a:lnTo>
                    <a:pt x="598" y="20"/>
                  </a:lnTo>
                  <a:lnTo>
                    <a:pt x="593" y="22"/>
                  </a:lnTo>
                  <a:lnTo>
                    <a:pt x="593" y="22"/>
                  </a:lnTo>
                  <a:lnTo>
                    <a:pt x="590" y="26"/>
                  </a:lnTo>
                  <a:lnTo>
                    <a:pt x="583" y="27"/>
                  </a:lnTo>
                  <a:lnTo>
                    <a:pt x="564" y="29"/>
                  </a:lnTo>
                  <a:lnTo>
                    <a:pt x="544" y="31"/>
                  </a:lnTo>
                  <a:lnTo>
                    <a:pt x="528" y="31"/>
                  </a:lnTo>
                  <a:lnTo>
                    <a:pt x="528" y="31"/>
                  </a:lnTo>
                  <a:lnTo>
                    <a:pt x="525" y="33"/>
                  </a:lnTo>
                  <a:lnTo>
                    <a:pt x="526" y="35"/>
                  </a:lnTo>
                  <a:lnTo>
                    <a:pt x="533" y="42"/>
                  </a:lnTo>
                  <a:lnTo>
                    <a:pt x="544" y="48"/>
                  </a:lnTo>
                  <a:lnTo>
                    <a:pt x="547" y="51"/>
                  </a:lnTo>
                  <a:lnTo>
                    <a:pt x="548" y="55"/>
                  </a:lnTo>
                  <a:lnTo>
                    <a:pt x="548" y="55"/>
                  </a:lnTo>
                  <a:lnTo>
                    <a:pt x="545" y="57"/>
                  </a:lnTo>
                  <a:lnTo>
                    <a:pt x="541" y="59"/>
                  </a:lnTo>
                  <a:lnTo>
                    <a:pt x="526" y="59"/>
                  </a:lnTo>
                  <a:lnTo>
                    <a:pt x="520" y="61"/>
                  </a:lnTo>
                  <a:lnTo>
                    <a:pt x="514" y="61"/>
                  </a:lnTo>
                  <a:lnTo>
                    <a:pt x="512" y="65"/>
                  </a:lnTo>
                  <a:lnTo>
                    <a:pt x="512" y="66"/>
                  </a:lnTo>
                  <a:lnTo>
                    <a:pt x="513" y="68"/>
                  </a:lnTo>
                  <a:lnTo>
                    <a:pt x="513" y="68"/>
                  </a:lnTo>
                  <a:lnTo>
                    <a:pt x="517" y="74"/>
                  </a:lnTo>
                  <a:lnTo>
                    <a:pt x="522" y="77"/>
                  </a:lnTo>
                  <a:lnTo>
                    <a:pt x="536" y="87"/>
                  </a:lnTo>
                  <a:lnTo>
                    <a:pt x="551" y="98"/>
                  </a:lnTo>
                  <a:lnTo>
                    <a:pt x="558" y="101"/>
                  </a:lnTo>
                  <a:lnTo>
                    <a:pt x="563" y="109"/>
                  </a:lnTo>
                  <a:lnTo>
                    <a:pt x="563" y="109"/>
                  </a:lnTo>
                  <a:lnTo>
                    <a:pt x="567" y="114"/>
                  </a:lnTo>
                  <a:lnTo>
                    <a:pt x="567" y="116"/>
                  </a:lnTo>
                  <a:lnTo>
                    <a:pt x="566" y="118"/>
                  </a:lnTo>
                  <a:lnTo>
                    <a:pt x="561" y="116"/>
                  </a:lnTo>
                  <a:lnTo>
                    <a:pt x="549" y="111"/>
                  </a:lnTo>
                  <a:lnTo>
                    <a:pt x="538" y="103"/>
                  </a:lnTo>
                  <a:lnTo>
                    <a:pt x="538" y="103"/>
                  </a:lnTo>
                  <a:lnTo>
                    <a:pt x="532" y="98"/>
                  </a:lnTo>
                  <a:lnTo>
                    <a:pt x="525" y="96"/>
                  </a:lnTo>
                  <a:lnTo>
                    <a:pt x="513" y="92"/>
                  </a:lnTo>
                  <a:lnTo>
                    <a:pt x="501" y="88"/>
                  </a:lnTo>
                  <a:lnTo>
                    <a:pt x="497" y="85"/>
                  </a:lnTo>
                  <a:lnTo>
                    <a:pt x="493" y="81"/>
                  </a:lnTo>
                  <a:lnTo>
                    <a:pt x="493" y="81"/>
                  </a:lnTo>
                  <a:lnTo>
                    <a:pt x="488" y="77"/>
                  </a:lnTo>
                  <a:lnTo>
                    <a:pt x="482" y="74"/>
                  </a:lnTo>
                  <a:lnTo>
                    <a:pt x="466" y="66"/>
                  </a:lnTo>
                  <a:lnTo>
                    <a:pt x="450" y="65"/>
                  </a:lnTo>
                  <a:lnTo>
                    <a:pt x="444" y="65"/>
                  </a:lnTo>
                  <a:lnTo>
                    <a:pt x="440" y="66"/>
                  </a:lnTo>
                  <a:lnTo>
                    <a:pt x="440" y="66"/>
                  </a:lnTo>
                  <a:lnTo>
                    <a:pt x="439" y="68"/>
                  </a:lnTo>
                  <a:lnTo>
                    <a:pt x="437" y="70"/>
                  </a:lnTo>
                  <a:lnTo>
                    <a:pt x="439" y="74"/>
                  </a:lnTo>
                  <a:lnTo>
                    <a:pt x="443" y="79"/>
                  </a:lnTo>
                  <a:lnTo>
                    <a:pt x="447" y="85"/>
                  </a:lnTo>
                  <a:lnTo>
                    <a:pt x="459" y="94"/>
                  </a:lnTo>
                  <a:lnTo>
                    <a:pt x="462" y="98"/>
                  </a:lnTo>
                  <a:lnTo>
                    <a:pt x="463" y="101"/>
                  </a:lnTo>
                  <a:lnTo>
                    <a:pt x="463" y="101"/>
                  </a:lnTo>
                  <a:lnTo>
                    <a:pt x="463" y="105"/>
                  </a:lnTo>
                  <a:lnTo>
                    <a:pt x="460" y="105"/>
                  </a:lnTo>
                  <a:lnTo>
                    <a:pt x="452" y="105"/>
                  </a:lnTo>
                  <a:lnTo>
                    <a:pt x="443" y="103"/>
                  </a:lnTo>
                  <a:lnTo>
                    <a:pt x="439" y="103"/>
                  </a:lnTo>
                  <a:lnTo>
                    <a:pt x="436" y="103"/>
                  </a:lnTo>
                  <a:lnTo>
                    <a:pt x="436" y="103"/>
                  </a:lnTo>
                  <a:lnTo>
                    <a:pt x="434" y="103"/>
                  </a:lnTo>
                  <a:lnTo>
                    <a:pt x="430" y="101"/>
                  </a:lnTo>
                  <a:lnTo>
                    <a:pt x="421" y="92"/>
                  </a:lnTo>
                  <a:lnTo>
                    <a:pt x="409" y="83"/>
                  </a:lnTo>
                  <a:lnTo>
                    <a:pt x="405" y="79"/>
                  </a:lnTo>
                  <a:lnTo>
                    <a:pt x="399" y="77"/>
                  </a:lnTo>
                  <a:lnTo>
                    <a:pt x="399" y="77"/>
                  </a:lnTo>
                  <a:lnTo>
                    <a:pt x="396" y="79"/>
                  </a:lnTo>
                  <a:lnTo>
                    <a:pt x="395" y="81"/>
                  </a:lnTo>
                  <a:lnTo>
                    <a:pt x="393" y="83"/>
                  </a:lnTo>
                  <a:lnTo>
                    <a:pt x="395" y="87"/>
                  </a:lnTo>
                  <a:lnTo>
                    <a:pt x="396" y="98"/>
                  </a:lnTo>
                  <a:lnTo>
                    <a:pt x="398" y="111"/>
                  </a:lnTo>
                  <a:lnTo>
                    <a:pt x="398" y="111"/>
                  </a:lnTo>
                  <a:lnTo>
                    <a:pt x="398" y="116"/>
                  </a:lnTo>
                  <a:lnTo>
                    <a:pt x="395" y="122"/>
                  </a:lnTo>
                  <a:lnTo>
                    <a:pt x="390" y="127"/>
                  </a:lnTo>
                  <a:lnTo>
                    <a:pt x="387" y="131"/>
                  </a:lnTo>
                  <a:lnTo>
                    <a:pt x="384" y="133"/>
                  </a:lnTo>
                  <a:lnTo>
                    <a:pt x="382" y="133"/>
                  </a:lnTo>
                  <a:lnTo>
                    <a:pt x="380" y="131"/>
                  </a:lnTo>
                  <a:lnTo>
                    <a:pt x="382" y="127"/>
                  </a:lnTo>
                  <a:lnTo>
                    <a:pt x="382" y="127"/>
                  </a:lnTo>
                  <a:lnTo>
                    <a:pt x="383" y="122"/>
                  </a:lnTo>
                  <a:lnTo>
                    <a:pt x="384" y="114"/>
                  </a:lnTo>
                  <a:lnTo>
                    <a:pt x="384" y="107"/>
                  </a:lnTo>
                  <a:lnTo>
                    <a:pt x="383" y="100"/>
                  </a:lnTo>
                  <a:lnTo>
                    <a:pt x="382" y="90"/>
                  </a:lnTo>
                  <a:lnTo>
                    <a:pt x="379" y="85"/>
                  </a:lnTo>
                  <a:lnTo>
                    <a:pt x="376" y="79"/>
                  </a:lnTo>
                  <a:lnTo>
                    <a:pt x="371" y="75"/>
                  </a:lnTo>
                  <a:lnTo>
                    <a:pt x="371" y="75"/>
                  </a:lnTo>
                  <a:lnTo>
                    <a:pt x="366" y="74"/>
                  </a:lnTo>
                  <a:lnTo>
                    <a:pt x="358" y="75"/>
                  </a:lnTo>
                  <a:lnTo>
                    <a:pt x="342" y="79"/>
                  </a:lnTo>
                  <a:lnTo>
                    <a:pt x="325" y="85"/>
                  </a:lnTo>
                  <a:lnTo>
                    <a:pt x="317" y="87"/>
                  </a:lnTo>
                  <a:lnTo>
                    <a:pt x="310" y="88"/>
                  </a:lnTo>
                  <a:lnTo>
                    <a:pt x="310" y="88"/>
                  </a:lnTo>
                  <a:lnTo>
                    <a:pt x="297" y="88"/>
                  </a:lnTo>
                  <a:lnTo>
                    <a:pt x="287" y="92"/>
                  </a:lnTo>
                  <a:lnTo>
                    <a:pt x="284" y="94"/>
                  </a:lnTo>
                  <a:lnTo>
                    <a:pt x="282" y="98"/>
                  </a:lnTo>
                  <a:lnTo>
                    <a:pt x="282" y="100"/>
                  </a:lnTo>
                  <a:lnTo>
                    <a:pt x="287" y="103"/>
                  </a:lnTo>
                  <a:lnTo>
                    <a:pt x="287" y="103"/>
                  </a:lnTo>
                  <a:lnTo>
                    <a:pt x="290" y="107"/>
                  </a:lnTo>
                  <a:lnTo>
                    <a:pt x="292" y="111"/>
                  </a:lnTo>
                  <a:lnTo>
                    <a:pt x="291" y="113"/>
                  </a:lnTo>
                  <a:lnTo>
                    <a:pt x="290" y="114"/>
                  </a:lnTo>
                  <a:lnTo>
                    <a:pt x="287" y="114"/>
                  </a:lnTo>
                  <a:lnTo>
                    <a:pt x="282" y="114"/>
                  </a:lnTo>
                  <a:lnTo>
                    <a:pt x="278" y="113"/>
                  </a:lnTo>
                  <a:lnTo>
                    <a:pt x="274" y="109"/>
                  </a:lnTo>
                  <a:lnTo>
                    <a:pt x="274" y="109"/>
                  </a:lnTo>
                  <a:lnTo>
                    <a:pt x="268" y="105"/>
                  </a:lnTo>
                  <a:lnTo>
                    <a:pt x="260" y="105"/>
                  </a:lnTo>
                  <a:lnTo>
                    <a:pt x="252" y="105"/>
                  </a:lnTo>
                  <a:lnTo>
                    <a:pt x="243" y="105"/>
                  </a:lnTo>
                  <a:lnTo>
                    <a:pt x="235" y="109"/>
                  </a:lnTo>
                  <a:lnTo>
                    <a:pt x="230" y="111"/>
                  </a:lnTo>
                  <a:lnTo>
                    <a:pt x="227" y="114"/>
                  </a:lnTo>
                  <a:lnTo>
                    <a:pt x="227" y="114"/>
                  </a:lnTo>
                  <a:lnTo>
                    <a:pt x="228" y="116"/>
                  </a:lnTo>
                  <a:lnTo>
                    <a:pt x="228" y="116"/>
                  </a:lnTo>
                  <a:lnTo>
                    <a:pt x="231" y="120"/>
                  </a:lnTo>
                  <a:lnTo>
                    <a:pt x="234" y="124"/>
                  </a:lnTo>
                  <a:lnTo>
                    <a:pt x="237" y="135"/>
                  </a:lnTo>
                  <a:lnTo>
                    <a:pt x="237" y="146"/>
                  </a:lnTo>
                  <a:lnTo>
                    <a:pt x="235" y="152"/>
                  </a:lnTo>
                  <a:lnTo>
                    <a:pt x="234" y="155"/>
                  </a:lnTo>
                  <a:lnTo>
                    <a:pt x="234" y="155"/>
                  </a:lnTo>
                  <a:lnTo>
                    <a:pt x="231" y="157"/>
                  </a:lnTo>
                  <a:lnTo>
                    <a:pt x="228" y="157"/>
                  </a:lnTo>
                  <a:lnTo>
                    <a:pt x="219" y="153"/>
                  </a:lnTo>
                  <a:lnTo>
                    <a:pt x="208" y="150"/>
                  </a:lnTo>
                  <a:lnTo>
                    <a:pt x="202" y="148"/>
                  </a:lnTo>
                  <a:lnTo>
                    <a:pt x="196" y="148"/>
                  </a:lnTo>
                  <a:lnTo>
                    <a:pt x="196" y="148"/>
                  </a:lnTo>
                  <a:lnTo>
                    <a:pt x="187" y="150"/>
                  </a:lnTo>
                  <a:lnTo>
                    <a:pt x="174" y="155"/>
                  </a:lnTo>
                  <a:lnTo>
                    <a:pt x="144" y="173"/>
                  </a:lnTo>
                  <a:lnTo>
                    <a:pt x="129" y="185"/>
                  </a:lnTo>
                  <a:lnTo>
                    <a:pt x="116" y="194"/>
                  </a:lnTo>
                  <a:lnTo>
                    <a:pt x="109" y="203"/>
                  </a:lnTo>
                  <a:lnTo>
                    <a:pt x="105" y="207"/>
                  </a:lnTo>
                  <a:lnTo>
                    <a:pt x="105" y="209"/>
                  </a:lnTo>
                  <a:lnTo>
                    <a:pt x="105" y="209"/>
                  </a:lnTo>
                  <a:lnTo>
                    <a:pt x="109" y="212"/>
                  </a:lnTo>
                  <a:lnTo>
                    <a:pt x="114" y="214"/>
                  </a:lnTo>
                  <a:lnTo>
                    <a:pt x="129" y="216"/>
                  </a:lnTo>
                  <a:lnTo>
                    <a:pt x="144" y="216"/>
                  </a:lnTo>
                  <a:lnTo>
                    <a:pt x="149" y="216"/>
                  </a:lnTo>
                  <a:lnTo>
                    <a:pt x="155" y="218"/>
                  </a:lnTo>
                  <a:lnTo>
                    <a:pt x="155" y="218"/>
                  </a:lnTo>
                  <a:lnTo>
                    <a:pt x="158" y="222"/>
                  </a:lnTo>
                  <a:lnTo>
                    <a:pt x="158" y="227"/>
                  </a:lnTo>
                  <a:lnTo>
                    <a:pt x="158" y="235"/>
                  </a:lnTo>
                  <a:lnTo>
                    <a:pt x="155" y="240"/>
                  </a:lnTo>
                  <a:lnTo>
                    <a:pt x="148" y="255"/>
                  </a:lnTo>
                  <a:lnTo>
                    <a:pt x="138" y="264"/>
                  </a:lnTo>
                  <a:lnTo>
                    <a:pt x="138" y="264"/>
                  </a:lnTo>
                  <a:lnTo>
                    <a:pt x="132" y="268"/>
                  </a:lnTo>
                  <a:lnTo>
                    <a:pt x="123" y="270"/>
                  </a:lnTo>
                  <a:lnTo>
                    <a:pt x="103" y="272"/>
                  </a:lnTo>
                  <a:lnTo>
                    <a:pt x="85" y="274"/>
                  </a:lnTo>
                  <a:lnTo>
                    <a:pt x="78" y="275"/>
                  </a:lnTo>
                  <a:lnTo>
                    <a:pt x="76" y="277"/>
                  </a:lnTo>
                  <a:lnTo>
                    <a:pt x="76" y="279"/>
                  </a:lnTo>
                  <a:lnTo>
                    <a:pt x="76" y="279"/>
                  </a:lnTo>
                  <a:lnTo>
                    <a:pt x="75" y="281"/>
                  </a:lnTo>
                  <a:lnTo>
                    <a:pt x="72" y="285"/>
                  </a:lnTo>
                  <a:lnTo>
                    <a:pt x="63" y="288"/>
                  </a:lnTo>
                  <a:lnTo>
                    <a:pt x="37" y="294"/>
                  </a:lnTo>
                  <a:lnTo>
                    <a:pt x="24" y="299"/>
                  </a:lnTo>
                  <a:lnTo>
                    <a:pt x="12" y="303"/>
                  </a:lnTo>
                  <a:lnTo>
                    <a:pt x="3" y="309"/>
                  </a:lnTo>
                  <a:lnTo>
                    <a:pt x="0" y="312"/>
                  </a:lnTo>
                  <a:lnTo>
                    <a:pt x="0" y="316"/>
                  </a:lnTo>
                  <a:lnTo>
                    <a:pt x="0" y="316"/>
                  </a:lnTo>
                  <a:lnTo>
                    <a:pt x="0" y="322"/>
                  </a:lnTo>
                  <a:lnTo>
                    <a:pt x="3" y="327"/>
                  </a:lnTo>
                  <a:lnTo>
                    <a:pt x="6" y="333"/>
                  </a:lnTo>
                  <a:lnTo>
                    <a:pt x="12" y="335"/>
                  </a:lnTo>
                  <a:lnTo>
                    <a:pt x="12" y="335"/>
                  </a:lnTo>
                  <a:lnTo>
                    <a:pt x="21" y="336"/>
                  </a:lnTo>
                  <a:lnTo>
                    <a:pt x="28" y="336"/>
                  </a:lnTo>
                  <a:lnTo>
                    <a:pt x="37" y="340"/>
                  </a:lnTo>
                  <a:lnTo>
                    <a:pt x="41" y="342"/>
                  </a:lnTo>
                  <a:lnTo>
                    <a:pt x="44" y="347"/>
                  </a:lnTo>
                  <a:lnTo>
                    <a:pt x="44" y="347"/>
                  </a:lnTo>
                  <a:lnTo>
                    <a:pt x="48" y="351"/>
                  </a:lnTo>
                  <a:lnTo>
                    <a:pt x="54" y="355"/>
                  </a:lnTo>
                  <a:lnTo>
                    <a:pt x="62" y="357"/>
                  </a:lnTo>
                  <a:lnTo>
                    <a:pt x="69" y="359"/>
                  </a:lnTo>
                  <a:lnTo>
                    <a:pt x="84" y="357"/>
                  </a:lnTo>
                  <a:lnTo>
                    <a:pt x="98" y="353"/>
                  </a:lnTo>
                  <a:lnTo>
                    <a:pt x="98" y="353"/>
                  </a:lnTo>
                  <a:lnTo>
                    <a:pt x="105" y="349"/>
                  </a:lnTo>
                  <a:lnTo>
                    <a:pt x="111" y="349"/>
                  </a:lnTo>
                  <a:lnTo>
                    <a:pt x="117" y="349"/>
                  </a:lnTo>
                  <a:lnTo>
                    <a:pt x="122" y="351"/>
                  </a:lnTo>
                  <a:lnTo>
                    <a:pt x="126" y="355"/>
                  </a:lnTo>
                  <a:lnTo>
                    <a:pt x="127" y="359"/>
                  </a:lnTo>
                  <a:lnTo>
                    <a:pt x="130" y="362"/>
                  </a:lnTo>
                  <a:lnTo>
                    <a:pt x="130" y="368"/>
                  </a:lnTo>
                  <a:lnTo>
                    <a:pt x="130" y="368"/>
                  </a:lnTo>
                  <a:lnTo>
                    <a:pt x="129" y="370"/>
                  </a:lnTo>
                  <a:lnTo>
                    <a:pt x="129" y="372"/>
                  </a:lnTo>
                  <a:lnTo>
                    <a:pt x="123" y="372"/>
                  </a:lnTo>
                  <a:lnTo>
                    <a:pt x="109" y="372"/>
                  </a:lnTo>
                  <a:lnTo>
                    <a:pt x="89" y="368"/>
                  </a:lnTo>
                  <a:lnTo>
                    <a:pt x="82" y="370"/>
                  </a:lnTo>
                  <a:lnTo>
                    <a:pt x="76" y="372"/>
                  </a:lnTo>
                  <a:lnTo>
                    <a:pt x="76" y="372"/>
                  </a:lnTo>
                  <a:lnTo>
                    <a:pt x="70" y="375"/>
                  </a:lnTo>
                  <a:lnTo>
                    <a:pt x="63" y="375"/>
                  </a:lnTo>
                  <a:lnTo>
                    <a:pt x="47" y="377"/>
                  </a:lnTo>
                  <a:lnTo>
                    <a:pt x="32" y="379"/>
                  </a:lnTo>
                  <a:lnTo>
                    <a:pt x="28" y="381"/>
                  </a:lnTo>
                  <a:lnTo>
                    <a:pt x="28" y="383"/>
                  </a:lnTo>
                  <a:lnTo>
                    <a:pt x="28" y="383"/>
                  </a:lnTo>
                  <a:lnTo>
                    <a:pt x="28" y="383"/>
                  </a:lnTo>
                  <a:lnTo>
                    <a:pt x="30" y="386"/>
                  </a:lnTo>
                  <a:lnTo>
                    <a:pt x="32" y="390"/>
                  </a:lnTo>
                  <a:lnTo>
                    <a:pt x="41" y="392"/>
                  </a:lnTo>
                  <a:lnTo>
                    <a:pt x="63" y="396"/>
                  </a:lnTo>
                  <a:lnTo>
                    <a:pt x="63" y="396"/>
                  </a:lnTo>
                  <a:lnTo>
                    <a:pt x="68" y="397"/>
                  </a:lnTo>
                  <a:lnTo>
                    <a:pt x="70" y="399"/>
                  </a:lnTo>
                  <a:lnTo>
                    <a:pt x="70" y="401"/>
                  </a:lnTo>
                  <a:lnTo>
                    <a:pt x="70" y="403"/>
                  </a:lnTo>
                  <a:lnTo>
                    <a:pt x="66" y="410"/>
                  </a:lnTo>
                  <a:lnTo>
                    <a:pt x="65" y="416"/>
                  </a:lnTo>
                  <a:lnTo>
                    <a:pt x="65" y="416"/>
                  </a:lnTo>
                  <a:lnTo>
                    <a:pt x="65" y="418"/>
                  </a:lnTo>
                  <a:lnTo>
                    <a:pt x="66" y="420"/>
                  </a:lnTo>
                  <a:lnTo>
                    <a:pt x="70" y="423"/>
                  </a:lnTo>
                  <a:lnTo>
                    <a:pt x="78" y="427"/>
                  </a:lnTo>
                  <a:lnTo>
                    <a:pt x="88" y="433"/>
                  </a:lnTo>
                  <a:lnTo>
                    <a:pt x="88" y="433"/>
                  </a:lnTo>
                  <a:lnTo>
                    <a:pt x="101" y="438"/>
                  </a:lnTo>
                  <a:lnTo>
                    <a:pt x="113" y="442"/>
                  </a:lnTo>
                  <a:lnTo>
                    <a:pt x="117" y="442"/>
                  </a:lnTo>
                  <a:lnTo>
                    <a:pt x="120" y="442"/>
                  </a:lnTo>
                  <a:lnTo>
                    <a:pt x="122" y="440"/>
                  </a:lnTo>
                  <a:lnTo>
                    <a:pt x="120" y="436"/>
                  </a:lnTo>
                  <a:lnTo>
                    <a:pt x="120" y="436"/>
                  </a:lnTo>
                  <a:lnTo>
                    <a:pt x="119" y="433"/>
                  </a:lnTo>
                  <a:lnTo>
                    <a:pt x="119" y="431"/>
                  </a:lnTo>
                  <a:lnTo>
                    <a:pt x="122" y="429"/>
                  </a:lnTo>
                  <a:lnTo>
                    <a:pt x="126" y="429"/>
                  </a:lnTo>
                  <a:lnTo>
                    <a:pt x="135" y="429"/>
                  </a:lnTo>
                  <a:lnTo>
                    <a:pt x="138" y="431"/>
                  </a:lnTo>
                  <a:lnTo>
                    <a:pt x="141" y="433"/>
                  </a:lnTo>
                  <a:lnTo>
                    <a:pt x="141" y="433"/>
                  </a:lnTo>
                  <a:lnTo>
                    <a:pt x="142" y="434"/>
                  </a:lnTo>
                  <a:lnTo>
                    <a:pt x="145" y="434"/>
                  </a:lnTo>
                  <a:lnTo>
                    <a:pt x="151" y="431"/>
                  </a:lnTo>
                  <a:lnTo>
                    <a:pt x="158" y="427"/>
                  </a:lnTo>
                  <a:lnTo>
                    <a:pt x="162" y="427"/>
                  </a:lnTo>
                  <a:lnTo>
                    <a:pt x="167" y="427"/>
                  </a:lnTo>
                  <a:lnTo>
                    <a:pt x="167" y="427"/>
                  </a:lnTo>
                  <a:lnTo>
                    <a:pt x="170" y="429"/>
                  </a:lnTo>
                  <a:lnTo>
                    <a:pt x="174" y="427"/>
                  </a:lnTo>
                  <a:lnTo>
                    <a:pt x="180" y="423"/>
                  </a:lnTo>
                  <a:lnTo>
                    <a:pt x="184" y="420"/>
                  </a:lnTo>
                  <a:lnTo>
                    <a:pt x="187" y="420"/>
                  </a:lnTo>
                  <a:lnTo>
                    <a:pt x="190" y="422"/>
                  </a:lnTo>
                  <a:lnTo>
                    <a:pt x="190" y="422"/>
                  </a:lnTo>
                  <a:lnTo>
                    <a:pt x="196" y="423"/>
                  </a:lnTo>
                  <a:lnTo>
                    <a:pt x="202" y="427"/>
                  </a:lnTo>
                  <a:lnTo>
                    <a:pt x="221" y="431"/>
                  </a:lnTo>
                  <a:lnTo>
                    <a:pt x="240" y="436"/>
                  </a:lnTo>
                  <a:lnTo>
                    <a:pt x="249" y="440"/>
                  </a:lnTo>
                  <a:lnTo>
                    <a:pt x="254" y="444"/>
                  </a:lnTo>
                  <a:lnTo>
                    <a:pt x="254" y="444"/>
                  </a:lnTo>
                  <a:lnTo>
                    <a:pt x="266" y="449"/>
                  </a:lnTo>
                  <a:lnTo>
                    <a:pt x="276" y="455"/>
                  </a:lnTo>
                  <a:lnTo>
                    <a:pt x="281" y="457"/>
                  </a:lnTo>
                  <a:lnTo>
                    <a:pt x="285" y="460"/>
                  </a:lnTo>
                  <a:lnTo>
                    <a:pt x="287" y="464"/>
                  </a:lnTo>
                  <a:lnTo>
                    <a:pt x="287" y="470"/>
                  </a:lnTo>
                  <a:lnTo>
                    <a:pt x="287" y="470"/>
                  </a:lnTo>
                  <a:lnTo>
                    <a:pt x="287" y="475"/>
                  </a:lnTo>
                  <a:lnTo>
                    <a:pt x="288" y="479"/>
                  </a:lnTo>
                  <a:lnTo>
                    <a:pt x="291" y="484"/>
                  </a:lnTo>
                  <a:lnTo>
                    <a:pt x="294" y="488"/>
                  </a:lnTo>
                  <a:lnTo>
                    <a:pt x="303" y="496"/>
                  </a:lnTo>
                  <a:lnTo>
                    <a:pt x="314" y="503"/>
                  </a:lnTo>
                  <a:lnTo>
                    <a:pt x="314" y="503"/>
                  </a:lnTo>
                  <a:lnTo>
                    <a:pt x="320" y="507"/>
                  </a:lnTo>
                  <a:lnTo>
                    <a:pt x="325" y="510"/>
                  </a:lnTo>
                  <a:lnTo>
                    <a:pt x="327" y="516"/>
                  </a:lnTo>
                  <a:lnTo>
                    <a:pt x="329" y="521"/>
                  </a:lnTo>
                  <a:lnTo>
                    <a:pt x="332" y="532"/>
                  </a:lnTo>
                  <a:lnTo>
                    <a:pt x="332" y="544"/>
                  </a:lnTo>
                  <a:lnTo>
                    <a:pt x="332" y="544"/>
                  </a:lnTo>
                  <a:lnTo>
                    <a:pt x="333" y="549"/>
                  </a:lnTo>
                  <a:lnTo>
                    <a:pt x="335" y="553"/>
                  </a:lnTo>
                  <a:lnTo>
                    <a:pt x="341" y="560"/>
                  </a:lnTo>
                  <a:lnTo>
                    <a:pt x="345" y="566"/>
                  </a:lnTo>
                  <a:lnTo>
                    <a:pt x="347" y="569"/>
                  </a:lnTo>
                  <a:lnTo>
                    <a:pt x="347" y="571"/>
                  </a:lnTo>
                  <a:lnTo>
                    <a:pt x="347" y="571"/>
                  </a:lnTo>
                  <a:lnTo>
                    <a:pt x="345" y="577"/>
                  </a:lnTo>
                  <a:lnTo>
                    <a:pt x="347" y="582"/>
                  </a:lnTo>
                  <a:lnTo>
                    <a:pt x="351" y="590"/>
                  </a:lnTo>
                  <a:lnTo>
                    <a:pt x="357" y="597"/>
                  </a:lnTo>
                  <a:lnTo>
                    <a:pt x="357" y="597"/>
                  </a:lnTo>
                  <a:lnTo>
                    <a:pt x="360" y="601"/>
                  </a:lnTo>
                  <a:lnTo>
                    <a:pt x="358" y="607"/>
                  </a:lnTo>
                  <a:lnTo>
                    <a:pt x="357" y="610"/>
                  </a:lnTo>
                  <a:lnTo>
                    <a:pt x="354" y="614"/>
                  </a:lnTo>
                  <a:lnTo>
                    <a:pt x="347" y="621"/>
                  </a:lnTo>
                  <a:lnTo>
                    <a:pt x="345" y="625"/>
                  </a:lnTo>
                  <a:lnTo>
                    <a:pt x="347" y="629"/>
                  </a:lnTo>
                  <a:lnTo>
                    <a:pt x="347" y="629"/>
                  </a:lnTo>
                  <a:lnTo>
                    <a:pt x="348" y="632"/>
                  </a:lnTo>
                  <a:lnTo>
                    <a:pt x="348" y="638"/>
                  </a:lnTo>
                  <a:lnTo>
                    <a:pt x="347" y="649"/>
                  </a:lnTo>
                  <a:lnTo>
                    <a:pt x="347" y="653"/>
                  </a:lnTo>
                  <a:lnTo>
                    <a:pt x="348" y="658"/>
                  </a:lnTo>
                  <a:lnTo>
                    <a:pt x="351" y="660"/>
                  </a:lnTo>
                  <a:lnTo>
                    <a:pt x="357" y="664"/>
                  </a:lnTo>
                  <a:lnTo>
                    <a:pt x="357" y="664"/>
                  </a:lnTo>
                  <a:lnTo>
                    <a:pt x="363" y="664"/>
                  </a:lnTo>
                  <a:lnTo>
                    <a:pt x="367" y="662"/>
                  </a:lnTo>
                  <a:lnTo>
                    <a:pt x="370" y="660"/>
                  </a:lnTo>
                  <a:lnTo>
                    <a:pt x="373" y="656"/>
                  </a:lnTo>
                  <a:lnTo>
                    <a:pt x="379" y="649"/>
                  </a:lnTo>
                  <a:lnTo>
                    <a:pt x="382" y="647"/>
                  </a:lnTo>
                  <a:lnTo>
                    <a:pt x="386" y="647"/>
                  </a:lnTo>
                  <a:lnTo>
                    <a:pt x="386" y="647"/>
                  </a:lnTo>
                  <a:lnTo>
                    <a:pt x="390" y="647"/>
                  </a:lnTo>
                  <a:lnTo>
                    <a:pt x="392" y="649"/>
                  </a:lnTo>
                  <a:lnTo>
                    <a:pt x="393" y="653"/>
                  </a:lnTo>
                  <a:lnTo>
                    <a:pt x="392" y="656"/>
                  </a:lnTo>
                  <a:lnTo>
                    <a:pt x="390" y="664"/>
                  </a:lnTo>
                  <a:lnTo>
                    <a:pt x="392" y="668"/>
                  </a:lnTo>
                  <a:lnTo>
                    <a:pt x="393" y="671"/>
                  </a:lnTo>
                  <a:lnTo>
                    <a:pt x="393" y="671"/>
                  </a:lnTo>
                  <a:lnTo>
                    <a:pt x="396" y="675"/>
                  </a:lnTo>
                  <a:lnTo>
                    <a:pt x="400" y="677"/>
                  </a:lnTo>
                  <a:lnTo>
                    <a:pt x="409" y="681"/>
                  </a:lnTo>
                  <a:lnTo>
                    <a:pt x="421" y="686"/>
                  </a:lnTo>
                  <a:lnTo>
                    <a:pt x="425" y="690"/>
                  </a:lnTo>
                  <a:lnTo>
                    <a:pt x="431" y="695"/>
                  </a:lnTo>
                  <a:lnTo>
                    <a:pt x="431" y="695"/>
                  </a:lnTo>
                  <a:lnTo>
                    <a:pt x="436" y="701"/>
                  </a:lnTo>
                  <a:lnTo>
                    <a:pt x="439" y="705"/>
                  </a:lnTo>
                  <a:lnTo>
                    <a:pt x="439" y="708"/>
                  </a:lnTo>
                  <a:lnTo>
                    <a:pt x="439" y="710"/>
                  </a:lnTo>
                  <a:lnTo>
                    <a:pt x="436" y="712"/>
                  </a:lnTo>
                  <a:lnTo>
                    <a:pt x="433" y="712"/>
                  </a:lnTo>
                  <a:lnTo>
                    <a:pt x="428" y="710"/>
                  </a:lnTo>
                  <a:lnTo>
                    <a:pt x="424" y="706"/>
                  </a:lnTo>
                  <a:lnTo>
                    <a:pt x="424" y="706"/>
                  </a:lnTo>
                  <a:lnTo>
                    <a:pt x="417" y="701"/>
                  </a:lnTo>
                  <a:lnTo>
                    <a:pt x="409" y="699"/>
                  </a:lnTo>
                  <a:lnTo>
                    <a:pt x="392" y="697"/>
                  </a:lnTo>
                  <a:lnTo>
                    <a:pt x="377" y="697"/>
                  </a:lnTo>
                  <a:lnTo>
                    <a:pt x="371" y="699"/>
                  </a:lnTo>
                  <a:lnTo>
                    <a:pt x="370" y="701"/>
                  </a:lnTo>
                  <a:lnTo>
                    <a:pt x="370" y="701"/>
                  </a:lnTo>
                  <a:lnTo>
                    <a:pt x="373" y="703"/>
                  </a:lnTo>
                  <a:lnTo>
                    <a:pt x="377" y="708"/>
                  </a:lnTo>
                  <a:lnTo>
                    <a:pt x="393" y="719"/>
                  </a:lnTo>
                  <a:lnTo>
                    <a:pt x="411" y="729"/>
                  </a:lnTo>
                  <a:lnTo>
                    <a:pt x="418" y="732"/>
                  </a:lnTo>
                  <a:lnTo>
                    <a:pt x="424" y="732"/>
                  </a:lnTo>
                  <a:lnTo>
                    <a:pt x="424" y="732"/>
                  </a:lnTo>
                  <a:lnTo>
                    <a:pt x="428" y="731"/>
                  </a:lnTo>
                  <a:lnTo>
                    <a:pt x="431" y="732"/>
                  </a:lnTo>
                  <a:lnTo>
                    <a:pt x="436" y="736"/>
                  </a:lnTo>
                  <a:lnTo>
                    <a:pt x="439" y="740"/>
                  </a:lnTo>
                  <a:lnTo>
                    <a:pt x="441" y="745"/>
                  </a:lnTo>
                  <a:lnTo>
                    <a:pt x="443" y="751"/>
                  </a:lnTo>
                  <a:lnTo>
                    <a:pt x="443" y="754"/>
                  </a:lnTo>
                  <a:lnTo>
                    <a:pt x="441" y="758"/>
                  </a:lnTo>
                  <a:lnTo>
                    <a:pt x="441" y="758"/>
                  </a:lnTo>
                  <a:lnTo>
                    <a:pt x="440" y="762"/>
                  </a:lnTo>
                  <a:lnTo>
                    <a:pt x="439" y="766"/>
                  </a:lnTo>
                  <a:lnTo>
                    <a:pt x="437" y="775"/>
                  </a:lnTo>
                  <a:lnTo>
                    <a:pt x="437" y="793"/>
                  </a:lnTo>
                  <a:lnTo>
                    <a:pt x="437" y="793"/>
                  </a:lnTo>
                  <a:lnTo>
                    <a:pt x="436" y="795"/>
                  </a:lnTo>
                  <a:lnTo>
                    <a:pt x="434" y="797"/>
                  </a:lnTo>
                  <a:lnTo>
                    <a:pt x="428" y="797"/>
                  </a:lnTo>
                  <a:lnTo>
                    <a:pt x="420" y="795"/>
                  </a:lnTo>
                  <a:lnTo>
                    <a:pt x="412" y="795"/>
                  </a:lnTo>
                  <a:lnTo>
                    <a:pt x="412" y="795"/>
                  </a:lnTo>
                  <a:lnTo>
                    <a:pt x="405" y="795"/>
                  </a:lnTo>
                  <a:lnTo>
                    <a:pt x="400" y="799"/>
                  </a:lnTo>
                  <a:lnTo>
                    <a:pt x="398" y="805"/>
                  </a:lnTo>
                  <a:lnTo>
                    <a:pt x="396" y="812"/>
                  </a:lnTo>
                  <a:lnTo>
                    <a:pt x="396" y="812"/>
                  </a:lnTo>
                  <a:lnTo>
                    <a:pt x="396" y="818"/>
                  </a:lnTo>
                  <a:lnTo>
                    <a:pt x="393" y="821"/>
                  </a:lnTo>
                  <a:lnTo>
                    <a:pt x="389" y="830"/>
                  </a:lnTo>
                  <a:lnTo>
                    <a:pt x="383" y="840"/>
                  </a:lnTo>
                  <a:lnTo>
                    <a:pt x="382" y="843"/>
                  </a:lnTo>
                  <a:lnTo>
                    <a:pt x="380" y="849"/>
                  </a:lnTo>
                  <a:lnTo>
                    <a:pt x="380" y="849"/>
                  </a:lnTo>
                  <a:lnTo>
                    <a:pt x="380" y="855"/>
                  </a:lnTo>
                  <a:lnTo>
                    <a:pt x="382" y="858"/>
                  </a:lnTo>
                  <a:lnTo>
                    <a:pt x="383" y="862"/>
                  </a:lnTo>
                  <a:lnTo>
                    <a:pt x="386" y="864"/>
                  </a:lnTo>
                  <a:lnTo>
                    <a:pt x="393" y="868"/>
                  </a:lnTo>
                  <a:lnTo>
                    <a:pt x="399" y="871"/>
                  </a:lnTo>
                  <a:lnTo>
                    <a:pt x="399" y="871"/>
                  </a:lnTo>
                  <a:lnTo>
                    <a:pt x="400" y="873"/>
                  </a:lnTo>
                  <a:lnTo>
                    <a:pt x="400" y="877"/>
                  </a:lnTo>
                  <a:lnTo>
                    <a:pt x="395" y="880"/>
                  </a:lnTo>
                  <a:lnTo>
                    <a:pt x="387" y="886"/>
                  </a:lnTo>
                  <a:lnTo>
                    <a:pt x="384" y="890"/>
                  </a:lnTo>
                  <a:lnTo>
                    <a:pt x="384" y="893"/>
                  </a:lnTo>
                  <a:lnTo>
                    <a:pt x="384" y="893"/>
                  </a:lnTo>
                  <a:lnTo>
                    <a:pt x="384" y="899"/>
                  </a:lnTo>
                  <a:lnTo>
                    <a:pt x="386" y="903"/>
                  </a:lnTo>
                  <a:lnTo>
                    <a:pt x="395" y="914"/>
                  </a:lnTo>
                  <a:lnTo>
                    <a:pt x="404" y="923"/>
                  </a:lnTo>
                  <a:lnTo>
                    <a:pt x="411" y="930"/>
                  </a:lnTo>
                  <a:lnTo>
                    <a:pt x="411" y="930"/>
                  </a:lnTo>
                  <a:lnTo>
                    <a:pt x="414" y="932"/>
                  </a:lnTo>
                  <a:lnTo>
                    <a:pt x="415" y="938"/>
                  </a:lnTo>
                  <a:lnTo>
                    <a:pt x="415" y="949"/>
                  </a:lnTo>
                  <a:lnTo>
                    <a:pt x="414" y="962"/>
                  </a:lnTo>
                  <a:lnTo>
                    <a:pt x="415" y="973"/>
                  </a:lnTo>
                  <a:lnTo>
                    <a:pt x="415" y="973"/>
                  </a:lnTo>
                  <a:lnTo>
                    <a:pt x="417" y="977"/>
                  </a:lnTo>
                  <a:lnTo>
                    <a:pt x="418" y="978"/>
                  </a:lnTo>
                  <a:lnTo>
                    <a:pt x="422" y="978"/>
                  </a:lnTo>
                  <a:lnTo>
                    <a:pt x="424" y="978"/>
                  </a:lnTo>
                  <a:lnTo>
                    <a:pt x="425" y="980"/>
                  </a:lnTo>
                  <a:lnTo>
                    <a:pt x="427" y="982"/>
                  </a:lnTo>
                  <a:lnTo>
                    <a:pt x="427" y="986"/>
                  </a:lnTo>
                  <a:lnTo>
                    <a:pt x="427" y="986"/>
                  </a:lnTo>
                  <a:lnTo>
                    <a:pt x="427" y="991"/>
                  </a:lnTo>
                  <a:lnTo>
                    <a:pt x="428" y="997"/>
                  </a:lnTo>
                  <a:lnTo>
                    <a:pt x="431" y="1003"/>
                  </a:lnTo>
                  <a:lnTo>
                    <a:pt x="434" y="1006"/>
                  </a:lnTo>
                  <a:lnTo>
                    <a:pt x="436" y="1008"/>
                  </a:lnTo>
                  <a:lnTo>
                    <a:pt x="437" y="1012"/>
                  </a:lnTo>
                  <a:lnTo>
                    <a:pt x="437" y="1012"/>
                  </a:lnTo>
                  <a:lnTo>
                    <a:pt x="437" y="1015"/>
                  </a:lnTo>
                  <a:lnTo>
                    <a:pt x="440" y="1017"/>
                  </a:lnTo>
                  <a:lnTo>
                    <a:pt x="446" y="1021"/>
                  </a:lnTo>
                  <a:lnTo>
                    <a:pt x="452" y="1027"/>
                  </a:lnTo>
                  <a:lnTo>
                    <a:pt x="453" y="1028"/>
                  </a:lnTo>
                  <a:lnTo>
                    <a:pt x="452" y="1034"/>
                  </a:lnTo>
                  <a:lnTo>
                    <a:pt x="452" y="1034"/>
                  </a:lnTo>
                  <a:lnTo>
                    <a:pt x="452" y="1038"/>
                  </a:lnTo>
                  <a:lnTo>
                    <a:pt x="452" y="1043"/>
                  </a:lnTo>
                  <a:lnTo>
                    <a:pt x="455" y="1051"/>
                  </a:lnTo>
                  <a:lnTo>
                    <a:pt x="462" y="1063"/>
                  </a:lnTo>
                  <a:lnTo>
                    <a:pt x="462" y="1063"/>
                  </a:lnTo>
                  <a:lnTo>
                    <a:pt x="466" y="1071"/>
                  </a:lnTo>
                  <a:lnTo>
                    <a:pt x="474" y="1078"/>
                  </a:lnTo>
                  <a:lnTo>
                    <a:pt x="479" y="1086"/>
                  </a:lnTo>
                  <a:lnTo>
                    <a:pt x="484" y="1093"/>
                  </a:lnTo>
                  <a:lnTo>
                    <a:pt x="484" y="1093"/>
                  </a:lnTo>
                  <a:lnTo>
                    <a:pt x="487" y="1102"/>
                  </a:lnTo>
                  <a:lnTo>
                    <a:pt x="493" y="1108"/>
                  </a:lnTo>
                  <a:lnTo>
                    <a:pt x="498" y="1113"/>
                  </a:lnTo>
                  <a:lnTo>
                    <a:pt x="503" y="1113"/>
                  </a:lnTo>
                  <a:lnTo>
                    <a:pt x="506" y="1113"/>
                  </a:lnTo>
                  <a:lnTo>
                    <a:pt x="506" y="1113"/>
                  </a:lnTo>
                  <a:lnTo>
                    <a:pt x="510" y="1112"/>
                  </a:lnTo>
                  <a:lnTo>
                    <a:pt x="513" y="1112"/>
                  </a:lnTo>
                  <a:lnTo>
                    <a:pt x="517" y="1115"/>
                  </a:lnTo>
                  <a:lnTo>
                    <a:pt x="520" y="1119"/>
                  </a:lnTo>
                  <a:lnTo>
                    <a:pt x="523" y="1121"/>
                  </a:lnTo>
                  <a:lnTo>
                    <a:pt x="526" y="1121"/>
                  </a:lnTo>
                  <a:lnTo>
                    <a:pt x="526" y="1121"/>
                  </a:lnTo>
                  <a:lnTo>
                    <a:pt x="532" y="1121"/>
                  </a:lnTo>
                  <a:lnTo>
                    <a:pt x="539" y="1123"/>
                  </a:lnTo>
                  <a:lnTo>
                    <a:pt x="545" y="1127"/>
                  </a:lnTo>
                  <a:lnTo>
                    <a:pt x="549" y="1132"/>
                  </a:lnTo>
                  <a:lnTo>
                    <a:pt x="549" y="1132"/>
                  </a:lnTo>
                  <a:lnTo>
                    <a:pt x="551" y="1136"/>
                  </a:lnTo>
                  <a:lnTo>
                    <a:pt x="554" y="1140"/>
                  </a:lnTo>
                  <a:lnTo>
                    <a:pt x="564" y="1143"/>
                  </a:lnTo>
                  <a:lnTo>
                    <a:pt x="585" y="1150"/>
                  </a:lnTo>
                  <a:lnTo>
                    <a:pt x="585" y="1150"/>
                  </a:lnTo>
                  <a:lnTo>
                    <a:pt x="586" y="1150"/>
                  </a:lnTo>
                  <a:lnTo>
                    <a:pt x="589" y="1149"/>
                  </a:lnTo>
                  <a:lnTo>
                    <a:pt x="592" y="1143"/>
                  </a:lnTo>
                  <a:lnTo>
                    <a:pt x="595" y="1136"/>
                  </a:lnTo>
                  <a:lnTo>
                    <a:pt x="599" y="1130"/>
                  </a:lnTo>
                  <a:lnTo>
                    <a:pt x="599" y="1130"/>
                  </a:lnTo>
                  <a:lnTo>
                    <a:pt x="601" y="1128"/>
                  </a:lnTo>
                  <a:lnTo>
                    <a:pt x="602" y="1123"/>
                  </a:lnTo>
                  <a:lnTo>
                    <a:pt x="604" y="1110"/>
                  </a:lnTo>
                  <a:lnTo>
                    <a:pt x="605" y="1097"/>
                  </a:lnTo>
                  <a:lnTo>
                    <a:pt x="606" y="1093"/>
                  </a:lnTo>
                  <a:lnTo>
                    <a:pt x="608" y="1091"/>
                  </a:lnTo>
                  <a:lnTo>
                    <a:pt x="608" y="1091"/>
                  </a:lnTo>
                  <a:lnTo>
                    <a:pt x="611" y="1090"/>
                  </a:lnTo>
                  <a:lnTo>
                    <a:pt x="612" y="1084"/>
                  </a:lnTo>
                  <a:lnTo>
                    <a:pt x="612" y="1071"/>
                  </a:lnTo>
                  <a:lnTo>
                    <a:pt x="611" y="1058"/>
                  </a:lnTo>
                  <a:lnTo>
                    <a:pt x="609" y="1054"/>
                  </a:lnTo>
                  <a:lnTo>
                    <a:pt x="606" y="1053"/>
                  </a:lnTo>
                  <a:lnTo>
                    <a:pt x="606" y="1053"/>
                  </a:lnTo>
                  <a:lnTo>
                    <a:pt x="605" y="1051"/>
                  </a:lnTo>
                  <a:lnTo>
                    <a:pt x="604" y="1049"/>
                  </a:lnTo>
                  <a:lnTo>
                    <a:pt x="604" y="1045"/>
                  </a:lnTo>
                  <a:lnTo>
                    <a:pt x="605" y="1043"/>
                  </a:lnTo>
                  <a:lnTo>
                    <a:pt x="606" y="1041"/>
                  </a:lnTo>
                  <a:lnTo>
                    <a:pt x="609" y="1040"/>
                  </a:lnTo>
                  <a:lnTo>
                    <a:pt x="612" y="1040"/>
                  </a:lnTo>
                  <a:lnTo>
                    <a:pt x="617" y="1040"/>
                  </a:lnTo>
                  <a:lnTo>
                    <a:pt x="617" y="1040"/>
                  </a:lnTo>
                  <a:lnTo>
                    <a:pt x="621" y="1040"/>
                  </a:lnTo>
                  <a:lnTo>
                    <a:pt x="624" y="1038"/>
                  </a:lnTo>
                  <a:lnTo>
                    <a:pt x="626" y="1036"/>
                  </a:lnTo>
                  <a:lnTo>
                    <a:pt x="627" y="1032"/>
                  </a:lnTo>
                  <a:lnTo>
                    <a:pt x="628" y="1027"/>
                  </a:lnTo>
                  <a:lnTo>
                    <a:pt x="630" y="1023"/>
                  </a:lnTo>
                  <a:lnTo>
                    <a:pt x="633" y="1021"/>
                  </a:lnTo>
                  <a:lnTo>
                    <a:pt x="633" y="1021"/>
                  </a:lnTo>
                  <a:lnTo>
                    <a:pt x="634" y="1021"/>
                  </a:lnTo>
                  <a:lnTo>
                    <a:pt x="636" y="1017"/>
                  </a:lnTo>
                  <a:lnTo>
                    <a:pt x="637" y="1012"/>
                  </a:lnTo>
                  <a:lnTo>
                    <a:pt x="639" y="1006"/>
                  </a:lnTo>
                  <a:lnTo>
                    <a:pt x="639" y="1004"/>
                  </a:lnTo>
                  <a:lnTo>
                    <a:pt x="640" y="1003"/>
                  </a:lnTo>
                  <a:lnTo>
                    <a:pt x="640" y="1003"/>
                  </a:lnTo>
                  <a:lnTo>
                    <a:pt x="643" y="1001"/>
                  </a:lnTo>
                  <a:lnTo>
                    <a:pt x="644" y="995"/>
                  </a:lnTo>
                  <a:lnTo>
                    <a:pt x="643" y="990"/>
                  </a:lnTo>
                  <a:lnTo>
                    <a:pt x="642" y="984"/>
                  </a:lnTo>
                  <a:lnTo>
                    <a:pt x="642" y="984"/>
                  </a:lnTo>
                  <a:lnTo>
                    <a:pt x="640" y="980"/>
                  </a:lnTo>
                  <a:lnTo>
                    <a:pt x="642" y="977"/>
                  </a:lnTo>
                  <a:lnTo>
                    <a:pt x="644" y="975"/>
                  </a:lnTo>
                  <a:lnTo>
                    <a:pt x="649" y="973"/>
                  </a:lnTo>
                  <a:lnTo>
                    <a:pt x="649" y="973"/>
                  </a:lnTo>
                  <a:lnTo>
                    <a:pt x="650" y="971"/>
                  </a:lnTo>
                  <a:lnTo>
                    <a:pt x="652" y="969"/>
                  </a:lnTo>
                  <a:lnTo>
                    <a:pt x="653" y="964"/>
                  </a:lnTo>
                  <a:lnTo>
                    <a:pt x="650" y="958"/>
                  </a:lnTo>
                  <a:lnTo>
                    <a:pt x="644" y="955"/>
                  </a:lnTo>
                  <a:lnTo>
                    <a:pt x="644" y="955"/>
                  </a:lnTo>
                  <a:lnTo>
                    <a:pt x="642" y="953"/>
                  </a:lnTo>
                  <a:lnTo>
                    <a:pt x="640" y="949"/>
                  </a:lnTo>
                  <a:lnTo>
                    <a:pt x="639" y="947"/>
                  </a:lnTo>
                  <a:lnTo>
                    <a:pt x="639" y="945"/>
                  </a:lnTo>
                  <a:lnTo>
                    <a:pt x="640" y="943"/>
                  </a:lnTo>
                  <a:lnTo>
                    <a:pt x="642" y="941"/>
                  </a:lnTo>
                  <a:lnTo>
                    <a:pt x="644" y="941"/>
                  </a:lnTo>
                  <a:lnTo>
                    <a:pt x="647" y="943"/>
                  </a:lnTo>
                  <a:lnTo>
                    <a:pt x="647" y="943"/>
                  </a:lnTo>
                  <a:lnTo>
                    <a:pt x="653" y="947"/>
                  </a:lnTo>
                  <a:lnTo>
                    <a:pt x="659" y="947"/>
                  </a:lnTo>
                  <a:lnTo>
                    <a:pt x="661" y="945"/>
                  </a:lnTo>
                  <a:lnTo>
                    <a:pt x="661" y="943"/>
                  </a:lnTo>
                  <a:lnTo>
                    <a:pt x="661" y="941"/>
                  </a:lnTo>
                  <a:lnTo>
                    <a:pt x="659" y="938"/>
                  </a:lnTo>
                  <a:lnTo>
                    <a:pt x="659" y="938"/>
                  </a:lnTo>
                  <a:lnTo>
                    <a:pt x="658" y="934"/>
                  </a:lnTo>
                  <a:lnTo>
                    <a:pt x="658" y="932"/>
                  </a:lnTo>
                  <a:lnTo>
                    <a:pt x="659" y="928"/>
                  </a:lnTo>
                  <a:lnTo>
                    <a:pt x="662" y="927"/>
                  </a:lnTo>
                  <a:lnTo>
                    <a:pt x="668" y="925"/>
                  </a:lnTo>
                  <a:lnTo>
                    <a:pt x="678" y="923"/>
                  </a:lnTo>
                  <a:lnTo>
                    <a:pt x="678" y="923"/>
                  </a:lnTo>
                  <a:lnTo>
                    <a:pt x="685" y="921"/>
                  </a:lnTo>
                  <a:lnTo>
                    <a:pt x="691" y="916"/>
                  </a:lnTo>
                  <a:lnTo>
                    <a:pt x="694" y="910"/>
                  </a:lnTo>
                  <a:lnTo>
                    <a:pt x="694" y="901"/>
                  </a:lnTo>
                  <a:lnTo>
                    <a:pt x="694" y="901"/>
                  </a:lnTo>
                  <a:lnTo>
                    <a:pt x="694" y="897"/>
                  </a:lnTo>
                  <a:lnTo>
                    <a:pt x="696" y="895"/>
                  </a:lnTo>
                  <a:lnTo>
                    <a:pt x="697" y="893"/>
                  </a:lnTo>
                  <a:lnTo>
                    <a:pt x="700" y="891"/>
                  </a:lnTo>
                  <a:lnTo>
                    <a:pt x="701" y="893"/>
                  </a:lnTo>
                  <a:lnTo>
                    <a:pt x="704" y="893"/>
                  </a:lnTo>
                  <a:lnTo>
                    <a:pt x="704" y="897"/>
                  </a:lnTo>
                  <a:lnTo>
                    <a:pt x="704" y="901"/>
                  </a:lnTo>
                  <a:lnTo>
                    <a:pt x="704" y="901"/>
                  </a:lnTo>
                  <a:lnTo>
                    <a:pt x="701" y="908"/>
                  </a:lnTo>
                  <a:lnTo>
                    <a:pt x="703" y="914"/>
                  </a:lnTo>
                  <a:lnTo>
                    <a:pt x="703" y="916"/>
                  </a:lnTo>
                  <a:lnTo>
                    <a:pt x="704" y="916"/>
                  </a:lnTo>
                  <a:lnTo>
                    <a:pt x="706" y="916"/>
                  </a:lnTo>
                  <a:lnTo>
                    <a:pt x="709" y="914"/>
                  </a:lnTo>
                  <a:lnTo>
                    <a:pt x="709" y="914"/>
                  </a:lnTo>
                  <a:lnTo>
                    <a:pt x="710" y="912"/>
                  </a:lnTo>
                  <a:lnTo>
                    <a:pt x="713" y="910"/>
                  </a:lnTo>
                  <a:lnTo>
                    <a:pt x="722" y="908"/>
                  </a:lnTo>
                  <a:lnTo>
                    <a:pt x="732" y="908"/>
                  </a:lnTo>
                  <a:lnTo>
                    <a:pt x="745" y="905"/>
                  </a:lnTo>
                  <a:lnTo>
                    <a:pt x="745" y="905"/>
                  </a:lnTo>
                  <a:lnTo>
                    <a:pt x="753" y="901"/>
                  </a:lnTo>
                  <a:lnTo>
                    <a:pt x="760" y="895"/>
                  </a:lnTo>
                  <a:lnTo>
                    <a:pt x="773" y="884"/>
                  </a:lnTo>
                  <a:lnTo>
                    <a:pt x="779" y="879"/>
                  </a:lnTo>
                  <a:lnTo>
                    <a:pt x="783" y="871"/>
                  </a:lnTo>
                  <a:lnTo>
                    <a:pt x="786" y="864"/>
                  </a:lnTo>
                  <a:lnTo>
                    <a:pt x="789" y="856"/>
                  </a:lnTo>
                  <a:lnTo>
                    <a:pt x="789" y="856"/>
                  </a:lnTo>
                  <a:lnTo>
                    <a:pt x="792" y="849"/>
                  </a:lnTo>
                  <a:lnTo>
                    <a:pt x="795" y="843"/>
                  </a:lnTo>
                  <a:lnTo>
                    <a:pt x="805" y="838"/>
                  </a:lnTo>
                  <a:lnTo>
                    <a:pt x="812" y="832"/>
                  </a:lnTo>
                  <a:lnTo>
                    <a:pt x="814" y="829"/>
                  </a:lnTo>
                  <a:lnTo>
                    <a:pt x="814" y="825"/>
                  </a:lnTo>
                  <a:lnTo>
                    <a:pt x="814" y="825"/>
                  </a:lnTo>
                  <a:lnTo>
                    <a:pt x="814" y="819"/>
                  </a:lnTo>
                  <a:lnTo>
                    <a:pt x="814" y="816"/>
                  </a:lnTo>
                  <a:lnTo>
                    <a:pt x="815" y="814"/>
                  </a:lnTo>
                  <a:lnTo>
                    <a:pt x="817" y="810"/>
                  </a:lnTo>
                  <a:lnTo>
                    <a:pt x="820" y="810"/>
                  </a:lnTo>
                  <a:lnTo>
                    <a:pt x="823" y="810"/>
                  </a:lnTo>
                  <a:lnTo>
                    <a:pt x="833" y="814"/>
                  </a:lnTo>
                  <a:lnTo>
                    <a:pt x="833" y="814"/>
                  </a:lnTo>
                  <a:lnTo>
                    <a:pt x="840" y="818"/>
                  </a:lnTo>
                  <a:lnTo>
                    <a:pt x="842" y="816"/>
                  </a:lnTo>
                  <a:lnTo>
                    <a:pt x="842" y="816"/>
                  </a:lnTo>
                  <a:lnTo>
                    <a:pt x="844" y="810"/>
                  </a:lnTo>
                  <a:lnTo>
                    <a:pt x="848" y="808"/>
                  </a:lnTo>
                  <a:lnTo>
                    <a:pt x="852" y="808"/>
                  </a:lnTo>
                  <a:lnTo>
                    <a:pt x="852" y="808"/>
                  </a:lnTo>
                  <a:lnTo>
                    <a:pt x="862" y="808"/>
                  </a:lnTo>
                  <a:lnTo>
                    <a:pt x="866" y="805"/>
                  </a:lnTo>
                  <a:lnTo>
                    <a:pt x="872" y="803"/>
                  </a:lnTo>
                  <a:lnTo>
                    <a:pt x="881" y="801"/>
                  </a:lnTo>
                  <a:lnTo>
                    <a:pt x="881" y="801"/>
                  </a:lnTo>
                  <a:lnTo>
                    <a:pt x="897" y="799"/>
                  </a:lnTo>
                  <a:lnTo>
                    <a:pt x="918" y="793"/>
                  </a:lnTo>
                  <a:lnTo>
                    <a:pt x="938" y="786"/>
                  </a:lnTo>
                  <a:lnTo>
                    <a:pt x="947" y="781"/>
                  </a:lnTo>
                  <a:lnTo>
                    <a:pt x="953" y="775"/>
                  </a:lnTo>
                  <a:lnTo>
                    <a:pt x="953" y="775"/>
                  </a:lnTo>
                  <a:lnTo>
                    <a:pt x="966" y="766"/>
                  </a:lnTo>
                  <a:lnTo>
                    <a:pt x="982" y="754"/>
                  </a:lnTo>
                  <a:lnTo>
                    <a:pt x="998" y="747"/>
                  </a:lnTo>
                  <a:lnTo>
                    <a:pt x="1010" y="738"/>
                  </a:lnTo>
                  <a:lnTo>
                    <a:pt x="1010" y="738"/>
                  </a:lnTo>
                  <a:lnTo>
                    <a:pt x="1017" y="732"/>
                  </a:lnTo>
                  <a:lnTo>
                    <a:pt x="1021" y="727"/>
                  </a:lnTo>
                  <a:lnTo>
                    <a:pt x="1021" y="725"/>
                  </a:lnTo>
                  <a:lnTo>
                    <a:pt x="1021" y="725"/>
                  </a:lnTo>
                  <a:lnTo>
                    <a:pt x="1017" y="725"/>
                  </a:lnTo>
                  <a:lnTo>
                    <a:pt x="1017" y="72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0" name="Freeform 96">
              <a:extLst>
                <a:ext uri="{FF2B5EF4-FFF2-40B4-BE49-F238E27FC236}">
                  <a16:creationId xmlns:a16="http://schemas.microsoft.com/office/drawing/2014/main" id="{6D9DFC5D-149C-8A94-E04B-362133A73C30}"/>
                </a:ext>
              </a:extLst>
            </p:cNvPr>
            <p:cNvSpPr>
              <a:spLocks noEditPoints="1"/>
            </p:cNvSpPr>
            <p:nvPr/>
          </p:nvSpPr>
          <p:spPr bwMode="auto">
            <a:xfrm>
              <a:off x="1349630" y="1813878"/>
              <a:ext cx="3582746" cy="4457844"/>
            </a:xfrm>
            <a:custGeom>
              <a:avLst/>
              <a:gdLst>
                <a:gd name="T0" fmla="*/ 2335 w 2667"/>
                <a:gd name="T1" fmla="*/ 2372 h 3946"/>
                <a:gd name="T2" fmla="*/ 2116 w 2667"/>
                <a:gd name="T3" fmla="*/ 2093 h 3946"/>
                <a:gd name="T4" fmla="*/ 1900 w 2667"/>
                <a:gd name="T5" fmla="*/ 2063 h 3946"/>
                <a:gd name="T6" fmla="*/ 1611 w 2667"/>
                <a:gd name="T7" fmla="*/ 1954 h 3946"/>
                <a:gd name="T8" fmla="*/ 1420 w 2667"/>
                <a:gd name="T9" fmla="*/ 1826 h 3946"/>
                <a:gd name="T10" fmla="*/ 1574 w 2667"/>
                <a:gd name="T11" fmla="*/ 1600 h 3946"/>
                <a:gd name="T12" fmla="*/ 1745 w 2667"/>
                <a:gd name="T13" fmla="*/ 1624 h 3946"/>
                <a:gd name="T14" fmla="*/ 1827 w 2667"/>
                <a:gd name="T15" fmla="*/ 1330 h 3946"/>
                <a:gd name="T16" fmla="*/ 1939 w 2667"/>
                <a:gd name="T17" fmla="*/ 1213 h 3946"/>
                <a:gd name="T18" fmla="*/ 2137 w 2667"/>
                <a:gd name="T19" fmla="*/ 1113 h 3946"/>
                <a:gd name="T20" fmla="*/ 1986 w 2667"/>
                <a:gd name="T21" fmla="*/ 1020 h 3946"/>
                <a:gd name="T22" fmla="*/ 2214 w 2667"/>
                <a:gd name="T23" fmla="*/ 841 h 3946"/>
                <a:gd name="T24" fmla="*/ 2122 w 2667"/>
                <a:gd name="T25" fmla="*/ 698 h 3946"/>
                <a:gd name="T26" fmla="*/ 1966 w 2667"/>
                <a:gd name="T27" fmla="*/ 632 h 3946"/>
                <a:gd name="T28" fmla="*/ 1804 w 2667"/>
                <a:gd name="T29" fmla="*/ 565 h 3946"/>
                <a:gd name="T30" fmla="*/ 1764 w 2667"/>
                <a:gd name="T31" fmla="*/ 930 h 3946"/>
                <a:gd name="T32" fmla="*/ 1473 w 2667"/>
                <a:gd name="T33" fmla="*/ 658 h 3946"/>
                <a:gd name="T34" fmla="*/ 1620 w 2667"/>
                <a:gd name="T35" fmla="*/ 411 h 3946"/>
                <a:gd name="T36" fmla="*/ 1716 w 2667"/>
                <a:gd name="T37" fmla="*/ 291 h 3946"/>
                <a:gd name="T38" fmla="*/ 1625 w 2667"/>
                <a:gd name="T39" fmla="*/ 296 h 3946"/>
                <a:gd name="T40" fmla="*/ 1528 w 2667"/>
                <a:gd name="T41" fmla="*/ 193 h 3946"/>
                <a:gd name="T42" fmla="*/ 1446 w 2667"/>
                <a:gd name="T43" fmla="*/ 37 h 3946"/>
                <a:gd name="T44" fmla="*/ 1452 w 2667"/>
                <a:gd name="T45" fmla="*/ 283 h 3946"/>
                <a:gd name="T46" fmla="*/ 1373 w 2667"/>
                <a:gd name="T47" fmla="*/ 235 h 3946"/>
                <a:gd name="T48" fmla="*/ 1240 w 2667"/>
                <a:gd name="T49" fmla="*/ 269 h 3946"/>
                <a:gd name="T50" fmla="*/ 971 w 2667"/>
                <a:gd name="T51" fmla="*/ 230 h 3946"/>
                <a:gd name="T52" fmla="*/ 708 w 2667"/>
                <a:gd name="T53" fmla="*/ 246 h 3946"/>
                <a:gd name="T54" fmla="*/ 555 w 2667"/>
                <a:gd name="T55" fmla="*/ 217 h 3946"/>
                <a:gd name="T56" fmla="*/ 160 w 2667"/>
                <a:gd name="T57" fmla="*/ 178 h 3946"/>
                <a:gd name="T58" fmla="*/ 80 w 2667"/>
                <a:gd name="T59" fmla="*/ 372 h 3946"/>
                <a:gd name="T60" fmla="*/ 86 w 2667"/>
                <a:gd name="T61" fmla="*/ 498 h 3946"/>
                <a:gd name="T62" fmla="*/ 178 w 2667"/>
                <a:gd name="T63" fmla="*/ 671 h 3946"/>
                <a:gd name="T64" fmla="*/ 231 w 2667"/>
                <a:gd name="T65" fmla="*/ 717 h 3946"/>
                <a:gd name="T66" fmla="*/ 320 w 2667"/>
                <a:gd name="T67" fmla="*/ 639 h 3946"/>
                <a:gd name="T68" fmla="*/ 526 w 2667"/>
                <a:gd name="T69" fmla="*/ 611 h 3946"/>
                <a:gd name="T70" fmla="*/ 656 w 2667"/>
                <a:gd name="T71" fmla="*/ 737 h 3946"/>
                <a:gd name="T72" fmla="*/ 707 w 2667"/>
                <a:gd name="T73" fmla="*/ 737 h 3946"/>
                <a:gd name="T74" fmla="*/ 774 w 2667"/>
                <a:gd name="T75" fmla="*/ 852 h 3946"/>
                <a:gd name="T76" fmla="*/ 901 w 2667"/>
                <a:gd name="T77" fmla="*/ 1031 h 3946"/>
                <a:gd name="T78" fmla="*/ 880 w 2667"/>
                <a:gd name="T79" fmla="*/ 1113 h 3946"/>
                <a:gd name="T80" fmla="*/ 1081 w 2667"/>
                <a:gd name="T81" fmla="*/ 1635 h 3946"/>
                <a:gd name="T82" fmla="*/ 1065 w 2667"/>
                <a:gd name="T83" fmla="*/ 1520 h 3946"/>
                <a:gd name="T84" fmla="*/ 1249 w 2667"/>
                <a:gd name="T85" fmla="*/ 1834 h 3946"/>
                <a:gd name="T86" fmla="*/ 1665 w 2667"/>
                <a:gd name="T87" fmla="*/ 2113 h 3946"/>
                <a:gd name="T88" fmla="*/ 1779 w 2667"/>
                <a:gd name="T89" fmla="*/ 2317 h 3946"/>
                <a:gd name="T90" fmla="*/ 1850 w 2667"/>
                <a:gd name="T91" fmla="*/ 2748 h 3946"/>
                <a:gd name="T92" fmla="*/ 1887 w 2667"/>
                <a:gd name="T93" fmla="*/ 3378 h 3946"/>
                <a:gd name="T94" fmla="*/ 1893 w 2667"/>
                <a:gd name="T95" fmla="*/ 3602 h 3946"/>
                <a:gd name="T96" fmla="*/ 1882 w 2667"/>
                <a:gd name="T97" fmla="*/ 3680 h 3946"/>
                <a:gd name="T98" fmla="*/ 1858 w 2667"/>
                <a:gd name="T99" fmla="*/ 3786 h 3946"/>
                <a:gd name="T100" fmla="*/ 1896 w 2667"/>
                <a:gd name="T101" fmla="*/ 3859 h 3946"/>
                <a:gd name="T102" fmla="*/ 1966 w 2667"/>
                <a:gd name="T103" fmla="*/ 3867 h 3946"/>
                <a:gd name="T104" fmla="*/ 1994 w 2667"/>
                <a:gd name="T105" fmla="*/ 3943 h 3946"/>
                <a:gd name="T106" fmla="*/ 2014 w 2667"/>
                <a:gd name="T107" fmla="*/ 3709 h 3946"/>
                <a:gd name="T108" fmla="*/ 2058 w 2667"/>
                <a:gd name="T109" fmla="*/ 3458 h 3946"/>
                <a:gd name="T110" fmla="*/ 2292 w 2667"/>
                <a:gd name="T111" fmla="*/ 3252 h 3946"/>
                <a:gd name="T112" fmla="*/ 2534 w 2667"/>
                <a:gd name="T113" fmla="*/ 2933 h 3946"/>
                <a:gd name="T114" fmla="*/ 1833 w 2667"/>
                <a:gd name="T115" fmla="*/ 1158 h 3946"/>
                <a:gd name="T116" fmla="*/ 1729 w 2667"/>
                <a:gd name="T117" fmla="*/ 1132 h 3946"/>
                <a:gd name="T118" fmla="*/ 1678 w 2667"/>
                <a:gd name="T119" fmla="*/ 1093 h 3946"/>
                <a:gd name="T120" fmla="*/ 971 w 2667"/>
                <a:gd name="T121" fmla="*/ 383 h 3946"/>
                <a:gd name="T122" fmla="*/ 971 w 2667"/>
                <a:gd name="T123" fmla="*/ 337 h 3946"/>
                <a:gd name="T124" fmla="*/ 1165 w 2667"/>
                <a:gd name="T125" fmla="*/ 507 h 3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67" h="3946">
                  <a:moveTo>
                    <a:pt x="2642" y="2491"/>
                  </a:moveTo>
                  <a:lnTo>
                    <a:pt x="2642" y="2491"/>
                  </a:lnTo>
                  <a:lnTo>
                    <a:pt x="2635" y="2491"/>
                  </a:lnTo>
                  <a:lnTo>
                    <a:pt x="2624" y="2487"/>
                  </a:lnTo>
                  <a:lnTo>
                    <a:pt x="2617" y="2483"/>
                  </a:lnTo>
                  <a:lnTo>
                    <a:pt x="2610" y="2476"/>
                  </a:lnTo>
                  <a:lnTo>
                    <a:pt x="2603" y="2469"/>
                  </a:lnTo>
                  <a:lnTo>
                    <a:pt x="2595" y="2459"/>
                  </a:lnTo>
                  <a:lnTo>
                    <a:pt x="2595" y="2459"/>
                  </a:lnTo>
                  <a:lnTo>
                    <a:pt x="2587" y="2448"/>
                  </a:lnTo>
                  <a:lnTo>
                    <a:pt x="2579" y="2443"/>
                  </a:lnTo>
                  <a:lnTo>
                    <a:pt x="2571" y="2437"/>
                  </a:lnTo>
                  <a:lnTo>
                    <a:pt x="2563" y="2433"/>
                  </a:lnTo>
                  <a:lnTo>
                    <a:pt x="2556" y="2433"/>
                  </a:lnTo>
                  <a:lnTo>
                    <a:pt x="2549" y="2433"/>
                  </a:lnTo>
                  <a:lnTo>
                    <a:pt x="2537" y="2435"/>
                  </a:lnTo>
                  <a:lnTo>
                    <a:pt x="2537" y="2435"/>
                  </a:lnTo>
                  <a:lnTo>
                    <a:pt x="2531" y="2437"/>
                  </a:lnTo>
                  <a:lnTo>
                    <a:pt x="2525" y="2437"/>
                  </a:lnTo>
                  <a:lnTo>
                    <a:pt x="2515" y="2433"/>
                  </a:lnTo>
                  <a:lnTo>
                    <a:pt x="2506" y="2428"/>
                  </a:lnTo>
                  <a:lnTo>
                    <a:pt x="2497" y="2424"/>
                  </a:lnTo>
                  <a:lnTo>
                    <a:pt x="2497" y="2424"/>
                  </a:lnTo>
                  <a:lnTo>
                    <a:pt x="2495" y="2424"/>
                  </a:lnTo>
                  <a:lnTo>
                    <a:pt x="2490" y="2424"/>
                  </a:lnTo>
                  <a:lnTo>
                    <a:pt x="2483" y="2430"/>
                  </a:lnTo>
                  <a:lnTo>
                    <a:pt x="2477" y="2435"/>
                  </a:lnTo>
                  <a:lnTo>
                    <a:pt x="2471" y="2441"/>
                  </a:lnTo>
                  <a:lnTo>
                    <a:pt x="2471" y="2441"/>
                  </a:lnTo>
                  <a:lnTo>
                    <a:pt x="2470" y="2441"/>
                  </a:lnTo>
                  <a:lnTo>
                    <a:pt x="2470" y="2439"/>
                  </a:lnTo>
                  <a:lnTo>
                    <a:pt x="2471" y="2433"/>
                  </a:lnTo>
                  <a:lnTo>
                    <a:pt x="2474" y="2424"/>
                  </a:lnTo>
                  <a:lnTo>
                    <a:pt x="2475" y="2417"/>
                  </a:lnTo>
                  <a:lnTo>
                    <a:pt x="2475" y="2417"/>
                  </a:lnTo>
                  <a:lnTo>
                    <a:pt x="2474" y="2413"/>
                  </a:lnTo>
                  <a:lnTo>
                    <a:pt x="2471" y="2408"/>
                  </a:lnTo>
                  <a:lnTo>
                    <a:pt x="2459" y="2398"/>
                  </a:lnTo>
                  <a:lnTo>
                    <a:pt x="2445" y="2389"/>
                  </a:lnTo>
                  <a:lnTo>
                    <a:pt x="2429" y="2380"/>
                  </a:lnTo>
                  <a:lnTo>
                    <a:pt x="2429" y="2380"/>
                  </a:lnTo>
                  <a:lnTo>
                    <a:pt x="2416" y="2376"/>
                  </a:lnTo>
                  <a:lnTo>
                    <a:pt x="2410" y="2376"/>
                  </a:lnTo>
                  <a:lnTo>
                    <a:pt x="2407" y="2376"/>
                  </a:lnTo>
                  <a:lnTo>
                    <a:pt x="2404" y="2378"/>
                  </a:lnTo>
                  <a:lnTo>
                    <a:pt x="2401" y="2382"/>
                  </a:lnTo>
                  <a:lnTo>
                    <a:pt x="2400" y="2385"/>
                  </a:lnTo>
                  <a:lnTo>
                    <a:pt x="2400" y="2391"/>
                  </a:lnTo>
                  <a:lnTo>
                    <a:pt x="2400" y="2391"/>
                  </a:lnTo>
                  <a:lnTo>
                    <a:pt x="2400" y="2396"/>
                  </a:lnTo>
                  <a:lnTo>
                    <a:pt x="2398" y="2398"/>
                  </a:lnTo>
                  <a:lnTo>
                    <a:pt x="2395" y="2398"/>
                  </a:lnTo>
                  <a:lnTo>
                    <a:pt x="2392" y="2396"/>
                  </a:lnTo>
                  <a:lnTo>
                    <a:pt x="2391" y="2396"/>
                  </a:lnTo>
                  <a:lnTo>
                    <a:pt x="2388" y="2400"/>
                  </a:lnTo>
                  <a:lnTo>
                    <a:pt x="2385" y="2404"/>
                  </a:lnTo>
                  <a:lnTo>
                    <a:pt x="2385" y="2404"/>
                  </a:lnTo>
                  <a:lnTo>
                    <a:pt x="2383" y="2409"/>
                  </a:lnTo>
                  <a:lnTo>
                    <a:pt x="2381" y="2413"/>
                  </a:lnTo>
                  <a:lnTo>
                    <a:pt x="2378" y="2413"/>
                  </a:lnTo>
                  <a:lnTo>
                    <a:pt x="2375" y="2413"/>
                  </a:lnTo>
                  <a:lnTo>
                    <a:pt x="2373" y="2411"/>
                  </a:lnTo>
                  <a:lnTo>
                    <a:pt x="2373" y="2409"/>
                  </a:lnTo>
                  <a:lnTo>
                    <a:pt x="2373" y="2408"/>
                  </a:lnTo>
                  <a:lnTo>
                    <a:pt x="2375" y="2404"/>
                  </a:lnTo>
                  <a:lnTo>
                    <a:pt x="2375" y="2404"/>
                  </a:lnTo>
                  <a:lnTo>
                    <a:pt x="2381" y="2400"/>
                  </a:lnTo>
                  <a:lnTo>
                    <a:pt x="2385" y="2393"/>
                  </a:lnTo>
                  <a:lnTo>
                    <a:pt x="2389" y="2383"/>
                  </a:lnTo>
                  <a:lnTo>
                    <a:pt x="2392" y="2376"/>
                  </a:lnTo>
                  <a:lnTo>
                    <a:pt x="2392" y="2376"/>
                  </a:lnTo>
                  <a:lnTo>
                    <a:pt x="2392" y="2372"/>
                  </a:lnTo>
                  <a:lnTo>
                    <a:pt x="2389" y="2369"/>
                  </a:lnTo>
                  <a:lnTo>
                    <a:pt x="2383" y="2365"/>
                  </a:lnTo>
                  <a:lnTo>
                    <a:pt x="2378" y="2363"/>
                  </a:lnTo>
                  <a:lnTo>
                    <a:pt x="2363" y="2361"/>
                  </a:lnTo>
                  <a:lnTo>
                    <a:pt x="2357" y="2361"/>
                  </a:lnTo>
                  <a:lnTo>
                    <a:pt x="2353" y="2361"/>
                  </a:lnTo>
                  <a:lnTo>
                    <a:pt x="2353" y="2361"/>
                  </a:lnTo>
                  <a:lnTo>
                    <a:pt x="2349" y="2365"/>
                  </a:lnTo>
                  <a:lnTo>
                    <a:pt x="2347" y="2369"/>
                  </a:lnTo>
                  <a:lnTo>
                    <a:pt x="2345" y="2376"/>
                  </a:lnTo>
                  <a:lnTo>
                    <a:pt x="2344" y="2382"/>
                  </a:lnTo>
                  <a:lnTo>
                    <a:pt x="2343" y="2383"/>
                  </a:lnTo>
                  <a:lnTo>
                    <a:pt x="2340" y="2382"/>
                  </a:lnTo>
                  <a:lnTo>
                    <a:pt x="2340" y="2382"/>
                  </a:lnTo>
                  <a:lnTo>
                    <a:pt x="2337" y="2380"/>
                  </a:lnTo>
                  <a:lnTo>
                    <a:pt x="2335" y="2376"/>
                  </a:lnTo>
                  <a:lnTo>
                    <a:pt x="2335" y="2372"/>
                  </a:lnTo>
                  <a:lnTo>
                    <a:pt x="2337" y="2369"/>
                  </a:lnTo>
                  <a:lnTo>
                    <a:pt x="2340" y="2363"/>
                  </a:lnTo>
                  <a:lnTo>
                    <a:pt x="2343" y="2361"/>
                  </a:lnTo>
                  <a:lnTo>
                    <a:pt x="2344" y="2361"/>
                  </a:lnTo>
                  <a:lnTo>
                    <a:pt x="2344" y="2361"/>
                  </a:lnTo>
                  <a:lnTo>
                    <a:pt x="2347" y="2361"/>
                  </a:lnTo>
                  <a:lnTo>
                    <a:pt x="2350" y="2358"/>
                  </a:lnTo>
                  <a:lnTo>
                    <a:pt x="2356" y="2350"/>
                  </a:lnTo>
                  <a:lnTo>
                    <a:pt x="2360" y="2341"/>
                  </a:lnTo>
                  <a:lnTo>
                    <a:pt x="2365" y="2330"/>
                  </a:lnTo>
                  <a:lnTo>
                    <a:pt x="2365" y="2330"/>
                  </a:lnTo>
                  <a:lnTo>
                    <a:pt x="2366" y="2324"/>
                  </a:lnTo>
                  <a:lnTo>
                    <a:pt x="2366" y="2321"/>
                  </a:lnTo>
                  <a:lnTo>
                    <a:pt x="2363" y="2319"/>
                  </a:lnTo>
                  <a:lnTo>
                    <a:pt x="2362" y="2315"/>
                  </a:lnTo>
                  <a:lnTo>
                    <a:pt x="2354" y="2309"/>
                  </a:lnTo>
                  <a:lnTo>
                    <a:pt x="2349" y="2302"/>
                  </a:lnTo>
                  <a:lnTo>
                    <a:pt x="2349" y="2302"/>
                  </a:lnTo>
                  <a:lnTo>
                    <a:pt x="2345" y="2298"/>
                  </a:lnTo>
                  <a:lnTo>
                    <a:pt x="2344" y="2291"/>
                  </a:lnTo>
                  <a:lnTo>
                    <a:pt x="2341" y="2276"/>
                  </a:lnTo>
                  <a:lnTo>
                    <a:pt x="2338" y="2261"/>
                  </a:lnTo>
                  <a:lnTo>
                    <a:pt x="2337" y="2258"/>
                  </a:lnTo>
                  <a:lnTo>
                    <a:pt x="2334" y="2254"/>
                  </a:lnTo>
                  <a:lnTo>
                    <a:pt x="2334" y="2254"/>
                  </a:lnTo>
                  <a:lnTo>
                    <a:pt x="2327" y="2248"/>
                  </a:lnTo>
                  <a:lnTo>
                    <a:pt x="2318" y="2237"/>
                  </a:lnTo>
                  <a:lnTo>
                    <a:pt x="2309" y="2226"/>
                  </a:lnTo>
                  <a:lnTo>
                    <a:pt x="2305" y="2222"/>
                  </a:lnTo>
                  <a:lnTo>
                    <a:pt x="2300" y="2221"/>
                  </a:lnTo>
                  <a:lnTo>
                    <a:pt x="2300" y="2221"/>
                  </a:lnTo>
                  <a:lnTo>
                    <a:pt x="2290" y="2217"/>
                  </a:lnTo>
                  <a:lnTo>
                    <a:pt x="2281" y="2213"/>
                  </a:lnTo>
                  <a:lnTo>
                    <a:pt x="2271" y="2209"/>
                  </a:lnTo>
                  <a:lnTo>
                    <a:pt x="2264" y="2208"/>
                  </a:lnTo>
                  <a:lnTo>
                    <a:pt x="2264" y="2208"/>
                  </a:lnTo>
                  <a:lnTo>
                    <a:pt x="2248" y="2211"/>
                  </a:lnTo>
                  <a:lnTo>
                    <a:pt x="2242" y="2211"/>
                  </a:lnTo>
                  <a:lnTo>
                    <a:pt x="2239" y="2211"/>
                  </a:lnTo>
                  <a:lnTo>
                    <a:pt x="2237" y="2208"/>
                  </a:lnTo>
                  <a:lnTo>
                    <a:pt x="2237" y="2208"/>
                  </a:lnTo>
                  <a:lnTo>
                    <a:pt x="2235" y="2204"/>
                  </a:lnTo>
                  <a:lnTo>
                    <a:pt x="2230" y="2204"/>
                  </a:lnTo>
                  <a:lnTo>
                    <a:pt x="2227" y="2204"/>
                  </a:lnTo>
                  <a:lnTo>
                    <a:pt x="2223" y="2208"/>
                  </a:lnTo>
                  <a:lnTo>
                    <a:pt x="2223" y="2208"/>
                  </a:lnTo>
                  <a:lnTo>
                    <a:pt x="2220" y="2208"/>
                  </a:lnTo>
                  <a:lnTo>
                    <a:pt x="2218" y="2208"/>
                  </a:lnTo>
                  <a:lnTo>
                    <a:pt x="2213" y="2200"/>
                  </a:lnTo>
                  <a:lnTo>
                    <a:pt x="2207" y="2191"/>
                  </a:lnTo>
                  <a:lnTo>
                    <a:pt x="2204" y="2189"/>
                  </a:lnTo>
                  <a:lnTo>
                    <a:pt x="2202" y="2187"/>
                  </a:lnTo>
                  <a:lnTo>
                    <a:pt x="2202" y="2187"/>
                  </a:lnTo>
                  <a:lnTo>
                    <a:pt x="2198" y="2187"/>
                  </a:lnTo>
                  <a:lnTo>
                    <a:pt x="2195" y="2184"/>
                  </a:lnTo>
                  <a:lnTo>
                    <a:pt x="2192" y="2178"/>
                  </a:lnTo>
                  <a:lnTo>
                    <a:pt x="2192" y="2172"/>
                  </a:lnTo>
                  <a:lnTo>
                    <a:pt x="2192" y="2172"/>
                  </a:lnTo>
                  <a:lnTo>
                    <a:pt x="2192" y="2169"/>
                  </a:lnTo>
                  <a:lnTo>
                    <a:pt x="2191" y="2167"/>
                  </a:lnTo>
                  <a:lnTo>
                    <a:pt x="2185" y="2163"/>
                  </a:lnTo>
                  <a:lnTo>
                    <a:pt x="2179" y="2158"/>
                  </a:lnTo>
                  <a:lnTo>
                    <a:pt x="2172" y="2152"/>
                  </a:lnTo>
                  <a:lnTo>
                    <a:pt x="2172" y="2152"/>
                  </a:lnTo>
                  <a:lnTo>
                    <a:pt x="2169" y="2148"/>
                  </a:lnTo>
                  <a:lnTo>
                    <a:pt x="2164" y="2145"/>
                  </a:lnTo>
                  <a:lnTo>
                    <a:pt x="2154" y="2143"/>
                  </a:lnTo>
                  <a:lnTo>
                    <a:pt x="2144" y="2141"/>
                  </a:lnTo>
                  <a:lnTo>
                    <a:pt x="2137" y="2141"/>
                  </a:lnTo>
                  <a:lnTo>
                    <a:pt x="2137" y="2141"/>
                  </a:lnTo>
                  <a:lnTo>
                    <a:pt x="2134" y="2141"/>
                  </a:lnTo>
                  <a:lnTo>
                    <a:pt x="2134" y="2141"/>
                  </a:lnTo>
                  <a:lnTo>
                    <a:pt x="2135" y="2135"/>
                  </a:lnTo>
                  <a:lnTo>
                    <a:pt x="2139" y="2128"/>
                  </a:lnTo>
                  <a:lnTo>
                    <a:pt x="2141" y="2121"/>
                  </a:lnTo>
                  <a:lnTo>
                    <a:pt x="2141" y="2121"/>
                  </a:lnTo>
                  <a:lnTo>
                    <a:pt x="2141" y="2117"/>
                  </a:lnTo>
                  <a:lnTo>
                    <a:pt x="2138" y="2115"/>
                  </a:lnTo>
                  <a:lnTo>
                    <a:pt x="2129" y="2111"/>
                  </a:lnTo>
                  <a:lnTo>
                    <a:pt x="2112" y="2108"/>
                  </a:lnTo>
                  <a:lnTo>
                    <a:pt x="2112" y="2108"/>
                  </a:lnTo>
                  <a:lnTo>
                    <a:pt x="2109" y="2106"/>
                  </a:lnTo>
                  <a:lnTo>
                    <a:pt x="2107" y="2104"/>
                  </a:lnTo>
                  <a:lnTo>
                    <a:pt x="2106" y="2102"/>
                  </a:lnTo>
                  <a:lnTo>
                    <a:pt x="2106" y="2100"/>
                  </a:lnTo>
                  <a:lnTo>
                    <a:pt x="2109" y="2095"/>
                  </a:lnTo>
                  <a:lnTo>
                    <a:pt x="2115" y="2093"/>
                  </a:lnTo>
                  <a:lnTo>
                    <a:pt x="2115" y="2093"/>
                  </a:lnTo>
                  <a:lnTo>
                    <a:pt x="2116" y="2093"/>
                  </a:lnTo>
                  <a:lnTo>
                    <a:pt x="2118" y="2091"/>
                  </a:lnTo>
                  <a:lnTo>
                    <a:pt x="2113" y="2089"/>
                  </a:lnTo>
                  <a:lnTo>
                    <a:pt x="2106" y="2087"/>
                  </a:lnTo>
                  <a:lnTo>
                    <a:pt x="2097" y="2087"/>
                  </a:lnTo>
                  <a:lnTo>
                    <a:pt x="2097" y="2087"/>
                  </a:lnTo>
                  <a:lnTo>
                    <a:pt x="2088" y="2089"/>
                  </a:lnTo>
                  <a:lnTo>
                    <a:pt x="2078" y="2095"/>
                  </a:lnTo>
                  <a:lnTo>
                    <a:pt x="2059" y="2104"/>
                  </a:lnTo>
                  <a:lnTo>
                    <a:pt x="2059" y="2104"/>
                  </a:lnTo>
                  <a:lnTo>
                    <a:pt x="2055" y="2106"/>
                  </a:lnTo>
                  <a:lnTo>
                    <a:pt x="2050" y="2104"/>
                  </a:lnTo>
                  <a:lnTo>
                    <a:pt x="2040" y="2098"/>
                  </a:lnTo>
                  <a:lnTo>
                    <a:pt x="2031" y="2091"/>
                  </a:lnTo>
                  <a:lnTo>
                    <a:pt x="2026" y="2089"/>
                  </a:lnTo>
                  <a:lnTo>
                    <a:pt x="2021" y="2091"/>
                  </a:lnTo>
                  <a:lnTo>
                    <a:pt x="2021" y="2091"/>
                  </a:lnTo>
                  <a:lnTo>
                    <a:pt x="2013" y="2093"/>
                  </a:lnTo>
                  <a:lnTo>
                    <a:pt x="2004" y="2093"/>
                  </a:lnTo>
                  <a:lnTo>
                    <a:pt x="2001" y="2093"/>
                  </a:lnTo>
                  <a:lnTo>
                    <a:pt x="1998" y="2091"/>
                  </a:lnTo>
                  <a:lnTo>
                    <a:pt x="1996" y="2089"/>
                  </a:lnTo>
                  <a:lnTo>
                    <a:pt x="1995" y="2085"/>
                  </a:lnTo>
                  <a:lnTo>
                    <a:pt x="1995" y="2085"/>
                  </a:lnTo>
                  <a:lnTo>
                    <a:pt x="1995" y="2076"/>
                  </a:lnTo>
                  <a:lnTo>
                    <a:pt x="1992" y="2071"/>
                  </a:lnTo>
                  <a:lnTo>
                    <a:pt x="1988" y="2067"/>
                  </a:lnTo>
                  <a:lnTo>
                    <a:pt x="1980" y="2065"/>
                  </a:lnTo>
                  <a:lnTo>
                    <a:pt x="1980" y="2065"/>
                  </a:lnTo>
                  <a:lnTo>
                    <a:pt x="1976" y="2065"/>
                  </a:lnTo>
                  <a:lnTo>
                    <a:pt x="1974" y="2063"/>
                  </a:lnTo>
                  <a:lnTo>
                    <a:pt x="1970" y="2057"/>
                  </a:lnTo>
                  <a:lnTo>
                    <a:pt x="1969" y="2054"/>
                  </a:lnTo>
                  <a:lnTo>
                    <a:pt x="1966" y="2052"/>
                  </a:lnTo>
                  <a:lnTo>
                    <a:pt x="1963" y="2050"/>
                  </a:lnTo>
                  <a:lnTo>
                    <a:pt x="1963" y="2050"/>
                  </a:lnTo>
                  <a:lnTo>
                    <a:pt x="1961" y="2052"/>
                  </a:lnTo>
                  <a:lnTo>
                    <a:pt x="1960" y="2054"/>
                  </a:lnTo>
                  <a:lnTo>
                    <a:pt x="1960" y="2057"/>
                  </a:lnTo>
                  <a:lnTo>
                    <a:pt x="1960" y="2063"/>
                  </a:lnTo>
                  <a:lnTo>
                    <a:pt x="1960" y="2065"/>
                  </a:lnTo>
                  <a:lnTo>
                    <a:pt x="1957" y="2067"/>
                  </a:lnTo>
                  <a:lnTo>
                    <a:pt x="1957" y="2067"/>
                  </a:lnTo>
                  <a:lnTo>
                    <a:pt x="1942" y="2074"/>
                  </a:lnTo>
                  <a:lnTo>
                    <a:pt x="1935" y="2080"/>
                  </a:lnTo>
                  <a:lnTo>
                    <a:pt x="1932" y="2084"/>
                  </a:lnTo>
                  <a:lnTo>
                    <a:pt x="1931" y="2087"/>
                  </a:lnTo>
                  <a:lnTo>
                    <a:pt x="1931" y="2087"/>
                  </a:lnTo>
                  <a:lnTo>
                    <a:pt x="1931" y="2091"/>
                  </a:lnTo>
                  <a:lnTo>
                    <a:pt x="1932" y="2095"/>
                  </a:lnTo>
                  <a:lnTo>
                    <a:pt x="1935" y="2106"/>
                  </a:lnTo>
                  <a:lnTo>
                    <a:pt x="1938" y="2115"/>
                  </a:lnTo>
                  <a:lnTo>
                    <a:pt x="1938" y="2121"/>
                  </a:lnTo>
                  <a:lnTo>
                    <a:pt x="1938" y="2124"/>
                  </a:lnTo>
                  <a:lnTo>
                    <a:pt x="1938" y="2124"/>
                  </a:lnTo>
                  <a:lnTo>
                    <a:pt x="1935" y="2126"/>
                  </a:lnTo>
                  <a:lnTo>
                    <a:pt x="1934" y="2128"/>
                  </a:lnTo>
                  <a:lnTo>
                    <a:pt x="1929" y="2128"/>
                  </a:lnTo>
                  <a:lnTo>
                    <a:pt x="1926" y="2128"/>
                  </a:lnTo>
                  <a:lnTo>
                    <a:pt x="1921" y="2122"/>
                  </a:lnTo>
                  <a:lnTo>
                    <a:pt x="1916" y="2115"/>
                  </a:lnTo>
                  <a:lnTo>
                    <a:pt x="1916" y="2115"/>
                  </a:lnTo>
                  <a:lnTo>
                    <a:pt x="1916" y="2111"/>
                  </a:lnTo>
                  <a:lnTo>
                    <a:pt x="1916" y="2106"/>
                  </a:lnTo>
                  <a:lnTo>
                    <a:pt x="1921" y="2096"/>
                  </a:lnTo>
                  <a:lnTo>
                    <a:pt x="1925" y="2087"/>
                  </a:lnTo>
                  <a:lnTo>
                    <a:pt x="1925" y="2085"/>
                  </a:lnTo>
                  <a:lnTo>
                    <a:pt x="1925" y="2082"/>
                  </a:lnTo>
                  <a:lnTo>
                    <a:pt x="1925" y="2082"/>
                  </a:lnTo>
                  <a:lnTo>
                    <a:pt x="1923" y="2076"/>
                  </a:lnTo>
                  <a:lnTo>
                    <a:pt x="1922" y="2069"/>
                  </a:lnTo>
                  <a:lnTo>
                    <a:pt x="1923" y="2063"/>
                  </a:lnTo>
                  <a:lnTo>
                    <a:pt x="1925" y="2061"/>
                  </a:lnTo>
                  <a:lnTo>
                    <a:pt x="1928" y="2059"/>
                  </a:lnTo>
                  <a:lnTo>
                    <a:pt x="1928" y="2059"/>
                  </a:lnTo>
                  <a:lnTo>
                    <a:pt x="1932" y="2057"/>
                  </a:lnTo>
                  <a:lnTo>
                    <a:pt x="1937" y="2054"/>
                  </a:lnTo>
                  <a:lnTo>
                    <a:pt x="1937" y="2050"/>
                  </a:lnTo>
                  <a:lnTo>
                    <a:pt x="1937" y="2048"/>
                  </a:lnTo>
                  <a:lnTo>
                    <a:pt x="1932" y="2045"/>
                  </a:lnTo>
                  <a:lnTo>
                    <a:pt x="1932" y="2045"/>
                  </a:lnTo>
                  <a:lnTo>
                    <a:pt x="1929" y="2043"/>
                  </a:lnTo>
                  <a:lnTo>
                    <a:pt x="1926" y="2043"/>
                  </a:lnTo>
                  <a:lnTo>
                    <a:pt x="1921" y="2048"/>
                  </a:lnTo>
                  <a:lnTo>
                    <a:pt x="1916" y="2054"/>
                  </a:lnTo>
                  <a:lnTo>
                    <a:pt x="1913" y="2056"/>
                  </a:lnTo>
                  <a:lnTo>
                    <a:pt x="1910" y="2057"/>
                  </a:lnTo>
                  <a:lnTo>
                    <a:pt x="1910" y="2057"/>
                  </a:lnTo>
                  <a:lnTo>
                    <a:pt x="1904" y="2059"/>
                  </a:lnTo>
                  <a:lnTo>
                    <a:pt x="1900" y="2063"/>
                  </a:lnTo>
                  <a:lnTo>
                    <a:pt x="1896" y="2067"/>
                  </a:lnTo>
                  <a:lnTo>
                    <a:pt x="1893" y="2071"/>
                  </a:lnTo>
                  <a:lnTo>
                    <a:pt x="1893" y="2071"/>
                  </a:lnTo>
                  <a:lnTo>
                    <a:pt x="1887" y="2072"/>
                  </a:lnTo>
                  <a:lnTo>
                    <a:pt x="1881" y="2072"/>
                  </a:lnTo>
                  <a:lnTo>
                    <a:pt x="1877" y="2074"/>
                  </a:lnTo>
                  <a:lnTo>
                    <a:pt x="1875" y="2076"/>
                  </a:lnTo>
                  <a:lnTo>
                    <a:pt x="1874" y="2078"/>
                  </a:lnTo>
                  <a:lnTo>
                    <a:pt x="1874" y="2078"/>
                  </a:lnTo>
                  <a:lnTo>
                    <a:pt x="1874" y="2080"/>
                  </a:lnTo>
                  <a:lnTo>
                    <a:pt x="1871" y="2080"/>
                  </a:lnTo>
                  <a:lnTo>
                    <a:pt x="1868" y="2078"/>
                  </a:lnTo>
                  <a:lnTo>
                    <a:pt x="1865" y="2076"/>
                  </a:lnTo>
                  <a:lnTo>
                    <a:pt x="1865" y="2076"/>
                  </a:lnTo>
                  <a:lnTo>
                    <a:pt x="1862" y="2076"/>
                  </a:lnTo>
                  <a:lnTo>
                    <a:pt x="1859" y="2078"/>
                  </a:lnTo>
                  <a:lnTo>
                    <a:pt x="1853" y="2084"/>
                  </a:lnTo>
                  <a:lnTo>
                    <a:pt x="1849" y="2091"/>
                  </a:lnTo>
                  <a:lnTo>
                    <a:pt x="1847" y="2095"/>
                  </a:lnTo>
                  <a:lnTo>
                    <a:pt x="1846" y="2098"/>
                  </a:lnTo>
                  <a:lnTo>
                    <a:pt x="1846" y="2098"/>
                  </a:lnTo>
                  <a:lnTo>
                    <a:pt x="1847" y="2104"/>
                  </a:lnTo>
                  <a:lnTo>
                    <a:pt x="1846" y="2109"/>
                  </a:lnTo>
                  <a:lnTo>
                    <a:pt x="1844" y="2115"/>
                  </a:lnTo>
                  <a:lnTo>
                    <a:pt x="1839" y="2122"/>
                  </a:lnTo>
                  <a:lnTo>
                    <a:pt x="1839" y="2122"/>
                  </a:lnTo>
                  <a:lnTo>
                    <a:pt x="1833" y="2128"/>
                  </a:lnTo>
                  <a:lnTo>
                    <a:pt x="1827" y="2137"/>
                  </a:lnTo>
                  <a:lnTo>
                    <a:pt x="1820" y="2150"/>
                  </a:lnTo>
                  <a:lnTo>
                    <a:pt x="1820" y="2150"/>
                  </a:lnTo>
                  <a:lnTo>
                    <a:pt x="1818" y="2152"/>
                  </a:lnTo>
                  <a:lnTo>
                    <a:pt x="1815" y="2152"/>
                  </a:lnTo>
                  <a:lnTo>
                    <a:pt x="1812" y="2148"/>
                  </a:lnTo>
                  <a:lnTo>
                    <a:pt x="1802" y="2132"/>
                  </a:lnTo>
                  <a:lnTo>
                    <a:pt x="1802" y="2132"/>
                  </a:lnTo>
                  <a:lnTo>
                    <a:pt x="1799" y="2128"/>
                  </a:lnTo>
                  <a:lnTo>
                    <a:pt x="1796" y="2124"/>
                  </a:lnTo>
                  <a:lnTo>
                    <a:pt x="1789" y="2121"/>
                  </a:lnTo>
                  <a:lnTo>
                    <a:pt x="1782" y="2119"/>
                  </a:lnTo>
                  <a:lnTo>
                    <a:pt x="1774" y="2115"/>
                  </a:lnTo>
                  <a:lnTo>
                    <a:pt x="1774" y="2115"/>
                  </a:lnTo>
                  <a:lnTo>
                    <a:pt x="1769" y="2113"/>
                  </a:lnTo>
                  <a:lnTo>
                    <a:pt x="1761" y="2117"/>
                  </a:lnTo>
                  <a:lnTo>
                    <a:pt x="1754" y="2121"/>
                  </a:lnTo>
                  <a:lnTo>
                    <a:pt x="1747" y="2128"/>
                  </a:lnTo>
                  <a:lnTo>
                    <a:pt x="1747" y="2128"/>
                  </a:lnTo>
                  <a:lnTo>
                    <a:pt x="1742" y="2132"/>
                  </a:lnTo>
                  <a:lnTo>
                    <a:pt x="1739" y="2135"/>
                  </a:lnTo>
                  <a:lnTo>
                    <a:pt x="1735" y="2135"/>
                  </a:lnTo>
                  <a:lnTo>
                    <a:pt x="1731" y="2135"/>
                  </a:lnTo>
                  <a:lnTo>
                    <a:pt x="1722" y="2132"/>
                  </a:lnTo>
                  <a:lnTo>
                    <a:pt x="1715" y="2128"/>
                  </a:lnTo>
                  <a:lnTo>
                    <a:pt x="1715" y="2128"/>
                  </a:lnTo>
                  <a:lnTo>
                    <a:pt x="1707" y="2119"/>
                  </a:lnTo>
                  <a:lnTo>
                    <a:pt x="1697" y="2104"/>
                  </a:lnTo>
                  <a:lnTo>
                    <a:pt x="1682" y="2080"/>
                  </a:lnTo>
                  <a:lnTo>
                    <a:pt x="1682" y="2080"/>
                  </a:lnTo>
                  <a:lnTo>
                    <a:pt x="1681" y="2072"/>
                  </a:lnTo>
                  <a:lnTo>
                    <a:pt x="1682" y="2065"/>
                  </a:lnTo>
                  <a:lnTo>
                    <a:pt x="1687" y="2046"/>
                  </a:lnTo>
                  <a:lnTo>
                    <a:pt x="1687" y="2046"/>
                  </a:lnTo>
                  <a:lnTo>
                    <a:pt x="1688" y="2037"/>
                  </a:lnTo>
                  <a:lnTo>
                    <a:pt x="1688" y="2024"/>
                  </a:lnTo>
                  <a:lnTo>
                    <a:pt x="1688" y="2011"/>
                  </a:lnTo>
                  <a:lnTo>
                    <a:pt x="1688" y="2007"/>
                  </a:lnTo>
                  <a:lnTo>
                    <a:pt x="1690" y="2004"/>
                  </a:lnTo>
                  <a:lnTo>
                    <a:pt x="1690" y="2004"/>
                  </a:lnTo>
                  <a:lnTo>
                    <a:pt x="1693" y="2000"/>
                  </a:lnTo>
                  <a:lnTo>
                    <a:pt x="1693" y="1995"/>
                  </a:lnTo>
                  <a:lnTo>
                    <a:pt x="1694" y="1978"/>
                  </a:lnTo>
                  <a:lnTo>
                    <a:pt x="1694" y="1978"/>
                  </a:lnTo>
                  <a:lnTo>
                    <a:pt x="1694" y="1972"/>
                  </a:lnTo>
                  <a:lnTo>
                    <a:pt x="1693" y="1969"/>
                  </a:lnTo>
                  <a:lnTo>
                    <a:pt x="1691" y="1967"/>
                  </a:lnTo>
                  <a:lnTo>
                    <a:pt x="1688" y="1965"/>
                  </a:lnTo>
                  <a:lnTo>
                    <a:pt x="1679" y="1961"/>
                  </a:lnTo>
                  <a:lnTo>
                    <a:pt x="1677" y="1959"/>
                  </a:lnTo>
                  <a:lnTo>
                    <a:pt x="1672" y="1956"/>
                  </a:lnTo>
                  <a:lnTo>
                    <a:pt x="1672" y="1956"/>
                  </a:lnTo>
                  <a:lnTo>
                    <a:pt x="1668" y="1952"/>
                  </a:lnTo>
                  <a:lnTo>
                    <a:pt x="1663" y="1948"/>
                  </a:lnTo>
                  <a:lnTo>
                    <a:pt x="1658" y="1948"/>
                  </a:lnTo>
                  <a:lnTo>
                    <a:pt x="1652" y="1948"/>
                  </a:lnTo>
                  <a:lnTo>
                    <a:pt x="1640" y="1950"/>
                  </a:lnTo>
                  <a:lnTo>
                    <a:pt x="1630" y="1954"/>
                  </a:lnTo>
                  <a:lnTo>
                    <a:pt x="1630" y="1954"/>
                  </a:lnTo>
                  <a:lnTo>
                    <a:pt x="1625" y="1956"/>
                  </a:lnTo>
                  <a:lnTo>
                    <a:pt x="1621" y="1956"/>
                  </a:lnTo>
                  <a:lnTo>
                    <a:pt x="1611" y="1954"/>
                  </a:lnTo>
                  <a:lnTo>
                    <a:pt x="1602" y="1954"/>
                  </a:lnTo>
                  <a:lnTo>
                    <a:pt x="1598" y="1954"/>
                  </a:lnTo>
                  <a:lnTo>
                    <a:pt x="1593" y="1957"/>
                  </a:lnTo>
                  <a:lnTo>
                    <a:pt x="1593" y="1957"/>
                  </a:lnTo>
                  <a:lnTo>
                    <a:pt x="1589" y="1959"/>
                  </a:lnTo>
                  <a:lnTo>
                    <a:pt x="1586" y="1959"/>
                  </a:lnTo>
                  <a:lnTo>
                    <a:pt x="1585" y="1957"/>
                  </a:lnTo>
                  <a:lnTo>
                    <a:pt x="1585" y="1954"/>
                  </a:lnTo>
                  <a:lnTo>
                    <a:pt x="1586" y="1946"/>
                  </a:lnTo>
                  <a:lnTo>
                    <a:pt x="1590" y="1939"/>
                  </a:lnTo>
                  <a:lnTo>
                    <a:pt x="1590" y="1939"/>
                  </a:lnTo>
                  <a:lnTo>
                    <a:pt x="1592" y="1935"/>
                  </a:lnTo>
                  <a:lnTo>
                    <a:pt x="1593" y="1930"/>
                  </a:lnTo>
                  <a:lnTo>
                    <a:pt x="1593" y="1915"/>
                  </a:lnTo>
                  <a:lnTo>
                    <a:pt x="1592" y="1904"/>
                  </a:lnTo>
                  <a:lnTo>
                    <a:pt x="1593" y="1898"/>
                  </a:lnTo>
                  <a:lnTo>
                    <a:pt x="1596" y="1896"/>
                  </a:lnTo>
                  <a:lnTo>
                    <a:pt x="1596" y="1896"/>
                  </a:lnTo>
                  <a:lnTo>
                    <a:pt x="1599" y="1895"/>
                  </a:lnTo>
                  <a:lnTo>
                    <a:pt x="1602" y="1891"/>
                  </a:lnTo>
                  <a:lnTo>
                    <a:pt x="1605" y="1882"/>
                  </a:lnTo>
                  <a:lnTo>
                    <a:pt x="1608" y="1871"/>
                  </a:lnTo>
                  <a:lnTo>
                    <a:pt x="1609" y="1859"/>
                  </a:lnTo>
                  <a:lnTo>
                    <a:pt x="1609" y="1859"/>
                  </a:lnTo>
                  <a:lnTo>
                    <a:pt x="1609" y="1850"/>
                  </a:lnTo>
                  <a:lnTo>
                    <a:pt x="1609" y="1843"/>
                  </a:lnTo>
                  <a:lnTo>
                    <a:pt x="1609" y="1837"/>
                  </a:lnTo>
                  <a:lnTo>
                    <a:pt x="1612" y="1830"/>
                  </a:lnTo>
                  <a:lnTo>
                    <a:pt x="1612" y="1830"/>
                  </a:lnTo>
                  <a:lnTo>
                    <a:pt x="1621" y="1821"/>
                  </a:lnTo>
                  <a:lnTo>
                    <a:pt x="1624" y="1817"/>
                  </a:lnTo>
                  <a:lnTo>
                    <a:pt x="1624" y="1809"/>
                  </a:lnTo>
                  <a:lnTo>
                    <a:pt x="1624" y="1809"/>
                  </a:lnTo>
                  <a:lnTo>
                    <a:pt x="1622" y="1806"/>
                  </a:lnTo>
                  <a:lnTo>
                    <a:pt x="1621" y="1804"/>
                  </a:lnTo>
                  <a:lnTo>
                    <a:pt x="1617" y="1804"/>
                  </a:lnTo>
                  <a:lnTo>
                    <a:pt x="1612" y="1806"/>
                  </a:lnTo>
                  <a:lnTo>
                    <a:pt x="1609" y="1806"/>
                  </a:lnTo>
                  <a:lnTo>
                    <a:pt x="1606" y="1804"/>
                  </a:lnTo>
                  <a:lnTo>
                    <a:pt x="1606" y="1804"/>
                  </a:lnTo>
                  <a:lnTo>
                    <a:pt x="1601" y="1802"/>
                  </a:lnTo>
                  <a:lnTo>
                    <a:pt x="1595" y="1802"/>
                  </a:lnTo>
                  <a:lnTo>
                    <a:pt x="1574" y="1806"/>
                  </a:lnTo>
                  <a:lnTo>
                    <a:pt x="1574" y="1806"/>
                  </a:lnTo>
                  <a:lnTo>
                    <a:pt x="1563" y="1809"/>
                  </a:lnTo>
                  <a:lnTo>
                    <a:pt x="1555" y="1815"/>
                  </a:lnTo>
                  <a:lnTo>
                    <a:pt x="1552" y="1819"/>
                  </a:lnTo>
                  <a:lnTo>
                    <a:pt x="1551" y="1824"/>
                  </a:lnTo>
                  <a:lnTo>
                    <a:pt x="1550" y="1830"/>
                  </a:lnTo>
                  <a:lnTo>
                    <a:pt x="1550" y="1835"/>
                  </a:lnTo>
                  <a:lnTo>
                    <a:pt x="1550" y="1835"/>
                  </a:lnTo>
                  <a:lnTo>
                    <a:pt x="1550" y="1843"/>
                  </a:lnTo>
                  <a:lnTo>
                    <a:pt x="1547" y="1846"/>
                  </a:lnTo>
                  <a:lnTo>
                    <a:pt x="1545" y="1850"/>
                  </a:lnTo>
                  <a:lnTo>
                    <a:pt x="1544" y="1857"/>
                  </a:lnTo>
                  <a:lnTo>
                    <a:pt x="1544" y="1857"/>
                  </a:lnTo>
                  <a:lnTo>
                    <a:pt x="1544" y="1863"/>
                  </a:lnTo>
                  <a:lnTo>
                    <a:pt x="1542" y="1867"/>
                  </a:lnTo>
                  <a:lnTo>
                    <a:pt x="1536" y="1872"/>
                  </a:lnTo>
                  <a:lnTo>
                    <a:pt x="1532" y="1876"/>
                  </a:lnTo>
                  <a:lnTo>
                    <a:pt x="1530" y="1878"/>
                  </a:lnTo>
                  <a:lnTo>
                    <a:pt x="1530" y="1882"/>
                  </a:lnTo>
                  <a:lnTo>
                    <a:pt x="1530" y="1882"/>
                  </a:lnTo>
                  <a:lnTo>
                    <a:pt x="1530" y="1884"/>
                  </a:lnTo>
                  <a:lnTo>
                    <a:pt x="1529" y="1884"/>
                  </a:lnTo>
                  <a:lnTo>
                    <a:pt x="1525" y="1884"/>
                  </a:lnTo>
                  <a:lnTo>
                    <a:pt x="1516" y="1878"/>
                  </a:lnTo>
                  <a:lnTo>
                    <a:pt x="1516" y="1878"/>
                  </a:lnTo>
                  <a:lnTo>
                    <a:pt x="1513" y="1878"/>
                  </a:lnTo>
                  <a:lnTo>
                    <a:pt x="1507" y="1878"/>
                  </a:lnTo>
                  <a:lnTo>
                    <a:pt x="1493" y="1884"/>
                  </a:lnTo>
                  <a:lnTo>
                    <a:pt x="1469" y="1891"/>
                  </a:lnTo>
                  <a:lnTo>
                    <a:pt x="1469" y="1891"/>
                  </a:lnTo>
                  <a:lnTo>
                    <a:pt x="1463" y="1889"/>
                  </a:lnTo>
                  <a:lnTo>
                    <a:pt x="1457" y="1885"/>
                  </a:lnTo>
                  <a:lnTo>
                    <a:pt x="1452" y="1880"/>
                  </a:lnTo>
                  <a:lnTo>
                    <a:pt x="1449" y="1878"/>
                  </a:lnTo>
                  <a:lnTo>
                    <a:pt x="1446" y="1878"/>
                  </a:lnTo>
                  <a:lnTo>
                    <a:pt x="1446" y="1878"/>
                  </a:lnTo>
                  <a:lnTo>
                    <a:pt x="1443" y="1878"/>
                  </a:lnTo>
                  <a:lnTo>
                    <a:pt x="1441" y="1876"/>
                  </a:lnTo>
                  <a:lnTo>
                    <a:pt x="1438" y="1869"/>
                  </a:lnTo>
                  <a:lnTo>
                    <a:pt x="1436" y="1861"/>
                  </a:lnTo>
                  <a:lnTo>
                    <a:pt x="1434" y="1852"/>
                  </a:lnTo>
                  <a:lnTo>
                    <a:pt x="1434" y="1852"/>
                  </a:lnTo>
                  <a:lnTo>
                    <a:pt x="1434" y="1848"/>
                  </a:lnTo>
                  <a:lnTo>
                    <a:pt x="1431" y="1843"/>
                  </a:lnTo>
                  <a:lnTo>
                    <a:pt x="1425" y="1835"/>
                  </a:lnTo>
                  <a:lnTo>
                    <a:pt x="1420" y="1826"/>
                  </a:lnTo>
                  <a:lnTo>
                    <a:pt x="1414" y="1819"/>
                  </a:lnTo>
                  <a:lnTo>
                    <a:pt x="1414" y="1819"/>
                  </a:lnTo>
                  <a:lnTo>
                    <a:pt x="1409" y="1809"/>
                  </a:lnTo>
                  <a:lnTo>
                    <a:pt x="1408" y="1796"/>
                  </a:lnTo>
                  <a:lnTo>
                    <a:pt x="1406" y="1769"/>
                  </a:lnTo>
                  <a:lnTo>
                    <a:pt x="1406" y="1769"/>
                  </a:lnTo>
                  <a:lnTo>
                    <a:pt x="1405" y="1756"/>
                  </a:lnTo>
                  <a:lnTo>
                    <a:pt x="1406" y="1739"/>
                  </a:lnTo>
                  <a:lnTo>
                    <a:pt x="1408" y="1720"/>
                  </a:lnTo>
                  <a:lnTo>
                    <a:pt x="1412" y="1698"/>
                  </a:lnTo>
                  <a:lnTo>
                    <a:pt x="1412" y="1698"/>
                  </a:lnTo>
                  <a:lnTo>
                    <a:pt x="1414" y="1689"/>
                  </a:lnTo>
                  <a:lnTo>
                    <a:pt x="1414" y="1682"/>
                  </a:lnTo>
                  <a:lnTo>
                    <a:pt x="1412" y="1674"/>
                  </a:lnTo>
                  <a:lnTo>
                    <a:pt x="1409" y="1670"/>
                  </a:lnTo>
                  <a:lnTo>
                    <a:pt x="1406" y="1663"/>
                  </a:lnTo>
                  <a:lnTo>
                    <a:pt x="1406" y="1659"/>
                  </a:lnTo>
                  <a:lnTo>
                    <a:pt x="1409" y="1656"/>
                  </a:lnTo>
                  <a:lnTo>
                    <a:pt x="1409" y="1656"/>
                  </a:lnTo>
                  <a:lnTo>
                    <a:pt x="1412" y="1652"/>
                  </a:lnTo>
                  <a:lnTo>
                    <a:pt x="1414" y="1648"/>
                  </a:lnTo>
                  <a:lnTo>
                    <a:pt x="1414" y="1645"/>
                  </a:lnTo>
                  <a:lnTo>
                    <a:pt x="1414" y="1641"/>
                  </a:lnTo>
                  <a:lnTo>
                    <a:pt x="1412" y="1635"/>
                  </a:lnTo>
                  <a:lnTo>
                    <a:pt x="1412" y="1634"/>
                  </a:lnTo>
                  <a:lnTo>
                    <a:pt x="1414" y="1632"/>
                  </a:lnTo>
                  <a:lnTo>
                    <a:pt x="1414" y="1632"/>
                  </a:lnTo>
                  <a:lnTo>
                    <a:pt x="1422" y="1624"/>
                  </a:lnTo>
                  <a:lnTo>
                    <a:pt x="1427" y="1620"/>
                  </a:lnTo>
                  <a:lnTo>
                    <a:pt x="1428" y="1617"/>
                  </a:lnTo>
                  <a:lnTo>
                    <a:pt x="1428" y="1617"/>
                  </a:lnTo>
                  <a:lnTo>
                    <a:pt x="1428" y="1613"/>
                  </a:lnTo>
                  <a:lnTo>
                    <a:pt x="1431" y="1611"/>
                  </a:lnTo>
                  <a:lnTo>
                    <a:pt x="1440" y="1611"/>
                  </a:lnTo>
                  <a:lnTo>
                    <a:pt x="1440" y="1611"/>
                  </a:lnTo>
                  <a:lnTo>
                    <a:pt x="1443" y="1609"/>
                  </a:lnTo>
                  <a:lnTo>
                    <a:pt x="1446" y="1609"/>
                  </a:lnTo>
                  <a:lnTo>
                    <a:pt x="1453" y="1604"/>
                  </a:lnTo>
                  <a:lnTo>
                    <a:pt x="1457" y="1596"/>
                  </a:lnTo>
                  <a:lnTo>
                    <a:pt x="1459" y="1593"/>
                  </a:lnTo>
                  <a:lnTo>
                    <a:pt x="1459" y="1589"/>
                  </a:lnTo>
                  <a:lnTo>
                    <a:pt x="1459" y="1589"/>
                  </a:lnTo>
                  <a:lnTo>
                    <a:pt x="1459" y="1585"/>
                  </a:lnTo>
                  <a:lnTo>
                    <a:pt x="1460" y="1584"/>
                  </a:lnTo>
                  <a:lnTo>
                    <a:pt x="1463" y="1584"/>
                  </a:lnTo>
                  <a:lnTo>
                    <a:pt x="1469" y="1585"/>
                  </a:lnTo>
                  <a:lnTo>
                    <a:pt x="1469" y="1585"/>
                  </a:lnTo>
                  <a:lnTo>
                    <a:pt x="1472" y="1585"/>
                  </a:lnTo>
                  <a:lnTo>
                    <a:pt x="1473" y="1584"/>
                  </a:lnTo>
                  <a:lnTo>
                    <a:pt x="1477" y="1580"/>
                  </a:lnTo>
                  <a:lnTo>
                    <a:pt x="1478" y="1576"/>
                  </a:lnTo>
                  <a:lnTo>
                    <a:pt x="1479" y="1574"/>
                  </a:lnTo>
                  <a:lnTo>
                    <a:pt x="1481" y="1574"/>
                  </a:lnTo>
                  <a:lnTo>
                    <a:pt x="1481" y="1574"/>
                  </a:lnTo>
                  <a:lnTo>
                    <a:pt x="1488" y="1578"/>
                  </a:lnTo>
                  <a:lnTo>
                    <a:pt x="1491" y="1578"/>
                  </a:lnTo>
                  <a:lnTo>
                    <a:pt x="1491" y="1576"/>
                  </a:lnTo>
                  <a:lnTo>
                    <a:pt x="1491" y="1576"/>
                  </a:lnTo>
                  <a:lnTo>
                    <a:pt x="1493" y="1572"/>
                  </a:lnTo>
                  <a:lnTo>
                    <a:pt x="1495" y="1572"/>
                  </a:lnTo>
                  <a:lnTo>
                    <a:pt x="1498" y="1574"/>
                  </a:lnTo>
                  <a:lnTo>
                    <a:pt x="1501" y="1578"/>
                  </a:lnTo>
                  <a:lnTo>
                    <a:pt x="1501" y="1578"/>
                  </a:lnTo>
                  <a:lnTo>
                    <a:pt x="1506" y="1584"/>
                  </a:lnTo>
                  <a:lnTo>
                    <a:pt x="1510" y="1584"/>
                  </a:lnTo>
                  <a:lnTo>
                    <a:pt x="1516" y="1584"/>
                  </a:lnTo>
                  <a:lnTo>
                    <a:pt x="1517" y="1582"/>
                  </a:lnTo>
                  <a:lnTo>
                    <a:pt x="1517" y="1580"/>
                  </a:lnTo>
                  <a:lnTo>
                    <a:pt x="1517" y="1580"/>
                  </a:lnTo>
                  <a:lnTo>
                    <a:pt x="1519" y="1576"/>
                  </a:lnTo>
                  <a:lnTo>
                    <a:pt x="1519" y="1576"/>
                  </a:lnTo>
                  <a:lnTo>
                    <a:pt x="1522" y="1578"/>
                  </a:lnTo>
                  <a:lnTo>
                    <a:pt x="1530" y="1587"/>
                  </a:lnTo>
                  <a:lnTo>
                    <a:pt x="1530" y="1587"/>
                  </a:lnTo>
                  <a:lnTo>
                    <a:pt x="1535" y="1591"/>
                  </a:lnTo>
                  <a:lnTo>
                    <a:pt x="1538" y="1593"/>
                  </a:lnTo>
                  <a:lnTo>
                    <a:pt x="1548" y="1593"/>
                  </a:lnTo>
                  <a:lnTo>
                    <a:pt x="1548" y="1593"/>
                  </a:lnTo>
                  <a:lnTo>
                    <a:pt x="1552" y="1593"/>
                  </a:lnTo>
                  <a:lnTo>
                    <a:pt x="1555" y="1591"/>
                  </a:lnTo>
                  <a:lnTo>
                    <a:pt x="1555" y="1589"/>
                  </a:lnTo>
                  <a:lnTo>
                    <a:pt x="1557" y="1584"/>
                  </a:lnTo>
                  <a:lnTo>
                    <a:pt x="1557" y="1584"/>
                  </a:lnTo>
                  <a:lnTo>
                    <a:pt x="1557" y="1584"/>
                  </a:lnTo>
                  <a:lnTo>
                    <a:pt x="1558" y="1584"/>
                  </a:lnTo>
                  <a:lnTo>
                    <a:pt x="1563" y="1589"/>
                  </a:lnTo>
                  <a:lnTo>
                    <a:pt x="1569" y="1596"/>
                  </a:lnTo>
                  <a:lnTo>
                    <a:pt x="1571" y="1598"/>
                  </a:lnTo>
                  <a:lnTo>
                    <a:pt x="1574" y="1600"/>
                  </a:lnTo>
                  <a:lnTo>
                    <a:pt x="1574" y="1600"/>
                  </a:lnTo>
                  <a:lnTo>
                    <a:pt x="1577" y="1600"/>
                  </a:lnTo>
                  <a:lnTo>
                    <a:pt x="1577" y="1596"/>
                  </a:lnTo>
                  <a:lnTo>
                    <a:pt x="1570" y="1587"/>
                  </a:lnTo>
                  <a:lnTo>
                    <a:pt x="1570" y="1587"/>
                  </a:lnTo>
                  <a:lnTo>
                    <a:pt x="1567" y="1584"/>
                  </a:lnTo>
                  <a:lnTo>
                    <a:pt x="1567" y="1580"/>
                  </a:lnTo>
                  <a:lnTo>
                    <a:pt x="1567" y="1576"/>
                  </a:lnTo>
                  <a:lnTo>
                    <a:pt x="1566" y="1572"/>
                  </a:lnTo>
                  <a:lnTo>
                    <a:pt x="1566" y="1572"/>
                  </a:lnTo>
                  <a:lnTo>
                    <a:pt x="1564" y="1570"/>
                  </a:lnTo>
                  <a:lnTo>
                    <a:pt x="1564" y="1569"/>
                  </a:lnTo>
                  <a:lnTo>
                    <a:pt x="1569" y="1565"/>
                  </a:lnTo>
                  <a:lnTo>
                    <a:pt x="1574" y="1563"/>
                  </a:lnTo>
                  <a:lnTo>
                    <a:pt x="1583" y="1561"/>
                  </a:lnTo>
                  <a:lnTo>
                    <a:pt x="1583" y="1561"/>
                  </a:lnTo>
                  <a:lnTo>
                    <a:pt x="1592" y="1563"/>
                  </a:lnTo>
                  <a:lnTo>
                    <a:pt x="1595" y="1561"/>
                  </a:lnTo>
                  <a:lnTo>
                    <a:pt x="1598" y="1557"/>
                  </a:lnTo>
                  <a:lnTo>
                    <a:pt x="1598" y="1557"/>
                  </a:lnTo>
                  <a:lnTo>
                    <a:pt x="1601" y="1554"/>
                  </a:lnTo>
                  <a:lnTo>
                    <a:pt x="1602" y="1556"/>
                  </a:lnTo>
                  <a:lnTo>
                    <a:pt x="1605" y="1559"/>
                  </a:lnTo>
                  <a:lnTo>
                    <a:pt x="1605" y="1565"/>
                  </a:lnTo>
                  <a:lnTo>
                    <a:pt x="1605" y="1565"/>
                  </a:lnTo>
                  <a:lnTo>
                    <a:pt x="1606" y="1567"/>
                  </a:lnTo>
                  <a:lnTo>
                    <a:pt x="1608" y="1567"/>
                  </a:lnTo>
                  <a:lnTo>
                    <a:pt x="1615" y="1565"/>
                  </a:lnTo>
                  <a:lnTo>
                    <a:pt x="1624" y="1563"/>
                  </a:lnTo>
                  <a:lnTo>
                    <a:pt x="1631" y="1561"/>
                  </a:lnTo>
                  <a:lnTo>
                    <a:pt x="1631" y="1561"/>
                  </a:lnTo>
                  <a:lnTo>
                    <a:pt x="1638" y="1563"/>
                  </a:lnTo>
                  <a:lnTo>
                    <a:pt x="1644" y="1567"/>
                  </a:lnTo>
                  <a:lnTo>
                    <a:pt x="1647" y="1572"/>
                  </a:lnTo>
                  <a:lnTo>
                    <a:pt x="1650" y="1578"/>
                  </a:lnTo>
                  <a:lnTo>
                    <a:pt x="1650" y="1578"/>
                  </a:lnTo>
                  <a:lnTo>
                    <a:pt x="1652" y="1582"/>
                  </a:lnTo>
                  <a:lnTo>
                    <a:pt x="1655" y="1584"/>
                  </a:lnTo>
                  <a:lnTo>
                    <a:pt x="1659" y="1584"/>
                  </a:lnTo>
                  <a:lnTo>
                    <a:pt x="1663" y="1580"/>
                  </a:lnTo>
                  <a:lnTo>
                    <a:pt x="1663" y="1580"/>
                  </a:lnTo>
                  <a:lnTo>
                    <a:pt x="1668" y="1574"/>
                  </a:lnTo>
                  <a:lnTo>
                    <a:pt x="1674" y="1570"/>
                  </a:lnTo>
                  <a:lnTo>
                    <a:pt x="1678" y="1569"/>
                  </a:lnTo>
                  <a:lnTo>
                    <a:pt x="1679" y="1570"/>
                  </a:lnTo>
                  <a:lnTo>
                    <a:pt x="1682" y="1572"/>
                  </a:lnTo>
                  <a:lnTo>
                    <a:pt x="1682" y="1572"/>
                  </a:lnTo>
                  <a:lnTo>
                    <a:pt x="1701" y="1600"/>
                  </a:lnTo>
                  <a:lnTo>
                    <a:pt x="1701" y="1600"/>
                  </a:lnTo>
                  <a:lnTo>
                    <a:pt x="1704" y="1604"/>
                  </a:lnTo>
                  <a:lnTo>
                    <a:pt x="1704" y="1607"/>
                  </a:lnTo>
                  <a:lnTo>
                    <a:pt x="1704" y="1615"/>
                  </a:lnTo>
                  <a:lnTo>
                    <a:pt x="1701" y="1622"/>
                  </a:lnTo>
                  <a:lnTo>
                    <a:pt x="1701" y="1626"/>
                  </a:lnTo>
                  <a:lnTo>
                    <a:pt x="1703" y="1630"/>
                  </a:lnTo>
                  <a:lnTo>
                    <a:pt x="1703" y="1630"/>
                  </a:lnTo>
                  <a:lnTo>
                    <a:pt x="1704" y="1635"/>
                  </a:lnTo>
                  <a:lnTo>
                    <a:pt x="1704" y="1641"/>
                  </a:lnTo>
                  <a:lnTo>
                    <a:pt x="1706" y="1648"/>
                  </a:lnTo>
                  <a:lnTo>
                    <a:pt x="1709" y="1652"/>
                  </a:lnTo>
                  <a:lnTo>
                    <a:pt x="1712" y="1654"/>
                  </a:lnTo>
                  <a:lnTo>
                    <a:pt x="1712" y="1654"/>
                  </a:lnTo>
                  <a:lnTo>
                    <a:pt x="1713" y="1657"/>
                  </a:lnTo>
                  <a:lnTo>
                    <a:pt x="1715" y="1661"/>
                  </a:lnTo>
                  <a:lnTo>
                    <a:pt x="1716" y="1669"/>
                  </a:lnTo>
                  <a:lnTo>
                    <a:pt x="1716" y="1676"/>
                  </a:lnTo>
                  <a:lnTo>
                    <a:pt x="1717" y="1680"/>
                  </a:lnTo>
                  <a:lnTo>
                    <a:pt x="1719" y="1680"/>
                  </a:lnTo>
                  <a:lnTo>
                    <a:pt x="1719" y="1680"/>
                  </a:lnTo>
                  <a:lnTo>
                    <a:pt x="1723" y="1684"/>
                  </a:lnTo>
                  <a:lnTo>
                    <a:pt x="1728" y="1691"/>
                  </a:lnTo>
                  <a:lnTo>
                    <a:pt x="1731" y="1696"/>
                  </a:lnTo>
                  <a:lnTo>
                    <a:pt x="1732" y="1702"/>
                  </a:lnTo>
                  <a:lnTo>
                    <a:pt x="1732" y="1702"/>
                  </a:lnTo>
                  <a:lnTo>
                    <a:pt x="1735" y="1706"/>
                  </a:lnTo>
                  <a:lnTo>
                    <a:pt x="1739" y="1709"/>
                  </a:lnTo>
                  <a:lnTo>
                    <a:pt x="1745" y="1709"/>
                  </a:lnTo>
                  <a:lnTo>
                    <a:pt x="1747" y="1709"/>
                  </a:lnTo>
                  <a:lnTo>
                    <a:pt x="1748" y="1706"/>
                  </a:lnTo>
                  <a:lnTo>
                    <a:pt x="1748" y="1706"/>
                  </a:lnTo>
                  <a:lnTo>
                    <a:pt x="1750" y="1698"/>
                  </a:lnTo>
                  <a:lnTo>
                    <a:pt x="1752" y="1691"/>
                  </a:lnTo>
                  <a:lnTo>
                    <a:pt x="1756" y="1684"/>
                  </a:lnTo>
                  <a:lnTo>
                    <a:pt x="1757" y="1676"/>
                  </a:lnTo>
                  <a:lnTo>
                    <a:pt x="1757" y="1676"/>
                  </a:lnTo>
                  <a:lnTo>
                    <a:pt x="1756" y="1665"/>
                  </a:lnTo>
                  <a:lnTo>
                    <a:pt x="1754" y="1650"/>
                  </a:lnTo>
                  <a:lnTo>
                    <a:pt x="1750" y="1635"/>
                  </a:lnTo>
                  <a:lnTo>
                    <a:pt x="1745" y="1624"/>
                  </a:lnTo>
                  <a:lnTo>
                    <a:pt x="1745" y="1624"/>
                  </a:lnTo>
                  <a:lnTo>
                    <a:pt x="1744" y="1619"/>
                  </a:lnTo>
                  <a:lnTo>
                    <a:pt x="1742" y="1613"/>
                  </a:lnTo>
                  <a:lnTo>
                    <a:pt x="1742" y="1607"/>
                  </a:lnTo>
                  <a:lnTo>
                    <a:pt x="1739" y="1600"/>
                  </a:lnTo>
                  <a:lnTo>
                    <a:pt x="1739" y="1600"/>
                  </a:lnTo>
                  <a:lnTo>
                    <a:pt x="1735" y="1591"/>
                  </a:lnTo>
                  <a:lnTo>
                    <a:pt x="1731" y="1578"/>
                  </a:lnTo>
                  <a:lnTo>
                    <a:pt x="1729" y="1565"/>
                  </a:lnTo>
                  <a:lnTo>
                    <a:pt x="1729" y="1552"/>
                  </a:lnTo>
                  <a:lnTo>
                    <a:pt x="1729" y="1552"/>
                  </a:lnTo>
                  <a:lnTo>
                    <a:pt x="1729" y="1545"/>
                  </a:lnTo>
                  <a:lnTo>
                    <a:pt x="1732" y="1537"/>
                  </a:lnTo>
                  <a:lnTo>
                    <a:pt x="1738" y="1522"/>
                  </a:lnTo>
                  <a:lnTo>
                    <a:pt x="1745" y="1509"/>
                  </a:lnTo>
                  <a:lnTo>
                    <a:pt x="1752" y="1498"/>
                  </a:lnTo>
                  <a:lnTo>
                    <a:pt x="1752" y="1498"/>
                  </a:lnTo>
                  <a:lnTo>
                    <a:pt x="1758" y="1495"/>
                  </a:lnTo>
                  <a:lnTo>
                    <a:pt x="1763" y="1493"/>
                  </a:lnTo>
                  <a:lnTo>
                    <a:pt x="1767" y="1491"/>
                  </a:lnTo>
                  <a:lnTo>
                    <a:pt x="1769" y="1489"/>
                  </a:lnTo>
                  <a:lnTo>
                    <a:pt x="1770" y="1487"/>
                  </a:lnTo>
                  <a:lnTo>
                    <a:pt x="1770" y="1487"/>
                  </a:lnTo>
                  <a:lnTo>
                    <a:pt x="1772" y="1480"/>
                  </a:lnTo>
                  <a:lnTo>
                    <a:pt x="1776" y="1472"/>
                  </a:lnTo>
                  <a:lnTo>
                    <a:pt x="1782" y="1469"/>
                  </a:lnTo>
                  <a:lnTo>
                    <a:pt x="1786" y="1467"/>
                  </a:lnTo>
                  <a:lnTo>
                    <a:pt x="1786" y="1467"/>
                  </a:lnTo>
                  <a:lnTo>
                    <a:pt x="1793" y="1467"/>
                  </a:lnTo>
                  <a:lnTo>
                    <a:pt x="1796" y="1465"/>
                  </a:lnTo>
                  <a:lnTo>
                    <a:pt x="1798" y="1461"/>
                  </a:lnTo>
                  <a:lnTo>
                    <a:pt x="1798" y="1461"/>
                  </a:lnTo>
                  <a:lnTo>
                    <a:pt x="1799" y="1456"/>
                  </a:lnTo>
                  <a:lnTo>
                    <a:pt x="1805" y="1450"/>
                  </a:lnTo>
                  <a:lnTo>
                    <a:pt x="1811" y="1445"/>
                  </a:lnTo>
                  <a:lnTo>
                    <a:pt x="1820" y="1443"/>
                  </a:lnTo>
                  <a:lnTo>
                    <a:pt x="1820" y="1443"/>
                  </a:lnTo>
                  <a:lnTo>
                    <a:pt x="1823" y="1441"/>
                  </a:lnTo>
                  <a:lnTo>
                    <a:pt x="1824" y="1439"/>
                  </a:lnTo>
                  <a:lnTo>
                    <a:pt x="1826" y="1437"/>
                  </a:lnTo>
                  <a:lnTo>
                    <a:pt x="1826" y="1435"/>
                  </a:lnTo>
                  <a:lnTo>
                    <a:pt x="1824" y="1430"/>
                  </a:lnTo>
                  <a:lnTo>
                    <a:pt x="1821" y="1426"/>
                  </a:lnTo>
                  <a:lnTo>
                    <a:pt x="1821" y="1426"/>
                  </a:lnTo>
                  <a:lnTo>
                    <a:pt x="1820" y="1420"/>
                  </a:lnTo>
                  <a:lnTo>
                    <a:pt x="1821" y="1417"/>
                  </a:lnTo>
                  <a:lnTo>
                    <a:pt x="1824" y="1415"/>
                  </a:lnTo>
                  <a:lnTo>
                    <a:pt x="1826" y="1417"/>
                  </a:lnTo>
                  <a:lnTo>
                    <a:pt x="1826" y="1417"/>
                  </a:lnTo>
                  <a:lnTo>
                    <a:pt x="1828" y="1419"/>
                  </a:lnTo>
                  <a:lnTo>
                    <a:pt x="1831" y="1420"/>
                  </a:lnTo>
                  <a:lnTo>
                    <a:pt x="1836" y="1419"/>
                  </a:lnTo>
                  <a:lnTo>
                    <a:pt x="1839" y="1417"/>
                  </a:lnTo>
                  <a:lnTo>
                    <a:pt x="1839" y="1417"/>
                  </a:lnTo>
                  <a:lnTo>
                    <a:pt x="1843" y="1413"/>
                  </a:lnTo>
                  <a:lnTo>
                    <a:pt x="1847" y="1409"/>
                  </a:lnTo>
                  <a:lnTo>
                    <a:pt x="1847" y="1406"/>
                  </a:lnTo>
                  <a:lnTo>
                    <a:pt x="1849" y="1404"/>
                  </a:lnTo>
                  <a:lnTo>
                    <a:pt x="1847" y="1404"/>
                  </a:lnTo>
                  <a:lnTo>
                    <a:pt x="1844" y="1402"/>
                  </a:lnTo>
                  <a:lnTo>
                    <a:pt x="1844" y="1402"/>
                  </a:lnTo>
                  <a:lnTo>
                    <a:pt x="1839" y="1402"/>
                  </a:lnTo>
                  <a:lnTo>
                    <a:pt x="1836" y="1398"/>
                  </a:lnTo>
                  <a:lnTo>
                    <a:pt x="1836" y="1397"/>
                  </a:lnTo>
                  <a:lnTo>
                    <a:pt x="1839" y="1395"/>
                  </a:lnTo>
                  <a:lnTo>
                    <a:pt x="1839" y="1395"/>
                  </a:lnTo>
                  <a:lnTo>
                    <a:pt x="1840" y="1393"/>
                  </a:lnTo>
                  <a:lnTo>
                    <a:pt x="1840" y="1391"/>
                  </a:lnTo>
                  <a:lnTo>
                    <a:pt x="1840" y="1385"/>
                  </a:lnTo>
                  <a:lnTo>
                    <a:pt x="1836" y="1380"/>
                  </a:lnTo>
                  <a:lnTo>
                    <a:pt x="1831" y="1376"/>
                  </a:lnTo>
                  <a:lnTo>
                    <a:pt x="1831" y="1376"/>
                  </a:lnTo>
                  <a:lnTo>
                    <a:pt x="1827" y="1374"/>
                  </a:lnTo>
                  <a:lnTo>
                    <a:pt x="1826" y="1372"/>
                  </a:lnTo>
                  <a:lnTo>
                    <a:pt x="1827" y="1369"/>
                  </a:lnTo>
                  <a:lnTo>
                    <a:pt x="1830" y="1365"/>
                  </a:lnTo>
                  <a:lnTo>
                    <a:pt x="1830" y="1365"/>
                  </a:lnTo>
                  <a:lnTo>
                    <a:pt x="1831" y="1361"/>
                  </a:lnTo>
                  <a:lnTo>
                    <a:pt x="1831" y="1359"/>
                  </a:lnTo>
                  <a:lnTo>
                    <a:pt x="1828" y="1354"/>
                  </a:lnTo>
                  <a:lnTo>
                    <a:pt x="1818" y="1343"/>
                  </a:lnTo>
                  <a:lnTo>
                    <a:pt x="1818" y="1343"/>
                  </a:lnTo>
                  <a:lnTo>
                    <a:pt x="1817" y="1341"/>
                  </a:lnTo>
                  <a:lnTo>
                    <a:pt x="1815" y="1339"/>
                  </a:lnTo>
                  <a:lnTo>
                    <a:pt x="1818" y="1337"/>
                  </a:lnTo>
                  <a:lnTo>
                    <a:pt x="1826" y="1333"/>
                  </a:lnTo>
                  <a:lnTo>
                    <a:pt x="1826" y="1333"/>
                  </a:lnTo>
                  <a:lnTo>
                    <a:pt x="1827" y="1333"/>
                  </a:lnTo>
                  <a:lnTo>
                    <a:pt x="1827" y="1330"/>
                  </a:lnTo>
                  <a:lnTo>
                    <a:pt x="1828" y="1319"/>
                  </a:lnTo>
                  <a:lnTo>
                    <a:pt x="1828" y="1309"/>
                  </a:lnTo>
                  <a:lnTo>
                    <a:pt x="1828" y="1300"/>
                  </a:lnTo>
                  <a:lnTo>
                    <a:pt x="1828" y="1300"/>
                  </a:lnTo>
                  <a:lnTo>
                    <a:pt x="1831" y="1298"/>
                  </a:lnTo>
                  <a:lnTo>
                    <a:pt x="1834" y="1297"/>
                  </a:lnTo>
                  <a:lnTo>
                    <a:pt x="1836" y="1298"/>
                  </a:lnTo>
                  <a:lnTo>
                    <a:pt x="1836" y="1300"/>
                  </a:lnTo>
                  <a:lnTo>
                    <a:pt x="1836" y="1300"/>
                  </a:lnTo>
                  <a:lnTo>
                    <a:pt x="1833" y="1306"/>
                  </a:lnTo>
                  <a:lnTo>
                    <a:pt x="1831" y="1313"/>
                  </a:lnTo>
                  <a:lnTo>
                    <a:pt x="1831" y="1319"/>
                  </a:lnTo>
                  <a:lnTo>
                    <a:pt x="1834" y="1326"/>
                  </a:lnTo>
                  <a:lnTo>
                    <a:pt x="1834" y="1326"/>
                  </a:lnTo>
                  <a:lnTo>
                    <a:pt x="1837" y="1332"/>
                  </a:lnTo>
                  <a:lnTo>
                    <a:pt x="1839" y="1339"/>
                  </a:lnTo>
                  <a:lnTo>
                    <a:pt x="1840" y="1347"/>
                  </a:lnTo>
                  <a:lnTo>
                    <a:pt x="1839" y="1356"/>
                  </a:lnTo>
                  <a:lnTo>
                    <a:pt x="1839" y="1356"/>
                  </a:lnTo>
                  <a:lnTo>
                    <a:pt x="1839" y="1363"/>
                  </a:lnTo>
                  <a:lnTo>
                    <a:pt x="1839" y="1363"/>
                  </a:lnTo>
                  <a:lnTo>
                    <a:pt x="1840" y="1363"/>
                  </a:lnTo>
                  <a:lnTo>
                    <a:pt x="1843" y="1359"/>
                  </a:lnTo>
                  <a:lnTo>
                    <a:pt x="1847" y="1348"/>
                  </a:lnTo>
                  <a:lnTo>
                    <a:pt x="1847" y="1348"/>
                  </a:lnTo>
                  <a:lnTo>
                    <a:pt x="1852" y="1337"/>
                  </a:lnTo>
                  <a:lnTo>
                    <a:pt x="1853" y="1326"/>
                  </a:lnTo>
                  <a:lnTo>
                    <a:pt x="1853" y="1319"/>
                  </a:lnTo>
                  <a:lnTo>
                    <a:pt x="1852" y="1317"/>
                  </a:lnTo>
                  <a:lnTo>
                    <a:pt x="1850" y="1315"/>
                  </a:lnTo>
                  <a:lnTo>
                    <a:pt x="1850" y="1315"/>
                  </a:lnTo>
                  <a:lnTo>
                    <a:pt x="1849" y="1315"/>
                  </a:lnTo>
                  <a:lnTo>
                    <a:pt x="1849" y="1311"/>
                  </a:lnTo>
                  <a:lnTo>
                    <a:pt x="1847" y="1308"/>
                  </a:lnTo>
                  <a:lnTo>
                    <a:pt x="1849" y="1304"/>
                  </a:lnTo>
                  <a:lnTo>
                    <a:pt x="1850" y="1304"/>
                  </a:lnTo>
                  <a:lnTo>
                    <a:pt x="1852" y="1306"/>
                  </a:lnTo>
                  <a:lnTo>
                    <a:pt x="1852" y="1306"/>
                  </a:lnTo>
                  <a:lnTo>
                    <a:pt x="1855" y="1309"/>
                  </a:lnTo>
                  <a:lnTo>
                    <a:pt x="1858" y="1311"/>
                  </a:lnTo>
                  <a:lnTo>
                    <a:pt x="1861" y="1309"/>
                  </a:lnTo>
                  <a:lnTo>
                    <a:pt x="1866" y="1304"/>
                  </a:lnTo>
                  <a:lnTo>
                    <a:pt x="1866" y="1304"/>
                  </a:lnTo>
                  <a:lnTo>
                    <a:pt x="1871" y="1295"/>
                  </a:lnTo>
                  <a:lnTo>
                    <a:pt x="1875" y="1285"/>
                  </a:lnTo>
                  <a:lnTo>
                    <a:pt x="1878" y="1278"/>
                  </a:lnTo>
                  <a:lnTo>
                    <a:pt x="1878" y="1274"/>
                  </a:lnTo>
                  <a:lnTo>
                    <a:pt x="1877" y="1272"/>
                  </a:lnTo>
                  <a:lnTo>
                    <a:pt x="1877" y="1272"/>
                  </a:lnTo>
                  <a:lnTo>
                    <a:pt x="1875" y="1270"/>
                  </a:lnTo>
                  <a:lnTo>
                    <a:pt x="1877" y="1267"/>
                  </a:lnTo>
                  <a:lnTo>
                    <a:pt x="1881" y="1265"/>
                  </a:lnTo>
                  <a:lnTo>
                    <a:pt x="1887" y="1265"/>
                  </a:lnTo>
                  <a:lnTo>
                    <a:pt x="1887" y="1265"/>
                  </a:lnTo>
                  <a:lnTo>
                    <a:pt x="1896" y="1265"/>
                  </a:lnTo>
                  <a:lnTo>
                    <a:pt x="1904" y="1261"/>
                  </a:lnTo>
                  <a:lnTo>
                    <a:pt x="1913" y="1258"/>
                  </a:lnTo>
                  <a:lnTo>
                    <a:pt x="1916" y="1256"/>
                  </a:lnTo>
                  <a:lnTo>
                    <a:pt x="1916" y="1256"/>
                  </a:lnTo>
                  <a:lnTo>
                    <a:pt x="1916" y="1252"/>
                  </a:lnTo>
                  <a:lnTo>
                    <a:pt x="1913" y="1252"/>
                  </a:lnTo>
                  <a:lnTo>
                    <a:pt x="1903" y="1252"/>
                  </a:lnTo>
                  <a:lnTo>
                    <a:pt x="1891" y="1256"/>
                  </a:lnTo>
                  <a:lnTo>
                    <a:pt x="1888" y="1256"/>
                  </a:lnTo>
                  <a:lnTo>
                    <a:pt x="1887" y="1254"/>
                  </a:lnTo>
                  <a:lnTo>
                    <a:pt x="1887" y="1254"/>
                  </a:lnTo>
                  <a:lnTo>
                    <a:pt x="1887" y="1252"/>
                  </a:lnTo>
                  <a:lnTo>
                    <a:pt x="1890" y="1250"/>
                  </a:lnTo>
                  <a:lnTo>
                    <a:pt x="1899" y="1246"/>
                  </a:lnTo>
                  <a:lnTo>
                    <a:pt x="1909" y="1243"/>
                  </a:lnTo>
                  <a:lnTo>
                    <a:pt x="1919" y="1241"/>
                  </a:lnTo>
                  <a:lnTo>
                    <a:pt x="1919" y="1241"/>
                  </a:lnTo>
                  <a:lnTo>
                    <a:pt x="1922" y="1241"/>
                  </a:lnTo>
                  <a:lnTo>
                    <a:pt x="1923" y="1239"/>
                  </a:lnTo>
                  <a:lnTo>
                    <a:pt x="1925" y="1233"/>
                  </a:lnTo>
                  <a:lnTo>
                    <a:pt x="1926" y="1230"/>
                  </a:lnTo>
                  <a:lnTo>
                    <a:pt x="1926" y="1230"/>
                  </a:lnTo>
                  <a:lnTo>
                    <a:pt x="1928" y="1230"/>
                  </a:lnTo>
                  <a:lnTo>
                    <a:pt x="1928" y="1230"/>
                  </a:lnTo>
                  <a:lnTo>
                    <a:pt x="1932" y="1235"/>
                  </a:lnTo>
                  <a:lnTo>
                    <a:pt x="1937" y="1235"/>
                  </a:lnTo>
                  <a:lnTo>
                    <a:pt x="1941" y="1235"/>
                  </a:lnTo>
                  <a:lnTo>
                    <a:pt x="1945" y="1232"/>
                  </a:lnTo>
                  <a:lnTo>
                    <a:pt x="1945" y="1232"/>
                  </a:lnTo>
                  <a:lnTo>
                    <a:pt x="1947" y="1230"/>
                  </a:lnTo>
                  <a:lnTo>
                    <a:pt x="1947" y="1228"/>
                  </a:lnTo>
                  <a:lnTo>
                    <a:pt x="1947" y="1222"/>
                  </a:lnTo>
                  <a:lnTo>
                    <a:pt x="1944" y="1217"/>
                  </a:lnTo>
                  <a:lnTo>
                    <a:pt x="1939" y="1213"/>
                  </a:lnTo>
                  <a:lnTo>
                    <a:pt x="1939" y="1213"/>
                  </a:lnTo>
                  <a:lnTo>
                    <a:pt x="1938" y="1211"/>
                  </a:lnTo>
                  <a:lnTo>
                    <a:pt x="1938" y="1211"/>
                  </a:lnTo>
                  <a:lnTo>
                    <a:pt x="1939" y="1208"/>
                  </a:lnTo>
                  <a:lnTo>
                    <a:pt x="1942" y="1204"/>
                  </a:lnTo>
                  <a:lnTo>
                    <a:pt x="1942" y="1202"/>
                  </a:lnTo>
                  <a:lnTo>
                    <a:pt x="1942" y="1200"/>
                  </a:lnTo>
                  <a:lnTo>
                    <a:pt x="1942" y="1200"/>
                  </a:lnTo>
                  <a:lnTo>
                    <a:pt x="1942" y="1195"/>
                  </a:lnTo>
                  <a:lnTo>
                    <a:pt x="1945" y="1185"/>
                  </a:lnTo>
                  <a:lnTo>
                    <a:pt x="1950" y="1176"/>
                  </a:lnTo>
                  <a:lnTo>
                    <a:pt x="1953" y="1174"/>
                  </a:lnTo>
                  <a:lnTo>
                    <a:pt x="1956" y="1172"/>
                  </a:lnTo>
                  <a:lnTo>
                    <a:pt x="1956" y="1172"/>
                  </a:lnTo>
                  <a:lnTo>
                    <a:pt x="1960" y="1170"/>
                  </a:lnTo>
                  <a:lnTo>
                    <a:pt x="1961" y="1167"/>
                  </a:lnTo>
                  <a:lnTo>
                    <a:pt x="1963" y="1165"/>
                  </a:lnTo>
                  <a:lnTo>
                    <a:pt x="1967" y="1163"/>
                  </a:lnTo>
                  <a:lnTo>
                    <a:pt x="1967" y="1163"/>
                  </a:lnTo>
                  <a:lnTo>
                    <a:pt x="1972" y="1161"/>
                  </a:lnTo>
                  <a:lnTo>
                    <a:pt x="1974" y="1158"/>
                  </a:lnTo>
                  <a:lnTo>
                    <a:pt x="1978" y="1152"/>
                  </a:lnTo>
                  <a:lnTo>
                    <a:pt x="1980" y="1145"/>
                  </a:lnTo>
                  <a:lnTo>
                    <a:pt x="1980" y="1145"/>
                  </a:lnTo>
                  <a:lnTo>
                    <a:pt x="1983" y="1143"/>
                  </a:lnTo>
                  <a:lnTo>
                    <a:pt x="1986" y="1143"/>
                  </a:lnTo>
                  <a:lnTo>
                    <a:pt x="1992" y="1146"/>
                  </a:lnTo>
                  <a:lnTo>
                    <a:pt x="1999" y="1150"/>
                  </a:lnTo>
                  <a:lnTo>
                    <a:pt x="2002" y="1148"/>
                  </a:lnTo>
                  <a:lnTo>
                    <a:pt x="2005" y="1146"/>
                  </a:lnTo>
                  <a:lnTo>
                    <a:pt x="2005" y="1146"/>
                  </a:lnTo>
                  <a:lnTo>
                    <a:pt x="2014" y="1137"/>
                  </a:lnTo>
                  <a:lnTo>
                    <a:pt x="2024" y="1130"/>
                  </a:lnTo>
                  <a:lnTo>
                    <a:pt x="2034" y="1122"/>
                  </a:lnTo>
                  <a:lnTo>
                    <a:pt x="2042" y="1120"/>
                  </a:lnTo>
                  <a:lnTo>
                    <a:pt x="2042" y="1120"/>
                  </a:lnTo>
                  <a:lnTo>
                    <a:pt x="2048" y="1119"/>
                  </a:lnTo>
                  <a:lnTo>
                    <a:pt x="2055" y="1113"/>
                  </a:lnTo>
                  <a:lnTo>
                    <a:pt x="2061" y="1106"/>
                  </a:lnTo>
                  <a:lnTo>
                    <a:pt x="2065" y="1100"/>
                  </a:lnTo>
                  <a:lnTo>
                    <a:pt x="2065" y="1100"/>
                  </a:lnTo>
                  <a:lnTo>
                    <a:pt x="2066" y="1098"/>
                  </a:lnTo>
                  <a:lnTo>
                    <a:pt x="2068" y="1096"/>
                  </a:lnTo>
                  <a:lnTo>
                    <a:pt x="2070" y="1100"/>
                  </a:lnTo>
                  <a:lnTo>
                    <a:pt x="2070" y="1106"/>
                  </a:lnTo>
                  <a:lnTo>
                    <a:pt x="2068" y="1109"/>
                  </a:lnTo>
                  <a:lnTo>
                    <a:pt x="2066" y="1109"/>
                  </a:lnTo>
                  <a:lnTo>
                    <a:pt x="2066" y="1109"/>
                  </a:lnTo>
                  <a:lnTo>
                    <a:pt x="2065" y="1111"/>
                  </a:lnTo>
                  <a:lnTo>
                    <a:pt x="2065" y="1113"/>
                  </a:lnTo>
                  <a:lnTo>
                    <a:pt x="2068" y="1117"/>
                  </a:lnTo>
                  <a:lnTo>
                    <a:pt x="2075" y="1119"/>
                  </a:lnTo>
                  <a:lnTo>
                    <a:pt x="2084" y="1119"/>
                  </a:lnTo>
                  <a:lnTo>
                    <a:pt x="2084" y="1119"/>
                  </a:lnTo>
                  <a:lnTo>
                    <a:pt x="2088" y="1120"/>
                  </a:lnTo>
                  <a:lnTo>
                    <a:pt x="2086" y="1122"/>
                  </a:lnTo>
                  <a:lnTo>
                    <a:pt x="2077" y="1124"/>
                  </a:lnTo>
                  <a:lnTo>
                    <a:pt x="2070" y="1124"/>
                  </a:lnTo>
                  <a:lnTo>
                    <a:pt x="2070" y="1124"/>
                  </a:lnTo>
                  <a:lnTo>
                    <a:pt x="2064" y="1124"/>
                  </a:lnTo>
                  <a:lnTo>
                    <a:pt x="2058" y="1126"/>
                  </a:lnTo>
                  <a:lnTo>
                    <a:pt x="2052" y="1132"/>
                  </a:lnTo>
                  <a:lnTo>
                    <a:pt x="2043" y="1141"/>
                  </a:lnTo>
                  <a:lnTo>
                    <a:pt x="2043" y="1141"/>
                  </a:lnTo>
                  <a:lnTo>
                    <a:pt x="2037" y="1150"/>
                  </a:lnTo>
                  <a:lnTo>
                    <a:pt x="2036" y="1154"/>
                  </a:lnTo>
                  <a:lnTo>
                    <a:pt x="2036" y="1158"/>
                  </a:lnTo>
                  <a:lnTo>
                    <a:pt x="2037" y="1163"/>
                  </a:lnTo>
                  <a:lnTo>
                    <a:pt x="2042" y="1169"/>
                  </a:lnTo>
                  <a:lnTo>
                    <a:pt x="2042" y="1169"/>
                  </a:lnTo>
                  <a:lnTo>
                    <a:pt x="2048" y="1172"/>
                  </a:lnTo>
                  <a:lnTo>
                    <a:pt x="2053" y="1172"/>
                  </a:lnTo>
                  <a:lnTo>
                    <a:pt x="2061" y="1169"/>
                  </a:lnTo>
                  <a:lnTo>
                    <a:pt x="2068" y="1163"/>
                  </a:lnTo>
                  <a:lnTo>
                    <a:pt x="2068" y="1163"/>
                  </a:lnTo>
                  <a:lnTo>
                    <a:pt x="2074" y="1156"/>
                  </a:lnTo>
                  <a:lnTo>
                    <a:pt x="2077" y="1148"/>
                  </a:lnTo>
                  <a:lnTo>
                    <a:pt x="2081" y="1143"/>
                  </a:lnTo>
                  <a:lnTo>
                    <a:pt x="2084" y="1143"/>
                  </a:lnTo>
                  <a:lnTo>
                    <a:pt x="2087" y="1143"/>
                  </a:lnTo>
                  <a:lnTo>
                    <a:pt x="2087" y="1143"/>
                  </a:lnTo>
                  <a:lnTo>
                    <a:pt x="2096" y="1141"/>
                  </a:lnTo>
                  <a:lnTo>
                    <a:pt x="2109" y="1135"/>
                  </a:lnTo>
                  <a:lnTo>
                    <a:pt x="2132" y="1126"/>
                  </a:lnTo>
                  <a:lnTo>
                    <a:pt x="2132" y="1126"/>
                  </a:lnTo>
                  <a:lnTo>
                    <a:pt x="2138" y="1124"/>
                  </a:lnTo>
                  <a:lnTo>
                    <a:pt x="2138" y="1120"/>
                  </a:lnTo>
                  <a:lnTo>
                    <a:pt x="2137" y="1117"/>
                  </a:lnTo>
                  <a:lnTo>
                    <a:pt x="2137" y="1113"/>
                  </a:lnTo>
                  <a:lnTo>
                    <a:pt x="2137" y="1113"/>
                  </a:lnTo>
                  <a:lnTo>
                    <a:pt x="2137" y="1111"/>
                  </a:lnTo>
                  <a:lnTo>
                    <a:pt x="2139" y="1109"/>
                  </a:lnTo>
                  <a:lnTo>
                    <a:pt x="2147" y="1108"/>
                  </a:lnTo>
                  <a:lnTo>
                    <a:pt x="2156" y="1106"/>
                  </a:lnTo>
                  <a:lnTo>
                    <a:pt x="2163" y="1102"/>
                  </a:lnTo>
                  <a:lnTo>
                    <a:pt x="2163" y="1102"/>
                  </a:lnTo>
                  <a:lnTo>
                    <a:pt x="2164" y="1098"/>
                  </a:lnTo>
                  <a:lnTo>
                    <a:pt x="2166" y="1096"/>
                  </a:lnTo>
                  <a:lnTo>
                    <a:pt x="2166" y="1095"/>
                  </a:lnTo>
                  <a:lnTo>
                    <a:pt x="2164" y="1093"/>
                  </a:lnTo>
                  <a:lnTo>
                    <a:pt x="2160" y="1091"/>
                  </a:lnTo>
                  <a:lnTo>
                    <a:pt x="2156" y="1091"/>
                  </a:lnTo>
                  <a:lnTo>
                    <a:pt x="2156" y="1091"/>
                  </a:lnTo>
                  <a:lnTo>
                    <a:pt x="2154" y="1091"/>
                  </a:lnTo>
                  <a:lnTo>
                    <a:pt x="2153" y="1089"/>
                  </a:lnTo>
                  <a:lnTo>
                    <a:pt x="2153" y="1085"/>
                  </a:lnTo>
                  <a:lnTo>
                    <a:pt x="2156" y="1074"/>
                  </a:lnTo>
                  <a:lnTo>
                    <a:pt x="2156" y="1074"/>
                  </a:lnTo>
                  <a:lnTo>
                    <a:pt x="2154" y="1072"/>
                  </a:lnTo>
                  <a:lnTo>
                    <a:pt x="2153" y="1072"/>
                  </a:lnTo>
                  <a:lnTo>
                    <a:pt x="2148" y="1074"/>
                  </a:lnTo>
                  <a:lnTo>
                    <a:pt x="2144" y="1078"/>
                  </a:lnTo>
                  <a:lnTo>
                    <a:pt x="2143" y="1081"/>
                  </a:lnTo>
                  <a:lnTo>
                    <a:pt x="2141" y="1083"/>
                  </a:lnTo>
                  <a:lnTo>
                    <a:pt x="2141" y="1083"/>
                  </a:lnTo>
                  <a:lnTo>
                    <a:pt x="2139" y="1089"/>
                  </a:lnTo>
                  <a:lnTo>
                    <a:pt x="2137" y="1093"/>
                  </a:lnTo>
                  <a:lnTo>
                    <a:pt x="2132" y="1095"/>
                  </a:lnTo>
                  <a:lnTo>
                    <a:pt x="2131" y="1098"/>
                  </a:lnTo>
                  <a:lnTo>
                    <a:pt x="2131" y="1098"/>
                  </a:lnTo>
                  <a:lnTo>
                    <a:pt x="2131" y="1106"/>
                  </a:lnTo>
                  <a:lnTo>
                    <a:pt x="2129" y="1108"/>
                  </a:lnTo>
                  <a:lnTo>
                    <a:pt x="2126" y="1108"/>
                  </a:lnTo>
                  <a:lnTo>
                    <a:pt x="2122" y="1109"/>
                  </a:lnTo>
                  <a:lnTo>
                    <a:pt x="2122" y="1109"/>
                  </a:lnTo>
                  <a:lnTo>
                    <a:pt x="2115" y="1111"/>
                  </a:lnTo>
                  <a:lnTo>
                    <a:pt x="2103" y="1109"/>
                  </a:lnTo>
                  <a:lnTo>
                    <a:pt x="2093" y="1106"/>
                  </a:lnTo>
                  <a:lnTo>
                    <a:pt x="2088" y="1104"/>
                  </a:lnTo>
                  <a:lnTo>
                    <a:pt x="2087" y="1102"/>
                  </a:lnTo>
                  <a:lnTo>
                    <a:pt x="2087" y="1102"/>
                  </a:lnTo>
                  <a:lnTo>
                    <a:pt x="2087" y="1098"/>
                  </a:lnTo>
                  <a:lnTo>
                    <a:pt x="2084" y="1096"/>
                  </a:lnTo>
                  <a:lnTo>
                    <a:pt x="2077" y="1091"/>
                  </a:lnTo>
                  <a:lnTo>
                    <a:pt x="2070" y="1085"/>
                  </a:lnTo>
                  <a:lnTo>
                    <a:pt x="2066" y="1083"/>
                  </a:lnTo>
                  <a:lnTo>
                    <a:pt x="2066" y="1080"/>
                  </a:lnTo>
                  <a:lnTo>
                    <a:pt x="2066" y="1080"/>
                  </a:lnTo>
                  <a:lnTo>
                    <a:pt x="2064" y="1072"/>
                  </a:lnTo>
                  <a:lnTo>
                    <a:pt x="2061" y="1067"/>
                  </a:lnTo>
                  <a:lnTo>
                    <a:pt x="2061" y="1061"/>
                  </a:lnTo>
                  <a:lnTo>
                    <a:pt x="2061" y="1058"/>
                  </a:lnTo>
                  <a:lnTo>
                    <a:pt x="2064" y="1054"/>
                  </a:lnTo>
                  <a:lnTo>
                    <a:pt x="2064" y="1054"/>
                  </a:lnTo>
                  <a:lnTo>
                    <a:pt x="2065" y="1048"/>
                  </a:lnTo>
                  <a:lnTo>
                    <a:pt x="2066" y="1046"/>
                  </a:lnTo>
                  <a:lnTo>
                    <a:pt x="2066" y="1043"/>
                  </a:lnTo>
                  <a:lnTo>
                    <a:pt x="2065" y="1041"/>
                  </a:lnTo>
                  <a:lnTo>
                    <a:pt x="2062" y="1041"/>
                  </a:lnTo>
                  <a:lnTo>
                    <a:pt x="2061" y="1041"/>
                  </a:lnTo>
                  <a:lnTo>
                    <a:pt x="2058" y="1043"/>
                  </a:lnTo>
                  <a:lnTo>
                    <a:pt x="2055" y="1045"/>
                  </a:lnTo>
                  <a:lnTo>
                    <a:pt x="2055" y="1045"/>
                  </a:lnTo>
                  <a:lnTo>
                    <a:pt x="2052" y="1046"/>
                  </a:lnTo>
                  <a:lnTo>
                    <a:pt x="2049" y="1048"/>
                  </a:lnTo>
                  <a:lnTo>
                    <a:pt x="2048" y="1046"/>
                  </a:lnTo>
                  <a:lnTo>
                    <a:pt x="2048" y="1045"/>
                  </a:lnTo>
                  <a:lnTo>
                    <a:pt x="2046" y="1043"/>
                  </a:lnTo>
                  <a:lnTo>
                    <a:pt x="2048" y="1039"/>
                  </a:lnTo>
                  <a:lnTo>
                    <a:pt x="2049" y="1037"/>
                  </a:lnTo>
                  <a:lnTo>
                    <a:pt x="2052" y="1035"/>
                  </a:lnTo>
                  <a:lnTo>
                    <a:pt x="2052" y="1035"/>
                  </a:lnTo>
                  <a:lnTo>
                    <a:pt x="2061" y="1030"/>
                  </a:lnTo>
                  <a:lnTo>
                    <a:pt x="2070" y="1024"/>
                  </a:lnTo>
                  <a:lnTo>
                    <a:pt x="2072" y="1020"/>
                  </a:lnTo>
                  <a:lnTo>
                    <a:pt x="2074" y="1017"/>
                  </a:lnTo>
                  <a:lnTo>
                    <a:pt x="2074" y="1009"/>
                  </a:lnTo>
                  <a:lnTo>
                    <a:pt x="2072" y="1002"/>
                  </a:lnTo>
                  <a:lnTo>
                    <a:pt x="2072" y="1002"/>
                  </a:lnTo>
                  <a:lnTo>
                    <a:pt x="2070" y="998"/>
                  </a:lnTo>
                  <a:lnTo>
                    <a:pt x="2066" y="996"/>
                  </a:lnTo>
                  <a:lnTo>
                    <a:pt x="2056" y="995"/>
                  </a:lnTo>
                  <a:lnTo>
                    <a:pt x="2045" y="995"/>
                  </a:lnTo>
                  <a:lnTo>
                    <a:pt x="2031" y="998"/>
                  </a:lnTo>
                  <a:lnTo>
                    <a:pt x="2017" y="1004"/>
                  </a:lnTo>
                  <a:lnTo>
                    <a:pt x="2005" y="1009"/>
                  </a:lnTo>
                  <a:lnTo>
                    <a:pt x="1986" y="1020"/>
                  </a:lnTo>
                  <a:lnTo>
                    <a:pt x="1986" y="1020"/>
                  </a:lnTo>
                  <a:lnTo>
                    <a:pt x="1980" y="1026"/>
                  </a:lnTo>
                  <a:lnTo>
                    <a:pt x="1974" y="1031"/>
                  </a:lnTo>
                  <a:lnTo>
                    <a:pt x="1961" y="1048"/>
                  </a:lnTo>
                  <a:lnTo>
                    <a:pt x="1951" y="1061"/>
                  </a:lnTo>
                  <a:lnTo>
                    <a:pt x="1947" y="1065"/>
                  </a:lnTo>
                  <a:lnTo>
                    <a:pt x="1942" y="1067"/>
                  </a:lnTo>
                  <a:lnTo>
                    <a:pt x="1942" y="1067"/>
                  </a:lnTo>
                  <a:lnTo>
                    <a:pt x="1941" y="1067"/>
                  </a:lnTo>
                  <a:lnTo>
                    <a:pt x="1941" y="1065"/>
                  </a:lnTo>
                  <a:lnTo>
                    <a:pt x="1947" y="1058"/>
                  </a:lnTo>
                  <a:lnTo>
                    <a:pt x="1956" y="1048"/>
                  </a:lnTo>
                  <a:lnTo>
                    <a:pt x="1961" y="1041"/>
                  </a:lnTo>
                  <a:lnTo>
                    <a:pt x="1961" y="1041"/>
                  </a:lnTo>
                  <a:lnTo>
                    <a:pt x="1963" y="1035"/>
                  </a:lnTo>
                  <a:lnTo>
                    <a:pt x="1963" y="1031"/>
                  </a:lnTo>
                  <a:lnTo>
                    <a:pt x="1963" y="1028"/>
                  </a:lnTo>
                  <a:lnTo>
                    <a:pt x="1964" y="1030"/>
                  </a:lnTo>
                  <a:lnTo>
                    <a:pt x="1964" y="1030"/>
                  </a:lnTo>
                  <a:lnTo>
                    <a:pt x="1967" y="1028"/>
                  </a:lnTo>
                  <a:lnTo>
                    <a:pt x="1970" y="1026"/>
                  </a:lnTo>
                  <a:lnTo>
                    <a:pt x="1978" y="1017"/>
                  </a:lnTo>
                  <a:lnTo>
                    <a:pt x="1985" y="1006"/>
                  </a:lnTo>
                  <a:lnTo>
                    <a:pt x="1992" y="996"/>
                  </a:lnTo>
                  <a:lnTo>
                    <a:pt x="1992" y="996"/>
                  </a:lnTo>
                  <a:lnTo>
                    <a:pt x="1996" y="993"/>
                  </a:lnTo>
                  <a:lnTo>
                    <a:pt x="1999" y="993"/>
                  </a:lnTo>
                  <a:lnTo>
                    <a:pt x="2005" y="991"/>
                  </a:lnTo>
                  <a:lnTo>
                    <a:pt x="2011" y="991"/>
                  </a:lnTo>
                  <a:lnTo>
                    <a:pt x="2013" y="991"/>
                  </a:lnTo>
                  <a:lnTo>
                    <a:pt x="2014" y="989"/>
                  </a:lnTo>
                  <a:lnTo>
                    <a:pt x="2014" y="989"/>
                  </a:lnTo>
                  <a:lnTo>
                    <a:pt x="2015" y="983"/>
                  </a:lnTo>
                  <a:lnTo>
                    <a:pt x="2018" y="978"/>
                  </a:lnTo>
                  <a:lnTo>
                    <a:pt x="2029" y="965"/>
                  </a:lnTo>
                  <a:lnTo>
                    <a:pt x="2029" y="965"/>
                  </a:lnTo>
                  <a:lnTo>
                    <a:pt x="2036" y="963"/>
                  </a:lnTo>
                  <a:lnTo>
                    <a:pt x="2049" y="959"/>
                  </a:lnTo>
                  <a:lnTo>
                    <a:pt x="2090" y="958"/>
                  </a:lnTo>
                  <a:lnTo>
                    <a:pt x="2129" y="958"/>
                  </a:lnTo>
                  <a:lnTo>
                    <a:pt x="2153" y="958"/>
                  </a:lnTo>
                  <a:lnTo>
                    <a:pt x="2153" y="958"/>
                  </a:lnTo>
                  <a:lnTo>
                    <a:pt x="2157" y="958"/>
                  </a:lnTo>
                  <a:lnTo>
                    <a:pt x="2161" y="956"/>
                  </a:lnTo>
                  <a:lnTo>
                    <a:pt x="2172" y="948"/>
                  </a:lnTo>
                  <a:lnTo>
                    <a:pt x="2182" y="939"/>
                  </a:lnTo>
                  <a:lnTo>
                    <a:pt x="2188" y="930"/>
                  </a:lnTo>
                  <a:lnTo>
                    <a:pt x="2188" y="930"/>
                  </a:lnTo>
                  <a:lnTo>
                    <a:pt x="2192" y="924"/>
                  </a:lnTo>
                  <a:lnTo>
                    <a:pt x="2198" y="920"/>
                  </a:lnTo>
                  <a:lnTo>
                    <a:pt x="2205" y="919"/>
                  </a:lnTo>
                  <a:lnTo>
                    <a:pt x="2216" y="920"/>
                  </a:lnTo>
                  <a:lnTo>
                    <a:pt x="2216" y="920"/>
                  </a:lnTo>
                  <a:lnTo>
                    <a:pt x="2220" y="920"/>
                  </a:lnTo>
                  <a:lnTo>
                    <a:pt x="2224" y="919"/>
                  </a:lnTo>
                  <a:lnTo>
                    <a:pt x="2232" y="911"/>
                  </a:lnTo>
                  <a:lnTo>
                    <a:pt x="2237" y="904"/>
                  </a:lnTo>
                  <a:lnTo>
                    <a:pt x="2243" y="898"/>
                  </a:lnTo>
                  <a:lnTo>
                    <a:pt x="2243" y="898"/>
                  </a:lnTo>
                  <a:lnTo>
                    <a:pt x="2246" y="895"/>
                  </a:lnTo>
                  <a:lnTo>
                    <a:pt x="2248" y="891"/>
                  </a:lnTo>
                  <a:lnTo>
                    <a:pt x="2245" y="889"/>
                  </a:lnTo>
                  <a:lnTo>
                    <a:pt x="2242" y="887"/>
                  </a:lnTo>
                  <a:lnTo>
                    <a:pt x="2242" y="887"/>
                  </a:lnTo>
                  <a:lnTo>
                    <a:pt x="2237" y="887"/>
                  </a:lnTo>
                  <a:lnTo>
                    <a:pt x="2235" y="883"/>
                  </a:lnTo>
                  <a:lnTo>
                    <a:pt x="2233" y="881"/>
                  </a:lnTo>
                  <a:lnTo>
                    <a:pt x="2236" y="881"/>
                  </a:lnTo>
                  <a:lnTo>
                    <a:pt x="2236" y="881"/>
                  </a:lnTo>
                  <a:lnTo>
                    <a:pt x="2240" y="880"/>
                  </a:lnTo>
                  <a:lnTo>
                    <a:pt x="2243" y="876"/>
                  </a:lnTo>
                  <a:lnTo>
                    <a:pt x="2246" y="872"/>
                  </a:lnTo>
                  <a:lnTo>
                    <a:pt x="2248" y="865"/>
                  </a:lnTo>
                  <a:lnTo>
                    <a:pt x="2248" y="865"/>
                  </a:lnTo>
                  <a:lnTo>
                    <a:pt x="2248" y="859"/>
                  </a:lnTo>
                  <a:lnTo>
                    <a:pt x="2246" y="858"/>
                  </a:lnTo>
                  <a:lnTo>
                    <a:pt x="2243" y="854"/>
                  </a:lnTo>
                  <a:lnTo>
                    <a:pt x="2237" y="846"/>
                  </a:lnTo>
                  <a:lnTo>
                    <a:pt x="2237" y="846"/>
                  </a:lnTo>
                  <a:lnTo>
                    <a:pt x="2235" y="843"/>
                  </a:lnTo>
                  <a:lnTo>
                    <a:pt x="2232" y="841"/>
                  </a:lnTo>
                  <a:lnTo>
                    <a:pt x="2229" y="841"/>
                  </a:lnTo>
                  <a:lnTo>
                    <a:pt x="2227" y="843"/>
                  </a:lnTo>
                  <a:lnTo>
                    <a:pt x="2221" y="848"/>
                  </a:lnTo>
                  <a:lnTo>
                    <a:pt x="2218" y="848"/>
                  </a:lnTo>
                  <a:lnTo>
                    <a:pt x="2216" y="850"/>
                  </a:lnTo>
                  <a:lnTo>
                    <a:pt x="2216" y="850"/>
                  </a:lnTo>
                  <a:lnTo>
                    <a:pt x="2214" y="848"/>
                  </a:lnTo>
                  <a:lnTo>
                    <a:pt x="2213" y="846"/>
                  </a:lnTo>
                  <a:lnTo>
                    <a:pt x="2214" y="841"/>
                  </a:lnTo>
                  <a:lnTo>
                    <a:pt x="2217" y="835"/>
                  </a:lnTo>
                  <a:lnTo>
                    <a:pt x="2217" y="831"/>
                  </a:lnTo>
                  <a:lnTo>
                    <a:pt x="2214" y="830"/>
                  </a:lnTo>
                  <a:lnTo>
                    <a:pt x="2214" y="830"/>
                  </a:lnTo>
                  <a:lnTo>
                    <a:pt x="2208" y="826"/>
                  </a:lnTo>
                  <a:lnTo>
                    <a:pt x="2201" y="828"/>
                  </a:lnTo>
                  <a:lnTo>
                    <a:pt x="2192" y="831"/>
                  </a:lnTo>
                  <a:lnTo>
                    <a:pt x="2183" y="839"/>
                  </a:lnTo>
                  <a:lnTo>
                    <a:pt x="2183" y="839"/>
                  </a:lnTo>
                  <a:lnTo>
                    <a:pt x="2178" y="843"/>
                  </a:lnTo>
                  <a:lnTo>
                    <a:pt x="2173" y="845"/>
                  </a:lnTo>
                  <a:lnTo>
                    <a:pt x="2170" y="845"/>
                  </a:lnTo>
                  <a:lnTo>
                    <a:pt x="2164" y="850"/>
                  </a:lnTo>
                  <a:lnTo>
                    <a:pt x="2164" y="850"/>
                  </a:lnTo>
                  <a:lnTo>
                    <a:pt x="2161" y="852"/>
                  </a:lnTo>
                  <a:lnTo>
                    <a:pt x="2160" y="854"/>
                  </a:lnTo>
                  <a:lnTo>
                    <a:pt x="2159" y="852"/>
                  </a:lnTo>
                  <a:lnTo>
                    <a:pt x="2157" y="850"/>
                  </a:lnTo>
                  <a:lnTo>
                    <a:pt x="2157" y="845"/>
                  </a:lnTo>
                  <a:lnTo>
                    <a:pt x="2160" y="839"/>
                  </a:lnTo>
                  <a:lnTo>
                    <a:pt x="2160" y="839"/>
                  </a:lnTo>
                  <a:lnTo>
                    <a:pt x="2163" y="837"/>
                  </a:lnTo>
                  <a:lnTo>
                    <a:pt x="2166" y="837"/>
                  </a:lnTo>
                  <a:lnTo>
                    <a:pt x="2169" y="837"/>
                  </a:lnTo>
                  <a:lnTo>
                    <a:pt x="2172" y="833"/>
                  </a:lnTo>
                  <a:lnTo>
                    <a:pt x="2172" y="833"/>
                  </a:lnTo>
                  <a:lnTo>
                    <a:pt x="2175" y="830"/>
                  </a:lnTo>
                  <a:lnTo>
                    <a:pt x="2178" y="830"/>
                  </a:lnTo>
                  <a:lnTo>
                    <a:pt x="2183" y="828"/>
                  </a:lnTo>
                  <a:lnTo>
                    <a:pt x="2189" y="824"/>
                  </a:lnTo>
                  <a:lnTo>
                    <a:pt x="2189" y="824"/>
                  </a:lnTo>
                  <a:lnTo>
                    <a:pt x="2196" y="820"/>
                  </a:lnTo>
                  <a:lnTo>
                    <a:pt x="2202" y="819"/>
                  </a:lnTo>
                  <a:lnTo>
                    <a:pt x="2208" y="817"/>
                  </a:lnTo>
                  <a:lnTo>
                    <a:pt x="2211" y="815"/>
                  </a:lnTo>
                  <a:lnTo>
                    <a:pt x="2211" y="815"/>
                  </a:lnTo>
                  <a:lnTo>
                    <a:pt x="2213" y="811"/>
                  </a:lnTo>
                  <a:lnTo>
                    <a:pt x="2211" y="809"/>
                  </a:lnTo>
                  <a:lnTo>
                    <a:pt x="2210" y="806"/>
                  </a:lnTo>
                  <a:lnTo>
                    <a:pt x="2204" y="802"/>
                  </a:lnTo>
                  <a:lnTo>
                    <a:pt x="2196" y="802"/>
                  </a:lnTo>
                  <a:lnTo>
                    <a:pt x="2196" y="802"/>
                  </a:lnTo>
                  <a:lnTo>
                    <a:pt x="2194" y="802"/>
                  </a:lnTo>
                  <a:lnTo>
                    <a:pt x="2191" y="802"/>
                  </a:lnTo>
                  <a:lnTo>
                    <a:pt x="2185" y="796"/>
                  </a:lnTo>
                  <a:lnTo>
                    <a:pt x="2179" y="791"/>
                  </a:lnTo>
                  <a:lnTo>
                    <a:pt x="2176" y="791"/>
                  </a:lnTo>
                  <a:lnTo>
                    <a:pt x="2175" y="791"/>
                  </a:lnTo>
                  <a:lnTo>
                    <a:pt x="2175" y="791"/>
                  </a:lnTo>
                  <a:lnTo>
                    <a:pt x="2172" y="793"/>
                  </a:lnTo>
                  <a:lnTo>
                    <a:pt x="2170" y="793"/>
                  </a:lnTo>
                  <a:lnTo>
                    <a:pt x="2169" y="789"/>
                  </a:lnTo>
                  <a:lnTo>
                    <a:pt x="2166" y="787"/>
                  </a:lnTo>
                  <a:lnTo>
                    <a:pt x="2164" y="787"/>
                  </a:lnTo>
                  <a:lnTo>
                    <a:pt x="2163" y="789"/>
                  </a:lnTo>
                  <a:lnTo>
                    <a:pt x="2163" y="789"/>
                  </a:lnTo>
                  <a:lnTo>
                    <a:pt x="2157" y="791"/>
                  </a:lnTo>
                  <a:lnTo>
                    <a:pt x="2154" y="789"/>
                  </a:lnTo>
                  <a:lnTo>
                    <a:pt x="2151" y="783"/>
                  </a:lnTo>
                  <a:lnTo>
                    <a:pt x="2148" y="776"/>
                  </a:lnTo>
                  <a:lnTo>
                    <a:pt x="2148" y="776"/>
                  </a:lnTo>
                  <a:lnTo>
                    <a:pt x="2144" y="767"/>
                  </a:lnTo>
                  <a:lnTo>
                    <a:pt x="2135" y="758"/>
                  </a:lnTo>
                  <a:lnTo>
                    <a:pt x="2125" y="748"/>
                  </a:lnTo>
                  <a:lnTo>
                    <a:pt x="2115" y="743"/>
                  </a:lnTo>
                  <a:lnTo>
                    <a:pt x="2115" y="743"/>
                  </a:lnTo>
                  <a:lnTo>
                    <a:pt x="2112" y="743"/>
                  </a:lnTo>
                  <a:lnTo>
                    <a:pt x="2109" y="739"/>
                  </a:lnTo>
                  <a:lnTo>
                    <a:pt x="2109" y="737"/>
                  </a:lnTo>
                  <a:lnTo>
                    <a:pt x="2109" y="737"/>
                  </a:lnTo>
                  <a:lnTo>
                    <a:pt x="2112" y="735"/>
                  </a:lnTo>
                  <a:lnTo>
                    <a:pt x="2118" y="737"/>
                  </a:lnTo>
                  <a:lnTo>
                    <a:pt x="2118" y="737"/>
                  </a:lnTo>
                  <a:lnTo>
                    <a:pt x="2119" y="739"/>
                  </a:lnTo>
                  <a:lnTo>
                    <a:pt x="2122" y="739"/>
                  </a:lnTo>
                  <a:lnTo>
                    <a:pt x="2126" y="735"/>
                  </a:lnTo>
                  <a:lnTo>
                    <a:pt x="2131" y="730"/>
                  </a:lnTo>
                  <a:lnTo>
                    <a:pt x="2132" y="726"/>
                  </a:lnTo>
                  <a:lnTo>
                    <a:pt x="2132" y="726"/>
                  </a:lnTo>
                  <a:lnTo>
                    <a:pt x="2134" y="722"/>
                  </a:lnTo>
                  <a:lnTo>
                    <a:pt x="2131" y="719"/>
                  </a:lnTo>
                  <a:lnTo>
                    <a:pt x="2128" y="715"/>
                  </a:lnTo>
                  <a:lnTo>
                    <a:pt x="2125" y="715"/>
                  </a:lnTo>
                  <a:lnTo>
                    <a:pt x="2125" y="715"/>
                  </a:lnTo>
                  <a:lnTo>
                    <a:pt x="2123" y="713"/>
                  </a:lnTo>
                  <a:lnTo>
                    <a:pt x="2122" y="709"/>
                  </a:lnTo>
                  <a:lnTo>
                    <a:pt x="2122" y="702"/>
                  </a:lnTo>
                  <a:lnTo>
                    <a:pt x="2122" y="702"/>
                  </a:lnTo>
                  <a:lnTo>
                    <a:pt x="2122" y="698"/>
                  </a:lnTo>
                  <a:lnTo>
                    <a:pt x="2121" y="696"/>
                  </a:lnTo>
                  <a:lnTo>
                    <a:pt x="2116" y="693"/>
                  </a:lnTo>
                  <a:lnTo>
                    <a:pt x="2112" y="687"/>
                  </a:lnTo>
                  <a:lnTo>
                    <a:pt x="2109" y="683"/>
                  </a:lnTo>
                  <a:lnTo>
                    <a:pt x="2109" y="683"/>
                  </a:lnTo>
                  <a:lnTo>
                    <a:pt x="2107" y="678"/>
                  </a:lnTo>
                  <a:lnTo>
                    <a:pt x="2106" y="676"/>
                  </a:lnTo>
                  <a:lnTo>
                    <a:pt x="2103" y="672"/>
                  </a:lnTo>
                  <a:lnTo>
                    <a:pt x="2102" y="669"/>
                  </a:lnTo>
                  <a:lnTo>
                    <a:pt x="2102" y="669"/>
                  </a:lnTo>
                  <a:lnTo>
                    <a:pt x="2102" y="663"/>
                  </a:lnTo>
                  <a:lnTo>
                    <a:pt x="2099" y="659"/>
                  </a:lnTo>
                  <a:lnTo>
                    <a:pt x="2096" y="654"/>
                  </a:lnTo>
                  <a:lnTo>
                    <a:pt x="2094" y="648"/>
                  </a:lnTo>
                  <a:lnTo>
                    <a:pt x="2094" y="648"/>
                  </a:lnTo>
                  <a:lnTo>
                    <a:pt x="2093" y="643"/>
                  </a:lnTo>
                  <a:lnTo>
                    <a:pt x="2088" y="635"/>
                  </a:lnTo>
                  <a:lnTo>
                    <a:pt x="2083" y="628"/>
                  </a:lnTo>
                  <a:lnTo>
                    <a:pt x="2081" y="621"/>
                  </a:lnTo>
                  <a:lnTo>
                    <a:pt x="2081" y="621"/>
                  </a:lnTo>
                  <a:lnTo>
                    <a:pt x="2080" y="615"/>
                  </a:lnTo>
                  <a:lnTo>
                    <a:pt x="2077" y="609"/>
                  </a:lnTo>
                  <a:lnTo>
                    <a:pt x="2074" y="604"/>
                  </a:lnTo>
                  <a:lnTo>
                    <a:pt x="2071" y="598"/>
                  </a:lnTo>
                  <a:lnTo>
                    <a:pt x="2071" y="598"/>
                  </a:lnTo>
                  <a:lnTo>
                    <a:pt x="2068" y="593"/>
                  </a:lnTo>
                  <a:lnTo>
                    <a:pt x="2068" y="593"/>
                  </a:lnTo>
                  <a:lnTo>
                    <a:pt x="2066" y="594"/>
                  </a:lnTo>
                  <a:lnTo>
                    <a:pt x="2064" y="598"/>
                  </a:lnTo>
                  <a:lnTo>
                    <a:pt x="2062" y="606"/>
                  </a:lnTo>
                  <a:lnTo>
                    <a:pt x="2062" y="606"/>
                  </a:lnTo>
                  <a:lnTo>
                    <a:pt x="2059" y="615"/>
                  </a:lnTo>
                  <a:lnTo>
                    <a:pt x="2055" y="619"/>
                  </a:lnTo>
                  <a:lnTo>
                    <a:pt x="2052" y="621"/>
                  </a:lnTo>
                  <a:lnTo>
                    <a:pt x="2052" y="622"/>
                  </a:lnTo>
                  <a:lnTo>
                    <a:pt x="2052" y="624"/>
                  </a:lnTo>
                  <a:lnTo>
                    <a:pt x="2052" y="624"/>
                  </a:lnTo>
                  <a:lnTo>
                    <a:pt x="2055" y="630"/>
                  </a:lnTo>
                  <a:lnTo>
                    <a:pt x="2055" y="633"/>
                  </a:lnTo>
                  <a:lnTo>
                    <a:pt x="2050" y="639"/>
                  </a:lnTo>
                  <a:lnTo>
                    <a:pt x="2050" y="639"/>
                  </a:lnTo>
                  <a:lnTo>
                    <a:pt x="2049" y="643"/>
                  </a:lnTo>
                  <a:lnTo>
                    <a:pt x="2049" y="648"/>
                  </a:lnTo>
                  <a:lnTo>
                    <a:pt x="2049" y="652"/>
                  </a:lnTo>
                  <a:lnTo>
                    <a:pt x="2048" y="652"/>
                  </a:lnTo>
                  <a:lnTo>
                    <a:pt x="2046" y="654"/>
                  </a:lnTo>
                  <a:lnTo>
                    <a:pt x="2046" y="654"/>
                  </a:lnTo>
                  <a:lnTo>
                    <a:pt x="2043" y="654"/>
                  </a:lnTo>
                  <a:lnTo>
                    <a:pt x="2043" y="656"/>
                  </a:lnTo>
                  <a:lnTo>
                    <a:pt x="2042" y="661"/>
                  </a:lnTo>
                  <a:lnTo>
                    <a:pt x="2040" y="665"/>
                  </a:lnTo>
                  <a:lnTo>
                    <a:pt x="2040" y="665"/>
                  </a:lnTo>
                  <a:lnTo>
                    <a:pt x="2039" y="663"/>
                  </a:lnTo>
                  <a:lnTo>
                    <a:pt x="2039" y="663"/>
                  </a:lnTo>
                  <a:lnTo>
                    <a:pt x="2036" y="658"/>
                  </a:lnTo>
                  <a:lnTo>
                    <a:pt x="2031" y="658"/>
                  </a:lnTo>
                  <a:lnTo>
                    <a:pt x="2029" y="659"/>
                  </a:lnTo>
                  <a:lnTo>
                    <a:pt x="2027" y="665"/>
                  </a:lnTo>
                  <a:lnTo>
                    <a:pt x="2027" y="665"/>
                  </a:lnTo>
                  <a:lnTo>
                    <a:pt x="2026" y="667"/>
                  </a:lnTo>
                  <a:lnTo>
                    <a:pt x="2024" y="671"/>
                  </a:lnTo>
                  <a:lnTo>
                    <a:pt x="2020" y="676"/>
                  </a:lnTo>
                  <a:lnTo>
                    <a:pt x="2013" y="678"/>
                  </a:lnTo>
                  <a:lnTo>
                    <a:pt x="2007" y="680"/>
                  </a:lnTo>
                  <a:lnTo>
                    <a:pt x="2007" y="680"/>
                  </a:lnTo>
                  <a:lnTo>
                    <a:pt x="2005" y="678"/>
                  </a:lnTo>
                  <a:lnTo>
                    <a:pt x="2004" y="676"/>
                  </a:lnTo>
                  <a:lnTo>
                    <a:pt x="2001" y="672"/>
                  </a:lnTo>
                  <a:lnTo>
                    <a:pt x="1999" y="669"/>
                  </a:lnTo>
                  <a:lnTo>
                    <a:pt x="1998" y="667"/>
                  </a:lnTo>
                  <a:lnTo>
                    <a:pt x="1996" y="669"/>
                  </a:lnTo>
                  <a:lnTo>
                    <a:pt x="1996" y="669"/>
                  </a:lnTo>
                  <a:lnTo>
                    <a:pt x="1995" y="669"/>
                  </a:lnTo>
                  <a:lnTo>
                    <a:pt x="1994" y="669"/>
                  </a:lnTo>
                  <a:lnTo>
                    <a:pt x="1992" y="663"/>
                  </a:lnTo>
                  <a:lnTo>
                    <a:pt x="1989" y="658"/>
                  </a:lnTo>
                  <a:lnTo>
                    <a:pt x="1988" y="656"/>
                  </a:lnTo>
                  <a:lnTo>
                    <a:pt x="1985" y="656"/>
                  </a:lnTo>
                  <a:lnTo>
                    <a:pt x="1985" y="656"/>
                  </a:lnTo>
                  <a:lnTo>
                    <a:pt x="1980" y="656"/>
                  </a:lnTo>
                  <a:lnTo>
                    <a:pt x="1976" y="654"/>
                  </a:lnTo>
                  <a:lnTo>
                    <a:pt x="1974" y="652"/>
                  </a:lnTo>
                  <a:lnTo>
                    <a:pt x="1974" y="646"/>
                  </a:lnTo>
                  <a:lnTo>
                    <a:pt x="1974" y="646"/>
                  </a:lnTo>
                  <a:lnTo>
                    <a:pt x="1974" y="644"/>
                  </a:lnTo>
                  <a:lnTo>
                    <a:pt x="1973" y="641"/>
                  </a:lnTo>
                  <a:lnTo>
                    <a:pt x="1970" y="637"/>
                  </a:lnTo>
                  <a:lnTo>
                    <a:pt x="1966" y="633"/>
                  </a:lnTo>
                  <a:lnTo>
                    <a:pt x="1966" y="632"/>
                  </a:lnTo>
                  <a:lnTo>
                    <a:pt x="1967" y="630"/>
                  </a:lnTo>
                  <a:lnTo>
                    <a:pt x="1967" y="630"/>
                  </a:lnTo>
                  <a:lnTo>
                    <a:pt x="1967" y="628"/>
                  </a:lnTo>
                  <a:lnTo>
                    <a:pt x="1969" y="624"/>
                  </a:lnTo>
                  <a:lnTo>
                    <a:pt x="1967" y="619"/>
                  </a:lnTo>
                  <a:lnTo>
                    <a:pt x="1966" y="611"/>
                  </a:lnTo>
                  <a:lnTo>
                    <a:pt x="1964" y="600"/>
                  </a:lnTo>
                  <a:lnTo>
                    <a:pt x="1964" y="600"/>
                  </a:lnTo>
                  <a:lnTo>
                    <a:pt x="1964" y="593"/>
                  </a:lnTo>
                  <a:lnTo>
                    <a:pt x="1967" y="587"/>
                  </a:lnTo>
                  <a:lnTo>
                    <a:pt x="1970" y="583"/>
                  </a:lnTo>
                  <a:lnTo>
                    <a:pt x="1972" y="580"/>
                  </a:lnTo>
                  <a:lnTo>
                    <a:pt x="1972" y="580"/>
                  </a:lnTo>
                  <a:lnTo>
                    <a:pt x="1970" y="576"/>
                  </a:lnTo>
                  <a:lnTo>
                    <a:pt x="1967" y="576"/>
                  </a:lnTo>
                  <a:lnTo>
                    <a:pt x="1964" y="576"/>
                  </a:lnTo>
                  <a:lnTo>
                    <a:pt x="1960" y="578"/>
                  </a:lnTo>
                  <a:lnTo>
                    <a:pt x="1960" y="578"/>
                  </a:lnTo>
                  <a:lnTo>
                    <a:pt x="1957" y="580"/>
                  </a:lnTo>
                  <a:lnTo>
                    <a:pt x="1956" y="578"/>
                  </a:lnTo>
                  <a:lnTo>
                    <a:pt x="1953" y="574"/>
                  </a:lnTo>
                  <a:lnTo>
                    <a:pt x="1950" y="572"/>
                  </a:lnTo>
                  <a:lnTo>
                    <a:pt x="1950" y="572"/>
                  </a:lnTo>
                  <a:lnTo>
                    <a:pt x="1944" y="572"/>
                  </a:lnTo>
                  <a:lnTo>
                    <a:pt x="1935" y="572"/>
                  </a:lnTo>
                  <a:lnTo>
                    <a:pt x="1929" y="569"/>
                  </a:lnTo>
                  <a:lnTo>
                    <a:pt x="1926" y="565"/>
                  </a:lnTo>
                  <a:lnTo>
                    <a:pt x="1925" y="563"/>
                  </a:lnTo>
                  <a:lnTo>
                    <a:pt x="1925" y="563"/>
                  </a:lnTo>
                  <a:lnTo>
                    <a:pt x="1923" y="558"/>
                  </a:lnTo>
                  <a:lnTo>
                    <a:pt x="1922" y="556"/>
                  </a:lnTo>
                  <a:lnTo>
                    <a:pt x="1919" y="552"/>
                  </a:lnTo>
                  <a:lnTo>
                    <a:pt x="1916" y="548"/>
                  </a:lnTo>
                  <a:lnTo>
                    <a:pt x="1916" y="548"/>
                  </a:lnTo>
                  <a:lnTo>
                    <a:pt x="1915" y="544"/>
                  </a:lnTo>
                  <a:lnTo>
                    <a:pt x="1913" y="543"/>
                  </a:lnTo>
                  <a:lnTo>
                    <a:pt x="1910" y="543"/>
                  </a:lnTo>
                  <a:lnTo>
                    <a:pt x="1907" y="541"/>
                  </a:lnTo>
                  <a:lnTo>
                    <a:pt x="1907" y="541"/>
                  </a:lnTo>
                  <a:lnTo>
                    <a:pt x="1906" y="539"/>
                  </a:lnTo>
                  <a:lnTo>
                    <a:pt x="1906" y="539"/>
                  </a:lnTo>
                  <a:lnTo>
                    <a:pt x="1906" y="535"/>
                  </a:lnTo>
                  <a:lnTo>
                    <a:pt x="1904" y="532"/>
                  </a:lnTo>
                  <a:lnTo>
                    <a:pt x="1901" y="530"/>
                  </a:lnTo>
                  <a:lnTo>
                    <a:pt x="1899" y="528"/>
                  </a:lnTo>
                  <a:lnTo>
                    <a:pt x="1899" y="528"/>
                  </a:lnTo>
                  <a:lnTo>
                    <a:pt x="1894" y="528"/>
                  </a:lnTo>
                  <a:lnTo>
                    <a:pt x="1891" y="524"/>
                  </a:lnTo>
                  <a:lnTo>
                    <a:pt x="1888" y="522"/>
                  </a:lnTo>
                  <a:lnTo>
                    <a:pt x="1884" y="521"/>
                  </a:lnTo>
                  <a:lnTo>
                    <a:pt x="1884" y="521"/>
                  </a:lnTo>
                  <a:lnTo>
                    <a:pt x="1878" y="521"/>
                  </a:lnTo>
                  <a:lnTo>
                    <a:pt x="1872" y="522"/>
                  </a:lnTo>
                  <a:lnTo>
                    <a:pt x="1864" y="528"/>
                  </a:lnTo>
                  <a:lnTo>
                    <a:pt x="1864" y="528"/>
                  </a:lnTo>
                  <a:lnTo>
                    <a:pt x="1861" y="528"/>
                  </a:lnTo>
                  <a:lnTo>
                    <a:pt x="1855" y="526"/>
                  </a:lnTo>
                  <a:lnTo>
                    <a:pt x="1850" y="524"/>
                  </a:lnTo>
                  <a:lnTo>
                    <a:pt x="1847" y="524"/>
                  </a:lnTo>
                  <a:lnTo>
                    <a:pt x="1846" y="524"/>
                  </a:lnTo>
                  <a:lnTo>
                    <a:pt x="1846" y="524"/>
                  </a:lnTo>
                  <a:lnTo>
                    <a:pt x="1843" y="526"/>
                  </a:lnTo>
                  <a:lnTo>
                    <a:pt x="1840" y="524"/>
                  </a:lnTo>
                  <a:lnTo>
                    <a:pt x="1837" y="521"/>
                  </a:lnTo>
                  <a:lnTo>
                    <a:pt x="1830" y="517"/>
                  </a:lnTo>
                  <a:lnTo>
                    <a:pt x="1830" y="517"/>
                  </a:lnTo>
                  <a:lnTo>
                    <a:pt x="1821" y="515"/>
                  </a:lnTo>
                  <a:lnTo>
                    <a:pt x="1812" y="515"/>
                  </a:lnTo>
                  <a:lnTo>
                    <a:pt x="1807" y="515"/>
                  </a:lnTo>
                  <a:lnTo>
                    <a:pt x="1805" y="517"/>
                  </a:lnTo>
                  <a:lnTo>
                    <a:pt x="1804" y="517"/>
                  </a:lnTo>
                  <a:lnTo>
                    <a:pt x="1804" y="517"/>
                  </a:lnTo>
                  <a:lnTo>
                    <a:pt x="1802" y="521"/>
                  </a:lnTo>
                  <a:lnTo>
                    <a:pt x="1799" y="524"/>
                  </a:lnTo>
                  <a:lnTo>
                    <a:pt x="1796" y="530"/>
                  </a:lnTo>
                  <a:lnTo>
                    <a:pt x="1795" y="532"/>
                  </a:lnTo>
                  <a:lnTo>
                    <a:pt x="1795" y="535"/>
                  </a:lnTo>
                  <a:lnTo>
                    <a:pt x="1795" y="535"/>
                  </a:lnTo>
                  <a:lnTo>
                    <a:pt x="1796" y="539"/>
                  </a:lnTo>
                  <a:lnTo>
                    <a:pt x="1798" y="543"/>
                  </a:lnTo>
                  <a:lnTo>
                    <a:pt x="1801" y="546"/>
                  </a:lnTo>
                  <a:lnTo>
                    <a:pt x="1805" y="548"/>
                  </a:lnTo>
                  <a:lnTo>
                    <a:pt x="1808" y="554"/>
                  </a:lnTo>
                  <a:lnTo>
                    <a:pt x="1808" y="554"/>
                  </a:lnTo>
                  <a:lnTo>
                    <a:pt x="1808" y="558"/>
                  </a:lnTo>
                  <a:lnTo>
                    <a:pt x="1807" y="559"/>
                  </a:lnTo>
                  <a:lnTo>
                    <a:pt x="1805" y="561"/>
                  </a:lnTo>
                  <a:lnTo>
                    <a:pt x="1804" y="565"/>
                  </a:lnTo>
                  <a:lnTo>
                    <a:pt x="1804" y="565"/>
                  </a:lnTo>
                  <a:lnTo>
                    <a:pt x="1802" y="571"/>
                  </a:lnTo>
                  <a:lnTo>
                    <a:pt x="1799" y="572"/>
                  </a:lnTo>
                  <a:lnTo>
                    <a:pt x="1798" y="574"/>
                  </a:lnTo>
                  <a:lnTo>
                    <a:pt x="1796" y="578"/>
                  </a:lnTo>
                  <a:lnTo>
                    <a:pt x="1796" y="578"/>
                  </a:lnTo>
                  <a:lnTo>
                    <a:pt x="1798" y="580"/>
                  </a:lnTo>
                  <a:lnTo>
                    <a:pt x="1799" y="583"/>
                  </a:lnTo>
                  <a:lnTo>
                    <a:pt x="1801" y="585"/>
                  </a:lnTo>
                  <a:lnTo>
                    <a:pt x="1804" y="591"/>
                  </a:lnTo>
                  <a:lnTo>
                    <a:pt x="1804" y="591"/>
                  </a:lnTo>
                  <a:lnTo>
                    <a:pt x="1805" y="598"/>
                  </a:lnTo>
                  <a:lnTo>
                    <a:pt x="1808" y="602"/>
                  </a:lnTo>
                  <a:lnTo>
                    <a:pt x="1809" y="606"/>
                  </a:lnTo>
                  <a:lnTo>
                    <a:pt x="1811" y="615"/>
                  </a:lnTo>
                  <a:lnTo>
                    <a:pt x="1811" y="615"/>
                  </a:lnTo>
                  <a:lnTo>
                    <a:pt x="1811" y="622"/>
                  </a:lnTo>
                  <a:lnTo>
                    <a:pt x="1809" y="624"/>
                  </a:lnTo>
                  <a:lnTo>
                    <a:pt x="1804" y="626"/>
                  </a:lnTo>
                  <a:lnTo>
                    <a:pt x="1804" y="626"/>
                  </a:lnTo>
                  <a:lnTo>
                    <a:pt x="1801" y="630"/>
                  </a:lnTo>
                  <a:lnTo>
                    <a:pt x="1801" y="633"/>
                  </a:lnTo>
                  <a:lnTo>
                    <a:pt x="1801" y="637"/>
                  </a:lnTo>
                  <a:lnTo>
                    <a:pt x="1798" y="644"/>
                  </a:lnTo>
                  <a:lnTo>
                    <a:pt x="1798" y="644"/>
                  </a:lnTo>
                  <a:lnTo>
                    <a:pt x="1793" y="650"/>
                  </a:lnTo>
                  <a:lnTo>
                    <a:pt x="1791" y="658"/>
                  </a:lnTo>
                  <a:lnTo>
                    <a:pt x="1789" y="663"/>
                  </a:lnTo>
                  <a:lnTo>
                    <a:pt x="1789" y="665"/>
                  </a:lnTo>
                  <a:lnTo>
                    <a:pt x="1791" y="669"/>
                  </a:lnTo>
                  <a:lnTo>
                    <a:pt x="1791" y="669"/>
                  </a:lnTo>
                  <a:lnTo>
                    <a:pt x="1805" y="680"/>
                  </a:lnTo>
                  <a:lnTo>
                    <a:pt x="1814" y="687"/>
                  </a:lnTo>
                  <a:lnTo>
                    <a:pt x="1818" y="693"/>
                  </a:lnTo>
                  <a:lnTo>
                    <a:pt x="1821" y="698"/>
                  </a:lnTo>
                  <a:lnTo>
                    <a:pt x="1821" y="698"/>
                  </a:lnTo>
                  <a:lnTo>
                    <a:pt x="1826" y="711"/>
                  </a:lnTo>
                  <a:lnTo>
                    <a:pt x="1827" y="726"/>
                  </a:lnTo>
                  <a:lnTo>
                    <a:pt x="1827" y="741"/>
                  </a:lnTo>
                  <a:lnTo>
                    <a:pt x="1826" y="754"/>
                  </a:lnTo>
                  <a:lnTo>
                    <a:pt x="1826" y="754"/>
                  </a:lnTo>
                  <a:lnTo>
                    <a:pt x="1824" y="759"/>
                  </a:lnTo>
                  <a:lnTo>
                    <a:pt x="1821" y="765"/>
                  </a:lnTo>
                  <a:lnTo>
                    <a:pt x="1814" y="772"/>
                  </a:lnTo>
                  <a:lnTo>
                    <a:pt x="1805" y="780"/>
                  </a:lnTo>
                  <a:lnTo>
                    <a:pt x="1796" y="789"/>
                  </a:lnTo>
                  <a:lnTo>
                    <a:pt x="1796" y="789"/>
                  </a:lnTo>
                  <a:lnTo>
                    <a:pt x="1793" y="794"/>
                  </a:lnTo>
                  <a:lnTo>
                    <a:pt x="1789" y="796"/>
                  </a:lnTo>
                  <a:lnTo>
                    <a:pt x="1780" y="800"/>
                  </a:lnTo>
                  <a:lnTo>
                    <a:pt x="1774" y="802"/>
                  </a:lnTo>
                  <a:lnTo>
                    <a:pt x="1769" y="802"/>
                  </a:lnTo>
                  <a:lnTo>
                    <a:pt x="1769" y="802"/>
                  </a:lnTo>
                  <a:lnTo>
                    <a:pt x="1767" y="802"/>
                  </a:lnTo>
                  <a:lnTo>
                    <a:pt x="1767" y="804"/>
                  </a:lnTo>
                  <a:lnTo>
                    <a:pt x="1767" y="811"/>
                  </a:lnTo>
                  <a:lnTo>
                    <a:pt x="1770" y="819"/>
                  </a:lnTo>
                  <a:lnTo>
                    <a:pt x="1774" y="826"/>
                  </a:lnTo>
                  <a:lnTo>
                    <a:pt x="1774" y="826"/>
                  </a:lnTo>
                  <a:lnTo>
                    <a:pt x="1777" y="833"/>
                  </a:lnTo>
                  <a:lnTo>
                    <a:pt x="1779" y="839"/>
                  </a:lnTo>
                  <a:lnTo>
                    <a:pt x="1779" y="845"/>
                  </a:lnTo>
                  <a:lnTo>
                    <a:pt x="1780" y="852"/>
                  </a:lnTo>
                  <a:lnTo>
                    <a:pt x="1780" y="852"/>
                  </a:lnTo>
                  <a:lnTo>
                    <a:pt x="1782" y="859"/>
                  </a:lnTo>
                  <a:lnTo>
                    <a:pt x="1782" y="867"/>
                  </a:lnTo>
                  <a:lnTo>
                    <a:pt x="1783" y="874"/>
                  </a:lnTo>
                  <a:lnTo>
                    <a:pt x="1786" y="881"/>
                  </a:lnTo>
                  <a:lnTo>
                    <a:pt x="1786" y="881"/>
                  </a:lnTo>
                  <a:lnTo>
                    <a:pt x="1788" y="889"/>
                  </a:lnTo>
                  <a:lnTo>
                    <a:pt x="1788" y="893"/>
                  </a:lnTo>
                  <a:lnTo>
                    <a:pt x="1786" y="898"/>
                  </a:lnTo>
                  <a:lnTo>
                    <a:pt x="1782" y="904"/>
                  </a:lnTo>
                  <a:lnTo>
                    <a:pt x="1782" y="904"/>
                  </a:lnTo>
                  <a:lnTo>
                    <a:pt x="1779" y="908"/>
                  </a:lnTo>
                  <a:lnTo>
                    <a:pt x="1780" y="909"/>
                  </a:lnTo>
                  <a:lnTo>
                    <a:pt x="1783" y="911"/>
                  </a:lnTo>
                  <a:lnTo>
                    <a:pt x="1783" y="913"/>
                  </a:lnTo>
                  <a:lnTo>
                    <a:pt x="1785" y="917"/>
                  </a:lnTo>
                  <a:lnTo>
                    <a:pt x="1785" y="917"/>
                  </a:lnTo>
                  <a:lnTo>
                    <a:pt x="1783" y="920"/>
                  </a:lnTo>
                  <a:lnTo>
                    <a:pt x="1782" y="920"/>
                  </a:lnTo>
                  <a:lnTo>
                    <a:pt x="1776" y="915"/>
                  </a:lnTo>
                  <a:lnTo>
                    <a:pt x="1776" y="915"/>
                  </a:lnTo>
                  <a:lnTo>
                    <a:pt x="1773" y="913"/>
                  </a:lnTo>
                  <a:lnTo>
                    <a:pt x="1772" y="915"/>
                  </a:lnTo>
                  <a:lnTo>
                    <a:pt x="1767" y="919"/>
                  </a:lnTo>
                  <a:lnTo>
                    <a:pt x="1766" y="924"/>
                  </a:lnTo>
                  <a:lnTo>
                    <a:pt x="1764" y="930"/>
                  </a:lnTo>
                  <a:lnTo>
                    <a:pt x="1764" y="930"/>
                  </a:lnTo>
                  <a:lnTo>
                    <a:pt x="1764" y="931"/>
                  </a:lnTo>
                  <a:lnTo>
                    <a:pt x="1763" y="931"/>
                  </a:lnTo>
                  <a:lnTo>
                    <a:pt x="1757" y="928"/>
                  </a:lnTo>
                  <a:lnTo>
                    <a:pt x="1751" y="924"/>
                  </a:lnTo>
                  <a:lnTo>
                    <a:pt x="1748" y="922"/>
                  </a:lnTo>
                  <a:lnTo>
                    <a:pt x="1748" y="922"/>
                  </a:lnTo>
                  <a:lnTo>
                    <a:pt x="1747" y="920"/>
                  </a:lnTo>
                  <a:lnTo>
                    <a:pt x="1745" y="917"/>
                  </a:lnTo>
                  <a:lnTo>
                    <a:pt x="1745" y="911"/>
                  </a:lnTo>
                  <a:lnTo>
                    <a:pt x="1741" y="906"/>
                  </a:lnTo>
                  <a:lnTo>
                    <a:pt x="1741" y="906"/>
                  </a:lnTo>
                  <a:lnTo>
                    <a:pt x="1731" y="896"/>
                  </a:lnTo>
                  <a:lnTo>
                    <a:pt x="1728" y="893"/>
                  </a:lnTo>
                  <a:lnTo>
                    <a:pt x="1726" y="887"/>
                  </a:lnTo>
                  <a:lnTo>
                    <a:pt x="1726" y="887"/>
                  </a:lnTo>
                  <a:lnTo>
                    <a:pt x="1726" y="885"/>
                  </a:lnTo>
                  <a:lnTo>
                    <a:pt x="1725" y="881"/>
                  </a:lnTo>
                  <a:lnTo>
                    <a:pt x="1719" y="878"/>
                  </a:lnTo>
                  <a:lnTo>
                    <a:pt x="1715" y="872"/>
                  </a:lnTo>
                  <a:lnTo>
                    <a:pt x="1713" y="869"/>
                  </a:lnTo>
                  <a:lnTo>
                    <a:pt x="1713" y="865"/>
                  </a:lnTo>
                  <a:lnTo>
                    <a:pt x="1713" y="865"/>
                  </a:lnTo>
                  <a:lnTo>
                    <a:pt x="1713" y="846"/>
                  </a:lnTo>
                  <a:lnTo>
                    <a:pt x="1713" y="835"/>
                  </a:lnTo>
                  <a:lnTo>
                    <a:pt x="1712" y="828"/>
                  </a:lnTo>
                  <a:lnTo>
                    <a:pt x="1712" y="828"/>
                  </a:lnTo>
                  <a:lnTo>
                    <a:pt x="1710" y="822"/>
                  </a:lnTo>
                  <a:lnTo>
                    <a:pt x="1710" y="817"/>
                  </a:lnTo>
                  <a:lnTo>
                    <a:pt x="1713" y="808"/>
                  </a:lnTo>
                  <a:lnTo>
                    <a:pt x="1713" y="808"/>
                  </a:lnTo>
                  <a:lnTo>
                    <a:pt x="1715" y="802"/>
                  </a:lnTo>
                  <a:lnTo>
                    <a:pt x="1712" y="796"/>
                  </a:lnTo>
                  <a:lnTo>
                    <a:pt x="1709" y="793"/>
                  </a:lnTo>
                  <a:lnTo>
                    <a:pt x="1703" y="791"/>
                  </a:lnTo>
                  <a:lnTo>
                    <a:pt x="1703" y="791"/>
                  </a:lnTo>
                  <a:lnTo>
                    <a:pt x="1688" y="789"/>
                  </a:lnTo>
                  <a:lnTo>
                    <a:pt x="1681" y="789"/>
                  </a:lnTo>
                  <a:lnTo>
                    <a:pt x="1672" y="789"/>
                  </a:lnTo>
                  <a:lnTo>
                    <a:pt x="1672" y="789"/>
                  </a:lnTo>
                  <a:lnTo>
                    <a:pt x="1665" y="789"/>
                  </a:lnTo>
                  <a:lnTo>
                    <a:pt x="1659" y="789"/>
                  </a:lnTo>
                  <a:lnTo>
                    <a:pt x="1655" y="787"/>
                  </a:lnTo>
                  <a:lnTo>
                    <a:pt x="1652" y="783"/>
                  </a:lnTo>
                  <a:lnTo>
                    <a:pt x="1652" y="783"/>
                  </a:lnTo>
                  <a:lnTo>
                    <a:pt x="1642" y="776"/>
                  </a:lnTo>
                  <a:lnTo>
                    <a:pt x="1634" y="770"/>
                  </a:lnTo>
                  <a:lnTo>
                    <a:pt x="1624" y="767"/>
                  </a:lnTo>
                  <a:lnTo>
                    <a:pt x="1624" y="767"/>
                  </a:lnTo>
                  <a:lnTo>
                    <a:pt x="1615" y="763"/>
                  </a:lnTo>
                  <a:lnTo>
                    <a:pt x="1609" y="758"/>
                  </a:lnTo>
                  <a:lnTo>
                    <a:pt x="1605" y="754"/>
                  </a:lnTo>
                  <a:lnTo>
                    <a:pt x="1603" y="748"/>
                  </a:lnTo>
                  <a:lnTo>
                    <a:pt x="1603" y="748"/>
                  </a:lnTo>
                  <a:lnTo>
                    <a:pt x="1601" y="744"/>
                  </a:lnTo>
                  <a:lnTo>
                    <a:pt x="1595" y="741"/>
                  </a:lnTo>
                  <a:lnTo>
                    <a:pt x="1589" y="739"/>
                  </a:lnTo>
                  <a:lnTo>
                    <a:pt x="1585" y="735"/>
                  </a:lnTo>
                  <a:lnTo>
                    <a:pt x="1585" y="735"/>
                  </a:lnTo>
                  <a:lnTo>
                    <a:pt x="1582" y="731"/>
                  </a:lnTo>
                  <a:lnTo>
                    <a:pt x="1576" y="730"/>
                  </a:lnTo>
                  <a:lnTo>
                    <a:pt x="1569" y="728"/>
                  </a:lnTo>
                  <a:lnTo>
                    <a:pt x="1564" y="728"/>
                  </a:lnTo>
                  <a:lnTo>
                    <a:pt x="1564" y="728"/>
                  </a:lnTo>
                  <a:lnTo>
                    <a:pt x="1558" y="726"/>
                  </a:lnTo>
                  <a:lnTo>
                    <a:pt x="1551" y="722"/>
                  </a:lnTo>
                  <a:lnTo>
                    <a:pt x="1544" y="717"/>
                  </a:lnTo>
                  <a:lnTo>
                    <a:pt x="1536" y="715"/>
                  </a:lnTo>
                  <a:lnTo>
                    <a:pt x="1536" y="715"/>
                  </a:lnTo>
                  <a:lnTo>
                    <a:pt x="1529" y="717"/>
                  </a:lnTo>
                  <a:lnTo>
                    <a:pt x="1520" y="720"/>
                  </a:lnTo>
                  <a:lnTo>
                    <a:pt x="1507" y="726"/>
                  </a:lnTo>
                  <a:lnTo>
                    <a:pt x="1507" y="726"/>
                  </a:lnTo>
                  <a:lnTo>
                    <a:pt x="1506" y="724"/>
                  </a:lnTo>
                  <a:lnTo>
                    <a:pt x="1507" y="720"/>
                  </a:lnTo>
                  <a:lnTo>
                    <a:pt x="1510" y="713"/>
                  </a:lnTo>
                  <a:lnTo>
                    <a:pt x="1510" y="713"/>
                  </a:lnTo>
                  <a:lnTo>
                    <a:pt x="1510" y="708"/>
                  </a:lnTo>
                  <a:lnTo>
                    <a:pt x="1507" y="700"/>
                  </a:lnTo>
                  <a:lnTo>
                    <a:pt x="1504" y="691"/>
                  </a:lnTo>
                  <a:lnTo>
                    <a:pt x="1501" y="682"/>
                  </a:lnTo>
                  <a:lnTo>
                    <a:pt x="1501" y="682"/>
                  </a:lnTo>
                  <a:lnTo>
                    <a:pt x="1500" y="672"/>
                  </a:lnTo>
                  <a:lnTo>
                    <a:pt x="1497" y="665"/>
                  </a:lnTo>
                  <a:lnTo>
                    <a:pt x="1493" y="661"/>
                  </a:lnTo>
                  <a:lnTo>
                    <a:pt x="1490" y="659"/>
                  </a:lnTo>
                  <a:lnTo>
                    <a:pt x="1487" y="659"/>
                  </a:lnTo>
                  <a:lnTo>
                    <a:pt x="1487" y="659"/>
                  </a:lnTo>
                  <a:lnTo>
                    <a:pt x="1479" y="659"/>
                  </a:lnTo>
                  <a:lnTo>
                    <a:pt x="1473" y="658"/>
                  </a:lnTo>
                  <a:lnTo>
                    <a:pt x="1465" y="654"/>
                  </a:lnTo>
                  <a:lnTo>
                    <a:pt x="1465" y="654"/>
                  </a:lnTo>
                  <a:lnTo>
                    <a:pt x="1463" y="646"/>
                  </a:lnTo>
                  <a:lnTo>
                    <a:pt x="1462" y="633"/>
                  </a:lnTo>
                  <a:lnTo>
                    <a:pt x="1462" y="619"/>
                  </a:lnTo>
                  <a:lnTo>
                    <a:pt x="1463" y="606"/>
                  </a:lnTo>
                  <a:lnTo>
                    <a:pt x="1463" y="606"/>
                  </a:lnTo>
                  <a:lnTo>
                    <a:pt x="1466" y="594"/>
                  </a:lnTo>
                  <a:lnTo>
                    <a:pt x="1472" y="583"/>
                  </a:lnTo>
                  <a:lnTo>
                    <a:pt x="1475" y="572"/>
                  </a:lnTo>
                  <a:lnTo>
                    <a:pt x="1478" y="563"/>
                  </a:lnTo>
                  <a:lnTo>
                    <a:pt x="1478" y="563"/>
                  </a:lnTo>
                  <a:lnTo>
                    <a:pt x="1479" y="558"/>
                  </a:lnTo>
                  <a:lnTo>
                    <a:pt x="1482" y="554"/>
                  </a:lnTo>
                  <a:lnTo>
                    <a:pt x="1487" y="550"/>
                  </a:lnTo>
                  <a:lnTo>
                    <a:pt x="1491" y="548"/>
                  </a:lnTo>
                  <a:lnTo>
                    <a:pt x="1491" y="548"/>
                  </a:lnTo>
                  <a:lnTo>
                    <a:pt x="1494" y="548"/>
                  </a:lnTo>
                  <a:lnTo>
                    <a:pt x="1494" y="544"/>
                  </a:lnTo>
                  <a:lnTo>
                    <a:pt x="1495" y="539"/>
                  </a:lnTo>
                  <a:lnTo>
                    <a:pt x="1497" y="532"/>
                  </a:lnTo>
                  <a:lnTo>
                    <a:pt x="1497" y="530"/>
                  </a:lnTo>
                  <a:lnTo>
                    <a:pt x="1500" y="530"/>
                  </a:lnTo>
                  <a:lnTo>
                    <a:pt x="1500" y="530"/>
                  </a:lnTo>
                  <a:lnTo>
                    <a:pt x="1503" y="528"/>
                  </a:lnTo>
                  <a:lnTo>
                    <a:pt x="1506" y="526"/>
                  </a:lnTo>
                  <a:lnTo>
                    <a:pt x="1509" y="519"/>
                  </a:lnTo>
                  <a:lnTo>
                    <a:pt x="1509" y="519"/>
                  </a:lnTo>
                  <a:lnTo>
                    <a:pt x="1510" y="515"/>
                  </a:lnTo>
                  <a:lnTo>
                    <a:pt x="1513" y="513"/>
                  </a:lnTo>
                  <a:lnTo>
                    <a:pt x="1514" y="513"/>
                  </a:lnTo>
                  <a:lnTo>
                    <a:pt x="1513" y="509"/>
                  </a:lnTo>
                  <a:lnTo>
                    <a:pt x="1513" y="509"/>
                  </a:lnTo>
                  <a:lnTo>
                    <a:pt x="1512" y="507"/>
                  </a:lnTo>
                  <a:lnTo>
                    <a:pt x="1512" y="504"/>
                  </a:lnTo>
                  <a:lnTo>
                    <a:pt x="1516" y="504"/>
                  </a:lnTo>
                  <a:lnTo>
                    <a:pt x="1522" y="504"/>
                  </a:lnTo>
                  <a:lnTo>
                    <a:pt x="1522" y="504"/>
                  </a:lnTo>
                  <a:lnTo>
                    <a:pt x="1530" y="502"/>
                  </a:lnTo>
                  <a:lnTo>
                    <a:pt x="1538" y="498"/>
                  </a:lnTo>
                  <a:lnTo>
                    <a:pt x="1541" y="496"/>
                  </a:lnTo>
                  <a:lnTo>
                    <a:pt x="1544" y="494"/>
                  </a:lnTo>
                  <a:lnTo>
                    <a:pt x="1545" y="491"/>
                  </a:lnTo>
                  <a:lnTo>
                    <a:pt x="1545" y="485"/>
                  </a:lnTo>
                  <a:lnTo>
                    <a:pt x="1545" y="485"/>
                  </a:lnTo>
                  <a:lnTo>
                    <a:pt x="1544" y="482"/>
                  </a:lnTo>
                  <a:lnTo>
                    <a:pt x="1539" y="480"/>
                  </a:lnTo>
                  <a:lnTo>
                    <a:pt x="1530" y="478"/>
                  </a:lnTo>
                  <a:lnTo>
                    <a:pt x="1520" y="476"/>
                  </a:lnTo>
                  <a:lnTo>
                    <a:pt x="1517" y="474"/>
                  </a:lnTo>
                  <a:lnTo>
                    <a:pt x="1516" y="472"/>
                  </a:lnTo>
                  <a:lnTo>
                    <a:pt x="1516" y="472"/>
                  </a:lnTo>
                  <a:lnTo>
                    <a:pt x="1514" y="469"/>
                  </a:lnTo>
                  <a:lnTo>
                    <a:pt x="1512" y="465"/>
                  </a:lnTo>
                  <a:lnTo>
                    <a:pt x="1500" y="461"/>
                  </a:lnTo>
                  <a:lnTo>
                    <a:pt x="1490" y="457"/>
                  </a:lnTo>
                  <a:lnTo>
                    <a:pt x="1485" y="456"/>
                  </a:lnTo>
                  <a:lnTo>
                    <a:pt x="1485" y="454"/>
                  </a:lnTo>
                  <a:lnTo>
                    <a:pt x="1485" y="454"/>
                  </a:lnTo>
                  <a:lnTo>
                    <a:pt x="1487" y="452"/>
                  </a:lnTo>
                  <a:lnTo>
                    <a:pt x="1491" y="452"/>
                  </a:lnTo>
                  <a:lnTo>
                    <a:pt x="1504" y="456"/>
                  </a:lnTo>
                  <a:lnTo>
                    <a:pt x="1519" y="459"/>
                  </a:lnTo>
                  <a:lnTo>
                    <a:pt x="1530" y="465"/>
                  </a:lnTo>
                  <a:lnTo>
                    <a:pt x="1530" y="465"/>
                  </a:lnTo>
                  <a:lnTo>
                    <a:pt x="1542" y="469"/>
                  </a:lnTo>
                  <a:lnTo>
                    <a:pt x="1554" y="469"/>
                  </a:lnTo>
                  <a:lnTo>
                    <a:pt x="1554" y="469"/>
                  </a:lnTo>
                  <a:lnTo>
                    <a:pt x="1557" y="469"/>
                  </a:lnTo>
                  <a:lnTo>
                    <a:pt x="1558" y="467"/>
                  </a:lnTo>
                  <a:lnTo>
                    <a:pt x="1560" y="459"/>
                  </a:lnTo>
                  <a:lnTo>
                    <a:pt x="1558" y="454"/>
                  </a:lnTo>
                  <a:lnTo>
                    <a:pt x="1558" y="446"/>
                  </a:lnTo>
                  <a:lnTo>
                    <a:pt x="1558" y="446"/>
                  </a:lnTo>
                  <a:lnTo>
                    <a:pt x="1560" y="446"/>
                  </a:lnTo>
                  <a:lnTo>
                    <a:pt x="1563" y="446"/>
                  </a:lnTo>
                  <a:lnTo>
                    <a:pt x="1570" y="448"/>
                  </a:lnTo>
                  <a:lnTo>
                    <a:pt x="1580" y="452"/>
                  </a:lnTo>
                  <a:lnTo>
                    <a:pt x="1585" y="454"/>
                  </a:lnTo>
                  <a:lnTo>
                    <a:pt x="1589" y="454"/>
                  </a:lnTo>
                  <a:lnTo>
                    <a:pt x="1589" y="454"/>
                  </a:lnTo>
                  <a:lnTo>
                    <a:pt x="1592" y="450"/>
                  </a:lnTo>
                  <a:lnTo>
                    <a:pt x="1596" y="446"/>
                  </a:lnTo>
                  <a:lnTo>
                    <a:pt x="1603" y="435"/>
                  </a:lnTo>
                  <a:lnTo>
                    <a:pt x="1609" y="424"/>
                  </a:lnTo>
                  <a:lnTo>
                    <a:pt x="1617" y="417"/>
                  </a:lnTo>
                  <a:lnTo>
                    <a:pt x="1617" y="417"/>
                  </a:lnTo>
                  <a:lnTo>
                    <a:pt x="1620" y="413"/>
                  </a:lnTo>
                  <a:lnTo>
                    <a:pt x="1620" y="411"/>
                  </a:lnTo>
                  <a:lnTo>
                    <a:pt x="1620" y="409"/>
                  </a:lnTo>
                  <a:lnTo>
                    <a:pt x="1618" y="407"/>
                  </a:lnTo>
                  <a:lnTo>
                    <a:pt x="1611" y="404"/>
                  </a:lnTo>
                  <a:lnTo>
                    <a:pt x="1601" y="404"/>
                  </a:lnTo>
                  <a:lnTo>
                    <a:pt x="1601" y="404"/>
                  </a:lnTo>
                  <a:lnTo>
                    <a:pt x="1590" y="404"/>
                  </a:lnTo>
                  <a:lnTo>
                    <a:pt x="1582" y="400"/>
                  </a:lnTo>
                  <a:lnTo>
                    <a:pt x="1573" y="394"/>
                  </a:lnTo>
                  <a:lnTo>
                    <a:pt x="1567" y="389"/>
                  </a:lnTo>
                  <a:lnTo>
                    <a:pt x="1567" y="389"/>
                  </a:lnTo>
                  <a:lnTo>
                    <a:pt x="1561" y="383"/>
                  </a:lnTo>
                  <a:lnTo>
                    <a:pt x="1561" y="380"/>
                  </a:lnTo>
                  <a:lnTo>
                    <a:pt x="1561" y="378"/>
                  </a:lnTo>
                  <a:lnTo>
                    <a:pt x="1563" y="376"/>
                  </a:lnTo>
                  <a:lnTo>
                    <a:pt x="1569" y="376"/>
                  </a:lnTo>
                  <a:lnTo>
                    <a:pt x="1569" y="376"/>
                  </a:lnTo>
                  <a:lnTo>
                    <a:pt x="1571" y="376"/>
                  </a:lnTo>
                  <a:lnTo>
                    <a:pt x="1577" y="380"/>
                  </a:lnTo>
                  <a:lnTo>
                    <a:pt x="1587" y="387"/>
                  </a:lnTo>
                  <a:lnTo>
                    <a:pt x="1599" y="396"/>
                  </a:lnTo>
                  <a:lnTo>
                    <a:pt x="1603" y="398"/>
                  </a:lnTo>
                  <a:lnTo>
                    <a:pt x="1608" y="400"/>
                  </a:lnTo>
                  <a:lnTo>
                    <a:pt x="1608" y="400"/>
                  </a:lnTo>
                  <a:lnTo>
                    <a:pt x="1611" y="400"/>
                  </a:lnTo>
                  <a:lnTo>
                    <a:pt x="1615" y="396"/>
                  </a:lnTo>
                  <a:lnTo>
                    <a:pt x="1622" y="389"/>
                  </a:lnTo>
                  <a:lnTo>
                    <a:pt x="1637" y="372"/>
                  </a:lnTo>
                  <a:lnTo>
                    <a:pt x="1637" y="372"/>
                  </a:lnTo>
                  <a:lnTo>
                    <a:pt x="1640" y="371"/>
                  </a:lnTo>
                  <a:lnTo>
                    <a:pt x="1640" y="369"/>
                  </a:lnTo>
                  <a:lnTo>
                    <a:pt x="1636" y="365"/>
                  </a:lnTo>
                  <a:lnTo>
                    <a:pt x="1631" y="361"/>
                  </a:lnTo>
                  <a:lnTo>
                    <a:pt x="1627" y="357"/>
                  </a:lnTo>
                  <a:lnTo>
                    <a:pt x="1627" y="357"/>
                  </a:lnTo>
                  <a:lnTo>
                    <a:pt x="1625" y="356"/>
                  </a:lnTo>
                  <a:lnTo>
                    <a:pt x="1625" y="354"/>
                  </a:lnTo>
                  <a:lnTo>
                    <a:pt x="1630" y="352"/>
                  </a:lnTo>
                  <a:lnTo>
                    <a:pt x="1636" y="350"/>
                  </a:lnTo>
                  <a:lnTo>
                    <a:pt x="1642" y="350"/>
                  </a:lnTo>
                  <a:lnTo>
                    <a:pt x="1642" y="350"/>
                  </a:lnTo>
                  <a:lnTo>
                    <a:pt x="1646" y="350"/>
                  </a:lnTo>
                  <a:lnTo>
                    <a:pt x="1650" y="354"/>
                  </a:lnTo>
                  <a:lnTo>
                    <a:pt x="1655" y="361"/>
                  </a:lnTo>
                  <a:lnTo>
                    <a:pt x="1655" y="361"/>
                  </a:lnTo>
                  <a:lnTo>
                    <a:pt x="1658" y="363"/>
                  </a:lnTo>
                  <a:lnTo>
                    <a:pt x="1663" y="361"/>
                  </a:lnTo>
                  <a:lnTo>
                    <a:pt x="1675" y="359"/>
                  </a:lnTo>
                  <a:lnTo>
                    <a:pt x="1675" y="359"/>
                  </a:lnTo>
                  <a:lnTo>
                    <a:pt x="1678" y="357"/>
                  </a:lnTo>
                  <a:lnTo>
                    <a:pt x="1678" y="356"/>
                  </a:lnTo>
                  <a:lnTo>
                    <a:pt x="1677" y="352"/>
                  </a:lnTo>
                  <a:lnTo>
                    <a:pt x="1672" y="346"/>
                  </a:lnTo>
                  <a:lnTo>
                    <a:pt x="1665" y="341"/>
                  </a:lnTo>
                  <a:lnTo>
                    <a:pt x="1665" y="341"/>
                  </a:lnTo>
                  <a:lnTo>
                    <a:pt x="1662" y="339"/>
                  </a:lnTo>
                  <a:lnTo>
                    <a:pt x="1660" y="337"/>
                  </a:lnTo>
                  <a:lnTo>
                    <a:pt x="1660" y="333"/>
                  </a:lnTo>
                  <a:lnTo>
                    <a:pt x="1662" y="332"/>
                  </a:lnTo>
                  <a:lnTo>
                    <a:pt x="1665" y="332"/>
                  </a:lnTo>
                  <a:lnTo>
                    <a:pt x="1666" y="332"/>
                  </a:lnTo>
                  <a:lnTo>
                    <a:pt x="1668" y="333"/>
                  </a:lnTo>
                  <a:lnTo>
                    <a:pt x="1668" y="333"/>
                  </a:lnTo>
                  <a:lnTo>
                    <a:pt x="1671" y="339"/>
                  </a:lnTo>
                  <a:lnTo>
                    <a:pt x="1675" y="341"/>
                  </a:lnTo>
                  <a:lnTo>
                    <a:pt x="1678" y="344"/>
                  </a:lnTo>
                  <a:lnTo>
                    <a:pt x="1682" y="348"/>
                  </a:lnTo>
                  <a:lnTo>
                    <a:pt x="1682" y="348"/>
                  </a:lnTo>
                  <a:lnTo>
                    <a:pt x="1685" y="356"/>
                  </a:lnTo>
                  <a:lnTo>
                    <a:pt x="1687" y="356"/>
                  </a:lnTo>
                  <a:lnTo>
                    <a:pt x="1690" y="356"/>
                  </a:lnTo>
                  <a:lnTo>
                    <a:pt x="1699" y="350"/>
                  </a:lnTo>
                  <a:lnTo>
                    <a:pt x="1699" y="350"/>
                  </a:lnTo>
                  <a:lnTo>
                    <a:pt x="1704" y="346"/>
                  </a:lnTo>
                  <a:lnTo>
                    <a:pt x="1710" y="343"/>
                  </a:lnTo>
                  <a:lnTo>
                    <a:pt x="1717" y="332"/>
                  </a:lnTo>
                  <a:lnTo>
                    <a:pt x="1717" y="332"/>
                  </a:lnTo>
                  <a:lnTo>
                    <a:pt x="1720" y="330"/>
                  </a:lnTo>
                  <a:lnTo>
                    <a:pt x="1722" y="330"/>
                  </a:lnTo>
                  <a:lnTo>
                    <a:pt x="1725" y="328"/>
                  </a:lnTo>
                  <a:lnTo>
                    <a:pt x="1729" y="322"/>
                  </a:lnTo>
                  <a:lnTo>
                    <a:pt x="1729" y="322"/>
                  </a:lnTo>
                  <a:lnTo>
                    <a:pt x="1731" y="319"/>
                  </a:lnTo>
                  <a:lnTo>
                    <a:pt x="1731" y="315"/>
                  </a:lnTo>
                  <a:lnTo>
                    <a:pt x="1729" y="307"/>
                  </a:lnTo>
                  <a:lnTo>
                    <a:pt x="1725" y="300"/>
                  </a:lnTo>
                  <a:lnTo>
                    <a:pt x="1719" y="294"/>
                  </a:lnTo>
                  <a:lnTo>
                    <a:pt x="1719" y="294"/>
                  </a:lnTo>
                  <a:lnTo>
                    <a:pt x="1717" y="293"/>
                  </a:lnTo>
                  <a:lnTo>
                    <a:pt x="1716" y="291"/>
                  </a:lnTo>
                  <a:lnTo>
                    <a:pt x="1716" y="285"/>
                  </a:lnTo>
                  <a:lnTo>
                    <a:pt x="1716" y="282"/>
                  </a:lnTo>
                  <a:lnTo>
                    <a:pt x="1715" y="280"/>
                  </a:lnTo>
                  <a:lnTo>
                    <a:pt x="1712" y="278"/>
                  </a:lnTo>
                  <a:lnTo>
                    <a:pt x="1712" y="278"/>
                  </a:lnTo>
                  <a:lnTo>
                    <a:pt x="1709" y="274"/>
                  </a:lnTo>
                  <a:lnTo>
                    <a:pt x="1707" y="271"/>
                  </a:lnTo>
                  <a:lnTo>
                    <a:pt x="1707" y="269"/>
                  </a:lnTo>
                  <a:lnTo>
                    <a:pt x="1707" y="267"/>
                  </a:lnTo>
                  <a:lnTo>
                    <a:pt x="1713" y="267"/>
                  </a:lnTo>
                  <a:lnTo>
                    <a:pt x="1713" y="267"/>
                  </a:lnTo>
                  <a:lnTo>
                    <a:pt x="1719" y="267"/>
                  </a:lnTo>
                  <a:lnTo>
                    <a:pt x="1725" y="267"/>
                  </a:lnTo>
                  <a:lnTo>
                    <a:pt x="1729" y="263"/>
                  </a:lnTo>
                  <a:lnTo>
                    <a:pt x="1732" y="257"/>
                  </a:lnTo>
                  <a:lnTo>
                    <a:pt x="1732" y="257"/>
                  </a:lnTo>
                  <a:lnTo>
                    <a:pt x="1734" y="256"/>
                  </a:lnTo>
                  <a:lnTo>
                    <a:pt x="1732" y="254"/>
                  </a:lnTo>
                  <a:lnTo>
                    <a:pt x="1729" y="250"/>
                  </a:lnTo>
                  <a:lnTo>
                    <a:pt x="1725" y="246"/>
                  </a:lnTo>
                  <a:lnTo>
                    <a:pt x="1725" y="244"/>
                  </a:lnTo>
                  <a:lnTo>
                    <a:pt x="1728" y="243"/>
                  </a:lnTo>
                  <a:lnTo>
                    <a:pt x="1728" y="243"/>
                  </a:lnTo>
                  <a:lnTo>
                    <a:pt x="1731" y="239"/>
                  </a:lnTo>
                  <a:lnTo>
                    <a:pt x="1731" y="237"/>
                  </a:lnTo>
                  <a:lnTo>
                    <a:pt x="1731" y="235"/>
                  </a:lnTo>
                  <a:lnTo>
                    <a:pt x="1726" y="233"/>
                  </a:lnTo>
                  <a:lnTo>
                    <a:pt x="1720" y="232"/>
                  </a:lnTo>
                  <a:lnTo>
                    <a:pt x="1720" y="232"/>
                  </a:lnTo>
                  <a:lnTo>
                    <a:pt x="1715" y="230"/>
                  </a:lnTo>
                  <a:lnTo>
                    <a:pt x="1710" y="228"/>
                  </a:lnTo>
                  <a:lnTo>
                    <a:pt x="1707" y="224"/>
                  </a:lnTo>
                  <a:lnTo>
                    <a:pt x="1706" y="219"/>
                  </a:lnTo>
                  <a:lnTo>
                    <a:pt x="1706" y="219"/>
                  </a:lnTo>
                  <a:lnTo>
                    <a:pt x="1704" y="215"/>
                  </a:lnTo>
                  <a:lnTo>
                    <a:pt x="1703" y="215"/>
                  </a:lnTo>
                  <a:lnTo>
                    <a:pt x="1697" y="213"/>
                  </a:lnTo>
                  <a:lnTo>
                    <a:pt x="1690" y="213"/>
                  </a:lnTo>
                  <a:lnTo>
                    <a:pt x="1682" y="211"/>
                  </a:lnTo>
                  <a:lnTo>
                    <a:pt x="1682" y="211"/>
                  </a:lnTo>
                  <a:lnTo>
                    <a:pt x="1675" y="207"/>
                  </a:lnTo>
                  <a:lnTo>
                    <a:pt x="1666" y="206"/>
                  </a:lnTo>
                  <a:lnTo>
                    <a:pt x="1652" y="207"/>
                  </a:lnTo>
                  <a:lnTo>
                    <a:pt x="1652" y="207"/>
                  </a:lnTo>
                  <a:lnTo>
                    <a:pt x="1650" y="207"/>
                  </a:lnTo>
                  <a:lnTo>
                    <a:pt x="1649" y="211"/>
                  </a:lnTo>
                  <a:lnTo>
                    <a:pt x="1649" y="219"/>
                  </a:lnTo>
                  <a:lnTo>
                    <a:pt x="1650" y="228"/>
                  </a:lnTo>
                  <a:lnTo>
                    <a:pt x="1652" y="230"/>
                  </a:lnTo>
                  <a:lnTo>
                    <a:pt x="1653" y="232"/>
                  </a:lnTo>
                  <a:lnTo>
                    <a:pt x="1653" y="232"/>
                  </a:lnTo>
                  <a:lnTo>
                    <a:pt x="1658" y="233"/>
                  </a:lnTo>
                  <a:lnTo>
                    <a:pt x="1662" y="237"/>
                  </a:lnTo>
                  <a:lnTo>
                    <a:pt x="1662" y="241"/>
                  </a:lnTo>
                  <a:lnTo>
                    <a:pt x="1662" y="243"/>
                  </a:lnTo>
                  <a:lnTo>
                    <a:pt x="1659" y="243"/>
                  </a:lnTo>
                  <a:lnTo>
                    <a:pt x="1659" y="243"/>
                  </a:lnTo>
                  <a:lnTo>
                    <a:pt x="1658" y="244"/>
                  </a:lnTo>
                  <a:lnTo>
                    <a:pt x="1658" y="246"/>
                  </a:lnTo>
                  <a:lnTo>
                    <a:pt x="1658" y="250"/>
                  </a:lnTo>
                  <a:lnTo>
                    <a:pt x="1658" y="254"/>
                  </a:lnTo>
                  <a:lnTo>
                    <a:pt x="1658" y="254"/>
                  </a:lnTo>
                  <a:lnTo>
                    <a:pt x="1656" y="254"/>
                  </a:lnTo>
                  <a:lnTo>
                    <a:pt x="1656" y="254"/>
                  </a:lnTo>
                  <a:lnTo>
                    <a:pt x="1653" y="254"/>
                  </a:lnTo>
                  <a:lnTo>
                    <a:pt x="1649" y="254"/>
                  </a:lnTo>
                  <a:lnTo>
                    <a:pt x="1646" y="257"/>
                  </a:lnTo>
                  <a:lnTo>
                    <a:pt x="1643" y="265"/>
                  </a:lnTo>
                  <a:lnTo>
                    <a:pt x="1643" y="265"/>
                  </a:lnTo>
                  <a:lnTo>
                    <a:pt x="1643" y="274"/>
                  </a:lnTo>
                  <a:lnTo>
                    <a:pt x="1642" y="282"/>
                  </a:lnTo>
                  <a:lnTo>
                    <a:pt x="1638" y="287"/>
                  </a:lnTo>
                  <a:lnTo>
                    <a:pt x="1634" y="291"/>
                  </a:lnTo>
                  <a:lnTo>
                    <a:pt x="1634" y="291"/>
                  </a:lnTo>
                  <a:lnTo>
                    <a:pt x="1631" y="291"/>
                  </a:lnTo>
                  <a:lnTo>
                    <a:pt x="1630" y="291"/>
                  </a:lnTo>
                  <a:lnTo>
                    <a:pt x="1630" y="285"/>
                  </a:lnTo>
                  <a:lnTo>
                    <a:pt x="1628" y="278"/>
                  </a:lnTo>
                  <a:lnTo>
                    <a:pt x="1627" y="276"/>
                  </a:lnTo>
                  <a:lnTo>
                    <a:pt x="1625" y="276"/>
                  </a:lnTo>
                  <a:lnTo>
                    <a:pt x="1625" y="276"/>
                  </a:lnTo>
                  <a:lnTo>
                    <a:pt x="1622" y="276"/>
                  </a:lnTo>
                  <a:lnTo>
                    <a:pt x="1621" y="278"/>
                  </a:lnTo>
                  <a:lnTo>
                    <a:pt x="1620" y="285"/>
                  </a:lnTo>
                  <a:lnTo>
                    <a:pt x="1620" y="291"/>
                  </a:lnTo>
                  <a:lnTo>
                    <a:pt x="1621" y="293"/>
                  </a:lnTo>
                  <a:lnTo>
                    <a:pt x="1622" y="294"/>
                  </a:lnTo>
                  <a:lnTo>
                    <a:pt x="1622" y="294"/>
                  </a:lnTo>
                  <a:lnTo>
                    <a:pt x="1625" y="296"/>
                  </a:lnTo>
                  <a:lnTo>
                    <a:pt x="1627" y="300"/>
                  </a:lnTo>
                  <a:lnTo>
                    <a:pt x="1630" y="311"/>
                  </a:lnTo>
                  <a:lnTo>
                    <a:pt x="1630" y="311"/>
                  </a:lnTo>
                  <a:lnTo>
                    <a:pt x="1630" y="313"/>
                  </a:lnTo>
                  <a:lnTo>
                    <a:pt x="1628" y="315"/>
                  </a:lnTo>
                  <a:lnTo>
                    <a:pt x="1625" y="317"/>
                  </a:lnTo>
                  <a:lnTo>
                    <a:pt x="1620" y="319"/>
                  </a:lnTo>
                  <a:lnTo>
                    <a:pt x="1618" y="321"/>
                  </a:lnTo>
                  <a:lnTo>
                    <a:pt x="1615" y="322"/>
                  </a:lnTo>
                  <a:lnTo>
                    <a:pt x="1615" y="322"/>
                  </a:lnTo>
                  <a:lnTo>
                    <a:pt x="1614" y="326"/>
                  </a:lnTo>
                  <a:lnTo>
                    <a:pt x="1612" y="326"/>
                  </a:lnTo>
                  <a:lnTo>
                    <a:pt x="1611" y="324"/>
                  </a:lnTo>
                  <a:lnTo>
                    <a:pt x="1608" y="317"/>
                  </a:lnTo>
                  <a:lnTo>
                    <a:pt x="1605" y="311"/>
                  </a:lnTo>
                  <a:lnTo>
                    <a:pt x="1605" y="311"/>
                  </a:lnTo>
                  <a:lnTo>
                    <a:pt x="1599" y="306"/>
                  </a:lnTo>
                  <a:lnTo>
                    <a:pt x="1595" y="298"/>
                  </a:lnTo>
                  <a:lnTo>
                    <a:pt x="1592" y="293"/>
                  </a:lnTo>
                  <a:lnTo>
                    <a:pt x="1592" y="285"/>
                  </a:lnTo>
                  <a:lnTo>
                    <a:pt x="1592" y="285"/>
                  </a:lnTo>
                  <a:lnTo>
                    <a:pt x="1592" y="280"/>
                  </a:lnTo>
                  <a:lnTo>
                    <a:pt x="1593" y="278"/>
                  </a:lnTo>
                  <a:lnTo>
                    <a:pt x="1596" y="276"/>
                  </a:lnTo>
                  <a:lnTo>
                    <a:pt x="1599" y="274"/>
                  </a:lnTo>
                  <a:lnTo>
                    <a:pt x="1599" y="274"/>
                  </a:lnTo>
                  <a:lnTo>
                    <a:pt x="1602" y="272"/>
                  </a:lnTo>
                  <a:lnTo>
                    <a:pt x="1602" y="269"/>
                  </a:lnTo>
                  <a:lnTo>
                    <a:pt x="1601" y="265"/>
                  </a:lnTo>
                  <a:lnTo>
                    <a:pt x="1599" y="257"/>
                  </a:lnTo>
                  <a:lnTo>
                    <a:pt x="1599" y="257"/>
                  </a:lnTo>
                  <a:lnTo>
                    <a:pt x="1598" y="252"/>
                  </a:lnTo>
                  <a:lnTo>
                    <a:pt x="1595" y="248"/>
                  </a:lnTo>
                  <a:lnTo>
                    <a:pt x="1590" y="246"/>
                  </a:lnTo>
                  <a:lnTo>
                    <a:pt x="1586" y="241"/>
                  </a:lnTo>
                  <a:lnTo>
                    <a:pt x="1586" y="241"/>
                  </a:lnTo>
                  <a:lnTo>
                    <a:pt x="1580" y="233"/>
                  </a:lnTo>
                  <a:lnTo>
                    <a:pt x="1576" y="232"/>
                  </a:lnTo>
                  <a:lnTo>
                    <a:pt x="1571" y="232"/>
                  </a:lnTo>
                  <a:lnTo>
                    <a:pt x="1567" y="233"/>
                  </a:lnTo>
                  <a:lnTo>
                    <a:pt x="1567" y="233"/>
                  </a:lnTo>
                  <a:lnTo>
                    <a:pt x="1566" y="239"/>
                  </a:lnTo>
                  <a:lnTo>
                    <a:pt x="1564" y="244"/>
                  </a:lnTo>
                  <a:lnTo>
                    <a:pt x="1563" y="248"/>
                  </a:lnTo>
                  <a:lnTo>
                    <a:pt x="1560" y="252"/>
                  </a:lnTo>
                  <a:lnTo>
                    <a:pt x="1560" y="252"/>
                  </a:lnTo>
                  <a:lnTo>
                    <a:pt x="1558" y="254"/>
                  </a:lnTo>
                  <a:lnTo>
                    <a:pt x="1557" y="257"/>
                  </a:lnTo>
                  <a:lnTo>
                    <a:pt x="1555" y="263"/>
                  </a:lnTo>
                  <a:lnTo>
                    <a:pt x="1554" y="269"/>
                  </a:lnTo>
                  <a:lnTo>
                    <a:pt x="1552" y="271"/>
                  </a:lnTo>
                  <a:lnTo>
                    <a:pt x="1551" y="272"/>
                  </a:lnTo>
                  <a:lnTo>
                    <a:pt x="1551" y="272"/>
                  </a:lnTo>
                  <a:lnTo>
                    <a:pt x="1550" y="272"/>
                  </a:lnTo>
                  <a:lnTo>
                    <a:pt x="1548" y="269"/>
                  </a:lnTo>
                  <a:lnTo>
                    <a:pt x="1548" y="259"/>
                  </a:lnTo>
                  <a:lnTo>
                    <a:pt x="1547" y="248"/>
                  </a:lnTo>
                  <a:lnTo>
                    <a:pt x="1547" y="244"/>
                  </a:lnTo>
                  <a:lnTo>
                    <a:pt x="1545" y="243"/>
                  </a:lnTo>
                  <a:lnTo>
                    <a:pt x="1545" y="243"/>
                  </a:lnTo>
                  <a:lnTo>
                    <a:pt x="1542" y="239"/>
                  </a:lnTo>
                  <a:lnTo>
                    <a:pt x="1542" y="237"/>
                  </a:lnTo>
                  <a:lnTo>
                    <a:pt x="1544" y="233"/>
                  </a:lnTo>
                  <a:lnTo>
                    <a:pt x="1547" y="232"/>
                  </a:lnTo>
                  <a:lnTo>
                    <a:pt x="1547" y="232"/>
                  </a:lnTo>
                  <a:lnTo>
                    <a:pt x="1551" y="230"/>
                  </a:lnTo>
                  <a:lnTo>
                    <a:pt x="1554" y="226"/>
                  </a:lnTo>
                  <a:lnTo>
                    <a:pt x="1555" y="222"/>
                  </a:lnTo>
                  <a:lnTo>
                    <a:pt x="1552" y="222"/>
                  </a:lnTo>
                  <a:lnTo>
                    <a:pt x="1552" y="222"/>
                  </a:lnTo>
                  <a:lnTo>
                    <a:pt x="1547" y="220"/>
                  </a:lnTo>
                  <a:lnTo>
                    <a:pt x="1541" y="217"/>
                  </a:lnTo>
                  <a:lnTo>
                    <a:pt x="1532" y="211"/>
                  </a:lnTo>
                  <a:lnTo>
                    <a:pt x="1532" y="211"/>
                  </a:lnTo>
                  <a:lnTo>
                    <a:pt x="1529" y="211"/>
                  </a:lnTo>
                  <a:lnTo>
                    <a:pt x="1525" y="215"/>
                  </a:lnTo>
                  <a:lnTo>
                    <a:pt x="1520" y="217"/>
                  </a:lnTo>
                  <a:lnTo>
                    <a:pt x="1519" y="217"/>
                  </a:lnTo>
                  <a:lnTo>
                    <a:pt x="1517" y="217"/>
                  </a:lnTo>
                  <a:lnTo>
                    <a:pt x="1517" y="217"/>
                  </a:lnTo>
                  <a:lnTo>
                    <a:pt x="1516" y="211"/>
                  </a:lnTo>
                  <a:lnTo>
                    <a:pt x="1516" y="206"/>
                  </a:lnTo>
                  <a:lnTo>
                    <a:pt x="1517" y="194"/>
                  </a:lnTo>
                  <a:lnTo>
                    <a:pt x="1517" y="194"/>
                  </a:lnTo>
                  <a:lnTo>
                    <a:pt x="1519" y="193"/>
                  </a:lnTo>
                  <a:lnTo>
                    <a:pt x="1519" y="193"/>
                  </a:lnTo>
                  <a:lnTo>
                    <a:pt x="1522" y="193"/>
                  </a:lnTo>
                  <a:lnTo>
                    <a:pt x="1526" y="193"/>
                  </a:lnTo>
                  <a:lnTo>
                    <a:pt x="1528" y="193"/>
                  </a:lnTo>
                  <a:lnTo>
                    <a:pt x="1529" y="189"/>
                  </a:lnTo>
                  <a:lnTo>
                    <a:pt x="1529" y="189"/>
                  </a:lnTo>
                  <a:lnTo>
                    <a:pt x="1530" y="187"/>
                  </a:lnTo>
                  <a:lnTo>
                    <a:pt x="1529" y="185"/>
                  </a:lnTo>
                  <a:lnTo>
                    <a:pt x="1525" y="182"/>
                  </a:lnTo>
                  <a:lnTo>
                    <a:pt x="1520" y="178"/>
                  </a:lnTo>
                  <a:lnTo>
                    <a:pt x="1517" y="176"/>
                  </a:lnTo>
                  <a:lnTo>
                    <a:pt x="1517" y="174"/>
                  </a:lnTo>
                  <a:lnTo>
                    <a:pt x="1517" y="174"/>
                  </a:lnTo>
                  <a:lnTo>
                    <a:pt x="1516" y="170"/>
                  </a:lnTo>
                  <a:lnTo>
                    <a:pt x="1514" y="169"/>
                  </a:lnTo>
                  <a:lnTo>
                    <a:pt x="1510" y="165"/>
                  </a:lnTo>
                  <a:lnTo>
                    <a:pt x="1500" y="159"/>
                  </a:lnTo>
                  <a:lnTo>
                    <a:pt x="1500" y="159"/>
                  </a:lnTo>
                  <a:lnTo>
                    <a:pt x="1498" y="157"/>
                  </a:lnTo>
                  <a:lnTo>
                    <a:pt x="1498" y="156"/>
                  </a:lnTo>
                  <a:lnTo>
                    <a:pt x="1500" y="150"/>
                  </a:lnTo>
                  <a:lnTo>
                    <a:pt x="1500" y="143"/>
                  </a:lnTo>
                  <a:lnTo>
                    <a:pt x="1500" y="137"/>
                  </a:lnTo>
                  <a:lnTo>
                    <a:pt x="1500" y="137"/>
                  </a:lnTo>
                  <a:lnTo>
                    <a:pt x="1497" y="132"/>
                  </a:lnTo>
                  <a:lnTo>
                    <a:pt x="1490" y="124"/>
                  </a:lnTo>
                  <a:lnTo>
                    <a:pt x="1481" y="117"/>
                  </a:lnTo>
                  <a:lnTo>
                    <a:pt x="1478" y="115"/>
                  </a:lnTo>
                  <a:lnTo>
                    <a:pt x="1475" y="115"/>
                  </a:lnTo>
                  <a:lnTo>
                    <a:pt x="1475" y="115"/>
                  </a:lnTo>
                  <a:lnTo>
                    <a:pt x="1472" y="115"/>
                  </a:lnTo>
                  <a:lnTo>
                    <a:pt x="1471" y="115"/>
                  </a:lnTo>
                  <a:lnTo>
                    <a:pt x="1468" y="109"/>
                  </a:lnTo>
                  <a:lnTo>
                    <a:pt x="1468" y="106"/>
                  </a:lnTo>
                  <a:lnTo>
                    <a:pt x="1469" y="104"/>
                  </a:lnTo>
                  <a:lnTo>
                    <a:pt x="1471" y="104"/>
                  </a:lnTo>
                  <a:lnTo>
                    <a:pt x="1471" y="104"/>
                  </a:lnTo>
                  <a:lnTo>
                    <a:pt x="1473" y="104"/>
                  </a:lnTo>
                  <a:lnTo>
                    <a:pt x="1477" y="102"/>
                  </a:lnTo>
                  <a:lnTo>
                    <a:pt x="1484" y="91"/>
                  </a:lnTo>
                  <a:lnTo>
                    <a:pt x="1484" y="91"/>
                  </a:lnTo>
                  <a:lnTo>
                    <a:pt x="1490" y="83"/>
                  </a:lnTo>
                  <a:lnTo>
                    <a:pt x="1491" y="80"/>
                  </a:lnTo>
                  <a:lnTo>
                    <a:pt x="1491" y="76"/>
                  </a:lnTo>
                  <a:lnTo>
                    <a:pt x="1488" y="74"/>
                  </a:lnTo>
                  <a:lnTo>
                    <a:pt x="1488" y="74"/>
                  </a:lnTo>
                  <a:lnTo>
                    <a:pt x="1484" y="72"/>
                  </a:lnTo>
                  <a:lnTo>
                    <a:pt x="1482" y="69"/>
                  </a:lnTo>
                  <a:lnTo>
                    <a:pt x="1484" y="67"/>
                  </a:lnTo>
                  <a:lnTo>
                    <a:pt x="1490" y="67"/>
                  </a:lnTo>
                  <a:lnTo>
                    <a:pt x="1490" y="67"/>
                  </a:lnTo>
                  <a:lnTo>
                    <a:pt x="1497" y="67"/>
                  </a:lnTo>
                  <a:lnTo>
                    <a:pt x="1506" y="70"/>
                  </a:lnTo>
                  <a:lnTo>
                    <a:pt x="1514" y="70"/>
                  </a:lnTo>
                  <a:lnTo>
                    <a:pt x="1517" y="70"/>
                  </a:lnTo>
                  <a:lnTo>
                    <a:pt x="1520" y="69"/>
                  </a:lnTo>
                  <a:lnTo>
                    <a:pt x="1520" y="69"/>
                  </a:lnTo>
                  <a:lnTo>
                    <a:pt x="1526" y="61"/>
                  </a:lnTo>
                  <a:lnTo>
                    <a:pt x="1533" y="46"/>
                  </a:lnTo>
                  <a:lnTo>
                    <a:pt x="1548" y="19"/>
                  </a:lnTo>
                  <a:lnTo>
                    <a:pt x="1548" y="19"/>
                  </a:lnTo>
                  <a:lnTo>
                    <a:pt x="1550" y="15"/>
                  </a:lnTo>
                  <a:lnTo>
                    <a:pt x="1551" y="13"/>
                  </a:lnTo>
                  <a:lnTo>
                    <a:pt x="1550" y="11"/>
                  </a:lnTo>
                  <a:lnTo>
                    <a:pt x="1547" y="9"/>
                  </a:lnTo>
                  <a:lnTo>
                    <a:pt x="1539" y="7"/>
                  </a:lnTo>
                  <a:lnTo>
                    <a:pt x="1528" y="7"/>
                  </a:lnTo>
                  <a:lnTo>
                    <a:pt x="1528" y="7"/>
                  </a:lnTo>
                  <a:lnTo>
                    <a:pt x="1517" y="7"/>
                  </a:lnTo>
                  <a:lnTo>
                    <a:pt x="1510" y="5"/>
                  </a:lnTo>
                  <a:lnTo>
                    <a:pt x="1504" y="2"/>
                  </a:lnTo>
                  <a:lnTo>
                    <a:pt x="1495" y="0"/>
                  </a:lnTo>
                  <a:lnTo>
                    <a:pt x="1495" y="0"/>
                  </a:lnTo>
                  <a:lnTo>
                    <a:pt x="1484" y="0"/>
                  </a:lnTo>
                  <a:lnTo>
                    <a:pt x="1471" y="2"/>
                  </a:lnTo>
                  <a:lnTo>
                    <a:pt x="1460" y="4"/>
                  </a:lnTo>
                  <a:lnTo>
                    <a:pt x="1453" y="7"/>
                  </a:lnTo>
                  <a:lnTo>
                    <a:pt x="1453" y="7"/>
                  </a:lnTo>
                  <a:lnTo>
                    <a:pt x="1453" y="9"/>
                  </a:lnTo>
                  <a:lnTo>
                    <a:pt x="1453" y="11"/>
                  </a:lnTo>
                  <a:lnTo>
                    <a:pt x="1456" y="15"/>
                  </a:lnTo>
                  <a:lnTo>
                    <a:pt x="1457" y="19"/>
                  </a:lnTo>
                  <a:lnTo>
                    <a:pt x="1459" y="22"/>
                  </a:lnTo>
                  <a:lnTo>
                    <a:pt x="1459" y="22"/>
                  </a:lnTo>
                  <a:lnTo>
                    <a:pt x="1457" y="24"/>
                  </a:lnTo>
                  <a:lnTo>
                    <a:pt x="1457" y="24"/>
                  </a:lnTo>
                  <a:lnTo>
                    <a:pt x="1453" y="22"/>
                  </a:lnTo>
                  <a:lnTo>
                    <a:pt x="1449" y="20"/>
                  </a:lnTo>
                  <a:lnTo>
                    <a:pt x="1446" y="20"/>
                  </a:lnTo>
                  <a:lnTo>
                    <a:pt x="1446" y="20"/>
                  </a:lnTo>
                  <a:lnTo>
                    <a:pt x="1444" y="24"/>
                  </a:lnTo>
                  <a:lnTo>
                    <a:pt x="1446" y="30"/>
                  </a:lnTo>
                  <a:lnTo>
                    <a:pt x="1446" y="37"/>
                  </a:lnTo>
                  <a:lnTo>
                    <a:pt x="1446" y="50"/>
                  </a:lnTo>
                  <a:lnTo>
                    <a:pt x="1446" y="50"/>
                  </a:lnTo>
                  <a:lnTo>
                    <a:pt x="1446" y="61"/>
                  </a:lnTo>
                  <a:lnTo>
                    <a:pt x="1447" y="69"/>
                  </a:lnTo>
                  <a:lnTo>
                    <a:pt x="1450" y="74"/>
                  </a:lnTo>
                  <a:lnTo>
                    <a:pt x="1453" y="78"/>
                  </a:lnTo>
                  <a:lnTo>
                    <a:pt x="1453" y="78"/>
                  </a:lnTo>
                  <a:lnTo>
                    <a:pt x="1456" y="83"/>
                  </a:lnTo>
                  <a:lnTo>
                    <a:pt x="1457" y="91"/>
                  </a:lnTo>
                  <a:lnTo>
                    <a:pt x="1457" y="107"/>
                  </a:lnTo>
                  <a:lnTo>
                    <a:pt x="1457" y="107"/>
                  </a:lnTo>
                  <a:lnTo>
                    <a:pt x="1456" y="111"/>
                  </a:lnTo>
                  <a:lnTo>
                    <a:pt x="1456" y="115"/>
                  </a:lnTo>
                  <a:lnTo>
                    <a:pt x="1452" y="119"/>
                  </a:lnTo>
                  <a:lnTo>
                    <a:pt x="1444" y="122"/>
                  </a:lnTo>
                  <a:lnTo>
                    <a:pt x="1444" y="122"/>
                  </a:lnTo>
                  <a:lnTo>
                    <a:pt x="1444" y="122"/>
                  </a:lnTo>
                  <a:lnTo>
                    <a:pt x="1444" y="124"/>
                  </a:lnTo>
                  <a:lnTo>
                    <a:pt x="1447" y="128"/>
                  </a:lnTo>
                  <a:lnTo>
                    <a:pt x="1450" y="132"/>
                  </a:lnTo>
                  <a:lnTo>
                    <a:pt x="1452" y="133"/>
                  </a:lnTo>
                  <a:lnTo>
                    <a:pt x="1452" y="137"/>
                  </a:lnTo>
                  <a:lnTo>
                    <a:pt x="1452" y="137"/>
                  </a:lnTo>
                  <a:lnTo>
                    <a:pt x="1450" y="139"/>
                  </a:lnTo>
                  <a:lnTo>
                    <a:pt x="1449" y="139"/>
                  </a:lnTo>
                  <a:lnTo>
                    <a:pt x="1444" y="137"/>
                  </a:lnTo>
                  <a:lnTo>
                    <a:pt x="1438" y="135"/>
                  </a:lnTo>
                  <a:lnTo>
                    <a:pt x="1434" y="135"/>
                  </a:lnTo>
                  <a:lnTo>
                    <a:pt x="1434" y="135"/>
                  </a:lnTo>
                  <a:lnTo>
                    <a:pt x="1433" y="137"/>
                  </a:lnTo>
                  <a:lnTo>
                    <a:pt x="1431" y="139"/>
                  </a:lnTo>
                  <a:lnTo>
                    <a:pt x="1428" y="146"/>
                  </a:lnTo>
                  <a:lnTo>
                    <a:pt x="1428" y="156"/>
                  </a:lnTo>
                  <a:lnTo>
                    <a:pt x="1428" y="159"/>
                  </a:lnTo>
                  <a:lnTo>
                    <a:pt x="1431" y="163"/>
                  </a:lnTo>
                  <a:lnTo>
                    <a:pt x="1431" y="163"/>
                  </a:lnTo>
                  <a:lnTo>
                    <a:pt x="1436" y="169"/>
                  </a:lnTo>
                  <a:lnTo>
                    <a:pt x="1436" y="170"/>
                  </a:lnTo>
                  <a:lnTo>
                    <a:pt x="1434" y="174"/>
                  </a:lnTo>
                  <a:lnTo>
                    <a:pt x="1434" y="174"/>
                  </a:lnTo>
                  <a:lnTo>
                    <a:pt x="1431" y="180"/>
                  </a:lnTo>
                  <a:lnTo>
                    <a:pt x="1430" y="187"/>
                  </a:lnTo>
                  <a:lnTo>
                    <a:pt x="1430" y="191"/>
                  </a:lnTo>
                  <a:lnTo>
                    <a:pt x="1430" y="194"/>
                  </a:lnTo>
                  <a:lnTo>
                    <a:pt x="1433" y="198"/>
                  </a:lnTo>
                  <a:lnTo>
                    <a:pt x="1436" y="204"/>
                  </a:lnTo>
                  <a:lnTo>
                    <a:pt x="1436" y="204"/>
                  </a:lnTo>
                  <a:lnTo>
                    <a:pt x="1440" y="206"/>
                  </a:lnTo>
                  <a:lnTo>
                    <a:pt x="1444" y="209"/>
                  </a:lnTo>
                  <a:lnTo>
                    <a:pt x="1456" y="213"/>
                  </a:lnTo>
                  <a:lnTo>
                    <a:pt x="1466" y="217"/>
                  </a:lnTo>
                  <a:lnTo>
                    <a:pt x="1475" y="220"/>
                  </a:lnTo>
                  <a:lnTo>
                    <a:pt x="1475" y="220"/>
                  </a:lnTo>
                  <a:lnTo>
                    <a:pt x="1479" y="226"/>
                  </a:lnTo>
                  <a:lnTo>
                    <a:pt x="1478" y="226"/>
                  </a:lnTo>
                  <a:lnTo>
                    <a:pt x="1475" y="230"/>
                  </a:lnTo>
                  <a:lnTo>
                    <a:pt x="1475" y="232"/>
                  </a:lnTo>
                  <a:lnTo>
                    <a:pt x="1475" y="233"/>
                  </a:lnTo>
                  <a:lnTo>
                    <a:pt x="1475" y="233"/>
                  </a:lnTo>
                  <a:lnTo>
                    <a:pt x="1477" y="237"/>
                  </a:lnTo>
                  <a:lnTo>
                    <a:pt x="1477" y="241"/>
                  </a:lnTo>
                  <a:lnTo>
                    <a:pt x="1473" y="244"/>
                  </a:lnTo>
                  <a:lnTo>
                    <a:pt x="1471" y="248"/>
                  </a:lnTo>
                  <a:lnTo>
                    <a:pt x="1469" y="254"/>
                  </a:lnTo>
                  <a:lnTo>
                    <a:pt x="1469" y="254"/>
                  </a:lnTo>
                  <a:lnTo>
                    <a:pt x="1471" y="257"/>
                  </a:lnTo>
                  <a:lnTo>
                    <a:pt x="1472" y="257"/>
                  </a:lnTo>
                  <a:lnTo>
                    <a:pt x="1475" y="252"/>
                  </a:lnTo>
                  <a:lnTo>
                    <a:pt x="1479" y="244"/>
                  </a:lnTo>
                  <a:lnTo>
                    <a:pt x="1479" y="244"/>
                  </a:lnTo>
                  <a:lnTo>
                    <a:pt x="1481" y="241"/>
                  </a:lnTo>
                  <a:lnTo>
                    <a:pt x="1482" y="241"/>
                  </a:lnTo>
                  <a:lnTo>
                    <a:pt x="1484" y="241"/>
                  </a:lnTo>
                  <a:lnTo>
                    <a:pt x="1485" y="243"/>
                  </a:lnTo>
                  <a:lnTo>
                    <a:pt x="1487" y="250"/>
                  </a:lnTo>
                  <a:lnTo>
                    <a:pt x="1488" y="259"/>
                  </a:lnTo>
                  <a:lnTo>
                    <a:pt x="1488" y="259"/>
                  </a:lnTo>
                  <a:lnTo>
                    <a:pt x="1487" y="263"/>
                  </a:lnTo>
                  <a:lnTo>
                    <a:pt x="1487" y="265"/>
                  </a:lnTo>
                  <a:lnTo>
                    <a:pt x="1482" y="267"/>
                  </a:lnTo>
                  <a:lnTo>
                    <a:pt x="1478" y="269"/>
                  </a:lnTo>
                  <a:lnTo>
                    <a:pt x="1473" y="274"/>
                  </a:lnTo>
                  <a:lnTo>
                    <a:pt x="1473" y="274"/>
                  </a:lnTo>
                  <a:lnTo>
                    <a:pt x="1469" y="280"/>
                  </a:lnTo>
                  <a:lnTo>
                    <a:pt x="1465" y="283"/>
                  </a:lnTo>
                  <a:lnTo>
                    <a:pt x="1460" y="285"/>
                  </a:lnTo>
                  <a:lnTo>
                    <a:pt x="1455" y="283"/>
                  </a:lnTo>
                  <a:lnTo>
                    <a:pt x="1455" y="283"/>
                  </a:lnTo>
                  <a:lnTo>
                    <a:pt x="1452" y="283"/>
                  </a:lnTo>
                  <a:lnTo>
                    <a:pt x="1450" y="285"/>
                  </a:lnTo>
                  <a:lnTo>
                    <a:pt x="1450" y="293"/>
                  </a:lnTo>
                  <a:lnTo>
                    <a:pt x="1452" y="300"/>
                  </a:lnTo>
                  <a:lnTo>
                    <a:pt x="1455" y="309"/>
                  </a:lnTo>
                  <a:lnTo>
                    <a:pt x="1455" y="309"/>
                  </a:lnTo>
                  <a:lnTo>
                    <a:pt x="1456" y="315"/>
                  </a:lnTo>
                  <a:lnTo>
                    <a:pt x="1455" y="319"/>
                  </a:lnTo>
                  <a:lnTo>
                    <a:pt x="1450" y="321"/>
                  </a:lnTo>
                  <a:lnTo>
                    <a:pt x="1444" y="319"/>
                  </a:lnTo>
                  <a:lnTo>
                    <a:pt x="1444" y="319"/>
                  </a:lnTo>
                  <a:lnTo>
                    <a:pt x="1437" y="315"/>
                  </a:lnTo>
                  <a:lnTo>
                    <a:pt x="1433" y="309"/>
                  </a:lnTo>
                  <a:lnTo>
                    <a:pt x="1431" y="304"/>
                  </a:lnTo>
                  <a:lnTo>
                    <a:pt x="1433" y="298"/>
                  </a:lnTo>
                  <a:lnTo>
                    <a:pt x="1433" y="298"/>
                  </a:lnTo>
                  <a:lnTo>
                    <a:pt x="1437" y="291"/>
                  </a:lnTo>
                  <a:lnTo>
                    <a:pt x="1438" y="283"/>
                  </a:lnTo>
                  <a:lnTo>
                    <a:pt x="1438" y="280"/>
                  </a:lnTo>
                  <a:lnTo>
                    <a:pt x="1437" y="278"/>
                  </a:lnTo>
                  <a:lnTo>
                    <a:pt x="1436" y="278"/>
                  </a:lnTo>
                  <a:lnTo>
                    <a:pt x="1436" y="278"/>
                  </a:lnTo>
                  <a:lnTo>
                    <a:pt x="1431" y="278"/>
                  </a:lnTo>
                  <a:lnTo>
                    <a:pt x="1424" y="278"/>
                  </a:lnTo>
                  <a:lnTo>
                    <a:pt x="1418" y="274"/>
                  </a:lnTo>
                  <a:lnTo>
                    <a:pt x="1414" y="271"/>
                  </a:lnTo>
                  <a:lnTo>
                    <a:pt x="1414" y="271"/>
                  </a:lnTo>
                  <a:lnTo>
                    <a:pt x="1412" y="265"/>
                  </a:lnTo>
                  <a:lnTo>
                    <a:pt x="1414" y="265"/>
                  </a:lnTo>
                  <a:lnTo>
                    <a:pt x="1428" y="267"/>
                  </a:lnTo>
                  <a:lnTo>
                    <a:pt x="1428" y="267"/>
                  </a:lnTo>
                  <a:lnTo>
                    <a:pt x="1431" y="267"/>
                  </a:lnTo>
                  <a:lnTo>
                    <a:pt x="1433" y="267"/>
                  </a:lnTo>
                  <a:lnTo>
                    <a:pt x="1434" y="263"/>
                  </a:lnTo>
                  <a:lnTo>
                    <a:pt x="1434" y="259"/>
                  </a:lnTo>
                  <a:lnTo>
                    <a:pt x="1436" y="257"/>
                  </a:lnTo>
                  <a:lnTo>
                    <a:pt x="1438" y="257"/>
                  </a:lnTo>
                  <a:lnTo>
                    <a:pt x="1438" y="257"/>
                  </a:lnTo>
                  <a:lnTo>
                    <a:pt x="1444" y="257"/>
                  </a:lnTo>
                  <a:lnTo>
                    <a:pt x="1450" y="259"/>
                  </a:lnTo>
                  <a:lnTo>
                    <a:pt x="1456" y="257"/>
                  </a:lnTo>
                  <a:lnTo>
                    <a:pt x="1460" y="254"/>
                  </a:lnTo>
                  <a:lnTo>
                    <a:pt x="1460" y="254"/>
                  </a:lnTo>
                  <a:lnTo>
                    <a:pt x="1463" y="252"/>
                  </a:lnTo>
                  <a:lnTo>
                    <a:pt x="1463" y="246"/>
                  </a:lnTo>
                  <a:lnTo>
                    <a:pt x="1462" y="243"/>
                  </a:lnTo>
                  <a:lnTo>
                    <a:pt x="1460" y="239"/>
                  </a:lnTo>
                  <a:lnTo>
                    <a:pt x="1456" y="233"/>
                  </a:lnTo>
                  <a:lnTo>
                    <a:pt x="1453" y="232"/>
                  </a:lnTo>
                  <a:lnTo>
                    <a:pt x="1450" y="233"/>
                  </a:lnTo>
                  <a:lnTo>
                    <a:pt x="1450" y="233"/>
                  </a:lnTo>
                  <a:lnTo>
                    <a:pt x="1444" y="235"/>
                  </a:lnTo>
                  <a:lnTo>
                    <a:pt x="1440" y="235"/>
                  </a:lnTo>
                  <a:lnTo>
                    <a:pt x="1436" y="235"/>
                  </a:lnTo>
                  <a:lnTo>
                    <a:pt x="1434" y="233"/>
                  </a:lnTo>
                  <a:lnTo>
                    <a:pt x="1434" y="232"/>
                  </a:lnTo>
                  <a:lnTo>
                    <a:pt x="1434" y="232"/>
                  </a:lnTo>
                  <a:lnTo>
                    <a:pt x="1434" y="228"/>
                  </a:lnTo>
                  <a:lnTo>
                    <a:pt x="1436" y="228"/>
                  </a:lnTo>
                  <a:lnTo>
                    <a:pt x="1440" y="226"/>
                  </a:lnTo>
                  <a:lnTo>
                    <a:pt x="1446" y="228"/>
                  </a:lnTo>
                  <a:lnTo>
                    <a:pt x="1450" y="228"/>
                  </a:lnTo>
                  <a:lnTo>
                    <a:pt x="1450" y="228"/>
                  </a:lnTo>
                  <a:lnTo>
                    <a:pt x="1452" y="226"/>
                  </a:lnTo>
                  <a:lnTo>
                    <a:pt x="1452" y="224"/>
                  </a:lnTo>
                  <a:lnTo>
                    <a:pt x="1450" y="220"/>
                  </a:lnTo>
                  <a:lnTo>
                    <a:pt x="1444" y="219"/>
                  </a:lnTo>
                  <a:lnTo>
                    <a:pt x="1438" y="219"/>
                  </a:lnTo>
                  <a:lnTo>
                    <a:pt x="1438" y="219"/>
                  </a:lnTo>
                  <a:lnTo>
                    <a:pt x="1433" y="220"/>
                  </a:lnTo>
                  <a:lnTo>
                    <a:pt x="1427" y="220"/>
                  </a:lnTo>
                  <a:lnTo>
                    <a:pt x="1422" y="217"/>
                  </a:lnTo>
                  <a:lnTo>
                    <a:pt x="1416" y="211"/>
                  </a:lnTo>
                  <a:lnTo>
                    <a:pt x="1416" y="211"/>
                  </a:lnTo>
                  <a:lnTo>
                    <a:pt x="1411" y="206"/>
                  </a:lnTo>
                  <a:lnTo>
                    <a:pt x="1406" y="204"/>
                  </a:lnTo>
                  <a:lnTo>
                    <a:pt x="1403" y="204"/>
                  </a:lnTo>
                  <a:lnTo>
                    <a:pt x="1400" y="204"/>
                  </a:lnTo>
                  <a:lnTo>
                    <a:pt x="1398" y="207"/>
                  </a:lnTo>
                  <a:lnTo>
                    <a:pt x="1395" y="211"/>
                  </a:lnTo>
                  <a:lnTo>
                    <a:pt x="1393" y="219"/>
                  </a:lnTo>
                  <a:lnTo>
                    <a:pt x="1393" y="219"/>
                  </a:lnTo>
                  <a:lnTo>
                    <a:pt x="1392" y="226"/>
                  </a:lnTo>
                  <a:lnTo>
                    <a:pt x="1390" y="230"/>
                  </a:lnTo>
                  <a:lnTo>
                    <a:pt x="1387" y="232"/>
                  </a:lnTo>
                  <a:lnTo>
                    <a:pt x="1384" y="233"/>
                  </a:lnTo>
                  <a:lnTo>
                    <a:pt x="1379" y="233"/>
                  </a:lnTo>
                  <a:lnTo>
                    <a:pt x="1376" y="233"/>
                  </a:lnTo>
                  <a:lnTo>
                    <a:pt x="1373" y="235"/>
                  </a:lnTo>
                  <a:lnTo>
                    <a:pt x="1373" y="235"/>
                  </a:lnTo>
                  <a:lnTo>
                    <a:pt x="1373" y="239"/>
                  </a:lnTo>
                  <a:lnTo>
                    <a:pt x="1373" y="241"/>
                  </a:lnTo>
                  <a:lnTo>
                    <a:pt x="1376" y="244"/>
                  </a:lnTo>
                  <a:lnTo>
                    <a:pt x="1383" y="248"/>
                  </a:lnTo>
                  <a:lnTo>
                    <a:pt x="1390" y="248"/>
                  </a:lnTo>
                  <a:lnTo>
                    <a:pt x="1390" y="248"/>
                  </a:lnTo>
                  <a:lnTo>
                    <a:pt x="1395" y="250"/>
                  </a:lnTo>
                  <a:lnTo>
                    <a:pt x="1399" y="252"/>
                  </a:lnTo>
                  <a:lnTo>
                    <a:pt x="1405" y="256"/>
                  </a:lnTo>
                  <a:lnTo>
                    <a:pt x="1408" y="261"/>
                  </a:lnTo>
                  <a:lnTo>
                    <a:pt x="1408" y="263"/>
                  </a:lnTo>
                  <a:lnTo>
                    <a:pt x="1406" y="263"/>
                  </a:lnTo>
                  <a:lnTo>
                    <a:pt x="1406" y="263"/>
                  </a:lnTo>
                  <a:lnTo>
                    <a:pt x="1403" y="265"/>
                  </a:lnTo>
                  <a:lnTo>
                    <a:pt x="1402" y="269"/>
                  </a:lnTo>
                  <a:lnTo>
                    <a:pt x="1400" y="271"/>
                  </a:lnTo>
                  <a:lnTo>
                    <a:pt x="1396" y="271"/>
                  </a:lnTo>
                  <a:lnTo>
                    <a:pt x="1396" y="271"/>
                  </a:lnTo>
                  <a:lnTo>
                    <a:pt x="1392" y="269"/>
                  </a:lnTo>
                  <a:lnTo>
                    <a:pt x="1389" y="269"/>
                  </a:lnTo>
                  <a:lnTo>
                    <a:pt x="1387" y="272"/>
                  </a:lnTo>
                  <a:lnTo>
                    <a:pt x="1389" y="276"/>
                  </a:lnTo>
                  <a:lnTo>
                    <a:pt x="1389" y="276"/>
                  </a:lnTo>
                  <a:lnTo>
                    <a:pt x="1390" y="282"/>
                  </a:lnTo>
                  <a:lnTo>
                    <a:pt x="1389" y="285"/>
                  </a:lnTo>
                  <a:lnTo>
                    <a:pt x="1387" y="289"/>
                  </a:lnTo>
                  <a:lnTo>
                    <a:pt x="1387" y="293"/>
                  </a:lnTo>
                  <a:lnTo>
                    <a:pt x="1387" y="293"/>
                  </a:lnTo>
                  <a:lnTo>
                    <a:pt x="1387" y="294"/>
                  </a:lnTo>
                  <a:lnTo>
                    <a:pt x="1386" y="296"/>
                  </a:lnTo>
                  <a:lnTo>
                    <a:pt x="1381" y="296"/>
                  </a:lnTo>
                  <a:lnTo>
                    <a:pt x="1368" y="293"/>
                  </a:lnTo>
                  <a:lnTo>
                    <a:pt x="1368" y="293"/>
                  </a:lnTo>
                  <a:lnTo>
                    <a:pt x="1361" y="293"/>
                  </a:lnTo>
                  <a:lnTo>
                    <a:pt x="1351" y="294"/>
                  </a:lnTo>
                  <a:lnTo>
                    <a:pt x="1330" y="298"/>
                  </a:lnTo>
                  <a:lnTo>
                    <a:pt x="1330" y="298"/>
                  </a:lnTo>
                  <a:lnTo>
                    <a:pt x="1320" y="300"/>
                  </a:lnTo>
                  <a:lnTo>
                    <a:pt x="1311" y="298"/>
                  </a:lnTo>
                  <a:lnTo>
                    <a:pt x="1304" y="294"/>
                  </a:lnTo>
                  <a:lnTo>
                    <a:pt x="1298" y="289"/>
                  </a:lnTo>
                  <a:lnTo>
                    <a:pt x="1298" y="289"/>
                  </a:lnTo>
                  <a:lnTo>
                    <a:pt x="1294" y="285"/>
                  </a:lnTo>
                  <a:lnTo>
                    <a:pt x="1290" y="283"/>
                  </a:lnTo>
                  <a:lnTo>
                    <a:pt x="1278" y="283"/>
                  </a:lnTo>
                  <a:lnTo>
                    <a:pt x="1278" y="283"/>
                  </a:lnTo>
                  <a:lnTo>
                    <a:pt x="1272" y="282"/>
                  </a:lnTo>
                  <a:lnTo>
                    <a:pt x="1269" y="278"/>
                  </a:lnTo>
                  <a:lnTo>
                    <a:pt x="1266" y="274"/>
                  </a:lnTo>
                  <a:lnTo>
                    <a:pt x="1260" y="272"/>
                  </a:lnTo>
                  <a:lnTo>
                    <a:pt x="1260" y="272"/>
                  </a:lnTo>
                  <a:lnTo>
                    <a:pt x="1256" y="271"/>
                  </a:lnTo>
                  <a:lnTo>
                    <a:pt x="1253" y="269"/>
                  </a:lnTo>
                  <a:lnTo>
                    <a:pt x="1251" y="267"/>
                  </a:lnTo>
                  <a:lnTo>
                    <a:pt x="1251" y="265"/>
                  </a:lnTo>
                  <a:lnTo>
                    <a:pt x="1250" y="252"/>
                  </a:lnTo>
                  <a:lnTo>
                    <a:pt x="1250" y="252"/>
                  </a:lnTo>
                  <a:lnTo>
                    <a:pt x="1249" y="250"/>
                  </a:lnTo>
                  <a:lnTo>
                    <a:pt x="1246" y="248"/>
                  </a:lnTo>
                  <a:lnTo>
                    <a:pt x="1235" y="246"/>
                  </a:lnTo>
                  <a:lnTo>
                    <a:pt x="1225" y="250"/>
                  </a:lnTo>
                  <a:lnTo>
                    <a:pt x="1216" y="254"/>
                  </a:lnTo>
                  <a:lnTo>
                    <a:pt x="1216" y="254"/>
                  </a:lnTo>
                  <a:lnTo>
                    <a:pt x="1209" y="257"/>
                  </a:lnTo>
                  <a:lnTo>
                    <a:pt x="1200" y="259"/>
                  </a:lnTo>
                  <a:lnTo>
                    <a:pt x="1193" y="263"/>
                  </a:lnTo>
                  <a:lnTo>
                    <a:pt x="1190" y="265"/>
                  </a:lnTo>
                  <a:lnTo>
                    <a:pt x="1187" y="271"/>
                  </a:lnTo>
                  <a:lnTo>
                    <a:pt x="1187" y="271"/>
                  </a:lnTo>
                  <a:lnTo>
                    <a:pt x="1187" y="276"/>
                  </a:lnTo>
                  <a:lnTo>
                    <a:pt x="1187" y="278"/>
                  </a:lnTo>
                  <a:lnTo>
                    <a:pt x="1189" y="280"/>
                  </a:lnTo>
                  <a:lnTo>
                    <a:pt x="1193" y="280"/>
                  </a:lnTo>
                  <a:lnTo>
                    <a:pt x="1196" y="280"/>
                  </a:lnTo>
                  <a:lnTo>
                    <a:pt x="1196" y="280"/>
                  </a:lnTo>
                  <a:lnTo>
                    <a:pt x="1200" y="278"/>
                  </a:lnTo>
                  <a:lnTo>
                    <a:pt x="1203" y="276"/>
                  </a:lnTo>
                  <a:lnTo>
                    <a:pt x="1208" y="272"/>
                  </a:lnTo>
                  <a:lnTo>
                    <a:pt x="1215" y="272"/>
                  </a:lnTo>
                  <a:lnTo>
                    <a:pt x="1215" y="272"/>
                  </a:lnTo>
                  <a:lnTo>
                    <a:pt x="1219" y="272"/>
                  </a:lnTo>
                  <a:lnTo>
                    <a:pt x="1224" y="271"/>
                  </a:lnTo>
                  <a:lnTo>
                    <a:pt x="1231" y="267"/>
                  </a:lnTo>
                  <a:lnTo>
                    <a:pt x="1237" y="261"/>
                  </a:lnTo>
                  <a:lnTo>
                    <a:pt x="1240" y="261"/>
                  </a:lnTo>
                  <a:lnTo>
                    <a:pt x="1241" y="263"/>
                  </a:lnTo>
                  <a:lnTo>
                    <a:pt x="1241" y="263"/>
                  </a:lnTo>
                  <a:lnTo>
                    <a:pt x="1243" y="265"/>
                  </a:lnTo>
                  <a:lnTo>
                    <a:pt x="1240" y="269"/>
                  </a:lnTo>
                  <a:lnTo>
                    <a:pt x="1231" y="276"/>
                  </a:lnTo>
                  <a:lnTo>
                    <a:pt x="1219" y="282"/>
                  </a:lnTo>
                  <a:lnTo>
                    <a:pt x="1209" y="285"/>
                  </a:lnTo>
                  <a:lnTo>
                    <a:pt x="1209" y="285"/>
                  </a:lnTo>
                  <a:lnTo>
                    <a:pt x="1205" y="285"/>
                  </a:lnTo>
                  <a:lnTo>
                    <a:pt x="1203" y="289"/>
                  </a:lnTo>
                  <a:lnTo>
                    <a:pt x="1202" y="291"/>
                  </a:lnTo>
                  <a:lnTo>
                    <a:pt x="1202" y="294"/>
                  </a:lnTo>
                  <a:lnTo>
                    <a:pt x="1205" y="306"/>
                  </a:lnTo>
                  <a:lnTo>
                    <a:pt x="1211" y="319"/>
                  </a:lnTo>
                  <a:lnTo>
                    <a:pt x="1211" y="319"/>
                  </a:lnTo>
                  <a:lnTo>
                    <a:pt x="1214" y="326"/>
                  </a:lnTo>
                  <a:lnTo>
                    <a:pt x="1215" y="330"/>
                  </a:lnTo>
                  <a:lnTo>
                    <a:pt x="1215" y="332"/>
                  </a:lnTo>
                  <a:lnTo>
                    <a:pt x="1214" y="333"/>
                  </a:lnTo>
                  <a:lnTo>
                    <a:pt x="1209" y="333"/>
                  </a:lnTo>
                  <a:lnTo>
                    <a:pt x="1208" y="335"/>
                  </a:lnTo>
                  <a:lnTo>
                    <a:pt x="1206" y="339"/>
                  </a:lnTo>
                  <a:lnTo>
                    <a:pt x="1206" y="339"/>
                  </a:lnTo>
                  <a:lnTo>
                    <a:pt x="1206" y="341"/>
                  </a:lnTo>
                  <a:lnTo>
                    <a:pt x="1203" y="343"/>
                  </a:lnTo>
                  <a:lnTo>
                    <a:pt x="1198" y="341"/>
                  </a:lnTo>
                  <a:lnTo>
                    <a:pt x="1193" y="335"/>
                  </a:lnTo>
                  <a:lnTo>
                    <a:pt x="1192" y="333"/>
                  </a:lnTo>
                  <a:lnTo>
                    <a:pt x="1194" y="332"/>
                  </a:lnTo>
                  <a:lnTo>
                    <a:pt x="1194" y="332"/>
                  </a:lnTo>
                  <a:lnTo>
                    <a:pt x="1196" y="330"/>
                  </a:lnTo>
                  <a:lnTo>
                    <a:pt x="1198" y="328"/>
                  </a:lnTo>
                  <a:lnTo>
                    <a:pt x="1199" y="322"/>
                  </a:lnTo>
                  <a:lnTo>
                    <a:pt x="1196" y="317"/>
                  </a:lnTo>
                  <a:lnTo>
                    <a:pt x="1192" y="311"/>
                  </a:lnTo>
                  <a:lnTo>
                    <a:pt x="1192" y="311"/>
                  </a:lnTo>
                  <a:lnTo>
                    <a:pt x="1187" y="307"/>
                  </a:lnTo>
                  <a:lnTo>
                    <a:pt x="1184" y="307"/>
                  </a:lnTo>
                  <a:lnTo>
                    <a:pt x="1181" y="307"/>
                  </a:lnTo>
                  <a:lnTo>
                    <a:pt x="1181" y="304"/>
                  </a:lnTo>
                  <a:lnTo>
                    <a:pt x="1181" y="304"/>
                  </a:lnTo>
                  <a:lnTo>
                    <a:pt x="1181" y="302"/>
                  </a:lnTo>
                  <a:lnTo>
                    <a:pt x="1181" y="300"/>
                  </a:lnTo>
                  <a:lnTo>
                    <a:pt x="1177" y="300"/>
                  </a:lnTo>
                  <a:lnTo>
                    <a:pt x="1173" y="300"/>
                  </a:lnTo>
                  <a:lnTo>
                    <a:pt x="1168" y="298"/>
                  </a:lnTo>
                  <a:lnTo>
                    <a:pt x="1168" y="298"/>
                  </a:lnTo>
                  <a:lnTo>
                    <a:pt x="1164" y="294"/>
                  </a:lnTo>
                  <a:lnTo>
                    <a:pt x="1161" y="291"/>
                  </a:lnTo>
                  <a:lnTo>
                    <a:pt x="1157" y="291"/>
                  </a:lnTo>
                  <a:lnTo>
                    <a:pt x="1151" y="293"/>
                  </a:lnTo>
                  <a:lnTo>
                    <a:pt x="1151" y="293"/>
                  </a:lnTo>
                  <a:lnTo>
                    <a:pt x="1143" y="296"/>
                  </a:lnTo>
                  <a:lnTo>
                    <a:pt x="1136" y="296"/>
                  </a:lnTo>
                  <a:lnTo>
                    <a:pt x="1114" y="300"/>
                  </a:lnTo>
                  <a:lnTo>
                    <a:pt x="1114" y="300"/>
                  </a:lnTo>
                  <a:lnTo>
                    <a:pt x="1098" y="302"/>
                  </a:lnTo>
                  <a:lnTo>
                    <a:pt x="1081" y="302"/>
                  </a:lnTo>
                  <a:lnTo>
                    <a:pt x="1065" y="300"/>
                  </a:lnTo>
                  <a:lnTo>
                    <a:pt x="1059" y="298"/>
                  </a:lnTo>
                  <a:lnTo>
                    <a:pt x="1056" y="294"/>
                  </a:lnTo>
                  <a:lnTo>
                    <a:pt x="1056" y="294"/>
                  </a:lnTo>
                  <a:lnTo>
                    <a:pt x="1054" y="293"/>
                  </a:lnTo>
                  <a:lnTo>
                    <a:pt x="1056" y="289"/>
                  </a:lnTo>
                  <a:lnTo>
                    <a:pt x="1059" y="285"/>
                  </a:lnTo>
                  <a:lnTo>
                    <a:pt x="1062" y="282"/>
                  </a:lnTo>
                  <a:lnTo>
                    <a:pt x="1070" y="276"/>
                  </a:lnTo>
                  <a:lnTo>
                    <a:pt x="1075" y="276"/>
                  </a:lnTo>
                  <a:lnTo>
                    <a:pt x="1078" y="276"/>
                  </a:lnTo>
                  <a:lnTo>
                    <a:pt x="1078" y="276"/>
                  </a:lnTo>
                  <a:lnTo>
                    <a:pt x="1079" y="276"/>
                  </a:lnTo>
                  <a:lnTo>
                    <a:pt x="1081" y="276"/>
                  </a:lnTo>
                  <a:lnTo>
                    <a:pt x="1081" y="271"/>
                  </a:lnTo>
                  <a:lnTo>
                    <a:pt x="1076" y="265"/>
                  </a:lnTo>
                  <a:lnTo>
                    <a:pt x="1070" y="257"/>
                  </a:lnTo>
                  <a:lnTo>
                    <a:pt x="1070" y="257"/>
                  </a:lnTo>
                  <a:lnTo>
                    <a:pt x="1062" y="250"/>
                  </a:lnTo>
                  <a:lnTo>
                    <a:pt x="1050" y="246"/>
                  </a:lnTo>
                  <a:lnTo>
                    <a:pt x="1041" y="244"/>
                  </a:lnTo>
                  <a:lnTo>
                    <a:pt x="1040" y="244"/>
                  </a:lnTo>
                  <a:lnTo>
                    <a:pt x="1038" y="246"/>
                  </a:lnTo>
                  <a:lnTo>
                    <a:pt x="1038" y="246"/>
                  </a:lnTo>
                  <a:lnTo>
                    <a:pt x="1038" y="248"/>
                  </a:lnTo>
                  <a:lnTo>
                    <a:pt x="1037" y="250"/>
                  </a:lnTo>
                  <a:lnTo>
                    <a:pt x="1029" y="248"/>
                  </a:lnTo>
                  <a:lnTo>
                    <a:pt x="1009" y="243"/>
                  </a:lnTo>
                  <a:lnTo>
                    <a:pt x="1009" y="243"/>
                  </a:lnTo>
                  <a:lnTo>
                    <a:pt x="999" y="239"/>
                  </a:lnTo>
                  <a:lnTo>
                    <a:pt x="993" y="235"/>
                  </a:lnTo>
                  <a:lnTo>
                    <a:pt x="987" y="233"/>
                  </a:lnTo>
                  <a:lnTo>
                    <a:pt x="980" y="232"/>
                  </a:lnTo>
                  <a:lnTo>
                    <a:pt x="980" y="232"/>
                  </a:lnTo>
                  <a:lnTo>
                    <a:pt x="971" y="230"/>
                  </a:lnTo>
                  <a:lnTo>
                    <a:pt x="961" y="228"/>
                  </a:lnTo>
                  <a:lnTo>
                    <a:pt x="951" y="222"/>
                  </a:lnTo>
                  <a:lnTo>
                    <a:pt x="940" y="215"/>
                  </a:lnTo>
                  <a:lnTo>
                    <a:pt x="940" y="215"/>
                  </a:lnTo>
                  <a:lnTo>
                    <a:pt x="936" y="211"/>
                  </a:lnTo>
                  <a:lnTo>
                    <a:pt x="929" y="207"/>
                  </a:lnTo>
                  <a:lnTo>
                    <a:pt x="923" y="207"/>
                  </a:lnTo>
                  <a:lnTo>
                    <a:pt x="915" y="207"/>
                  </a:lnTo>
                  <a:lnTo>
                    <a:pt x="908" y="207"/>
                  </a:lnTo>
                  <a:lnTo>
                    <a:pt x="902" y="209"/>
                  </a:lnTo>
                  <a:lnTo>
                    <a:pt x="898" y="213"/>
                  </a:lnTo>
                  <a:lnTo>
                    <a:pt x="897" y="217"/>
                  </a:lnTo>
                  <a:lnTo>
                    <a:pt x="897" y="217"/>
                  </a:lnTo>
                  <a:lnTo>
                    <a:pt x="895" y="220"/>
                  </a:lnTo>
                  <a:lnTo>
                    <a:pt x="892" y="224"/>
                  </a:lnTo>
                  <a:lnTo>
                    <a:pt x="886" y="226"/>
                  </a:lnTo>
                  <a:lnTo>
                    <a:pt x="880" y="228"/>
                  </a:lnTo>
                  <a:lnTo>
                    <a:pt x="873" y="228"/>
                  </a:lnTo>
                  <a:lnTo>
                    <a:pt x="873" y="228"/>
                  </a:lnTo>
                  <a:lnTo>
                    <a:pt x="870" y="228"/>
                  </a:lnTo>
                  <a:lnTo>
                    <a:pt x="870" y="226"/>
                  </a:lnTo>
                  <a:lnTo>
                    <a:pt x="872" y="220"/>
                  </a:lnTo>
                  <a:lnTo>
                    <a:pt x="875" y="215"/>
                  </a:lnTo>
                  <a:lnTo>
                    <a:pt x="875" y="213"/>
                  </a:lnTo>
                  <a:lnTo>
                    <a:pt x="875" y="211"/>
                  </a:lnTo>
                  <a:lnTo>
                    <a:pt x="875" y="211"/>
                  </a:lnTo>
                  <a:lnTo>
                    <a:pt x="873" y="209"/>
                  </a:lnTo>
                  <a:lnTo>
                    <a:pt x="872" y="207"/>
                  </a:lnTo>
                  <a:lnTo>
                    <a:pt x="872" y="200"/>
                  </a:lnTo>
                  <a:lnTo>
                    <a:pt x="870" y="194"/>
                  </a:lnTo>
                  <a:lnTo>
                    <a:pt x="869" y="193"/>
                  </a:lnTo>
                  <a:lnTo>
                    <a:pt x="867" y="193"/>
                  </a:lnTo>
                  <a:lnTo>
                    <a:pt x="867" y="193"/>
                  </a:lnTo>
                  <a:lnTo>
                    <a:pt x="864" y="193"/>
                  </a:lnTo>
                  <a:lnTo>
                    <a:pt x="862" y="196"/>
                  </a:lnTo>
                  <a:lnTo>
                    <a:pt x="856" y="209"/>
                  </a:lnTo>
                  <a:lnTo>
                    <a:pt x="853" y="217"/>
                  </a:lnTo>
                  <a:lnTo>
                    <a:pt x="850" y="222"/>
                  </a:lnTo>
                  <a:lnTo>
                    <a:pt x="845" y="226"/>
                  </a:lnTo>
                  <a:lnTo>
                    <a:pt x="841" y="228"/>
                  </a:lnTo>
                  <a:lnTo>
                    <a:pt x="841" y="228"/>
                  </a:lnTo>
                  <a:lnTo>
                    <a:pt x="835" y="226"/>
                  </a:lnTo>
                  <a:lnTo>
                    <a:pt x="832" y="220"/>
                  </a:lnTo>
                  <a:lnTo>
                    <a:pt x="825" y="206"/>
                  </a:lnTo>
                  <a:lnTo>
                    <a:pt x="818" y="189"/>
                  </a:lnTo>
                  <a:lnTo>
                    <a:pt x="815" y="182"/>
                  </a:lnTo>
                  <a:lnTo>
                    <a:pt x="810" y="178"/>
                  </a:lnTo>
                  <a:lnTo>
                    <a:pt x="810" y="178"/>
                  </a:lnTo>
                  <a:lnTo>
                    <a:pt x="803" y="172"/>
                  </a:lnTo>
                  <a:lnTo>
                    <a:pt x="797" y="170"/>
                  </a:lnTo>
                  <a:lnTo>
                    <a:pt x="796" y="170"/>
                  </a:lnTo>
                  <a:lnTo>
                    <a:pt x="794" y="174"/>
                  </a:lnTo>
                  <a:lnTo>
                    <a:pt x="796" y="176"/>
                  </a:lnTo>
                  <a:lnTo>
                    <a:pt x="799" y="182"/>
                  </a:lnTo>
                  <a:lnTo>
                    <a:pt x="799" y="182"/>
                  </a:lnTo>
                  <a:lnTo>
                    <a:pt x="800" y="187"/>
                  </a:lnTo>
                  <a:lnTo>
                    <a:pt x="802" y="189"/>
                  </a:lnTo>
                  <a:lnTo>
                    <a:pt x="800" y="191"/>
                  </a:lnTo>
                  <a:lnTo>
                    <a:pt x="799" y="191"/>
                  </a:lnTo>
                  <a:lnTo>
                    <a:pt x="793" y="193"/>
                  </a:lnTo>
                  <a:lnTo>
                    <a:pt x="791" y="193"/>
                  </a:lnTo>
                  <a:lnTo>
                    <a:pt x="791" y="196"/>
                  </a:lnTo>
                  <a:lnTo>
                    <a:pt x="791" y="196"/>
                  </a:lnTo>
                  <a:lnTo>
                    <a:pt x="791" y="200"/>
                  </a:lnTo>
                  <a:lnTo>
                    <a:pt x="790" y="204"/>
                  </a:lnTo>
                  <a:lnTo>
                    <a:pt x="784" y="211"/>
                  </a:lnTo>
                  <a:lnTo>
                    <a:pt x="780" y="213"/>
                  </a:lnTo>
                  <a:lnTo>
                    <a:pt x="777" y="213"/>
                  </a:lnTo>
                  <a:lnTo>
                    <a:pt x="777" y="213"/>
                  </a:lnTo>
                  <a:lnTo>
                    <a:pt x="777" y="213"/>
                  </a:lnTo>
                  <a:lnTo>
                    <a:pt x="775" y="209"/>
                  </a:lnTo>
                  <a:lnTo>
                    <a:pt x="771" y="206"/>
                  </a:lnTo>
                  <a:lnTo>
                    <a:pt x="768" y="207"/>
                  </a:lnTo>
                  <a:lnTo>
                    <a:pt x="765" y="209"/>
                  </a:lnTo>
                  <a:lnTo>
                    <a:pt x="761" y="211"/>
                  </a:lnTo>
                  <a:lnTo>
                    <a:pt x="758" y="217"/>
                  </a:lnTo>
                  <a:lnTo>
                    <a:pt x="758" y="217"/>
                  </a:lnTo>
                  <a:lnTo>
                    <a:pt x="750" y="224"/>
                  </a:lnTo>
                  <a:lnTo>
                    <a:pt x="745" y="228"/>
                  </a:lnTo>
                  <a:lnTo>
                    <a:pt x="740" y="228"/>
                  </a:lnTo>
                  <a:lnTo>
                    <a:pt x="739" y="224"/>
                  </a:lnTo>
                  <a:lnTo>
                    <a:pt x="739" y="224"/>
                  </a:lnTo>
                  <a:lnTo>
                    <a:pt x="737" y="224"/>
                  </a:lnTo>
                  <a:lnTo>
                    <a:pt x="733" y="224"/>
                  </a:lnTo>
                  <a:lnTo>
                    <a:pt x="723" y="230"/>
                  </a:lnTo>
                  <a:lnTo>
                    <a:pt x="711" y="239"/>
                  </a:lnTo>
                  <a:lnTo>
                    <a:pt x="708" y="243"/>
                  </a:lnTo>
                  <a:lnTo>
                    <a:pt x="708" y="246"/>
                  </a:lnTo>
                  <a:lnTo>
                    <a:pt x="708" y="246"/>
                  </a:lnTo>
                  <a:lnTo>
                    <a:pt x="707" y="250"/>
                  </a:lnTo>
                  <a:lnTo>
                    <a:pt x="705" y="254"/>
                  </a:lnTo>
                  <a:lnTo>
                    <a:pt x="701" y="256"/>
                  </a:lnTo>
                  <a:lnTo>
                    <a:pt x="695" y="257"/>
                  </a:lnTo>
                  <a:lnTo>
                    <a:pt x="695" y="257"/>
                  </a:lnTo>
                  <a:lnTo>
                    <a:pt x="692" y="256"/>
                  </a:lnTo>
                  <a:lnTo>
                    <a:pt x="691" y="256"/>
                  </a:lnTo>
                  <a:lnTo>
                    <a:pt x="691" y="252"/>
                  </a:lnTo>
                  <a:lnTo>
                    <a:pt x="695" y="246"/>
                  </a:lnTo>
                  <a:lnTo>
                    <a:pt x="699" y="243"/>
                  </a:lnTo>
                  <a:lnTo>
                    <a:pt x="699" y="243"/>
                  </a:lnTo>
                  <a:lnTo>
                    <a:pt x="717" y="228"/>
                  </a:lnTo>
                  <a:lnTo>
                    <a:pt x="729" y="219"/>
                  </a:lnTo>
                  <a:lnTo>
                    <a:pt x="737" y="215"/>
                  </a:lnTo>
                  <a:lnTo>
                    <a:pt x="737" y="215"/>
                  </a:lnTo>
                  <a:lnTo>
                    <a:pt x="748" y="211"/>
                  </a:lnTo>
                  <a:lnTo>
                    <a:pt x="758" y="207"/>
                  </a:lnTo>
                  <a:lnTo>
                    <a:pt x="765" y="200"/>
                  </a:lnTo>
                  <a:lnTo>
                    <a:pt x="768" y="198"/>
                  </a:lnTo>
                  <a:lnTo>
                    <a:pt x="770" y="196"/>
                  </a:lnTo>
                  <a:lnTo>
                    <a:pt x="770" y="196"/>
                  </a:lnTo>
                  <a:lnTo>
                    <a:pt x="768" y="194"/>
                  </a:lnTo>
                  <a:lnTo>
                    <a:pt x="768" y="193"/>
                  </a:lnTo>
                  <a:lnTo>
                    <a:pt x="764" y="193"/>
                  </a:lnTo>
                  <a:lnTo>
                    <a:pt x="758" y="193"/>
                  </a:lnTo>
                  <a:lnTo>
                    <a:pt x="752" y="193"/>
                  </a:lnTo>
                  <a:lnTo>
                    <a:pt x="752" y="193"/>
                  </a:lnTo>
                  <a:lnTo>
                    <a:pt x="746" y="194"/>
                  </a:lnTo>
                  <a:lnTo>
                    <a:pt x="737" y="198"/>
                  </a:lnTo>
                  <a:lnTo>
                    <a:pt x="720" y="207"/>
                  </a:lnTo>
                  <a:lnTo>
                    <a:pt x="720" y="207"/>
                  </a:lnTo>
                  <a:lnTo>
                    <a:pt x="711" y="211"/>
                  </a:lnTo>
                  <a:lnTo>
                    <a:pt x="704" y="213"/>
                  </a:lnTo>
                  <a:lnTo>
                    <a:pt x="698" y="217"/>
                  </a:lnTo>
                  <a:lnTo>
                    <a:pt x="698" y="219"/>
                  </a:lnTo>
                  <a:lnTo>
                    <a:pt x="698" y="222"/>
                  </a:lnTo>
                  <a:lnTo>
                    <a:pt x="698" y="222"/>
                  </a:lnTo>
                  <a:lnTo>
                    <a:pt x="699" y="224"/>
                  </a:lnTo>
                  <a:lnTo>
                    <a:pt x="698" y="226"/>
                  </a:lnTo>
                  <a:lnTo>
                    <a:pt x="693" y="224"/>
                  </a:lnTo>
                  <a:lnTo>
                    <a:pt x="688" y="224"/>
                  </a:lnTo>
                  <a:lnTo>
                    <a:pt x="686" y="224"/>
                  </a:lnTo>
                  <a:lnTo>
                    <a:pt x="685" y="226"/>
                  </a:lnTo>
                  <a:lnTo>
                    <a:pt x="685" y="226"/>
                  </a:lnTo>
                  <a:lnTo>
                    <a:pt x="682" y="230"/>
                  </a:lnTo>
                  <a:lnTo>
                    <a:pt x="679" y="228"/>
                  </a:lnTo>
                  <a:lnTo>
                    <a:pt x="677" y="226"/>
                  </a:lnTo>
                  <a:lnTo>
                    <a:pt x="680" y="222"/>
                  </a:lnTo>
                  <a:lnTo>
                    <a:pt x="680" y="222"/>
                  </a:lnTo>
                  <a:lnTo>
                    <a:pt x="680" y="220"/>
                  </a:lnTo>
                  <a:lnTo>
                    <a:pt x="680" y="220"/>
                  </a:lnTo>
                  <a:lnTo>
                    <a:pt x="676" y="217"/>
                  </a:lnTo>
                  <a:lnTo>
                    <a:pt x="672" y="215"/>
                  </a:lnTo>
                  <a:lnTo>
                    <a:pt x="670" y="217"/>
                  </a:lnTo>
                  <a:lnTo>
                    <a:pt x="669" y="217"/>
                  </a:lnTo>
                  <a:lnTo>
                    <a:pt x="669" y="217"/>
                  </a:lnTo>
                  <a:lnTo>
                    <a:pt x="669" y="220"/>
                  </a:lnTo>
                  <a:lnTo>
                    <a:pt x="667" y="222"/>
                  </a:lnTo>
                  <a:lnTo>
                    <a:pt x="663" y="226"/>
                  </a:lnTo>
                  <a:lnTo>
                    <a:pt x="656" y="226"/>
                  </a:lnTo>
                  <a:lnTo>
                    <a:pt x="656" y="226"/>
                  </a:lnTo>
                  <a:lnTo>
                    <a:pt x="648" y="228"/>
                  </a:lnTo>
                  <a:lnTo>
                    <a:pt x="642" y="232"/>
                  </a:lnTo>
                  <a:lnTo>
                    <a:pt x="641" y="233"/>
                  </a:lnTo>
                  <a:lnTo>
                    <a:pt x="640" y="237"/>
                  </a:lnTo>
                  <a:lnTo>
                    <a:pt x="640" y="239"/>
                  </a:lnTo>
                  <a:lnTo>
                    <a:pt x="642" y="243"/>
                  </a:lnTo>
                  <a:lnTo>
                    <a:pt x="642" y="243"/>
                  </a:lnTo>
                  <a:lnTo>
                    <a:pt x="650" y="250"/>
                  </a:lnTo>
                  <a:lnTo>
                    <a:pt x="651" y="254"/>
                  </a:lnTo>
                  <a:lnTo>
                    <a:pt x="650" y="257"/>
                  </a:lnTo>
                  <a:lnTo>
                    <a:pt x="650" y="257"/>
                  </a:lnTo>
                  <a:lnTo>
                    <a:pt x="648" y="257"/>
                  </a:lnTo>
                  <a:lnTo>
                    <a:pt x="645" y="257"/>
                  </a:lnTo>
                  <a:lnTo>
                    <a:pt x="640" y="252"/>
                  </a:lnTo>
                  <a:lnTo>
                    <a:pt x="631" y="248"/>
                  </a:lnTo>
                  <a:lnTo>
                    <a:pt x="625" y="246"/>
                  </a:lnTo>
                  <a:lnTo>
                    <a:pt x="619" y="246"/>
                  </a:lnTo>
                  <a:lnTo>
                    <a:pt x="619" y="246"/>
                  </a:lnTo>
                  <a:lnTo>
                    <a:pt x="613" y="246"/>
                  </a:lnTo>
                  <a:lnTo>
                    <a:pt x="606" y="244"/>
                  </a:lnTo>
                  <a:lnTo>
                    <a:pt x="591" y="235"/>
                  </a:lnTo>
                  <a:lnTo>
                    <a:pt x="578" y="226"/>
                  </a:lnTo>
                  <a:lnTo>
                    <a:pt x="575" y="222"/>
                  </a:lnTo>
                  <a:lnTo>
                    <a:pt x="574" y="219"/>
                  </a:lnTo>
                  <a:lnTo>
                    <a:pt x="574" y="219"/>
                  </a:lnTo>
                  <a:lnTo>
                    <a:pt x="572" y="217"/>
                  </a:lnTo>
                  <a:lnTo>
                    <a:pt x="568" y="217"/>
                  </a:lnTo>
                  <a:lnTo>
                    <a:pt x="555" y="217"/>
                  </a:lnTo>
                  <a:lnTo>
                    <a:pt x="540" y="217"/>
                  </a:lnTo>
                  <a:lnTo>
                    <a:pt x="533" y="215"/>
                  </a:lnTo>
                  <a:lnTo>
                    <a:pt x="527" y="213"/>
                  </a:lnTo>
                  <a:lnTo>
                    <a:pt x="527" y="213"/>
                  </a:lnTo>
                  <a:lnTo>
                    <a:pt x="505" y="202"/>
                  </a:lnTo>
                  <a:lnTo>
                    <a:pt x="495" y="198"/>
                  </a:lnTo>
                  <a:lnTo>
                    <a:pt x="489" y="198"/>
                  </a:lnTo>
                  <a:lnTo>
                    <a:pt x="486" y="198"/>
                  </a:lnTo>
                  <a:lnTo>
                    <a:pt x="486" y="198"/>
                  </a:lnTo>
                  <a:lnTo>
                    <a:pt x="466" y="202"/>
                  </a:lnTo>
                  <a:lnTo>
                    <a:pt x="455" y="202"/>
                  </a:lnTo>
                  <a:lnTo>
                    <a:pt x="448" y="200"/>
                  </a:lnTo>
                  <a:lnTo>
                    <a:pt x="448" y="200"/>
                  </a:lnTo>
                  <a:lnTo>
                    <a:pt x="442" y="196"/>
                  </a:lnTo>
                  <a:lnTo>
                    <a:pt x="435" y="194"/>
                  </a:lnTo>
                  <a:lnTo>
                    <a:pt x="426" y="194"/>
                  </a:lnTo>
                  <a:lnTo>
                    <a:pt x="416" y="194"/>
                  </a:lnTo>
                  <a:lnTo>
                    <a:pt x="416" y="194"/>
                  </a:lnTo>
                  <a:lnTo>
                    <a:pt x="412" y="194"/>
                  </a:lnTo>
                  <a:lnTo>
                    <a:pt x="407" y="194"/>
                  </a:lnTo>
                  <a:lnTo>
                    <a:pt x="397" y="191"/>
                  </a:lnTo>
                  <a:lnTo>
                    <a:pt x="387" y="183"/>
                  </a:lnTo>
                  <a:lnTo>
                    <a:pt x="374" y="180"/>
                  </a:lnTo>
                  <a:lnTo>
                    <a:pt x="374" y="180"/>
                  </a:lnTo>
                  <a:lnTo>
                    <a:pt x="366" y="178"/>
                  </a:lnTo>
                  <a:lnTo>
                    <a:pt x="359" y="176"/>
                  </a:lnTo>
                  <a:lnTo>
                    <a:pt x="344" y="178"/>
                  </a:lnTo>
                  <a:lnTo>
                    <a:pt x="331" y="182"/>
                  </a:lnTo>
                  <a:lnTo>
                    <a:pt x="324" y="183"/>
                  </a:lnTo>
                  <a:lnTo>
                    <a:pt x="324" y="183"/>
                  </a:lnTo>
                  <a:lnTo>
                    <a:pt x="321" y="183"/>
                  </a:lnTo>
                  <a:lnTo>
                    <a:pt x="320" y="183"/>
                  </a:lnTo>
                  <a:lnTo>
                    <a:pt x="318" y="180"/>
                  </a:lnTo>
                  <a:lnTo>
                    <a:pt x="315" y="178"/>
                  </a:lnTo>
                  <a:lnTo>
                    <a:pt x="311" y="176"/>
                  </a:lnTo>
                  <a:lnTo>
                    <a:pt x="311" y="176"/>
                  </a:lnTo>
                  <a:lnTo>
                    <a:pt x="306" y="176"/>
                  </a:lnTo>
                  <a:lnTo>
                    <a:pt x="306" y="174"/>
                  </a:lnTo>
                  <a:lnTo>
                    <a:pt x="306" y="169"/>
                  </a:lnTo>
                  <a:lnTo>
                    <a:pt x="305" y="163"/>
                  </a:lnTo>
                  <a:lnTo>
                    <a:pt x="305" y="163"/>
                  </a:lnTo>
                  <a:lnTo>
                    <a:pt x="302" y="161"/>
                  </a:lnTo>
                  <a:lnTo>
                    <a:pt x="299" y="159"/>
                  </a:lnTo>
                  <a:lnTo>
                    <a:pt x="289" y="159"/>
                  </a:lnTo>
                  <a:lnTo>
                    <a:pt x="270" y="163"/>
                  </a:lnTo>
                  <a:lnTo>
                    <a:pt x="270" y="163"/>
                  </a:lnTo>
                  <a:lnTo>
                    <a:pt x="265" y="163"/>
                  </a:lnTo>
                  <a:lnTo>
                    <a:pt x="263" y="161"/>
                  </a:lnTo>
                  <a:lnTo>
                    <a:pt x="261" y="157"/>
                  </a:lnTo>
                  <a:lnTo>
                    <a:pt x="260" y="154"/>
                  </a:lnTo>
                  <a:lnTo>
                    <a:pt x="260" y="154"/>
                  </a:lnTo>
                  <a:lnTo>
                    <a:pt x="260" y="152"/>
                  </a:lnTo>
                  <a:lnTo>
                    <a:pt x="257" y="152"/>
                  </a:lnTo>
                  <a:lnTo>
                    <a:pt x="254" y="154"/>
                  </a:lnTo>
                  <a:lnTo>
                    <a:pt x="251" y="157"/>
                  </a:lnTo>
                  <a:lnTo>
                    <a:pt x="251" y="157"/>
                  </a:lnTo>
                  <a:lnTo>
                    <a:pt x="247" y="161"/>
                  </a:lnTo>
                  <a:lnTo>
                    <a:pt x="242" y="163"/>
                  </a:lnTo>
                  <a:lnTo>
                    <a:pt x="238" y="163"/>
                  </a:lnTo>
                  <a:lnTo>
                    <a:pt x="235" y="161"/>
                  </a:lnTo>
                  <a:lnTo>
                    <a:pt x="235" y="161"/>
                  </a:lnTo>
                  <a:lnTo>
                    <a:pt x="233" y="159"/>
                  </a:lnTo>
                  <a:lnTo>
                    <a:pt x="235" y="157"/>
                  </a:lnTo>
                  <a:lnTo>
                    <a:pt x="238" y="156"/>
                  </a:lnTo>
                  <a:lnTo>
                    <a:pt x="241" y="152"/>
                  </a:lnTo>
                  <a:lnTo>
                    <a:pt x="242" y="150"/>
                  </a:lnTo>
                  <a:lnTo>
                    <a:pt x="242" y="150"/>
                  </a:lnTo>
                  <a:lnTo>
                    <a:pt x="242" y="148"/>
                  </a:lnTo>
                  <a:lnTo>
                    <a:pt x="241" y="146"/>
                  </a:lnTo>
                  <a:lnTo>
                    <a:pt x="236" y="143"/>
                  </a:lnTo>
                  <a:lnTo>
                    <a:pt x="228" y="139"/>
                  </a:lnTo>
                  <a:lnTo>
                    <a:pt x="228" y="139"/>
                  </a:lnTo>
                  <a:lnTo>
                    <a:pt x="223" y="141"/>
                  </a:lnTo>
                  <a:lnTo>
                    <a:pt x="219" y="143"/>
                  </a:lnTo>
                  <a:lnTo>
                    <a:pt x="206" y="156"/>
                  </a:lnTo>
                  <a:lnTo>
                    <a:pt x="206" y="156"/>
                  </a:lnTo>
                  <a:lnTo>
                    <a:pt x="198" y="161"/>
                  </a:lnTo>
                  <a:lnTo>
                    <a:pt x="190" y="165"/>
                  </a:lnTo>
                  <a:lnTo>
                    <a:pt x="182" y="165"/>
                  </a:lnTo>
                  <a:lnTo>
                    <a:pt x="175" y="165"/>
                  </a:lnTo>
                  <a:lnTo>
                    <a:pt x="175" y="165"/>
                  </a:lnTo>
                  <a:lnTo>
                    <a:pt x="168" y="165"/>
                  </a:lnTo>
                  <a:lnTo>
                    <a:pt x="162" y="165"/>
                  </a:lnTo>
                  <a:lnTo>
                    <a:pt x="157" y="169"/>
                  </a:lnTo>
                  <a:lnTo>
                    <a:pt x="156" y="170"/>
                  </a:lnTo>
                  <a:lnTo>
                    <a:pt x="156" y="172"/>
                  </a:lnTo>
                  <a:lnTo>
                    <a:pt x="156" y="172"/>
                  </a:lnTo>
                  <a:lnTo>
                    <a:pt x="157" y="176"/>
                  </a:lnTo>
                  <a:lnTo>
                    <a:pt x="160" y="178"/>
                  </a:lnTo>
                  <a:lnTo>
                    <a:pt x="163" y="180"/>
                  </a:lnTo>
                  <a:lnTo>
                    <a:pt x="162" y="183"/>
                  </a:lnTo>
                  <a:lnTo>
                    <a:pt x="160" y="185"/>
                  </a:lnTo>
                  <a:lnTo>
                    <a:pt x="160" y="185"/>
                  </a:lnTo>
                  <a:lnTo>
                    <a:pt x="159" y="187"/>
                  </a:lnTo>
                  <a:lnTo>
                    <a:pt x="156" y="187"/>
                  </a:lnTo>
                  <a:lnTo>
                    <a:pt x="153" y="183"/>
                  </a:lnTo>
                  <a:lnTo>
                    <a:pt x="150" y="182"/>
                  </a:lnTo>
                  <a:lnTo>
                    <a:pt x="149" y="182"/>
                  </a:lnTo>
                  <a:lnTo>
                    <a:pt x="146" y="183"/>
                  </a:lnTo>
                  <a:lnTo>
                    <a:pt x="146" y="183"/>
                  </a:lnTo>
                  <a:lnTo>
                    <a:pt x="143" y="185"/>
                  </a:lnTo>
                  <a:lnTo>
                    <a:pt x="140" y="187"/>
                  </a:lnTo>
                  <a:lnTo>
                    <a:pt x="131" y="189"/>
                  </a:lnTo>
                  <a:lnTo>
                    <a:pt x="122" y="191"/>
                  </a:lnTo>
                  <a:lnTo>
                    <a:pt x="117" y="189"/>
                  </a:lnTo>
                  <a:lnTo>
                    <a:pt x="117" y="189"/>
                  </a:lnTo>
                  <a:lnTo>
                    <a:pt x="115" y="191"/>
                  </a:lnTo>
                  <a:lnTo>
                    <a:pt x="112" y="193"/>
                  </a:lnTo>
                  <a:lnTo>
                    <a:pt x="105" y="200"/>
                  </a:lnTo>
                  <a:lnTo>
                    <a:pt x="93" y="215"/>
                  </a:lnTo>
                  <a:lnTo>
                    <a:pt x="93" y="215"/>
                  </a:lnTo>
                  <a:lnTo>
                    <a:pt x="92" y="219"/>
                  </a:lnTo>
                  <a:lnTo>
                    <a:pt x="92" y="224"/>
                  </a:lnTo>
                  <a:lnTo>
                    <a:pt x="90" y="232"/>
                  </a:lnTo>
                  <a:lnTo>
                    <a:pt x="89" y="235"/>
                  </a:lnTo>
                  <a:lnTo>
                    <a:pt x="86" y="241"/>
                  </a:lnTo>
                  <a:lnTo>
                    <a:pt x="86" y="241"/>
                  </a:lnTo>
                  <a:lnTo>
                    <a:pt x="80" y="246"/>
                  </a:lnTo>
                  <a:lnTo>
                    <a:pt x="73" y="250"/>
                  </a:lnTo>
                  <a:lnTo>
                    <a:pt x="65" y="252"/>
                  </a:lnTo>
                  <a:lnTo>
                    <a:pt x="58" y="254"/>
                  </a:lnTo>
                  <a:lnTo>
                    <a:pt x="43" y="254"/>
                  </a:lnTo>
                  <a:lnTo>
                    <a:pt x="35" y="254"/>
                  </a:lnTo>
                  <a:lnTo>
                    <a:pt x="35" y="254"/>
                  </a:lnTo>
                  <a:lnTo>
                    <a:pt x="33" y="254"/>
                  </a:lnTo>
                  <a:lnTo>
                    <a:pt x="32" y="256"/>
                  </a:lnTo>
                  <a:lnTo>
                    <a:pt x="30" y="259"/>
                  </a:lnTo>
                  <a:lnTo>
                    <a:pt x="30" y="265"/>
                  </a:lnTo>
                  <a:lnTo>
                    <a:pt x="29" y="271"/>
                  </a:lnTo>
                  <a:lnTo>
                    <a:pt x="29" y="271"/>
                  </a:lnTo>
                  <a:lnTo>
                    <a:pt x="29" y="272"/>
                  </a:lnTo>
                  <a:lnTo>
                    <a:pt x="29" y="274"/>
                  </a:lnTo>
                  <a:lnTo>
                    <a:pt x="32" y="278"/>
                  </a:lnTo>
                  <a:lnTo>
                    <a:pt x="41" y="283"/>
                  </a:lnTo>
                  <a:lnTo>
                    <a:pt x="52" y="287"/>
                  </a:lnTo>
                  <a:lnTo>
                    <a:pt x="52" y="287"/>
                  </a:lnTo>
                  <a:lnTo>
                    <a:pt x="58" y="291"/>
                  </a:lnTo>
                  <a:lnTo>
                    <a:pt x="64" y="296"/>
                  </a:lnTo>
                  <a:lnTo>
                    <a:pt x="70" y="302"/>
                  </a:lnTo>
                  <a:lnTo>
                    <a:pt x="74" y="309"/>
                  </a:lnTo>
                  <a:lnTo>
                    <a:pt x="82" y="322"/>
                  </a:lnTo>
                  <a:lnTo>
                    <a:pt x="84" y="332"/>
                  </a:lnTo>
                  <a:lnTo>
                    <a:pt x="84" y="332"/>
                  </a:lnTo>
                  <a:lnTo>
                    <a:pt x="86" y="333"/>
                  </a:lnTo>
                  <a:lnTo>
                    <a:pt x="89" y="333"/>
                  </a:lnTo>
                  <a:lnTo>
                    <a:pt x="99" y="333"/>
                  </a:lnTo>
                  <a:lnTo>
                    <a:pt x="109" y="332"/>
                  </a:lnTo>
                  <a:lnTo>
                    <a:pt x="118" y="332"/>
                  </a:lnTo>
                  <a:lnTo>
                    <a:pt x="118" y="332"/>
                  </a:lnTo>
                  <a:lnTo>
                    <a:pt x="121" y="333"/>
                  </a:lnTo>
                  <a:lnTo>
                    <a:pt x="121" y="335"/>
                  </a:lnTo>
                  <a:lnTo>
                    <a:pt x="121" y="343"/>
                  </a:lnTo>
                  <a:lnTo>
                    <a:pt x="121" y="348"/>
                  </a:lnTo>
                  <a:lnTo>
                    <a:pt x="122" y="352"/>
                  </a:lnTo>
                  <a:lnTo>
                    <a:pt x="124" y="354"/>
                  </a:lnTo>
                  <a:lnTo>
                    <a:pt x="124" y="354"/>
                  </a:lnTo>
                  <a:lnTo>
                    <a:pt x="131" y="356"/>
                  </a:lnTo>
                  <a:lnTo>
                    <a:pt x="137" y="356"/>
                  </a:lnTo>
                  <a:lnTo>
                    <a:pt x="143" y="356"/>
                  </a:lnTo>
                  <a:lnTo>
                    <a:pt x="144" y="357"/>
                  </a:lnTo>
                  <a:lnTo>
                    <a:pt x="146" y="359"/>
                  </a:lnTo>
                  <a:lnTo>
                    <a:pt x="146" y="359"/>
                  </a:lnTo>
                  <a:lnTo>
                    <a:pt x="146" y="361"/>
                  </a:lnTo>
                  <a:lnTo>
                    <a:pt x="144" y="363"/>
                  </a:lnTo>
                  <a:lnTo>
                    <a:pt x="139" y="363"/>
                  </a:lnTo>
                  <a:lnTo>
                    <a:pt x="130" y="365"/>
                  </a:lnTo>
                  <a:lnTo>
                    <a:pt x="125" y="365"/>
                  </a:lnTo>
                  <a:lnTo>
                    <a:pt x="122" y="369"/>
                  </a:lnTo>
                  <a:lnTo>
                    <a:pt x="122" y="369"/>
                  </a:lnTo>
                  <a:lnTo>
                    <a:pt x="117" y="374"/>
                  </a:lnTo>
                  <a:lnTo>
                    <a:pt x="111" y="376"/>
                  </a:lnTo>
                  <a:lnTo>
                    <a:pt x="108" y="378"/>
                  </a:lnTo>
                  <a:lnTo>
                    <a:pt x="105" y="374"/>
                  </a:lnTo>
                  <a:lnTo>
                    <a:pt x="105" y="374"/>
                  </a:lnTo>
                  <a:lnTo>
                    <a:pt x="104" y="372"/>
                  </a:lnTo>
                  <a:lnTo>
                    <a:pt x="100" y="371"/>
                  </a:lnTo>
                  <a:lnTo>
                    <a:pt x="93" y="371"/>
                  </a:lnTo>
                  <a:lnTo>
                    <a:pt x="80" y="372"/>
                  </a:lnTo>
                  <a:lnTo>
                    <a:pt x="80" y="372"/>
                  </a:lnTo>
                  <a:lnTo>
                    <a:pt x="77" y="372"/>
                  </a:lnTo>
                  <a:lnTo>
                    <a:pt x="76" y="372"/>
                  </a:lnTo>
                  <a:lnTo>
                    <a:pt x="77" y="367"/>
                  </a:lnTo>
                  <a:lnTo>
                    <a:pt x="80" y="356"/>
                  </a:lnTo>
                  <a:lnTo>
                    <a:pt x="80" y="356"/>
                  </a:lnTo>
                  <a:lnTo>
                    <a:pt x="79" y="354"/>
                  </a:lnTo>
                  <a:lnTo>
                    <a:pt x="77" y="352"/>
                  </a:lnTo>
                  <a:lnTo>
                    <a:pt x="73" y="350"/>
                  </a:lnTo>
                  <a:lnTo>
                    <a:pt x="65" y="352"/>
                  </a:lnTo>
                  <a:lnTo>
                    <a:pt x="55" y="357"/>
                  </a:lnTo>
                  <a:lnTo>
                    <a:pt x="55" y="357"/>
                  </a:lnTo>
                  <a:lnTo>
                    <a:pt x="45" y="365"/>
                  </a:lnTo>
                  <a:lnTo>
                    <a:pt x="43" y="372"/>
                  </a:lnTo>
                  <a:lnTo>
                    <a:pt x="43" y="372"/>
                  </a:lnTo>
                  <a:lnTo>
                    <a:pt x="43" y="374"/>
                  </a:lnTo>
                  <a:lnTo>
                    <a:pt x="42" y="374"/>
                  </a:lnTo>
                  <a:lnTo>
                    <a:pt x="38" y="374"/>
                  </a:lnTo>
                  <a:lnTo>
                    <a:pt x="33" y="372"/>
                  </a:lnTo>
                  <a:lnTo>
                    <a:pt x="30" y="372"/>
                  </a:lnTo>
                  <a:lnTo>
                    <a:pt x="26" y="374"/>
                  </a:lnTo>
                  <a:lnTo>
                    <a:pt x="26" y="374"/>
                  </a:lnTo>
                  <a:lnTo>
                    <a:pt x="10" y="383"/>
                  </a:lnTo>
                  <a:lnTo>
                    <a:pt x="4" y="389"/>
                  </a:lnTo>
                  <a:lnTo>
                    <a:pt x="0" y="394"/>
                  </a:lnTo>
                  <a:lnTo>
                    <a:pt x="0" y="394"/>
                  </a:lnTo>
                  <a:lnTo>
                    <a:pt x="0" y="396"/>
                  </a:lnTo>
                  <a:lnTo>
                    <a:pt x="1" y="398"/>
                  </a:lnTo>
                  <a:lnTo>
                    <a:pt x="10" y="404"/>
                  </a:lnTo>
                  <a:lnTo>
                    <a:pt x="29" y="407"/>
                  </a:lnTo>
                  <a:lnTo>
                    <a:pt x="29" y="407"/>
                  </a:lnTo>
                  <a:lnTo>
                    <a:pt x="30" y="409"/>
                  </a:lnTo>
                  <a:lnTo>
                    <a:pt x="30" y="411"/>
                  </a:lnTo>
                  <a:lnTo>
                    <a:pt x="27" y="415"/>
                  </a:lnTo>
                  <a:lnTo>
                    <a:pt x="23" y="419"/>
                  </a:lnTo>
                  <a:lnTo>
                    <a:pt x="23" y="419"/>
                  </a:lnTo>
                  <a:lnTo>
                    <a:pt x="25" y="421"/>
                  </a:lnTo>
                  <a:lnTo>
                    <a:pt x="25" y="421"/>
                  </a:lnTo>
                  <a:lnTo>
                    <a:pt x="29" y="424"/>
                  </a:lnTo>
                  <a:lnTo>
                    <a:pt x="30" y="428"/>
                  </a:lnTo>
                  <a:lnTo>
                    <a:pt x="33" y="433"/>
                  </a:lnTo>
                  <a:lnTo>
                    <a:pt x="39" y="439"/>
                  </a:lnTo>
                  <a:lnTo>
                    <a:pt x="39" y="439"/>
                  </a:lnTo>
                  <a:lnTo>
                    <a:pt x="45" y="441"/>
                  </a:lnTo>
                  <a:lnTo>
                    <a:pt x="49" y="443"/>
                  </a:lnTo>
                  <a:lnTo>
                    <a:pt x="63" y="443"/>
                  </a:lnTo>
                  <a:lnTo>
                    <a:pt x="82" y="439"/>
                  </a:lnTo>
                  <a:lnTo>
                    <a:pt x="82" y="439"/>
                  </a:lnTo>
                  <a:lnTo>
                    <a:pt x="87" y="441"/>
                  </a:lnTo>
                  <a:lnTo>
                    <a:pt x="92" y="443"/>
                  </a:lnTo>
                  <a:lnTo>
                    <a:pt x="96" y="444"/>
                  </a:lnTo>
                  <a:lnTo>
                    <a:pt x="98" y="444"/>
                  </a:lnTo>
                  <a:lnTo>
                    <a:pt x="100" y="443"/>
                  </a:lnTo>
                  <a:lnTo>
                    <a:pt x="100" y="443"/>
                  </a:lnTo>
                  <a:lnTo>
                    <a:pt x="106" y="435"/>
                  </a:lnTo>
                  <a:lnTo>
                    <a:pt x="117" y="428"/>
                  </a:lnTo>
                  <a:lnTo>
                    <a:pt x="121" y="424"/>
                  </a:lnTo>
                  <a:lnTo>
                    <a:pt x="127" y="422"/>
                  </a:lnTo>
                  <a:lnTo>
                    <a:pt x="131" y="424"/>
                  </a:lnTo>
                  <a:lnTo>
                    <a:pt x="136" y="426"/>
                  </a:lnTo>
                  <a:lnTo>
                    <a:pt x="136" y="426"/>
                  </a:lnTo>
                  <a:lnTo>
                    <a:pt x="139" y="430"/>
                  </a:lnTo>
                  <a:lnTo>
                    <a:pt x="139" y="433"/>
                  </a:lnTo>
                  <a:lnTo>
                    <a:pt x="137" y="435"/>
                  </a:lnTo>
                  <a:lnTo>
                    <a:pt x="134" y="437"/>
                  </a:lnTo>
                  <a:lnTo>
                    <a:pt x="130" y="439"/>
                  </a:lnTo>
                  <a:lnTo>
                    <a:pt x="128" y="441"/>
                  </a:lnTo>
                  <a:lnTo>
                    <a:pt x="130" y="444"/>
                  </a:lnTo>
                  <a:lnTo>
                    <a:pt x="130" y="444"/>
                  </a:lnTo>
                  <a:lnTo>
                    <a:pt x="134" y="450"/>
                  </a:lnTo>
                  <a:lnTo>
                    <a:pt x="137" y="459"/>
                  </a:lnTo>
                  <a:lnTo>
                    <a:pt x="137" y="465"/>
                  </a:lnTo>
                  <a:lnTo>
                    <a:pt x="137" y="469"/>
                  </a:lnTo>
                  <a:lnTo>
                    <a:pt x="136" y="474"/>
                  </a:lnTo>
                  <a:lnTo>
                    <a:pt x="133" y="478"/>
                  </a:lnTo>
                  <a:lnTo>
                    <a:pt x="133" y="478"/>
                  </a:lnTo>
                  <a:lnTo>
                    <a:pt x="125" y="482"/>
                  </a:lnTo>
                  <a:lnTo>
                    <a:pt x="118" y="482"/>
                  </a:lnTo>
                  <a:lnTo>
                    <a:pt x="108" y="480"/>
                  </a:lnTo>
                  <a:lnTo>
                    <a:pt x="108" y="480"/>
                  </a:lnTo>
                  <a:lnTo>
                    <a:pt x="106" y="480"/>
                  </a:lnTo>
                  <a:lnTo>
                    <a:pt x="105" y="482"/>
                  </a:lnTo>
                  <a:lnTo>
                    <a:pt x="104" y="487"/>
                  </a:lnTo>
                  <a:lnTo>
                    <a:pt x="102" y="493"/>
                  </a:lnTo>
                  <a:lnTo>
                    <a:pt x="98" y="500"/>
                  </a:lnTo>
                  <a:lnTo>
                    <a:pt x="98" y="500"/>
                  </a:lnTo>
                  <a:lnTo>
                    <a:pt x="95" y="502"/>
                  </a:lnTo>
                  <a:lnTo>
                    <a:pt x="92" y="502"/>
                  </a:lnTo>
                  <a:lnTo>
                    <a:pt x="86" y="498"/>
                  </a:lnTo>
                  <a:lnTo>
                    <a:pt x="79" y="494"/>
                  </a:lnTo>
                  <a:lnTo>
                    <a:pt x="76" y="493"/>
                  </a:lnTo>
                  <a:lnTo>
                    <a:pt x="71" y="491"/>
                  </a:lnTo>
                  <a:lnTo>
                    <a:pt x="71" y="491"/>
                  </a:lnTo>
                  <a:lnTo>
                    <a:pt x="68" y="493"/>
                  </a:lnTo>
                  <a:lnTo>
                    <a:pt x="65" y="494"/>
                  </a:lnTo>
                  <a:lnTo>
                    <a:pt x="64" y="496"/>
                  </a:lnTo>
                  <a:lnTo>
                    <a:pt x="64" y="500"/>
                  </a:lnTo>
                  <a:lnTo>
                    <a:pt x="64" y="509"/>
                  </a:lnTo>
                  <a:lnTo>
                    <a:pt x="64" y="517"/>
                  </a:lnTo>
                  <a:lnTo>
                    <a:pt x="64" y="517"/>
                  </a:lnTo>
                  <a:lnTo>
                    <a:pt x="64" y="519"/>
                  </a:lnTo>
                  <a:lnTo>
                    <a:pt x="61" y="521"/>
                  </a:lnTo>
                  <a:lnTo>
                    <a:pt x="55" y="522"/>
                  </a:lnTo>
                  <a:lnTo>
                    <a:pt x="52" y="522"/>
                  </a:lnTo>
                  <a:lnTo>
                    <a:pt x="49" y="526"/>
                  </a:lnTo>
                  <a:lnTo>
                    <a:pt x="47" y="530"/>
                  </a:lnTo>
                  <a:lnTo>
                    <a:pt x="43" y="535"/>
                  </a:lnTo>
                  <a:lnTo>
                    <a:pt x="43" y="535"/>
                  </a:lnTo>
                  <a:lnTo>
                    <a:pt x="42" y="541"/>
                  </a:lnTo>
                  <a:lnTo>
                    <a:pt x="39" y="544"/>
                  </a:lnTo>
                  <a:lnTo>
                    <a:pt x="36" y="546"/>
                  </a:lnTo>
                  <a:lnTo>
                    <a:pt x="33" y="546"/>
                  </a:lnTo>
                  <a:lnTo>
                    <a:pt x="32" y="548"/>
                  </a:lnTo>
                  <a:lnTo>
                    <a:pt x="30" y="548"/>
                  </a:lnTo>
                  <a:lnTo>
                    <a:pt x="32" y="552"/>
                  </a:lnTo>
                  <a:lnTo>
                    <a:pt x="35" y="558"/>
                  </a:lnTo>
                  <a:lnTo>
                    <a:pt x="35" y="558"/>
                  </a:lnTo>
                  <a:lnTo>
                    <a:pt x="41" y="567"/>
                  </a:lnTo>
                  <a:lnTo>
                    <a:pt x="45" y="571"/>
                  </a:lnTo>
                  <a:lnTo>
                    <a:pt x="48" y="571"/>
                  </a:lnTo>
                  <a:lnTo>
                    <a:pt x="52" y="572"/>
                  </a:lnTo>
                  <a:lnTo>
                    <a:pt x="52" y="572"/>
                  </a:lnTo>
                  <a:lnTo>
                    <a:pt x="55" y="576"/>
                  </a:lnTo>
                  <a:lnTo>
                    <a:pt x="55" y="580"/>
                  </a:lnTo>
                  <a:lnTo>
                    <a:pt x="52" y="587"/>
                  </a:lnTo>
                  <a:lnTo>
                    <a:pt x="49" y="593"/>
                  </a:lnTo>
                  <a:lnTo>
                    <a:pt x="49" y="596"/>
                  </a:lnTo>
                  <a:lnTo>
                    <a:pt x="52" y="596"/>
                  </a:lnTo>
                  <a:lnTo>
                    <a:pt x="52" y="596"/>
                  </a:lnTo>
                  <a:lnTo>
                    <a:pt x="55" y="598"/>
                  </a:lnTo>
                  <a:lnTo>
                    <a:pt x="58" y="602"/>
                  </a:lnTo>
                  <a:lnTo>
                    <a:pt x="65" y="609"/>
                  </a:lnTo>
                  <a:lnTo>
                    <a:pt x="76" y="626"/>
                  </a:lnTo>
                  <a:lnTo>
                    <a:pt x="76" y="626"/>
                  </a:lnTo>
                  <a:lnTo>
                    <a:pt x="79" y="628"/>
                  </a:lnTo>
                  <a:lnTo>
                    <a:pt x="82" y="630"/>
                  </a:lnTo>
                  <a:lnTo>
                    <a:pt x="87" y="628"/>
                  </a:lnTo>
                  <a:lnTo>
                    <a:pt x="93" y="624"/>
                  </a:lnTo>
                  <a:lnTo>
                    <a:pt x="99" y="622"/>
                  </a:lnTo>
                  <a:lnTo>
                    <a:pt x="99" y="622"/>
                  </a:lnTo>
                  <a:lnTo>
                    <a:pt x="102" y="621"/>
                  </a:lnTo>
                  <a:lnTo>
                    <a:pt x="105" y="619"/>
                  </a:lnTo>
                  <a:lnTo>
                    <a:pt x="106" y="615"/>
                  </a:lnTo>
                  <a:lnTo>
                    <a:pt x="108" y="611"/>
                  </a:lnTo>
                  <a:lnTo>
                    <a:pt x="108" y="609"/>
                  </a:lnTo>
                  <a:lnTo>
                    <a:pt x="109" y="611"/>
                  </a:lnTo>
                  <a:lnTo>
                    <a:pt x="109" y="611"/>
                  </a:lnTo>
                  <a:lnTo>
                    <a:pt x="114" y="619"/>
                  </a:lnTo>
                  <a:lnTo>
                    <a:pt x="118" y="626"/>
                  </a:lnTo>
                  <a:lnTo>
                    <a:pt x="120" y="635"/>
                  </a:lnTo>
                  <a:lnTo>
                    <a:pt x="120" y="637"/>
                  </a:lnTo>
                  <a:lnTo>
                    <a:pt x="118" y="641"/>
                  </a:lnTo>
                  <a:lnTo>
                    <a:pt x="118" y="641"/>
                  </a:lnTo>
                  <a:lnTo>
                    <a:pt x="117" y="643"/>
                  </a:lnTo>
                  <a:lnTo>
                    <a:pt x="115" y="644"/>
                  </a:lnTo>
                  <a:lnTo>
                    <a:pt x="115" y="652"/>
                  </a:lnTo>
                  <a:lnTo>
                    <a:pt x="117" y="659"/>
                  </a:lnTo>
                  <a:lnTo>
                    <a:pt x="117" y="665"/>
                  </a:lnTo>
                  <a:lnTo>
                    <a:pt x="117" y="665"/>
                  </a:lnTo>
                  <a:lnTo>
                    <a:pt x="117" y="667"/>
                  </a:lnTo>
                  <a:lnTo>
                    <a:pt x="120" y="669"/>
                  </a:lnTo>
                  <a:lnTo>
                    <a:pt x="127" y="669"/>
                  </a:lnTo>
                  <a:lnTo>
                    <a:pt x="134" y="667"/>
                  </a:lnTo>
                  <a:lnTo>
                    <a:pt x="137" y="665"/>
                  </a:lnTo>
                  <a:lnTo>
                    <a:pt x="137" y="661"/>
                  </a:lnTo>
                  <a:lnTo>
                    <a:pt x="137" y="661"/>
                  </a:lnTo>
                  <a:lnTo>
                    <a:pt x="139" y="659"/>
                  </a:lnTo>
                  <a:lnTo>
                    <a:pt x="141" y="658"/>
                  </a:lnTo>
                  <a:lnTo>
                    <a:pt x="149" y="656"/>
                  </a:lnTo>
                  <a:lnTo>
                    <a:pt x="157" y="658"/>
                  </a:lnTo>
                  <a:lnTo>
                    <a:pt x="162" y="661"/>
                  </a:lnTo>
                  <a:lnTo>
                    <a:pt x="165" y="665"/>
                  </a:lnTo>
                  <a:lnTo>
                    <a:pt x="165" y="665"/>
                  </a:lnTo>
                  <a:lnTo>
                    <a:pt x="171" y="672"/>
                  </a:lnTo>
                  <a:lnTo>
                    <a:pt x="175" y="676"/>
                  </a:lnTo>
                  <a:lnTo>
                    <a:pt x="176" y="676"/>
                  </a:lnTo>
                  <a:lnTo>
                    <a:pt x="176" y="674"/>
                  </a:lnTo>
                  <a:lnTo>
                    <a:pt x="178" y="671"/>
                  </a:lnTo>
                  <a:lnTo>
                    <a:pt x="178" y="671"/>
                  </a:lnTo>
                  <a:lnTo>
                    <a:pt x="179" y="663"/>
                  </a:lnTo>
                  <a:lnTo>
                    <a:pt x="181" y="656"/>
                  </a:lnTo>
                  <a:lnTo>
                    <a:pt x="184" y="654"/>
                  </a:lnTo>
                  <a:lnTo>
                    <a:pt x="185" y="654"/>
                  </a:lnTo>
                  <a:lnTo>
                    <a:pt x="185" y="658"/>
                  </a:lnTo>
                  <a:lnTo>
                    <a:pt x="185" y="658"/>
                  </a:lnTo>
                  <a:lnTo>
                    <a:pt x="188" y="661"/>
                  </a:lnTo>
                  <a:lnTo>
                    <a:pt x="191" y="665"/>
                  </a:lnTo>
                  <a:lnTo>
                    <a:pt x="198" y="663"/>
                  </a:lnTo>
                  <a:lnTo>
                    <a:pt x="207" y="659"/>
                  </a:lnTo>
                  <a:lnTo>
                    <a:pt x="207" y="659"/>
                  </a:lnTo>
                  <a:lnTo>
                    <a:pt x="214" y="658"/>
                  </a:lnTo>
                  <a:lnTo>
                    <a:pt x="216" y="658"/>
                  </a:lnTo>
                  <a:lnTo>
                    <a:pt x="216" y="658"/>
                  </a:lnTo>
                  <a:lnTo>
                    <a:pt x="213" y="663"/>
                  </a:lnTo>
                  <a:lnTo>
                    <a:pt x="209" y="672"/>
                  </a:lnTo>
                  <a:lnTo>
                    <a:pt x="209" y="672"/>
                  </a:lnTo>
                  <a:lnTo>
                    <a:pt x="206" y="678"/>
                  </a:lnTo>
                  <a:lnTo>
                    <a:pt x="204" y="683"/>
                  </a:lnTo>
                  <a:lnTo>
                    <a:pt x="203" y="696"/>
                  </a:lnTo>
                  <a:lnTo>
                    <a:pt x="204" y="708"/>
                  </a:lnTo>
                  <a:lnTo>
                    <a:pt x="203" y="709"/>
                  </a:lnTo>
                  <a:lnTo>
                    <a:pt x="201" y="711"/>
                  </a:lnTo>
                  <a:lnTo>
                    <a:pt x="201" y="711"/>
                  </a:lnTo>
                  <a:lnTo>
                    <a:pt x="198" y="713"/>
                  </a:lnTo>
                  <a:lnTo>
                    <a:pt x="196" y="717"/>
                  </a:lnTo>
                  <a:lnTo>
                    <a:pt x="191" y="726"/>
                  </a:lnTo>
                  <a:lnTo>
                    <a:pt x="184" y="733"/>
                  </a:lnTo>
                  <a:lnTo>
                    <a:pt x="181" y="737"/>
                  </a:lnTo>
                  <a:lnTo>
                    <a:pt x="176" y="739"/>
                  </a:lnTo>
                  <a:lnTo>
                    <a:pt x="176" y="739"/>
                  </a:lnTo>
                  <a:lnTo>
                    <a:pt x="172" y="741"/>
                  </a:lnTo>
                  <a:lnTo>
                    <a:pt x="166" y="744"/>
                  </a:lnTo>
                  <a:lnTo>
                    <a:pt x="156" y="754"/>
                  </a:lnTo>
                  <a:lnTo>
                    <a:pt x="147" y="765"/>
                  </a:lnTo>
                  <a:lnTo>
                    <a:pt x="143" y="772"/>
                  </a:lnTo>
                  <a:lnTo>
                    <a:pt x="143" y="772"/>
                  </a:lnTo>
                  <a:lnTo>
                    <a:pt x="141" y="772"/>
                  </a:lnTo>
                  <a:lnTo>
                    <a:pt x="137" y="772"/>
                  </a:lnTo>
                  <a:lnTo>
                    <a:pt x="128" y="770"/>
                  </a:lnTo>
                  <a:lnTo>
                    <a:pt x="118" y="770"/>
                  </a:lnTo>
                  <a:lnTo>
                    <a:pt x="114" y="772"/>
                  </a:lnTo>
                  <a:lnTo>
                    <a:pt x="112" y="776"/>
                  </a:lnTo>
                  <a:lnTo>
                    <a:pt x="112" y="776"/>
                  </a:lnTo>
                  <a:lnTo>
                    <a:pt x="108" y="785"/>
                  </a:lnTo>
                  <a:lnTo>
                    <a:pt x="102" y="793"/>
                  </a:lnTo>
                  <a:lnTo>
                    <a:pt x="98" y="798"/>
                  </a:lnTo>
                  <a:lnTo>
                    <a:pt x="98" y="802"/>
                  </a:lnTo>
                  <a:lnTo>
                    <a:pt x="98" y="804"/>
                  </a:lnTo>
                  <a:lnTo>
                    <a:pt x="98" y="804"/>
                  </a:lnTo>
                  <a:lnTo>
                    <a:pt x="99" y="804"/>
                  </a:lnTo>
                  <a:lnTo>
                    <a:pt x="102" y="804"/>
                  </a:lnTo>
                  <a:lnTo>
                    <a:pt x="111" y="798"/>
                  </a:lnTo>
                  <a:lnTo>
                    <a:pt x="118" y="793"/>
                  </a:lnTo>
                  <a:lnTo>
                    <a:pt x="120" y="791"/>
                  </a:lnTo>
                  <a:lnTo>
                    <a:pt x="121" y="787"/>
                  </a:lnTo>
                  <a:lnTo>
                    <a:pt x="121" y="787"/>
                  </a:lnTo>
                  <a:lnTo>
                    <a:pt x="122" y="783"/>
                  </a:lnTo>
                  <a:lnTo>
                    <a:pt x="124" y="783"/>
                  </a:lnTo>
                  <a:lnTo>
                    <a:pt x="125" y="783"/>
                  </a:lnTo>
                  <a:lnTo>
                    <a:pt x="128" y="787"/>
                  </a:lnTo>
                  <a:lnTo>
                    <a:pt x="128" y="787"/>
                  </a:lnTo>
                  <a:lnTo>
                    <a:pt x="130" y="787"/>
                  </a:lnTo>
                  <a:lnTo>
                    <a:pt x="133" y="789"/>
                  </a:lnTo>
                  <a:lnTo>
                    <a:pt x="137" y="787"/>
                  </a:lnTo>
                  <a:lnTo>
                    <a:pt x="144" y="780"/>
                  </a:lnTo>
                  <a:lnTo>
                    <a:pt x="144" y="780"/>
                  </a:lnTo>
                  <a:lnTo>
                    <a:pt x="149" y="778"/>
                  </a:lnTo>
                  <a:lnTo>
                    <a:pt x="152" y="778"/>
                  </a:lnTo>
                  <a:lnTo>
                    <a:pt x="159" y="778"/>
                  </a:lnTo>
                  <a:lnTo>
                    <a:pt x="159" y="778"/>
                  </a:lnTo>
                  <a:lnTo>
                    <a:pt x="162" y="778"/>
                  </a:lnTo>
                  <a:lnTo>
                    <a:pt x="165" y="774"/>
                  </a:lnTo>
                  <a:lnTo>
                    <a:pt x="169" y="772"/>
                  </a:lnTo>
                  <a:lnTo>
                    <a:pt x="176" y="769"/>
                  </a:lnTo>
                  <a:lnTo>
                    <a:pt x="176" y="769"/>
                  </a:lnTo>
                  <a:lnTo>
                    <a:pt x="184" y="767"/>
                  </a:lnTo>
                  <a:lnTo>
                    <a:pt x="187" y="763"/>
                  </a:lnTo>
                  <a:lnTo>
                    <a:pt x="190" y="754"/>
                  </a:lnTo>
                  <a:lnTo>
                    <a:pt x="190" y="754"/>
                  </a:lnTo>
                  <a:lnTo>
                    <a:pt x="191" y="750"/>
                  </a:lnTo>
                  <a:lnTo>
                    <a:pt x="196" y="746"/>
                  </a:lnTo>
                  <a:lnTo>
                    <a:pt x="206" y="739"/>
                  </a:lnTo>
                  <a:lnTo>
                    <a:pt x="225" y="728"/>
                  </a:lnTo>
                  <a:lnTo>
                    <a:pt x="225" y="728"/>
                  </a:lnTo>
                  <a:lnTo>
                    <a:pt x="228" y="724"/>
                  </a:lnTo>
                  <a:lnTo>
                    <a:pt x="229" y="720"/>
                  </a:lnTo>
                  <a:lnTo>
                    <a:pt x="231" y="717"/>
                  </a:lnTo>
                  <a:lnTo>
                    <a:pt x="232" y="715"/>
                  </a:lnTo>
                  <a:lnTo>
                    <a:pt x="233" y="713"/>
                  </a:lnTo>
                  <a:lnTo>
                    <a:pt x="233" y="713"/>
                  </a:lnTo>
                  <a:lnTo>
                    <a:pt x="238" y="711"/>
                  </a:lnTo>
                  <a:lnTo>
                    <a:pt x="244" y="708"/>
                  </a:lnTo>
                  <a:lnTo>
                    <a:pt x="255" y="696"/>
                  </a:lnTo>
                  <a:lnTo>
                    <a:pt x="255" y="696"/>
                  </a:lnTo>
                  <a:lnTo>
                    <a:pt x="260" y="693"/>
                  </a:lnTo>
                  <a:lnTo>
                    <a:pt x="263" y="691"/>
                  </a:lnTo>
                  <a:lnTo>
                    <a:pt x="270" y="689"/>
                  </a:lnTo>
                  <a:lnTo>
                    <a:pt x="270" y="689"/>
                  </a:lnTo>
                  <a:lnTo>
                    <a:pt x="271" y="687"/>
                  </a:lnTo>
                  <a:lnTo>
                    <a:pt x="273" y="685"/>
                  </a:lnTo>
                  <a:lnTo>
                    <a:pt x="274" y="680"/>
                  </a:lnTo>
                  <a:lnTo>
                    <a:pt x="274" y="674"/>
                  </a:lnTo>
                  <a:lnTo>
                    <a:pt x="276" y="672"/>
                  </a:lnTo>
                  <a:lnTo>
                    <a:pt x="277" y="671"/>
                  </a:lnTo>
                  <a:lnTo>
                    <a:pt x="277" y="671"/>
                  </a:lnTo>
                  <a:lnTo>
                    <a:pt x="282" y="669"/>
                  </a:lnTo>
                  <a:lnTo>
                    <a:pt x="285" y="667"/>
                  </a:lnTo>
                  <a:lnTo>
                    <a:pt x="286" y="663"/>
                  </a:lnTo>
                  <a:lnTo>
                    <a:pt x="287" y="658"/>
                  </a:lnTo>
                  <a:lnTo>
                    <a:pt x="287" y="658"/>
                  </a:lnTo>
                  <a:lnTo>
                    <a:pt x="286" y="656"/>
                  </a:lnTo>
                  <a:lnTo>
                    <a:pt x="285" y="654"/>
                  </a:lnTo>
                  <a:lnTo>
                    <a:pt x="280" y="652"/>
                  </a:lnTo>
                  <a:lnTo>
                    <a:pt x="274" y="650"/>
                  </a:lnTo>
                  <a:lnTo>
                    <a:pt x="271" y="648"/>
                  </a:lnTo>
                  <a:lnTo>
                    <a:pt x="271" y="648"/>
                  </a:lnTo>
                  <a:lnTo>
                    <a:pt x="273" y="643"/>
                  </a:lnTo>
                  <a:lnTo>
                    <a:pt x="277" y="637"/>
                  </a:lnTo>
                  <a:lnTo>
                    <a:pt x="283" y="632"/>
                  </a:lnTo>
                  <a:lnTo>
                    <a:pt x="287" y="630"/>
                  </a:lnTo>
                  <a:lnTo>
                    <a:pt x="287" y="630"/>
                  </a:lnTo>
                  <a:lnTo>
                    <a:pt x="292" y="630"/>
                  </a:lnTo>
                  <a:lnTo>
                    <a:pt x="296" y="626"/>
                  </a:lnTo>
                  <a:lnTo>
                    <a:pt x="299" y="621"/>
                  </a:lnTo>
                  <a:lnTo>
                    <a:pt x="301" y="615"/>
                  </a:lnTo>
                  <a:lnTo>
                    <a:pt x="301" y="615"/>
                  </a:lnTo>
                  <a:lnTo>
                    <a:pt x="302" y="609"/>
                  </a:lnTo>
                  <a:lnTo>
                    <a:pt x="305" y="606"/>
                  </a:lnTo>
                  <a:lnTo>
                    <a:pt x="309" y="602"/>
                  </a:lnTo>
                  <a:lnTo>
                    <a:pt x="314" y="596"/>
                  </a:lnTo>
                  <a:lnTo>
                    <a:pt x="314" y="596"/>
                  </a:lnTo>
                  <a:lnTo>
                    <a:pt x="318" y="591"/>
                  </a:lnTo>
                  <a:lnTo>
                    <a:pt x="320" y="585"/>
                  </a:lnTo>
                  <a:lnTo>
                    <a:pt x="321" y="583"/>
                  </a:lnTo>
                  <a:lnTo>
                    <a:pt x="324" y="582"/>
                  </a:lnTo>
                  <a:lnTo>
                    <a:pt x="324" y="582"/>
                  </a:lnTo>
                  <a:lnTo>
                    <a:pt x="328" y="580"/>
                  </a:lnTo>
                  <a:lnTo>
                    <a:pt x="333" y="576"/>
                  </a:lnTo>
                  <a:lnTo>
                    <a:pt x="342" y="567"/>
                  </a:lnTo>
                  <a:lnTo>
                    <a:pt x="342" y="567"/>
                  </a:lnTo>
                  <a:lnTo>
                    <a:pt x="344" y="565"/>
                  </a:lnTo>
                  <a:lnTo>
                    <a:pt x="346" y="567"/>
                  </a:lnTo>
                  <a:lnTo>
                    <a:pt x="347" y="571"/>
                  </a:lnTo>
                  <a:lnTo>
                    <a:pt x="350" y="572"/>
                  </a:lnTo>
                  <a:lnTo>
                    <a:pt x="353" y="572"/>
                  </a:lnTo>
                  <a:lnTo>
                    <a:pt x="353" y="572"/>
                  </a:lnTo>
                  <a:lnTo>
                    <a:pt x="358" y="572"/>
                  </a:lnTo>
                  <a:lnTo>
                    <a:pt x="361" y="574"/>
                  </a:lnTo>
                  <a:lnTo>
                    <a:pt x="362" y="578"/>
                  </a:lnTo>
                  <a:lnTo>
                    <a:pt x="362" y="580"/>
                  </a:lnTo>
                  <a:lnTo>
                    <a:pt x="361" y="582"/>
                  </a:lnTo>
                  <a:lnTo>
                    <a:pt x="359" y="583"/>
                  </a:lnTo>
                  <a:lnTo>
                    <a:pt x="358" y="583"/>
                  </a:lnTo>
                  <a:lnTo>
                    <a:pt x="355" y="582"/>
                  </a:lnTo>
                  <a:lnTo>
                    <a:pt x="355" y="582"/>
                  </a:lnTo>
                  <a:lnTo>
                    <a:pt x="349" y="580"/>
                  </a:lnTo>
                  <a:lnTo>
                    <a:pt x="343" y="580"/>
                  </a:lnTo>
                  <a:lnTo>
                    <a:pt x="339" y="582"/>
                  </a:lnTo>
                  <a:lnTo>
                    <a:pt x="333" y="587"/>
                  </a:lnTo>
                  <a:lnTo>
                    <a:pt x="333" y="587"/>
                  </a:lnTo>
                  <a:lnTo>
                    <a:pt x="330" y="593"/>
                  </a:lnTo>
                  <a:lnTo>
                    <a:pt x="328" y="598"/>
                  </a:lnTo>
                  <a:lnTo>
                    <a:pt x="328" y="604"/>
                  </a:lnTo>
                  <a:lnTo>
                    <a:pt x="326" y="609"/>
                  </a:lnTo>
                  <a:lnTo>
                    <a:pt x="326" y="609"/>
                  </a:lnTo>
                  <a:lnTo>
                    <a:pt x="321" y="617"/>
                  </a:lnTo>
                  <a:lnTo>
                    <a:pt x="321" y="622"/>
                  </a:lnTo>
                  <a:lnTo>
                    <a:pt x="322" y="626"/>
                  </a:lnTo>
                  <a:lnTo>
                    <a:pt x="327" y="628"/>
                  </a:lnTo>
                  <a:lnTo>
                    <a:pt x="327" y="628"/>
                  </a:lnTo>
                  <a:lnTo>
                    <a:pt x="328" y="630"/>
                  </a:lnTo>
                  <a:lnTo>
                    <a:pt x="330" y="630"/>
                  </a:lnTo>
                  <a:lnTo>
                    <a:pt x="328" y="633"/>
                  </a:lnTo>
                  <a:lnTo>
                    <a:pt x="326" y="637"/>
                  </a:lnTo>
                  <a:lnTo>
                    <a:pt x="320" y="639"/>
                  </a:lnTo>
                  <a:lnTo>
                    <a:pt x="320" y="639"/>
                  </a:lnTo>
                  <a:lnTo>
                    <a:pt x="317" y="643"/>
                  </a:lnTo>
                  <a:lnTo>
                    <a:pt x="317" y="643"/>
                  </a:lnTo>
                  <a:lnTo>
                    <a:pt x="317" y="644"/>
                  </a:lnTo>
                  <a:lnTo>
                    <a:pt x="321" y="646"/>
                  </a:lnTo>
                  <a:lnTo>
                    <a:pt x="327" y="648"/>
                  </a:lnTo>
                  <a:lnTo>
                    <a:pt x="327" y="648"/>
                  </a:lnTo>
                  <a:lnTo>
                    <a:pt x="331" y="646"/>
                  </a:lnTo>
                  <a:lnTo>
                    <a:pt x="336" y="644"/>
                  </a:lnTo>
                  <a:lnTo>
                    <a:pt x="346" y="637"/>
                  </a:lnTo>
                  <a:lnTo>
                    <a:pt x="356" y="628"/>
                  </a:lnTo>
                  <a:lnTo>
                    <a:pt x="366" y="621"/>
                  </a:lnTo>
                  <a:lnTo>
                    <a:pt x="366" y="621"/>
                  </a:lnTo>
                  <a:lnTo>
                    <a:pt x="372" y="619"/>
                  </a:lnTo>
                  <a:lnTo>
                    <a:pt x="377" y="617"/>
                  </a:lnTo>
                  <a:lnTo>
                    <a:pt x="385" y="617"/>
                  </a:lnTo>
                  <a:lnTo>
                    <a:pt x="391" y="619"/>
                  </a:lnTo>
                  <a:lnTo>
                    <a:pt x="396" y="619"/>
                  </a:lnTo>
                  <a:lnTo>
                    <a:pt x="396" y="619"/>
                  </a:lnTo>
                  <a:lnTo>
                    <a:pt x="397" y="619"/>
                  </a:lnTo>
                  <a:lnTo>
                    <a:pt x="397" y="617"/>
                  </a:lnTo>
                  <a:lnTo>
                    <a:pt x="396" y="613"/>
                  </a:lnTo>
                  <a:lnTo>
                    <a:pt x="394" y="609"/>
                  </a:lnTo>
                  <a:lnTo>
                    <a:pt x="394" y="608"/>
                  </a:lnTo>
                  <a:lnTo>
                    <a:pt x="396" y="606"/>
                  </a:lnTo>
                  <a:lnTo>
                    <a:pt x="396" y="606"/>
                  </a:lnTo>
                  <a:lnTo>
                    <a:pt x="397" y="606"/>
                  </a:lnTo>
                  <a:lnTo>
                    <a:pt x="397" y="604"/>
                  </a:lnTo>
                  <a:lnTo>
                    <a:pt x="394" y="602"/>
                  </a:lnTo>
                  <a:lnTo>
                    <a:pt x="391" y="596"/>
                  </a:lnTo>
                  <a:lnTo>
                    <a:pt x="387" y="591"/>
                  </a:lnTo>
                  <a:lnTo>
                    <a:pt x="387" y="591"/>
                  </a:lnTo>
                  <a:lnTo>
                    <a:pt x="387" y="585"/>
                  </a:lnTo>
                  <a:lnTo>
                    <a:pt x="388" y="583"/>
                  </a:lnTo>
                  <a:lnTo>
                    <a:pt x="391" y="582"/>
                  </a:lnTo>
                  <a:lnTo>
                    <a:pt x="393" y="582"/>
                  </a:lnTo>
                  <a:lnTo>
                    <a:pt x="394" y="578"/>
                  </a:lnTo>
                  <a:lnTo>
                    <a:pt x="394" y="578"/>
                  </a:lnTo>
                  <a:lnTo>
                    <a:pt x="396" y="574"/>
                  </a:lnTo>
                  <a:lnTo>
                    <a:pt x="398" y="574"/>
                  </a:lnTo>
                  <a:lnTo>
                    <a:pt x="401" y="574"/>
                  </a:lnTo>
                  <a:lnTo>
                    <a:pt x="404" y="578"/>
                  </a:lnTo>
                  <a:lnTo>
                    <a:pt x="404" y="578"/>
                  </a:lnTo>
                  <a:lnTo>
                    <a:pt x="409" y="578"/>
                  </a:lnTo>
                  <a:lnTo>
                    <a:pt x="412" y="578"/>
                  </a:lnTo>
                  <a:lnTo>
                    <a:pt x="416" y="580"/>
                  </a:lnTo>
                  <a:lnTo>
                    <a:pt x="418" y="582"/>
                  </a:lnTo>
                  <a:lnTo>
                    <a:pt x="419" y="583"/>
                  </a:lnTo>
                  <a:lnTo>
                    <a:pt x="419" y="583"/>
                  </a:lnTo>
                  <a:lnTo>
                    <a:pt x="420" y="587"/>
                  </a:lnTo>
                  <a:lnTo>
                    <a:pt x="422" y="589"/>
                  </a:lnTo>
                  <a:lnTo>
                    <a:pt x="426" y="587"/>
                  </a:lnTo>
                  <a:lnTo>
                    <a:pt x="431" y="587"/>
                  </a:lnTo>
                  <a:lnTo>
                    <a:pt x="432" y="587"/>
                  </a:lnTo>
                  <a:lnTo>
                    <a:pt x="435" y="589"/>
                  </a:lnTo>
                  <a:lnTo>
                    <a:pt x="435" y="589"/>
                  </a:lnTo>
                  <a:lnTo>
                    <a:pt x="438" y="593"/>
                  </a:lnTo>
                  <a:lnTo>
                    <a:pt x="436" y="594"/>
                  </a:lnTo>
                  <a:lnTo>
                    <a:pt x="436" y="594"/>
                  </a:lnTo>
                  <a:lnTo>
                    <a:pt x="426" y="596"/>
                  </a:lnTo>
                  <a:lnTo>
                    <a:pt x="426" y="596"/>
                  </a:lnTo>
                  <a:lnTo>
                    <a:pt x="423" y="598"/>
                  </a:lnTo>
                  <a:lnTo>
                    <a:pt x="422" y="600"/>
                  </a:lnTo>
                  <a:lnTo>
                    <a:pt x="422" y="604"/>
                  </a:lnTo>
                  <a:lnTo>
                    <a:pt x="425" y="608"/>
                  </a:lnTo>
                  <a:lnTo>
                    <a:pt x="426" y="608"/>
                  </a:lnTo>
                  <a:lnTo>
                    <a:pt x="428" y="606"/>
                  </a:lnTo>
                  <a:lnTo>
                    <a:pt x="428" y="606"/>
                  </a:lnTo>
                  <a:lnTo>
                    <a:pt x="432" y="602"/>
                  </a:lnTo>
                  <a:lnTo>
                    <a:pt x="436" y="600"/>
                  </a:lnTo>
                  <a:lnTo>
                    <a:pt x="441" y="600"/>
                  </a:lnTo>
                  <a:lnTo>
                    <a:pt x="444" y="602"/>
                  </a:lnTo>
                  <a:lnTo>
                    <a:pt x="444" y="602"/>
                  </a:lnTo>
                  <a:lnTo>
                    <a:pt x="448" y="606"/>
                  </a:lnTo>
                  <a:lnTo>
                    <a:pt x="451" y="606"/>
                  </a:lnTo>
                  <a:lnTo>
                    <a:pt x="453" y="604"/>
                  </a:lnTo>
                  <a:lnTo>
                    <a:pt x="455" y="600"/>
                  </a:lnTo>
                  <a:lnTo>
                    <a:pt x="455" y="600"/>
                  </a:lnTo>
                  <a:lnTo>
                    <a:pt x="458" y="598"/>
                  </a:lnTo>
                  <a:lnTo>
                    <a:pt x="460" y="598"/>
                  </a:lnTo>
                  <a:lnTo>
                    <a:pt x="460" y="606"/>
                  </a:lnTo>
                  <a:lnTo>
                    <a:pt x="460" y="606"/>
                  </a:lnTo>
                  <a:lnTo>
                    <a:pt x="463" y="608"/>
                  </a:lnTo>
                  <a:lnTo>
                    <a:pt x="467" y="609"/>
                  </a:lnTo>
                  <a:lnTo>
                    <a:pt x="483" y="613"/>
                  </a:lnTo>
                  <a:lnTo>
                    <a:pt x="483" y="613"/>
                  </a:lnTo>
                  <a:lnTo>
                    <a:pt x="495" y="615"/>
                  </a:lnTo>
                  <a:lnTo>
                    <a:pt x="507" y="615"/>
                  </a:lnTo>
                  <a:lnTo>
                    <a:pt x="526" y="611"/>
                  </a:lnTo>
                  <a:lnTo>
                    <a:pt x="526" y="611"/>
                  </a:lnTo>
                  <a:lnTo>
                    <a:pt x="528" y="613"/>
                  </a:lnTo>
                  <a:lnTo>
                    <a:pt x="530" y="613"/>
                  </a:lnTo>
                  <a:lnTo>
                    <a:pt x="533" y="619"/>
                  </a:lnTo>
                  <a:lnTo>
                    <a:pt x="536" y="624"/>
                  </a:lnTo>
                  <a:lnTo>
                    <a:pt x="539" y="626"/>
                  </a:lnTo>
                  <a:lnTo>
                    <a:pt x="543" y="628"/>
                  </a:lnTo>
                  <a:lnTo>
                    <a:pt x="543" y="628"/>
                  </a:lnTo>
                  <a:lnTo>
                    <a:pt x="549" y="628"/>
                  </a:lnTo>
                  <a:lnTo>
                    <a:pt x="552" y="626"/>
                  </a:lnTo>
                  <a:lnTo>
                    <a:pt x="559" y="621"/>
                  </a:lnTo>
                  <a:lnTo>
                    <a:pt x="564" y="617"/>
                  </a:lnTo>
                  <a:lnTo>
                    <a:pt x="565" y="615"/>
                  </a:lnTo>
                  <a:lnTo>
                    <a:pt x="568" y="617"/>
                  </a:lnTo>
                  <a:lnTo>
                    <a:pt x="568" y="617"/>
                  </a:lnTo>
                  <a:lnTo>
                    <a:pt x="571" y="622"/>
                  </a:lnTo>
                  <a:lnTo>
                    <a:pt x="571" y="626"/>
                  </a:lnTo>
                  <a:lnTo>
                    <a:pt x="564" y="633"/>
                  </a:lnTo>
                  <a:lnTo>
                    <a:pt x="564" y="633"/>
                  </a:lnTo>
                  <a:lnTo>
                    <a:pt x="564" y="635"/>
                  </a:lnTo>
                  <a:lnTo>
                    <a:pt x="564" y="635"/>
                  </a:lnTo>
                  <a:lnTo>
                    <a:pt x="565" y="639"/>
                  </a:lnTo>
                  <a:lnTo>
                    <a:pt x="574" y="643"/>
                  </a:lnTo>
                  <a:lnTo>
                    <a:pt x="574" y="643"/>
                  </a:lnTo>
                  <a:lnTo>
                    <a:pt x="585" y="648"/>
                  </a:lnTo>
                  <a:lnTo>
                    <a:pt x="591" y="652"/>
                  </a:lnTo>
                  <a:lnTo>
                    <a:pt x="597" y="656"/>
                  </a:lnTo>
                  <a:lnTo>
                    <a:pt x="597" y="656"/>
                  </a:lnTo>
                  <a:lnTo>
                    <a:pt x="606" y="669"/>
                  </a:lnTo>
                  <a:lnTo>
                    <a:pt x="612" y="674"/>
                  </a:lnTo>
                  <a:lnTo>
                    <a:pt x="621" y="680"/>
                  </a:lnTo>
                  <a:lnTo>
                    <a:pt x="621" y="680"/>
                  </a:lnTo>
                  <a:lnTo>
                    <a:pt x="625" y="682"/>
                  </a:lnTo>
                  <a:lnTo>
                    <a:pt x="626" y="682"/>
                  </a:lnTo>
                  <a:lnTo>
                    <a:pt x="628" y="678"/>
                  </a:lnTo>
                  <a:lnTo>
                    <a:pt x="628" y="674"/>
                  </a:lnTo>
                  <a:lnTo>
                    <a:pt x="628" y="667"/>
                  </a:lnTo>
                  <a:lnTo>
                    <a:pt x="629" y="667"/>
                  </a:lnTo>
                  <a:lnTo>
                    <a:pt x="632" y="669"/>
                  </a:lnTo>
                  <a:lnTo>
                    <a:pt x="632" y="669"/>
                  </a:lnTo>
                  <a:lnTo>
                    <a:pt x="638" y="672"/>
                  </a:lnTo>
                  <a:lnTo>
                    <a:pt x="641" y="674"/>
                  </a:lnTo>
                  <a:lnTo>
                    <a:pt x="644" y="674"/>
                  </a:lnTo>
                  <a:lnTo>
                    <a:pt x="648" y="678"/>
                  </a:lnTo>
                  <a:lnTo>
                    <a:pt x="648" y="678"/>
                  </a:lnTo>
                  <a:lnTo>
                    <a:pt x="651" y="682"/>
                  </a:lnTo>
                  <a:lnTo>
                    <a:pt x="653" y="682"/>
                  </a:lnTo>
                  <a:lnTo>
                    <a:pt x="654" y="682"/>
                  </a:lnTo>
                  <a:lnTo>
                    <a:pt x="654" y="678"/>
                  </a:lnTo>
                  <a:lnTo>
                    <a:pt x="653" y="669"/>
                  </a:lnTo>
                  <a:lnTo>
                    <a:pt x="650" y="658"/>
                  </a:lnTo>
                  <a:lnTo>
                    <a:pt x="650" y="658"/>
                  </a:lnTo>
                  <a:lnTo>
                    <a:pt x="648" y="650"/>
                  </a:lnTo>
                  <a:lnTo>
                    <a:pt x="650" y="648"/>
                  </a:lnTo>
                  <a:lnTo>
                    <a:pt x="651" y="650"/>
                  </a:lnTo>
                  <a:lnTo>
                    <a:pt x="654" y="654"/>
                  </a:lnTo>
                  <a:lnTo>
                    <a:pt x="657" y="659"/>
                  </a:lnTo>
                  <a:lnTo>
                    <a:pt x="657" y="659"/>
                  </a:lnTo>
                  <a:lnTo>
                    <a:pt x="660" y="667"/>
                  </a:lnTo>
                  <a:lnTo>
                    <a:pt x="661" y="676"/>
                  </a:lnTo>
                  <a:lnTo>
                    <a:pt x="660" y="685"/>
                  </a:lnTo>
                  <a:lnTo>
                    <a:pt x="658" y="693"/>
                  </a:lnTo>
                  <a:lnTo>
                    <a:pt x="658" y="693"/>
                  </a:lnTo>
                  <a:lnTo>
                    <a:pt x="657" y="696"/>
                  </a:lnTo>
                  <a:lnTo>
                    <a:pt x="656" y="696"/>
                  </a:lnTo>
                  <a:lnTo>
                    <a:pt x="650" y="696"/>
                  </a:lnTo>
                  <a:lnTo>
                    <a:pt x="645" y="693"/>
                  </a:lnTo>
                  <a:lnTo>
                    <a:pt x="644" y="691"/>
                  </a:lnTo>
                  <a:lnTo>
                    <a:pt x="644" y="689"/>
                  </a:lnTo>
                  <a:lnTo>
                    <a:pt x="644" y="689"/>
                  </a:lnTo>
                  <a:lnTo>
                    <a:pt x="644" y="687"/>
                  </a:lnTo>
                  <a:lnTo>
                    <a:pt x="642" y="685"/>
                  </a:lnTo>
                  <a:lnTo>
                    <a:pt x="638" y="685"/>
                  </a:lnTo>
                  <a:lnTo>
                    <a:pt x="634" y="689"/>
                  </a:lnTo>
                  <a:lnTo>
                    <a:pt x="632" y="691"/>
                  </a:lnTo>
                  <a:lnTo>
                    <a:pt x="631" y="693"/>
                  </a:lnTo>
                  <a:lnTo>
                    <a:pt x="631" y="693"/>
                  </a:lnTo>
                  <a:lnTo>
                    <a:pt x="632" y="700"/>
                  </a:lnTo>
                  <a:lnTo>
                    <a:pt x="637" y="708"/>
                  </a:lnTo>
                  <a:lnTo>
                    <a:pt x="641" y="715"/>
                  </a:lnTo>
                  <a:lnTo>
                    <a:pt x="647" y="719"/>
                  </a:lnTo>
                  <a:lnTo>
                    <a:pt x="647" y="719"/>
                  </a:lnTo>
                  <a:lnTo>
                    <a:pt x="650" y="719"/>
                  </a:lnTo>
                  <a:lnTo>
                    <a:pt x="650" y="720"/>
                  </a:lnTo>
                  <a:lnTo>
                    <a:pt x="651" y="726"/>
                  </a:lnTo>
                  <a:lnTo>
                    <a:pt x="651" y="731"/>
                  </a:lnTo>
                  <a:lnTo>
                    <a:pt x="653" y="733"/>
                  </a:lnTo>
                  <a:lnTo>
                    <a:pt x="653" y="735"/>
                  </a:lnTo>
                  <a:lnTo>
                    <a:pt x="653" y="735"/>
                  </a:lnTo>
                  <a:lnTo>
                    <a:pt x="656" y="737"/>
                  </a:lnTo>
                  <a:lnTo>
                    <a:pt x="657" y="739"/>
                  </a:lnTo>
                  <a:lnTo>
                    <a:pt x="658" y="744"/>
                  </a:lnTo>
                  <a:lnTo>
                    <a:pt x="660" y="748"/>
                  </a:lnTo>
                  <a:lnTo>
                    <a:pt x="661" y="750"/>
                  </a:lnTo>
                  <a:lnTo>
                    <a:pt x="663" y="750"/>
                  </a:lnTo>
                  <a:lnTo>
                    <a:pt x="663" y="750"/>
                  </a:lnTo>
                  <a:lnTo>
                    <a:pt x="664" y="746"/>
                  </a:lnTo>
                  <a:lnTo>
                    <a:pt x="664" y="739"/>
                  </a:lnTo>
                  <a:lnTo>
                    <a:pt x="663" y="730"/>
                  </a:lnTo>
                  <a:lnTo>
                    <a:pt x="661" y="722"/>
                  </a:lnTo>
                  <a:lnTo>
                    <a:pt x="661" y="722"/>
                  </a:lnTo>
                  <a:lnTo>
                    <a:pt x="658" y="717"/>
                  </a:lnTo>
                  <a:lnTo>
                    <a:pt x="658" y="709"/>
                  </a:lnTo>
                  <a:lnTo>
                    <a:pt x="660" y="706"/>
                  </a:lnTo>
                  <a:lnTo>
                    <a:pt x="661" y="706"/>
                  </a:lnTo>
                  <a:lnTo>
                    <a:pt x="664" y="706"/>
                  </a:lnTo>
                  <a:lnTo>
                    <a:pt x="664" y="706"/>
                  </a:lnTo>
                  <a:lnTo>
                    <a:pt x="666" y="708"/>
                  </a:lnTo>
                  <a:lnTo>
                    <a:pt x="666" y="709"/>
                  </a:lnTo>
                  <a:lnTo>
                    <a:pt x="666" y="713"/>
                  </a:lnTo>
                  <a:lnTo>
                    <a:pt x="666" y="719"/>
                  </a:lnTo>
                  <a:lnTo>
                    <a:pt x="667" y="724"/>
                  </a:lnTo>
                  <a:lnTo>
                    <a:pt x="667" y="724"/>
                  </a:lnTo>
                  <a:lnTo>
                    <a:pt x="669" y="724"/>
                  </a:lnTo>
                  <a:lnTo>
                    <a:pt x="672" y="722"/>
                  </a:lnTo>
                  <a:lnTo>
                    <a:pt x="679" y="715"/>
                  </a:lnTo>
                  <a:lnTo>
                    <a:pt x="679" y="715"/>
                  </a:lnTo>
                  <a:lnTo>
                    <a:pt x="680" y="713"/>
                  </a:lnTo>
                  <a:lnTo>
                    <a:pt x="680" y="711"/>
                  </a:lnTo>
                  <a:lnTo>
                    <a:pt x="680" y="704"/>
                  </a:lnTo>
                  <a:lnTo>
                    <a:pt x="677" y="696"/>
                  </a:lnTo>
                  <a:lnTo>
                    <a:pt x="677" y="691"/>
                  </a:lnTo>
                  <a:lnTo>
                    <a:pt x="677" y="691"/>
                  </a:lnTo>
                  <a:lnTo>
                    <a:pt x="679" y="689"/>
                  </a:lnTo>
                  <a:lnTo>
                    <a:pt x="680" y="689"/>
                  </a:lnTo>
                  <a:lnTo>
                    <a:pt x="683" y="693"/>
                  </a:lnTo>
                  <a:lnTo>
                    <a:pt x="688" y="700"/>
                  </a:lnTo>
                  <a:lnTo>
                    <a:pt x="691" y="708"/>
                  </a:lnTo>
                  <a:lnTo>
                    <a:pt x="691" y="708"/>
                  </a:lnTo>
                  <a:lnTo>
                    <a:pt x="691" y="713"/>
                  </a:lnTo>
                  <a:lnTo>
                    <a:pt x="691" y="715"/>
                  </a:lnTo>
                  <a:lnTo>
                    <a:pt x="688" y="719"/>
                  </a:lnTo>
                  <a:lnTo>
                    <a:pt x="685" y="722"/>
                  </a:lnTo>
                  <a:lnTo>
                    <a:pt x="683" y="726"/>
                  </a:lnTo>
                  <a:lnTo>
                    <a:pt x="683" y="726"/>
                  </a:lnTo>
                  <a:lnTo>
                    <a:pt x="682" y="730"/>
                  </a:lnTo>
                  <a:lnTo>
                    <a:pt x="679" y="730"/>
                  </a:lnTo>
                  <a:lnTo>
                    <a:pt x="675" y="731"/>
                  </a:lnTo>
                  <a:lnTo>
                    <a:pt x="672" y="731"/>
                  </a:lnTo>
                  <a:lnTo>
                    <a:pt x="672" y="731"/>
                  </a:lnTo>
                  <a:lnTo>
                    <a:pt x="672" y="737"/>
                  </a:lnTo>
                  <a:lnTo>
                    <a:pt x="672" y="746"/>
                  </a:lnTo>
                  <a:lnTo>
                    <a:pt x="672" y="756"/>
                  </a:lnTo>
                  <a:lnTo>
                    <a:pt x="673" y="758"/>
                  </a:lnTo>
                  <a:lnTo>
                    <a:pt x="675" y="759"/>
                  </a:lnTo>
                  <a:lnTo>
                    <a:pt x="675" y="759"/>
                  </a:lnTo>
                  <a:lnTo>
                    <a:pt x="676" y="758"/>
                  </a:lnTo>
                  <a:lnTo>
                    <a:pt x="677" y="756"/>
                  </a:lnTo>
                  <a:lnTo>
                    <a:pt x="679" y="750"/>
                  </a:lnTo>
                  <a:lnTo>
                    <a:pt x="680" y="746"/>
                  </a:lnTo>
                  <a:lnTo>
                    <a:pt x="682" y="748"/>
                  </a:lnTo>
                  <a:lnTo>
                    <a:pt x="682" y="750"/>
                  </a:lnTo>
                  <a:lnTo>
                    <a:pt x="682" y="750"/>
                  </a:lnTo>
                  <a:lnTo>
                    <a:pt x="683" y="752"/>
                  </a:lnTo>
                  <a:lnTo>
                    <a:pt x="685" y="752"/>
                  </a:lnTo>
                  <a:lnTo>
                    <a:pt x="689" y="748"/>
                  </a:lnTo>
                  <a:lnTo>
                    <a:pt x="692" y="744"/>
                  </a:lnTo>
                  <a:lnTo>
                    <a:pt x="693" y="744"/>
                  </a:lnTo>
                  <a:lnTo>
                    <a:pt x="695" y="746"/>
                  </a:lnTo>
                  <a:lnTo>
                    <a:pt x="695" y="746"/>
                  </a:lnTo>
                  <a:lnTo>
                    <a:pt x="698" y="754"/>
                  </a:lnTo>
                  <a:lnTo>
                    <a:pt x="702" y="759"/>
                  </a:lnTo>
                  <a:lnTo>
                    <a:pt x="708" y="763"/>
                  </a:lnTo>
                  <a:lnTo>
                    <a:pt x="713" y="763"/>
                  </a:lnTo>
                  <a:lnTo>
                    <a:pt x="713" y="763"/>
                  </a:lnTo>
                  <a:lnTo>
                    <a:pt x="713" y="761"/>
                  </a:lnTo>
                  <a:lnTo>
                    <a:pt x="714" y="761"/>
                  </a:lnTo>
                  <a:lnTo>
                    <a:pt x="713" y="756"/>
                  </a:lnTo>
                  <a:lnTo>
                    <a:pt x="708" y="752"/>
                  </a:lnTo>
                  <a:lnTo>
                    <a:pt x="704" y="750"/>
                  </a:lnTo>
                  <a:lnTo>
                    <a:pt x="704" y="750"/>
                  </a:lnTo>
                  <a:lnTo>
                    <a:pt x="702" y="750"/>
                  </a:lnTo>
                  <a:lnTo>
                    <a:pt x="701" y="748"/>
                  </a:lnTo>
                  <a:lnTo>
                    <a:pt x="699" y="744"/>
                  </a:lnTo>
                  <a:lnTo>
                    <a:pt x="701" y="739"/>
                  </a:lnTo>
                  <a:lnTo>
                    <a:pt x="702" y="737"/>
                  </a:lnTo>
                  <a:lnTo>
                    <a:pt x="705" y="737"/>
                  </a:lnTo>
                  <a:lnTo>
                    <a:pt x="705" y="737"/>
                  </a:lnTo>
                  <a:lnTo>
                    <a:pt x="707" y="737"/>
                  </a:lnTo>
                  <a:lnTo>
                    <a:pt x="710" y="739"/>
                  </a:lnTo>
                  <a:lnTo>
                    <a:pt x="714" y="746"/>
                  </a:lnTo>
                  <a:lnTo>
                    <a:pt x="718" y="756"/>
                  </a:lnTo>
                  <a:lnTo>
                    <a:pt x="720" y="761"/>
                  </a:lnTo>
                  <a:lnTo>
                    <a:pt x="720" y="761"/>
                  </a:lnTo>
                  <a:lnTo>
                    <a:pt x="718" y="767"/>
                  </a:lnTo>
                  <a:lnTo>
                    <a:pt x="717" y="769"/>
                  </a:lnTo>
                  <a:lnTo>
                    <a:pt x="714" y="770"/>
                  </a:lnTo>
                  <a:lnTo>
                    <a:pt x="710" y="774"/>
                  </a:lnTo>
                  <a:lnTo>
                    <a:pt x="710" y="774"/>
                  </a:lnTo>
                  <a:lnTo>
                    <a:pt x="708" y="776"/>
                  </a:lnTo>
                  <a:lnTo>
                    <a:pt x="705" y="776"/>
                  </a:lnTo>
                  <a:lnTo>
                    <a:pt x="701" y="772"/>
                  </a:lnTo>
                  <a:lnTo>
                    <a:pt x="697" y="767"/>
                  </a:lnTo>
                  <a:lnTo>
                    <a:pt x="695" y="765"/>
                  </a:lnTo>
                  <a:lnTo>
                    <a:pt x="692" y="765"/>
                  </a:lnTo>
                  <a:lnTo>
                    <a:pt x="692" y="765"/>
                  </a:lnTo>
                  <a:lnTo>
                    <a:pt x="691" y="765"/>
                  </a:lnTo>
                  <a:lnTo>
                    <a:pt x="691" y="767"/>
                  </a:lnTo>
                  <a:lnTo>
                    <a:pt x="691" y="770"/>
                  </a:lnTo>
                  <a:lnTo>
                    <a:pt x="695" y="783"/>
                  </a:lnTo>
                  <a:lnTo>
                    <a:pt x="695" y="783"/>
                  </a:lnTo>
                  <a:lnTo>
                    <a:pt x="695" y="787"/>
                  </a:lnTo>
                  <a:lnTo>
                    <a:pt x="695" y="791"/>
                  </a:lnTo>
                  <a:lnTo>
                    <a:pt x="693" y="796"/>
                  </a:lnTo>
                  <a:lnTo>
                    <a:pt x="692" y="804"/>
                  </a:lnTo>
                  <a:lnTo>
                    <a:pt x="693" y="806"/>
                  </a:lnTo>
                  <a:lnTo>
                    <a:pt x="695" y="809"/>
                  </a:lnTo>
                  <a:lnTo>
                    <a:pt x="695" y="809"/>
                  </a:lnTo>
                  <a:lnTo>
                    <a:pt x="699" y="811"/>
                  </a:lnTo>
                  <a:lnTo>
                    <a:pt x="701" y="808"/>
                  </a:lnTo>
                  <a:lnTo>
                    <a:pt x="702" y="800"/>
                  </a:lnTo>
                  <a:lnTo>
                    <a:pt x="702" y="800"/>
                  </a:lnTo>
                  <a:lnTo>
                    <a:pt x="704" y="798"/>
                  </a:lnTo>
                  <a:lnTo>
                    <a:pt x="707" y="800"/>
                  </a:lnTo>
                  <a:lnTo>
                    <a:pt x="714" y="806"/>
                  </a:lnTo>
                  <a:lnTo>
                    <a:pt x="714" y="806"/>
                  </a:lnTo>
                  <a:lnTo>
                    <a:pt x="714" y="806"/>
                  </a:lnTo>
                  <a:lnTo>
                    <a:pt x="715" y="806"/>
                  </a:lnTo>
                  <a:lnTo>
                    <a:pt x="717" y="802"/>
                  </a:lnTo>
                  <a:lnTo>
                    <a:pt x="718" y="791"/>
                  </a:lnTo>
                  <a:lnTo>
                    <a:pt x="718" y="791"/>
                  </a:lnTo>
                  <a:lnTo>
                    <a:pt x="718" y="789"/>
                  </a:lnTo>
                  <a:lnTo>
                    <a:pt x="721" y="789"/>
                  </a:lnTo>
                  <a:lnTo>
                    <a:pt x="724" y="791"/>
                  </a:lnTo>
                  <a:lnTo>
                    <a:pt x="729" y="796"/>
                  </a:lnTo>
                  <a:lnTo>
                    <a:pt x="729" y="796"/>
                  </a:lnTo>
                  <a:lnTo>
                    <a:pt x="729" y="796"/>
                  </a:lnTo>
                  <a:lnTo>
                    <a:pt x="730" y="798"/>
                  </a:lnTo>
                  <a:lnTo>
                    <a:pt x="732" y="794"/>
                  </a:lnTo>
                  <a:lnTo>
                    <a:pt x="734" y="791"/>
                  </a:lnTo>
                  <a:lnTo>
                    <a:pt x="736" y="789"/>
                  </a:lnTo>
                  <a:lnTo>
                    <a:pt x="737" y="789"/>
                  </a:lnTo>
                  <a:lnTo>
                    <a:pt x="737" y="789"/>
                  </a:lnTo>
                  <a:lnTo>
                    <a:pt x="739" y="791"/>
                  </a:lnTo>
                  <a:lnTo>
                    <a:pt x="740" y="793"/>
                  </a:lnTo>
                  <a:lnTo>
                    <a:pt x="740" y="796"/>
                  </a:lnTo>
                  <a:lnTo>
                    <a:pt x="739" y="808"/>
                  </a:lnTo>
                  <a:lnTo>
                    <a:pt x="739" y="808"/>
                  </a:lnTo>
                  <a:lnTo>
                    <a:pt x="739" y="809"/>
                  </a:lnTo>
                  <a:lnTo>
                    <a:pt x="740" y="809"/>
                  </a:lnTo>
                  <a:lnTo>
                    <a:pt x="743" y="808"/>
                  </a:lnTo>
                  <a:lnTo>
                    <a:pt x="746" y="808"/>
                  </a:lnTo>
                  <a:lnTo>
                    <a:pt x="748" y="808"/>
                  </a:lnTo>
                  <a:lnTo>
                    <a:pt x="748" y="809"/>
                  </a:lnTo>
                  <a:lnTo>
                    <a:pt x="748" y="809"/>
                  </a:lnTo>
                  <a:lnTo>
                    <a:pt x="748" y="813"/>
                  </a:lnTo>
                  <a:lnTo>
                    <a:pt x="749" y="817"/>
                  </a:lnTo>
                  <a:lnTo>
                    <a:pt x="756" y="824"/>
                  </a:lnTo>
                  <a:lnTo>
                    <a:pt x="756" y="824"/>
                  </a:lnTo>
                  <a:lnTo>
                    <a:pt x="756" y="826"/>
                  </a:lnTo>
                  <a:lnTo>
                    <a:pt x="756" y="828"/>
                  </a:lnTo>
                  <a:lnTo>
                    <a:pt x="754" y="830"/>
                  </a:lnTo>
                  <a:lnTo>
                    <a:pt x="750" y="831"/>
                  </a:lnTo>
                  <a:lnTo>
                    <a:pt x="749" y="833"/>
                  </a:lnTo>
                  <a:lnTo>
                    <a:pt x="750" y="835"/>
                  </a:lnTo>
                  <a:lnTo>
                    <a:pt x="750" y="835"/>
                  </a:lnTo>
                  <a:lnTo>
                    <a:pt x="752" y="839"/>
                  </a:lnTo>
                  <a:lnTo>
                    <a:pt x="752" y="845"/>
                  </a:lnTo>
                  <a:lnTo>
                    <a:pt x="752" y="850"/>
                  </a:lnTo>
                  <a:lnTo>
                    <a:pt x="754" y="854"/>
                  </a:lnTo>
                  <a:lnTo>
                    <a:pt x="754" y="854"/>
                  </a:lnTo>
                  <a:lnTo>
                    <a:pt x="758" y="858"/>
                  </a:lnTo>
                  <a:lnTo>
                    <a:pt x="762" y="858"/>
                  </a:lnTo>
                  <a:lnTo>
                    <a:pt x="767" y="856"/>
                  </a:lnTo>
                  <a:lnTo>
                    <a:pt x="771" y="854"/>
                  </a:lnTo>
                  <a:lnTo>
                    <a:pt x="771" y="854"/>
                  </a:lnTo>
                  <a:lnTo>
                    <a:pt x="772" y="852"/>
                  </a:lnTo>
                  <a:lnTo>
                    <a:pt x="774" y="852"/>
                  </a:lnTo>
                  <a:lnTo>
                    <a:pt x="777" y="856"/>
                  </a:lnTo>
                  <a:lnTo>
                    <a:pt x="777" y="861"/>
                  </a:lnTo>
                  <a:lnTo>
                    <a:pt x="775" y="869"/>
                  </a:lnTo>
                  <a:lnTo>
                    <a:pt x="775" y="869"/>
                  </a:lnTo>
                  <a:lnTo>
                    <a:pt x="775" y="870"/>
                  </a:lnTo>
                  <a:lnTo>
                    <a:pt x="775" y="874"/>
                  </a:lnTo>
                  <a:lnTo>
                    <a:pt x="777" y="878"/>
                  </a:lnTo>
                  <a:lnTo>
                    <a:pt x="780" y="878"/>
                  </a:lnTo>
                  <a:lnTo>
                    <a:pt x="783" y="878"/>
                  </a:lnTo>
                  <a:lnTo>
                    <a:pt x="784" y="876"/>
                  </a:lnTo>
                  <a:lnTo>
                    <a:pt x="784" y="876"/>
                  </a:lnTo>
                  <a:lnTo>
                    <a:pt x="786" y="874"/>
                  </a:lnTo>
                  <a:lnTo>
                    <a:pt x="787" y="876"/>
                  </a:lnTo>
                  <a:lnTo>
                    <a:pt x="791" y="880"/>
                  </a:lnTo>
                  <a:lnTo>
                    <a:pt x="800" y="889"/>
                  </a:lnTo>
                  <a:lnTo>
                    <a:pt x="800" y="889"/>
                  </a:lnTo>
                  <a:lnTo>
                    <a:pt x="803" y="893"/>
                  </a:lnTo>
                  <a:lnTo>
                    <a:pt x="805" y="896"/>
                  </a:lnTo>
                  <a:lnTo>
                    <a:pt x="805" y="898"/>
                  </a:lnTo>
                  <a:lnTo>
                    <a:pt x="802" y="900"/>
                  </a:lnTo>
                  <a:lnTo>
                    <a:pt x="802" y="900"/>
                  </a:lnTo>
                  <a:lnTo>
                    <a:pt x="800" y="900"/>
                  </a:lnTo>
                  <a:lnTo>
                    <a:pt x="799" y="902"/>
                  </a:lnTo>
                  <a:lnTo>
                    <a:pt x="797" y="908"/>
                  </a:lnTo>
                  <a:lnTo>
                    <a:pt x="797" y="913"/>
                  </a:lnTo>
                  <a:lnTo>
                    <a:pt x="799" y="915"/>
                  </a:lnTo>
                  <a:lnTo>
                    <a:pt x="800" y="915"/>
                  </a:lnTo>
                  <a:lnTo>
                    <a:pt x="800" y="915"/>
                  </a:lnTo>
                  <a:lnTo>
                    <a:pt x="803" y="917"/>
                  </a:lnTo>
                  <a:lnTo>
                    <a:pt x="805" y="920"/>
                  </a:lnTo>
                  <a:lnTo>
                    <a:pt x="805" y="930"/>
                  </a:lnTo>
                  <a:lnTo>
                    <a:pt x="805" y="930"/>
                  </a:lnTo>
                  <a:lnTo>
                    <a:pt x="806" y="931"/>
                  </a:lnTo>
                  <a:lnTo>
                    <a:pt x="807" y="933"/>
                  </a:lnTo>
                  <a:lnTo>
                    <a:pt x="813" y="937"/>
                  </a:lnTo>
                  <a:lnTo>
                    <a:pt x="821" y="939"/>
                  </a:lnTo>
                  <a:lnTo>
                    <a:pt x="827" y="939"/>
                  </a:lnTo>
                  <a:lnTo>
                    <a:pt x="827" y="939"/>
                  </a:lnTo>
                  <a:lnTo>
                    <a:pt x="831" y="939"/>
                  </a:lnTo>
                  <a:lnTo>
                    <a:pt x="834" y="941"/>
                  </a:lnTo>
                  <a:lnTo>
                    <a:pt x="838" y="945"/>
                  </a:lnTo>
                  <a:lnTo>
                    <a:pt x="840" y="950"/>
                  </a:lnTo>
                  <a:lnTo>
                    <a:pt x="840" y="950"/>
                  </a:lnTo>
                  <a:lnTo>
                    <a:pt x="844" y="954"/>
                  </a:lnTo>
                  <a:lnTo>
                    <a:pt x="848" y="958"/>
                  </a:lnTo>
                  <a:lnTo>
                    <a:pt x="853" y="958"/>
                  </a:lnTo>
                  <a:lnTo>
                    <a:pt x="857" y="956"/>
                  </a:lnTo>
                  <a:lnTo>
                    <a:pt x="857" y="956"/>
                  </a:lnTo>
                  <a:lnTo>
                    <a:pt x="859" y="956"/>
                  </a:lnTo>
                  <a:lnTo>
                    <a:pt x="860" y="956"/>
                  </a:lnTo>
                  <a:lnTo>
                    <a:pt x="862" y="959"/>
                  </a:lnTo>
                  <a:lnTo>
                    <a:pt x="864" y="970"/>
                  </a:lnTo>
                  <a:lnTo>
                    <a:pt x="864" y="970"/>
                  </a:lnTo>
                  <a:lnTo>
                    <a:pt x="866" y="974"/>
                  </a:lnTo>
                  <a:lnTo>
                    <a:pt x="867" y="976"/>
                  </a:lnTo>
                  <a:lnTo>
                    <a:pt x="870" y="976"/>
                  </a:lnTo>
                  <a:lnTo>
                    <a:pt x="879" y="974"/>
                  </a:lnTo>
                  <a:lnTo>
                    <a:pt x="879" y="974"/>
                  </a:lnTo>
                  <a:lnTo>
                    <a:pt x="883" y="976"/>
                  </a:lnTo>
                  <a:lnTo>
                    <a:pt x="886" y="978"/>
                  </a:lnTo>
                  <a:lnTo>
                    <a:pt x="889" y="981"/>
                  </a:lnTo>
                  <a:lnTo>
                    <a:pt x="892" y="981"/>
                  </a:lnTo>
                  <a:lnTo>
                    <a:pt x="892" y="981"/>
                  </a:lnTo>
                  <a:lnTo>
                    <a:pt x="895" y="981"/>
                  </a:lnTo>
                  <a:lnTo>
                    <a:pt x="897" y="983"/>
                  </a:lnTo>
                  <a:lnTo>
                    <a:pt x="901" y="991"/>
                  </a:lnTo>
                  <a:lnTo>
                    <a:pt x="905" y="1000"/>
                  </a:lnTo>
                  <a:lnTo>
                    <a:pt x="908" y="1008"/>
                  </a:lnTo>
                  <a:lnTo>
                    <a:pt x="908" y="1008"/>
                  </a:lnTo>
                  <a:lnTo>
                    <a:pt x="913" y="1015"/>
                  </a:lnTo>
                  <a:lnTo>
                    <a:pt x="913" y="1020"/>
                  </a:lnTo>
                  <a:lnTo>
                    <a:pt x="911" y="1028"/>
                  </a:lnTo>
                  <a:lnTo>
                    <a:pt x="913" y="1035"/>
                  </a:lnTo>
                  <a:lnTo>
                    <a:pt x="913" y="1035"/>
                  </a:lnTo>
                  <a:lnTo>
                    <a:pt x="913" y="1043"/>
                  </a:lnTo>
                  <a:lnTo>
                    <a:pt x="913" y="1052"/>
                  </a:lnTo>
                  <a:lnTo>
                    <a:pt x="910" y="1058"/>
                  </a:lnTo>
                  <a:lnTo>
                    <a:pt x="908" y="1059"/>
                  </a:lnTo>
                  <a:lnTo>
                    <a:pt x="907" y="1061"/>
                  </a:lnTo>
                  <a:lnTo>
                    <a:pt x="907" y="1061"/>
                  </a:lnTo>
                  <a:lnTo>
                    <a:pt x="902" y="1059"/>
                  </a:lnTo>
                  <a:lnTo>
                    <a:pt x="901" y="1056"/>
                  </a:lnTo>
                  <a:lnTo>
                    <a:pt x="901" y="1050"/>
                  </a:lnTo>
                  <a:lnTo>
                    <a:pt x="904" y="1048"/>
                  </a:lnTo>
                  <a:lnTo>
                    <a:pt x="904" y="1048"/>
                  </a:lnTo>
                  <a:lnTo>
                    <a:pt x="905" y="1045"/>
                  </a:lnTo>
                  <a:lnTo>
                    <a:pt x="905" y="1039"/>
                  </a:lnTo>
                  <a:lnTo>
                    <a:pt x="904" y="1033"/>
                  </a:lnTo>
                  <a:lnTo>
                    <a:pt x="901" y="1031"/>
                  </a:lnTo>
                  <a:lnTo>
                    <a:pt x="901" y="1031"/>
                  </a:lnTo>
                  <a:lnTo>
                    <a:pt x="899" y="1031"/>
                  </a:lnTo>
                  <a:lnTo>
                    <a:pt x="898" y="1030"/>
                  </a:lnTo>
                  <a:lnTo>
                    <a:pt x="897" y="1024"/>
                  </a:lnTo>
                  <a:lnTo>
                    <a:pt x="898" y="1019"/>
                  </a:lnTo>
                  <a:lnTo>
                    <a:pt x="899" y="1013"/>
                  </a:lnTo>
                  <a:lnTo>
                    <a:pt x="899" y="1013"/>
                  </a:lnTo>
                  <a:lnTo>
                    <a:pt x="899" y="1009"/>
                  </a:lnTo>
                  <a:lnTo>
                    <a:pt x="899" y="1009"/>
                  </a:lnTo>
                  <a:lnTo>
                    <a:pt x="897" y="1008"/>
                  </a:lnTo>
                  <a:lnTo>
                    <a:pt x="892" y="1006"/>
                  </a:lnTo>
                  <a:lnTo>
                    <a:pt x="886" y="1002"/>
                  </a:lnTo>
                  <a:lnTo>
                    <a:pt x="886" y="1002"/>
                  </a:lnTo>
                  <a:lnTo>
                    <a:pt x="880" y="998"/>
                  </a:lnTo>
                  <a:lnTo>
                    <a:pt x="875" y="995"/>
                  </a:lnTo>
                  <a:lnTo>
                    <a:pt x="867" y="993"/>
                  </a:lnTo>
                  <a:lnTo>
                    <a:pt x="866" y="991"/>
                  </a:lnTo>
                  <a:lnTo>
                    <a:pt x="864" y="989"/>
                  </a:lnTo>
                  <a:lnTo>
                    <a:pt x="864" y="989"/>
                  </a:lnTo>
                  <a:lnTo>
                    <a:pt x="860" y="980"/>
                  </a:lnTo>
                  <a:lnTo>
                    <a:pt x="854" y="969"/>
                  </a:lnTo>
                  <a:lnTo>
                    <a:pt x="847" y="959"/>
                  </a:lnTo>
                  <a:lnTo>
                    <a:pt x="844" y="958"/>
                  </a:lnTo>
                  <a:lnTo>
                    <a:pt x="841" y="956"/>
                  </a:lnTo>
                  <a:lnTo>
                    <a:pt x="841" y="956"/>
                  </a:lnTo>
                  <a:lnTo>
                    <a:pt x="828" y="956"/>
                  </a:lnTo>
                  <a:lnTo>
                    <a:pt x="821" y="954"/>
                  </a:lnTo>
                  <a:lnTo>
                    <a:pt x="815" y="948"/>
                  </a:lnTo>
                  <a:lnTo>
                    <a:pt x="815" y="948"/>
                  </a:lnTo>
                  <a:lnTo>
                    <a:pt x="809" y="943"/>
                  </a:lnTo>
                  <a:lnTo>
                    <a:pt x="803" y="941"/>
                  </a:lnTo>
                  <a:lnTo>
                    <a:pt x="799" y="943"/>
                  </a:lnTo>
                  <a:lnTo>
                    <a:pt x="794" y="945"/>
                  </a:lnTo>
                  <a:lnTo>
                    <a:pt x="794" y="945"/>
                  </a:lnTo>
                  <a:lnTo>
                    <a:pt x="793" y="946"/>
                  </a:lnTo>
                  <a:lnTo>
                    <a:pt x="791" y="948"/>
                  </a:lnTo>
                  <a:lnTo>
                    <a:pt x="794" y="950"/>
                  </a:lnTo>
                  <a:lnTo>
                    <a:pt x="799" y="952"/>
                  </a:lnTo>
                  <a:lnTo>
                    <a:pt x="800" y="954"/>
                  </a:lnTo>
                  <a:lnTo>
                    <a:pt x="800" y="956"/>
                  </a:lnTo>
                  <a:lnTo>
                    <a:pt x="800" y="956"/>
                  </a:lnTo>
                  <a:lnTo>
                    <a:pt x="800" y="959"/>
                  </a:lnTo>
                  <a:lnTo>
                    <a:pt x="802" y="963"/>
                  </a:lnTo>
                  <a:lnTo>
                    <a:pt x="806" y="965"/>
                  </a:lnTo>
                  <a:lnTo>
                    <a:pt x="809" y="965"/>
                  </a:lnTo>
                  <a:lnTo>
                    <a:pt x="809" y="965"/>
                  </a:lnTo>
                  <a:lnTo>
                    <a:pt x="810" y="965"/>
                  </a:lnTo>
                  <a:lnTo>
                    <a:pt x="813" y="965"/>
                  </a:lnTo>
                  <a:lnTo>
                    <a:pt x="816" y="970"/>
                  </a:lnTo>
                  <a:lnTo>
                    <a:pt x="819" y="974"/>
                  </a:lnTo>
                  <a:lnTo>
                    <a:pt x="822" y="978"/>
                  </a:lnTo>
                  <a:lnTo>
                    <a:pt x="822" y="978"/>
                  </a:lnTo>
                  <a:lnTo>
                    <a:pt x="827" y="980"/>
                  </a:lnTo>
                  <a:lnTo>
                    <a:pt x="829" y="983"/>
                  </a:lnTo>
                  <a:lnTo>
                    <a:pt x="832" y="987"/>
                  </a:lnTo>
                  <a:lnTo>
                    <a:pt x="837" y="989"/>
                  </a:lnTo>
                  <a:lnTo>
                    <a:pt x="837" y="989"/>
                  </a:lnTo>
                  <a:lnTo>
                    <a:pt x="840" y="991"/>
                  </a:lnTo>
                  <a:lnTo>
                    <a:pt x="843" y="995"/>
                  </a:lnTo>
                  <a:lnTo>
                    <a:pt x="847" y="1002"/>
                  </a:lnTo>
                  <a:lnTo>
                    <a:pt x="847" y="1002"/>
                  </a:lnTo>
                  <a:lnTo>
                    <a:pt x="850" y="1006"/>
                  </a:lnTo>
                  <a:lnTo>
                    <a:pt x="853" y="1006"/>
                  </a:lnTo>
                  <a:lnTo>
                    <a:pt x="856" y="1006"/>
                  </a:lnTo>
                  <a:lnTo>
                    <a:pt x="857" y="1008"/>
                  </a:lnTo>
                  <a:lnTo>
                    <a:pt x="857" y="1008"/>
                  </a:lnTo>
                  <a:lnTo>
                    <a:pt x="859" y="1011"/>
                  </a:lnTo>
                  <a:lnTo>
                    <a:pt x="862" y="1015"/>
                  </a:lnTo>
                  <a:lnTo>
                    <a:pt x="864" y="1020"/>
                  </a:lnTo>
                  <a:lnTo>
                    <a:pt x="866" y="1024"/>
                  </a:lnTo>
                  <a:lnTo>
                    <a:pt x="866" y="1024"/>
                  </a:lnTo>
                  <a:lnTo>
                    <a:pt x="869" y="1039"/>
                  </a:lnTo>
                  <a:lnTo>
                    <a:pt x="872" y="1048"/>
                  </a:lnTo>
                  <a:lnTo>
                    <a:pt x="876" y="1058"/>
                  </a:lnTo>
                  <a:lnTo>
                    <a:pt x="876" y="1058"/>
                  </a:lnTo>
                  <a:lnTo>
                    <a:pt x="879" y="1067"/>
                  </a:lnTo>
                  <a:lnTo>
                    <a:pt x="880" y="1072"/>
                  </a:lnTo>
                  <a:lnTo>
                    <a:pt x="882" y="1078"/>
                  </a:lnTo>
                  <a:lnTo>
                    <a:pt x="885" y="1081"/>
                  </a:lnTo>
                  <a:lnTo>
                    <a:pt x="885" y="1081"/>
                  </a:lnTo>
                  <a:lnTo>
                    <a:pt x="889" y="1085"/>
                  </a:lnTo>
                  <a:lnTo>
                    <a:pt x="889" y="1087"/>
                  </a:lnTo>
                  <a:lnTo>
                    <a:pt x="889" y="1089"/>
                  </a:lnTo>
                  <a:lnTo>
                    <a:pt x="885" y="1091"/>
                  </a:lnTo>
                  <a:lnTo>
                    <a:pt x="885" y="1091"/>
                  </a:lnTo>
                  <a:lnTo>
                    <a:pt x="882" y="1091"/>
                  </a:lnTo>
                  <a:lnTo>
                    <a:pt x="882" y="1095"/>
                  </a:lnTo>
                  <a:lnTo>
                    <a:pt x="882" y="1102"/>
                  </a:lnTo>
                  <a:lnTo>
                    <a:pt x="880" y="1113"/>
                  </a:lnTo>
                  <a:lnTo>
                    <a:pt x="880" y="1113"/>
                  </a:lnTo>
                  <a:lnTo>
                    <a:pt x="880" y="1128"/>
                  </a:lnTo>
                  <a:lnTo>
                    <a:pt x="879" y="1146"/>
                  </a:lnTo>
                  <a:lnTo>
                    <a:pt x="878" y="1176"/>
                  </a:lnTo>
                  <a:lnTo>
                    <a:pt x="878" y="1176"/>
                  </a:lnTo>
                  <a:lnTo>
                    <a:pt x="876" y="1183"/>
                  </a:lnTo>
                  <a:lnTo>
                    <a:pt x="873" y="1195"/>
                  </a:lnTo>
                  <a:lnTo>
                    <a:pt x="870" y="1206"/>
                  </a:lnTo>
                  <a:lnTo>
                    <a:pt x="872" y="1209"/>
                  </a:lnTo>
                  <a:lnTo>
                    <a:pt x="873" y="1215"/>
                  </a:lnTo>
                  <a:lnTo>
                    <a:pt x="873" y="1215"/>
                  </a:lnTo>
                  <a:lnTo>
                    <a:pt x="876" y="1224"/>
                  </a:lnTo>
                  <a:lnTo>
                    <a:pt x="879" y="1233"/>
                  </a:lnTo>
                  <a:lnTo>
                    <a:pt x="880" y="1245"/>
                  </a:lnTo>
                  <a:lnTo>
                    <a:pt x="879" y="1256"/>
                  </a:lnTo>
                  <a:lnTo>
                    <a:pt x="879" y="1256"/>
                  </a:lnTo>
                  <a:lnTo>
                    <a:pt x="878" y="1265"/>
                  </a:lnTo>
                  <a:lnTo>
                    <a:pt x="878" y="1272"/>
                  </a:lnTo>
                  <a:lnTo>
                    <a:pt x="879" y="1280"/>
                  </a:lnTo>
                  <a:lnTo>
                    <a:pt x="882" y="1289"/>
                  </a:lnTo>
                  <a:lnTo>
                    <a:pt x="882" y="1289"/>
                  </a:lnTo>
                  <a:lnTo>
                    <a:pt x="883" y="1297"/>
                  </a:lnTo>
                  <a:lnTo>
                    <a:pt x="885" y="1308"/>
                  </a:lnTo>
                  <a:lnTo>
                    <a:pt x="885" y="1317"/>
                  </a:lnTo>
                  <a:lnTo>
                    <a:pt x="886" y="1319"/>
                  </a:lnTo>
                  <a:lnTo>
                    <a:pt x="888" y="1320"/>
                  </a:lnTo>
                  <a:lnTo>
                    <a:pt x="888" y="1320"/>
                  </a:lnTo>
                  <a:lnTo>
                    <a:pt x="892" y="1324"/>
                  </a:lnTo>
                  <a:lnTo>
                    <a:pt x="895" y="1330"/>
                  </a:lnTo>
                  <a:lnTo>
                    <a:pt x="902" y="1343"/>
                  </a:lnTo>
                  <a:lnTo>
                    <a:pt x="902" y="1343"/>
                  </a:lnTo>
                  <a:lnTo>
                    <a:pt x="907" y="1348"/>
                  </a:lnTo>
                  <a:lnTo>
                    <a:pt x="910" y="1350"/>
                  </a:lnTo>
                  <a:lnTo>
                    <a:pt x="911" y="1352"/>
                  </a:lnTo>
                  <a:lnTo>
                    <a:pt x="913" y="1358"/>
                  </a:lnTo>
                  <a:lnTo>
                    <a:pt x="913" y="1358"/>
                  </a:lnTo>
                  <a:lnTo>
                    <a:pt x="914" y="1363"/>
                  </a:lnTo>
                  <a:lnTo>
                    <a:pt x="914" y="1367"/>
                  </a:lnTo>
                  <a:lnTo>
                    <a:pt x="917" y="1370"/>
                  </a:lnTo>
                  <a:lnTo>
                    <a:pt x="921" y="1372"/>
                  </a:lnTo>
                  <a:lnTo>
                    <a:pt x="921" y="1372"/>
                  </a:lnTo>
                  <a:lnTo>
                    <a:pt x="923" y="1374"/>
                  </a:lnTo>
                  <a:lnTo>
                    <a:pt x="924" y="1376"/>
                  </a:lnTo>
                  <a:lnTo>
                    <a:pt x="924" y="1382"/>
                  </a:lnTo>
                  <a:lnTo>
                    <a:pt x="923" y="1393"/>
                  </a:lnTo>
                  <a:lnTo>
                    <a:pt x="923" y="1393"/>
                  </a:lnTo>
                  <a:lnTo>
                    <a:pt x="926" y="1397"/>
                  </a:lnTo>
                  <a:lnTo>
                    <a:pt x="930" y="1404"/>
                  </a:lnTo>
                  <a:lnTo>
                    <a:pt x="945" y="1420"/>
                  </a:lnTo>
                  <a:lnTo>
                    <a:pt x="945" y="1420"/>
                  </a:lnTo>
                  <a:lnTo>
                    <a:pt x="948" y="1426"/>
                  </a:lnTo>
                  <a:lnTo>
                    <a:pt x="949" y="1430"/>
                  </a:lnTo>
                  <a:lnTo>
                    <a:pt x="951" y="1437"/>
                  </a:lnTo>
                  <a:lnTo>
                    <a:pt x="951" y="1443"/>
                  </a:lnTo>
                  <a:lnTo>
                    <a:pt x="952" y="1445"/>
                  </a:lnTo>
                  <a:lnTo>
                    <a:pt x="955" y="1445"/>
                  </a:lnTo>
                  <a:lnTo>
                    <a:pt x="955" y="1445"/>
                  </a:lnTo>
                  <a:lnTo>
                    <a:pt x="961" y="1445"/>
                  </a:lnTo>
                  <a:lnTo>
                    <a:pt x="967" y="1448"/>
                  </a:lnTo>
                  <a:lnTo>
                    <a:pt x="978" y="1458"/>
                  </a:lnTo>
                  <a:lnTo>
                    <a:pt x="978" y="1458"/>
                  </a:lnTo>
                  <a:lnTo>
                    <a:pt x="984" y="1461"/>
                  </a:lnTo>
                  <a:lnTo>
                    <a:pt x="989" y="1461"/>
                  </a:lnTo>
                  <a:lnTo>
                    <a:pt x="996" y="1461"/>
                  </a:lnTo>
                  <a:lnTo>
                    <a:pt x="996" y="1461"/>
                  </a:lnTo>
                  <a:lnTo>
                    <a:pt x="1000" y="1465"/>
                  </a:lnTo>
                  <a:lnTo>
                    <a:pt x="1006" y="1472"/>
                  </a:lnTo>
                  <a:lnTo>
                    <a:pt x="1012" y="1482"/>
                  </a:lnTo>
                  <a:lnTo>
                    <a:pt x="1015" y="1489"/>
                  </a:lnTo>
                  <a:lnTo>
                    <a:pt x="1015" y="1489"/>
                  </a:lnTo>
                  <a:lnTo>
                    <a:pt x="1019" y="1507"/>
                  </a:lnTo>
                  <a:lnTo>
                    <a:pt x="1024" y="1517"/>
                  </a:lnTo>
                  <a:lnTo>
                    <a:pt x="1029" y="1526"/>
                  </a:lnTo>
                  <a:lnTo>
                    <a:pt x="1029" y="1526"/>
                  </a:lnTo>
                  <a:lnTo>
                    <a:pt x="1035" y="1539"/>
                  </a:lnTo>
                  <a:lnTo>
                    <a:pt x="1041" y="1554"/>
                  </a:lnTo>
                  <a:lnTo>
                    <a:pt x="1044" y="1567"/>
                  </a:lnTo>
                  <a:lnTo>
                    <a:pt x="1045" y="1576"/>
                  </a:lnTo>
                  <a:lnTo>
                    <a:pt x="1045" y="1576"/>
                  </a:lnTo>
                  <a:lnTo>
                    <a:pt x="1047" y="1580"/>
                  </a:lnTo>
                  <a:lnTo>
                    <a:pt x="1049" y="1582"/>
                  </a:lnTo>
                  <a:lnTo>
                    <a:pt x="1054" y="1589"/>
                  </a:lnTo>
                  <a:lnTo>
                    <a:pt x="1070" y="1600"/>
                  </a:lnTo>
                  <a:lnTo>
                    <a:pt x="1070" y="1600"/>
                  </a:lnTo>
                  <a:lnTo>
                    <a:pt x="1075" y="1606"/>
                  </a:lnTo>
                  <a:lnTo>
                    <a:pt x="1078" y="1609"/>
                  </a:lnTo>
                  <a:lnTo>
                    <a:pt x="1081" y="1619"/>
                  </a:lnTo>
                  <a:lnTo>
                    <a:pt x="1081" y="1628"/>
                  </a:lnTo>
                  <a:lnTo>
                    <a:pt x="1081" y="1635"/>
                  </a:lnTo>
                  <a:lnTo>
                    <a:pt x="1081" y="1635"/>
                  </a:lnTo>
                  <a:lnTo>
                    <a:pt x="1079" y="1635"/>
                  </a:lnTo>
                  <a:lnTo>
                    <a:pt x="1078" y="1637"/>
                  </a:lnTo>
                  <a:lnTo>
                    <a:pt x="1072" y="1635"/>
                  </a:lnTo>
                  <a:lnTo>
                    <a:pt x="1067" y="1635"/>
                  </a:lnTo>
                  <a:lnTo>
                    <a:pt x="1066" y="1635"/>
                  </a:lnTo>
                  <a:lnTo>
                    <a:pt x="1065" y="1637"/>
                  </a:lnTo>
                  <a:lnTo>
                    <a:pt x="1065" y="1637"/>
                  </a:lnTo>
                  <a:lnTo>
                    <a:pt x="1065" y="1639"/>
                  </a:lnTo>
                  <a:lnTo>
                    <a:pt x="1067" y="1643"/>
                  </a:lnTo>
                  <a:lnTo>
                    <a:pt x="1075" y="1650"/>
                  </a:lnTo>
                  <a:lnTo>
                    <a:pt x="1082" y="1657"/>
                  </a:lnTo>
                  <a:lnTo>
                    <a:pt x="1086" y="1659"/>
                  </a:lnTo>
                  <a:lnTo>
                    <a:pt x="1089" y="1659"/>
                  </a:lnTo>
                  <a:lnTo>
                    <a:pt x="1089" y="1659"/>
                  </a:lnTo>
                  <a:lnTo>
                    <a:pt x="1094" y="1659"/>
                  </a:lnTo>
                  <a:lnTo>
                    <a:pt x="1098" y="1663"/>
                  </a:lnTo>
                  <a:lnTo>
                    <a:pt x="1111" y="1676"/>
                  </a:lnTo>
                  <a:lnTo>
                    <a:pt x="1111" y="1676"/>
                  </a:lnTo>
                  <a:lnTo>
                    <a:pt x="1117" y="1685"/>
                  </a:lnTo>
                  <a:lnTo>
                    <a:pt x="1120" y="1695"/>
                  </a:lnTo>
                  <a:lnTo>
                    <a:pt x="1119" y="1702"/>
                  </a:lnTo>
                  <a:lnTo>
                    <a:pt x="1117" y="1707"/>
                  </a:lnTo>
                  <a:lnTo>
                    <a:pt x="1117" y="1707"/>
                  </a:lnTo>
                  <a:lnTo>
                    <a:pt x="1116" y="1709"/>
                  </a:lnTo>
                  <a:lnTo>
                    <a:pt x="1117" y="1713"/>
                  </a:lnTo>
                  <a:lnTo>
                    <a:pt x="1121" y="1719"/>
                  </a:lnTo>
                  <a:lnTo>
                    <a:pt x="1139" y="1734"/>
                  </a:lnTo>
                  <a:lnTo>
                    <a:pt x="1139" y="1734"/>
                  </a:lnTo>
                  <a:lnTo>
                    <a:pt x="1149" y="1743"/>
                  </a:lnTo>
                  <a:lnTo>
                    <a:pt x="1155" y="1752"/>
                  </a:lnTo>
                  <a:lnTo>
                    <a:pt x="1159" y="1759"/>
                  </a:lnTo>
                  <a:lnTo>
                    <a:pt x="1161" y="1767"/>
                  </a:lnTo>
                  <a:lnTo>
                    <a:pt x="1161" y="1767"/>
                  </a:lnTo>
                  <a:lnTo>
                    <a:pt x="1162" y="1769"/>
                  </a:lnTo>
                  <a:lnTo>
                    <a:pt x="1165" y="1767"/>
                  </a:lnTo>
                  <a:lnTo>
                    <a:pt x="1168" y="1763"/>
                  </a:lnTo>
                  <a:lnTo>
                    <a:pt x="1171" y="1757"/>
                  </a:lnTo>
                  <a:lnTo>
                    <a:pt x="1171" y="1757"/>
                  </a:lnTo>
                  <a:lnTo>
                    <a:pt x="1171" y="1754"/>
                  </a:lnTo>
                  <a:lnTo>
                    <a:pt x="1170" y="1748"/>
                  </a:lnTo>
                  <a:lnTo>
                    <a:pt x="1167" y="1745"/>
                  </a:lnTo>
                  <a:lnTo>
                    <a:pt x="1167" y="1739"/>
                  </a:lnTo>
                  <a:lnTo>
                    <a:pt x="1167" y="1739"/>
                  </a:lnTo>
                  <a:lnTo>
                    <a:pt x="1165" y="1735"/>
                  </a:lnTo>
                  <a:lnTo>
                    <a:pt x="1164" y="1734"/>
                  </a:lnTo>
                  <a:lnTo>
                    <a:pt x="1159" y="1730"/>
                  </a:lnTo>
                  <a:lnTo>
                    <a:pt x="1149" y="1730"/>
                  </a:lnTo>
                  <a:lnTo>
                    <a:pt x="1149" y="1730"/>
                  </a:lnTo>
                  <a:lnTo>
                    <a:pt x="1148" y="1728"/>
                  </a:lnTo>
                  <a:lnTo>
                    <a:pt x="1148" y="1726"/>
                  </a:lnTo>
                  <a:lnTo>
                    <a:pt x="1146" y="1720"/>
                  </a:lnTo>
                  <a:lnTo>
                    <a:pt x="1146" y="1713"/>
                  </a:lnTo>
                  <a:lnTo>
                    <a:pt x="1146" y="1709"/>
                  </a:lnTo>
                  <a:lnTo>
                    <a:pt x="1145" y="1707"/>
                  </a:lnTo>
                  <a:lnTo>
                    <a:pt x="1145" y="1707"/>
                  </a:lnTo>
                  <a:lnTo>
                    <a:pt x="1141" y="1700"/>
                  </a:lnTo>
                  <a:lnTo>
                    <a:pt x="1138" y="1691"/>
                  </a:lnTo>
                  <a:lnTo>
                    <a:pt x="1132" y="1670"/>
                  </a:lnTo>
                  <a:lnTo>
                    <a:pt x="1132" y="1670"/>
                  </a:lnTo>
                  <a:lnTo>
                    <a:pt x="1127" y="1661"/>
                  </a:lnTo>
                  <a:lnTo>
                    <a:pt x="1121" y="1652"/>
                  </a:lnTo>
                  <a:lnTo>
                    <a:pt x="1116" y="1643"/>
                  </a:lnTo>
                  <a:lnTo>
                    <a:pt x="1110" y="1634"/>
                  </a:lnTo>
                  <a:lnTo>
                    <a:pt x="1110" y="1634"/>
                  </a:lnTo>
                  <a:lnTo>
                    <a:pt x="1101" y="1615"/>
                  </a:lnTo>
                  <a:lnTo>
                    <a:pt x="1094" y="1606"/>
                  </a:lnTo>
                  <a:lnTo>
                    <a:pt x="1094" y="1606"/>
                  </a:lnTo>
                  <a:lnTo>
                    <a:pt x="1092" y="1604"/>
                  </a:lnTo>
                  <a:lnTo>
                    <a:pt x="1092" y="1602"/>
                  </a:lnTo>
                  <a:lnTo>
                    <a:pt x="1095" y="1600"/>
                  </a:lnTo>
                  <a:lnTo>
                    <a:pt x="1097" y="1596"/>
                  </a:lnTo>
                  <a:lnTo>
                    <a:pt x="1097" y="1595"/>
                  </a:lnTo>
                  <a:lnTo>
                    <a:pt x="1097" y="1593"/>
                  </a:lnTo>
                  <a:lnTo>
                    <a:pt x="1097" y="1593"/>
                  </a:lnTo>
                  <a:lnTo>
                    <a:pt x="1094" y="1589"/>
                  </a:lnTo>
                  <a:lnTo>
                    <a:pt x="1089" y="1587"/>
                  </a:lnTo>
                  <a:lnTo>
                    <a:pt x="1081" y="1584"/>
                  </a:lnTo>
                  <a:lnTo>
                    <a:pt x="1081" y="1584"/>
                  </a:lnTo>
                  <a:lnTo>
                    <a:pt x="1076" y="1580"/>
                  </a:lnTo>
                  <a:lnTo>
                    <a:pt x="1073" y="1576"/>
                  </a:lnTo>
                  <a:lnTo>
                    <a:pt x="1070" y="1570"/>
                  </a:lnTo>
                  <a:lnTo>
                    <a:pt x="1069" y="1565"/>
                  </a:lnTo>
                  <a:lnTo>
                    <a:pt x="1069" y="1565"/>
                  </a:lnTo>
                  <a:lnTo>
                    <a:pt x="1067" y="1545"/>
                  </a:lnTo>
                  <a:lnTo>
                    <a:pt x="1063" y="1526"/>
                  </a:lnTo>
                  <a:lnTo>
                    <a:pt x="1063" y="1526"/>
                  </a:lnTo>
                  <a:lnTo>
                    <a:pt x="1063" y="1522"/>
                  </a:lnTo>
                  <a:lnTo>
                    <a:pt x="1065" y="1520"/>
                  </a:lnTo>
                  <a:lnTo>
                    <a:pt x="1067" y="1522"/>
                  </a:lnTo>
                  <a:lnTo>
                    <a:pt x="1070" y="1524"/>
                  </a:lnTo>
                  <a:lnTo>
                    <a:pt x="1070" y="1524"/>
                  </a:lnTo>
                  <a:lnTo>
                    <a:pt x="1073" y="1528"/>
                  </a:lnTo>
                  <a:lnTo>
                    <a:pt x="1075" y="1530"/>
                  </a:lnTo>
                  <a:lnTo>
                    <a:pt x="1078" y="1528"/>
                  </a:lnTo>
                  <a:lnTo>
                    <a:pt x="1078" y="1528"/>
                  </a:lnTo>
                  <a:lnTo>
                    <a:pt x="1079" y="1528"/>
                  </a:lnTo>
                  <a:lnTo>
                    <a:pt x="1082" y="1528"/>
                  </a:lnTo>
                  <a:lnTo>
                    <a:pt x="1085" y="1530"/>
                  </a:lnTo>
                  <a:lnTo>
                    <a:pt x="1088" y="1533"/>
                  </a:lnTo>
                  <a:lnTo>
                    <a:pt x="1088" y="1533"/>
                  </a:lnTo>
                  <a:lnTo>
                    <a:pt x="1091" y="1537"/>
                  </a:lnTo>
                  <a:lnTo>
                    <a:pt x="1094" y="1537"/>
                  </a:lnTo>
                  <a:lnTo>
                    <a:pt x="1098" y="1537"/>
                  </a:lnTo>
                  <a:lnTo>
                    <a:pt x="1101" y="1537"/>
                  </a:lnTo>
                  <a:lnTo>
                    <a:pt x="1101" y="1537"/>
                  </a:lnTo>
                  <a:lnTo>
                    <a:pt x="1101" y="1539"/>
                  </a:lnTo>
                  <a:lnTo>
                    <a:pt x="1101" y="1539"/>
                  </a:lnTo>
                  <a:lnTo>
                    <a:pt x="1100" y="1545"/>
                  </a:lnTo>
                  <a:lnTo>
                    <a:pt x="1100" y="1548"/>
                  </a:lnTo>
                  <a:lnTo>
                    <a:pt x="1100" y="1554"/>
                  </a:lnTo>
                  <a:lnTo>
                    <a:pt x="1101" y="1561"/>
                  </a:lnTo>
                  <a:lnTo>
                    <a:pt x="1104" y="1569"/>
                  </a:lnTo>
                  <a:lnTo>
                    <a:pt x="1104" y="1569"/>
                  </a:lnTo>
                  <a:lnTo>
                    <a:pt x="1110" y="1582"/>
                  </a:lnTo>
                  <a:lnTo>
                    <a:pt x="1110" y="1587"/>
                  </a:lnTo>
                  <a:lnTo>
                    <a:pt x="1108" y="1589"/>
                  </a:lnTo>
                  <a:lnTo>
                    <a:pt x="1108" y="1598"/>
                  </a:lnTo>
                  <a:lnTo>
                    <a:pt x="1108" y="1598"/>
                  </a:lnTo>
                  <a:lnTo>
                    <a:pt x="1108" y="1606"/>
                  </a:lnTo>
                  <a:lnTo>
                    <a:pt x="1110" y="1607"/>
                  </a:lnTo>
                  <a:lnTo>
                    <a:pt x="1111" y="1609"/>
                  </a:lnTo>
                  <a:lnTo>
                    <a:pt x="1114" y="1607"/>
                  </a:lnTo>
                  <a:lnTo>
                    <a:pt x="1117" y="1604"/>
                  </a:lnTo>
                  <a:lnTo>
                    <a:pt x="1117" y="1604"/>
                  </a:lnTo>
                  <a:lnTo>
                    <a:pt x="1120" y="1604"/>
                  </a:lnTo>
                  <a:lnTo>
                    <a:pt x="1123" y="1607"/>
                  </a:lnTo>
                  <a:lnTo>
                    <a:pt x="1132" y="1619"/>
                  </a:lnTo>
                  <a:lnTo>
                    <a:pt x="1132" y="1619"/>
                  </a:lnTo>
                  <a:lnTo>
                    <a:pt x="1136" y="1624"/>
                  </a:lnTo>
                  <a:lnTo>
                    <a:pt x="1142" y="1628"/>
                  </a:lnTo>
                  <a:lnTo>
                    <a:pt x="1146" y="1630"/>
                  </a:lnTo>
                  <a:lnTo>
                    <a:pt x="1148" y="1632"/>
                  </a:lnTo>
                  <a:lnTo>
                    <a:pt x="1148" y="1634"/>
                  </a:lnTo>
                  <a:lnTo>
                    <a:pt x="1148" y="1634"/>
                  </a:lnTo>
                  <a:lnTo>
                    <a:pt x="1149" y="1637"/>
                  </a:lnTo>
                  <a:lnTo>
                    <a:pt x="1151" y="1643"/>
                  </a:lnTo>
                  <a:lnTo>
                    <a:pt x="1154" y="1648"/>
                  </a:lnTo>
                  <a:lnTo>
                    <a:pt x="1158" y="1650"/>
                  </a:lnTo>
                  <a:lnTo>
                    <a:pt x="1158" y="1650"/>
                  </a:lnTo>
                  <a:lnTo>
                    <a:pt x="1162" y="1654"/>
                  </a:lnTo>
                  <a:lnTo>
                    <a:pt x="1165" y="1657"/>
                  </a:lnTo>
                  <a:lnTo>
                    <a:pt x="1168" y="1661"/>
                  </a:lnTo>
                  <a:lnTo>
                    <a:pt x="1171" y="1663"/>
                  </a:lnTo>
                  <a:lnTo>
                    <a:pt x="1171" y="1663"/>
                  </a:lnTo>
                  <a:lnTo>
                    <a:pt x="1174" y="1665"/>
                  </a:lnTo>
                  <a:lnTo>
                    <a:pt x="1176" y="1669"/>
                  </a:lnTo>
                  <a:lnTo>
                    <a:pt x="1176" y="1674"/>
                  </a:lnTo>
                  <a:lnTo>
                    <a:pt x="1174" y="1678"/>
                  </a:lnTo>
                  <a:lnTo>
                    <a:pt x="1174" y="1678"/>
                  </a:lnTo>
                  <a:lnTo>
                    <a:pt x="1174" y="1684"/>
                  </a:lnTo>
                  <a:lnTo>
                    <a:pt x="1176" y="1689"/>
                  </a:lnTo>
                  <a:lnTo>
                    <a:pt x="1180" y="1695"/>
                  </a:lnTo>
                  <a:lnTo>
                    <a:pt x="1187" y="1698"/>
                  </a:lnTo>
                  <a:lnTo>
                    <a:pt x="1187" y="1698"/>
                  </a:lnTo>
                  <a:lnTo>
                    <a:pt x="1193" y="1702"/>
                  </a:lnTo>
                  <a:lnTo>
                    <a:pt x="1196" y="1706"/>
                  </a:lnTo>
                  <a:lnTo>
                    <a:pt x="1199" y="1711"/>
                  </a:lnTo>
                  <a:lnTo>
                    <a:pt x="1203" y="1717"/>
                  </a:lnTo>
                  <a:lnTo>
                    <a:pt x="1203" y="1717"/>
                  </a:lnTo>
                  <a:lnTo>
                    <a:pt x="1227" y="1748"/>
                  </a:lnTo>
                  <a:lnTo>
                    <a:pt x="1246" y="1778"/>
                  </a:lnTo>
                  <a:lnTo>
                    <a:pt x="1246" y="1778"/>
                  </a:lnTo>
                  <a:lnTo>
                    <a:pt x="1253" y="1793"/>
                  </a:lnTo>
                  <a:lnTo>
                    <a:pt x="1256" y="1806"/>
                  </a:lnTo>
                  <a:lnTo>
                    <a:pt x="1256" y="1806"/>
                  </a:lnTo>
                  <a:lnTo>
                    <a:pt x="1256" y="1811"/>
                  </a:lnTo>
                  <a:lnTo>
                    <a:pt x="1255" y="1815"/>
                  </a:lnTo>
                  <a:lnTo>
                    <a:pt x="1255" y="1819"/>
                  </a:lnTo>
                  <a:lnTo>
                    <a:pt x="1255" y="1824"/>
                  </a:lnTo>
                  <a:lnTo>
                    <a:pt x="1255" y="1824"/>
                  </a:lnTo>
                  <a:lnTo>
                    <a:pt x="1256" y="1826"/>
                  </a:lnTo>
                  <a:lnTo>
                    <a:pt x="1256" y="1828"/>
                  </a:lnTo>
                  <a:lnTo>
                    <a:pt x="1253" y="1830"/>
                  </a:lnTo>
                  <a:lnTo>
                    <a:pt x="1250" y="1830"/>
                  </a:lnTo>
                  <a:lnTo>
                    <a:pt x="1249" y="1832"/>
                  </a:lnTo>
                  <a:lnTo>
                    <a:pt x="1249" y="1834"/>
                  </a:lnTo>
                  <a:lnTo>
                    <a:pt x="1249" y="1834"/>
                  </a:lnTo>
                  <a:lnTo>
                    <a:pt x="1250" y="1839"/>
                  </a:lnTo>
                  <a:lnTo>
                    <a:pt x="1253" y="1850"/>
                  </a:lnTo>
                  <a:lnTo>
                    <a:pt x="1259" y="1859"/>
                  </a:lnTo>
                  <a:lnTo>
                    <a:pt x="1262" y="1863"/>
                  </a:lnTo>
                  <a:lnTo>
                    <a:pt x="1265" y="1865"/>
                  </a:lnTo>
                  <a:lnTo>
                    <a:pt x="1265" y="1865"/>
                  </a:lnTo>
                  <a:lnTo>
                    <a:pt x="1272" y="1867"/>
                  </a:lnTo>
                  <a:lnTo>
                    <a:pt x="1279" y="1874"/>
                  </a:lnTo>
                  <a:lnTo>
                    <a:pt x="1294" y="1889"/>
                  </a:lnTo>
                  <a:lnTo>
                    <a:pt x="1294" y="1889"/>
                  </a:lnTo>
                  <a:lnTo>
                    <a:pt x="1300" y="1893"/>
                  </a:lnTo>
                  <a:lnTo>
                    <a:pt x="1308" y="1896"/>
                  </a:lnTo>
                  <a:lnTo>
                    <a:pt x="1316" y="1898"/>
                  </a:lnTo>
                  <a:lnTo>
                    <a:pt x="1324" y="1900"/>
                  </a:lnTo>
                  <a:lnTo>
                    <a:pt x="1324" y="1900"/>
                  </a:lnTo>
                  <a:lnTo>
                    <a:pt x="1333" y="1906"/>
                  </a:lnTo>
                  <a:lnTo>
                    <a:pt x="1342" y="1913"/>
                  </a:lnTo>
                  <a:lnTo>
                    <a:pt x="1352" y="1921"/>
                  </a:lnTo>
                  <a:lnTo>
                    <a:pt x="1364" y="1926"/>
                  </a:lnTo>
                  <a:lnTo>
                    <a:pt x="1364" y="1926"/>
                  </a:lnTo>
                  <a:lnTo>
                    <a:pt x="1377" y="1932"/>
                  </a:lnTo>
                  <a:lnTo>
                    <a:pt x="1389" y="1937"/>
                  </a:lnTo>
                  <a:lnTo>
                    <a:pt x="1400" y="1945"/>
                  </a:lnTo>
                  <a:lnTo>
                    <a:pt x="1409" y="1950"/>
                  </a:lnTo>
                  <a:lnTo>
                    <a:pt x="1409" y="1950"/>
                  </a:lnTo>
                  <a:lnTo>
                    <a:pt x="1414" y="1954"/>
                  </a:lnTo>
                  <a:lnTo>
                    <a:pt x="1418" y="1956"/>
                  </a:lnTo>
                  <a:lnTo>
                    <a:pt x="1428" y="1956"/>
                  </a:lnTo>
                  <a:lnTo>
                    <a:pt x="1438" y="1954"/>
                  </a:lnTo>
                  <a:lnTo>
                    <a:pt x="1450" y="1948"/>
                  </a:lnTo>
                  <a:lnTo>
                    <a:pt x="1450" y="1948"/>
                  </a:lnTo>
                  <a:lnTo>
                    <a:pt x="1455" y="1946"/>
                  </a:lnTo>
                  <a:lnTo>
                    <a:pt x="1460" y="1945"/>
                  </a:lnTo>
                  <a:lnTo>
                    <a:pt x="1471" y="1946"/>
                  </a:lnTo>
                  <a:lnTo>
                    <a:pt x="1478" y="1950"/>
                  </a:lnTo>
                  <a:lnTo>
                    <a:pt x="1485" y="1954"/>
                  </a:lnTo>
                  <a:lnTo>
                    <a:pt x="1485" y="1954"/>
                  </a:lnTo>
                  <a:lnTo>
                    <a:pt x="1495" y="1963"/>
                  </a:lnTo>
                  <a:lnTo>
                    <a:pt x="1507" y="1976"/>
                  </a:lnTo>
                  <a:lnTo>
                    <a:pt x="1520" y="1991"/>
                  </a:lnTo>
                  <a:lnTo>
                    <a:pt x="1529" y="2000"/>
                  </a:lnTo>
                  <a:lnTo>
                    <a:pt x="1529" y="2000"/>
                  </a:lnTo>
                  <a:lnTo>
                    <a:pt x="1532" y="2002"/>
                  </a:lnTo>
                  <a:lnTo>
                    <a:pt x="1536" y="2002"/>
                  </a:lnTo>
                  <a:lnTo>
                    <a:pt x="1544" y="2002"/>
                  </a:lnTo>
                  <a:lnTo>
                    <a:pt x="1551" y="2002"/>
                  </a:lnTo>
                  <a:lnTo>
                    <a:pt x="1554" y="2004"/>
                  </a:lnTo>
                  <a:lnTo>
                    <a:pt x="1557" y="2006"/>
                  </a:lnTo>
                  <a:lnTo>
                    <a:pt x="1557" y="2006"/>
                  </a:lnTo>
                  <a:lnTo>
                    <a:pt x="1564" y="2011"/>
                  </a:lnTo>
                  <a:lnTo>
                    <a:pt x="1576" y="2017"/>
                  </a:lnTo>
                  <a:lnTo>
                    <a:pt x="1587" y="2021"/>
                  </a:lnTo>
                  <a:lnTo>
                    <a:pt x="1596" y="2022"/>
                  </a:lnTo>
                  <a:lnTo>
                    <a:pt x="1596" y="2022"/>
                  </a:lnTo>
                  <a:lnTo>
                    <a:pt x="1601" y="2022"/>
                  </a:lnTo>
                  <a:lnTo>
                    <a:pt x="1603" y="2019"/>
                  </a:lnTo>
                  <a:lnTo>
                    <a:pt x="1605" y="2019"/>
                  </a:lnTo>
                  <a:lnTo>
                    <a:pt x="1608" y="2021"/>
                  </a:lnTo>
                  <a:lnTo>
                    <a:pt x="1608" y="2021"/>
                  </a:lnTo>
                  <a:lnTo>
                    <a:pt x="1609" y="2022"/>
                  </a:lnTo>
                  <a:lnTo>
                    <a:pt x="1611" y="2024"/>
                  </a:lnTo>
                  <a:lnTo>
                    <a:pt x="1611" y="2030"/>
                  </a:lnTo>
                  <a:lnTo>
                    <a:pt x="1611" y="2034"/>
                  </a:lnTo>
                  <a:lnTo>
                    <a:pt x="1611" y="2037"/>
                  </a:lnTo>
                  <a:lnTo>
                    <a:pt x="1614" y="2039"/>
                  </a:lnTo>
                  <a:lnTo>
                    <a:pt x="1614" y="2039"/>
                  </a:lnTo>
                  <a:lnTo>
                    <a:pt x="1620" y="2045"/>
                  </a:lnTo>
                  <a:lnTo>
                    <a:pt x="1625" y="2054"/>
                  </a:lnTo>
                  <a:lnTo>
                    <a:pt x="1631" y="2063"/>
                  </a:lnTo>
                  <a:lnTo>
                    <a:pt x="1637" y="2069"/>
                  </a:lnTo>
                  <a:lnTo>
                    <a:pt x="1637" y="2069"/>
                  </a:lnTo>
                  <a:lnTo>
                    <a:pt x="1642" y="2072"/>
                  </a:lnTo>
                  <a:lnTo>
                    <a:pt x="1644" y="2080"/>
                  </a:lnTo>
                  <a:lnTo>
                    <a:pt x="1644" y="2085"/>
                  </a:lnTo>
                  <a:lnTo>
                    <a:pt x="1643" y="2089"/>
                  </a:lnTo>
                  <a:lnTo>
                    <a:pt x="1643" y="2089"/>
                  </a:lnTo>
                  <a:lnTo>
                    <a:pt x="1640" y="2093"/>
                  </a:lnTo>
                  <a:lnTo>
                    <a:pt x="1640" y="2098"/>
                  </a:lnTo>
                  <a:lnTo>
                    <a:pt x="1643" y="2106"/>
                  </a:lnTo>
                  <a:lnTo>
                    <a:pt x="1644" y="2108"/>
                  </a:lnTo>
                  <a:lnTo>
                    <a:pt x="1649" y="2109"/>
                  </a:lnTo>
                  <a:lnTo>
                    <a:pt x="1649" y="2109"/>
                  </a:lnTo>
                  <a:lnTo>
                    <a:pt x="1653" y="2111"/>
                  </a:lnTo>
                  <a:lnTo>
                    <a:pt x="1656" y="2111"/>
                  </a:lnTo>
                  <a:lnTo>
                    <a:pt x="1658" y="2109"/>
                  </a:lnTo>
                  <a:lnTo>
                    <a:pt x="1659" y="2108"/>
                  </a:lnTo>
                  <a:lnTo>
                    <a:pt x="1659" y="2108"/>
                  </a:lnTo>
                  <a:lnTo>
                    <a:pt x="1662" y="2109"/>
                  </a:lnTo>
                  <a:lnTo>
                    <a:pt x="1665" y="2113"/>
                  </a:lnTo>
                  <a:lnTo>
                    <a:pt x="1666" y="2115"/>
                  </a:lnTo>
                  <a:lnTo>
                    <a:pt x="1669" y="2117"/>
                  </a:lnTo>
                  <a:lnTo>
                    <a:pt x="1669" y="2117"/>
                  </a:lnTo>
                  <a:lnTo>
                    <a:pt x="1672" y="2119"/>
                  </a:lnTo>
                  <a:lnTo>
                    <a:pt x="1678" y="2122"/>
                  </a:lnTo>
                  <a:lnTo>
                    <a:pt x="1681" y="2126"/>
                  </a:lnTo>
                  <a:lnTo>
                    <a:pt x="1682" y="2130"/>
                  </a:lnTo>
                  <a:lnTo>
                    <a:pt x="1682" y="2134"/>
                  </a:lnTo>
                  <a:lnTo>
                    <a:pt x="1682" y="2134"/>
                  </a:lnTo>
                  <a:lnTo>
                    <a:pt x="1684" y="2139"/>
                  </a:lnTo>
                  <a:lnTo>
                    <a:pt x="1685" y="2143"/>
                  </a:lnTo>
                  <a:lnTo>
                    <a:pt x="1688" y="2145"/>
                  </a:lnTo>
                  <a:lnTo>
                    <a:pt x="1694" y="2146"/>
                  </a:lnTo>
                  <a:lnTo>
                    <a:pt x="1694" y="2146"/>
                  </a:lnTo>
                  <a:lnTo>
                    <a:pt x="1701" y="2146"/>
                  </a:lnTo>
                  <a:lnTo>
                    <a:pt x="1710" y="2150"/>
                  </a:lnTo>
                  <a:lnTo>
                    <a:pt x="1719" y="2154"/>
                  </a:lnTo>
                  <a:lnTo>
                    <a:pt x="1725" y="2161"/>
                  </a:lnTo>
                  <a:lnTo>
                    <a:pt x="1725" y="2161"/>
                  </a:lnTo>
                  <a:lnTo>
                    <a:pt x="1729" y="2165"/>
                  </a:lnTo>
                  <a:lnTo>
                    <a:pt x="1734" y="2167"/>
                  </a:lnTo>
                  <a:lnTo>
                    <a:pt x="1736" y="2169"/>
                  </a:lnTo>
                  <a:lnTo>
                    <a:pt x="1739" y="2172"/>
                  </a:lnTo>
                  <a:lnTo>
                    <a:pt x="1739" y="2172"/>
                  </a:lnTo>
                  <a:lnTo>
                    <a:pt x="1741" y="2176"/>
                  </a:lnTo>
                  <a:lnTo>
                    <a:pt x="1742" y="2176"/>
                  </a:lnTo>
                  <a:lnTo>
                    <a:pt x="1748" y="2176"/>
                  </a:lnTo>
                  <a:lnTo>
                    <a:pt x="1752" y="2172"/>
                  </a:lnTo>
                  <a:lnTo>
                    <a:pt x="1754" y="2169"/>
                  </a:lnTo>
                  <a:lnTo>
                    <a:pt x="1754" y="2169"/>
                  </a:lnTo>
                  <a:lnTo>
                    <a:pt x="1756" y="2165"/>
                  </a:lnTo>
                  <a:lnTo>
                    <a:pt x="1752" y="2161"/>
                  </a:lnTo>
                  <a:lnTo>
                    <a:pt x="1751" y="2158"/>
                  </a:lnTo>
                  <a:lnTo>
                    <a:pt x="1750" y="2154"/>
                  </a:lnTo>
                  <a:lnTo>
                    <a:pt x="1750" y="2154"/>
                  </a:lnTo>
                  <a:lnTo>
                    <a:pt x="1750" y="2152"/>
                  </a:lnTo>
                  <a:lnTo>
                    <a:pt x="1750" y="2150"/>
                  </a:lnTo>
                  <a:lnTo>
                    <a:pt x="1752" y="2148"/>
                  </a:lnTo>
                  <a:lnTo>
                    <a:pt x="1757" y="2146"/>
                  </a:lnTo>
                  <a:lnTo>
                    <a:pt x="1760" y="2141"/>
                  </a:lnTo>
                  <a:lnTo>
                    <a:pt x="1760" y="2141"/>
                  </a:lnTo>
                  <a:lnTo>
                    <a:pt x="1761" y="2139"/>
                  </a:lnTo>
                  <a:lnTo>
                    <a:pt x="1763" y="2135"/>
                  </a:lnTo>
                  <a:lnTo>
                    <a:pt x="1769" y="2134"/>
                  </a:lnTo>
                  <a:lnTo>
                    <a:pt x="1776" y="2132"/>
                  </a:lnTo>
                  <a:lnTo>
                    <a:pt x="1782" y="2134"/>
                  </a:lnTo>
                  <a:lnTo>
                    <a:pt x="1782" y="2134"/>
                  </a:lnTo>
                  <a:lnTo>
                    <a:pt x="1786" y="2135"/>
                  </a:lnTo>
                  <a:lnTo>
                    <a:pt x="1789" y="2139"/>
                  </a:lnTo>
                  <a:lnTo>
                    <a:pt x="1789" y="2145"/>
                  </a:lnTo>
                  <a:lnTo>
                    <a:pt x="1788" y="2150"/>
                  </a:lnTo>
                  <a:lnTo>
                    <a:pt x="1788" y="2150"/>
                  </a:lnTo>
                  <a:lnTo>
                    <a:pt x="1786" y="2154"/>
                  </a:lnTo>
                  <a:lnTo>
                    <a:pt x="1786" y="2158"/>
                  </a:lnTo>
                  <a:lnTo>
                    <a:pt x="1792" y="2167"/>
                  </a:lnTo>
                  <a:lnTo>
                    <a:pt x="1805" y="2184"/>
                  </a:lnTo>
                  <a:lnTo>
                    <a:pt x="1805" y="2184"/>
                  </a:lnTo>
                  <a:lnTo>
                    <a:pt x="1808" y="2191"/>
                  </a:lnTo>
                  <a:lnTo>
                    <a:pt x="1809" y="2195"/>
                  </a:lnTo>
                  <a:lnTo>
                    <a:pt x="1809" y="2200"/>
                  </a:lnTo>
                  <a:lnTo>
                    <a:pt x="1809" y="2204"/>
                  </a:lnTo>
                  <a:lnTo>
                    <a:pt x="1809" y="2204"/>
                  </a:lnTo>
                  <a:lnTo>
                    <a:pt x="1811" y="2211"/>
                  </a:lnTo>
                  <a:lnTo>
                    <a:pt x="1811" y="2215"/>
                  </a:lnTo>
                  <a:lnTo>
                    <a:pt x="1809" y="2219"/>
                  </a:lnTo>
                  <a:lnTo>
                    <a:pt x="1809" y="2219"/>
                  </a:lnTo>
                  <a:lnTo>
                    <a:pt x="1808" y="2221"/>
                  </a:lnTo>
                  <a:lnTo>
                    <a:pt x="1808" y="2224"/>
                  </a:lnTo>
                  <a:lnTo>
                    <a:pt x="1808" y="2237"/>
                  </a:lnTo>
                  <a:lnTo>
                    <a:pt x="1809" y="2248"/>
                  </a:lnTo>
                  <a:lnTo>
                    <a:pt x="1812" y="2258"/>
                  </a:lnTo>
                  <a:lnTo>
                    <a:pt x="1812" y="2258"/>
                  </a:lnTo>
                  <a:lnTo>
                    <a:pt x="1814" y="2261"/>
                  </a:lnTo>
                  <a:lnTo>
                    <a:pt x="1814" y="2265"/>
                  </a:lnTo>
                  <a:lnTo>
                    <a:pt x="1808" y="2278"/>
                  </a:lnTo>
                  <a:lnTo>
                    <a:pt x="1808" y="2278"/>
                  </a:lnTo>
                  <a:lnTo>
                    <a:pt x="1805" y="2285"/>
                  </a:lnTo>
                  <a:lnTo>
                    <a:pt x="1802" y="2291"/>
                  </a:lnTo>
                  <a:lnTo>
                    <a:pt x="1798" y="2294"/>
                  </a:lnTo>
                  <a:lnTo>
                    <a:pt x="1792" y="2296"/>
                  </a:lnTo>
                  <a:lnTo>
                    <a:pt x="1792" y="2296"/>
                  </a:lnTo>
                  <a:lnTo>
                    <a:pt x="1789" y="2296"/>
                  </a:lnTo>
                  <a:lnTo>
                    <a:pt x="1788" y="2298"/>
                  </a:lnTo>
                  <a:lnTo>
                    <a:pt x="1785" y="2304"/>
                  </a:lnTo>
                  <a:lnTo>
                    <a:pt x="1783" y="2309"/>
                  </a:lnTo>
                  <a:lnTo>
                    <a:pt x="1782" y="2311"/>
                  </a:lnTo>
                  <a:lnTo>
                    <a:pt x="1782" y="2311"/>
                  </a:lnTo>
                  <a:lnTo>
                    <a:pt x="1780" y="2313"/>
                  </a:lnTo>
                  <a:lnTo>
                    <a:pt x="1779" y="2317"/>
                  </a:lnTo>
                  <a:lnTo>
                    <a:pt x="1777" y="2326"/>
                  </a:lnTo>
                  <a:lnTo>
                    <a:pt x="1777" y="2326"/>
                  </a:lnTo>
                  <a:lnTo>
                    <a:pt x="1777" y="2330"/>
                  </a:lnTo>
                  <a:lnTo>
                    <a:pt x="1774" y="2332"/>
                  </a:lnTo>
                  <a:lnTo>
                    <a:pt x="1770" y="2333"/>
                  </a:lnTo>
                  <a:lnTo>
                    <a:pt x="1764" y="2335"/>
                  </a:lnTo>
                  <a:lnTo>
                    <a:pt x="1764" y="2335"/>
                  </a:lnTo>
                  <a:lnTo>
                    <a:pt x="1761" y="2335"/>
                  </a:lnTo>
                  <a:lnTo>
                    <a:pt x="1760" y="2337"/>
                  </a:lnTo>
                  <a:lnTo>
                    <a:pt x="1758" y="2341"/>
                  </a:lnTo>
                  <a:lnTo>
                    <a:pt x="1758" y="2354"/>
                  </a:lnTo>
                  <a:lnTo>
                    <a:pt x="1758" y="2354"/>
                  </a:lnTo>
                  <a:lnTo>
                    <a:pt x="1757" y="2358"/>
                  </a:lnTo>
                  <a:lnTo>
                    <a:pt x="1754" y="2361"/>
                  </a:lnTo>
                  <a:lnTo>
                    <a:pt x="1751" y="2363"/>
                  </a:lnTo>
                  <a:lnTo>
                    <a:pt x="1750" y="2369"/>
                  </a:lnTo>
                  <a:lnTo>
                    <a:pt x="1750" y="2369"/>
                  </a:lnTo>
                  <a:lnTo>
                    <a:pt x="1748" y="2372"/>
                  </a:lnTo>
                  <a:lnTo>
                    <a:pt x="1748" y="2376"/>
                  </a:lnTo>
                  <a:lnTo>
                    <a:pt x="1747" y="2380"/>
                  </a:lnTo>
                  <a:lnTo>
                    <a:pt x="1744" y="2382"/>
                  </a:lnTo>
                  <a:lnTo>
                    <a:pt x="1744" y="2382"/>
                  </a:lnTo>
                  <a:lnTo>
                    <a:pt x="1739" y="2385"/>
                  </a:lnTo>
                  <a:lnTo>
                    <a:pt x="1738" y="2389"/>
                  </a:lnTo>
                  <a:lnTo>
                    <a:pt x="1738" y="2395"/>
                  </a:lnTo>
                  <a:lnTo>
                    <a:pt x="1739" y="2398"/>
                  </a:lnTo>
                  <a:lnTo>
                    <a:pt x="1739" y="2398"/>
                  </a:lnTo>
                  <a:lnTo>
                    <a:pt x="1741" y="2404"/>
                  </a:lnTo>
                  <a:lnTo>
                    <a:pt x="1741" y="2409"/>
                  </a:lnTo>
                  <a:lnTo>
                    <a:pt x="1738" y="2415"/>
                  </a:lnTo>
                  <a:lnTo>
                    <a:pt x="1738" y="2415"/>
                  </a:lnTo>
                  <a:lnTo>
                    <a:pt x="1738" y="2419"/>
                  </a:lnTo>
                  <a:lnTo>
                    <a:pt x="1741" y="2421"/>
                  </a:lnTo>
                  <a:lnTo>
                    <a:pt x="1750" y="2428"/>
                  </a:lnTo>
                  <a:lnTo>
                    <a:pt x="1750" y="2428"/>
                  </a:lnTo>
                  <a:lnTo>
                    <a:pt x="1752" y="2432"/>
                  </a:lnTo>
                  <a:lnTo>
                    <a:pt x="1756" y="2432"/>
                  </a:lnTo>
                  <a:lnTo>
                    <a:pt x="1757" y="2430"/>
                  </a:lnTo>
                  <a:lnTo>
                    <a:pt x="1758" y="2432"/>
                  </a:lnTo>
                  <a:lnTo>
                    <a:pt x="1758" y="2432"/>
                  </a:lnTo>
                  <a:lnTo>
                    <a:pt x="1760" y="2437"/>
                  </a:lnTo>
                  <a:lnTo>
                    <a:pt x="1758" y="2441"/>
                  </a:lnTo>
                  <a:lnTo>
                    <a:pt x="1756" y="2446"/>
                  </a:lnTo>
                  <a:lnTo>
                    <a:pt x="1750" y="2446"/>
                  </a:lnTo>
                  <a:lnTo>
                    <a:pt x="1750" y="2446"/>
                  </a:lnTo>
                  <a:lnTo>
                    <a:pt x="1745" y="2450"/>
                  </a:lnTo>
                  <a:lnTo>
                    <a:pt x="1739" y="2456"/>
                  </a:lnTo>
                  <a:lnTo>
                    <a:pt x="1735" y="2461"/>
                  </a:lnTo>
                  <a:lnTo>
                    <a:pt x="1732" y="2469"/>
                  </a:lnTo>
                  <a:lnTo>
                    <a:pt x="1732" y="2469"/>
                  </a:lnTo>
                  <a:lnTo>
                    <a:pt x="1732" y="2474"/>
                  </a:lnTo>
                  <a:lnTo>
                    <a:pt x="1732" y="2478"/>
                  </a:lnTo>
                  <a:lnTo>
                    <a:pt x="1734" y="2487"/>
                  </a:lnTo>
                  <a:lnTo>
                    <a:pt x="1739" y="2504"/>
                  </a:lnTo>
                  <a:lnTo>
                    <a:pt x="1739" y="2504"/>
                  </a:lnTo>
                  <a:lnTo>
                    <a:pt x="1739" y="2508"/>
                  </a:lnTo>
                  <a:lnTo>
                    <a:pt x="1738" y="2508"/>
                  </a:lnTo>
                  <a:lnTo>
                    <a:pt x="1735" y="2508"/>
                  </a:lnTo>
                  <a:lnTo>
                    <a:pt x="1734" y="2511"/>
                  </a:lnTo>
                  <a:lnTo>
                    <a:pt x="1734" y="2511"/>
                  </a:lnTo>
                  <a:lnTo>
                    <a:pt x="1734" y="2513"/>
                  </a:lnTo>
                  <a:lnTo>
                    <a:pt x="1735" y="2517"/>
                  </a:lnTo>
                  <a:lnTo>
                    <a:pt x="1741" y="2522"/>
                  </a:lnTo>
                  <a:lnTo>
                    <a:pt x="1756" y="2533"/>
                  </a:lnTo>
                  <a:lnTo>
                    <a:pt x="1756" y="2533"/>
                  </a:lnTo>
                  <a:lnTo>
                    <a:pt x="1760" y="2539"/>
                  </a:lnTo>
                  <a:lnTo>
                    <a:pt x="1766" y="2550"/>
                  </a:lnTo>
                  <a:lnTo>
                    <a:pt x="1770" y="2560"/>
                  </a:lnTo>
                  <a:lnTo>
                    <a:pt x="1774" y="2567"/>
                  </a:lnTo>
                  <a:lnTo>
                    <a:pt x="1774" y="2567"/>
                  </a:lnTo>
                  <a:lnTo>
                    <a:pt x="1779" y="2574"/>
                  </a:lnTo>
                  <a:lnTo>
                    <a:pt x="1782" y="2582"/>
                  </a:lnTo>
                  <a:lnTo>
                    <a:pt x="1789" y="2606"/>
                  </a:lnTo>
                  <a:lnTo>
                    <a:pt x="1789" y="2606"/>
                  </a:lnTo>
                  <a:lnTo>
                    <a:pt x="1804" y="2646"/>
                  </a:lnTo>
                  <a:lnTo>
                    <a:pt x="1812" y="2665"/>
                  </a:lnTo>
                  <a:lnTo>
                    <a:pt x="1820" y="2680"/>
                  </a:lnTo>
                  <a:lnTo>
                    <a:pt x="1820" y="2680"/>
                  </a:lnTo>
                  <a:lnTo>
                    <a:pt x="1826" y="2691"/>
                  </a:lnTo>
                  <a:lnTo>
                    <a:pt x="1830" y="2700"/>
                  </a:lnTo>
                  <a:lnTo>
                    <a:pt x="1833" y="2708"/>
                  </a:lnTo>
                  <a:lnTo>
                    <a:pt x="1831" y="2713"/>
                  </a:lnTo>
                  <a:lnTo>
                    <a:pt x="1831" y="2713"/>
                  </a:lnTo>
                  <a:lnTo>
                    <a:pt x="1831" y="2717"/>
                  </a:lnTo>
                  <a:lnTo>
                    <a:pt x="1833" y="2724"/>
                  </a:lnTo>
                  <a:lnTo>
                    <a:pt x="1834" y="2730"/>
                  </a:lnTo>
                  <a:lnTo>
                    <a:pt x="1839" y="2735"/>
                  </a:lnTo>
                  <a:lnTo>
                    <a:pt x="1839" y="2735"/>
                  </a:lnTo>
                  <a:lnTo>
                    <a:pt x="1850" y="2748"/>
                  </a:lnTo>
                  <a:lnTo>
                    <a:pt x="1859" y="2756"/>
                  </a:lnTo>
                  <a:lnTo>
                    <a:pt x="1871" y="2763"/>
                  </a:lnTo>
                  <a:lnTo>
                    <a:pt x="1871" y="2763"/>
                  </a:lnTo>
                  <a:lnTo>
                    <a:pt x="1904" y="2787"/>
                  </a:lnTo>
                  <a:lnTo>
                    <a:pt x="1919" y="2798"/>
                  </a:lnTo>
                  <a:lnTo>
                    <a:pt x="1925" y="2804"/>
                  </a:lnTo>
                  <a:lnTo>
                    <a:pt x="1928" y="2810"/>
                  </a:lnTo>
                  <a:lnTo>
                    <a:pt x="1928" y="2810"/>
                  </a:lnTo>
                  <a:lnTo>
                    <a:pt x="1934" y="2817"/>
                  </a:lnTo>
                  <a:lnTo>
                    <a:pt x="1941" y="2824"/>
                  </a:lnTo>
                  <a:lnTo>
                    <a:pt x="1953" y="2832"/>
                  </a:lnTo>
                  <a:lnTo>
                    <a:pt x="1953" y="2832"/>
                  </a:lnTo>
                  <a:lnTo>
                    <a:pt x="1953" y="2835"/>
                  </a:lnTo>
                  <a:lnTo>
                    <a:pt x="1953" y="2843"/>
                  </a:lnTo>
                  <a:lnTo>
                    <a:pt x="1953" y="2852"/>
                  </a:lnTo>
                  <a:lnTo>
                    <a:pt x="1953" y="2860"/>
                  </a:lnTo>
                  <a:lnTo>
                    <a:pt x="1953" y="2860"/>
                  </a:lnTo>
                  <a:lnTo>
                    <a:pt x="1956" y="2871"/>
                  </a:lnTo>
                  <a:lnTo>
                    <a:pt x="1956" y="2889"/>
                  </a:lnTo>
                  <a:lnTo>
                    <a:pt x="1956" y="2908"/>
                  </a:lnTo>
                  <a:lnTo>
                    <a:pt x="1954" y="2924"/>
                  </a:lnTo>
                  <a:lnTo>
                    <a:pt x="1954" y="2924"/>
                  </a:lnTo>
                  <a:lnTo>
                    <a:pt x="1951" y="2945"/>
                  </a:lnTo>
                  <a:lnTo>
                    <a:pt x="1947" y="2961"/>
                  </a:lnTo>
                  <a:lnTo>
                    <a:pt x="1947" y="2961"/>
                  </a:lnTo>
                  <a:lnTo>
                    <a:pt x="1947" y="2967"/>
                  </a:lnTo>
                  <a:lnTo>
                    <a:pt x="1948" y="2971"/>
                  </a:lnTo>
                  <a:lnTo>
                    <a:pt x="1950" y="2974"/>
                  </a:lnTo>
                  <a:lnTo>
                    <a:pt x="1950" y="2976"/>
                  </a:lnTo>
                  <a:lnTo>
                    <a:pt x="1950" y="2976"/>
                  </a:lnTo>
                  <a:lnTo>
                    <a:pt x="1947" y="2982"/>
                  </a:lnTo>
                  <a:lnTo>
                    <a:pt x="1947" y="2989"/>
                  </a:lnTo>
                  <a:lnTo>
                    <a:pt x="1947" y="3010"/>
                  </a:lnTo>
                  <a:lnTo>
                    <a:pt x="1947" y="3010"/>
                  </a:lnTo>
                  <a:lnTo>
                    <a:pt x="1945" y="3026"/>
                  </a:lnTo>
                  <a:lnTo>
                    <a:pt x="1942" y="3043"/>
                  </a:lnTo>
                  <a:lnTo>
                    <a:pt x="1939" y="3058"/>
                  </a:lnTo>
                  <a:lnTo>
                    <a:pt x="1938" y="3069"/>
                  </a:lnTo>
                  <a:lnTo>
                    <a:pt x="1938" y="3069"/>
                  </a:lnTo>
                  <a:lnTo>
                    <a:pt x="1937" y="3074"/>
                  </a:lnTo>
                  <a:lnTo>
                    <a:pt x="1935" y="3080"/>
                  </a:lnTo>
                  <a:lnTo>
                    <a:pt x="1934" y="3087"/>
                  </a:lnTo>
                  <a:lnTo>
                    <a:pt x="1934" y="3095"/>
                  </a:lnTo>
                  <a:lnTo>
                    <a:pt x="1934" y="3095"/>
                  </a:lnTo>
                  <a:lnTo>
                    <a:pt x="1932" y="3102"/>
                  </a:lnTo>
                  <a:lnTo>
                    <a:pt x="1931" y="3108"/>
                  </a:lnTo>
                  <a:lnTo>
                    <a:pt x="1928" y="3111"/>
                  </a:lnTo>
                  <a:lnTo>
                    <a:pt x="1923" y="3117"/>
                  </a:lnTo>
                  <a:lnTo>
                    <a:pt x="1923" y="3117"/>
                  </a:lnTo>
                  <a:lnTo>
                    <a:pt x="1923" y="3119"/>
                  </a:lnTo>
                  <a:lnTo>
                    <a:pt x="1923" y="3122"/>
                  </a:lnTo>
                  <a:lnTo>
                    <a:pt x="1926" y="3130"/>
                  </a:lnTo>
                  <a:lnTo>
                    <a:pt x="1929" y="3139"/>
                  </a:lnTo>
                  <a:lnTo>
                    <a:pt x="1932" y="3147"/>
                  </a:lnTo>
                  <a:lnTo>
                    <a:pt x="1932" y="3147"/>
                  </a:lnTo>
                  <a:lnTo>
                    <a:pt x="1929" y="3152"/>
                  </a:lnTo>
                  <a:lnTo>
                    <a:pt x="1926" y="3158"/>
                  </a:lnTo>
                  <a:lnTo>
                    <a:pt x="1925" y="3165"/>
                  </a:lnTo>
                  <a:lnTo>
                    <a:pt x="1923" y="3169"/>
                  </a:lnTo>
                  <a:lnTo>
                    <a:pt x="1923" y="3174"/>
                  </a:lnTo>
                  <a:lnTo>
                    <a:pt x="1923" y="3174"/>
                  </a:lnTo>
                  <a:lnTo>
                    <a:pt x="1925" y="3189"/>
                  </a:lnTo>
                  <a:lnTo>
                    <a:pt x="1925" y="3206"/>
                  </a:lnTo>
                  <a:lnTo>
                    <a:pt x="1923" y="3230"/>
                  </a:lnTo>
                  <a:lnTo>
                    <a:pt x="1923" y="3230"/>
                  </a:lnTo>
                  <a:lnTo>
                    <a:pt x="1923" y="3234"/>
                  </a:lnTo>
                  <a:lnTo>
                    <a:pt x="1922" y="3235"/>
                  </a:lnTo>
                  <a:lnTo>
                    <a:pt x="1921" y="3239"/>
                  </a:lnTo>
                  <a:lnTo>
                    <a:pt x="1919" y="3247"/>
                  </a:lnTo>
                  <a:lnTo>
                    <a:pt x="1919" y="3247"/>
                  </a:lnTo>
                  <a:lnTo>
                    <a:pt x="1919" y="3254"/>
                  </a:lnTo>
                  <a:lnTo>
                    <a:pt x="1917" y="3259"/>
                  </a:lnTo>
                  <a:lnTo>
                    <a:pt x="1915" y="3267"/>
                  </a:lnTo>
                  <a:lnTo>
                    <a:pt x="1913" y="3278"/>
                  </a:lnTo>
                  <a:lnTo>
                    <a:pt x="1913" y="3278"/>
                  </a:lnTo>
                  <a:lnTo>
                    <a:pt x="1910" y="3291"/>
                  </a:lnTo>
                  <a:lnTo>
                    <a:pt x="1906" y="3306"/>
                  </a:lnTo>
                  <a:lnTo>
                    <a:pt x="1897" y="3332"/>
                  </a:lnTo>
                  <a:lnTo>
                    <a:pt x="1897" y="3332"/>
                  </a:lnTo>
                  <a:lnTo>
                    <a:pt x="1893" y="3347"/>
                  </a:lnTo>
                  <a:lnTo>
                    <a:pt x="1891" y="3350"/>
                  </a:lnTo>
                  <a:lnTo>
                    <a:pt x="1888" y="3352"/>
                  </a:lnTo>
                  <a:lnTo>
                    <a:pt x="1888" y="3352"/>
                  </a:lnTo>
                  <a:lnTo>
                    <a:pt x="1885" y="3352"/>
                  </a:lnTo>
                  <a:lnTo>
                    <a:pt x="1882" y="3356"/>
                  </a:lnTo>
                  <a:lnTo>
                    <a:pt x="1884" y="3363"/>
                  </a:lnTo>
                  <a:lnTo>
                    <a:pt x="1885" y="3370"/>
                  </a:lnTo>
                  <a:lnTo>
                    <a:pt x="1885" y="3370"/>
                  </a:lnTo>
                  <a:lnTo>
                    <a:pt x="1887" y="3378"/>
                  </a:lnTo>
                  <a:lnTo>
                    <a:pt x="1885" y="3385"/>
                  </a:lnTo>
                  <a:lnTo>
                    <a:pt x="1885" y="3395"/>
                  </a:lnTo>
                  <a:lnTo>
                    <a:pt x="1888" y="3402"/>
                  </a:lnTo>
                  <a:lnTo>
                    <a:pt x="1888" y="3402"/>
                  </a:lnTo>
                  <a:lnTo>
                    <a:pt x="1891" y="3409"/>
                  </a:lnTo>
                  <a:lnTo>
                    <a:pt x="1891" y="3415"/>
                  </a:lnTo>
                  <a:lnTo>
                    <a:pt x="1890" y="3421"/>
                  </a:lnTo>
                  <a:lnTo>
                    <a:pt x="1888" y="3428"/>
                  </a:lnTo>
                  <a:lnTo>
                    <a:pt x="1888" y="3428"/>
                  </a:lnTo>
                  <a:lnTo>
                    <a:pt x="1887" y="3434"/>
                  </a:lnTo>
                  <a:lnTo>
                    <a:pt x="1885" y="3439"/>
                  </a:lnTo>
                  <a:lnTo>
                    <a:pt x="1882" y="3443"/>
                  </a:lnTo>
                  <a:lnTo>
                    <a:pt x="1882" y="3448"/>
                  </a:lnTo>
                  <a:lnTo>
                    <a:pt x="1882" y="3448"/>
                  </a:lnTo>
                  <a:lnTo>
                    <a:pt x="1881" y="3456"/>
                  </a:lnTo>
                  <a:lnTo>
                    <a:pt x="1880" y="3463"/>
                  </a:lnTo>
                  <a:lnTo>
                    <a:pt x="1880" y="3471"/>
                  </a:lnTo>
                  <a:lnTo>
                    <a:pt x="1880" y="3478"/>
                  </a:lnTo>
                  <a:lnTo>
                    <a:pt x="1880" y="3478"/>
                  </a:lnTo>
                  <a:lnTo>
                    <a:pt x="1882" y="3485"/>
                  </a:lnTo>
                  <a:lnTo>
                    <a:pt x="1882" y="3491"/>
                  </a:lnTo>
                  <a:lnTo>
                    <a:pt x="1881" y="3493"/>
                  </a:lnTo>
                  <a:lnTo>
                    <a:pt x="1878" y="3495"/>
                  </a:lnTo>
                  <a:lnTo>
                    <a:pt x="1878" y="3495"/>
                  </a:lnTo>
                  <a:lnTo>
                    <a:pt x="1875" y="3495"/>
                  </a:lnTo>
                  <a:lnTo>
                    <a:pt x="1874" y="3500"/>
                  </a:lnTo>
                  <a:lnTo>
                    <a:pt x="1871" y="3509"/>
                  </a:lnTo>
                  <a:lnTo>
                    <a:pt x="1869" y="3521"/>
                  </a:lnTo>
                  <a:lnTo>
                    <a:pt x="1869" y="3521"/>
                  </a:lnTo>
                  <a:lnTo>
                    <a:pt x="1869" y="3532"/>
                  </a:lnTo>
                  <a:lnTo>
                    <a:pt x="1869" y="3537"/>
                  </a:lnTo>
                  <a:lnTo>
                    <a:pt x="1872" y="3539"/>
                  </a:lnTo>
                  <a:lnTo>
                    <a:pt x="1880" y="3537"/>
                  </a:lnTo>
                  <a:lnTo>
                    <a:pt x="1880" y="3537"/>
                  </a:lnTo>
                  <a:lnTo>
                    <a:pt x="1882" y="3535"/>
                  </a:lnTo>
                  <a:lnTo>
                    <a:pt x="1884" y="3530"/>
                  </a:lnTo>
                  <a:lnTo>
                    <a:pt x="1885" y="3515"/>
                  </a:lnTo>
                  <a:lnTo>
                    <a:pt x="1885" y="3500"/>
                  </a:lnTo>
                  <a:lnTo>
                    <a:pt x="1885" y="3495"/>
                  </a:lnTo>
                  <a:lnTo>
                    <a:pt x="1888" y="3493"/>
                  </a:lnTo>
                  <a:lnTo>
                    <a:pt x="1888" y="3493"/>
                  </a:lnTo>
                  <a:lnTo>
                    <a:pt x="1891" y="3491"/>
                  </a:lnTo>
                  <a:lnTo>
                    <a:pt x="1891" y="3489"/>
                  </a:lnTo>
                  <a:lnTo>
                    <a:pt x="1893" y="3485"/>
                  </a:lnTo>
                  <a:lnTo>
                    <a:pt x="1896" y="3484"/>
                  </a:lnTo>
                  <a:lnTo>
                    <a:pt x="1896" y="3484"/>
                  </a:lnTo>
                  <a:lnTo>
                    <a:pt x="1899" y="3484"/>
                  </a:lnTo>
                  <a:lnTo>
                    <a:pt x="1899" y="3487"/>
                  </a:lnTo>
                  <a:lnTo>
                    <a:pt x="1899" y="3491"/>
                  </a:lnTo>
                  <a:lnTo>
                    <a:pt x="1900" y="3491"/>
                  </a:lnTo>
                  <a:lnTo>
                    <a:pt x="1900" y="3493"/>
                  </a:lnTo>
                  <a:lnTo>
                    <a:pt x="1900" y="3493"/>
                  </a:lnTo>
                  <a:lnTo>
                    <a:pt x="1903" y="3495"/>
                  </a:lnTo>
                  <a:lnTo>
                    <a:pt x="1906" y="3497"/>
                  </a:lnTo>
                  <a:lnTo>
                    <a:pt x="1904" y="3500"/>
                  </a:lnTo>
                  <a:lnTo>
                    <a:pt x="1901" y="3504"/>
                  </a:lnTo>
                  <a:lnTo>
                    <a:pt x="1901" y="3504"/>
                  </a:lnTo>
                  <a:lnTo>
                    <a:pt x="1900" y="3506"/>
                  </a:lnTo>
                  <a:lnTo>
                    <a:pt x="1900" y="3508"/>
                  </a:lnTo>
                  <a:lnTo>
                    <a:pt x="1900" y="3513"/>
                  </a:lnTo>
                  <a:lnTo>
                    <a:pt x="1901" y="3521"/>
                  </a:lnTo>
                  <a:lnTo>
                    <a:pt x="1900" y="3524"/>
                  </a:lnTo>
                  <a:lnTo>
                    <a:pt x="1900" y="3524"/>
                  </a:lnTo>
                  <a:lnTo>
                    <a:pt x="1896" y="3535"/>
                  </a:lnTo>
                  <a:lnTo>
                    <a:pt x="1894" y="3539"/>
                  </a:lnTo>
                  <a:lnTo>
                    <a:pt x="1896" y="3545"/>
                  </a:lnTo>
                  <a:lnTo>
                    <a:pt x="1896" y="3545"/>
                  </a:lnTo>
                  <a:lnTo>
                    <a:pt x="1896" y="3550"/>
                  </a:lnTo>
                  <a:lnTo>
                    <a:pt x="1894" y="3552"/>
                  </a:lnTo>
                  <a:lnTo>
                    <a:pt x="1893" y="3556"/>
                  </a:lnTo>
                  <a:lnTo>
                    <a:pt x="1891" y="3561"/>
                  </a:lnTo>
                  <a:lnTo>
                    <a:pt x="1891" y="3561"/>
                  </a:lnTo>
                  <a:lnTo>
                    <a:pt x="1893" y="3567"/>
                  </a:lnTo>
                  <a:lnTo>
                    <a:pt x="1893" y="3571"/>
                  </a:lnTo>
                  <a:lnTo>
                    <a:pt x="1894" y="3572"/>
                  </a:lnTo>
                  <a:lnTo>
                    <a:pt x="1893" y="3574"/>
                  </a:lnTo>
                  <a:lnTo>
                    <a:pt x="1893" y="3574"/>
                  </a:lnTo>
                  <a:lnTo>
                    <a:pt x="1893" y="3576"/>
                  </a:lnTo>
                  <a:lnTo>
                    <a:pt x="1893" y="3580"/>
                  </a:lnTo>
                  <a:lnTo>
                    <a:pt x="1894" y="3584"/>
                  </a:lnTo>
                  <a:lnTo>
                    <a:pt x="1894" y="3584"/>
                  </a:lnTo>
                  <a:lnTo>
                    <a:pt x="1893" y="3584"/>
                  </a:lnTo>
                  <a:lnTo>
                    <a:pt x="1893" y="3584"/>
                  </a:lnTo>
                  <a:lnTo>
                    <a:pt x="1890" y="3587"/>
                  </a:lnTo>
                  <a:lnTo>
                    <a:pt x="1890" y="3589"/>
                  </a:lnTo>
                  <a:lnTo>
                    <a:pt x="1893" y="3600"/>
                  </a:lnTo>
                  <a:lnTo>
                    <a:pt x="1893" y="3600"/>
                  </a:lnTo>
                  <a:lnTo>
                    <a:pt x="1894" y="3602"/>
                  </a:lnTo>
                  <a:lnTo>
                    <a:pt x="1893" y="3602"/>
                  </a:lnTo>
                  <a:lnTo>
                    <a:pt x="1891" y="3604"/>
                  </a:lnTo>
                  <a:lnTo>
                    <a:pt x="1887" y="3604"/>
                  </a:lnTo>
                  <a:lnTo>
                    <a:pt x="1882" y="3608"/>
                  </a:lnTo>
                  <a:lnTo>
                    <a:pt x="1882" y="3608"/>
                  </a:lnTo>
                  <a:lnTo>
                    <a:pt x="1882" y="3609"/>
                  </a:lnTo>
                  <a:lnTo>
                    <a:pt x="1882" y="3611"/>
                  </a:lnTo>
                  <a:lnTo>
                    <a:pt x="1884" y="3615"/>
                  </a:lnTo>
                  <a:lnTo>
                    <a:pt x="1885" y="3619"/>
                  </a:lnTo>
                  <a:lnTo>
                    <a:pt x="1885" y="3621"/>
                  </a:lnTo>
                  <a:lnTo>
                    <a:pt x="1885" y="3624"/>
                  </a:lnTo>
                  <a:lnTo>
                    <a:pt x="1885" y="3624"/>
                  </a:lnTo>
                  <a:lnTo>
                    <a:pt x="1884" y="3626"/>
                  </a:lnTo>
                  <a:lnTo>
                    <a:pt x="1882" y="3626"/>
                  </a:lnTo>
                  <a:lnTo>
                    <a:pt x="1878" y="3624"/>
                  </a:lnTo>
                  <a:lnTo>
                    <a:pt x="1872" y="3617"/>
                  </a:lnTo>
                  <a:lnTo>
                    <a:pt x="1872" y="3617"/>
                  </a:lnTo>
                  <a:lnTo>
                    <a:pt x="1871" y="3615"/>
                  </a:lnTo>
                  <a:lnTo>
                    <a:pt x="1872" y="3613"/>
                  </a:lnTo>
                  <a:lnTo>
                    <a:pt x="1874" y="3609"/>
                  </a:lnTo>
                  <a:lnTo>
                    <a:pt x="1881" y="3600"/>
                  </a:lnTo>
                  <a:lnTo>
                    <a:pt x="1881" y="3600"/>
                  </a:lnTo>
                  <a:lnTo>
                    <a:pt x="1882" y="3597"/>
                  </a:lnTo>
                  <a:lnTo>
                    <a:pt x="1882" y="3595"/>
                  </a:lnTo>
                  <a:lnTo>
                    <a:pt x="1880" y="3587"/>
                  </a:lnTo>
                  <a:lnTo>
                    <a:pt x="1875" y="3582"/>
                  </a:lnTo>
                  <a:lnTo>
                    <a:pt x="1872" y="3582"/>
                  </a:lnTo>
                  <a:lnTo>
                    <a:pt x="1871" y="3582"/>
                  </a:lnTo>
                  <a:lnTo>
                    <a:pt x="1871" y="3582"/>
                  </a:lnTo>
                  <a:lnTo>
                    <a:pt x="1869" y="3584"/>
                  </a:lnTo>
                  <a:lnTo>
                    <a:pt x="1868" y="3586"/>
                  </a:lnTo>
                  <a:lnTo>
                    <a:pt x="1871" y="3591"/>
                  </a:lnTo>
                  <a:lnTo>
                    <a:pt x="1875" y="3597"/>
                  </a:lnTo>
                  <a:lnTo>
                    <a:pt x="1877" y="3602"/>
                  </a:lnTo>
                  <a:lnTo>
                    <a:pt x="1877" y="3602"/>
                  </a:lnTo>
                  <a:lnTo>
                    <a:pt x="1877" y="3604"/>
                  </a:lnTo>
                  <a:lnTo>
                    <a:pt x="1875" y="3604"/>
                  </a:lnTo>
                  <a:lnTo>
                    <a:pt x="1871" y="3604"/>
                  </a:lnTo>
                  <a:lnTo>
                    <a:pt x="1868" y="3604"/>
                  </a:lnTo>
                  <a:lnTo>
                    <a:pt x="1866" y="3606"/>
                  </a:lnTo>
                  <a:lnTo>
                    <a:pt x="1866" y="3608"/>
                  </a:lnTo>
                  <a:lnTo>
                    <a:pt x="1866" y="3608"/>
                  </a:lnTo>
                  <a:lnTo>
                    <a:pt x="1865" y="3611"/>
                  </a:lnTo>
                  <a:lnTo>
                    <a:pt x="1862" y="3615"/>
                  </a:lnTo>
                  <a:lnTo>
                    <a:pt x="1858" y="3615"/>
                  </a:lnTo>
                  <a:lnTo>
                    <a:pt x="1855" y="3619"/>
                  </a:lnTo>
                  <a:lnTo>
                    <a:pt x="1855" y="3619"/>
                  </a:lnTo>
                  <a:lnTo>
                    <a:pt x="1853" y="3621"/>
                  </a:lnTo>
                  <a:lnTo>
                    <a:pt x="1853" y="3622"/>
                  </a:lnTo>
                  <a:lnTo>
                    <a:pt x="1855" y="3626"/>
                  </a:lnTo>
                  <a:lnTo>
                    <a:pt x="1856" y="3630"/>
                  </a:lnTo>
                  <a:lnTo>
                    <a:pt x="1856" y="3630"/>
                  </a:lnTo>
                  <a:lnTo>
                    <a:pt x="1856" y="3632"/>
                  </a:lnTo>
                  <a:lnTo>
                    <a:pt x="1856" y="3632"/>
                  </a:lnTo>
                  <a:lnTo>
                    <a:pt x="1852" y="3634"/>
                  </a:lnTo>
                  <a:lnTo>
                    <a:pt x="1847" y="3637"/>
                  </a:lnTo>
                  <a:lnTo>
                    <a:pt x="1844" y="3641"/>
                  </a:lnTo>
                  <a:lnTo>
                    <a:pt x="1843" y="3647"/>
                  </a:lnTo>
                  <a:lnTo>
                    <a:pt x="1843" y="3647"/>
                  </a:lnTo>
                  <a:lnTo>
                    <a:pt x="1844" y="3650"/>
                  </a:lnTo>
                  <a:lnTo>
                    <a:pt x="1846" y="3650"/>
                  </a:lnTo>
                  <a:lnTo>
                    <a:pt x="1847" y="3650"/>
                  </a:lnTo>
                  <a:lnTo>
                    <a:pt x="1849" y="3647"/>
                  </a:lnTo>
                  <a:lnTo>
                    <a:pt x="1849" y="3647"/>
                  </a:lnTo>
                  <a:lnTo>
                    <a:pt x="1849" y="3645"/>
                  </a:lnTo>
                  <a:lnTo>
                    <a:pt x="1852" y="3643"/>
                  </a:lnTo>
                  <a:lnTo>
                    <a:pt x="1855" y="3643"/>
                  </a:lnTo>
                  <a:lnTo>
                    <a:pt x="1858" y="3647"/>
                  </a:lnTo>
                  <a:lnTo>
                    <a:pt x="1858" y="3647"/>
                  </a:lnTo>
                  <a:lnTo>
                    <a:pt x="1859" y="3650"/>
                  </a:lnTo>
                  <a:lnTo>
                    <a:pt x="1862" y="3650"/>
                  </a:lnTo>
                  <a:lnTo>
                    <a:pt x="1865" y="3648"/>
                  </a:lnTo>
                  <a:lnTo>
                    <a:pt x="1869" y="3648"/>
                  </a:lnTo>
                  <a:lnTo>
                    <a:pt x="1869" y="3648"/>
                  </a:lnTo>
                  <a:lnTo>
                    <a:pt x="1872" y="3652"/>
                  </a:lnTo>
                  <a:lnTo>
                    <a:pt x="1874" y="3656"/>
                  </a:lnTo>
                  <a:lnTo>
                    <a:pt x="1872" y="3659"/>
                  </a:lnTo>
                  <a:lnTo>
                    <a:pt x="1871" y="3661"/>
                  </a:lnTo>
                  <a:lnTo>
                    <a:pt x="1871" y="3661"/>
                  </a:lnTo>
                  <a:lnTo>
                    <a:pt x="1868" y="3663"/>
                  </a:lnTo>
                  <a:lnTo>
                    <a:pt x="1866" y="3667"/>
                  </a:lnTo>
                  <a:lnTo>
                    <a:pt x="1865" y="3671"/>
                  </a:lnTo>
                  <a:lnTo>
                    <a:pt x="1865" y="3678"/>
                  </a:lnTo>
                  <a:lnTo>
                    <a:pt x="1865" y="3678"/>
                  </a:lnTo>
                  <a:lnTo>
                    <a:pt x="1865" y="3680"/>
                  </a:lnTo>
                  <a:lnTo>
                    <a:pt x="1866" y="3682"/>
                  </a:lnTo>
                  <a:lnTo>
                    <a:pt x="1872" y="3682"/>
                  </a:lnTo>
                  <a:lnTo>
                    <a:pt x="1878" y="3680"/>
                  </a:lnTo>
                  <a:lnTo>
                    <a:pt x="1882" y="3680"/>
                  </a:lnTo>
                  <a:lnTo>
                    <a:pt x="1882" y="3680"/>
                  </a:lnTo>
                  <a:lnTo>
                    <a:pt x="1885" y="3684"/>
                  </a:lnTo>
                  <a:lnTo>
                    <a:pt x="1887" y="3687"/>
                  </a:lnTo>
                  <a:lnTo>
                    <a:pt x="1885" y="3691"/>
                  </a:lnTo>
                  <a:lnTo>
                    <a:pt x="1884" y="3691"/>
                  </a:lnTo>
                  <a:lnTo>
                    <a:pt x="1884" y="3689"/>
                  </a:lnTo>
                  <a:lnTo>
                    <a:pt x="1884" y="3689"/>
                  </a:lnTo>
                  <a:lnTo>
                    <a:pt x="1881" y="3687"/>
                  </a:lnTo>
                  <a:lnTo>
                    <a:pt x="1877" y="3684"/>
                  </a:lnTo>
                  <a:lnTo>
                    <a:pt x="1874" y="3684"/>
                  </a:lnTo>
                  <a:lnTo>
                    <a:pt x="1872" y="3684"/>
                  </a:lnTo>
                  <a:lnTo>
                    <a:pt x="1871" y="3686"/>
                  </a:lnTo>
                  <a:lnTo>
                    <a:pt x="1871" y="3686"/>
                  </a:lnTo>
                  <a:lnTo>
                    <a:pt x="1868" y="3689"/>
                  </a:lnTo>
                  <a:lnTo>
                    <a:pt x="1865" y="3689"/>
                  </a:lnTo>
                  <a:lnTo>
                    <a:pt x="1858" y="3687"/>
                  </a:lnTo>
                  <a:lnTo>
                    <a:pt x="1858" y="3687"/>
                  </a:lnTo>
                  <a:lnTo>
                    <a:pt x="1853" y="3687"/>
                  </a:lnTo>
                  <a:lnTo>
                    <a:pt x="1849" y="3691"/>
                  </a:lnTo>
                  <a:lnTo>
                    <a:pt x="1844" y="3697"/>
                  </a:lnTo>
                  <a:lnTo>
                    <a:pt x="1844" y="3698"/>
                  </a:lnTo>
                  <a:lnTo>
                    <a:pt x="1844" y="3700"/>
                  </a:lnTo>
                  <a:lnTo>
                    <a:pt x="1844" y="3700"/>
                  </a:lnTo>
                  <a:lnTo>
                    <a:pt x="1847" y="3704"/>
                  </a:lnTo>
                  <a:lnTo>
                    <a:pt x="1849" y="3708"/>
                  </a:lnTo>
                  <a:lnTo>
                    <a:pt x="1850" y="3711"/>
                  </a:lnTo>
                  <a:lnTo>
                    <a:pt x="1853" y="3711"/>
                  </a:lnTo>
                  <a:lnTo>
                    <a:pt x="1853" y="3711"/>
                  </a:lnTo>
                  <a:lnTo>
                    <a:pt x="1858" y="3709"/>
                  </a:lnTo>
                  <a:lnTo>
                    <a:pt x="1861" y="3708"/>
                  </a:lnTo>
                  <a:lnTo>
                    <a:pt x="1862" y="3704"/>
                  </a:lnTo>
                  <a:lnTo>
                    <a:pt x="1862" y="3704"/>
                  </a:lnTo>
                  <a:lnTo>
                    <a:pt x="1865" y="3700"/>
                  </a:lnTo>
                  <a:lnTo>
                    <a:pt x="1866" y="3700"/>
                  </a:lnTo>
                  <a:lnTo>
                    <a:pt x="1869" y="3700"/>
                  </a:lnTo>
                  <a:lnTo>
                    <a:pt x="1871" y="3706"/>
                  </a:lnTo>
                  <a:lnTo>
                    <a:pt x="1871" y="3706"/>
                  </a:lnTo>
                  <a:lnTo>
                    <a:pt x="1871" y="3708"/>
                  </a:lnTo>
                  <a:lnTo>
                    <a:pt x="1869" y="3711"/>
                  </a:lnTo>
                  <a:lnTo>
                    <a:pt x="1866" y="3713"/>
                  </a:lnTo>
                  <a:lnTo>
                    <a:pt x="1864" y="3713"/>
                  </a:lnTo>
                  <a:lnTo>
                    <a:pt x="1861" y="3717"/>
                  </a:lnTo>
                  <a:lnTo>
                    <a:pt x="1861" y="3717"/>
                  </a:lnTo>
                  <a:lnTo>
                    <a:pt x="1856" y="3724"/>
                  </a:lnTo>
                  <a:lnTo>
                    <a:pt x="1850" y="3732"/>
                  </a:lnTo>
                  <a:lnTo>
                    <a:pt x="1850" y="3732"/>
                  </a:lnTo>
                  <a:lnTo>
                    <a:pt x="1847" y="3736"/>
                  </a:lnTo>
                  <a:lnTo>
                    <a:pt x="1849" y="3739"/>
                  </a:lnTo>
                  <a:lnTo>
                    <a:pt x="1850" y="3743"/>
                  </a:lnTo>
                  <a:lnTo>
                    <a:pt x="1855" y="3741"/>
                  </a:lnTo>
                  <a:lnTo>
                    <a:pt x="1855" y="3741"/>
                  </a:lnTo>
                  <a:lnTo>
                    <a:pt x="1856" y="3741"/>
                  </a:lnTo>
                  <a:lnTo>
                    <a:pt x="1856" y="3745"/>
                  </a:lnTo>
                  <a:lnTo>
                    <a:pt x="1856" y="3748"/>
                  </a:lnTo>
                  <a:lnTo>
                    <a:pt x="1858" y="3748"/>
                  </a:lnTo>
                  <a:lnTo>
                    <a:pt x="1859" y="3750"/>
                  </a:lnTo>
                  <a:lnTo>
                    <a:pt x="1859" y="3750"/>
                  </a:lnTo>
                  <a:lnTo>
                    <a:pt x="1864" y="3748"/>
                  </a:lnTo>
                  <a:lnTo>
                    <a:pt x="1865" y="3747"/>
                  </a:lnTo>
                  <a:lnTo>
                    <a:pt x="1866" y="3743"/>
                  </a:lnTo>
                  <a:lnTo>
                    <a:pt x="1865" y="3739"/>
                  </a:lnTo>
                  <a:lnTo>
                    <a:pt x="1865" y="3739"/>
                  </a:lnTo>
                  <a:lnTo>
                    <a:pt x="1865" y="3734"/>
                  </a:lnTo>
                  <a:lnTo>
                    <a:pt x="1866" y="3730"/>
                  </a:lnTo>
                  <a:lnTo>
                    <a:pt x="1869" y="3726"/>
                  </a:lnTo>
                  <a:lnTo>
                    <a:pt x="1872" y="3726"/>
                  </a:lnTo>
                  <a:lnTo>
                    <a:pt x="1874" y="3728"/>
                  </a:lnTo>
                  <a:lnTo>
                    <a:pt x="1874" y="3728"/>
                  </a:lnTo>
                  <a:lnTo>
                    <a:pt x="1875" y="3730"/>
                  </a:lnTo>
                  <a:lnTo>
                    <a:pt x="1875" y="3732"/>
                  </a:lnTo>
                  <a:lnTo>
                    <a:pt x="1874" y="3737"/>
                  </a:lnTo>
                  <a:lnTo>
                    <a:pt x="1872" y="3741"/>
                  </a:lnTo>
                  <a:lnTo>
                    <a:pt x="1871" y="3747"/>
                  </a:lnTo>
                  <a:lnTo>
                    <a:pt x="1871" y="3747"/>
                  </a:lnTo>
                  <a:lnTo>
                    <a:pt x="1869" y="3756"/>
                  </a:lnTo>
                  <a:lnTo>
                    <a:pt x="1868" y="3765"/>
                  </a:lnTo>
                  <a:lnTo>
                    <a:pt x="1868" y="3765"/>
                  </a:lnTo>
                  <a:lnTo>
                    <a:pt x="1868" y="3767"/>
                  </a:lnTo>
                  <a:lnTo>
                    <a:pt x="1865" y="3769"/>
                  </a:lnTo>
                  <a:lnTo>
                    <a:pt x="1864" y="3771"/>
                  </a:lnTo>
                  <a:lnTo>
                    <a:pt x="1862" y="3774"/>
                  </a:lnTo>
                  <a:lnTo>
                    <a:pt x="1862" y="3774"/>
                  </a:lnTo>
                  <a:lnTo>
                    <a:pt x="1862" y="3776"/>
                  </a:lnTo>
                  <a:lnTo>
                    <a:pt x="1861" y="3778"/>
                  </a:lnTo>
                  <a:lnTo>
                    <a:pt x="1858" y="3778"/>
                  </a:lnTo>
                  <a:lnTo>
                    <a:pt x="1855" y="3778"/>
                  </a:lnTo>
                  <a:lnTo>
                    <a:pt x="1856" y="3782"/>
                  </a:lnTo>
                  <a:lnTo>
                    <a:pt x="1856" y="3782"/>
                  </a:lnTo>
                  <a:lnTo>
                    <a:pt x="1858" y="3784"/>
                  </a:lnTo>
                  <a:lnTo>
                    <a:pt x="1858" y="3786"/>
                  </a:lnTo>
                  <a:lnTo>
                    <a:pt x="1856" y="3789"/>
                  </a:lnTo>
                  <a:lnTo>
                    <a:pt x="1855" y="3793"/>
                  </a:lnTo>
                  <a:lnTo>
                    <a:pt x="1855" y="3795"/>
                  </a:lnTo>
                  <a:lnTo>
                    <a:pt x="1856" y="3797"/>
                  </a:lnTo>
                  <a:lnTo>
                    <a:pt x="1856" y="3797"/>
                  </a:lnTo>
                  <a:lnTo>
                    <a:pt x="1856" y="3797"/>
                  </a:lnTo>
                  <a:lnTo>
                    <a:pt x="1858" y="3797"/>
                  </a:lnTo>
                  <a:lnTo>
                    <a:pt x="1861" y="3795"/>
                  </a:lnTo>
                  <a:lnTo>
                    <a:pt x="1864" y="3793"/>
                  </a:lnTo>
                  <a:lnTo>
                    <a:pt x="1866" y="3793"/>
                  </a:lnTo>
                  <a:lnTo>
                    <a:pt x="1866" y="3793"/>
                  </a:lnTo>
                  <a:lnTo>
                    <a:pt x="1871" y="3795"/>
                  </a:lnTo>
                  <a:lnTo>
                    <a:pt x="1877" y="3793"/>
                  </a:lnTo>
                  <a:lnTo>
                    <a:pt x="1877" y="3793"/>
                  </a:lnTo>
                  <a:lnTo>
                    <a:pt x="1881" y="3793"/>
                  </a:lnTo>
                  <a:lnTo>
                    <a:pt x="1882" y="3795"/>
                  </a:lnTo>
                  <a:lnTo>
                    <a:pt x="1882" y="3798"/>
                  </a:lnTo>
                  <a:lnTo>
                    <a:pt x="1881" y="3800"/>
                  </a:lnTo>
                  <a:lnTo>
                    <a:pt x="1881" y="3800"/>
                  </a:lnTo>
                  <a:lnTo>
                    <a:pt x="1877" y="3804"/>
                  </a:lnTo>
                  <a:lnTo>
                    <a:pt x="1872" y="3808"/>
                  </a:lnTo>
                  <a:lnTo>
                    <a:pt x="1871" y="3811"/>
                  </a:lnTo>
                  <a:lnTo>
                    <a:pt x="1871" y="3813"/>
                  </a:lnTo>
                  <a:lnTo>
                    <a:pt x="1871" y="3813"/>
                  </a:lnTo>
                  <a:lnTo>
                    <a:pt x="1874" y="3813"/>
                  </a:lnTo>
                  <a:lnTo>
                    <a:pt x="1878" y="3811"/>
                  </a:lnTo>
                  <a:lnTo>
                    <a:pt x="1881" y="3811"/>
                  </a:lnTo>
                  <a:lnTo>
                    <a:pt x="1882" y="3813"/>
                  </a:lnTo>
                  <a:lnTo>
                    <a:pt x="1882" y="3815"/>
                  </a:lnTo>
                  <a:lnTo>
                    <a:pt x="1882" y="3815"/>
                  </a:lnTo>
                  <a:lnTo>
                    <a:pt x="1885" y="3819"/>
                  </a:lnTo>
                  <a:lnTo>
                    <a:pt x="1887" y="3819"/>
                  </a:lnTo>
                  <a:lnTo>
                    <a:pt x="1888" y="3817"/>
                  </a:lnTo>
                  <a:lnTo>
                    <a:pt x="1890" y="3811"/>
                  </a:lnTo>
                  <a:lnTo>
                    <a:pt x="1890" y="3811"/>
                  </a:lnTo>
                  <a:lnTo>
                    <a:pt x="1890" y="3809"/>
                  </a:lnTo>
                  <a:lnTo>
                    <a:pt x="1891" y="3808"/>
                  </a:lnTo>
                  <a:lnTo>
                    <a:pt x="1896" y="3809"/>
                  </a:lnTo>
                  <a:lnTo>
                    <a:pt x="1900" y="3813"/>
                  </a:lnTo>
                  <a:lnTo>
                    <a:pt x="1903" y="3817"/>
                  </a:lnTo>
                  <a:lnTo>
                    <a:pt x="1903" y="3817"/>
                  </a:lnTo>
                  <a:lnTo>
                    <a:pt x="1903" y="3819"/>
                  </a:lnTo>
                  <a:lnTo>
                    <a:pt x="1901" y="3822"/>
                  </a:lnTo>
                  <a:lnTo>
                    <a:pt x="1897" y="3824"/>
                  </a:lnTo>
                  <a:lnTo>
                    <a:pt x="1891" y="3826"/>
                  </a:lnTo>
                  <a:lnTo>
                    <a:pt x="1885" y="3826"/>
                  </a:lnTo>
                  <a:lnTo>
                    <a:pt x="1885" y="3826"/>
                  </a:lnTo>
                  <a:lnTo>
                    <a:pt x="1881" y="3826"/>
                  </a:lnTo>
                  <a:lnTo>
                    <a:pt x="1878" y="3830"/>
                  </a:lnTo>
                  <a:lnTo>
                    <a:pt x="1877" y="3836"/>
                  </a:lnTo>
                  <a:lnTo>
                    <a:pt x="1880" y="3841"/>
                  </a:lnTo>
                  <a:lnTo>
                    <a:pt x="1880" y="3841"/>
                  </a:lnTo>
                  <a:lnTo>
                    <a:pt x="1882" y="3845"/>
                  </a:lnTo>
                  <a:lnTo>
                    <a:pt x="1887" y="3843"/>
                  </a:lnTo>
                  <a:lnTo>
                    <a:pt x="1890" y="3839"/>
                  </a:lnTo>
                  <a:lnTo>
                    <a:pt x="1894" y="3836"/>
                  </a:lnTo>
                  <a:lnTo>
                    <a:pt x="1894" y="3836"/>
                  </a:lnTo>
                  <a:lnTo>
                    <a:pt x="1896" y="3834"/>
                  </a:lnTo>
                  <a:lnTo>
                    <a:pt x="1900" y="3832"/>
                  </a:lnTo>
                  <a:lnTo>
                    <a:pt x="1910" y="3832"/>
                  </a:lnTo>
                  <a:lnTo>
                    <a:pt x="1919" y="3834"/>
                  </a:lnTo>
                  <a:lnTo>
                    <a:pt x="1922" y="3836"/>
                  </a:lnTo>
                  <a:lnTo>
                    <a:pt x="1923" y="3837"/>
                  </a:lnTo>
                  <a:lnTo>
                    <a:pt x="1923" y="3837"/>
                  </a:lnTo>
                  <a:lnTo>
                    <a:pt x="1925" y="3839"/>
                  </a:lnTo>
                  <a:lnTo>
                    <a:pt x="1923" y="3841"/>
                  </a:lnTo>
                  <a:lnTo>
                    <a:pt x="1919" y="3841"/>
                  </a:lnTo>
                  <a:lnTo>
                    <a:pt x="1915" y="3841"/>
                  </a:lnTo>
                  <a:lnTo>
                    <a:pt x="1912" y="3843"/>
                  </a:lnTo>
                  <a:lnTo>
                    <a:pt x="1912" y="3843"/>
                  </a:lnTo>
                  <a:lnTo>
                    <a:pt x="1909" y="3845"/>
                  </a:lnTo>
                  <a:lnTo>
                    <a:pt x="1906" y="3847"/>
                  </a:lnTo>
                  <a:lnTo>
                    <a:pt x="1901" y="3847"/>
                  </a:lnTo>
                  <a:lnTo>
                    <a:pt x="1900" y="3845"/>
                  </a:lnTo>
                  <a:lnTo>
                    <a:pt x="1900" y="3845"/>
                  </a:lnTo>
                  <a:lnTo>
                    <a:pt x="1899" y="3845"/>
                  </a:lnTo>
                  <a:lnTo>
                    <a:pt x="1897" y="3845"/>
                  </a:lnTo>
                  <a:lnTo>
                    <a:pt x="1894" y="3845"/>
                  </a:lnTo>
                  <a:lnTo>
                    <a:pt x="1890" y="3848"/>
                  </a:lnTo>
                  <a:lnTo>
                    <a:pt x="1888" y="3854"/>
                  </a:lnTo>
                  <a:lnTo>
                    <a:pt x="1888" y="3854"/>
                  </a:lnTo>
                  <a:lnTo>
                    <a:pt x="1887" y="3858"/>
                  </a:lnTo>
                  <a:lnTo>
                    <a:pt x="1885" y="3861"/>
                  </a:lnTo>
                  <a:lnTo>
                    <a:pt x="1885" y="3863"/>
                  </a:lnTo>
                  <a:lnTo>
                    <a:pt x="1888" y="3865"/>
                  </a:lnTo>
                  <a:lnTo>
                    <a:pt x="1888" y="3865"/>
                  </a:lnTo>
                  <a:lnTo>
                    <a:pt x="1891" y="3865"/>
                  </a:lnTo>
                  <a:lnTo>
                    <a:pt x="1893" y="3863"/>
                  </a:lnTo>
                  <a:lnTo>
                    <a:pt x="1896" y="3859"/>
                  </a:lnTo>
                  <a:lnTo>
                    <a:pt x="1900" y="3856"/>
                  </a:lnTo>
                  <a:lnTo>
                    <a:pt x="1903" y="3856"/>
                  </a:lnTo>
                  <a:lnTo>
                    <a:pt x="1907" y="3854"/>
                  </a:lnTo>
                  <a:lnTo>
                    <a:pt x="1907" y="3854"/>
                  </a:lnTo>
                  <a:lnTo>
                    <a:pt x="1912" y="3854"/>
                  </a:lnTo>
                  <a:lnTo>
                    <a:pt x="1915" y="3854"/>
                  </a:lnTo>
                  <a:lnTo>
                    <a:pt x="1922" y="3848"/>
                  </a:lnTo>
                  <a:lnTo>
                    <a:pt x="1926" y="3847"/>
                  </a:lnTo>
                  <a:lnTo>
                    <a:pt x="1928" y="3847"/>
                  </a:lnTo>
                  <a:lnTo>
                    <a:pt x="1929" y="3848"/>
                  </a:lnTo>
                  <a:lnTo>
                    <a:pt x="1929" y="3848"/>
                  </a:lnTo>
                  <a:lnTo>
                    <a:pt x="1931" y="3852"/>
                  </a:lnTo>
                  <a:lnTo>
                    <a:pt x="1929" y="3856"/>
                  </a:lnTo>
                  <a:lnTo>
                    <a:pt x="1925" y="3859"/>
                  </a:lnTo>
                  <a:lnTo>
                    <a:pt x="1919" y="3861"/>
                  </a:lnTo>
                  <a:lnTo>
                    <a:pt x="1916" y="3861"/>
                  </a:lnTo>
                  <a:lnTo>
                    <a:pt x="1915" y="3859"/>
                  </a:lnTo>
                  <a:lnTo>
                    <a:pt x="1915" y="3859"/>
                  </a:lnTo>
                  <a:lnTo>
                    <a:pt x="1913" y="3858"/>
                  </a:lnTo>
                  <a:lnTo>
                    <a:pt x="1910" y="3858"/>
                  </a:lnTo>
                  <a:lnTo>
                    <a:pt x="1907" y="3861"/>
                  </a:lnTo>
                  <a:lnTo>
                    <a:pt x="1904" y="3865"/>
                  </a:lnTo>
                  <a:lnTo>
                    <a:pt x="1904" y="3873"/>
                  </a:lnTo>
                  <a:lnTo>
                    <a:pt x="1904" y="3873"/>
                  </a:lnTo>
                  <a:lnTo>
                    <a:pt x="1904" y="3874"/>
                  </a:lnTo>
                  <a:lnTo>
                    <a:pt x="1901" y="3876"/>
                  </a:lnTo>
                  <a:lnTo>
                    <a:pt x="1897" y="3874"/>
                  </a:lnTo>
                  <a:lnTo>
                    <a:pt x="1890" y="3871"/>
                  </a:lnTo>
                  <a:lnTo>
                    <a:pt x="1882" y="3869"/>
                  </a:lnTo>
                  <a:lnTo>
                    <a:pt x="1882" y="3869"/>
                  </a:lnTo>
                  <a:lnTo>
                    <a:pt x="1881" y="3869"/>
                  </a:lnTo>
                  <a:lnTo>
                    <a:pt x="1880" y="3871"/>
                  </a:lnTo>
                  <a:lnTo>
                    <a:pt x="1880" y="3874"/>
                  </a:lnTo>
                  <a:lnTo>
                    <a:pt x="1881" y="3880"/>
                  </a:lnTo>
                  <a:lnTo>
                    <a:pt x="1885" y="3885"/>
                  </a:lnTo>
                  <a:lnTo>
                    <a:pt x="1885" y="3885"/>
                  </a:lnTo>
                  <a:lnTo>
                    <a:pt x="1890" y="3889"/>
                  </a:lnTo>
                  <a:lnTo>
                    <a:pt x="1893" y="3889"/>
                  </a:lnTo>
                  <a:lnTo>
                    <a:pt x="1897" y="3889"/>
                  </a:lnTo>
                  <a:lnTo>
                    <a:pt x="1903" y="3891"/>
                  </a:lnTo>
                  <a:lnTo>
                    <a:pt x="1903" y="3891"/>
                  </a:lnTo>
                  <a:lnTo>
                    <a:pt x="1907" y="3895"/>
                  </a:lnTo>
                  <a:lnTo>
                    <a:pt x="1910" y="3898"/>
                  </a:lnTo>
                  <a:lnTo>
                    <a:pt x="1912" y="3900"/>
                  </a:lnTo>
                  <a:lnTo>
                    <a:pt x="1915" y="3896"/>
                  </a:lnTo>
                  <a:lnTo>
                    <a:pt x="1915" y="3896"/>
                  </a:lnTo>
                  <a:lnTo>
                    <a:pt x="1917" y="3895"/>
                  </a:lnTo>
                  <a:lnTo>
                    <a:pt x="1917" y="3891"/>
                  </a:lnTo>
                  <a:lnTo>
                    <a:pt x="1912" y="3889"/>
                  </a:lnTo>
                  <a:lnTo>
                    <a:pt x="1912" y="3889"/>
                  </a:lnTo>
                  <a:lnTo>
                    <a:pt x="1910" y="3885"/>
                  </a:lnTo>
                  <a:lnTo>
                    <a:pt x="1912" y="3882"/>
                  </a:lnTo>
                  <a:lnTo>
                    <a:pt x="1915" y="3880"/>
                  </a:lnTo>
                  <a:lnTo>
                    <a:pt x="1919" y="3882"/>
                  </a:lnTo>
                  <a:lnTo>
                    <a:pt x="1919" y="3882"/>
                  </a:lnTo>
                  <a:lnTo>
                    <a:pt x="1923" y="3884"/>
                  </a:lnTo>
                  <a:lnTo>
                    <a:pt x="1926" y="3884"/>
                  </a:lnTo>
                  <a:lnTo>
                    <a:pt x="1932" y="3880"/>
                  </a:lnTo>
                  <a:lnTo>
                    <a:pt x="1934" y="3876"/>
                  </a:lnTo>
                  <a:lnTo>
                    <a:pt x="1935" y="3873"/>
                  </a:lnTo>
                  <a:lnTo>
                    <a:pt x="1935" y="3869"/>
                  </a:lnTo>
                  <a:lnTo>
                    <a:pt x="1935" y="3863"/>
                  </a:lnTo>
                  <a:lnTo>
                    <a:pt x="1935" y="3863"/>
                  </a:lnTo>
                  <a:lnTo>
                    <a:pt x="1935" y="3859"/>
                  </a:lnTo>
                  <a:lnTo>
                    <a:pt x="1935" y="3856"/>
                  </a:lnTo>
                  <a:lnTo>
                    <a:pt x="1937" y="3852"/>
                  </a:lnTo>
                  <a:lnTo>
                    <a:pt x="1939" y="3848"/>
                  </a:lnTo>
                  <a:lnTo>
                    <a:pt x="1945" y="3843"/>
                  </a:lnTo>
                  <a:lnTo>
                    <a:pt x="1953" y="3839"/>
                  </a:lnTo>
                  <a:lnTo>
                    <a:pt x="1953" y="3839"/>
                  </a:lnTo>
                  <a:lnTo>
                    <a:pt x="1956" y="3839"/>
                  </a:lnTo>
                  <a:lnTo>
                    <a:pt x="1958" y="3839"/>
                  </a:lnTo>
                  <a:lnTo>
                    <a:pt x="1958" y="3841"/>
                  </a:lnTo>
                  <a:lnTo>
                    <a:pt x="1958" y="3843"/>
                  </a:lnTo>
                  <a:lnTo>
                    <a:pt x="1956" y="3848"/>
                  </a:lnTo>
                  <a:lnTo>
                    <a:pt x="1950" y="3852"/>
                  </a:lnTo>
                  <a:lnTo>
                    <a:pt x="1950" y="3852"/>
                  </a:lnTo>
                  <a:lnTo>
                    <a:pt x="1945" y="3854"/>
                  </a:lnTo>
                  <a:lnTo>
                    <a:pt x="1944" y="3858"/>
                  </a:lnTo>
                  <a:lnTo>
                    <a:pt x="1944" y="3861"/>
                  </a:lnTo>
                  <a:lnTo>
                    <a:pt x="1947" y="3867"/>
                  </a:lnTo>
                  <a:lnTo>
                    <a:pt x="1947" y="3867"/>
                  </a:lnTo>
                  <a:lnTo>
                    <a:pt x="1950" y="3869"/>
                  </a:lnTo>
                  <a:lnTo>
                    <a:pt x="1951" y="3869"/>
                  </a:lnTo>
                  <a:lnTo>
                    <a:pt x="1957" y="3867"/>
                  </a:lnTo>
                  <a:lnTo>
                    <a:pt x="1961" y="3867"/>
                  </a:lnTo>
                  <a:lnTo>
                    <a:pt x="1963" y="3867"/>
                  </a:lnTo>
                  <a:lnTo>
                    <a:pt x="1966" y="3867"/>
                  </a:lnTo>
                  <a:lnTo>
                    <a:pt x="1966" y="3867"/>
                  </a:lnTo>
                  <a:lnTo>
                    <a:pt x="1966" y="3869"/>
                  </a:lnTo>
                  <a:lnTo>
                    <a:pt x="1966" y="3871"/>
                  </a:lnTo>
                  <a:lnTo>
                    <a:pt x="1963" y="3873"/>
                  </a:lnTo>
                  <a:lnTo>
                    <a:pt x="1957" y="3876"/>
                  </a:lnTo>
                  <a:lnTo>
                    <a:pt x="1956" y="3876"/>
                  </a:lnTo>
                  <a:lnTo>
                    <a:pt x="1954" y="3878"/>
                  </a:lnTo>
                  <a:lnTo>
                    <a:pt x="1954" y="3878"/>
                  </a:lnTo>
                  <a:lnTo>
                    <a:pt x="1954" y="3882"/>
                  </a:lnTo>
                  <a:lnTo>
                    <a:pt x="1954" y="3884"/>
                  </a:lnTo>
                  <a:lnTo>
                    <a:pt x="1957" y="3889"/>
                  </a:lnTo>
                  <a:lnTo>
                    <a:pt x="1958" y="3893"/>
                  </a:lnTo>
                  <a:lnTo>
                    <a:pt x="1957" y="3895"/>
                  </a:lnTo>
                  <a:lnTo>
                    <a:pt x="1956" y="3896"/>
                  </a:lnTo>
                  <a:lnTo>
                    <a:pt x="1956" y="3896"/>
                  </a:lnTo>
                  <a:lnTo>
                    <a:pt x="1953" y="3896"/>
                  </a:lnTo>
                  <a:lnTo>
                    <a:pt x="1951" y="3896"/>
                  </a:lnTo>
                  <a:lnTo>
                    <a:pt x="1950" y="3889"/>
                  </a:lnTo>
                  <a:lnTo>
                    <a:pt x="1948" y="3882"/>
                  </a:lnTo>
                  <a:lnTo>
                    <a:pt x="1948" y="3878"/>
                  </a:lnTo>
                  <a:lnTo>
                    <a:pt x="1947" y="3876"/>
                  </a:lnTo>
                  <a:lnTo>
                    <a:pt x="1947" y="3876"/>
                  </a:lnTo>
                  <a:lnTo>
                    <a:pt x="1944" y="3876"/>
                  </a:lnTo>
                  <a:lnTo>
                    <a:pt x="1941" y="3878"/>
                  </a:lnTo>
                  <a:lnTo>
                    <a:pt x="1941" y="3884"/>
                  </a:lnTo>
                  <a:lnTo>
                    <a:pt x="1942" y="3891"/>
                  </a:lnTo>
                  <a:lnTo>
                    <a:pt x="1942" y="3891"/>
                  </a:lnTo>
                  <a:lnTo>
                    <a:pt x="1944" y="3896"/>
                  </a:lnTo>
                  <a:lnTo>
                    <a:pt x="1942" y="3898"/>
                  </a:lnTo>
                  <a:lnTo>
                    <a:pt x="1941" y="3896"/>
                  </a:lnTo>
                  <a:lnTo>
                    <a:pt x="1934" y="3887"/>
                  </a:lnTo>
                  <a:lnTo>
                    <a:pt x="1934" y="3887"/>
                  </a:lnTo>
                  <a:lnTo>
                    <a:pt x="1931" y="3885"/>
                  </a:lnTo>
                  <a:lnTo>
                    <a:pt x="1929" y="3885"/>
                  </a:lnTo>
                  <a:lnTo>
                    <a:pt x="1926" y="3887"/>
                  </a:lnTo>
                  <a:lnTo>
                    <a:pt x="1926" y="3891"/>
                  </a:lnTo>
                  <a:lnTo>
                    <a:pt x="1926" y="3895"/>
                  </a:lnTo>
                  <a:lnTo>
                    <a:pt x="1928" y="3896"/>
                  </a:lnTo>
                  <a:lnTo>
                    <a:pt x="1928" y="3896"/>
                  </a:lnTo>
                  <a:lnTo>
                    <a:pt x="1929" y="3898"/>
                  </a:lnTo>
                  <a:lnTo>
                    <a:pt x="1928" y="3900"/>
                  </a:lnTo>
                  <a:lnTo>
                    <a:pt x="1925" y="3900"/>
                  </a:lnTo>
                  <a:lnTo>
                    <a:pt x="1921" y="3902"/>
                  </a:lnTo>
                  <a:lnTo>
                    <a:pt x="1917" y="3904"/>
                  </a:lnTo>
                  <a:lnTo>
                    <a:pt x="1917" y="3908"/>
                  </a:lnTo>
                  <a:lnTo>
                    <a:pt x="1917" y="3908"/>
                  </a:lnTo>
                  <a:lnTo>
                    <a:pt x="1917" y="3909"/>
                  </a:lnTo>
                  <a:lnTo>
                    <a:pt x="1919" y="3911"/>
                  </a:lnTo>
                  <a:lnTo>
                    <a:pt x="1922" y="3911"/>
                  </a:lnTo>
                  <a:lnTo>
                    <a:pt x="1926" y="3911"/>
                  </a:lnTo>
                  <a:lnTo>
                    <a:pt x="1932" y="3911"/>
                  </a:lnTo>
                  <a:lnTo>
                    <a:pt x="1932" y="3911"/>
                  </a:lnTo>
                  <a:lnTo>
                    <a:pt x="1935" y="3911"/>
                  </a:lnTo>
                  <a:lnTo>
                    <a:pt x="1937" y="3915"/>
                  </a:lnTo>
                  <a:lnTo>
                    <a:pt x="1938" y="3921"/>
                  </a:lnTo>
                  <a:lnTo>
                    <a:pt x="1939" y="3928"/>
                  </a:lnTo>
                  <a:lnTo>
                    <a:pt x="1941" y="3930"/>
                  </a:lnTo>
                  <a:lnTo>
                    <a:pt x="1942" y="3934"/>
                  </a:lnTo>
                  <a:lnTo>
                    <a:pt x="1942" y="3934"/>
                  </a:lnTo>
                  <a:lnTo>
                    <a:pt x="1944" y="3934"/>
                  </a:lnTo>
                  <a:lnTo>
                    <a:pt x="1945" y="3934"/>
                  </a:lnTo>
                  <a:lnTo>
                    <a:pt x="1945" y="3926"/>
                  </a:lnTo>
                  <a:lnTo>
                    <a:pt x="1947" y="3919"/>
                  </a:lnTo>
                  <a:lnTo>
                    <a:pt x="1947" y="3915"/>
                  </a:lnTo>
                  <a:lnTo>
                    <a:pt x="1950" y="3913"/>
                  </a:lnTo>
                  <a:lnTo>
                    <a:pt x="1950" y="3913"/>
                  </a:lnTo>
                  <a:lnTo>
                    <a:pt x="1951" y="3913"/>
                  </a:lnTo>
                  <a:lnTo>
                    <a:pt x="1953" y="3915"/>
                  </a:lnTo>
                  <a:lnTo>
                    <a:pt x="1954" y="3923"/>
                  </a:lnTo>
                  <a:lnTo>
                    <a:pt x="1957" y="3930"/>
                  </a:lnTo>
                  <a:lnTo>
                    <a:pt x="1958" y="3934"/>
                  </a:lnTo>
                  <a:lnTo>
                    <a:pt x="1963" y="3937"/>
                  </a:lnTo>
                  <a:lnTo>
                    <a:pt x="1963" y="3937"/>
                  </a:lnTo>
                  <a:lnTo>
                    <a:pt x="1970" y="3939"/>
                  </a:lnTo>
                  <a:lnTo>
                    <a:pt x="1970" y="3937"/>
                  </a:lnTo>
                  <a:lnTo>
                    <a:pt x="1970" y="3937"/>
                  </a:lnTo>
                  <a:lnTo>
                    <a:pt x="1969" y="3934"/>
                  </a:lnTo>
                  <a:lnTo>
                    <a:pt x="1969" y="3930"/>
                  </a:lnTo>
                  <a:lnTo>
                    <a:pt x="1970" y="3928"/>
                  </a:lnTo>
                  <a:lnTo>
                    <a:pt x="1970" y="3928"/>
                  </a:lnTo>
                  <a:lnTo>
                    <a:pt x="1973" y="3928"/>
                  </a:lnTo>
                  <a:lnTo>
                    <a:pt x="1976" y="3928"/>
                  </a:lnTo>
                  <a:lnTo>
                    <a:pt x="1980" y="3935"/>
                  </a:lnTo>
                  <a:lnTo>
                    <a:pt x="1986" y="3943"/>
                  </a:lnTo>
                  <a:lnTo>
                    <a:pt x="1989" y="3945"/>
                  </a:lnTo>
                  <a:lnTo>
                    <a:pt x="1991" y="3946"/>
                  </a:lnTo>
                  <a:lnTo>
                    <a:pt x="1991" y="3946"/>
                  </a:lnTo>
                  <a:lnTo>
                    <a:pt x="1994" y="3946"/>
                  </a:lnTo>
                  <a:lnTo>
                    <a:pt x="1995" y="3946"/>
                  </a:lnTo>
                  <a:lnTo>
                    <a:pt x="1994" y="3943"/>
                  </a:lnTo>
                  <a:lnTo>
                    <a:pt x="1992" y="3935"/>
                  </a:lnTo>
                  <a:lnTo>
                    <a:pt x="1989" y="3930"/>
                  </a:lnTo>
                  <a:lnTo>
                    <a:pt x="1989" y="3930"/>
                  </a:lnTo>
                  <a:lnTo>
                    <a:pt x="1988" y="3928"/>
                  </a:lnTo>
                  <a:lnTo>
                    <a:pt x="1991" y="3926"/>
                  </a:lnTo>
                  <a:lnTo>
                    <a:pt x="1999" y="3930"/>
                  </a:lnTo>
                  <a:lnTo>
                    <a:pt x="1999" y="3930"/>
                  </a:lnTo>
                  <a:lnTo>
                    <a:pt x="2008" y="3932"/>
                  </a:lnTo>
                  <a:lnTo>
                    <a:pt x="2011" y="3932"/>
                  </a:lnTo>
                  <a:lnTo>
                    <a:pt x="2014" y="3928"/>
                  </a:lnTo>
                  <a:lnTo>
                    <a:pt x="2014" y="3928"/>
                  </a:lnTo>
                  <a:lnTo>
                    <a:pt x="2014" y="3926"/>
                  </a:lnTo>
                  <a:lnTo>
                    <a:pt x="2015" y="3926"/>
                  </a:lnTo>
                  <a:lnTo>
                    <a:pt x="2018" y="3928"/>
                  </a:lnTo>
                  <a:lnTo>
                    <a:pt x="2023" y="3928"/>
                  </a:lnTo>
                  <a:lnTo>
                    <a:pt x="2024" y="3928"/>
                  </a:lnTo>
                  <a:lnTo>
                    <a:pt x="2026" y="3926"/>
                  </a:lnTo>
                  <a:lnTo>
                    <a:pt x="2026" y="3926"/>
                  </a:lnTo>
                  <a:lnTo>
                    <a:pt x="2030" y="3923"/>
                  </a:lnTo>
                  <a:lnTo>
                    <a:pt x="2037" y="3923"/>
                  </a:lnTo>
                  <a:lnTo>
                    <a:pt x="2045" y="3921"/>
                  </a:lnTo>
                  <a:lnTo>
                    <a:pt x="2050" y="3919"/>
                  </a:lnTo>
                  <a:lnTo>
                    <a:pt x="2050" y="3919"/>
                  </a:lnTo>
                  <a:lnTo>
                    <a:pt x="2052" y="3917"/>
                  </a:lnTo>
                  <a:lnTo>
                    <a:pt x="2053" y="3915"/>
                  </a:lnTo>
                  <a:lnTo>
                    <a:pt x="2050" y="3911"/>
                  </a:lnTo>
                  <a:lnTo>
                    <a:pt x="2045" y="3911"/>
                  </a:lnTo>
                  <a:lnTo>
                    <a:pt x="2037" y="3909"/>
                  </a:lnTo>
                  <a:lnTo>
                    <a:pt x="2037" y="3909"/>
                  </a:lnTo>
                  <a:lnTo>
                    <a:pt x="2033" y="3909"/>
                  </a:lnTo>
                  <a:lnTo>
                    <a:pt x="2027" y="3906"/>
                  </a:lnTo>
                  <a:lnTo>
                    <a:pt x="2015" y="3896"/>
                  </a:lnTo>
                  <a:lnTo>
                    <a:pt x="1998" y="3878"/>
                  </a:lnTo>
                  <a:lnTo>
                    <a:pt x="1998" y="3878"/>
                  </a:lnTo>
                  <a:lnTo>
                    <a:pt x="1995" y="3873"/>
                  </a:lnTo>
                  <a:lnTo>
                    <a:pt x="1994" y="3869"/>
                  </a:lnTo>
                  <a:lnTo>
                    <a:pt x="1992" y="3865"/>
                  </a:lnTo>
                  <a:lnTo>
                    <a:pt x="1988" y="3865"/>
                  </a:lnTo>
                  <a:lnTo>
                    <a:pt x="1988" y="3865"/>
                  </a:lnTo>
                  <a:lnTo>
                    <a:pt x="1985" y="3865"/>
                  </a:lnTo>
                  <a:lnTo>
                    <a:pt x="1985" y="3861"/>
                  </a:lnTo>
                  <a:lnTo>
                    <a:pt x="1986" y="3858"/>
                  </a:lnTo>
                  <a:lnTo>
                    <a:pt x="1991" y="3854"/>
                  </a:lnTo>
                  <a:lnTo>
                    <a:pt x="1991" y="3854"/>
                  </a:lnTo>
                  <a:lnTo>
                    <a:pt x="1991" y="3854"/>
                  </a:lnTo>
                  <a:lnTo>
                    <a:pt x="1991" y="3852"/>
                  </a:lnTo>
                  <a:lnTo>
                    <a:pt x="1989" y="3847"/>
                  </a:lnTo>
                  <a:lnTo>
                    <a:pt x="1986" y="3843"/>
                  </a:lnTo>
                  <a:lnTo>
                    <a:pt x="1982" y="3841"/>
                  </a:lnTo>
                  <a:lnTo>
                    <a:pt x="1982" y="3841"/>
                  </a:lnTo>
                  <a:lnTo>
                    <a:pt x="1976" y="3841"/>
                  </a:lnTo>
                  <a:lnTo>
                    <a:pt x="1970" y="3841"/>
                  </a:lnTo>
                  <a:lnTo>
                    <a:pt x="1966" y="3837"/>
                  </a:lnTo>
                  <a:lnTo>
                    <a:pt x="1964" y="3836"/>
                  </a:lnTo>
                  <a:lnTo>
                    <a:pt x="1966" y="3832"/>
                  </a:lnTo>
                  <a:lnTo>
                    <a:pt x="1966" y="3832"/>
                  </a:lnTo>
                  <a:lnTo>
                    <a:pt x="1967" y="3828"/>
                  </a:lnTo>
                  <a:lnTo>
                    <a:pt x="1969" y="3826"/>
                  </a:lnTo>
                  <a:lnTo>
                    <a:pt x="1976" y="3828"/>
                  </a:lnTo>
                  <a:lnTo>
                    <a:pt x="1982" y="3832"/>
                  </a:lnTo>
                  <a:lnTo>
                    <a:pt x="1985" y="3832"/>
                  </a:lnTo>
                  <a:lnTo>
                    <a:pt x="1986" y="3830"/>
                  </a:lnTo>
                  <a:lnTo>
                    <a:pt x="1986" y="3830"/>
                  </a:lnTo>
                  <a:lnTo>
                    <a:pt x="1986" y="3828"/>
                  </a:lnTo>
                  <a:lnTo>
                    <a:pt x="1986" y="3826"/>
                  </a:lnTo>
                  <a:lnTo>
                    <a:pt x="1982" y="3819"/>
                  </a:lnTo>
                  <a:lnTo>
                    <a:pt x="1978" y="3813"/>
                  </a:lnTo>
                  <a:lnTo>
                    <a:pt x="1976" y="3808"/>
                  </a:lnTo>
                  <a:lnTo>
                    <a:pt x="1976" y="3808"/>
                  </a:lnTo>
                  <a:lnTo>
                    <a:pt x="1974" y="3798"/>
                  </a:lnTo>
                  <a:lnTo>
                    <a:pt x="1973" y="3787"/>
                  </a:lnTo>
                  <a:lnTo>
                    <a:pt x="1973" y="3787"/>
                  </a:lnTo>
                  <a:lnTo>
                    <a:pt x="1973" y="3776"/>
                  </a:lnTo>
                  <a:lnTo>
                    <a:pt x="1974" y="3771"/>
                  </a:lnTo>
                  <a:lnTo>
                    <a:pt x="1978" y="3765"/>
                  </a:lnTo>
                  <a:lnTo>
                    <a:pt x="1978" y="3765"/>
                  </a:lnTo>
                  <a:lnTo>
                    <a:pt x="1983" y="3758"/>
                  </a:lnTo>
                  <a:lnTo>
                    <a:pt x="1986" y="3756"/>
                  </a:lnTo>
                  <a:lnTo>
                    <a:pt x="1988" y="3754"/>
                  </a:lnTo>
                  <a:lnTo>
                    <a:pt x="1988" y="3754"/>
                  </a:lnTo>
                  <a:lnTo>
                    <a:pt x="1992" y="3754"/>
                  </a:lnTo>
                  <a:lnTo>
                    <a:pt x="1995" y="3750"/>
                  </a:lnTo>
                  <a:lnTo>
                    <a:pt x="1999" y="3745"/>
                  </a:lnTo>
                  <a:lnTo>
                    <a:pt x="2001" y="3737"/>
                  </a:lnTo>
                  <a:lnTo>
                    <a:pt x="2001" y="3737"/>
                  </a:lnTo>
                  <a:lnTo>
                    <a:pt x="2002" y="3728"/>
                  </a:lnTo>
                  <a:lnTo>
                    <a:pt x="2004" y="3721"/>
                  </a:lnTo>
                  <a:lnTo>
                    <a:pt x="2008" y="3715"/>
                  </a:lnTo>
                  <a:lnTo>
                    <a:pt x="2014" y="3709"/>
                  </a:lnTo>
                  <a:lnTo>
                    <a:pt x="2014" y="3709"/>
                  </a:lnTo>
                  <a:lnTo>
                    <a:pt x="2030" y="3695"/>
                  </a:lnTo>
                  <a:lnTo>
                    <a:pt x="2037" y="3689"/>
                  </a:lnTo>
                  <a:lnTo>
                    <a:pt x="2037" y="3686"/>
                  </a:lnTo>
                  <a:lnTo>
                    <a:pt x="2037" y="3684"/>
                  </a:lnTo>
                  <a:lnTo>
                    <a:pt x="2037" y="3684"/>
                  </a:lnTo>
                  <a:lnTo>
                    <a:pt x="2037" y="3680"/>
                  </a:lnTo>
                  <a:lnTo>
                    <a:pt x="2039" y="3672"/>
                  </a:lnTo>
                  <a:lnTo>
                    <a:pt x="2042" y="3659"/>
                  </a:lnTo>
                  <a:lnTo>
                    <a:pt x="2042" y="3659"/>
                  </a:lnTo>
                  <a:lnTo>
                    <a:pt x="2040" y="3658"/>
                  </a:lnTo>
                  <a:lnTo>
                    <a:pt x="2039" y="3656"/>
                  </a:lnTo>
                  <a:lnTo>
                    <a:pt x="2033" y="3654"/>
                  </a:lnTo>
                  <a:lnTo>
                    <a:pt x="2021" y="3652"/>
                  </a:lnTo>
                  <a:lnTo>
                    <a:pt x="2021" y="3652"/>
                  </a:lnTo>
                  <a:lnTo>
                    <a:pt x="2017" y="3648"/>
                  </a:lnTo>
                  <a:lnTo>
                    <a:pt x="2010" y="3641"/>
                  </a:lnTo>
                  <a:lnTo>
                    <a:pt x="2007" y="3636"/>
                  </a:lnTo>
                  <a:lnTo>
                    <a:pt x="2005" y="3628"/>
                  </a:lnTo>
                  <a:lnTo>
                    <a:pt x="2005" y="3622"/>
                  </a:lnTo>
                  <a:lnTo>
                    <a:pt x="2008" y="3615"/>
                  </a:lnTo>
                  <a:lnTo>
                    <a:pt x="2008" y="3615"/>
                  </a:lnTo>
                  <a:lnTo>
                    <a:pt x="2011" y="3608"/>
                  </a:lnTo>
                  <a:lnTo>
                    <a:pt x="2015" y="3602"/>
                  </a:lnTo>
                  <a:lnTo>
                    <a:pt x="2021" y="3598"/>
                  </a:lnTo>
                  <a:lnTo>
                    <a:pt x="2026" y="3595"/>
                  </a:lnTo>
                  <a:lnTo>
                    <a:pt x="2034" y="3591"/>
                  </a:lnTo>
                  <a:lnTo>
                    <a:pt x="2040" y="3591"/>
                  </a:lnTo>
                  <a:lnTo>
                    <a:pt x="2040" y="3591"/>
                  </a:lnTo>
                  <a:lnTo>
                    <a:pt x="2042" y="3589"/>
                  </a:lnTo>
                  <a:lnTo>
                    <a:pt x="2043" y="3589"/>
                  </a:lnTo>
                  <a:lnTo>
                    <a:pt x="2043" y="3586"/>
                  </a:lnTo>
                  <a:lnTo>
                    <a:pt x="2043" y="3580"/>
                  </a:lnTo>
                  <a:lnTo>
                    <a:pt x="2046" y="3578"/>
                  </a:lnTo>
                  <a:lnTo>
                    <a:pt x="2046" y="3578"/>
                  </a:lnTo>
                  <a:lnTo>
                    <a:pt x="2048" y="3574"/>
                  </a:lnTo>
                  <a:lnTo>
                    <a:pt x="2050" y="3571"/>
                  </a:lnTo>
                  <a:lnTo>
                    <a:pt x="2050" y="3559"/>
                  </a:lnTo>
                  <a:lnTo>
                    <a:pt x="2050" y="3559"/>
                  </a:lnTo>
                  <a:lnTo>
                    <a:pt x="2050" y="3552"/>
                  </a:lnTo>
                  <a:lnTo>
                    <a:pt x="2052" y="3545"/>
                  </a:lnTo>
                  <a:lnTo>
                    <a:pt x="2055" y="3537"/>
                  </a:lnTo>
                  <a:lnTo>
                    <a:pt x="2056" y="3535"/>
                  </a:lnTo>
                  <a:lnTo>
                    <a:pt x="2059" y="3534"/>
                  </a:lnTo>
                  <a:lnTo>
                    <a:pt x="2059" y="3534"/>
                  </a:lnTo>
                  <a:lnTo>
                    <a:pt x="2064" y="3532"/>
                  </a:lnTo>
                  <a:lnTo>
                    <a:pt x="2066" y="3530"/>
                  </a:lnTo>
                  <a:lnTo>
                    <a:pt x="2066" y="3528"/>
                  </a:lnTo>
                  <a:lnTo>
                    <a:pt x="2064" y="3526"/>
                  </a:lnTo>
                  <a:lnTo>
                    <a:pt x="2064" y="3526"/>
                  </a:lnTo>
                  <a:lnTo>
                    <a:pt x="2061" y="3524"/>
                  </a:lnTo>
                  <a:lnTo>
                    <a:pt x="2059" y="3521"/>
                  </a:lnTo>
                  <a:lnTo>
                    <a:pt x="2061" y="3517"/>
                  </a:lnTo>
                  <a:lnTo>
                    <a:pt x="2065" y="3515"/>
                  </a:lnTo>
                  <a:lnTo>
                    <a:pt x="2065" y="3515"/>
                  </a:lnTo>
                  <a:lnTo>
                    <a:pt x="2070" y="3517"/>
                  </a:lnTo>
                  <a:lnTo>
                    <a:pt x="2071" y="3519"/>
                  </a:lnTo>
                  <a:lnTo>
                    <a:pt x="2072" y="3522"/>
                  </a:lnTo>
                  <a:lnTo>
                    <a:pt x="2075" y="3524"/>
                  </a:lnTo>
                  <a:lnTo>
                    <a:pt x="2075" y="3524"/>
                  </a:lnTo>
                  <a:lnTo>
                    <a:pt x="2081" y="3522"/>
                  </a:lnTo>
                  <a:lnTo>
                    <a:pt x="2086" y="3517"/>
                  </a:lnTo>
                  <a:lnTo>
                    <a:pt x="2086" y="3513"/>
                  </a:lnTo>
                  <a:lnTo>
                    <a:pt x="2087" y="3511"/>
                  </a:lnTo>
                  <a:lnTo>
                    <a:pt x="2086" y="3508"/>
                  </a:lnTo>
                  <a:lnTo>
                    <a:pt x="2084" y="3504"/>
                  </a:lnTo>
                  <a:lnTo>
                    <a:pt x="2084" y="3504"/>
                  </a:lnTo>
                  <a:lnTo>
                    <a:pt x="2081" y="3502"/>
                  </a:lnTo>
                  <a:lnTo>
                    <a:pt x="2080" y="3502"/>
                  </a:lnTo>
                  <a:lnTo>
                    <a:pt x="2075" y="3504"/>
                  </a:lnTo>
                  <a:lnTo>
                    <a:pt x="2072" y="3508"/>
                  </a:lnTo>
                  <a:lnTo>
                    <a:pt x="2071" y="3509"/>
                  </a:lnTo>
                  <a:lnTo>
                    <a:pt x="2071" y="3509"/>
                  </a:lnTo>
                  <a:lnTo>
                    <a:pt x="2068" y="3508"/>
                  </a:lnTo>
                  <a:lnTo>
                    <a:pt x="2065" y="3506"/>
                  </a:lnTo>
                  <a:lnTo>
                    <a:pt x="2062" y="3504"/>
                  </a:lnTo>
                  <a:lnTo>
                    <a:pt x="2059" y="3502"/>
                  </a:lnTo>
                  <a:lnTo>
                    <a:pt x="2059" y="3502"/>
                  </a:lnTo>
                  <a:lnTo>
                    <a:pt x="2058" y="3502"/>
                  </a:lnTo>
                  <a:lnTo>
                    <a:pt x="2058" y="3500"/>
                  </a:lnTo>
                  <a:lnTo>
                    <a:pt x="2056" y="3495"/>
                  </a:lnTo>
                  <a:lnTo>
                    <a:pt x="2056" y="3489"/>
                  </a:lnTo>
                  <a:lnTo>
                    <a:pt x="2056" y="3484"/>
                  </a:lnTo>
                  <a:lnTo>
                    <a:pt x="2056" y="3484"/>
                  </a:lnTo>
                  <a:lnTo>
                    <a:pt x="2053" y="3472"/>
                  </a:lnTo>
                  <a:lnTo>
                    <a:pt x="2053" y="3465"/>
                  </a:lnTo>
                  <a:lnTo>
                    <a:pt x="2055" y="3459"/>
                  </a:lnTo>
                  <a:lnTo>
                    <a:pt x="2055" y="3459"/>
                  </a:lnTo>
                  <a:lnTo>
                    <a:pt x="2058" y="3458"/>
                  </a:lnTo>
                  <a:lnTo>
                    <a:pt x="2059" y="3459"/>
                  </a:lnTo>
                  <a:lnTo>
                    <a:pt x="2068" y="3461"/>
                  </a:lnTo>
                  <a:lnTo>
                    <a:pt x="2077" y="3467"/>
                  </a:lnTo>
                  <a:lnTo>
                    <a:pt x="2087" y="3471"/>
                  </a:lnTo>
                  <a:lnTo>
                    <a:pt x="2087" y="3471"/>
                  </a:lnTo>
                  <a:lnTo>
                    <a:pt x="2096" y="3469"/>
                  </a:lnTo>
                  <a:lnTo>
                    <a:pt x="2103" y="3465"/>
                  </a:lnTo>
                  <a:lnTo>
                    <a:pt x="2109" y="3461"/>
                  </a:lnTo>
                  <a:lnTo>
                    <a:pt x="2110" y="3456"/>
                  </a:lnTo>
                  <a:lnTo>
                    <a:pt x="2110" y="3456"/>
                  </a:lnTo>
                  <a:lnTo>
                    <a:pt x="2107" y="3445"/>
                  </a:lnTo>
                  <a:lnTo>
                    <a:pt x="2107" y="3437"/>
                  </a:lnTo>
                  <a:lnTo>
                    <a:pt x="2109" y="3434"/>
                  </a:lnTo>
                  <a:lnTo>
                    <a:pt x="2112" y="3432"/>
                  </a:lnTo>
                  <a:lnTo>
                    <a:pt x="2112" y="3432"/>
                  </a:lnTo>
                  <a:lnTo>
                    <a:pt x="2115" y="3428"/>
                  </a:lnTo>
                  <a:lnTo>
                    <a:pt x="2115" y="3424"/>
                  </a:lnTo>
                  <a:lnTo>
                    <a:pt x="2113" y="3419"/>
                  </a:lnTo>
                  <a:lnTo>
                    <a:pt x="2110" y="3413"/>
                  </a:lnTo>
                  <a:lnTo>
                    <a:pt x="2110" y="3413"/>
                  </a:lnTo>
                  <a:lnTo>
                    <a:pt x="2110" y="3408"/>
                  </a:lnTo>
                  <a:lnTo>
                    <a:pt x="2112" y="3404"/>
                  </a:lnTo>
                  <a:lnTo>
                    <a:pt x="2115" y="3402"/>
                  </a:lnTo>
                  <a:lnTo>
                    <a:pt x="2118" y="3404"/>
                  </a:lnTo>
                  <a:lnTo>
                    <a:pt x="2118" y="3404"/>
                  </a:lnTo>
                  <a:lnTo>
                    <a:pt x="2121" y="3406"/>
                  </a:lnTo>
                  <a:lnTo>
                    <a:pt x="2125" y="3406"/>
                  </a:lnTo>
                  <a:lnTo>
                    <a:pt x="2137" y="3406"/>
                  </a:lnTo>
                  <a:lnTo>
                    <a:pt x="2153" y="3404"/>
                  </a:lnTo>
                  <a:lnTo>
                    <a:pt x="2169" y="3400"/>
                  </a:lnTo>
                  <a:lnTo>
                    <a:pt x="2169" y="3400"/>
                  </a:lnTo>
                  <a:lnTo>
                    <a:pt x="2183" y="3395"/>
                  </a:lnTo>
                  <a:lnTo>
                    <a:pt x="2195" y="3389"/>
                  </a:lnTo>
                  <a:lnTo>
                    <a:pt x="2204" y="3382"/>
                  </a:lnTo>
                  <a:lnTo>
                    <a:pt x="2205" y="3380"/>
                  </a:lnTo>
                  <a:lnTo>
                    <a:pt x="2207" y="3376"/>
                  </a:lnTo>
                  <a:lnTo>
                    <a:pt x="2207" y="3376"/>
                  </a:lnTo>
                  <a:lnTo>
                    <a:pt x="2210" y="3369"/>
                  </a:lnTo>
                  <a:lnTo>
                    <a:pt x="2216" y="3359"/>
                  </a:lnTo>
                  <a:lnTo>
                    <a:pt x="2226" y="3343"/>
                  </a:lnTo>
                  <a:lnTo>
                    <a:pt x="2226" y="3343"/>
                  </a:lnTo>
                  <a:lnTo>
                    <a:pt x="2226" y="3337"/>
                  </a:lnTo>
                  <a:lnTo>
                    <a:pt x="2226" y="3334"/>
                  </a:lnTo>
                  <a:lnTo>
                    <a:pt x="2223" y="3328"/>
                  </a:lnTo>
                  <a:lnTo>
                    <a:pt x="2217" y="3326"/>
                  </a:lnTo>
                  <a:lnTo>
                    <a:pt x="2217" y="3326"/>
                  </a:lnTo>
                  <a:lnTo>
                    <a:pt x="2214" y="3326"/>
                  </a:lnTo>
                  <a:lnTo>
                    <a:pt x="2211" y="3324"/>
                  </a:lnTo>
                  <a:lnTo>
                    <a:pt x="2210" y="3317"/>
                  </a:lnTo>
                  <a:lnTo>
                    <a:pt x="2211" y="3311"/>
                  </a:lnTo>
                  <a:lnTo>
                    <a:pt x="2213" y="3304"/>
                  </a:lnTo>
                  <a:lnTo>
                    <a:pt x="2213" y="3304"/>
                  </a:lnTo>
                  <a:lnTo>
                    <a:pt x="2214" y="3302"/>
                  </a:lnTo>
                  <a:lnTo>
                    <a:pt x="2214" y="3300"/>
                  </a:lnTo>
                  <a:lnTo>
                    <a:pt x="2213" y="3295"/>
                  </a:lnTo>
                  <a:lnTo>
                    <a:pt x="2208" y="3291"/>
                  </a:lnTo>
                  <a:lnTo>
                    <a:pt x="2202" y="3289"/>
                  </a:lnTo>
                  <a:lnTo>
                    <a:pt x="2202" y="3289"/>
                  </a:lnTo>
                  <a:lnTo>
                    <a:pt x="2195" y="3287"/>
                  </a:lnTo>
                  <a:lnTo>
                    <a:pt x="2189" y="3284"/>
                  </a:lnTo>
                  <a:lnTo>
                    <a:pt x="2186" y="3282"/>
                  </a:lnTo>
                  <a:lnTo>
                    <a:pt x="2186" y="3278"/>
                  </a:lnTo>
                  <a:lnTo>
                    <a:pt x="2186" y="3276"/>
                  </a:lnTo>
                  <a:lnTo>
                    <a:pt x="2188" y="3272"/>
                  </a:lnTo>
                  <a:lnTo>
                    <a:pt x="2188" y="3272"/>
                  </a:lnTo>
                  <a:lnTo>
                    <a:pt x="2191" y="3270"/>
                  </a:lnTo>
                  <a:lnTo>
                    <a:pt x="2192" y="3269"/>
                  </a:lnTo>
                  <a:lnTo>
                    <a:pt x="2195" y="3270"/>
                  </a:lnTo>
                  <a:lnTo>
                    <a:pt x="2198" y="3274"/>
                  </a:lnTo>
                  <a:lnTo>
                    <a:pt x="2201" y="3276"/>
                  </a:lnTo>
                  <a:lnTo>
                    <a:pt x="2202" y="3276"/>
                  </a:lnTo>
                  <a:lnTo>
                    <a:pt x="2202" y="3276"/>
                  </a:lnTo>
                  <a:lnTo>
                    <a:pt x="2210" y="3276"/>
                  </a:lnTo>
                  <a:lnTo>
                    <a:pt x="2216" y="3278"/>
                  </a:lnTo>
                  <a:lnTo>
                    <a:pt x="2229" y="3284"/>
                  </a:lnTo>
                  <a:lnTo>
                    <a:pt x="2229" y="3284"/>
                  </a:lnTo>
                  <a:lnTo>
                    <a:pt x="2235" y="3285"/>
                  </a:lnTo>
                  <a:lnTo>
                    <a:pt x="2236" y="3285"/>
                  </a:lnTo>
                  <a:lnTo>
                    <a:pt x="2239" y="3284"/>
                  </a:lnTo>
                  <a:lnTo>
                    <a:pt x="2245" y="3284"/>
                  </a:lnTo>
                  <a:lnTo>
                    <a:pt x="2245" y="3284"/>
                  </a:lnTo>
                  <a:lnTo>
                    <a:pt x="2252" y="3285"/>
                  </a:lnTo>
                  <a:lnTo>
                    <a:pt x="2259" y="3285"/>
                  </a:lnTo>
                  <a:lnTo>
                    <a:pt x="2267" y="3284"/>
                  </a:lnTo>
                  <a:lnTo>
                    <a:pt x="2274" y="3278"/>
                  </a:lnTo>
                  <a:lnTo>
                    <a:pt x="2274" y="3278"/>
                  </a:lnTo>
                  <a:lnTo>
                    <a:pt x="2281" y="3272"/>
                  </a:lnTo>
                  <a:lnTo>
                    <a:pt x="2286" y="3263"/>
                  </a:lnTo>
                  <a:lnTo>
                    <a:pt x="2292" y="3252"/>
                  </a:lnTo>
                  <a:lnTo>
                    <a:pt x="2299" y="3243"/>
                  </a:lnTo>
                  <a:lnTo>
                    <a:pt x="2299" y="3243"/>
                  </a:lnTo>
                  <a:lnTo>
                    <a:pt x="2306" y="3235"/>
                  </a:lnTo>
                  <a:lnTo>
                    <a:pt x="2309" y="3228"/>
                  </a:lnTo>
                  <a:lnTo>
                    <a:pt x="2312" y="3220"/>
                  </a:lnTo>
                  <a:lnTo>
                    <a:pt x="2315" y="3213"/>
                  </a:lnTo>
                  <a:lnTo>
                    <a:pt x="2315" y="3213"/>
                  </a:lnTo>
                  <a:lnTo>
                    <a:pt x="2316" y="3204"/>
                  </a:lnTo>
                  <a:lnTo>
                    <a:pt x="2318" y="3197"/>
                  </a:lnTo>
                  <a:lnTo>
                    <a:pt x="2321" y="3189"/>
                  </a:lnTo>
                  <a:lnTo>
                    <a:pt x="2325" y="3182"/>
                  </a:lnTo>
                  <a:lnTo>
                    <a:pt x="2325" y="3182"/>
                  </a:lnTo>
                  <a:lnTo>
                    <a:pt x="2328" y="3178"/>
                  </a:lnTo>
                  <a:lnTo>
                    <a:pt x="2329" y="3174"/>
                  </a:lnTo>
                  <a:lnTo>
                    <a:pt x="2329" y="3167"/>
                  </a:lnTo>
                  <a:lnTo>
                    <a:pt x="2329" y="3159"/>
                  </a:lnTo>
                  <a:lnTo>
                    <a:pt x="2332" y="3158"/>
                  </a:lnTo>
                  <a:lnTo>
                    <a:pt x="2335" y="3154"/>
                  </a:lnTo>
                  <a:lnTo>
                    <a:pt x="2335" y="3154"/>
                  </a:lnTo>
                  <a:lnTo>
                    <a:pt x="2340" y="3152"/>
                  </a:lnTo>
                  <a:lnTo>
                    <a:pt x="2343" y="3152"/>
                  </a:lnTo>
                  <a:lnTo>
                    <a:pt x="2344" y="3154"/>
                  </a:lnTo>
                  <a:lnTo>
                    <a:pt x="2344" y="3158"/>
                  </a:lnTo>
                  <a:lnTo>
                    <a:pt x="2343" y="3167"/>
                  </a:lnTo>
                  <a:lnTo>
                    <a:pt x="2335" y="3178"/>
                  </a:lnTo>
                  <a:lnTo>
                    <a:pt x="2335" y="3178"/>
                  </a:lnTo>
                  <a:lnTo>
                    <a:pt x="2329" y="3187"/>
                  </a:lnTo>
                  <a:lnTo>
                    <a:pt x="2328" y="3193"/>
                  </a:lnTo>
                  <a:lnTo>
                    <a:pt x="2328" y="3193"/>
                  </a:lnTo>
                  <a:lnTo>
                    <a:pt x="2329" y="3193"/>
                  </a:lnTo>
                  <a:lnTo>
                    <a:pt x="2337" y="3185"/>
                  </a:lnTo>
                  <a:lnTo>
                    <a:pt x="2337" y="3185"/>
                  </a:lnTo>
                  <a:lnTo>
                    <a:pt x="2345" y="3176"/>
                  </a:lnTo>
                  <a:lnTo>
                    <a:pt x="2353" y="3163"/>
                  </a:lnTo>
                  <a:lnTo>
                    <a:pt x="2363" y="3137"/>
                  </a:lnTo>
                  <a:lnTo>
                    <a:pt x="2363" y="3137"/>
                  </a:lnTo>
                  <a:lnTo>
                    <a:pt x="2369" y="3124"/>
                  </a:lnTo>
                  <a:lnTo>
                    <a:pt x="2373" y="3117"/>
                  </a:lnTo>
                  <a:lnTo>
                    <a:pt x="2378" y="3111"/>
                  </a:lnTo>
                  <a:lnTo>
                    <a:pt x="2382" y="3109"/>
                  </a:lnTo>
                  <a:lnTo>
                    <a:pt x="2382" y="3109"/>
                  </a:lnTo>
                  <a:lnTo>
                    <a:pt x="2385" y="3109"/>
                  </a:lnTo>
                  <a:lnTo>
                    <a:pt x="2386" y="3106"/>
                  </a:lnTo>
                  <a:lnTo>
                    <a:pt x="2388" y="3097"/>
                  </a:lnTo>
                  <a:lnTo>
                    <a:pt x="2389" y="3085"/>
                  </a:lnTo>
                  <a:lnTo>
                    <a:pt x="2388" y="3074"/>
                  </a:lnTo>
                  <a:lnTo>
                    <a:pt x="2388" y="3074"/>
                  </a:lnTo>
                  <a:lnTo>
                    <a:pt x="2386" y="3052"/>
                  </a:lnTo>
                  <a:lnTo>
                    <a:pt x="2386" y="3045"/>
                  </a:lnTo>
                  <a:lnTo>
                    <a:pt x="2389" y="3035"/>
                  </a:lnTo>
                  <a:lnTo>
                    <a:pt x="2389" y="3035"/>
                  </a:lnTo>
                  <a:lnTo>
                    <a:pt x="2391" y="3030"/>
                  </a:lnTo>
                  <a:lnTo>
                    <a:pt x="2391" y="3022"/>
                  </a:lnTo>
                  <a:lnTo>
                    <a:pt x="2392" y="3019"/>
                  </a:lnTo>
                  <a:lnTo>
                    <a:pt x="2394" y="3019"/>
                  </a:lnTo>
                  <a:lnTo>
                    <a:pt x="2395" y="3017"/>
                  </a:lnTo>
                  <a:lnTo>
                    <a:pt x="2395" y="3017"/>
                  </a:lnTo>
                  <a:lnTo>
                    <a:pt x="2400" y="3015"/>
                  </a:lnTo>
                  <a:lnTo>
                    <a:pt x="2407" y="3010"/>
                  </a:lnTo>
                  <a:lnTo>
                    <a:pt x="2420" y="2993"/>
                  </a:lnTo>
                  <a:lnTo>
                    <a:pt x="2420" y="2993"/>
                  </a:lnTo>
                  <a:lnTo>
                    <a:pt x="2427" y="2985"/>
                  </a:lnTo>
                  <a:lnTo>
                    <a:pt x="2433" y="2982"/>
                  </a:lnTo>
                  <a:lnTo>
                    <a:pt x="2439" y="2980"/>
                  </a:lnTo>
                  <a:lnTo>
                    <a:pt x="2446" y="2980"/>
                  </a:lnTo>
                  <a:lnTo>
                    <a:pt x="2446" y="2980"/>
                  </a:lnTo>
                  <a:lnTo>
                    <a:pt x="2451" y="2978"/>
                  </a:lnTo>
                  <a:lnTo>
                    <a:pt x="2454" y="2976"/>
                  </a:lnTo>
                  <a:lnTo>
                    <a:pt x="2454" y="2972"/>
                  </a:lnTo>
                  <a:lnTo>
                    <a:pt x="2458" y="2971"/>
                  </a:lnTo>
                  <a:lnTo>
                    <a:pt x="2458" y="2971"/>
                  </a:lnTo>
                  <a:lnTo>
                    <a:pt x="2462" y="2969"/>
                  </a:lnTo>
                  <a:lnTo>
                    <a:pt x="2465" y="2965"/>
                  </a:lnTo>
                  <a:lnTo>
                    <a:pt x="2473" y="2956"/>
                  </a:lnTo>
                  <a:lnTo>
                    <a:pt x="2473" y="2956"/>
                  </a:lnTo>
                  <a:lnTo>
                    <a:pt x="2475" y="2954"/>
                  </a:lnTo>
                  <a:lnTo>
                    <a:pt x="2478" y="2954"/>
                  </a:lnTo>
                  <a:lnTo>
                    <a:pt x="2487" y="2954"/>
                  </a:lnTo>
                  <a:lnTo>
                    <a:pt x="2506" y="2956"/>
                  </a:lnTo>
                  <a:lnTo>
                    <a:pt x="2506" y="2956"/>
                  </a:lnTo>
                  <a:lnTo>
                    <a:pt x="2519" y="2956"/>
                  </a:lnTo>
                  <a:lnTo>
                    <a:pt x="2522" y="2954"/>
                  </a:lnTo>
                  <a:lnTo>
                    <a:pt x="2524" y="2948"/>
                  </a:lnTo>
                  <a:lnTo>
                    <a:pt x="2524" y="2948"/>
                  </a:lnTo>
                  <a:lnTo>
                    <a:pt x="2524" y="2943"/>
                  </a:lnTo>
                  <a:lnTo>
                    <a:pt x="2527" y="2939"/>
                  </a:lnTo>
                  <a:lnTo>
                    <a:pt x="2530" y="2935"/>
                  </a:lnTo>
                  <a:lnTo>
                    <a:pt x="2534" y="2933"/>
                  </a:lnTo>
                  <a:lnTo>
                    <a:pt x="2534" y="2933"/>
                  </a:lnTo>
                  <a:lnTo>
                    <a:pt x="2538" y="2933"/>
                  </a:lnTo>
                  <a:lnTo>
                    <a:pt x="2541" y="2932"/>
                  </a:lnTo>
                  <a:lnTo>
                    <a:pt x="2543" y="2928"/>
                  </a:lnTo>
                  <a:lnTo>
                    <a:pt x="2543" y="2921"/>
                  </a:lnTo>
                  <a:lnTo>
                    <a:pt x="2543" y="2921"/>
                  </a:lnTo>
                  <a:lnTo>
                    <a:pt x="2544" y="2913"/>
                  </a:lnTo>
                  <a:lnTo>
                    <a:pt x="2546" y="2908"/>
                  </a:lnTo>
                  <a:lnTo>
                    <a:pt x="2549" y="2902"/>
                  </a:lnTo>
                  <a:lnTo>
                    <a:pt x="2551" y="2898"/>
                  </a:lnTo>
                  <a:lnTo>
                    <a:pt x="2551" y="2898"/>
                  </a:lnTo>
                  <a:lnTo>
                    <a:pt x="2554" y="2893"/>
                  </a:lnTo>
                  <a:lnTo>
                    <a:pt x="2557" y="2887"/>
                  </a:lnTo>
                  <a:lnTo>
                    <a:pt x="2559" y="2874"/>
                  </a:lnTo>
                  <a:lnTo>
                    <a:pt x="2559" y="2874"/>
                  </a:lnTo>
                  <a:lnTo>
                    <a:pt x="2562" y="2871"/>
                  </a:lnTo>
                  <a:lnTo>
                    <a:pt x="2563" y="2869"/>
                  </a:lnTo>
                  <a:lnTo>
                    <a:pt x="2566" y="2867"/>
                  </a:lnTo>
                  <a:lnTo>
                    <a:pt x="2567" y="2861"/>
                  </a:lnTo>
                  <a:lnTo>
                    <a:pt x="2567" y="2861"/>
                  </a:lnTo>
                  <a:lnTo>
                    <a:pt x="2569" y="2845"/>
                  </a:lnTo>
                  <a:lnTo>
                    <a:pt x="2571" y="2830"/>
                  </a:lnTo>
                  <a:lnTo>
                    <a:pt x="2571" y="2830"/>
                  </a:lnTo>
                  <a:lnTo>
                    <a:pt x="2571" y="2826"/>
                  </a:lnTo>
                  <a:lnTo>
                    <a:pt x="2573" y="2822"/>
                  </a:lnTo>
                  <a:lnTo>
                    <a:pt x="2578" y="2821"/>
                  </a:lnTo>
                  <a:lnTo>
                    <a:pt x="2581" y="2817"/>
                  </a:lnTo>
                  <a:lnTo>
                    <a:pt x="2581" y="2817"/>
                  </a:lnTo>
                  <a:lnTo>
                    <a:pt x="2581" y="2811"/>
                  </a:lnTo>
                  <a:lnTo>
                    <a:pt x="2581" y="2806"/>
                  </a:lnTo>
                  <a:lnTo>
                    <a:pt x="2581" y="2796"/>
                  </a:lnTo>
                  <a:lnTo>
                    <a:pt x="2582" y="2785"/>
                  </a:lnTo>
                  <a:lnTo>
                    <a:pt x="2582" y="2785"/>
                  </a:lnTo>
                  <a:lnTo>
                    <a:pt x="2584" y="2772"/>
                  </a:lnTo>
                  <a:lnTo>
                    <a:pt x="2584" y="2760"/>
                  </a:lnTo>
                  <a:lnTo>
                    <a:pt x="2584" y="2748"/>
                  </a:lnTo>
                  <a:lnTo>
                    <a:pt x="2582" y="2735"/>
                  </a:lnTo>
                  <a:lnTo>
                    <a:pt x="2582" y="2735"/>
                  </a:lnTo>
                  <a:lnTo>
                    <a:pt x="2582" y="2713"/>
                  </a:lnTo>
                  <a:lnTo>
                    <a:pt x="2584" y="2704"/>
                  </a:lnTo>
                  <a:lnTo>
                    <a:pt x="2587" y="2698"/>
                  </a:lnTo>
                  <a:lnTo>
                    <a:pt x="2587" y="2698"/>
                  </a:lnTo>
                  <a:lnTo>
                    <a:pt x="2589" y="2696"/>
                  </a:lnTo>
                  <a:lnTo>
                    <a:pt x="2589" y="2693"/>
                  </a:lnTo>
                  <a:lnTo>
                    <a:pt x="2588" y="2691"/>
                  </a:lnTo>
                  <a:lnTo>
                    <a:pt x="2585" y="2689"/>
                  </a:lnTo>
                  <a:lnTo>
                    <a:pt x="2585" y="2689"/>
                  </a:lnTo>
                  <a:lnTo>
                    <a:pt x="2584" y="2687"/>
                  </a:lnTo>
                  <a:lnTo>
                    <a:pt x="2585" y="2683"/>
                  </a:lnTo>
                  <a:lnTo>
                    <a:pt x="2587" y="2682"/>
                  </a:lnTo>
                  <a:lnTo>
                    <a:pt x="2589" y="2682"/>
                  </a:lnTo>
                  <a:lnTo>
                    <a:pt x="2589" y="2682"/>
                  </a:lnTo>
                  <a:lnTo>
                    <a:pt x="2594" y="2687"/>
                  </a:lnTo>
                  <a:lnTo>
                    <a:pt x="2597" y="2687"/>
                  </a:lnTo>
                  <a:lnTo>
                    <a:pt x="2601" y="2687"/>
                  </a:lnTo>
                  <a:lnTo>
                    <a:pt x="2601" y="2687"/>
                  </a:lnTo>
                  <a:lnTo>
                    <a:pt x="2606" y="2682"/>
                  </a:lnTo>
                  <a:lnTo>
                    <a:pt x="2610" y="2671"/>
                  </a:lnTo>
                  <a:lnTo>
                    <a:pt x="2617" y="2648"/>
                  </a:lnTo>
                  <a:lnTo>
                    <a:pt x="2617" y="2648"/>
                  </a:lnTo>
                  <a:lnTo>
                    <a:pt x="2622" y="2639"/>
                  </a:lnTo>
                  <a:lnTo>
                    <a:pt x="2626" y="2633"/>
                  </a:lnTo>
                  <a:lnTo>
                    <a:pt x="2636" y="2630"/>
                  </a:lnTo>
                  <a:lnTo>
                    <a:pt x="2636" y="2630"/>
                  </a:lnTo>
                  <a:lnTo>
                    <a:pt x="2642" y="2624"/>
                  </a:lnTo>
                  <a:lnTo>
                    <a:pt x="2649" y="2613"/>
                  </a:lnTo>
                  <a:lnTo>
                    <a:pt x="2657" y="2598"/>
                  </a:lnTo>
                  <a:lnTo>
                    <a:pt x="2664" y="2580"/>
                  </a:lnTo>
                  <a:lnTo>
                    <a:pt x="2664" y="2580"/>
                  </a:lnTo>
                  <a:lnTo>
                    <a:pt x="2667" y="2569"/>
                  </a:lnTo>
                  <a:lnTo>
                    <a:pt x="2667" y="2560"/>
                  </a:lnTo>
                  <a:lnTo>
                    <a:pt x="2667" y="2548"/>
                  </a:lnTo>
                  <a:lnTo>
                    <a:pt x="2667" y="2539"/>
                  </a:lnTo>
                  <a:lnTo>
                    <a:pt x="2664" y="2522"/>
                  </a:lnTo>
                  <a:lnTo>
                    <a:pt x="2660" y="2506"/>
                  </a:lnTo>
                  <a:lnTo>
                    <a:pt x="2660" y="2506"/>
                  </a:lnTo>
                  <a:lnTo>
                    <a:pt x="2657" y="2496"/>
                  </a:lnTo>
                  <a:lnTo>
                    <a:pt x="2655" y="2493"/>
                  </a:lnTo>
                  <a:lnTo>
                    <a:pt x="2654" y="2491"/>
                  </a:lnTo>
                  <a:lnTo>
                    <a:pt x="2649" y="2491"/>
                  </a:lnTo>
                  <a:lnTo>
                    <a:pt x="2642" y="2491"/>
                  </a:lnTo>
                  <a:lnTo>
                    <a:pt x="2642" y="2491"/>
                  </a:lnTo>
                  <a:close/>
                  <a:moveTo>
                    <a:pt x="1805" y="1158"/>
                  </a:moveTo>
                  <a:lnTo>
                    <a:pt x="1805" y="1158"/>
                  </a:lnTo>
                  <a:lnTo>
                    <a:pt x="1809" y="1159"/>
                  </a:lnTo>
                  <a:lnTo>
                    <a:pt x="1815" y="1158"/>
                  </a:lnTo>
                  <a:lnTo>
                    <a:pt x="1823" y="1156"/>
                  </a:lnTo>
                  <a:lnTo>
                    <a:pt x="1828" y="1154"/>
                  </a:lnTo>
                  <a:lnTo>
                    <a:pt x="1831" y="1154"/>
                  </a:lnTo>
                  <a:lnTo>
                    <a:pt x="1833" y="1158"/>
                  </a:lnTo>
                  <a:lnTo>
                    <a:pt x="1833" y="1158"/>
                  </a:lnTo>
                  <a:lnTo>
                    <a:pt x="1834" y="1163"/>
                  </a:lnTo>
                  <a:lnTo>
                    <a:pt x="1833" y="1167"/>
                  </a:lnTo>
                  <a:lnTo>
                    <a:pt x="1830" y="1170"/>
                  </a:lnTo>
                  <a:lnTo>
                    <a:pt x="1824" y="1174"/>
                  </a:lnTo>
                  <a:lnTo>
                    <a:pt x="1811" y="1180"/>
                  </a:lnTo>
                  <a:lnTo>
                    <a:pt x="1795" y="1182"/>
                  </a:lnTo>
                  <a:lnTo>
                    <a:pt x="1795" y="1182"/>
                  </a:lnTo>
                  <a:lnTo>
                    <a:pt x="1780" y="1183"/>
                  </a:lnTo>
                  <a:lnTo>
                    <a:pt x="1773" y="1185"/>
                  </a:lnTo>
                  <a:lnTo>
                    <a:pt x="1767" y="1183"/>
                  </a:lnTo>
                  <a:lnTo>
                    <a:pt x="1766" y="1182"/>
                  </a:lnTo>
                  <a:lnTo>
                    <a:pt x="1764" y="1178"/>
                  </a:lnTo>
                  <a:lnTo>
                    <a:pt x="1764" y="1178"/>
                  </a:lnTo>
                  <a:lnTo>
                    <a:pt x="1764" y="1174"/>
                  </a:lnTo>
                  <a:lnTo>
                    <a:pt x="1767" y="1170"/>
                  </a:lnTo>
                  <a:lnTo>
                    <a:pt x="1772" y="1167"/>
                  </a:lnTo>
                  <a:lnTo>
                    <a:pt x="1777" y="1163"/>
                  </a:lnTo>
                  <a:lnTo>
                    <a:pt x="1792" y="1159"/>
                  </a:lnTo>
                  <a:lnTo>
                    <a:pt x="1805" y="1158"/>
                  </a:lnTo>
                  <a:lnTo>
                    <a:pt x="1805" y="1158"/>
                  </a:lnTo>
                  <a:close/>
                  <a:moveTo>
                    <a:pt x="1774" y="1198"/>
                  </a:moveTo>
                  <a:lnTo>
                    <a:pt x="1774" y="1198"/>
                  </a:lnTo>
                  <a:lnTo>
                    <a:pt x="1773" y="1200"/>
                  </a:lnTo>
                  <a:lnTo>
                    <a:pt x="1770" y="1206"/>
                  </a:lnTo>
                  <a:lnTo>
                    <a:pt x="1758" y="1215"/>
                  </a:lnTo>
                  <a:lnTo>
                    <a:pt x="1728" y="1235"/>
                  </a:lnTo>
                  <a:lnTo>
                    <a:pt x="1728" y="1235"/>
                  </a:lnTo>
                  <a:lnTo>
                    <a:pt x="1722" y="1239"/>
                  </a:lnTo>
                  <a:lnTo>
                    <a:pt x="1715" y="1241"/>
                  </a:lnTo>
                  <a:lnTo>
                    <a:pt x="1709" y="1241"/>
                  </a:lnTo>
                  <a:lnTo>
                    <a:pt x="1701" y="1241"/>
                  </a:lnTo>
                  <a:lnTo>
                    <a:pt x="1697" y="1239"/>
                  </a:lnTo>
                  <a:lnTo>
                    <a:pt x="1693" y="1235"/>
                  </a:lnTo>
                  <a:lnTo>
                    <a:pt x="1690" y="1230"/>
                  </a:lnTo>
                  <a:lnTo>
                    <a:pt x="1688" y="1224"/>
                  </a:lnTo>
                  <a:lnTo>
                    <a:pt x="1688" y="1224"/>
                  </a:lnTo>
                  <a:lnTo>
                    <a:pt x="1688" y="1219"/>
                  </a:lnTo>
                  <a:lnTo>
                    <a:pt x="1690" y="1215"/>
                  </a:lnTo>
                  <a:lnTo>
                    <a:pt x="1693" y="1213"/>
                  </a:lnTo>
                  <a:lnTo>
                    <a:pt x="1695" y="1213"/>
                  </a:lnTo>
                  <a:lnTo>
                    <a:pt x="1700" y="1213"/>
                  </a:lnTo>
                  <a:lnTo>
                    <a:pt x="1703" y="1219"/>
                  </a:lnTo>
                  <a:lnTo>
                    <a:pt x="1703" y="1219"/>
                  </a:lnTo>
                  <a:lnTo>
                    <a:pt x="1706" y="1220"/>
                  </a:lnTo>
                  <a:lnTo>
                    <a:pt x="1707" y="1219"/>
                  </a:lnTo>
                  <a:lnTo>
                    <a:pt x="1716" y="1211"/>
                  </a:lnTo>
                  <a:lnTo>
                    <a:pt x="1726" y="1204"/>
                  </a:lnTo>
                  <a:lnTo>
                    <a:pt x="1731" y="1200"/>
                  </a:lnTo>
                  <a:lnTo>
                    <a:pt x="1736" y="1200"/>
                  </a:lnTo>
                  <a:lnTo>
                    <a:pt x="1736" y="1200"/>
                  </a:lnTo>
                  <a:lnTo>
                    <a:pt x="1744" y="1202"/>
                  </a:lnTo>
                  <a:lnTo>
                    <a:pt x="1751" y="1206"/>
                  </a:lnTo>
                  <a:lnTo>
                    <a:pt x="1756" y="1206"/>
                  </a:lnTo>
                  <a:lnTo>
                    <a:pt x="1758" y="1206"/>
                  </a:lnTo>
                  <a:lnTo>
                    <a:pt x="1761" y="1204"/>
                  </a:lnTo>
                  <a:lnTo>
                    <a:pt x="1761" y="1204"/>
                  </a:lnTo>
                  <a:lnTo>
                    <a:pt x="1770" y="1195"/>
                  </a:lnTo>
                  <a:lnTo>
                    <a:pt x="1773" y="1195"/>
                  </a:lnTo>
                  <a:lnTo>
                    <a:pt x="1774" y="1198"/>
                  </a:lnTo>
                  <a:lnTo>
                    <a:pt x="1774" y="1198"/>
                  </a:lnTo>
                  <a:close/>
                  <a:moveTo>
                    <a:pt x="1678" y="1093"/>
                  </a:moveTo>
                  <a:lnTo>
                    <a:pt x="1678" y="1093"/>
                  </a:lnTo>
                  <a:lnTo>
                    <a:pt x="1678" y="1091"/>
                  </a:lnTo>
                  <a:lnTo>
                    <a:pt x="1681" y="1091"/>
                  </a:lnTo>
                  <a:lnTo>
                    <a:pt x="1690" y="1089"/>
                  </a:lnTo>
                  <a:lnTo>
                    <a:pt x="1700" y="1093"/>
                  </a:lnTo>
                  <a:lnTo>
                    <a:pt x="1710" y="1096"/>
                  </a:lnTo>
                  <a:lnTo>
                    <a:pt x="1710" y="1096"/>
                  </a:lnTo>
                  <a:lnTo>
                    <a:pt x="1716" y="1096"/>
                  </a:lnTo>
                  <a:lnTo>
                    <a:pt x="1720" y="1096"/>
                  </a:lnTo>
                  <a:lnTo>
                    <a:pt x="1732" y="1096"/>
                  </a:lnTo>
                  <a:lnTo>
                    <a:pt x="1736" y="1096"/>
                  </a:lnTo>
                  <a:lnTo>
                    <a:pt x="1741" y="1098"/>
                  </a:lnTo>
                  <a:lnTo>
                    <a:pt x="1745" y="1102"/>
                  </a:lnTo>
                  <a:lnTo>
                    <a:pt x="1748" y="1108"/>
                  </a:lnTo>
                  <a:lnTo>
                    <a:pt x="1748" y="1108"/>
                  </a:lnTo>
                  <a:lnTo>
                    <a:pt x="1752" y="1120"/>
                  </a:lnTo>
                  <a:lnTo>
                    <a:pt x="1758" y="1132"/>
                  </a:lnTo>
                  <a:lnTo>
                    <a:pt x="1760" y="1135"/>
                  </a:lnTo>
                  <a:lnTo>
                    <a:pt x="1760" y="1139"/>
                  </a:lnTo>
                  <a:lnTo>
                    <a:pt x="1758" y="1141"/>
                  </a:lnTo>
                  <a:lnTo>
                    <a:pt x="1754" y="1143"/>
                  </a:lnTo>
                  <a:lnTo>
                    <a:pt x="1754" y="1143"/>
                  </a:lnTo>
                  <a:lnTo>
                    <a:pt x="1750" y="1143"/>
                  </a:lnTo>
                  <a:lnTo>
                    <a:pt x="1745" y="1141"/>
                  </a:lnTo>
                  <a:lnTo>
                    <a:pt x="1738" y="1135"/>
                  </a:lnTo>
                  <a:lnTo>
                    <a:pt x="1731" y="1132"/>
                  </a:lnTo>
                  <a:lnTo>
                    <a:pt x="1729" y="1132"/>
                  </a:lnTo>
                  <a:lnTo>
                    <a:pt x="1729" y="1135"/>
                  </a:lnTo>
                  <a:lnTo>
                    <a:pt x="1729" y="1135"/>
                  </a:lnTo>
                  <a:lnTo>
                    <a:pt x="1729" y="1141"/>
                  </a:lnTo>
                  <a:lnTo>
                    <a:pt x="1726" y="1145"/>
                  </a:lnTo>
                  <a:lnTo>
                    <a:pt x="1723" y="1148"/>
                  </a:lnTo>
                  <a:lnTo>
                    <a:pt x="1723" y="1158"/>
                  </a:lnTo>
                  <a:lnTo>
                    <a:pt x="1723" y="1158"/>
                  </a:lnTo>
                  <a:lnTo>
                    <a:pt x="1722" y="1170"/>
                  </a:lnTo>
                  <a:lnTo>
                    <a:pt x="1717" y="1183"/>
                  </a:lnTo>
                  <a:lnTo>
                    <a:pt x="1713" y="1193"/>
                  </a:lnTo>
                  <a:lnTo>
                    <a:pt x="1710" y="1196"/>
                  </a:lnTo>
                  <a:lnTo>
                    <a:pt x="1709" y="1196"/>
                  </a:lnTo>
                  <a:lnTo>
                    <a:pt x="1709" y="1196"/>
                  </a:lnTo>
                  <a:lnTo>
                    <a:pt x="1707" y="1195"/>
                  </a:lnTo>
                  <a:lnTo>
                    <a:pt x="1706" y="1191"/>
                  </a:lnTo>
                  <a:lnTo>
                    <a:pt x="1706" y="1182"/>
                  </a:lnTo>
                  <a:lnTo>
                    <a:pt x="1706" y="1170"/>
                  </a:lnTo>
                  <a:lnTo>
                    <a:pt x="1704" y="1167"/>
                  </a:lnTo>
                  <a:lnTo>
                    <a:pt x="1701" y="1163"/>
                  </a:lnTo>
                  <a:lnTo>
                    <a:pt x="1701" y="1163"/>
                  </a:lnTo>
                  <a:lnTo>
                    <a:pt x="1697" y="1163"/>
                  </a:lnTo>
                  <a:lnTo>
                    <a:pt x="1693" y="1165"/>
                  </a:lnTo>
                  <a:lnTo>
                    <a:pt x="1685" y="1170"/>
                  </a:lnTo>
                  <a:lnTo>
                    <a:pt x="1681" y="1172"/>
                  </a:lnTo>
                  <a:lnTo>
                    <a:pt x="1679" y="1172"/>
                  </a:lnTo>
                  <a:lnTo>
                    <a:pt x="1679" y="1169"/>
                  </a:lnTo>
                  <a:lnTo>
                    <a:pt x="1679" y="1169"/>
                  </a:lnTo>
                  <a:lnTo>
                    <a:pt x="1681" y="1163"/>
                  </a:lnTo>
                  <a:lnTo>
                    <a:pt x="1682" y="1158"/>
                  </a:lnTo>
                  <a:lnTo>
                    <a:pt x="1688" y="1146"/>
                  </a:lnTo>
                  <a:lnTo>
                    <a:pt x="1690" y="1141"/>
                  </a:lnTo>
                  <a:lnTo>
                    <a:pt x="1691" y="1135"/>
                  </a:lnTo>
                  <a:lnTo>
                    <a:pt x="1690" y="1130"/>
                  </a:lnTo>
                  <a:lnTo>
                    <a:pt x="1688" y="1122"/>
                  </a:lnTo>
                  <a:lnTo>
                    <a:pt x="1688" y="1122"/>
                  </a:lnTo>
                  <a:lnTo>
                    <a:pt x="1684" y="1117"/>
                  </a:lnTo>
                  <a:lnTo>
                    <a:pt x="1679" y="1111"/>
                  </a:lnTo>
                  <a:lnTo>
                    <a:pt x="1675" y="1109"/>
                  </a:lnTo>
                  <a:lnTo>
                    <a:pt x="1669" y="1108"/>
                  </a:lnTo>
                  <a:lnTo>
                    <a:pt x="1665" y="1108"/>
                  </a:lnTo>
                  <a:lnTo>
                    <a:pt x="1662" y="1109"/>
                  </a:lnTo>
                  <a:lnTo>
                    <a:pt x="1659" y="1113"/>
                  </a:lnTo>
                  <a:lnTo>
                    <a:pt x="1656" y="1119"/>
                  </a:lnTo>
                  <a:lnTo>
                    <a:pt x="1656" y="1119"/>
                  </a:lnTo>
                  <a:lnTo>
                    <a:pt x="1655" y="1122"/>
                  </a:lnTo>
                  <a:lnTo>
                    <a:pt x="1653" y="1126"/>
                  </a:lnTo>
                  <a:lnTo>
                    <a:pt x="1647" y="1128"/>
                  </a:lnTo>
                  <a:lnTo>
                    <a:pt x="1642" y="1132"/>
                  </a:lnTo>
                  <a:lnTo>
                    <a:pt x="1638" y="1133"/>
                  </a:lnTo>
                  <a:lnTo>
                    <a:pt x="1636" y="1137"/>
                  </a:lnTo>
                  <a:lnTo>
                    <a:pt x="1636" y="1137"/>
                  </a:lnTo>
                  <a:lnTo>
                    <a:pt x="1633" y="1148"/>
                  </a:lnTo>
                  <a:lnTo>
                    <a:pt x="1631" y="1161"/>
                  </a:lnTo>
                  <a:lnTo>
                    <a:pt x="1630" y="1176"/>
                  </a:lnTo>
                  <a:lnTo>
                    <a:pt x="1631" y="1191"/>
                  </a:lnTo>
                  <a:lnTo>
                    <a:pt x="1631" y="1191"/>
                  </a:lnTo>
                  <a:lnTo>
                    <a:pt x="1633" y="1202"/>
                  </a:lnTo>
                  <a:lnTo>
                    <a:pt x="1630" y="1213"/>
                  </a:lnTo>
                  <a:lnTo>
                    <a:pt x="1625" y="1220"/>
                  </a:lnTo>
                  <a:lnTo>
                    <a:pt x="1617" y="1228"/>
                  </a:lnTo>
                  <a:lnTo>
                    <a:pt x="1617" y="1228"/>
                  </a:lnTo>
                  <a:lnTo>
                    <a:pt x="1612" y="1230"/>
                  </a:lnTo>
                  <a:lnTo>
                    <a:pt x="1608" y="1230"/>
                  </a:lnTo>
                  <a:lnTo>
                    <a:pt x="1605" y="1226"/>
                  </a:lnTo>
                  <a:lnTo>
                    <a:pt x="1602" y="1220"/>
                  </a:lnTo>
                  <a:lnTo>
                    <a:pt x="1601" y="1211"/>
                  </a:lnTo>
                  <a:lnTo>
                    <a:pt x="1601" y="1202"/>
                  </a:lnTo>
                  <a:lnTo>
                    <a:pt x="1601" y="1191"/>
                  </a:lnTo>
                  <a:lnTo>
                    <a:pt x="1602" y="1180"/>
                  </a:lnTo>
                  <a:lnTo>
                    <a:pt x="1602" y="1180"/>
                  </a:lnTo>
                  <a:lnTo>
                    <a:pt x="1605" y="1163"/>
                  </a:lnTo>
                  <a:lnTo>
                    <a:pt x="1609" y="1150"/>
                  </a:lnTo>
                  <a:lnTo>
                    <a:pt x="1609" y="1139"/>
                  </a:lnTo>
                  <a:lnTo>
                    <a:pt x="1609" y="1137"/>
                  </a:lnTo>
                  <a:lnTo>
                    <a:pt x="1606" y="1135"/>
                  </a:lnTo>
                  <a:lnTo>
                    <a:pt x="1606" y="1135"/>
                  </a:lnTo>
                  <a:lnTo>
                    <a:pt x="1605" y="1135"/>
                  </a:lnTo>
                  <a:lnTo>
                    <a:pt x="1605" y="1132"/>
                  </a:lnTo>
                  <a:lnTo>
                    <a:pt x="1611" y="1122"/>
                  </a:lnTo>
                  <a:lnTo>
                    <a:pt x="1622" y="1111"/>
                  </a:lnTo>
                  <a:lnTo>
                    <a:pt x="1630" y="1106"/>
                  </a:lnTo>
                  <a:lnTo>
                    <a:pt x="1636" y="1104"/>
                  </a:lnTo>
                  <a:lnTo>
                    <a:pt x="1636" y="1104"/>
                  </a:lnTo>
                  <a:lnTo>
                    <a:pt x="1650" y="1100"/>
                  </a:lnTo>
                  <a:lnTo>
                    <a:pt x="1663" y="1098"/>
                  </a:lnTo>
                  <a:lnTo>
                    <a:pt x="1674" y="1096"/>
                  </a:lnTo>
                  <a:lnTo>
                    <a:pt x="1677" y="1096"/>
                  </a:lnTo>
                  <a:lnTo>
                    <a:pt x="1678" y="1093"/>
                  </a:lnTo>
                  <a:lnTo>
                    <a:pt x="1678" y="1093"/>
                  </a:lnTo>
                  <a:close/>
                  <a:moveTo>
                    <a:pt x="1558" y="1039"/>
                  </a:moveTo>
                  <a:lnTo>
                    <a:pt x="1558" y="1039"/>
                  </a:lnTo>
                  <a:lnTo>
                    <a:pt x="1563" y="1039"/>
                  </a:lnTo>
                  <a:lnTo>
                    <a:pt x="1569" y="1035"/>
                  </a:lnTo>
                  <a:lnTo>
                    <a:pt x="1577" y="1022"/>
                  </a:lnTo>
                  <a:lnTo>
                    <a:pt x="1586" y="1009"/>
                  </a:lnTo>
                  <a:lnTo>
                    <a:pt x="1590" y="1006"/>
                  </a:lnTo>
                  <a:lnTo>
                    <a:pt x="1593" y="1004"/>
                  </a:lnTo>
                  <a:lnTo>
                    <a:pt x="1593" y="1004"/>
                  </a:lnTo>
                  <a:lnTo>
                    <a:pt x="1605" y="1004"/>
                  </a:lnTo>
                  <a:lnTo>
                    <a:pt x="1618" y="1008"/>
                  </a:lnTo>
                  <a:lnTo>
                    <a:pt x="1625" y="1011"/>
                  </a:lnTo>
                  <a:lnTo>
                    <a:pt x="1631" y="1015"/>
                  </a:lnTo>
                  <a:lnTo>
                    <a:pt x="1634" y="1020"/>
                  </a:lnTo>
                  <a:lnTo>
                    <a:pt x="1636" y="1026"/>
                  </a:lnTo>
                  <a:lnTo>
                    <a:pt x="1636" y="1026"/>
                  </a:lnTo>
                  <a:lnTo>
                    <a:pt x="1637" y="1031"/>
                  </a:lnTo>
                  <a:lnTo>
                    <a:pt x="1640" y="1035"/>
                  </a:lnTo>
                  <a:lnTo>
                    <a:pt x="1643" y="1035"/>
                  </a:lnTo>
                  <a:lnTo>
                    <a:pt x="1647" y="1035"/>
                  </a:lnTo>
                  <a:lnTo>
                    <a:pt x="1650" y="1037"/>
                  </a:lnTo>
                  <a:lnTo>
                    <a:pt x="1653" y="1037"/>
                  </a:lnTo>
                  <a:lnTo>
                    <a:pt x="1656" y="1041"/>
                  </a:lnTo>
                  <a:lnTo>
                    <a:pt x="1658" y="1045"/>
                  </a:lnTo>
                  <a:lnTo>
                    <a:pt x="1658" y="1045"/>
                  </a:lnTo>
                  <a:lnTo>
                    <a:pt x="1659" y="1052"/>
                  </a:lnTo>
                  <a:lnTo>
                    <a:pt x="1660" y="1058"/>
                  </a:lnTo>
                  <a:lnTo>
                    <a:pt x="1666" y="1069"/>
                  </a:lnTo>
                  <a:lnTo>
                    <a:pt x="1669" y="1078"/>
                  </a:lnTo>
                  <a:lnTo>
                    <a:pt x="1669" y="1081"/>
                  </a:lnTo>
                  <a:lnTo>
                    <a:pt x="1666" y="1085"/>
                  </a:lnTo>
                  <a:lnTo>
                    <a:pt x="1666" y="1085"/>
                  </a:lnTo>
                  <a:lnTo>
                    <a:pt x="1663" y="1085"/>
                  </a:lnTo>
                  <a:lnTo>
                    <a:pt x="1662" y="1085"/>
                  </a:lnTo>
                  <a:lnTo>
                    <a:pt x="1659" y="1081"/>
                  </a:lnTo>
                  <a:lnTo>
                    <a:pt x="1655" y="1076"/>
                  </a:lnTo>
                  <a:lnTo>
                    <a:pt x="1652" y="1074"/>
                  </a:lnTo>
                  <a:lnTo>
                    <a:pt x="1647" y="1074"/>
                  </a:lnTo>
                  <a:lnTo>
                    <a:pt x="1647" y="1074"/>
                  </a:lnTo>
                  <a:lnTo>
                    <a:pt x="1643" y="1074"/>
                  </a:lnTo>
                  <a:lnTo>
                    <a:pt x="1638" y="1076"/>
                  </a:lnTo>
                  <a:lnTo>
                    <a:pt x="1628" y="1081"/>
                  </a:lnTo>
                  <a:lnTo>
                    <a:pt x="1620" y="1085"/>
                  </a:lnTo>
                  <a:lnTo>
                    <a:pt x="1615" y="1085"/>
                  </a:lnTo>
                  <a:lnTo>
                    <a:pt x="1611" y="1083"/>
                  </a:lnTo>
                  <a:lnTo>
                    <a:pt x="1611" y="1083"/>
                  </a:lnTo>
                  <a:lnTo>
                    <a:pt x="1605" y="1078"/>
                  </a:lnTo>
                  <a:lnTo>
                    <a:pt x="1603" y="1072"/>
                  </a:lnTo>
                  <a:lnTo>
                    <a:pt x="1601" y="1069"/>
                  </a:lnTo>
                  <a:lnTo>
                    <a:pt x="1596" y="1067"/>
                  </a:lnTo>
                  <a:lnTo>
                    <a:pt x="1596" y="1067"/>
                  </a:lnTo>
                  <a:lnTo>
                    <a:pt x="1593" y="1067"/>
                  </a:lnTo>
                  <a:lnTo>
                    <a:pt x="1592" y="1065"/>
                  </a:lnTo>
                  <a:lnTo>
                    <a:pt x="1593" y="1058"/>
                  </a:lnTo>
                  <a:lnTo>
                    <a:pt x="1595" y="1054"/>
                  </a:lnTo>
                  <a:lnTo>
                    <a:pt x="1595" y="1052"/>
                  </a:lnTo>
                  <a:lnTo>
                    <a:pt x="1593" y="1052"/>
                  </a:lnTo>
                  <a:lnTo>
                    <a:pt x="1589" y="1054"/>
                  </a:lnTo>
                  <a:lnTo>
                    <a:pt x="1589" y="1054"/>
                  </a:lnTo>
                  <a:lnTo>
                    <a:pt x="1564" y="1074"/>
                  </a:lnTo>
                  <a:lnTo>
                    <a:pt x="1558" y="1078"/>
                  </a:lnTo>
                  <a:lnTo>
                    <a:pt x="1552" y="1080"/>
                  </a:lnTo>
                  <a:lnTo>
                    <a:pt x="1548" y="1080"/>
                  </a:lnTo>
                  <a:lnTo>
                    <a:pt x="1544" y="1078"/>
                  </a:lnTo>
                  <a:lnTo>
                    <a:pt x="1544" y="1078"/>
                  </a:lnTo>
                  <a:lnTo>
                    <a:pt x="1541" y="1074"/>
                  </a:lnTo>
                  <a:lnTo>
                    <a:pt x="1536" y="1074"/>
                  </a:lnTo>
                  <a:lnTo>
                    <a:pt x="1530" y="1074"/>
                  </a:lnTo>
                  <a:lnTo>
                    <a:pt x="1523" y="1076"/>
                  </a:lnTo>
                  <a:lnTo>
                    <a:pt x="1520" y="1074"/>
                  </a:lnTo>
                  <a:lnTo>
                    <a:pt x="1517" y="1072"/>
                  </a:lnTo>
                  <a:lnTo>
                    <a:pt x="1517" y="1072"/>
                  </a:lnTo>
                  <a:lnTo>
                    <a:pt x="1517" y="1070"/>
                  </a:lnTo>
                  <a:lnTo>
                    <a:pt x="1517" y="1069"/>
                  </a:lnTo>
                  <a:lnTo>
                    <a:pt x="1519" y="1063"/>
                  </a:lnTo>
                  <a:lnTo>
                    <a:pt x="1523" y="1058"/>
                  </a:lnTo>
                  <a:lnTo>
                    <a:pt x="1529" y="1052"/>
                  </a:lnTo>
                  <a:lnTo>
                    <a:pt x="1544" y="1043"/>
                  </a:lnTo>
                  <a:lnTo>
                    <a:pt x="1551" y="1041"/>
                  </a:lnTo>
                  <a:lnTo>
                    <a:pt x="1558" y="1039"/>
                  </a:lnTo>
                  <a:lnTo>
                    <a:pt x="1558" y="1039"/>
                  </a:lnTo>
                  <a:close/>
                  <a:moveTo>
                    <a:pt x="1006" y="365"/>
                  </a:moveTo>
                  <a:lnTo>
                    <a:pt x="1006" y="365"/>
                  </a:lnTo>
                  <a:lnTo>
                    <a:pt x="999" y="376"/>
                  </a:lnTo>
                  <a:lnTo>
                    <a:pt x="993" y="383"/>
                  </a:lnTo>
                  <a:lnTo>
                    <a:pt x="987" y="385"/>
                  </a:lnTo>
                  <a:lnTo>
                    <a:pt x="980" y="383"/>
                  </a:lnTo>
                  <a:lnTo>
                    <a:pt x="980" y="383"/>
                  </a:lnTo>
                  <a:lnTo>
                    <a:pt x="971" y="383"/>
                  </a:lnTo>
                  <a:lnTo>
                    <a:pt x="965" y="385"/>
                  </a:lnTo>
                  <a:lnTo>
                    <a:pt x="964" y="387"/>
                  </a:lnTo>
                  <a:lnTo>
                    <a:pt x="964" y="391"/>
                  </a:lnTo>
                  <a:lnTo>
                    <a:pt x="964" y="393"/>
                  </a:lnTo>
                  <a:lnTo>
                    <a:pt x="965" y="394"/>
                  </a:lnTo>
                  <a:lnTo>
                    <a:pt x="965" y="394"/>
                  </a:lnTo>
                  <a:lnTo>
                    <a:pt x="970" y="398"/>
                  </a:lnTo>
                  <a:lnTo>
                    <a:pt x="970" y="402"/>
                  </a:lnTo>
                  <a:lnTo>
                    <a:pt x="967" y="406"/>
                  </a:lnTo>
                  <a:lnTo>
                    <a:pt x="959" y="407"/>
                  </a:lnTo>
                  <a:lnTo>
                    <a:pt x="959" y="407"/>
                  </a:lnTo>
                  <a:lnTo>
                    <a:pt x="952" y="411"/>
                  </a:lnTo>
                  <a:lnTo>
                    <a:pt x="945" y="417"/>
                  </a:lnTo>
                  <a:lnTo>
                    <a:pt x="939" y="421"/>
                  </a:lnTo>
                  <a:lnTo>
                    <a:pt x="935" y="422"/>
                  </a:lnTo>
                  <a:lnTo>
                    <a:pt x="935" y="422"/>
                  </a:lnTo>
                  <a:lnTo>
                    <a:pt x="935" y="421"/>
                  </a:lnTo>
                  <a:lnTo>
                    <a:pt x="936" y="417"/>
                  </a:lnTo>
                  <a:lnTo>
                    <a:pt x="942" y="407"/>
                  </a:lnTo>
                  <a:lnTo>
                    <a:pt x="949" y="398"/>
                  </a:lnTo>
                  <a:lnTo>
                    <a:pt x="951" y="394"/>
                  </a:lnTo>
                  <a:lnTo>
                    <a:pt x="949" y="391"/>
                  </a:lnTo>
                  <a:lnTo>
                    <a:pt x="949" y="391"/>
                  </a:lnTo>
                  <a:lnTo>
                    <a:pt x="946" y="389"/>
                  </a:lnTo>
                  <a:lnTo>
                    <a:pt x="942" y="389"/>
                  </a:lnTo>
                  <a:lnTo>
                    <a:pt x="935" y="394"/>
                  </a:lnTo>
                  <a:lnTo>
                    <a:pt x="929" y="402"/>
                  </a:lnTo>
                  <a:lnTo>
                    <a:pt x="926" y="406"/>
                  </a:lnTo>
                  <a:lnTo>
                    <a:pt x="926" y="409"/>
                  </a:lnTo>
                  <a:lnTo>
                    <a:pt x="926" y="409"/>
                  </a:lnTo>
                  <a:lnTo>
                    <a:pt x="924" y="411"/>
                  </a:lnTo>
                  <a:lnTo>
                    <a:pt x="923" y="413"/>
                  </a:lnTo>
                  <a:lnTo>
                    <a:pt x="919" y="415"/>
                  </a:lnTo>
                  <a:lnTo>
                    <a:pt x="913" y="417"/>
                  </a:lnTo>
                  <a:lnTo>
                    <a:pt x="908" y="417"/>
                  </a:lnTo>
                  <a:lnTo>
                    <a:pt x="908" y="417"/>
                  </a:lnTo>
                  <a:lnTo>
                    <a:pt x="902" y="415"/>
                  </a:lnTo>
                  <a:lnTo>
                    <a:pt x="898" y="411"/>
                  </a:lnTo>
                  <a:lnTo>
                    <a:pt x="897" y="409"/>
                  </a:lnTo>
                  <a:lnTo>
                    <a:pt x="897" y="407"/>
                  </a:lnTo>
                  <a:lnTo>
                    <a:pt x="899" y="407"/>
                  </a:lnTo>
                  <a:lnTo>
                    <a:pt x="899" y="407"/>
                  </a:lnTo>
                  <a:lnTo>
                    <a:pt x="902" y="406"/>
                  </a:lnTo>
                  <a:lnTo>
                    <a:pt x="904" y="402"/>
                  </a:lnTo>
                  <a:lnTo>
                    <a:pt x="905" y="396"/>
                  </a:lnTo>
                  <a:lnTo>
                    <a:pt x="910" y="393"/>
                  </a:lnTo>
                  <a:lnTo>
                    <a:pt x="910" y="393"/>
                  </a:lnTo>
                  <a:lnTo>
                    <a:pt x="913" y="391"/>
                  </a:lnTo>
                  <a:lnTo>
                    <a:pt x="914" y="389"/>
                  </a:lnTo>
                  <a:lnTo>
                    <a:pt x="913" y="385"/>
                  </a:lnTo>
                  <a:lnTo>
                    <a:pt x="911" y="380"/>
                  </a:lnTo>
                  <a:lnTo>
                    <a:pt x="911" y="378"/>
                  </a:lnTo>
                  <a:lnTo>
                    <a:pt x="911" y="376"/>
                  </a:lnTo>
                  <a:lnTo>
                    <a:pt x="911" y="376"/>
                  </a:lnTo>
                  <a:lnTo>
                    <a:pt x="913" y="376"/>
                  </a:lnTo>
                  <a:lnTo>
                    <a:pt x="915" y="374"/>
                  </a:lnTo>
                  <a:lnTo>
                    <a:pt x="923" y="376"/>
                  </a:lnTo>
                  <a:lnTo>
                    <a:pt x="930" y="376"/>
                  </a:lnTo>
                  <a:lnTo>
                    <a:pt x="932" y="374"/>
                  </a:lnTo>
                  <a:lnTo>
                    <a:pt x="933" y="372"/>
                  </a:lnTo>
                  <a:lnTo>
                    <a:pt x="933" y="372"/>
                  </a:lnTo>
                  <a:lnTo>
                    <a:pt x="932" y="369"/>
                  </a:lnTo>
                  <a:lnTo>
                    <a:pt x="930" y="367"/>
                  </a:lnTo>
                  <a:lnTo>
                    <a:pt x="923" y="361"/>
                  </a:lnTo>
                  <a:lnTo>
                    <a:pt x="914" y="359"/>
                  </a:lnTo>
                  <a:lnTo>
                    <a:pt x="911" y="359"/>
                  </a:lnTo>
                  <a:lnTo>
                    <a:pt x="908" y="361"/>
                  </a:lnTo>
                  <a:lnTo>
                    <a:pt x="908" y="361"/>
                  </a:lnTo>
                  <a:lnTo>
                    <a:pt x="901" y="367"/>
                  </a:lnTo>
                  <a:lnTo>
                    <a:pt x="892" y="371"/>
                  </a:lnTo>
                  <a:lnTo>
                    <a:pt x="888" y="372"/>
                  </a:lnTo>
                  <a:lnTo>
                    <a:pt x="882" y="372"/>
                  </a:lnTo>
                  <a:lnTo>
                    <a:pt x="876" y="372"/>
                  </a:lnTo>
                  <a:lnTo>
                    <a:pt x="869" y="369"/>
                  </a:lnTo>
                  <a:lnTo>
                    <a:pt x="869" y="369"/>
                  </a:lnTo>
                  <a:lnTo>
                    <a:pt x="869" y="369"/>
                  </a:lnTo>
                  <a:lnTo>
                    <a:pt x="870" y="369"/>
                  </a:lnTo>
                  <a:lnTo>
                    <a:pt x="875" y="367"/>
                  </a:lnTo>
                  <a:lnTo>
                    <a:pt x="891" y="361"/>
                  </a:lnTo>
                  <a:lnTo>
                    <a:pt x="910" y="356"/>
                  </a:lnTo>
                  <a:lnTo>
                    <a:pt x="917" y="354"/>
                  </a:lnTo>
                  <a:lnTo>
                    <a:pt x="921" y="350"/>
                  </a:lnTo>
                  <a:lnTo>
                    <a:pt x="921" y="350"/>
                  </a:lnTo>
                  <a:lnTo>
                    <a:pt x="926" y="346"/>
                  </a:lnTo>
                  <a:lnTo>
                    <a:pt x="933" y="343"/>
                  </a:lnTo>
                  <a:lnTo>
                    <a:pt x="949" y="337"/>
                  </a:lnTo>
                  <a:lnTo>
                    <a:pt x="964" y="335"/>
                  </a:lnTo>
                  <a:lnTo>
                    <a:pt x="968" y="335"/>
                  </a:lnTo>
                  <a:lnTo>
                    <a:pt x="971" y="337"/>
                  </a:lnTo>
                  <a:lnTo>
                    <a:pt x="971" y="337"/>
                  </a:lnTo>
                  <a:lnTo>
                    <a:pt x="971" y="341"/>
                  </a:lnTo>
                  <a:lnTo>
                    <a:pt x="970" y="344"/>
                  </a:lnTo>
                  <a:lnTo>
                    <a:pt x="964" y="350"/>
                  </a:lnTo>
                  <a:lnTo>
                    <a:pt x="961" y="352"/>
                  </a:lnTo>
                  <a:lnTo>
                    <a:pt x="959" y="356"/>
                  </a:lnTo>
                  <a:lnTo>
                    <a:pt x="959" y="357"/>
                  </a:lnTo>
                  <a:lnTo>
                    <a:pt x="962" y="361"/>
                  </a:lnTo>
                  <a:lnTo>
                    <a:pt x="962" y="361"/>
                  </a:lnTo>
                  <a:lnTo>
                    <a:pt x="967" y="363"/>
                  </a:lnTo>
                  <a:lnTo>
                    <a:pt x="971" y="365"/>
                  </a:lnTo>
                  <a:lnTo>
                    <a:pt x="981" y="363"/>
                  </a:lnTo>
                  <a:lnTo>
                    <a:pt x="990" y="359"/>
                  </a:lnTo>
                  <a:lnTo>
                    <a:pt x="993" y="357"/>
                  </a:lnTo>
                  <a:lnTo>
                    <a:pt x="996" y="354"/>
                  </a:lnTo>
                  <a:lnTo>
                    <a:pt x="996" y="354"/>
                  </a:lnTo>
                  <a:lnTo>
                    <a:pt x="997" y="352"/>
                  </a:lnTo>
                  <a:lnTo>
                    <a:pt x="1000" y="350"/>
                  </a:lnTo>
                  <a:lnTo>
                    <a:pt x="1005" y="350"/>
                  </a:lnTo>
                  <a:lnTo>
                    <a:pt x="1008" y="350"/>
                  </a:lnTo>
                  <a:lnTo>
                    <a:pt x="1009" y="352"/>
                  </a:lnTo>
                  <a:lnTo>
                    <a:pt x="1011" y="356"/>
                  </a:lnTo>
                  <a:lnTo>
                    <a:pt x="1009" y="359"/>
                  </a:lnTo>
                  <a:lnTo>
                    <a:pt x="1006" y="365"/>
                  </a:lnTo>
                  <a:lnTo>
                    <a:pt x="1006" y="365"/>
                  </a:lnTo>
                  <a:close/>
                  <a:moveTo>
                    <a:pt x="1119" y="546"/>
                  </a:moveTo>
                  <a:lnTo>
                    <a:pt x="1119" y="546"/>
                  </a:lnTo>
                  <a:lnTo>
                    <a:pt x="1110" y="554"/>
                  </a:lnTo>
                  <a:lnTo>
                    <a:pt x="1105" y="558"/>
                  </a:lnTo>
                  <a:lnTo>
                    <a:pt x="1094" y="559"/>
                  </a:lnTo>
                  <a:lnTo>
                    <a:pt x="1094" y="559"/>
                  </a:lnTo>
                  <a:lnTo>
                    <a:pt x="1089" y="561"/>
                  </a:lnTo>
                  <a:lnTo>
                    <a:pt x="1088" y="563"/>
                  </a:lnTo>
                  <a:lnTo>
                    <a:pt x="1086" y="569"/>
                  </a:lnTo>
                  <a:lnTo>
                    <a:pt x="1085" y="572"/>
                  </a:lnTo>
                  <a:lnTo>
                    <a:pt x="1084" y="576"/>
                  </a:lnTo>
                  <a:lnTo>
                    <a:pt x="1081" y="578"/>
                  </a:lnTo>
                  <a:lnTo>
                    <a:pt x="1076" y="578"/>
                  </a:lnTo>
                  <a:lnTo>
                    <a:pt x="1076" y="578"/>
                  </a:lnTo>
                  <a:lnTo>
                    <a:pt x="1063" y="580"/>
                  </a:lnTo>
                  <a:lnTo>
                    <a:pt x="1045" y="580"/>
                  </a:lnTo>
                  <a:lnTo>
                    <a:pt x="1031" y="578"/>
                  </a:lnTo>
                  <a:lnTo>
                    <a:pt x="1025" y="574"/>
                  </a:lnTo>
                  <a:lnTo>
                    <a:pt x="1022" y="571"/>
                  </a:lnTo>
                  <a:lnTo>
                    <a:pt x="1022" y="571"/>
                  </a:lnTo>
                  <a:lnTo>
                    <a:pt x="1024" y="571"/>
                  </a:lnTo>
                  <a:lnTo>
                    <a:pt x="1025" y="571"/>
                  </a:lnTo>
                  <a:lnTo>
                    <a:pt x="1033" y="569"/>
                  </a:lnTo>
                  <a:lnTo>
                    <a:pt x="1040" y="567"/>
                  </a:lnTo>
                  <a:lnTo>
                    <a:pt x="1041" y="565"/>
                  </a:lnTo>
                  <a:lnTo>
                    <a:pt x="1043" y="563"/>
                  </a:lnTo>
                  <a:lnTo>
                    <a:pt x="1043" y="563"/>
                  </a:lnTo>
                  <a:lnTo>
                    <a:pt x="1045" y="558"/>
                  </a:lnTo>
                  <a:lnTo>
                    <a:pt x="1049" y="550"/>
                  </a:lnTo>
                  <a:lnTo>
                    <a:pt x="1053" y="544"/>
                  </a:lnTo>
                  <a:lnTo>
                    <a:pt x="1059" y="543"/>
                  </a:lnTo>
                  <a:lnTo>
                    <a:pt x="1059" y="543"/>
                  </a:lnTo>
                  <a:lnTo>
                    <a:pt x="1062" y="543"/>
                  </a:lnTo>
                  <a:lnTo>
                    <a:pt x="1063" y="541"/>
                  </a:lnTo>
                  <a:lnTo>
                    <a:pt x="1065" y="539"/>
                  </a:lnTo>
                  <a:lnTo>
                    <a:pt x="1065" y="535"/>
                  </a:lnTo>
                  <a:lnTo>
                    <a:pt x="1063" y="532"/>
                  </a:lnTo>
                  <a:lnTo>
                    <a:pt x="1060" y="528"/>
                  </a:lnTo>
                  <a:lnTo>
                    <a:pt x="1057" y="524"/>
                  </a:lnTo>
                  <a:lnTo>
                    <a:pt x="1053" y="521"/>
                  </a:lnTo>
                  <a:lnTo>
                    <a:pt x="1053" y="521"/>
                  </a:lnTo>
                  <a:lnTo>
                    <a:pt x="1050" y="517"/>
                  </a:lnTo>
                  <a:lnTo>
                    <a:pt x="1050" y="513"/>
                  </a:lnTo>
                  <a:lnTo>
                    <a:pt x="1053" y="511"/>
                  </a:lnTo>
                  <a:lnTo>
                    <a:pt x="1059" y="511"/>
                  </a:lnTo>
                  <a:lnTo>
                    <a:pt x="1065" y="511"/>
                  </a:lnTo>
                  <a:lnTo>
                    <a:pt x="1072" y="511"/>
                  </a:lnTo>
                  <a:lnTo>
                    <a:pt x="1078" y="515"/>
                  </a:lnTo>
                  <a:lnTo>
                    <a:pt x="1081" y="519"/>
                  </a:lnTo>
                  <a:lnTo>
                    <a:pt x="1081" y="519"/>
                  </a:lnTo>
                  <a:lnTo>
                    <a:pt x="1088" y="530"/>
                  </a:lnTo>
                  <a:lnTo>
                    <a:pt x="1097" y="535"/>
                  </a:lnTo>
                  <a:lnTo>
                    <a:pt x="1101" y="537"/>
                  </a:lnTo>
                  <a:lnTo>
                    <a:pt x="1105" y="537"/>
                  </a:lnTo>
                  <a:lnTo>
                    <a:pt x="1108" y="537"/>
                  </a:lnTo>
                  <a:lnTo>
                    <a:pt x="1111" y="533"/>
                  </a:lnTo>
                  <a:lnTo>
                    <a:pt x="1111" y="533"/>
                  </a:lnTo>
                  <a:lnTo>
                    <a:pt x="1123" y="524"/>
                  </a:lnTo>
                  <a:lnTo>
                    <a:pt x="1142" y="511"/>
                  </a:lnTo>
                  <a:lnTo>
                    <a:pt x="1151" y="507"/>
                  </a:lnTo>
                  <a:lnTo>
                    <a:pt x="1158" y="506"/>
                  </a:lnTo>
                  <a:lnTo>
                    <a:pt x="1164" y="506"/>
                  </a:lnTo>
                  <a:lnTo>
                    <a:pt x="1165" y="506"/>
                  </a:lnTo>
                  <a:lnTo>
                    <a:pt x="1165" y="507"/>
                  </a:lnTo>
                  <a:lnTo>
                    <a:pt x="1165" y="507"/>
                  </a:lnTo>
                  <a:lnTo>
                    <a:pt x="1164" y="513"/>
                  </a:lnTo>
                  <a:lnTo>
                    <a:pt x="1161" y="517"/>
                  </a:lnTo>
                  <a:lnTo>
                    <a:pt x="1148" y="526"/>
                  </a:lnTo>
                  <a:lnTo>
                    <a:pt x="1132" y="535"/>
                  </a:lnTo>
                  <a:lnTo>
                    <a:pt x="1124" y="541"/>
                  </a:lnTo>
                  <a:lnTo>
                    <a:pt x="1119" y="546"/>
                  </a:lnTo>
                  <a:lnTo>
                    <a:pt x="1119" y="546"/>
                  </a:lnTo>
                  <a:close/>
                  <a:moveTo>
                    <a:pt x="1379" y="852"/>
                  </a:moveTo>
                  <a:lnTo>
                    <a:pt x="1379" y="852"/>
                  </a:lnTo>
                  <a:lnTo>
                    <a:pt x="1379" y="846"/>
                  </a:lnTo>
                  <a:lnTo>
                    <a:pt x="1381" y="843"/>
                  </a:lnTo>
                  <a:lnTo>
                    <a:pt x="1384" y="839"/>
                  </a:lnTo>
                  <a:lnTo>
                    <a:pt x="1389" y="837"/>
                  </a:lnTo>
                  <a:lnTo>
                    <a:pt x="1392" y="835"/>
                  </a:lnTo>
                  <a:lnTo>
                    <a:pt x="1396" y="837"/>
                  </a:lnTo>
                  <a:lnTo>
                    <a:pt x="1400" y="839"/>
                  </a:lnTo>
                  <a:lnTo>
                    <a:pt x="1403" y="841"/>
                  </a:lnTo>
                  <a:lnTo>
                    <a:pt x="1403" y="841"/>
                  </a:lnTo>
                  <a:lnTo>
                    <a:pt x="1409" y="856"/>
                  </a:lnTo>
                  <a:lnTo>
                    <a:pt x="1415" y="876"/>
                  </a:lnTo>
                  <a:lnTo>
                    <a:pt x="1422" y="898"/>
                  </a:lnTo>
                  <a:lnTo>
                    <a:pt x="1427" y="913"/>
                  </a:lnTo>
                  <a:lnTo>
                    <a:pt x="1427" y="913"/>
                  </a:lnTo>
                  <a:lnTo>
                    <a:pt x="1431" y="926"/>
                  </a:lnTo>
                  <a:lnTo>
                    <a:pt x="1431" y="937"/>
                  </a:lnTo>
                  <a:lnTo>
                    <a:pt x="1430" y="948"/>
                  </a:lnTo>
                  <a:lnTo>
                    <a:pt x="1428" y="950"/>
                  </a:lnTo>
                  <a:lnTo>
                    <a:pt x="1425" y="952"/>
                  </a:lnTo>
                  <a:lnTo>
                    <a:pt x="1425" y="952"/>
                  </a:lnTo>
                  <a:lnTo>
                    <a:pt x="1422" y="952"/>
                  </a:lnTo>
                  <a:lnTo>
                    <a:pt x="1421" y="948"/>
                  </a:lnTo>
                  <a:lnTo>
                    <a:pt x="1420" y="935"/>
                  </a:lnTo>
                  <a:lnTo>
                    <a:pt x="1420" y="928"/>
                  </a:lnTo>
                  <a:lnTo>
                    <a:pt x="1416" y="920"/>
                  </a:lnTo>
                  <a:lnTo>
                    <a:pt x="1414" y="913"/>
                  </a:lnTo>
                  <a:lnTo>
                    <a:pt x="1409" y="908"/>
                  </a:lnTo>
                  <a:lnTo>
                    <a:pt x="1409" y="908"/>
                  </a:lnTo>
                  <a:lnTo>
                    <a:pt x="1402" y="902"/>
                  </a:lnTo>
                  <a:lnTo>
                    <a:pt x="1395" y="895"/>
                  </a:lnTo>
                  <a:lnTo>
                    <a:pt x="1390" y="887"/>
                  </a:lnTo>
                  <a:lnTo>
                    <a:pt x="1386" y="880"/>
                  </a:lnTo>
                  <a:lnTo>
                    <a:pt x="1380" y="865"/>
                  </a:lnTo>
                  <a:lnTo>
                    <a:pt x="1379" y="852"/>
                  </a:lnTo>
                  <a:lnTo>
                    <a:pt x="1379" y="85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1" name="Freeform 97">
              <a:extLst>
                <a:ext uri="{FF2B5EF4-FFF2-40B4-BE49-F238E27FC236}">
                  <a16:creationId xmlns:a16="http://schemas.microsoft.com/office/drawing/2014/main" id="{CCF330EA-A6AB-3783-4DF7-017EA3F6026C}"/>
                </a:ext>
              </a:extLst>
            </p:cNvPr>
            <p:cNvSpPr>
              <a:spLocks/>
            </p:cNvSpPr>
            <p:nvPr/>
          </p:nvSpPr>
          <p:spPr bwMode="auto">
            <a:xfrm>
              <a:off x="4133076" y="2911958"/>
              <a:ext cx="75228" cy="33891"/>
            </a:xfrm>
            <a:custGeom>
              <a:avLst/>
              <a:gdLst>
                <a:gd name="T0" fmla="*/ 0 w 56"/>
                <a:gd name="T1" fmla="*/ 2 h 30"/>
                <a:gd name="T2" fmla="*/ 0 w 56"/>
                <a:gd name="T3" fmla="*/ 2 h 30"/>
                <a:gd name="T4" fmla="*/ 3 w 56"/>
                <a:gd name="T5" fmla="*/ 8 h 30"/>
                <a:gd name="T6" fmla="*/ 9 w 56"/>
                <a:gd name="T7" fmla="*/ 11 h 30"/>
                <a:gd name="T8" fmla="*/ 28 w 56"/>
                <a:gd name="T9" fmla="*/ 23 h 30"/>
                <a:gd name="T10" fmla="*/ 37 w 56"/>
                <a:gd name="T11" fmla="*/ 26 h 30"/>
                <a:gd name="T12" fmla="*/ 46 w 56"/>
                <a:gd name="T13" fmla="*/ 30 h 30"/>
                <a:gd name="T14" fmla="*/ 53 w 56"/>
                <a:gd name="T15" fmla="*/ 30 h 30"/>
                <a:gd name="T16" fmla="*/ 54 w 56"/>
                <a:gd name="T17" fmla="*/ 28 h 30"/>
                <a:gd name="T18" fmla="*/ 56 w 56"/>
                <a:gd name="T19" fmla="*/ 26 h 30"/>
                <a:gd name="T20" fmla="*/ 56 w 56"/>
                <a:gd name="T21" fmla="*/ 26 h 30"/>
                <a:gd name="T22" fmla="*/ 54 w 56"/>
                <a:gd name="T23" fmla="*/ 24 h 30"/>
                <a:gd name="T24" fmla="*/ 53 w 56"/>
                <a:gd name="T25" fmla="*/ 21 h 30"/>
                <a:gd name="T26" fmla="*/ 47 w 56"/>
                <a:gd name="T27" fmla="*/ 17 h 30"/>
                <a:gd name="T28" fmla="*/ 38 w 56"/>
                <a:gd name="T29" fmla="*/ 11 h 30"/>
                <a:gd name="T30" fmla="*/ 28 w 56"/>
                <a:gd name="T31" fmla="*/ 8 h 30"/>
                <a:gd name="T32" fmla="*/ 9 w 56"/>
                <a:gd name="T33" fmla="*/ 2 h 30"/>
                <a:gd name="T34" fmla="*/ 2 w 56"/>
                <a:gd name="T35" fmla="*/ 0 h 30"/>
                <a:gd name="T36" fmla="*/ 0 w 56"/>
                <a:gd name="T37" fmla="*/ 2 h 30"/>
                <a:gd name="T38" fmla="*/ 0 w 56"/>
                <a:gd name="T39" fmla="*/ 2 h 30"/>
                <a:gd name="T40" fmla="*/ 0 w 56"/>
                <a:gd name="T4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30">
                  <a:moveTo>
                    <a:pt x="0" y="2"/>
                  </a:moveTo>
                  <a:lnTo>
                    <a:pt x="0" y="2"/>
                  </a:lnTo>
                  <a:lnTo>
                    <a:pt x="3" y="8"/>
                  </a:lnTo>
                  <a:lnTo>
                    <a:pt x="9" y="11"/>
                  </a:lnTo>
                  <a:lnTo>
                    <a:pt x="28" y="23"/>
                  </a:lnTo>
                  <a:lnTo>
                    <a:pt x="37" y="26"/>
                  </a:lnTo>
                  <a:lnTo>
                    <a:pt x="46" y="30"/>
                  </a:lnTo>
                  <a:lnTo>
                    <a:pt x="53" y="30"/>
                  </a:lnTo>
                  <a:lnTo>
                    <a:pt x="54" y="28"/>
                  </a:lnTo>
                  <a:lnTo>
                    <a:pt x="56" y="26"/>
                  </a:lnTo>
                  <a:lnTo>
                    <a:pt x="56" y="26"/>
                  </a:lnTo>
                  <a:lnTo>
                    <a:pt x="54" y="24"/>
                  </a:lnTo>
                  <a:lnTo>
                    <a:pt x="53" y="21"/>
                  </a:lnTo>
                  <a:lnTo>
                    <a:pt x="47" y="17"/>
                  </a:lnTo>
                  <a:lnTo>
                    <a:pt x="38" y="11"/>
                  </a:lnTo>
                  <a:lnTo>
                    <a:pt x="28" y="8"/>
                  </a:lnTo>
                  <a:lnTo>
                    <a:pt x="9" y="2"/>
                  </a:lnTo>
                  <a:lnTo>
                    <a:pt x="2" y="0"/>
                  </a:lnTo>
                  <a:lnTo>
                    <a:pt x="0" y="2"/>
                  </a:lnTo>
                  <a:lnTo>
                    <a:pt x="0" y="2"/>
                  </a:lnTo>
                  <a:lnTo>
                    <a:pt x="0" y="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2" name="Freeform 98">
              <a:extLst>
                <a:ext uri="{FF2B5EF4-FFF2-40B4-BE49-F238E27FC236}">
                  <a16:creationId xmlns:a16="http://schemas.microsoft.com/office/drawing/2014/main" id="{0D728F8F-B1F4-1E2F-84B9-740AABA65D74}"/>
                </a:ext>
              </a:extLst>
            </p:cNvPr>
            <p:cNvSpPr>
              <a:spLocks/>
            </p:cNvSpPr>
            <p:nvPr/>
          </p:nvSpPr>
          <p:spPr bwMode="auto">
            <a:xfrm>
              <a:off x="3589014" y="3804431"/>
              <a:ext cx="275389" cy="93766"/>
            </a:xfrm>
            <a:custGeom>
              <a:avLst/>
              <a:gdLst>
                <a:gd name="T0" fmla="*/ 205 w 205"/>
                <a:gd name="T1" fmla="*/ 79 h 83"/>
                <a:gd name="T2" fmla="*/ 202 w 205"/>
                <a:gd name="T3" fmla="*/ 72 h 83"/>
                <a:gd name="T4" fmla="*/ 180 w 205"/>
                <a:gd name="T5" fmla="*/ 53 h 83"/>
                <a:gd name="T6" fmla="*/ 167 w 205"/>
                <a:gd name="T7" fmla="*/ 49 h 83"/>
                <a:gd name="T8" fmla="*/ 161 w 205"/>
                <a:gd name="T9" fmla="*/ 49 h 83"/>
                <a:gd name="T10" fmla="*/ 129 w 205"/>
                <a:gd name="T11" fmla="*/ 29 h 83"/>
                <a:gd name="T12" fmla="*/ 87 w 205"/>
                <a:gd name="T13" fmla="*/ 7 h 83"/>
                <a:gd name="T14" fmla="*/ 72 w 205"/>
                <a:gd name="T15" fmla="*/ 1 h 83"/>
                <a:gd name="T16" fmla="*/ 43 w 205"/>
                <a:gd name="T17" fmla="*/ 0 h 83"/>
                <a:gd name="T18" fmla="*/ 20 w 205"/>
                <a:gd name="T19" fmla="*/ 11 h 83"/>
                <a:gd name="T20" fmla="*/ 5 w 205"/>
                <a:gd name="T21" fmla="*/ 24 h 83"/>
                <a:gd name="T22" fmla="*/ 0 w 205"/>
                <a:gd name="T23" fmla="*/ 33 h 83"/>
                <a:gd name="T24" fmla="*/ 3 w 205"/>
                <a:gd name="T25" fmla="*/ 35 h 83"/>
                <a:gd name="T26" fmla="*/ 17 w 205"/>
                <a:gd name="T27" fmla="*/ 29 h 83"/>
                <a:gd name="T28" fmla="*/ 36 w 205"/>
                <a:gd name="T29" fmla="*/ 12 h 83"/>
                <a:gd name="T30" fmla="*/ 38 w 205"/>
                <a:gd name="T31" fmla="*/ 11 h 83"/>
                <a:gd name="T32" fmla="*/ 46 w 205"/>
                <a:gd name="T33" fmla="*/ 11 h 83"/>
                <a:gd name="T34" fmla="*/ 53 w 205"/>
                <a:gd name="T35" fmla="*/ 16 h 83"/>
                <a:gd name="T36" fmla="*/ 54 w 205"/>
                <a:gd name="T37" fmla="*/ 22 h 83"/>
                <a:gd name="T38" fmla="*/ 57 w 205"/>
                <a:gd name="T39" fmla="*/ 26 h 83"/>
                <a:gd name="T40" fmla="*/ 75 w 205"/>
                <a:gd name="T41" fmla="*/ 31 h 83"/>
                <a:gd name="T42" fmla="*/ 88 w 205"/>
                <a:gd name="T43" fmla="*/ 33 h 83"/>
                <a:gd name="T44" fmla="*/ 101 w 205"/>
                <a:gd name="T45" fmla="*/ 37 h 83"/>
                <a:gd name="T46" fmla="*/ 119 w 205"/>
                <a:gd name="T47" fmla="*/ 53 h 83"/>
                <a:gd name="T48" fmla="*/ 130 w 205"/>
                <a:gd name="T49" fmla="*/ 61 h 83"/>
                <a:gd name="T50" fmla="*/ 136 w 205"/>
                <a:gd name="T51" fmla="*/ 62 h 83"/>
                <a:gd name="T52" fmla="*/ 139 w 205"/>
                <a:gd name="T53" fmla="*/ 68 h 83"/>
                <a:gd name="T54" fmla="*/ 138 w 205"/>
                <a:gd name="T55" fmla="*/ 75 h 83"/>
                <a:gd name="T56" fmla="*/ 141 w 205"/>
                <a:gd name="T57" fmla="*/ 81 h 83"/>
                <a:gd name="T58" fmla="*/ 154 w 205"/>
                <a:gd name="T59" fmla="*/ 83 h 83"/>
                <a:gd name="T60" fmla="*/ 195 w 205"/>
                <a:gd name="T61" fmla="*/ 81 h 83"/>
                <a:gd name="T62" fmla="*/ 205 w 205"/>
                <a:gd name="T63"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83">
                  <a:moveTo>
                    <a:pt x="205" y="79"/>
                  </a:moveTo>
                  <a:lnTo>
                    <a:pt x="205" y="79"/>
                  </a:lnTo>
                  <a:lnTo>
                    <a:pt x="205" y="75"/>
                  </a:lnTo>
                  <a:lnTo>
                    <a:pt x="202" y="72"/>
                  </a:lnTo>
                  <a:lnTo>
                    <a:pt x="192" y="62"/>
                  </a:lnTo>
                  <a:lnTo>
                    <a:pt x="180" y="53"/>
                  </a:lnTo>
                  <a:lnTo>
                    <a:pt x="173" y="51"/>
                  </a:lnTo>
                  <a:lnTo>
                    <a:pt x="167" y="49"/>
                  </a:lnTo>
                  <a:lnTo>
                    <a:pt x="167" y="49"/>
                  </a:lnTo>
                  <a:lnTo>
                    <a:pt x="161" y="49"/>
                  </a:lnTo>
                  <a:lnTo>
                    <a:pt x="152" y="44"/>
                  </a:lnTo>
                  <a:lnTo>
                    <a:pt x="129" y="29"/>
                  </a:lnTo>
                  <a:lnTo>
                    <a:pt x="101" y="14"/>
                  </a:lnTo>
                  <a:lnTo>
                    <a:pt x="87" y="7"/>
                  </a:lnTo>
                  <a:lnTo>
                    <a:pt x="72" y="1"/>
                  </a:lnTo>
                  <a:lnTo>
                    <a:pt x="72" y="1"/>
                  </a:lnTo>
                  <a:lnTo>
                    <a:pt x="57" y="0"/>
                  </a:lnTo>
                  <a:lnTo>
                    <a:pt x="43" y="0"/>
                  </a:lnTo>
                  <a:lnTo>
                    <a:pt x="31" y="5"/>
                  </a:lnTo>
                  <a:lnTo>
                    <a:pt x="20" y="11"/>
                  </a:lnTo>
                  <a:lnTo>
                    <a:pt x="11" y="16"/>
                  </a:lnTo>
                  <a:lnTo>
                    <a:pt x="5" y="24"/>
                  </a:lnTo>
                  <a:lnTo>
                    <a:pt x="0" y="29"/>
                  </a:lnTo>
                  <a:lnTo>
                    <a:pt x="0" y="33"/>
                  </a:lnTo>
                  <a:lnTo>
                    <a:pt x="0" y="33"/>
                  </a:lnTo>
                  <a:lnTo>
                    <a:pt x="3" y="35"/>
                  </a:lnTo>
                  <a:lnTo>
                    <a:pt x="6" y="35"/>
                  </a:lnTo>
                  <a:lnTo>
                    <a:pt x="17" y="29"/>
                  </a:lnTo>
                  <a:lnTo>
                    <a:pt x="27" y="20"/>
                  </a:lnTo>
                  <a:lnTo>
                    <a:pt x="36" y="12"/>
                  </a:lnTo>
                  <a:lnTo>
                    <a:pt x="36" y="12"/>
                  </a:lnTo>
                  <a:lnTo>
                    <a:pt x="38" y="11"/>
                  </a:lnTo>
                  <a:lnTo>
                    <a:pt x="43" y="9"/>
                  </a:lnTo>
                  <a:lnTo>
                    <a:pt x="46" y="11"/>
                  </a:lnTo>
                  <a:lnTo>
                    <a:pt x="49" y="12"/>
                  </a:lnTo>
                  <a:lnTo>
                    <a:pt x="53" y="16"/>
                  </a:lnTo>
                  <a:lnTo>
                    <a:pt x="54" y="22"/>
                  </a:lnTo>
                  <a:lnTo>
                    <a:pt x="54" y="22"/>
                  </a:lnTo>
                  <a:lnTo>
                    <a:pt x="56" y="24"/>
                  </a:lnTo>
                  <a:lnTo>
                    <a:pt x="57" y="26"/>
                  </a:lnTo>
                  <a:lnTo>
                    <a:pt x="65" y="29"/>
                  </a:lnTo>
                  <a:lnTo>
                    <a:pt x="75" y="31"/>
                  </a:lnTo>
                  <a:lnTo>
                    <a:pt x="88" y="33"/>
                  </a:lnTo>
                  <a:lnTo>
                    <a:pt x="88" y="33"/>
                  </a:lnTo>
                  <a:lnTo>
                    <a:pt x="95" y="33"/>
                  </a:lnTo>
                  <a:lnTo>
                    <a:pt x="101" y="37"/>
                  </a:lnTo>
                  <a:lnTo>
                    <a:pt x="110" y="44"/>
                  </a:lnTo>
                  <a:lnTo>
                    <a:pt x="119" y="53"/>
                  </a:lnTo>
                  <a:lnTo>
                    <a:pt x="125" y="57"/>
                  </a:lnTo>
                  <a:lnTo>
                    <a:pt x="130" y="61"/>
                  </a:lnTo>
                  <a:lnTo>
                    <a:pt x="130" y="61"/>
                  </a:lnTo>
                  <a:lnTo>
                    <a:pt x="136" y="62"/>
                  </a:lnTo>
                  <a:lnTo>
                    <a:pt x="139" y="64"/>
                  </a:lnTo>
                  <a:lnTo>
                    <a:pt x="139" y="68"/>
                  </a:lnTo>
                  <a:lnTo>
                    <a:pt x="139" y="72"/>
                  </a:lnTo>
                  <a:lnTo>
                    <a:pt x="138" y="75"/>
                  </a:lnTo>
                  <a:lnTo>
                    <a:pt x="138" y="79"/>
                  </a:lnTo>
                  <a:lnTo>
                    <a:pt x="141" y="81"/>
                  </a:lnTo>
                  <a:lnTo>
                    <a:pt x="141" y="81"/>
                  </a:lnTo>
                  <a:lnTo>
                    <a:pt x="154" y="83"/>
                  </a:lnTo>
                  <a:lnTo>
                    <a:pt x="174" y="83"/>
                  </a:lnTo>
                  <a:lnTo>
                    <a:pt x="195" y="81"/>
                  </a:lnTo>
                  <a:lnTo>
                    <a:pt x="202" y="81"/>
                  </a:lnTo>
                  <a:lnTo>
                    <a:pt x="205" y="79"/>
                  </a:lnTo>
                  <a:lnTo>
                    <a:pt x="205" y="7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3" name="Freeform 99">
              <a:extLst>
                <a:ext uri="{FF2B5EF4-FFF2-40B4-BE49-F238E27FC236}">
                  <a16:creationId xmlns:a16="http://schemas.microsoft.com/office/drawing/2014/main" id="{607AA3F5-01EA-B102-6138-39E5AB2A0D63}"/>
                </a:ext>
              </a:extLst>
            </p:cNvPr>
            <p:cNvSpPr>
              <a:spLocks/>
            </p:cNvSpPr>
            <p:nvPr/>
          </p:nvSpPr>
          <p:spPr bwMode="auto">
            <a:xfrm>
              <a:off x="3859030" y="3893678"/>
              <a:ext cx="162547" cy="68912"/>
            </a:xfrm>
            <a:custGeom>
              <a:avLst/>
              <a:gdLst>
                <a:gd name="T0" fmla="*/ 26 w 121"/>
                <a:gd name="T1" fmla="*/ 53 h 61"/>
                <a:gd name="T2" fmla="*/ 26 w 121"/>
                <a:gd name="T3" fmla="*/ 53 h 61"/>
                <a:gd name="T4" fmla="*/ 35 w 121"/>
                <a:gd name="T5" fmla="*/ 51 h 61"/>
                <a:gd name="T6" fmla="*/ 44 w 121"/>
                <a:gd name="T7" fmla="*/ 53 h 61"/>
                <a:gd name="T8" fmla="*/ 50 w 121"/>
                <a:gd name="T9" fmla="*/ 55 h 61"/>
                <a:gd name="T10" fmla="*/ 55 w 121"/>
                <a:gd name="T11" fmla="*/ 59 h 61"/>
                <a:gd name="T12" fmla="*/ 55 w 121"/>
                <a:gd name="T13" fmla="*/ 59 h 61"/>
                <a:gd name="T14" fmla="*/ 60 w 121"/>
                <a:gd name="T15" fmla="*/ 61 h 61"/>
                <a:gd name="T16" fmla="*/ 64 w 121"/>
                <a:gd name="T17" fmla="*/ 57 h 61"/>
                <a:gd name="T18" fmla="*/ 70 w 121"/>
                <a:gd name="T19" fmla="*/ 53 h 61"/>
                <a:gd name="T20" fmla="*/ 80 w 121"/>
                <a:gd name="T21" fmla="*/ 48 h 61"/>
                <a:gd name="T22" fmla="*/ 80 w 121"/>
                <a:gd name="T23" fmla="*/ 48 h 61"/>
                <a:gd name="T24" fmla="*/ 86 w 121"/>
                <a:gd name="T25" fmla="*/ 46 h 61"/>
                <a:gd name="T26" fmla="*/ 93 w 121"/>
                <a:gd name="T27" fmla="*/ 46 h 61"/>
                <a:gd name="T28" fmla="*/ 107 w 121"/>
                <a:gd name="T29" fmla="*/ 46 h 61"/>
                <a:gd name="T30" fmla="*/ 112 w 121"/>
                <a:gd name="T31" fmla="*/ 46 h 61"/>
                <a:gd name="T32" fmla="*/ 117 w 121"/>
                <a:gd name="T33" fmla="*/ 46 h 61"/>
                <a:gd name="T34" fmla="*/ 120 w 121"/>
                <a:gd name="T35" fmla="*/ 42 h 61"/>
                <a:gd name="T36" fmla="*/ 121 w 121"/>
                <a:gd name="T37" fmla="*/ 39 h 61"/>
                <a:gd name="T38" fmla="*/ 121 w 121"/>
                <a:gd name="T39" fmla="*/ 39 h 61"/>
                <a:gd name="T40" fmla="*/ 120 w 121"/>
                <a:gd name="T41" fmla="*/ 31 h 61"/>
                <a:gd name="T42" fmla="*/ 115 w 121"/>
                <a:gd name="T43" fmla="*/ 26 h 61"/>
                <a:gd name="T44" fmla="*/ 108 w 121"/>
                <a:gd name="T45" fmla="*/ 22 h 61"/>
                <a:gd name="T46" fmla="*/ 99 w 121"/>
                <a:gd name="T47" fmla="*/ 16 h 61"/>
                <a:gd name="T48" fmla="*/ 82 w 121"/>
                <a:gd name="T49" fmla="*/ 11 h 61"/>
                <a:gd name="T50" fmla="*/ 74 w 121"/>
                <a:gd name="T51" fmla="*/ 9 h 61"/>
                <a:gd name="T52" fmla="*/ 69 w 121"/>
                <a:gd name="T53" fmla="*/ 11 h 61"/>
                <a:gd name="T54" fmla="*/ 69 w 121"/>
                <a:gd name="T55" fmla="*/ 11 h 61"/>
                <a:gd name="T56" fmla="*/ 64 w 121"/>
                <a:gd name="T57" fmla="*/ 11 h 61"/>
                <a:gd name="T58" fmla="*/ 58 w 121"/>
                <a:gd name="T59" fmla="*/ 9 h 61"/>
                <a:gd name="T60" fmla="*/ 47 w 121"/>
                <a:gd name="T61" fmla="*/ 5 h 61"/>
                <a:gd name="T62" fmla="*/ 35 w 121"/>
                <a:gd name="T63" fmla="*/ 2 h 61"/>
                <a:gd name="T64" fmla="*/ 31 w 121"/>
                <a:gd name="T65" fmla="*/ 0 h 61"/>
                <a:gd name="T66" fmla="*/ 26 w 121"/>
                <a:gd name="T67" fmla="*/ 2 h 61"/>
                <a:gd name="T68" fmla="*/ 26 w 121"/>
                <a:gd name="T69" fmla="*/ 2 h 61"/>
                <a:gd name="T70" fmla="*/ 25 w 121"/>
                <a:gd name="T71" fmla="*/ 5 h 61"/>
                <a:gd name="T72" fmla="*/ 25 w 121"/>
                <a:gd name="T73" fmla="*/ 9 h 61"/>
                <a:gd name="T74" fmla="*/ 29 w 121"/>
                <a:gd name="T75" fmla="*/ 18 h 61"/>
                <a:gd name="T76" fmla="*/ 37 w 121"/>
                <a:gd name="T77" fmla="*/ 28 h 61"/>
                <a:gd name="T78" fmla="*/ 38 w 121"/>
                <a:gd name="T79" fmla="*/ 33 h 61"/>
                <a:gd name="T80" fmla="*/ 39 w 121"/>
                <a:gd name="T81" fmla="*/ 37 h 61"/>
                <a:gd name="T82" fmla="*/ 39 w 121"/>
                <a:gd name="T83" fmla="*/ 37 h 61"/>
                <a:gd name="T84" fmla="*/ 38 w 121"/>
                <a:gd name="T85" fmla="*/ 40 h 61"/>
                <a:gd name="T86" fmla="*/ 34 w 121"/>
                <a:gd name="T87" fmla="*/ 40 h 61"/>
                <a:gd name="T88" fmla="*/ 22 w 121"/>
                <a:gd name="T89" fmla="*/ 40 h 61"/>
                <a:gd name="T90" fmla="*/ 9 w 121"/>
                <a:gd name="T91" fmla="*/ 40 h 61"/>
                <a:gd name="T92" fmla="*/ 3 w 121"/>
                <a:gd name="T93" fmla="*/ 42 h 61"/>
                <a:gd name="T94" fmla="*/ 0 w 121"/>
                <a:gd name="T95" fmla="*/ 46 h 61"/>
                <a:gd name="T96" fmla="*/ 0 w 121"/>
                <a:gd name="T97" fmla="*/ 46 h 61"/>
                <a:gd name="T98" fmla="*/ 0 w 121"/>
                <a:gd name="T99" fmla="*/ 48 h 61"/>
                <a:gd name="T100" fmla="*/ 1 w 121"/>
                <a:gd name="T101" fmla="*/ 50 h 61"/>
                <a:gd name="T102" fmla="*/ 7 w 121"/>
                <a:gd name="T103" fmla="*/ 53 h 61"/>
                <a:gd name="T104" fmla="*/ 16 w 121"/>
                <a:gd name="T105" fmla="*/ 55 h 61"/>
                <a:gd name="T106" fmla="*/ 22 w 121"/>
                <a:gd name="T107" fmla="*/ 55 h 61"/>
                <a:gd name="T108" fmla="*/ 26 w 121"/>
                <a:gd name="T109" fmla="*/ 53 h 61"/>
                <a:gd name="T110" fmla="*/ 26 w 121"/>
                <a:gd name="T111" fmla="*/ 5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 h="61">
                  <a:moveTo>
                    <a:pt x="26" y="53"/>
                  </a:moveTo>
                  <a:lnTo>
                    <a:pt x="26" y="53"/>
                  </a:lnTo>
                  <a:lnTo>
                    <a:pt x="35" y="51"/>
                  </a:lnTo>
                  <a:lnTo>
                    <a:pt x="44" y="53"/>
                  </a:lnTo>
                  <a:lnTo>
                    <a:pt x="50" y="55"/>
                  </a:lnTo>
                  <a:lnTo>
                    <a:pt x="55" y="59"/>
                  </a:lnTo>
                  <a:lnTo>
                    <a:pt x="55" y="59"/>
                  </a:lnTo>
                  <a:lnTo>
                    <a:pt x="60" y="61"/>
                  </a:lnTo>
                  <a:lnTo>
                    <a:pt x="64" y="57"/>
                  </a:lnTo>
                  <a:lnTo>
                    <a:pt x="70" y="53"/>
                  </a:lnTo>
                  <a:lnTo>
                    <a:pt x="80" y="48"/>
                  </a:lnTo>
                  <a:lnTo>
                    <a:pt x="80" y="48"/>
                  </a:lnTo>
                  <a:lnTo>
                    <a:pt x="86" y="46"/>
                  </a:lnTo>
                  <a:lnTo>
                    <a:pt x="93" y="46"/>
                  </a:lnTo>
                  <a:lnTo>
                    <a:pt x="107" y="46"/>
                  </a:lnTo>
                  <a:lnTo>
                    <a:pt x="112" y="46"/>
                  </a:lnTo>
                  <a:lnTo>
                    <a:pt x="117" y="46"/>
                  </a:lnTo>
                  <a:lnTo>
                    <a:pt x="120" y="42"/>
                  </a:lnTo>
                  <a:lnTo>
                    <a:pt x="121" y="39"/>
                  </a:lnTo>
                  <a:lnTo>
                    <a:pt x="121" y="39"/>
                  </a:lnTo>
                  <a:lnTo>
                    <a:pt x="120" y="31"/>
                  </a:lnTo>
                  <a:lnTo>
                    <a:pt x="115" y="26"/>
                  </a:lnTo>
                  <a:lnTo>
                    <a:pt x="108" y="22"/>
                  </a:lnTo>
                  <a:lnTo>
                    <a:pt x="99" y="16"/>
                  </a:lnTo>
                  <a:lnTo>
                    <a:pt x="82" y="11"/>
                  </a:lnTo>
                  <a:lnTo>
                    <a:pt x="74" y="9"/>
                  </a:lnTo>
                  <a:lnTo>
                    <a:pt x="69" y="11"/>
                  </a:lnTo>
                  <a:lnTo>
                    <a:pt x="69" y="11"/>
                  </a:lnTo>
                  <a:lnTo>
                    <a:pt x="64" y="11"/>
                  </a:lnTo>
                  <a:lnTo>
                    <a:pt x="58" y="9"/>
                  </a:lnTo>
                  <a:lnTo>
                    <a:pt x="47" y="5"/>
                  </a:lnTo>
                  <a:lnTo>
                    <a:pt x="35" y="2"/>
                  </a:lnTo>
                  <a:lnTo>
                    <a:pt x="31" y="0"/>
                  </a:lnTo>
                  <a:lnTo>
                    <a:pt x="26" y="2"/>
                  </a:lnTo>
                  <a:lnTo>
                    <a:pt x="26" y="2"/>
                  </a:lnTo>
                  <a:lnTo>
                    <a:pt x="25" y="5"/>
                  </a:lnTo>
                  <a:lnTo>
                    <a:pt x="25" y="9"/>
                  </a:lnTo>
                  <a:lnTo>
                    <a:pt x="29" y="18"/>
                  </a:lnTo>
                  <a:lnTo>
                    <a:pt x="37" y="28"/>
                  </a:lnTo>
                  <a:lnTo>
                    <a:pt x="38" y="33"/>
                  </a:lnTo>
                  <a:lnTo>
                    <a:pt x="39" y="37"/>
                  </a:lnTo>
                  <a:lnTo>
                    <a:pt x="39" y="37"/>
                  </a:lnTo>
                  <a:lnTo>
                    <a:pt x="38" y="40"/>
                  </a:lnTo>
                  <a:lnTo>
                    <a:pt x="34" y="40"/>
                  </a:lnTo>
                  <a:lnTo>
                    <a:pt x="22" y="40"/>
                  </a:lnTo>
                  <a:lnTo>
                    <a:pt x="9" y="40"/>
                  </a:lnTo>
                  <a:lnTo>
                    <a:pt x="3" y="42"/>
                  </a:lnTo>
                  <a:lnTo>
                    <a:pt x="0" y="46"/>
                  </a:lnTo>
                  <a:lnTo>
                    <a:pt x="0" y="46"/>
                  </a:lnTo>
                  <a:lnTo>
                    <a:pt x="0" y="48"/>
                  </a:lnTo>
                  <a:lnTo>
                    <a:pt x="1" y="50"/>
                  </a:lnTo>
                  <a:lnTo>
                    <a:pt x="7" y="53"/>
                  </a:lnTo>
                  <a:lnTo>
                    <a:pt x="16" y="55"/>
                  </a:lnTo>
                  <a:lnTo>
                    <a:pt x="22" y="55"/>
                  </a:lnTo>
                  <a:lnTo>
                    <a:pt x="26" y="53"/>
                  </a:lnTo>
                  <a:lnTo>
                    <a:pt x="26" y="5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4" name="Freeform 100">
              <a:extLst>
                <a:ext uri="{FF2B5EF4-FFF2-40B4-BE49-F238E27FC236}">
                  <a16:creationId xmlns:a16="http://schemas.microsoft.com/office/drawing/2014/main" id="{6B8CD22E-A4C2-0359-01AE-3D7D1CFF6708}"/>
                </a:ext>
              </a:extLst>
            </p:cNvPr>
            <p:cNvSpPr>
              <a:spLocks/>
            </p:cNvSpPr>
            <p:nvPr/>
          </p:nvSpPr>
          <p:spPr bwMode="auto">
            <a:xfrm>
              <a:off x="3752904" y="3943385"/>
              <a:ext cx="55078" cy="19205"/>
            </a:xfrm>
            <a:custGeom>
              <a:avLst/>
              <a:gdLst>
                <a:gd name="T0" fmla="*/ 1 w 41"/>
                <a:gd name="T1" fmla="*/ 4 h 17"/>
                <a:gd name="T2" fmla="*/ 1 w 41"/>
                <a:gd name="T3" fmla="*/ 4 h 17"/>
                <a:gd name="T4" fmla="*/ 3 w 41"/>
                <a:gd name="T5" fmla="*/ 8 h 17"/>
                <a:gd name="T6" fmla="*/ 9 w 41"/>
                <a:gd name="T7" fmla="*/ 9 h 17"/>
                <a:gd name="T8" fmla="*/ 22 w 41"/>
                <a:gd name="T9" fmla="*/ 15 h 17"/>
                <a:gd name="T10" fmla="*/ 33 w 41"/>
                <a:gd name="T11" fmla="*/ 17 h 17"/>
                <a:gd name="T12" fmla="*/ 39 w 41"/>
                <a:gd name="T13" fmla="*/ 15 h 17"/>
                <a:gd name="T14" fmla="*/ 41 w 41"/>
                <a:gd name="T15" fmla="*/ 13 h 17"/>
                <a:gd name="T16" fmla="*/ 41 w 41"/>
                <a:gd name="T17" fmla="*/ 13 h 17"/>
                <a:gd name="T18" fmla="*/ 41 w 41"/>
                <a:gd name="T19" fmla="*/ 11 h 17"/>
                <a:gd name="T20" fmla="*/ 41 w 41"/>
                <a:gd name="T21" fmla="*/ 9 h 17"/>
                <a:gd name="T22" fmla="*/ 36 w 41"/>
                <a:gd name="T23" fmla="*/ 6 h 17"/>
                <a:gd name="T24" fmla="*/ 29 w 41"/>
                <a:gd name="T25" fmla="*/ 4 h 17"/>
                <a:gd name="T26" fmla="*/ 20 w 41"/>
                <a:gd name="T27" fmla="*/ 2 h 17"/>
                <a:gd name="T28" fmla="*/ 6 w 41"/>
                <a:gd name="T29" fmla="*/ 0 h 17"/>
                <a:gd name="T30" fmla="*/ 1 w 41"/>
                <a:gd name="T31" fmla="*/ 2 h 17"/>
                <a:gd name="T32" fmla="*/ 0 w 41"/>
                <a:gd name="T33" fmla="*/ 2 h 17"/>
                <a:gd name="T34" fmla="*/ 1 w 41"/>
                <a:gd name="T35" fmla="*/ 4 h 17"/>
                <a:gd name="T36" fmla="*/ 1 w 41"/>
                <a:gd name="T37"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17">
                  <a:moveTo>
                    <a:pt x="1" y="4"/>
                  </a:moveTo>
                  <a:lnTo>
                    <a:pt x="1" y="4"/>
                  </a:lnTo>
                  <a:lnTo>
                    <a:pt x="3" y="8"/>
                  </a:lnTo>
                  <a:lnTo>
                    <a:pt x="9" y="9"/>
                  </a:lnTo>
                  <a:lnTo>
                    <a:pt x="22" y="15"/>
                  </a:lnTo>
                  <a:lnTo>
                    <a:pt x="33" y="17"/>
                  </a:lnTo>
                  <a:lnTo>
                    <a:pt x="39" y="15"/>
                  </a:lnTo>
                  <a:lnTo>
                    <a:pt x="41" y="13"/>
                  </a:lnTo>
                  <a:lnTo>
                    <a:pt x="41" y="13"/>
                  </a:lnTo>
                  <a:lnTo>
                    <a:pt x="41" y="11"/>
                  </a:lnTo>
                  <a:lnTo>
                    <a:pt x="41" y="9"/>
                  </a:lnTo>
                  <a:lnTo>
                    <a:pt x="36" y="6"/>
                  </a:lnTo>
                  <a:lnTo>
                    <a:pt x="29" y="4"/>
                  </a:lnTo>
                  <a:lnTo>
                    <a:pt x="20" y="2"/>
                  </a:lnTo>
                  <a:lnTo>
                    <a:pt x="6" y="0"/>
                  </a:lnTo>
                  <a:lnTo>
                    <a:pt x="1" y="2"/>
                  </a:lnTo>
                  <a:lnTo>
                    <a:pt x="0" y="2"/>
                  </a:lnTo>
                  <a:lnTo>
                    <a:pt x="1" y="4"/>
                  </a:lnTo>
                  <a:lnTo>
                    <a:pt x="1"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5" name="Freeform 101">
              <a:extLst>
                <a:ext uri="{FF2B5EF4-FFF2-40B4-BE49-F238E27FC236}">
                  <a16:creationId xmlns:a16="http://schemas.microsoft.com/office/drawing/2014/main" id="{DE68886E-F81D-D36B-B11A-F68BB3BA1540}"/>
                </a:ext>
              </a:extLst>
            </p:cNvPr>
            <p:cNvSpPr>
              <a:spLocks/>
            </p:cNvSpPr>
            <p:nvPr/>
          </p:nvSpPr>
          <p:spPr bwMode="auto">
            <a:xfrm>
              <a:off x="9206954" y="4573765"/>
              <a:ext cx="33584" cy="22594"/>
            </a:xfrm>
            <a:custGeom>
              <a:avLst/>
              <a:gdLst>
                <a:gd name="T0" fmla="*/ 0 w 25"/>
                <a:gd name="T1" fmla="*/ 5 h 20"/>
                <a:gd name="T2" fmla="*/ 0 w 25"/>
                <a:gd name="T3" fmla="*/ 5 h 20"/>
                <a:gd name="T4" fmla="*/ 2 w 25"/>
                <a:gd name="T5" fmla="*/ 11 h 20"/>
                <a:gd name="T6" fmla="*/ 5 w 25"/>
                <a:gd name="T7" fmla="*/ 15 h 20"/>
                <a:gd name="T8" fmla="*/ 12 w 25"/>
                <a:gd name="T9" fmla="*/ 18 h 20"/>
                <a:gd name="T10" fmla="*/ 17 w 25"/>
                <a:gd name="T11" fmla="*/ 20 h 20"/>
                <a:gd name="T12" fmla="*/ 19 w 25"/>
                <a:gd name="T13" fmla="*/ 18 h 20"/>
                <a:gd name="T14" fmla="*/ 22 w 25"/>
                <a:gd name="T15" fmla="*/ 16 h 20"/>
                <a:gd name="T16" fmla="*/ 25 w 25"/>
                <a:gd name="T17" fmla="*/ 15 h 20"/>
                <a:gd name="T18" fmla="*/ 25 w 25"/>
                <a:gd name="T19" fmla="*/ 15 h 20"/>
                <a:gd name="T20" fmla="*/ 25 w 25"/>
                <a:gd name="T21" fmla="*/ 11 h 20"/>
                <a:gd name="T22" fmla="*/ 22 w 25"/>
                <a:gd name="T23" fmla="*/ 7 h 20"/>
                <a:gd name="T24" fmla="*/ 19 w 25"/>
                <a:gd name="T25" fmla="*/ 4 h 20"/>
                <a:gd name="T26" fmla="*/ 14 w 25"/>
                <a:gd name="T27" fmla="*/ 2 h 20"/>
                <a:gd name="T28" fmla="*/ 9 w 25"/>
                <a:gd name="T29" fmla="*/ 0 h 20"/>
                <a:gd name="T30" fmla="*/ 5 w 25"/>
                <a:gd name="T31" fmla="*/ 0 h 20"/>
                <a:gd name="T32" fmla="*/ 2 w 25"/>
                <a:gd name="T33" fmla="*/ 2 h 20"/>
                <a:gd name="T34" fmla="*/ 0 w 25"/>
                <a:gd name="T35" fmla="*/ 5 h 20"/>
                <a:gd name="T36" fmla="*/ 0 w 25"/>
                <a:gd name="T37"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 h="20">
                  <a:moveTo>
                    <a:pt x="0" y="5"/>
                  </a:moveTo>
                  <a:lnTo>
                    <a:pt x="0" y="5"/>
                  </a:lnTo>
                  <a:lnTo>
                    <a:pt x="2" y="11"/>
                  </a:lnTo>
                  <a:lnTo>
                    <a:pt x="5" y="15"/>
                  </a:lnTo>
                  <a:lnTo>
                    <a:pt x="12" y="18"/>
                  </a:lnTo>
                  <a:lnTo>
                    <a:pt x="17" y="20"/>
                  </a:lnTo>
                  <a:lnTo>
                    <a:pt x="19" y="18"/>
                  </a:lnTo>
                  <a:lnTo>
                    <a:pt x="22" y="16"/>
                  </a:lnTo>
                  <a:lnTo>
                    <a:pt x="25" y="15"/>
                  </a:lnTo>
                  <a:lnTo>
                    <a:pt x="25" y="15"/>
                  </a:lnTo>
                  <a:lnTo>
                    <a:pt x="25" y="11"/>
                  </a:lnTo>
                  <a:lnTo>
                    <a:pt x="22" y="7"/>
                  </a:lnTo>
                  <a:lnTo>
                    <a:pt x="19" y="4"/>
                  </a:lnTo>
                  <a:lnTo>
                    <a:pt x="14" y="2"/>
                  </a:lnTo>
                  <a:lnTo>
                    <a:pt x="9" y="0"/>
                  </a:lnTo>
                  <a:lnTo>
                    <a:pt x="5" y="0"/>
                  </a:lnTo>
                  <a:lnTo>
                    <a:pt x="2" y="2"/>
                  </a:lnTo>
                  <a:lnTo>
                    <a:pt x="0" y="5"/>
                  </a:lnTo>
                  <a:lnTo>
                    <a:pt x="0" y="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6" name="Freeform 102">
              <a:extLst>
                <a:ext uri="{FF2B5EF4-FFF2-40B4-BE49-F238E27FC236}">
                  <a16:creationId xmlns:a16="http://schemas.microsoft.com/office/drawing/2014/main" id="{13DE58C2-F385-694F-7D92-1776184DFC17}"/>
                </a:ext>
              </a:extLst>
            </p:cNvPr>
            <p:cNvSpPr>
              <a:spLocks/>
            </p:cNvSpPr>
            <p:nvPr/>
          </p:nvSpPr>
          <p:spPr bwMode="auto">
            <a:xfrm>
              <a:off x="9059184" y="4097026"/>
              <a:ext cx="28211" cy="32762"/>
            </a:xfrm>
            <a:custGeom>
              <a:avLst/>
              <a:gdLst>
                <a:gd name="T0" fmla="*/ 0 w 21"/>
                <a:gd name="T1" fmla="*/ 1 h 29"/>
                <a:gd name="T2" fmla="*/ 0 w 21"/>
                <a:gd name="T3" fmla="*/ 1 h 29"/>
                <a:gd name="T4" fmla="*/ 2 w 21"/>
                <a:gd name="T5" fmla="*/ 10 h 29"/>
                <a:gd name="T6" fmla="*/ 5 w 21"/>
                <a:gd name="T7" fmla="*/ 20 h 29"/>
                <a:gd name="T8" fmla="*/ 8 w 21"/>
                <a:gd name="T9" fmla="*/ 23 h 29"/>
                <a:gd name="T10" fmla="*/ 11 w 21"/>
                <a:gd name="T11" fmla="*/ 27 h 29"/>
                <a:gd name="T12" fmla="*/ 14 w 21"/>
                <a:gd name="T13" fmla="*/ 29 h 29"/>
                <a:gd name="T14" fmla="*/ 18 w 21"/>
                <a:gd name="T15" fmla="*/ 27 h 29"/>
                <a:gd name="T16" fmla="*/ 18 w 21"/>
                <a:gd name="T17" fmla="*/ 27 h 29"/>
                <a:gd name="T18" fmla="*/ 21 w 21"/>
                <a:gd name="T19" fmla="*/ 27 h 29"/>
                <a:gd name="T20" fmla="*/ 21 w 21"/>
                <a:gd name="T21" fmla="*/ 25 h 29"/>
                <a:gd name="T22" fmla="*/ 21 w 21"/>
                <a:gd name="T23" fmla="*/ 20 h 29"/>
                <a:gd name="T24" fmla="*/ 18 w 21"/>
                <a:gd name="T25" fmla="*/ 14 h 29"/>
                <a:gd name="T26" fmla="*/ 14 w 21"/>
                <a:gd name="T27" fmla="*/ 10 h 29"/>
                <a:gd name="T28" fmla="*/ 3 w 21"/>
                <a:gd name="T29" fmla="*/ 1 h 29"/>
                <a:gd name="T30" fmla="*/ 0 w 21"/>
                <a:gd name="T31" fmla="*/ 0 h 29"/>
                <a:gd name="T32" fmla="*/ 0 w 21"/>
                <a:gd name="T33" fmla="*/ 0 h 29"/>
                <a:gd name="T34" fmla="*/ 0 w 21"/>
                <a:gd name="T35" fmla="*/ 1 h 29"/>
                <a:gd name="T36" fmla="*/ 0 w 21"/>
                <a:gd name="T37" fmla="*/ 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29">
                  <a:moveTo>
                    <a:pt x="0" y="1"/>
                  </a:moveTo>
                  <a:lnTo>
                    <a:pt x="0" y="1"/>
                  </a:lnTo>
                  <a:lnTo>
                    <a:pt x="2" y="10"/>
                  </a:lnTo>
                  <a:lnTo>
                    <a:pt x="5" y="20"/>
                  </a:lnTo>
                  <a:lnTo>
                    <a:pt x="8" y="23"/>
                  </a:lnTo>
                  <a:lnTo>
                    <a:pt x="11" y="27"/>
                  </a:lnTo>
                  <a:lnTo>
                    <a:pt x="14" y="29"/>
                  </a:lnTo>
                  <a:lnTo>
                    <a:pt x="18" y="27"/>
                  </a:lnTo>
                  <a:lnTo>
                    <a:pt x="18" y="27"/>
                  </a:lnTo>
                  <a:lnTo>
                    <a:pt x="21" y="27"/>
                  </a:lnTo>
                  <a:lnTo>
                    <a:pt x="21" y="25"/>
                  </a:lnTo>
                  <a:lnTo>
                    <a:pt x="21" y="20"/>
                  </a:lnTo>
                  <a:lnTo>
                    <a:pt x="18" y="14"/>
                  </a:lnTo>
                  <a:lnTo>
                    <a:pt x="14" y="10"/>
                  </a:lnTo>
                  <a:lnTo>
                    <a:pt x="3" y="1"/>
                  </a:lnTo>
                  <a:lnTo>
                    <a:pt x="0" y="0"/>
                  </a:lnTo>
                  <a:lnTo>
                    <a:pt x="0" y="0"/>
                  </a:lnTo>
                  <a:lnTo>
                    <a:pt x="0" y="1"/>
                  </a:lnTo>
                  <a:lnTo>
                    <a:pt x="0" y="1"/>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7" name="Freeform 103">
              <a:extLst>
                <a:ext uri="{FF2B5EF4-FFF2-40B4-BE49-F238E27FC236}">
                  <a16:creationId xmlns:a16="http://schemas.microsoft.com/office/drawing/2014/main" id="{A0C0072D-1CE3-DFAF-7873-A4FBD6B2F12B}"/>
                </a:ext>
              </a:extLst>
            </p:cNvPr>
            <p:cNvSpPr>
              <a:spLocks/>
            </p:cNvSpPr>
            <p:nvPr/>
          </p:nvSpPr>
          <p:spPr bwMode="auto">
            <a:xfrm>
              <a:off x="9095454" y="4139955"/>
              <a:ext cx="56421" cy="86988"/>
            </a:xfrm>
            <a:custGeom>
              <a:avLst/>
              <a:gdLst>
                <a:gd name="T0" fmla="*/ 4 w 42"/>
                <a:gd name="T1" fmla="*/ 0 h 77"/>
                <a:gd name="T2" fmla="*/ 4 w 42"/>
                <a:gd name="T3" fmla="*/ 0 h 77"/>
                <a:gd name="T4" fmla="*/ 2 w 42"/>
                <a:gd name="T5" fmla="*/ 4 h 77"/>
                <a:gd name="T6" fmla="*/ 0 w 42"/>
                <a:gd name="T7" fmla="*/ 8 h 77"/>
                <a:gd name="T8" fmla="*/ 0 w 42"/>
                <a:gd name="T9" fmla="*/ 13 h 77"/>
                <a:gd name="T10" fmla="*/ 0 w 42"/>
                <a:gd name="T11" fmla="*/ 19 h 77"/>
                <a:gd name="T12" fmla="*/ 2 w 42"/>
                <a:gd name="T13" fmla="*/ 32 h 77"/>
                <a:gd name="T14" fmla="*/ 3 w 42"/>
                <a:gd name="T15" fmla="*/ 34 h 77"/>
                <a:gd name="T16" fmla="*/ 6 w 42"/>
                <a:gd name="T17" fmla="*/ 36 h 77"/>
                <a:gd name="T18" fmla="*/ 6 w 42"/>
                <a:gd name="T19" fmla="*/ 36 h 77"/>
                <a:gd name="T20" fmla="*/ 12 w 42"/>
                <a:gd name="T21" fmla="*/ 34 h 77"/>
                <a:gd name="T22" fmla="*/ 15 w 42"/>
                <a:gd name="T23" fmla="*/ 32 h 77"/>
                <a:gd name="T24" fmla="*/ 16 w 42"/>
                <a:gd name="T25" fmla="*/ 28 h 77"/>
                <a:gd name="T26" fmla="*/ 16 w 42"/>
                <a:gd name="T27" fmla="*/ 28 h 77"/>
                <a:gd name="T28" fmla="*/ 18 w 42"/>
                <a:gd name="T29" fmla="*/ 26 h 77"/>
                <a:gd name="T30" fmla="*/ 18 w 42"/>
                <a:gd name="T31" fmla="*/ 26 h 77"/>
                <a:gd name="T32" fmla="*/ 19 w 42"/>
                <a:gd name="T33" fmla="*/ 32 h 77"/>
                <a:gd name="T34" fmla="*/ 20 w 42"/>
                <a:gd name="T35" fmla="*/ 41 h 77"/>
                <a:gd name="T36" fmla="*/ 20 w 42"/>
                <a:gd name="T37" fmla="*/ 45 h 77"/>
                <a:gd name="T38" fmla="*/ 19 w 42"/>
                <a:gd name="T39" fmla="*/ 49 h 77"/>
                <a:gd name="T40" fmla="*/ 19 w 42"/>
                <a:gd name="T41" fmla="*/ 49 h 77"/>
                <a:gd name="T42" fmla="*/ 16 w 42"/>
                <a:gd name="T43" fmla="*/ 54 h 77"/>
                <a:gd name="T44" fmla="*/ 15 w 42"/>
                <a:gd name="T45" fmla="*/ 64 h 77"/>
                <a:gd name="T46" fmla="*/ 16 w 42"/>
                <a:gd name="T47" fmla="*/ 71 h 77"/>
                <a:gd name="T48" fmla="*/ 19 w 42"/>
                <a:gd name="T49" fmla="*/ 75 h 77"/>
                <a:gd name="T50" fmla="*/ 22 w 42"/>
                <a:gd name="T51" fmla="*/ 77 h 77"/>
                <a:gd name="T52" fmla="*/ 22 w 42"/>
                <a:gd name="T53" fmla="*/ 77 h 77"/>
                <a:gd name="T54" fmla="*/ 25 w 42"/>
                <a:gd name="T55" fmla="*/ 75 h 77"/>
                <a:gd name="T56" fmla="*/ 28 w 42"/>
                <a:gd name="T57" fmla="*/ 71 h 77"/>
                <a:gd name="T58" fmla="*/ 36 w 42"/>
                <a:gd name="T59" fmla="*/ 60 h 77"/>
                <a:gd name="T60" fmla="*/ 41 w 42"/>
                <a:gd name="T61" fmla="*/ 45 h 77"/>
                <a:gd name="T62" fmla="*/ 42 w 42"/>
                <a:gd name="T63" fmla="*/ 39 h 77"/>
                <a:gd name="T64" fmla="*/ 42 w 42"/>
                <a:gd name="T65" fmla="*/ 36 h 77"/>
                <a:gd name="T66" fmla="*/ 42 w 42"/>
                <a:gd name="T67" fmla="*/ 36 h 77"/>
                <a:gd name="T68" fmla="*/ 41 w 42"/>
                <a:gd name="T69" fmla="*/ 34 h 77"/>
                <a:gd name="T70" fmla="*/ 39 w 42"/>
                <a:gd name="T71" fmla="*/ 34 h 77"/>
                <a:gd name="T72" fmla="*/ 36 w 42"/>
                <a:gd name="T73" fmla="*/ 34 h 77"/>
                <a:gd name="T74" fmla="*/ 35 w 42"/>
                <a:gd name="T75" fmla="*/ 34 h 77"/>
                <a:gd name="T76" fmla="*/ 35 w 42"/>
                <a:gd name="T77" fmla="*/ 32 h 77"/>
                <a:gd name="T78" fmla="*/ 35 w 42"/>
                <a:gd name="T79" fmla="*/ 32 h 77"/>
                <a:gd name="T80" fmla="*/ 35 w 42"/>
                <a:gd name="T81" fmla="*/ 26 h 77"/>
                <a:gd name="T82" fmla="*/ 32 w 42"/>
                <a:gd name="T83" fmla="*/ 23 h 77"/>
                <a:gd name="T84" fmla="*/ 23 w 42"/>
                <a:gd name="T85" fmla="*/ 12 h 77"/>
                <a:gd name="T86" fmla="*/ 13 w 42"/>
                <a:gd name="T87" fmla="*/ 4 h 77"/>
                <a:gd name="T88" fmla="*/ 9 w 42"/>
                <a:gd name="T89" fmla="*/ 2 h 77"/>
                <a:gd name="T90" fmla="*/ 4 w 42"/>
                <a:gd name="T91" fmla="*/ 0 h 77"/>
                <a:gd name="T92" fmla="*/ 4 w 42"/>
                <a:gd name="T9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 h="77">
                  <a:moveTo>
                    <a:pt x="4" y="0"/>
                  </a:moveTo>
                  <a:lnTo>
                    <a:pt x="4" y="0"/>
                  </a:lnTo>
                  <a:lnTo>
                    <a:pt x="2" y="4"/>
                  </a:lnTo>
                  <a:lnTo>
                    <a:pt x="0" y="8"/>
                  </a:lnTo>
                  <a:lnTo>
                    <a:pt x="0" y="13"/>
                  </a:lnTo>
                  <a:lnTo>
                    <a:pt x="0" y="19"/>
                  </a:lnTo>
                  <a:lnTo>
                    <a:pt x="2" y="32"/>
                  </a:lnTo>
                  <a:lnTo>
                    <a:pt x="3" y="34"/>
                  </a:lnTo>
                  <a:lnTo>
                    <a:pt x="6" y="36"/>
                  </a:lnTo>
                  <a:lnTo>
                    <a:pt x="6" y="36"/>
                  </a:lnTo>
                  <a:lnTo>
                    <a:pt x="12" y="34"/>
                  </a:lnTo>
                  <a:lnTo>
                    <a:pt x="15" y="32"/>
                  </a:lnTo>
                  <a:lnTo>
                    <a:pt x="16" y="28"/>
                  </a:lnTo>
                  <a:lnTo>
                    <a:pt x="16" y="28"/>
                  </a:lnTo>
                  <a:lnTo>
                    <a:pt x="18" y="26"/>
                  </a:lnTo>
                  <a:lnTo>
                    <a:pt x="18" y="26"/>
                  </a:lnTo>
                  <a:lnTo>
                    <a:pt x="19" y="32"/>
                  </a:lnTo>
                  <a:lnTo>
                    <a:pt x="20" y="41"/>
                  </a:lnTo>
                  <a:lnTo>
                    <a:pt x="20" y="45"/>
                  </a:lnTo>
                  <a:lnTo>
                    <a:pt x="19" y="49"/>
                  </a:lnTo>
                  <a:lnTo>
                    <a:pt x="19" y="49"/>
                  </a:lnTo>
                  <a:lnTo>
                    <a:pt x="16" y="54"/>
                  </a:lnTo>
                  <a:lnTo>
                    <a:pt x="15" y="64"/>
                  </a:lnTo>
                  <a:lnTo>
                    <a:pt x="16" y="71"/>
                  </a:lnTo>
                  <a:lnTo>
                    <a:pt x="19" y="75"/>
                  </a:lnTo>
                  <a:lnTo>
                    <a:pt x="22" y="77"/>
                  </a:lnTo>
                  <a:lnTo>
                    <a:pt x="22" y="77"/>
                  </a:lnTo>
                  <a:lnTo>
                    <a:pt x="25" y="75"/>
                  </a:lnTo>
                  <a:lnTo>
                    <a:pt x="28" y="71"/>
                  </a:lnTo>
                  <a:lnTo>
                    <a:pt x="36" y="60"/>
                  </a:lnTo>
                  <a:lnTo>
                    <a:pt x="41" y="45"/>
                  </a:lnTo>
                  <a:lnTo>
                    <a:pt x="42" y="39"/>
                  </a:lnTo>
                  <a:lnTo>
                    <a:pt x="42" y="36"/>
                  </a:lnTo>
                  <a:lnTo>
                    <a:pt x="42" y="36"/>
                  </a:lnTo>
                  <a:lnTo>
                    <a:pt x="41" y="34"/>
                  </a:lnTo>
                  <a:lnTo>
                    <a:pt x="39" y="34"/>
                  </a:lnTo>
                  <a:lnTo>
                    <a:pt x="36" y="34"/>
                  </a:lnTo>
                  <a:lnTo>
                    <a:pt x="35" y="34"/>
                  </a:lnTo>
                  <a:lnTo>
                    <a:pt x="35" y="32"/>
                  </a:lnTo>
                  <a:lnTo>
                    <a:pt x="35" y="32"/>
                  </a:lnTo>
                  <a:lnTo>
                    <a:pt x="35" y="26"/>
                  </a:lnTo>
                  <a:lnTo>
                    <a:pt x="32" y="23"/>
                  </a:lnTo>
                  <a:lnTo>
                    <a:pt x="23" y="12"/>
                  </a:lnTo>
                  <a:lnTo>
                    <a:pt x="13" y="4"/>
                  </a:lnTo>
                  <a:lnTo>
                    <a:pt x="9" y="2"/>
                  </a:lnTo>
                  <a:lnTo>
                    <a:pt x="4" y="0"/>
                  </a:lnTo>
                  <a:lnTo>
                    <a:pt x="4"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8" name="Freeform 104">
              <a:extLst>
                <a:ext uri="{FF2B5EF4-FFF2-40B4-BE49-F238E27FC236}">
                  <a16:creationId xmlns:a16="http://schemas.microsoft.com/office/drawing/2014/main" id="{8225F330-2922-2556-6E3B-64EEF07B9CC9}"/>
                </a:ext>
              </a:extLst>
            </p:cNvPr>
            <p:cNvSpPr>
              <a:spLocks/>
            </p:cNvSpPr>
            <p:nvPr/>
          </p:nvSpPr>
          <p:spPr bwMode="auto">
            <a:xfrm>
              <a:off x="9708028" y="5727201"/>
              <a:ext cx="96722" cy="102804"/>
            </a:xfrm>
            <a:custGeom>
              <a:avLst/>
              <a:gdLst>
                <a:gd name="T0" fmla="*/ 35 w 72"/>
                <a:gd name="T1" fmla="*/ 13 h 91"/>
                <a:gd name="T2" fmla="*/ 35 w 72"/>
                <a:gd name="T3" fmla="*/ 13 h 91"/>
                <a:gd name="T4" fmla="*/ 30 w 72"/>
                <a:gd name="T5" fmla="*/ 13 h 91"/>
                <a:gd name="T6" fmla="*/ 25 w 72"/>
                <a:gd name="T7" fmla="*/ 11 h 91"/>
                <a:gd name="T8" fmla="*/ 14 w 72"/>
                <a:gd name="T9" fmla="*/ 8 h 91"/>
                <a:gd name="T10" fmla="*/ 6 w 72"/>
                <a:gd name="T11" fmla="*/ 2 h 91"/>
                <a:gd name="T12" fmla="*/ 1 w 72"/>
                <a:gd name="T13" fmla="*/ 0 h 91"/>
                <a:gd name="T14" fmla="*/ 1 w 72"/>
                <a:gd name="T15" fmla="*/ 0 h 91"/>
                <a:gd name="T16" fmla="*/ 0 w 72"/>
                <a:gd name="T17" fmla="*/ 4 h 91"/>
                <a:gd name="T18" fmla="*/ 1 w 72"/>
                <a:gd name="T19" fmla="*/ 8 h 91"/>
                <a:gd name="T20" fmla="*/ 6 w 72"/>
                <a:gd name="T21" fmla="*/ 23 h 91"/>
                <a:gd name="T22" fmla="*/ 10 w 72"/>
                <a:gd name="T23" fmla="*/ 39 h 91"/>
                <a:gd name="T24" fmla="*/ 12 w 72"/>
                <a:gd name="T25" fmla="*/ 47 h 91"/>
                <a:gd name="T26" fmla="*/ 10 w 72"/>
                <a:gd name="T27" fmla="*/ 52 h 91"/>
                <a:gd name="T28" fmla="*/ 10 w 72"/>
                <a:gd name="T29" fmla="*/ 52 h 91"/>
                <a:gd name="T30" fmla="*/ 9 w 72"/>
                <a:gd name="T31" fmla="*/ 56 h 91"/>
                <a:gd name="T32" fmla="*/ 10 w 72"/>
                <a:gd name="T33" fmla="*/ 62 h 91"/>
                <a:gd name="T34" fmla="*/ 13 w 72"/>
                <a:gd name="T35" fmla="*/ 67 h 91"/>
                <a:gd name="T36" fmla="*/ 17 w 72"/>
                <a:gd name="T37" fmla="*/ 75 h 91"/>
                <a:gd name="T38" fmla="*/ 28 w 72"/>
                <a:gd name="T39" fmla="*/ 86 h 91"/>
                <a:gd name="T40" fmla="*/ 33 w 72"/>
                <a:gd name="T41" fmla="*/ 90 h 91"/>
                <a:gd name="T42" fmla="*/ 36 w 72"/>
                <a:gd name="T43" fmla="*/ 91 h 91"/>
                <a:gd name="T44" fmla="*/ 36 w 72"/>
                <a:gd name="T45" fmla="*/ 91 h 91"/>
                <a:gd name="T46" fmla="*/ 39 w 72"/>
                <a:gd name="T47" fmla="*/ 91 h 91"/>
                <a:gd name="T48" fmla="*/ 41 w 72"/>
                <a:gd name="T49" fmla="*/ 90 h 91"/>
                <a:gd name="T50" fmla="*/ 43 w 72"/>
                <a:gd name="T51" fmla="*/ 86 h 91"/>
                <a:gd name="T52" fmla="*/ 45 w 72"/>
                <a:gd name="T53" fmla="*/ 82 h 91"/>
                <a:gd name="T54" fmla="*/ 45 w 72"/>
                <a:gd name="T55" fmla="*/ 82 h 91"/>
                <a:gd name="T56" fmla="*/ 48 w 72"/>
                <a:gd name="T57" fmla="*/ 80 h 91"/>
                <a:gd name="T58" fmla="*/ 48 w 72"/>
                <a:gd name="T59" fmla="*/ 80 h 91"/>
                <a:gd name="T60" fmla="*/ 51 w 72"/>
                <a:gd name="T61" fmla="*/ 80 h 91"/>
                <a:gd name="T62" fmla="*/ 51 w 72"/>
                <a:gd name="T63" fmla="*/ 77 h 91"/>
                <a:gd name="T64" fmla="*/ 52 w 72"/>
                <a:gd name="T65" fmla="*/ 67 h 91"/>
                <a:gd name="T66" fmla="*/ 52 w 72"/>
                <a:gd name="T67" fmla="*/ 67 h 91"/>
                <a:gd name="T68" fmla="*/ 52 w 72"/>
                <a:gd name="T69" fmla="*/ 67 h 91"/>
                <a:gd name="T70" fmla="*/ 54 w 72"/>
                <a:gd name="T71" fmla="*/ 67 h 91"/>
                <a:gd name="T72" fmla="*/ 57 w 72"/>
                <a:gd name="T73" fmla="*/ 69 h 91"/>
                <a:gd name="T74" fmla="*/ 59 w 72"/>
                <a:gd name="T75" fmla="*/ 71 h 91"/>
                <a:gd name="T76" fmla="*/ 61 w 72"/>
                <a:gd name="T77" fmla="*/ 71 h 91"/>
                <a:gd name="T78" fmla="*/ 64 w 72"/>
                <a:gd name="T79" fmla="*/ 71 h 91"/>
                <a:gd name="T80" fmla="*/ 64 w 72"/>
                <a:gd name="T81" fmla="*/ 71 h 91"/>
                <a:gd name="T82" fmla="*/ 64 w 72"/>
                <a:gd name="T83" fmla="*/ 69 h 91"/>
                <a:gd name="T84" fmla="*/ 65 w 72"/>
                <a:gd name="T85" fmla="*/ 65 h 91"/>
                <a:gd name="T86" fmla="*/ 65 w 72"/>
                <a:gd name="T87" fmla="*/ 56 h 91"/>
                <a:gd name="T88" fmla="*/ 65 w 72"/>
                <a:gd name="T89" fmla="*/ 47 h 91"/>
                <a:gd name="T90" fmla="*/ 67 w 72"/>
                <a:gd name="T91" fmla="*/ 45 h 91"/>
                <a:gd name="T92" fmla="*/ 70 w 72"/>
                <a:gd name="T93" fmla="*/ 43 h 91"/>
                <a:gd name="T94" fmla="*/ 70 w 72"/>
                <a:gd name="T95" fmla="*/ 43 h 91"/>
                <a:gd name="T96" fmla="*/ 71 w 72"/>
                <a:gd name="T97" fmla="*/ 41 h 91"/>
                <a:gd name="T98" fmla="*/ 72 w 72"/>
                <a:gd name="T99" fmla="*/ 39 h 91"/>
                <a:gd name="T100" fmla="*/ 72 w 72"/>
                <a:gd name="T101" fmla="*/ 28 h 91"/>
                <a:gd name="T102" fmla="*/ 70 w 72"/>
                <a:gd name="T103" fmla="*/ 15 h 91"/>
                <a:gd name="T104" fmla="*/ 68 w 72"/>
                <a:gd name="T105" fmla="*/ 4 h 91"/>
                <a:gd name="T106" fmla="*/ 68 w 72"/>
                <a:gd name="T107" fmla="*/ 4 h 91"/>
                <a:gd name="T108" fmla="*/ 67 w 72"/>
                <a:gd name="T109" fmla="*/ 2 h 91"/>
                <a:gd name="T110" fmla="*/ 64 w 72"/>
                <a:gd name="T111" fmla="*/ 2 h 91"/>
                <a:gd name="T112" fmla="*/ 55 w 72"/>
                <a:gd name="T113" fmla="*/ 4 h 91"/>
                <a:gd name="T114" fmla="*/ 45 w 72"/>
                <a:gd name="T115" fmla="*/ 10 h 91"/>
                <a:gd name="T116" fmla="*/ 35 w 72"/>
                <a:gd name="T117" fmla="*/ 13 h 91"/>
                <a:gd name="T118" fmla="*/ 35 w 72"/>
                <a:gd name="T119" fmla="*/ 1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2" h="91">
                  <a:moveTo>
                    <a:pt x="35" y="13"/>
                  </a:moveTo>
                  <a:lnTo>
                    <a:pt x="35" y="13"/>
                  </a:lnTo>
                  <a:lnTo>
                    <a:pt x="30" y="13"/>
                  </a:lnTo>
                  <a:lnTo>
                    <a:pt x="25" y="11"/>
                  </a:lnTo>
                  <a:lnTo>
                    <a:pt x="14" y="8"/>
                  </a:lnTo>
                  <a:lnTo>
                    <a:pt x="6" y="2"/>
                  </a:lnTo>
                  <a:lnTo>
                    <a:pt x="1" y="0"/>
                  </a:lnTo>
                  <a:lnTo>
                    <a:pt x="1" y="0"/>
                  </a:lnTo>
                  <a:lnTo>
                    <a:pt x="0" y="4"/>
                  </a:lnTo>
                  <a:lnTo>
                    <a:pt x="1" y="8"/>
                  </a:lnTo>
                  <a:lnTo>
                    <a:pt x="6" y="23"/>
                  </a:lnTo>
                  <a:lnTo>
                    <a:pt x="10" y="39"/>
                  </a:lnTo>
                  <a:lnTo>
                    <a:pt x="12" y="47"/>
                  </a:lnTo>
                  <a:lnTo>
                    <a:pt x="10" y="52"/>
                  </a:lnTo>
                  <a:lnTo>
                    <a:pt x="10" y="52"/>
                  </a:lnTo>
                  <a:lnTo>
                    <a:pt x="9" y="56"/>
                  </a:lnTo>
                  <a:lnTo>
                    <a:pt x="10" y="62"/>
                  </a:lnTo>
                  <a:lnTo>
                    <a:pt x="13" y="67"/>
                  </a:lnTo>
                  <a:lnTo>
                    <a:pt x="17" y="75"/>
                  </a:lnTo>
                  <a:lnTo>
                    <a:pt x="28" y="86"/>
                  </a:lnTo>
                  <a:lnTo>
                    <a:pt x="33" y="90"/>
                  </a:lnTo>
                  <a:lnTo>
                    <a:pt x="36" y="91"/>
                  </a:lnTo>
                  <a:lnTo>
                    <a:pt x="36" y="91"/>
                  </a:lnTo>
                  <a:lnTo>
                    <a:pt x="39" y="91"/>
                  </a:lnTo>
                  <a:lnTo>
                    <a:pt x="41" y="90"/>
                  </a:lnTo>
                  <a:lnTo>
                    <a:pt x="43" y="86"/>
                  </a:lnTo>
                  <a:lnTo>
                    <a:pt x="45" y="82"/>
                  </a:lnTo>
                  <a:lnTo>
                    <a:pt x="45" y="82"/>
                  </a:lnTo>
                  <a:lnTo>
                    <a:pt x="48" y="80"/>
                  </a:lnTo>
                  <a:lnTo>
                    <a:pt x="48" y="80"/>
                  </a:lnTo>
                  <a:lnTo>
                    <a:pt x="51" y="80"/>
                  </a:lnTo>
                  <a:lnTo>
                    <a:pt x="51" y="77"/>
                  </a:lnTo>
                  <a:lnTo>
                    <a:pt x="52" y="67"/>
                  </a:lnTo>
                  <a:lnTo>
                    <a:pt x="52" y="67"/>
                  </a:lnTo>
                  <a:lnTo>
                    <a:pt x="52" y="67"/>
                  </a:lnTo>
                  <a:lnTo>
                    <a:pt x="54" y="67"/>
                  </a:lnTo>
                  <a:lnTo>
                    <a:pt x="57" y="69"/>
                  </a:lnTo>
                  <a:lnTo>
                    <a:pt x="59" y="71"/>
                  </a:lnTo>
                  <a:lnTo>
                    <a:pt x="61" y="71"/>
                  </a:lnTo>
                  <a:lnTo>
                    <a:pt x="64" y="71"/>
                  </a:lnTo>
                  <a:lnTo>
                    <a:pt x="64" y="71"/>
                  </a:lnTo>
                  <a:lnTo>
                    <a:pt x="64" y="69"/>
                  </a:lnTo>
                  <a:lnTo>
                    <a:pt x="65" y="65"/>
                  </a:lnTo>
                  <a:lnTo>
                    <a:pt x="65" y="56"/>
                  </a:lnTo>
                  <a:lnTo>
                    <a:pt x="65" y="47"/>
                  </a:lnTo>
                  <a:lnTo>
                    <a:pt x="67" y="45"/>
                  </a:lnTo>
                  <a:lnTo>
                    <a:pt x="70" y="43"/>
                  </a:lnTo>
                  <a:lnTo>
                    <a:pt x="70" y="43"/>
                  </a:lnTo>
                  <a:lnTo>
                    <a:pt x="71" y="41"/>
                  </a:lnTo>
                  <a:lnTo>
                    <a:pt x="72" y="39"/>
                  </a:lnTo>
                  <a:lnTo>
                    <a:pt x="72" y="28"/>
                  </a:lnTo>
                  <a:lnTo>
                    <a:pt x="70" y="15"/>
                  </a:lnTo>
                  <a:lnTo>
                    <a:pt x="68" y="4"/>
                  </a:lnTo>
                  <a:lnTo>
                    <a:pt x="68" y="4"/>
                  </a:lnTo>
                  <a:lnTo>
                    <a:pt x="67" y="2"/>
                  </a:lnTo>
                  <a:lnTo>
                    <a:pt x="64" y="2"/>
                  </a:lnTo>
                  <a:lnTo>
                    <a:pt x="55" y="4"/>
                  </a:lnTo>
                  <a:lnTo>
                    <a:pt x="45" y="10"/>
                  </a:lnTo>
                  <a:lnTo>
                    <a:pt x="35" y="13"/>
                  </a:lnTo>
                  <a:lnTo>
                    <a:pt x="35" y="1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9" name="Freeform 105">
              <a:extLst>
                <a:ext uri="{FF2B5EF4-FFF2-40B4-BE49-F238E27FC236}">
                  <a16:creationId xmlns:a16="http://schemas.microsoft.com/office/drawing/2014/main" id="{7B613F86-F01A-EFC0-8014-47E8B65FD95C}"/>
                </a:ext>
              </a:extLst>
            </p:cNvPr>
            <p:cNvSpPr>
              <a:spLocks/>
            </p:cNvSpPr>
            <p:nvPr/>
          </p:nvSpPr>
          <p:spPr bwMode="auto">
            <a:xfrm>
              <a:off x="9098141" y="4202089"/>
              <a:ext cx="126276" cy="124268"/>
            </a:xfrm>
            <a:custGeom>
              <a:avLst/>
              <a:gdLst>
                <a:gd name="T0" fmla="*/ 74 w 94"/>
                <a:gd name="T1" fmla="*/ 10 h 110"/>
                <a:gd name="T2" fmla="*/ 74 w 94"/>
                <a:gd name="T3" fmla="*/ 15 h 110"/>
                <a:gd name="T4" fmla="*/ 65 w 94"/>
                <a:gd name="T5" fmla="*/ 17 h 110"/>
                <a:gd name="T6" fmla="*/ 62 w 94"/>
                <a:gd name="T7" fmla="*/ 23 h 110"/>
                <a:gd name="T8" fmla="*/ 61 w 94"/>
                <a:gd name="T9" fmla="*/ 27 h 110"/>
                <a:gd name="T10" fmla="*/ 56 w 94"/>
                <a:gd name="T11" fmla="*/ 30 h 110"/>
                <a:gd name="T12" fmla="*/ 51 w 94"/>
                <a:gd name="T13" fmla="*/ 32 h 110"/>
                <a:gd name="T14" fmla="*/ 51 w 94"/>
                <a:gd name="T15" fmla="*/ 34 h 110"/>
                <a:gd name="T16" fmla="*/ 49 w 94"/>
                <a:gd name="T17" fmla="*/ 38 h 110"/>
                <a:gd name="T18" fmla="*/ 38 w 94"/>
                <a:gd name="T19" fmla="*/ 34 h 110"/>
                <a:gd name="T20" fmla="*/ 33 w 94"/>
                <a:gd name="T21" fmla="*/ 30 h 110"/>
                <a:gd name="T22" fmla="*/ 29 w 94"/>
                <a:gd name="T23" fmla="*/ 30 h 110"/>
                <a:gd name="T24" fmla="*/ 17 w 94"/>
                <a:gd name="T25" fmla="*/ 42 h 110"/>
                <a:gd name="T26" fmla="*/ 10 w 94"/>
                <a:gd name="T27" fmla="*/ 47 h 110"/>
                <a:gd name="T28" fmla="*/ 4 w 94"/>
                <a:gd name="T29" fmla="*/ 53 h 110"/>
                <a:gd name="T30" fmla="*/ 0 w 94"/>
                <a:gd name="T31" fmla="*/ 69 h 110"/>
                <a:gd name="T32" fmla="*/ 3 w 94"/>
                <a:gd name="T33" fmla="*/ 73 h 110"/>
                <a:gd name="T34" fmla="*/ 7 w 94"/>
                <a:gd name="T35" fmla="*/ 71 h 110"/>
                <a:gd name="T36" fmla="*/ 16 w 94"/>
                <a:gd name="T37" fmla="*/ 62 h 110"/>
                <a:gd name="T38" fmla="*/ 20 w 94"/>
                <a:gd name="T39" fmla="*/ 60 h 110"/>
                <a:gd name="T40" fmla="*/ 26 w 94"/>
                <a:gd name="T41" fmla="*/ 56 h 110"/>
                <a:gd name="T42" fmla="*/ 35 w 94"/>
                <a:gd name="T43" fmla="*/ 55 h 110"/>
                <a:gd name="T44" fmla="*/ 38 w 94"/>
                <a:gd name="T45" fmla="*/ 56 h 110"/>
                <a:gd name="T46" fmla="*/ 42 w 94"/>
                <a:gd name="T47" fmla="*/ 75 h 110"/>
                <a:gd name="T48" fmla="*/ 45 w 94"/>
                <a:gd name="T49" fmla="*/ 90 h 110"/>
                <a:gd name="T50" fmla="*/ 51 w 94"/>
                <a:gd name="T51" fmla="*/ 97 h 110"/>
                <a:gd name="T52" fmla="*/ 59 w 94"/>
                <a:gd name="T53" fmla="*/ 101 h 110"/>
                <a:gd name="T54" fmla="*/ 68 w 94"/>
                <a:gd name="T55" fmla="*/ 110 h 110"/>
                <a:gd name="T56" fmla="*/ 71 w 94"/>
                <a:gd name="T57" fmla="*/ 110 h 110"/>
                <a:gd name="T58" fmla="*/ 74 w 94"/>
                <a:gd name="T59" fmla="*/ 107 h 110"/>
                <a:gd name="T60" fmla="*/ 72 w 94"/>
                <a:gd name="T61" fmla="*/ 88 h 110"/>
                <a:gd name="T62" fmla="*/ 71 w 94"/>
                <a:gd name="T63" fmla="*/ 79 h 110"/>
                <a:gd name="T64" fmla="*/ 74 w 94"/>
                <a:gd name="T65" fmla="*/ 75 h 110"/>
                <a:gd name="T66" fmla="*/ 86 w 94"/>
                <a:gd name="T67" fmla="*/ 73 h 110"/>
                <a:gd name="T68" fmla="*/ 93 w 94"/>
                <a:gd name="T69" fmla="*/ 68 h 110"/>
                <a:gd name="T70" fmla="*/ 94 w 94"/>
                <a:gd name="T71" fmla="*/ 64 h 110"/>
                <a:gd name="T72" fmla="*/ 93 w 94"/>
                <a:gd name="T73" fmla="*/ 42 h 110"/>
                <a:gd name="T74" fmla="*/ 87 w 94"/>
                <a:gd name="T75" fmla="*/ 12 h 110"/>
                <a:gd name="T76" fmla="*/ 87 w 94"/>
                <a:gd name="T77" fmla="*/ 6 h 110"/>
                <a:gd name="T78" fmla="*/ 81 w 94"/>
                <a:gd name="T79" fmla="*/ 0 h 110"/>
                <a:gd name="T80" fmla="*/ 75 w 94"/>
                <a:gd name="T81" fmla="*/ 0 h 110"/>
                <a:gd name="T82" fmla="*/ 72 w 94"/>
                <a:gd name="T83" fmla="*/ 6 h 110"/>
                <a:gd name="T84" fmla="*/ 74 w 94"/>
                <a:gd name="T85" fmla="*/ 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4" h="110">
                  <a:moveTo>
                    <a:pt x="74" y="10"/>
                  </a:moveTo>
                  <a:lnTo>
                    <a:pt x="74" y="10"/>
                  </a:lnTo>
                  <a:lnTo>
                    <a:pt x="74" y="14"/>
                  </a:lnTo>
                  <a:lnTo>
                    <a:pt x="74" y="15"/>
                  </a:lnTo>
                  <a:lnTo>
                    <a:pt x="70" y="17"/>
                  </a:lnTo>
                  <a:lnTo>
                    <a:pt x="65" y="17"/>
                  </a:lnTo>
                  <a:lnTo>
                    <a:pt x="64" y="19"/>
                  </a:lnTo>
                  <a:lnTo>
                    <a:pt x="62" y="23"/>
                  </a:lnTo>
                  <a:lnTo>
                    <a:pt x="62" y="23"/>
                  </a:lnTo>
                  <a:lnTo>
                    <a:pt x="61" y="27"/>
                  </a:lnTo>
                  <a:lnTo>
                    <a:pt x="59" y="28"/>
                  </a:lnTo>
                  <a:lnTo>
                    <a:pt x="56" y="30"/>
                  </a:lnTo>
                  <a:lnTo>
                    <a:pt x="52" y="30"/>
                  </a:lnTo>
                  <a:lnTo>
                    <a:pt x="51" y="32"/>
                  </a:lnTo>
                  <a:lnTo>
                    <a:pt x="51" y="34"/>
                  </a:lnTo>
                  <a:lnTo>
                    <a:pt x="51" y="34"/>
                  </a:lnTo>
                  <a:lnTo>
                    <a:pt x="51" y="38"/>
                  </a:lnTo>
                  <a:lnTo>
                    <a:pt x="49" y="38"/>
                  </a:lnTo>
                  <a:lnTo>
                    <a:pt x="45" y="38"/>
                  </a:lnTo>
                  <a:lnTo>
                    <a:pt x="38" y="34"/>
                  </a:lnTo>
                  <a:lnTo>
                    <a:pt x="33" y="30"/>
                  </a:lnTo>
                  <a:lnTo>
                    <a:pt x="33" y="30"/>
                  </a:lnTo>
                  <a:lnTo>
                    <a:pt x="30" y="28"/>
                  </a:lnTo>
                  <a:lnTo>
                    <a:pt x="29" y="30"/>
                  </a:lnTo>
                  <a:lnTo>
                    <a:pt x="23" y="34"/>
                  </a:lnTo>
                  <a:lnTo>
                    <a:pt x="17" y="42"/>
                  </a:lnTo>
                  <a:lnTo>
                    <a:pt x="10" y="47"/>
                  </a:lnTo>
                  <a:lnTo>
                    <a:pt x="10" y="47"/>
                  </a:lnTo>
                  <a:lnTo>
                    <a:pt x="7" y="49"/>
                  </a:lnTo>
                  <a:lnTo>
                    <a:pt x="4" y="53"/>
                  </a:lnTo>
                  <a:lnTo>
                    <a:pt x="1" y="62"/>
                  </a:lnTo>
                  <a:lnTo>
                    <a:pt x="0" y="69"/>
                  </a:lnTo>
                  <a:lnTo>
                    <a:pt x="1" y="71"/>
                  </a:lnTo>
                  <a:lnTo>
                    <a:pt x="3" y="73"/>
                  </a:lnTo>
                  <a:lnTo>
                    <a:pt x="3" y="73"/>
                  </a:lnTo>
                  <a:lnTo>
                    <a:pt x="7" y="71"/>
                  </a:lnTo>
                  <a:lnTo>
                    <a:pt x="11" y="66"/>
                  </a:lnTo>
                  <a:lnTo>
                    <a:pt x="16" y="62"/>
                  </a:lnTo>
                  <a:lnTo>
                    <a:pt x="20" y="60"/>
                  </a:lnTo>
                  <a:lnTo>
                    <a:pt x="20" y="60"/>
                  </a:lnTo>
                  <a:lnTo>
                    <a:pt x="24" y="60"/>
                  </a:lnTo>
                  <a:lnTo>
                    <a:pt x="26" y="56"/>
                  </a:lnTo>
                  <a:lnTo>
                    <a:pt x="29" y="55"/>
                  </a:lnTo>
                  <a:lnTo>
                    <a:pt x="35" y="55"/>
                  </a:lnTo>
                  <a:lnTo>
                    <a:pt x="35" y="55"/>
                  </a:lnTo>
                  <a:lnTo>
                    <a:pt x="38" y="56"/>
                  </a:lnTo>
                  <a:lnTo>
                    <a:pt x="39" y="62"/>
                  </a:lnTo>
                  <a:lnTo>
                    <a:pt x="42" y="75"/>
                  </a:lnTo>
                  <a:lnTo>
                    <a:pt x="43" y="83"/>
                  </a:lnTo>
                  <a:lnTo>
                    <a:pt x="45" y="90"/>
                  </a:lnTo>
                  <a:lnTo>
                    <a:pt x="46" y="96"/>
                  </a:lnTo>
                  <a:lnTo>
                    <a:pt x="51" y="97"/>
                  </a:lnTo>
                  <a:lnTo>
                    <a:pt x="51" y="97"/>
                  </a:lnTo>
                  <a:lnTo>
                    <a:pt x="59" y="101"/>
                  </a:lnTo>
                  <a:lnTo>
                    <a:pt x="64" y="105"/>
                  </a:lnTo>
                  <a:lnTo>
                    <a:pt x="68" y="110"/>
                  </a:lnTo>
                  <a:lnTo>
                    <a:pt x="71" y="110"/>
                  </a:lnTo>
                  <a:lnTo>
                    <a:pt x="71" y="110"/>
                  </a:lnTo>
                  <a:lnTo>
                    <a:pt x="74" y="110"/>
                  </a:lnTo>
                  <a:lnTo>
                    <a:pt x="74" y="107"/>
                  </a:lnTo>
                  <a:lnTo>
                    <a:pt x="74" y="97"/>
                  </a:lnTo>
                  <a:lnTo>
                    <a:pt x="72" y="88"/>
                  </a:lnTo>
                  <a:lnTo>
                    <a:pt x="71" y="79"/>
                  </a:lnTo>
                  <a:lnTo>
                    <a:pt x="71" y="79"/>
                  </a:lnTo>
                  <a:lnTo>
                    <a:pt x="72" y="77"/>
                  </a:lnTo>
                  <a:lnTo>
                    <a:pt x="74" y="75"/>
                  </a:lnTo>
                  <a:lnTo>
                    <a:pt x="80" y="75"/>
                  </a:lnTo>
                  <a:lnTo>
                    <a:pt x="86" y="73"/>
                  </a:lnTo>
                  <a:lnTo>
                    <a:pt x="90" y="71"/>
                  </a:lnTo>
                  <a:lnTo>
                    <a:pt x="93" y="68"/>
                  </a:lnTo>
                  <a:lnTo>
                    <a:pt x="93" y="68"/>
                  </a:lnTo>
                  <a:lnTo>
                    <a:pt x="94" y="64"/>
                  </a:lnTo>
                  <a:lnTo>
                    <a:pt x="94" y="56"/>
                  </a:lnTo>
                  <a:lnTo>
                    <a:pt x="93" y="42"/>
                  </a:lnTo>
                  <a:lnTo>
                    <a:pt x="90" y="27"/>
                  </a:lnTo>
                  <a:lnTo>
                    <a:pt x="87" y="12"/>
                  </a:lnTo>
                  <a:lnTo>
                    <a:pt x="87" y="12"/>
                  </a:lnTo>
                  <a:lnTo>
                    <a:pt x="87" y="6"/>
                  </a:lnTo>
                  <a:lnTo>
                    <a:pt x="84" y="2"/>
                  </a:lnTo>
                  <a:lnTo>
                    <a:pt x="81" y="0"/>
                  </a:lnTo>
                  <a:lnTo>
                    <a:pt x="78" y="0"/>
                  </a:lnTo>
                  <a:lnTo>
                    <a:pt x="75" y="0"/>
                  </a:lnTo>
                  <a:lnTo>
                    <a:pt x="74" y="2"/>
                  </a:lnTo>
                  <a:lnTo>
                    <a:pt x="72" y="6"/>
                  </a:lnTo>
                  <a:lnTo>
                    <a:pt x="74" y="10"/>
                  </a:lnTo>
                  <a:lnTo>
                    <a:pt x="74" y="1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0" name="Freeform 106">
              <a:extLst>
                <a:ext uri="{FF2B5EF4-FFF2-40B4-BE49-F238E27FC236}">
                  <a16:creationId xmlns:a16="http://schemas.microsoft.com/office/drawing/2014/main" id="{E8C08CAA-7A02-C69E-C6CE-3C255256AEEC}"/>
                </a:ext>
              </a:extLst>
            </p:cNvPr>
            <p:cNvSpPr>
              <a:spLocks/>
            </p:cNvSpPr>
            <p:nvPr/>
          </p:nvSpPr>
          <p:spPr bwMode="auto">
            <a:xfrm>
              <a:off x="9486373" y="5557744"/>
              <a:ext cx="33584" cy="13557"/>
            </a:xfrm>
            <a:custGeom>
              <a:avLst/>
              <a:gdLst>
                <a:gd name="T0" fmla="*/ 0 w 25"/>
                <a:gd name="T1" fmla="*/ 8 h 12"/>
                <a:gd name="T2" fmla="*/ 0 w 25"/>
                <a:gd name="T3" fmla="*/ 8 h 12"/>
                <a:gd name="T4" fmla="*/ 6 w 25"/>
                <a:gd name="T5" fmla="*/ 12 h 12"/>
                <a:gd name="T6" fmla="*/ 13 w 25"/>
                <a:gd name="T7" fmla="*/ 12 h 12"/>
                <a:gd name="T8" fmla="*/ 20 w 25"/>
                <a:gd name="T9" fmla="*/ 8 h 12"/>
                <a:gd name="T10" fmla="*/ 23 w 25"/>
                <a:gd name="T11" fmla="*/ 6 h 12"/>
                <a:gd name="T12" fmla="*/ 25 w 25"/>
                <a:gd name="T13" fmla="*/ 4 h 12"/>
                <a:gd name="T14" fmla="*/ 25 w 25"/>
                <a:gd name="T15" fmla="*/ 4 h 12"/>
                <a:gd name="T16" fmla="*/ 23 w 25"/>
                <a:gd name="T17" fmla="*/ 2 h 12"/>
                <a:gd name="T18" fmla="*/ 20 w 25"/>
                <a:gd name="T19" fmla="*/ 0 h 12"/>
                <a:gd name="T20" fmla="*/ 12 w 25"/>
                <a:gd name="T21" fmla="*/ 0 h 12"/>
                <a:gd name="T22" fmla="*/ 3 w 25"/>
                <a:gd name="T23" fmla="*/ 4 h 12"/>
                <a:gd name="T24" fmla="*/ 0 w 25"/>
                <a:gd name="T25" fmla="*/ 6 h 12"/>
                <a:gd name="T26" fmla="*/ 0 w 25"/>
                <a:gd name="T27" fmla="*/ 8 h 12"/>
                <a:gd name="T28" fmla="*/ 0 w 25"/>
                <a:gd name="T2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12">
                  <a:moveTo>
                    <a:pt x="0" y="8"/>
                  </a:moveTo>
                  <a:lnTo>
                    <a:pt x="0" y="8"/>
                  </a:lnTo>
                  <a:lnTo>
                    <a:pt x="6" y="12"/>
                  </a:lnTo>
                  <a:lnTo>
                    <a:pt x="13" y="12"/>
                  </a:lnTo>
                  <a:lnTo>
                    <a:pt x="20" y="8"/>
                  </a:lnTo>
                  <a:lnTo>
                    <a:pt x="23" y="6"/>
                  </a:lnTo>
                  <a:lnTo>
                    <a:pt x="25" y="4"/>
                  </a:lnTo>
                  <a:lnTo>
                    <a:pt x="25" y="4"/>
                  </a:lnTo>
                  <a:lnTo>
                    <a:pt x="23" y="2"/>
                  </a:lnTo>
                  <a:lnTo>
                    <a:pt x="20" y="0"/>
                  </a:lnTo>
                  <a:lnTo>
                    <a:pt x="12" y="0"/>
                  </a:lnTo>
                  <a:lnTo>
                    <a:pt x="3" y="4"/>
                  </a:lnTo>
                  <a:lnTo>
                    <a:pt x="0" y="6"/>
                  </a:lnTo>
                  <a:lnTo>
                    <a:pt x="0" y="8"/>
                  </a:lnTo>
                  <a:lnTo>
                    <a:pt x="0" y="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1" name="Freeform 107">
              <a:extLst>
                <a:ext uri="{FF2B5EF4-FFF2-40B4-BE49-F238E27FC236}">
                  <a16:creationId xmlns:a16="http://schemas.microsoft.com/office/drawing/2014/main" id="{A9CCD12A-3A24-8718-5782-0B784542C22F}"/>
                </a:ext>
              </a:extLst>
            </p:cNvPr>
            <p:cNvSpPr>
              <a:spLocks/>
            </p:cNvSpPr>
            <p:nvPr/>
          </p:nvSpPr>
          <p:spPr bwMode="auto">
            <a:xfrm>
              <a:off x="8975895" y="4162549"/>
              <a:ext cx="57765" cy="82469"/>
            </a:xfrm>
            <a:custGeom>
              <a:avLst/>
              <a:gdLst>
                <a:gd name="T0" fmla="*/ 26 w 43"/>
                <a:gd name="T1" fmla="*/ 30 h 73"/>
                <a:gd name="T2" fmla="*/ 26 w 43"/>
                <a:gd name="T3" fmla="*/ 30 h 73"/>
                <a:gd name="T4" fmla="*/ 9 w 43"/>
                <a:gd name="T5" fmla="*/ 53 h 73"/>
                <a:gd name="T6" fmla="*/ 1 w 43"/>
                <a:gd name="T7" fmla="*/ 64 h 73"/>
                <a:gd name="T8" fmla="*/ 0 w 43"/>
                <a:gd name="T9" fmla="*/ 69 h 73"/>
                <a:gd name="T10" fmla="*/ 0 w 43"/>
                <a:gd name="T11" fmla="*/ 71 h 73"/>
                <a:gd name="T12" fmla="*/ 0 w 43"/>
                <a:gd name="T13" fmla="*/ 71 h 73"/>
                <a:gd name="T14" fmla="*/ 1 w 43"/>
                <a:gd name="T15" fmla="*/ 73 h 73"/>
                <a:gd name="T16" fmla="*/ 3 w 43"/>
                <a:gd name="T17" fmla="*/ 73 h 73"/>
                <a:gd name="T18" fmla="*/ 6 w 43"/>
                <a:gd name="T19" fmla="*/ 69 h 73"/>
                <a:gd name="T20" fmla="*/ 16 w 43"/>
                <a:gd name="T21" fmla="*/ 56 h 73"/>
                <a:gd name="T22" fmla="*/ 26 w 43"/>
                <a:gd name="T23" fmla="*/ 42 h 73"/>
                <a:gd name="T24" fmla="*/ 36 w 43"/>
                <a:gd name="T25" fmla="*/ 29 h 73"/>
                <a:gd name="T26" fmla="*/ 36 w 43"/>
                <a:gd name="T27" fmla="*/ 29 h 73"/>
                <a:gd name="T28" fmla="*/ 42 w 43"/>
                <a:gd name="T29" fmla="*/ 21 h 73"/>
                <a:gd name="T30" fmla="*/ 43 w 43"/>
                <a:gd name="T31" fmla="*/ 15 h 73"/>
                <a:gd name="T32" fmla="*/ 43 w 43"/>
                <a:gd name="T33" fmla="*/ 8 h 73"/>
                <a:gd name="T34" fmla="*/ 41 w 43"/>
                <a:gd name="T35" fmla="*/ 2 h 73"/>
                <a:gd name="T36" fmla="*/ 41 w 43"/>
                <a:gd name="T37" fmla="*/ 2 h 73"/>
                <a:gd name="T38" fmla="*/ 41 w 43"/>
                <a:gd name="T39" fmla="*/ 0 h 73"/>
                <a:gd name="T40" fmla="*/ 39 w 43"/>
                <a:gd name="T41" fmla="*/ 0 h 73"/>
                <a:gd name="T42" fmla="*/ 35 w 43"/>
                <a:gd name="T43" fmla="*/ 8 h 73"/>
                <a:gd name="T44" fmla="*/ 30 w 43"/>
                <a:gd name="T45" fmla="*/ 19 h 73"/>
                <a:gd name="T46" fmla="*/ 26 w 43"/>
                <a:gd name="T47" fmla="*/ 30 h 73"/>
                <a:gd name="T48" fmla="*/ 26 w 43"/>
                <a:gd name="T49" fmla="*/ 3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73">
                  <a:moveTo>
                    <a:pt x="26" y="30"/>
                  </a:moveTo>
                  <a:lnTo>
                    <a:pt x="26" y="30"/>
                  </a:lnTo>
                  <a:lnTo>
                    <a:pt x="9" y="53"/>
                  </a:lnTo>
                  <a:lnTo>
                    <a:pt x="1" y="64"/>
                  </a:lnTo>
                  <a:lnTo>
                    <a:pt x="0" y="69"/>
                  </a:lnTo>
                  <a:lnTo>
                    <a:pt x="0" y="71"/>
                  </a:lnTo>
                  <a:lnTo>
                    <a:pt x="0" y="71"/>
                  </a:lnTo>
                  <a:lnTo>
                    <a:pt x="1" y="73"/>
                  </a:lnTo>
                  <a:lnTo>
                    <a:pt x="3" y="73"/>
                  </a:lnTo>
                  <a:lnTo>
                    <a:pt x="6" y="69"/>
                  </a:lnTo>
                  <a:lnTo>
                    <a:pt x="16" y="56"/>
                  </a:lnTo>
                  <a:lnTo>
                    <a:pt x="26" y="42"/>
                  </a:lnTo>
                  <a:lnTo>
                    <a:pt x="36" y="29"/>
                  </a:lnTo>
                  <a:lnTo>
                    <a:pt x="36" y="29"/>
                  </a:lnTo>
                  <a:lnTo>
                    <a:pt x="42" y="21"/>
                  </a:lnTo>
                  <a:lnTo>
                    <a:pt x="43" y="15"/>
                  </a:lnTo>
                  <a:lnTo>
                    <a:pt x="43" y="8"/>
                  </a:lnTo>
                  <a:lnTo>
                    <a:pt x="41" y="2"/>
                  </a:lnTo>
                  <a:lnTo>
                    <a:pt x="41" y="2"/>
                  </a:lnTo>
                  <a:lnTo>
                    <a:pt x="41" y="0"/>
                  </a:lnTo>
                  <a:lnTo>
                    <a:pt x="39" y="0"/>
                  </a:lnTo>
                  <a:lnTo>
                    <a:pt x="35" y="8"/>
                  </a:lnTo>
                  <a:lnTo>
                    <a:pt x="30" y="19"/>
                  </a:lnTo>
                  <a:lnTo>
                    <a:pt x="26" y="30"/>
                  </a:lnTo>
                  <a:lnTo>
                    <a:pt x="26" y="3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2" name="Freeform 108">
              <a:extLst>
                <a:ext uri="{FF2B5EF4-FFF2-40B4-BE49-F238E27FC236}">
                  <a16:creationId xmlns:a16="http://schemas.microsoft.com/office/drawing/2014/main" id="{F0DDFF42-C753-D3D2-FC9A-5D4143AF7761}"/>
                </a:ext>
              </a:extLst>
            </p:cNvPr>
            <p:cNvSpPr>
              <a:spLocks/>
            </p:cNvSpPr>
            <p:nvPr/>
          </p:nvSpPr>
          <p:spPr bwMode="auto">
            <a:xfrm>
              <a:off x="9008136" y="4437070"/>
              <a:ext cx="175980" cy="213516"/>
            </a:xfrm>
            <a:custGeom>
              <a:avLst/>
              <a:gdLst>
                <a:gd name="T0" fmla="*/ 18 w 131"/>
                <a:gd name="T1" fmla="*/ 61 h 189"/>
                <a:gd name="T2" fmla="*/ 9 w 131"/>
                <a:gd name="T3" fmla="*/ 93 h 189"/>
                <a:gd name="T4" fmla="*/ 0 w 131"/>
                <a:gd name="T5" fmla="*/ 115 h 189"/>
                <a:gd name="T6" fmla="*/ 2 w 131"/>
                <a:gd name="T7" fmla="*/ 128 h 189"/>
                <a:gd name="T8" fmla="*/ 17 w 131"/>
                <a:gd name="T9" fmla="*/ 134 h 189"/>
                <a:gd name="T10" fmla="*/ 21 w 131"/>
                <a:gd name="T11" fmla="*/ 137 h 189"/>
                <a:gd name="T12" fmla="*/ 22 w 131"/>
                <a:gd name="T13" fmla="*/ 160 h 189"/>
                <a:gd name="T14" fmla="*/ 19 w 131"/>
                <a:gd name="T15" fmla="*/ 180 h 189"/>
                <a:gd name="T16" fmla="*/ 24 w 131"/>
                <a:gd name="T17" fmla="*/ 189 h 189"/>
                <a:gd name="T18" fmla="*/ 34 w 131"/>
                <a:gd name="T19" fmla="*/ 178 h 189"/>
                <a:gd name="T20" fmla="*/ 34 w 131"/>
                <a:gd name="T21" fmla="*/ 166 h 189"/>
                <a:gd name="T22" fmla="*/ 31 w 131"/>
                <a:gd name="T23" fmla="*/ 156 h 189"/>
                <a:gd name="T24" fmla="*/ 33 w 131"/>
                <a:gd name="T25" fmla="*/ 119 h 189"/>
                <a:gd name="T26" fmla="*/ 36 w 131"/>
                <a:gd name="T27" fmla="*/ 115 h 189"/>
                <a:gd name="T28" fmla="*/ 46 w 131"/>
                <a:gd name="T29" fmla="*/ 121 h 189"/>
                <a:gd name="T30" fmla="*/ 44 w 131"/>
                <a:gd name="T31" fmla="*/ 130 h 189"/>
                <a:gd name="T32" fmla="*/ 47 w 131"/>
                <a:gd name="T33" fmla="*/ 141 h 189"/>
                <a:gd name="T34" fmla="*/ 55 w 131"/>
                <a:gd name="T35" fmla="*/ 154 h 189"/>
                <a:gd name="T36" fmla="*/ 56 w 131"/>
                <a:gd name="T37" fmla="*/ 162 h 189"/>
                <a:gd name="T38" fmla="*/ 66 w 131"/>
                <a:gd name="T39" fmla="*/ 162 h 189"/>
                <a:gd name="T40" fmla="*/ 78 w 131"/>
                <a:gd name="T41" fmla="*/ 154 h 189"/>
                <a:gd name="T42" fmla="*/ 75 w 131"/>
                <a:gd name="T43" fmla="*/ 137 h 189"/>
                <a:gd name="T44" fmla="*/ 72 w 131"/>
                <a:gd name="T45" fmla="*/ 130 h 189"/>
                <a:gd name="T46" fmla="*/ 72 w 131"/>
                <a:gd name="T47" fmla="*/ 112 h 189"/>
                <a:gd name="T48" fmla="*/ 65 w 131"/>
                <a:gd name="T49" fmla="*/ 102 h 189"/>
                <a:gd name="T50" fmla="*/ 61 w 131"/>
                <a:gd name="T51" fmla="*/ 91 h 189"/>
                <a:gd name="T52" fmla="*/ 63 w 131"/>
                <a:gd name="T53" fmla="*/ 87 h 189"/>
                <a:gd name="T54" fmla="*/ 91 w 131"/>
                <a:gd name="T55" fmla="*/ 67 h 189"/>
                <a:gd name="T56" fmla="*/ 94 w 131"/>
                <a:gd name="T57" fmla="*/ 59 h 189"/>
                <a:gd name="T58" fmla="*/ 74 w 131"/>
                <a:gd name="T59" fmla="*/ 59 h 189"/>
                <a:gd name="T60" fmla="*/ 56 w 131"/>
                <a:gd name="T61" fmla="*/ 71 h 189"/>
                <a:gd name="T62" fmla="*/ 52 w 131"/>
                <a:gd name="T63" fmla="*/ 80 h 189"/>
                <a:gd name="T64" fmla="*/ 38 w 131"/>
                <a:gd name="T65" fmla="*/ 76 h 189"/>
                <a:gd name="T66" fmla="*/ 28 w 131"/>
                <a:gd name="T67" fmla="*/ 59 h 189"/>
                <a:gd name="T68" fmla="*/ 30 w 131"/>
                <a:gd name="T69" fmla="*/ 47 h 189"/>
                <a:gd name="T70" fmla="*/ 47 w 131"/>
                <a:gd name="T71" fmla="*/ 32 h 189"/>
                <a:gd name="T72" fmla="*/ 78 w 131"/>
                <a:gd name="T73" fmla="*/ 28 h 189"/>
                <a:gd name="T74" fmla="*/ 94 w 131"/>
                <a:gd name="T75" fmla="*/ 32 h 189"/>
                <a:gd name="T76" fmla="*/ 110 w 131"/>
                <a:gd name="T77" fmla="*/ 30 h 189"/>
                <a:gd name="T78" fmla="*/ 129 w 131"/>
                <a:gd name="T79" fmla="*/ 6 h 189"/>
                <a:gd name="T80" fmla="*/ 129 w 131"/>
                <a:gd name="T81" fmla="*/ 0 h 189"/>
                <a:gd name="T82" fmla="*/ 107 w 131"/>
                <a:gd name="T83" fmla="*/ 17 h 189"/>
                <a:gd name="T84" fmla="*/ 84 w 131"/>
                <a:gd name="T85" fmla="*/ 19 h 189"/>
                <a:gd name="T86" fmla="*/ 57 w 131"/>
                <a:gd name="T87" fmla="*/ 9 h 189"/>
                <a:gd name="T88" fmla="*/ 47 w 131"/>
                <a:gd name="T89" fmla="*/ 9 h 189"/>
                <a:gd name="T90" fmla="*/ 37 w 131"/>
                <a:gd name="T91" fmla="*/ 21 h 189"/>
                <a:gd name="T92" fmla="*/ 30 w 131"/>
                <a:gd name="T93" fmla="*/ 24 h 189"/>
                <a:gd name="T94" fmla="*/ 22 w 131"/>
                <a:gd name="T95" fmla="*/ 52 h 189"/>
                <a:gd name="T96" fmla="*/ 19 w 131"/>
                <a:gd name="T97" fmla="*/ 5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1" h="189">
                  <a:moveTo>
                    <a:pt x="19" y="59"/>
                  </a:moveTo>
                  <a:lnTo>
                    <a:pt x="19" y="59"/>
                  </a:lnTo>
                  <a:lnTo>
                    <a:pt x="18" y="61"/>
                  </a:lnTo>
                  <a:lnTo>
                    <a:pt x="17" y="65"/>
                  </a:lnTo>
                  <a:lnTo>
                    <a:pt x="14" y="78"/>
                  </a:lnTo>
                  <a:lnTo>
                    <a:pt x="9" y="93"/>
                  </a:lnTo>
                  <a:lnTo>
                    <a:pt x="3" y="108"/>
                  </a:lnTo>
                  <a:lnTo>
                    <a:pt x="3" y="108"/>
                  </a:lnTo>
                  <a:lnTo>
                    <a:pt x="0" y="115"/>
                  </a:lnTo>
                  <a:lnTo>
                    <a:pt x="0" y="121"/>
                  </a:lnTo>
                  <a:lnTo>
                    <a:pt x="0" y="126"/>
                  </a:lnTo>
                  <a:lnTo>
                    <a:pt x="2" y="128"/>
                  </a:lnTo>
                  <a:lnTo>
                    <a:pt x="5" y="132"/>
                  </a:lnTo>
                  <a:lnTo>
                    <a:pt x="9" y="132"/>
                  </a:lnTo>
                  <a:lnTo>
                    <a:pt x="17" y="134"/>
                  </a:lnTo>
                  <a:lnTo>
                    <a:pt x="17" y="134"/>
                  </a:lnTo>
                  <a:lnTo>
                    <a:pt x="19" y="134"/>
                  </a:lnTo>
                  <a:lnTo>
                    <a:pt x="21" y="137"/>
                  </a:lnTo>
                  <a:lnTo>
                    <a:pt x="22" y="143"/>
                  </a:lnTo>
                  <a:lnTo>
                    <a:pt x="22" y="152"/>
                  </a:lnTo>
                  <a:lnTo>
                    <a:pt x="22" y="160"/>
                  </a:lnTo>
                  <a:lnTo>
                    <a:pt x="22" y="160"/>
                  </a:lnTo>
                  <a:lnTo>
                    <a:pt x="21" y="169"/>
                  </a:lnTo>
                  <a:lnTo>
                    <a:pt x="19" y="180"/>
                  </a:lnTo>
                  <a:lnTo>
                    <a:pt x="21" y="188"/>
                  </a:lnTo>
                  <a:lnTo>
                    <a:pt x="22" y="189"/>
                  </a:lnTo>
                  <a:lnTo>
                    <a:pt x="24" y="189"/>
                  </a:lnTo>
                  <a:lnTo>
                    <a:pt x="24" y="189"/>
                  </a:lnTo>
                  <a:lnTo>
                    <a:pt x="31" y="184"/>
                  </a:lnTo>
                  <a:lnTo>
                    <a:pt x="34" y="178"/>
                  </a:lnTo>
                  <a:lnTo>
                    <a:pt x="36" y="171"/>
                  </a:lnTo>
                  <a:lnTo>
                    <a:pt x="36" y="167"/>
                  </a:lnTo>
                  <a:lnTo>
                    <a:pt x="34" y="166"/>
                  </a:lnTo>
                  <a:lnTo>
                    <a:pt x="34" y="166"/>
                  </a:lnTo>
                  <a:lnTo>
                    <a:pt x="33" y="162"/>
                  </a:lnTo>
                  <a:lnTo>
                    <a:pt x="31" y="156"/>
                  </a:lnTo>
                  <a:lnTo>
                    <a:pt x="30" y="143"/>
                  </a:lnTo>
                  <a:lnTo>
                    <a:pt x="31" y="128"/>
                  </a:lnTo>
                  <a:lnTo>
                    <a:pt x="33" y="119"/>
                  </a:lnTo>
                  <a:lnTo>
                    <a:pt x="33" y="119"/>
                  </a:lnTo>
                  <a:lnTo>
                    <a:pt x="34" y="117"/>
                  </a:lnTo>
                  <a:lnTo>
                    <a:pt x="36" y="115"/>
                  </a:lnTo>
                  <a:lnTo>
                    <a:pt x="41" y="115"/>
                  </a:lnTo>
                  <a:lnTo>
                    <a:pt x="44" y="119"/>
                  </a:lnTo>
                  <a:lnTo>
                    <a:pt x="46" y="121"/>
                  </a:lnTo>
                  <a:lnTo>
                    <a:pt x="46" y="124"/>
                  </a:lnTo>
                  <a:lnTo>
                    <a:pt x="44" y="130"/>
                  </a:lnTo>
                  <a:lnTo>
                    <a:pt x="44" y="130"/>
                  </a:lnTo>
                  <a:lnTo>
                    <a:pt x="44" y="134"/>
                  </a:lnTo>
                  <a:lnTo>
                    <a:pt x="44" y="136"/>
                  </a:lnTo>
                  <a:lnTo>
                    <a:pt x="47" y="141"/>
                  </a:lnTo>
                  <a:lnTo>
                    <a:pt x="53" y="147"/>
                  </a:lnTo>
                  <a:lnTo>
                    <a:pt x="55" y="151"/>
                  </a:lnTo>
                  <a:lnTo>
                    <a:pt x="55" y="154"/>
                  </a:lnTo>
                  <a:lnTo>
                    <a:pt x="55" y="154"/>
                  </a:lnTo>
                  <a:lnTo>
                    <a:pt x="55" y="160"/>
                  </a:lnTo>
                  <a:lnTo>
                    <a:pt x="56" y="162"/>
                  </a:lnTo>
                  <a:lnTo>
                    <a:pt x="57" y="164"/>
                  </a:lnTo>
                  <a:lnTo>
                    <a:pt x="61" y="164"/>
                  </a:lnTo>
                  <a:lnTo>
                    <a:pt x="66" y="162"/>
                  </a:lnTo>
                  <a:lnTo>
                    <a:pt x="74" y="158"/>
                  </a:lnTo>
                  <a:lnTo>
                    <a:pt x="74" y="158"/>
                  </a:lnTo>
                  <a:lnTo>
                    <a:pt x="78" y="154"/>
                  </a:lnTo>
                  <a:lnTo>
                    <a:pt x="79" y="151"/>
                  </a:lnTo>
                  <a:lnTo>
                    <a:pt x="78" y="145"/>
                  </a:lnTo>
                  <a:lnTo>
                    <a:pt x="75" y="137"/>
                  </a:lnTo>
                  <a:lnTo>
                    <a:pt x="75" y="137"/>
                  </a:lnTo>
                  <a:lnTo>
                    <a:pt x="72" y="134"/>
                  </a:lnTo>
                  <a:lnTo>
                    <a:pt x="72" y="130"/>
                  </a:lnTo>
                  <a:lnTo>
                    <a:pt x="74" y="123"/>
                  </a:lnTo>
                  <a:lnTo>
                    <a:pt x="74" y="115"/>
                  </a:lnTo>
                  <a:lnTo>
                    <a:pt x="72" y="112"/>
                  </a:lnTo>
                  <a:lnTo>
                    <a:pt x="71" y="110"/>
                  </a:lnTo>
                  <a:lnTo>
                    <a:pt x="71" y="110"/>
                  </a:lnTo>
                  <a:lnTo>
                    <a:pt x="65" y="102"/>
                  </a:lnTo>
                  <a:lnTo>
                    <a:pt x="61" y="97"/>
                  </a:lnTo>
                  <a:lnTo>
                    <a:pt x="61" y="93"/>
                  </a:lnTo>
                  <a:lnTo>
                    <a:pt x="61" y="91"/>
                  </a:lnTo>
                  <a:lnTo>
                    <a:pt x="62" y="89"/>
                  </a:lnTo>
                  <a:lnTo>
                    <a:pt x="63" y="87"/>
                  </a:lnTo>
                  <a:lnTo>
                    <a:pt x="63" y="87"/>
                  </a:lnTo>
                  <a:lnTo>
                    <a:pt x="72" y="84"/>
                  </a:lnTo>
                  <a:lnTo>
                    <a:pt x="82" y="76"/>
                  </a:lnTo>
                  <a:lnTo>
                    <a:pt x="91" y="67"/>
                  </a:lnTo>
                  <a:lnTo>
                    <a:pt x="94" y="63"/>
                  </a:lnTo>
                  <a:lnTo>
                    <a:pt x="94" y="59"/>
                  </a:lnTo>
                  <a:lnTo>
                    <a:pt x="94" y="59"/>
                  </a:lnTo>
                  <a:lnTo>
                    <a:pt x="91" y="58"/>
                  </a:lnTo>
                  <a:lnTo>
                    <a:pt x="87" y="58"/>
                  </a:lnTo>
                  <a:lnTo>
                    <a:pt x="74" y="59"/>
                  </a:lnTo>
                  <a:lnTo>
                    <a:pt x="66" y="63"/>
                  </a:lnTo>
                  <a:lnTo>
                    <a:pt x="61" y="67"/>
                  </a:lnTo>
                  <a:lnTo>
                    <a:pt x="56" y="71"/>
                  </a:lnTo>
                  <a:lnTo>
                    <a:pt x="53" y="76"/>
                  </a:lnTo>
                  <a:lnTo>
                    <a:pt x="53" y="76"/>
                  </a:lnTo>
                  <a:lnTo>
                    <a:pt x="52" y="80"/>
                  </a:lnTo>
                  <a:lnTo>
                    <a:pt x="47" y="80"/>
                  </a:lnTo>
                  <a:lnTo>
                    <a:pt x="43" y="80"/>
                  </a:lnTo>
                  <a:lnTo>
                    <a:pt x="38" y="76"/>
                  </a:lnTo>
                  <a:lnTo>
                    <a:pt x="34" y="73"/>
                  </a:lnTo>
                  <a:lnTo>
                    <a:pt x="31" y="67"/>
                  </a:lnTo>
                  <a:lnTo>
                    <a:pt x="28" y="59"/>
                  </a:lnTo>
                  <a:lnTo>
                    <a:pt x="28" y="50"/>
                  </a:lnTo>
                  <a:lnTo>
                    <a:pt x="28" y="50"/>
                  </a:lnTo>
                  <a:lnTo>
                    <a:pt x="30" y="47"/>
                  </a:lnTo>
                  <a:lnTo>
                    <a:pt x="31" y="43"/>
                  </a:lnTo>
                  <a:lnTo>
                    <a:pt x="38" y="37"/>
                  </a:lnTo>
                  <a:lnTo>
                    <a:pt x="47" y="32"/>
                  </a:lnTo>
                  <a:lnTo>
                    <a:pt x="57" y="30"/>
                  </a:lnTo>
                  <a:lnTo>
                    <a:pt x="68" y="28"/>
                  </a:lnTo>
                  <a:lnTo>
                    <a:pt x="78" y="28"/>
                  </a:lnTo>
                  <a:lnTo>
                    <a:pt x="88" y="30"/>
                  </a:lnTo>
                  <a:lnTo>
                    <a:pt x="94" y="32"/>
                  </a:lnTo>
                  <a:lnTo>
                    <a:pt x="94" y="32"/>
                  </a:lnTo>
                  <a:lnTo>
                    <a:pt x="100" y="34"/>
                  </a:lnTo>
                  <a:lnTo>
                    <a:pt x="106" y="34"/>
                  </a:lnTo>
                  <a:lnTo>
                    <a:pt x="110" y="30"/>
                  </a:lnTo>
                  <a:lnTo>
                    <a:pt x="115" y="26"/>
                  </a:lnTo>
                  <a:lnTo>
                    <a:pt x="123" y="17"/>
                  </a:lnTo>
                  <a:lnTo>
                    <a:pt x="129" y="6"/>
                  </a:lnTo>
                  <a:lnTo>
                    <a:pt x="129" y="6"/>
                  </a:lnTo>
                  <a:lnTo>
                    <a:pt x="131" y="2"/>
                  </a:lnTo>
                  <a:lnTo>
                    <a:pt x="129" y="0"/>
                  </a:lnTo>
                  <a:lnTo>
                    <a:pt x="125" y="4"/>
                  </a:lnTo>
                  <a:lnTo>
                    <a:pt x="107" y="17"/>
                  </a:lnTo>
                  <a:lnTo>
                    <a:pt x="107" y="17"/>
                  </a:lnTo>
                  <a:lnTo>
                    <a:pt x="103" y="19"/>
                  </a:lnTo>
                  <a:lnTo>
                    <a:pt x="98" y="19"/>
                  </a:lnTo>
                  <a:lnTo>
                    <a:pt x="84" y="19"/>
                  </a:lnTo>
                  <a:lnTo>
                    <a:pt x="71" y="15"/>
                  </a:lnTo>
                  <a:lnTo>
                    <a:pt x="57" y="9"/>
                  </a:lnTo>
                  <a:lnTo>
                    <a:pt x="57" y="9"/>
                  </a:lnTo>
                  <a:lnTo>
                    <a:pt x="53" y="8"/>
                  </a:lnTo>
                  <a:lnTo>
                    <a:pt x="50" y="9"/>
                  </a:lnTo>
                  <a:lnTo>
                    <a:pt x="47" y="9"/>
                  </a:lnTo>
                  <a:lnTo>
                    <a:pt x="44" y="13"/>
                  </a:lnTo>
                  <a:lnTo>
                    <a:pt x="40" y="19"/>
                  </a:lnTo>
                  <a:lnTo>
                    <a:pt x="37" y="21"/>
                  </a:lnTo>
                  <a:lnTo>
                    <a:pt x="34" y="22"/>
                  </a:lnTo>
                  <a:lnTo>
                    <a:pt x="34" y="22"/>
                  </a:lnTo>
                  <a:lnTo>
                    <a:pt x="30" y="24"/>
                  </a:lnTo>
                  <a:lnTo>
                    <a:pt x="27" y="28"/>
                  </a:lnTo>
                  <a:lnTo>
                    <a:pt x="24" y="41"/>
                  </a:lnTo>
                  <a:lnTo>
                    <a:pt x="22" y="52"/>
                  </a:lnTo>
                  <a:lnTo>
                    <a:pt x="21" y="58"/>
                  </a:lnTo>
                  <a:lnTo>
                    <a:pt x="19" y="59"/>
                  </a:lnTo>
                  <a:lnTo>
                    <a:pt x="19" y="5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3" name="Freeform 109">
              <a:extLst>
                <a:ext uri="{FF2B5EF4-FFF2-40B4-BE49-F238E27FC236}">
                  <a16:creationId xmlns:a16="http://schemas.microsoft.com/office/drawing/2014/main" id="{4F7BA2B9-FEAB-164F-201E-D6B08DFDD7D1}"/>
                </a:ext>
              </a:extLst>
            </p:cNvPr>
            <p:cNvSpPr>
              <a:spLocks/>
            </p:cNvSpPr>
            <p:nvPr/>
          </p:nvSpPr>
          <p:spPr bwMode="auto">
            <a:xfrm>
              <a:off x="9052467" y="3744556"/>
              <a:ext cx="49704" cy="92636"/>
            </a:xfrm>
            <a:custGeom>
              <a:avLst/>
              <a:gdLst>
                <a:gd name="T0" fmla="*/ 12 w 37"/>
                <a:gd name="T1" fmla="*/ 82 h 82"/>
                <a:gd name="T2" fmla="*/ 12 w 37"/>
                <a:gd name="T3" fmla="*/ 82 h 82"/>
                <a:gd name="T4" fmla="*/ 15 w 37"/>
                <a:gd name="T5" fmla="*/ 76 h 82"/>
                <a:gd name="T6" fmla="*/ 19 w 37"/>
                <a:gd name="T7" fmla="*/ 67 h 82"/>
                <a:gd name="T8" fmla="*/ 29 w 37"/>
                <a:gd name="T9" fmla="*/ 43 h 82"/>
                <a:gd name="T10" fmla="*/ 36 w 37"/>
                <a:gd name="T11" fmla="*/ 17 h 82"/>
                <a:gd name="T12" fmla="*/ 37 w 37"/>
                <a:gd name="T13" fmla="*/ 8 h 82"/>
                <a:gd name="T14" fmla="*/ 36 w 37"/>
                <a:gd name="T15" fmla="*/ 2 h 82"/>
                <a:gd name="T16" fmla="*/ 36 w 37"/>
                <a:gd name="T17" fmla="*/ 2 h 82"/>
                <a:gd name="T18" fmla="*/ 33 w 37"/>
                <a:gd name="T19" fmla="*/ 0 h 82"/>
                <a:gd name="T20" fmla="*/ 30 w 37"/>
                <a:gd name="T21" fmla="*/ 0 h 82"/>
                <a:gd name="T22" fmla="*/ 25 w 37"/>
                <a:gd name="T23" fmla="*/ 2 h 82"/>
                <a:gd name="T24" fmla="*/ 20 w 37"/>
                <a:gd name="T25" fmla="*/ 6 h 82"/>
                <a:gd name="T26" fmla="*/ 15 w 37"/>
                <a:gd name="T27" fmla="*/ 11 h 82"/>
                <a:gd name="T28" fmla="*/ 9 w 37"/>
                <a:gd name="T29" fmla="*/ 19 h 82"/>
                <a:gd name="T30" fmla="*/ 4 w 37"/>
                <a:gd name="T31" fmla="*/ 28 h 82"/>
                <a:gd name="T32" fmla="*/ 2 w 37"/>
                <a:gd name="T33" fmla="*/ 37 h 82"/>
                <a:gd name="T34" fmla="*/ 2 w 37"/>
                <a:gd name="T35" fmla="*/ 37 h 82"/>
                <a:gd name="T36" fmla="*/ 0 w 37"/>
                <a:gd name="T37" fmla="*/ 48 h 82"/>
                <a:gd name="T38" fmla="*/ 0 w 37"/>
                <a:gd name="T39" fmla="*/ 58 h 82"/>
                <a:gd name="T40" fmla="*/ 2 w 37"/>
                <a:gd name="T41" fmla="*/ 65 h 82"/>
                <a:gd name="T42" fmla="*/ 4 w 37"/>
                <a:gd name="T43" fmla="*/ 71 h 82"/>
                <a:gd name="T44" fmla="*/ 9 w 37"/>
                <a:gd name="T45" fmla="*/ 80 h 82"/>
                <a:gd name="T46" fmla="*/ 12 w 37"/>
                <a:gd name="T47" fmla="*/ 82 h 82"/>
                <a:gd name="T48" fmla="*/ 12 w 37"/>
                <a:gd name="T4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82">
                  <a:moveTo>
                    <a:pt x="12" y="82"/>
                  </a:moveTo>
                  <a:lnTo>
                    <a:pt x="12" y="82"/>
                  </a:lnTo>
                  <a:lnTo>
                    <a:pt x="15" y="76"/>
                  </a:lnTo>
                  <a:lnTo>
                    <a:pt x="19" y="67"/>
                  </a:lnTo>
                  <a:lnTo>
                    <a:pt x="29" y="43"/>
                  </a:lnTo>
                  <a:lnTo>
                    <a:pt x="36" y="17"/>
                  </a:lnTo>
                  <a:lnTo>
                    <a:pt x="37" y="8"/>
                  </a:lnTo>
                  <a:lnTo>
                    <a:pt x="36" y="2"/>
                  </a:lnTo>
                  <a:lnTo>
                    <a:pt x="36" y="2"/>
                  </a:lnTo>
                  <a:lnTo>
                    <a:pt x="33" y="0"/>
                  </a:lnTo>
                  <a:lnTo>
                    <a:pt x="30" y="0"/>
                  </a:lnTo>
                  <a:lnTo>
                    <a:pt x="25" y="2"/>
                  </a:lnTo>
                  <a:lnTo>
                    <a:pt x="20" y="6"/>
                  </a:lnTo>
                  <a:lnTo>
                    <a:pt x="15" y="11"/>
                  </a:lnTo>
                  <a:lnTo>
                    <a:pt x="9" y="19"/>
                  </a:lnTo>
                  <a:lnTo>
                    <a:pt x="4" y="28"/>
                  </a:lnTo>
                  <a:lnTo>
                    <a:pt x="2" y="37"/>
                  </a:lnTo>
                  <a:lnTo>
                    <a:pt x="2" y="37"/>
                  </a:lnTo>
                  <a:lnTo>
                    <a:pt x="0" y="48"/>
                  </a:lnTo>
                  <a:lnTo>
                    <a:pt x="0" y="58"/>
                  </a:lnTo>
                  <a:lnTo>
                    <a:pt x="2" y="65"/>
                  </a:lnTo>
                  <a:lnTo>
                    <a:pt x="4" y="71"/>
                  </a:lnTo>
                  <a:lnTo>
                    <a:pt x="9" y="80"/>
                  </a:lnTo>
                  <a:lnTo>
                    <a:pt x="12" y="82"/>
                  </a:lnTo>
                  <a:lnTo>
                    <a:pt x="12" y="8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4" name="Freeform 110">
              <a:extLst>
                <a:ext uri="{FF2B5EF4-FFF2-40B4-BE49-F238E27FC236}">
                  <a16:creationId xmlns:a16="http://schemas.microsoft.com/office/drawing/2014/main" id="{51EA1FC3-F7DC-D4A8-EC14-B78A5C538378}"/>
                </a:ext>
              </a:extLst>
            </p:cNvPr>
            <p:cNvSpPr>
              <a:spLocks/>
            </p:cNvSpPr>
            <p:nvPr/>
          </p:nvSpPr>
          <p:spPr bwMode="auto">
            <a:xfrm>
              <a:off x="9016196" y="4759038"/>
              <a:ext cx="49704" cy="24854"/>
            </a:xfrm>
            <a:custGeom>
              <a:avLst/>
              <a:gdLst>
                <a:gd name="T0" fmla="*/ 18 w 37"/>
                <a:gd name="T1" fmla="*/ 13 h 22"/>
                <a:gd name="T2" fmla="*/ 18 w 37"/>
                <a:gd name="T3" fmla="*/ 13 h 22"/>
                <a:gd name="T4" fmla="*/ 23 w 37"/>
                <a:gd name="T5" fmla="*/ 19 h 22"/>
                <a:gd name="T6" fmla="*/ 30 w 37"/>
                <a:gd name="T7" fmla="*/ 21 h 22"/>
                <a:gd name="T8" fmla="*/ 33 w 37"/>
                <a:gd name="T9" fmla="*/ 22 h 22"/>
                <a:gd name="T10" fmla="*/ 36 w 37"/>
                <a:gd name="T11" fmla="*/ 21 h 22"/>
                <a:gd name="T12" fmla="*/ 37 w 37"/>
                <a:gd name="T13" fmla="*/ 19 h 22"/>
                <a:gd name="T14" fmla="*/ 37 w 37"/>
                <a:gd name="T15" fmla="*/ 15 h 22"/>
                <a:gd name="T16" fmla="*/ 37 w 37"/>
                <a:gd name="T17" fmla="*/ 15 h 22"/>
                <a:gd name="T18" fmla="*/ 36 w 37"/>
                <a:gd name="T19" fmla="*/ 11 h 22"/>
                <a:gd name="T20" fmla="*/ 31 w 37"/>
                <a:gd name="T21" fmla="*/ 8 h 22"/>
                <a:gd name="T22" fmla="*/ 25 w 37"/>
                <a:gd name="T23" fmla="*/ 4 h 22"/>
                <a:gd name="T24" fmla="*/ 18 w 37"/>
                <a:gd name="T25" fmla="*/ 2 h 22"/>
                <a:gd name="T26" fmla="*/ 5 w 37"/>
                <a:gd name="T27" fmla="*/ 0 h 22"/>
                <a:gd name="T28" fmla="*/ 0 w 37"/>
                <a:gd name="T29" fmla="*/ 0 h 22"/>
                <a:gd name="T30" fmla="*/ 0 w 37"/>
                <a:gd name="T31" fmla="*/ 2 h 22"/>
                <a:gd name="T32" fmla="*/ 0 w 37"/>
                <a:gd name="T33" fmla="*/ 2 h 22"/>
                <a:gd name="T34" fmla="*/ 0 w 37"/>
                <a:gd name="T35" fmla="*/ 2 h 22"/>
                <a:gd name="T36" fmla="*/ 5 w 37"/>
                <a:gd name="T37" fmla="*/ 6 h 22"/>
                <a:gd name="T38" fmla="*/ 9 w 37"/>
                <a:gd name="T39" fmla="*/ 10 h 22"/>
                <a:gd name="T40" fmla="*/ 15 w 37"/>
                <a:gd name="T41" fmla="*/ 11 h 22"/>
                <a:gd name="T42" fmla="*/ 18 w 37"/>
                <a:gd name="T43" fmla="*/ 13 h 22"/>
                <a:gd name="T44" fmla="*/ 18 w 37"/>
                <a:gd name="T45"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 h="22">
                  <a:moveTo>
                    <a:pt x="18" y="13"/>
                  </a:moveTo>
                  <a:lnTo>
                    <a:pt x="18" y="13"/>
                  </a:lnTo>
                  <a:lnTo>
                    <a:pt x="23" y="19"/>
                  </a:lnTo>
                  <a:lnTo>
                    <a:pt x="30" y="21"/>
                  </a:lnTo>
                  <a:lnTo>
                    <a:pt x="33" y="22"/>
                  </a:lnTo>
                  <a:lnTo>
                    <a:pt x="36" y="21"/>
                  </a:lnTo>
                  <a:lnTo>
                    <a:pt x="37" y="19"/>
                  </a:lnTo>
                  <a:lnTo>
                    <a:pt x="37" y="15"/>
                  </a:lnTo>
                  <a:lnTo>
                    <a:pt x="37" y="15"/>
                  </a:lnTo>
                  <a:lnTo>
                    <a:pt x="36" y="11"/>
                  </a:lnTo>
                  <a:lnTo>
                    <a:pt x="31" y="8"/>
                  </a:lnTo>
                  <a:lnTo>
                    <a:pt x="25" y="4"/>
                  </a:lnTo>
                  <a:lnTo>
                    <a:pt x="18" y="2"/>
                  </a:lnTo>
                  <a:lnTo>
                    <a:pt x="5" y="0"/>
                  </a:lnTo>
                  <a:lnTo>
                    <a:pt x="0" y="0"/>
                  </a:lnTo>
                  <a:lnTo>
                    <a:pt x="0" y="2"/>
                  </a:lnTo>
                  <a:lnTo>
                    <a:pt x="0" y="2"/>
                  </a:lnTo>
                  <a:lnTo>
                    <a:pt x="0" y="2"/>
                  </a:lnTo>
                  <a:lnTo>
                    <a:pt x="5" y="6"/>
                  </a:lnTo>
                  <a:lnTo>
                    <a:pt x="9" y="10"/>
                  </a:lnTo>
                  <a:lnTo>
                    <a:pt x="15" y="11"/>
                  </a:lnTo>
                  <a:lnTo>
                    <a:pt x="18" y="13"/>
                  </a:lnTo>
                  <a:lnTo>
                    <a:pt x="18" y="1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5" name="Freeform 111">
              <a:extLst>
                <a:ext uri="{FF2B5EF4-FFF2-40B4-BE49-F238E27FC236}">
                  <a16:creationId xmlns:a16="http://schemas.microsoft.com/office/drawing/2014/main" id="{796F1B8C-F4FA-7D6A-B5E6-FF95C5055890}"/>
                </a:ext>
              </a:extLst>
            </p:cNvPr>
            <p:cNvSpPr>
              <a:spLocks/>
            </p:cNvSpPr>
            <p:nvPr/>
          </p:nvSpPr>
          <p:spPr bwMode="auto">
            <a:xfrm>
              <a:off x="9041720" y="3947904"/>
              <a:ext cx="157173" cy="247407"/>
            </a:xfrm>
            <a:custGeom>
              <a:avLst/>
              <a:gdLst>
                <a:gd name="T0" fmla="*/ 0 w 117"/>
                <a:gd name="T1" fmla="*/ 65 h 219"/>
                <a:gd name="T2" fmla="*/ 5 w 117"/>
                <a:gd name="T3" fmla="*/ 91 h 219"/>
                <a:gd name="T4" fmla="*/ 11 w 117"/>
                <a:gd name="T5" fmla="*/ 93 h 219"/>
                <a:gd name="T6" fmla="*/ 12 w 117"/>
                <a:gd name="T7" fmla="*/ 111 h 219"/>
                <a:gd name="T8" fmla="*/ 12 w 117"/>
                <a:gd name="T9" fmla="*/ 119 h 219"/>
                <a:gd name="T10" fmla="*/ 24 w 117"/>
                <a:gd name="T11" fmla="*/ 122 h 219"/>
                <a:gd name="T12" fmla="*/ 36 w 117"/>
                <a:gd name="T13" fmla="*/ 119 h 219"/>
                <a:gd name="T14" fmla="*/ 44 w 117"/>
                <a:gd name="T15" fmla="*/ 126 h 219"/>
                <a:gd name="T16" fmla="*/ 50 w 117"/>
                <a:gd name="T17" fmla="*/ 126 h 219"/>
                <a:gd name="T18" fmla="*/ 68 w 117"/>
                <a:gd name="T19" fmla="*/ 133 h 219"/>
                <a:gd name="T20" fmla="*/ 75 w 117"/>
                <a:gd name="T21" fmla="*/ 148 h 219"/>
                <a:gd name="T22" fmla="*/ 75 w 117"/>
                <a:gd name="T23" fmla="*/ 165 h 219"/>
                <a:gd name="T24" fmla="*/ 81 w 117"/>
                <a:gd name="T25" fmla="*/ 170 h 219"/>
                <a:gd name="T26" fmla="*/ 85 w 117"/>
                <a:gd name="T27" fmla="*/ 169 h 219"/>
                <a:gd name="T28" fmla="*/ 89 w 117"/>
                <a:gd name="T29" fmla="*/ 180 h 219"/>
                <a:gd name="T30" fmla="*/ 88 w 117"/>
                <a:gd name="T31" fmla="*/ 185 h 219"/>
                <a:gd name="T32" fmla="*/ 95 w 117"/>
                <a:gd name="T33" fmla="*/ 206 h 219"/>
                <a:gd name="T34" fmla="*/ 100 w 117"/>
                <a:gd name="T35" fmla="*/ 217 h 219"/>
                <a:gd name="T36" fmla="*/ 103 w 117"/>
                <a:gd name="T37" fmla="*/ 219 h 219"/>
                <a:gd name="T38" fmla="*/ 105 w 117"/>
                <a:gd name="T39" fmla="*/ 208 h 219"/>
                <a:gd name="T40" fmla="*/ 114 w 117"/>
                <a:gd name="T41" fmla="*/ 193 h 219"/>
                <a:gd name="T42" fmla="*/ 117 w 117"/>
                <a:gd name="T43" fmla="*/ 187 h 219"/>
                <a:gd name="T44" fmla="*/ 109 w 117"/>
                <a:gd name="T45" fmla="*/ 161 h 219"/>
                <a:gd name="T46" fmla="*/ 95 w 117"/>
                <a:gd name="T47" fmla="*/ 152 h 219"/>
                <a:gd name="T48" fmla="*/ 87 w 117"/>
                <a:gd name="T49" fmla="*/ 141 h 219"/>
                <a:gd name="T50" fmla="*/ 85 w 117"/>
                <a:gd name="T51" fmla="*/ 133 h 219"/>
                <a:gd name="T52" fmla="*/ 73 w 117"/>
                <a:gd name="T53" fmla="*/ 120 h 219"/>
                <a:gd name="T54" fmla="*/ 72 w 117"/>
                <a:gd name="T55" fmla="*/ 117 h 219"/>
                <a:gd name="T56" fmla="*/ 55 w 117"/>
                <a:gd name="T57" fmla="*/ 109 h 219"/>
                <a:gd name="T58" fmla="*/ 46 w 117"/>
                <a:gd name="T59" fmla="*/ 113 h 219"/>
                <a:gd name="T60" fmla="*/ 40 w 117"/>
                <a:gd name="T61" fmla="*/ 111 h 219"/>
                <a:gd name="T62" fmla="*/ 37 w 117"/>
                <a:gd name="T63" fmla="*/ 95 h 219"/>
                <a:gd name="T64" fmla="*/ 34 w 117"/>
                <a:gd name="T65" fmla="*/ 85 h 219"/>
                <a:gd name="T66" fmla="*/ 37 w 117"/>
                <a:gd name="T67" fmla="*/ 72 h 219"/>
                <a:gd name="T68" fmla="*/ 49 w 117"/>
                <a:gd name="T69" fmla="*/ 54 h 219"/>
                <a:gd name="T70" fmla="*/ 52 w 117"/>
                <a:gd name="T71" fmla="*/ 32 h 219"/>
                <a:gd name="T72" fmla="*/ 47 w 117"/>
                <a:gd name="T73" fmla="*/ 13 h 219"/>
                <a:gd name="T74" fmla="*/ 44 w 117"/>
                <a:gd name="T75" fmla="*/ 4 h 219"/>
                <a:gd name="T76" fmla="*/ 38 w 117"/>
                <a:gd name="T77" fmla="*/ 4 h 219"/>
                <a:gd name="T78" fmla="*/ 18 w 117"/>
                <a:gd name="T79" fmla="*/ 0 h 219"/>
                <a:gd name="T80" fmla="*/ 14 w 117"/>
                <a:gd name="T81" fmla="*/ 6 h 219"/>
                <a:gd name="T82" fmla="*/ 12 w 117"/>
                <a:gd name="T83" fmla="*/ 50 h 219"/>
                <a:gd name="T84" fmla="*/ 11 w 117"/>
                <a:gd name="T85" fmla="*/ 60 h 219"/>
                <a:gd name="T86" fmla="*/ 6 w 117"/>
                <a:gd name="T87" fmla="*/ 58 h 219"/>
                <a:gd name="T88" fmla="*/ 2 w 117"/>
                <a:gd name="T89" fmla="*/ 5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219">
                  <a:moveTo>
                    <a:pt x="2" y="58"/>
                  </a:moveTo>
                  <a:lnTo>
                    <a:pt x="2" y="58"/>
                  </a:lnTo>
                  <a:lnTo>
                    <a:pt x="0" y="65"/>
                  </a:lnTo>
                  <a:lnTo>
                    <a:pt x="2" y="76"/>
                  </a:lnTo>
                  <a:lnTo>
                    <a:pt x="4" y="87"/>
                  </a:lnTo>
                  <a:lnTo>
                    <a:pt x="5" y="91"/>
                  </a:lnTo>
                  <a:lnTo>
                    <a:pt x="8" y="91"/>
                  </a:lnTo>
                  <a:lnTo>
                    <a:pt x="8" y="91"/>
                  </a:lnTo>
                  <a:lnTo>
                    <a:pt x="11" y="93"/>
                  </a:lnTo>
                  <a:lnTo>
                    <a:pt x="12" y="97"/>
                  </a:lnTo>
                  <a:lnTo>
                    <a:pt x="14" y="102"/>
                  </a:lnTo>
                  <a:lnTo>
                    <a:pt x="12" y="111"/>
                  </a:lnTo>
                  <a:lnTo>
                    <a:pt x="12" y="111"/>
                  </a:lnTo>
                  <a:lnTo>
                    <a:pt x="12" y="115"/>
                  </a:lnTo>
                  <a:lnTo>
                    <a:pt x="12" y="119"/>
                  </a:lnTo>
                  <a:lnTo>
                    <a:pt x="15" y="120"/>
                  </a:lnTo>
                  <a:lnTo>
                    <a:pt x="17" y="120"/>
                  </a:lnTo>
                  <a:lnTo>
                    <a:pt x="24" y="122"/>
                  </a:lnTo>
                  <a:lnTo>
                    <a:pt x="33" y="119"/>
                  </a:lnTo>
                  <a:lnTo>
                    <a:pt x="33" y="119"/>
                  </a:lnTo>
                  <a:lnTo>
                    <a:pt x="36" y="119"/>
                  </a:lnTo>
                  <a:lnTo>
                    <a:pt x="38" y="119"/>
                  </a:lnTo>
                  <a:lnTo>
                    <a:pt x="41" y="122"/>
                  </a:lnTo>
                  <a:lnTo>
                    <a:pt x="44" y="126"/>
                  </a:lnTo>
                  <a:lnTo>
                    <a:pt x="47" y="126"/>
                  </a:lnTo>
                  <a:lnTo>
                    <a:pt x="50" y="126"/>
                  </a:lnTo>
                  <a:lnTo>
                    <a:pt x="50" y="126"/>
                  </a:lnTo>
                  <a:lnTo>
                    <a:pt x="55" y="126"/>
                  </a:lnTo>
                  <a:lnTo>
                    <a:pt x="59" y="128"/>
                  </a:lnTo>
                  <a:lnTo>
                    <a:pt x="68" y="133"/>
                  </a:lnTo>
                  <a:lnTo>
                    <a:pt x="73" y="143"/>
                  </a:lnTo>
                  <a:lnTo>
                    <a:pt x="75" y="147"/>
                  </a:lnTo>
                  <a:lnTo>
                    <a:pt x="75" y="148"/>
                  </a:lnTo>
                  <a:lnTo>
                    <a:pt x="75" y="148"/>
                  </a:lnTo>
                  <a:lnTo>
                    <a:pt x="73" y="156"/>
                  </a:lnTo>
                  <a:lnTo>
                    <a:pt x="75" y="165"/>
                  </a:lnTo>
                  <a:lnTo>
                    <a:pt x="76" y="170"/>
                  </a:lnTo>
                  <a:lnTo>
                    <a:pt x="79" y="172"/>
                  </a:lnTo>
                  <a:lnTo>
                    <a:pt x="81" y="170"/>
                  </a:lnTo>
                  <a:lnTo>
                    <a:pt x="81" y="170"/>
                  </a:lnTo>
                  <a:lnTo>
                    <a:pt x="82" y="170"/>
                  </a:lnTo>
                  <a:lnTo>
                    <a:pt x="85" y="169"/>
                  </a:lnTo>
                  <a:lnTo>
                    <a:pt x="88" y="170"/>
                  </a:lnTo>
                  <a:lnTo>
                    <a:pt x="91" y="176"/>
                  </a:lnTo>
                  <a:lnTo>
                    <a:pt x="89" y="180"/>
                  </a:lnTo>
                  <a:lnTo>
                    <a:pt x="89" y="182"/>
                  </a:lnTo>
                  <a:lnTo>
                    <a:pt x="89" y="182"/>
                  </a:lnTo>
                  <a:lnTo>
                    <a:pt x="88" y="185"/>
                  </a:lnTo>
                  <a:lnTo>
                    <a:pt x="88" y="189"/>
                  </a:lnTo>
                  <a:lnTo>
                    <a:pt x="91" y="197"/>
                  </a:lnTo>
                  <a:lnTo>
                    <a:pt x="95" y="206"/>
                  </a:lnTo>
                  <a:lnTo>
                    <a:pt x="98" y="213"/>
                  </a:lnTo>
                  <a:lnTo>
                    <a:pt x="98" y="213"/>
                  </a:lnTo>
                  <a:lnTo>
                    <a:pt x="100" y="217"/>
                  </a:lnTo>
                  <a:lnTo>
                    <a:pt x="101" y="219"/>
                  </a:lnTo>
                  <a:lnTo>
                    <a:pt x="103" y="219"/>
                  </a:lnTo>
                  <a:lnTo>
                    <a:pt x="103" y="219"/>
                  </a:lnTo>
                  <a:lnTo>
                    <a:pt x="105" y="213"/>
                  </a:lnTo>
                  <a:lnTo>
                    <a:pt x="105" y="208"/>
                  </a:lnTo>
                  <a:lnTo>
                    <a:pt x="105" y="208"/>
                  </a:lnTo>
                  <a:lnTo>
                    <a:pt x="105" y="202"/>
                  </a:lnTo>
                  <a:lnTo>
                    <a:pt x="107" y="198"/>
                  </a:lnTo>
                  <a:lnTo>
                    <a:pt x="114" y="193"/>
                  </a:lnTo>
                  <a:lnTo>
                    <a:pt x="114" y="193"/>
                  </a:lnTo>
                  <a:lnTo>
                    <a:pt x="116" y="189"/>
                  </a:lnTo>
                  <a:lnTo>
                    <a:pt x="117" y="187"/>
                  </a:lnTo>
                  <a:lnTo>
                    <a:pt x="116" y="180"/>
                  </a:lnTo>
                  <a:lnTo>
                    <a:pt x="109" y="161"/>
                  </a:lnTo>
                  <a:lnTo>
                    <a:pt x="109" y="161"/>
                  </a:lnTo>
                  <a:lnTo>
                    <a:pt x="107" y="158"/>
                  </a:lnTo>
                  <a:lnTo>
                    <a:pt x="103" y="154"/>
                  </a:lnTo>
                  <a:lnTo>
                    <a:pt x="95" y="152"/>
                  </a:lnTo>
                  <a:lnTo>
                    <a:pt x="89" y="148"/>
                  </a:lnTo>
                  <a:lnTo>
                    <a:pt x="87" y="145"/>
                  </a:lnTo>
                  <a:lnTo>
                    <a:pt x="87" y="141"/>
                  </a:lnTo>
                  <a:lnTo>
                    <a:pt x="87" y="141"/>
                  </a:lnTo>
                  <a:lnTo>
                    <a:pt x="87" y="137"/>
                  </a:lnTo>
                  <a:lnTo>
                    <a:pt x="85" y="133"/>
                  </a:lnTo>
                  <a:lnTo>
                    <a:pt x="79" y="128"/>
                  </a:lnTo>
                  <a:lnTo>
                    <a:pt x="75" y="124"/>
                  </a:lnTo>
                  <a:lnTo>
                    <a:pt x="73" y="120"/>
                  </a:lnTo>
                  <a:lnTo>
                    <a:pt x="73" y="119"/>
                  </a:lnTo>
                  <a:lnTo>
                    <a:pt x="73" y="119"/>
                  </a:lnTo>
                  <a:lnTo>
                    <a:pt x="72" y="117"/>
                  </a:lnTo>
                  <a:lnTo>
                    <a:pt x="69" y="115"/>
                  </a:lnTo>
                  <a:lnTo>
                    <a:pt x="63" y="111"/>
                  </a:lnTo>
                  <a:lnTo>
                    <a:pt x="55" y="109"/>
                  </a:lnTo>
                  <a:lnTo>
                    <a:pt x="49" y="111"/>
                  </a:lnTo>
                  <a:lnTo>
                    <a:pt x="46" y="113"/>
                  </a:lnTo>
                  <a:lnTo>
                    <a:pt x="46" y="113"/>
                  </a:lnTo>
                  <a:lnTo>
                    <a:pt x="43" y="115"/>
                  </a:lnTo>
                  <a:lnTo>
                    <a:pt x="40" y="113"/>
                  </a:lnTo>
                  <a:lnTo>
                    <a:pt x="40" y="111"/>
                  </a:lnTo>
                  <a:lnTo>
                    <a:pt x="40" y="108"/>
                  </a:lnTo>
                  <a:lnTo>
                    <a:pt x="38" y="98"/>
                  </a:lnTo>
                  <a:lnTo>
                    <a:pt x="37" y="95"/>
                  </a:lnTo>
                  <a:lnTo>
                    <a:pt x="36" y="89"/>
                  </a:lnTo>
                  <a:lnTo>
                    <a:pt x="36" y="89"/>
                  </a:lnTo>
                  <a:lnTo>
                    <a:pt x="34" y="85"/>
                  </a:lnTo>
                  <a:lnTo>
                    <a:pt x="33" y="82"/>
                  </a:lnTo>
                  <a:lnTo>
                    <a:pt x="34" y="78"/>
                  </a:lnTo>
                  <a:lnTo>
                    <a:pt x="37" y="72"/>
                  </a:lnTo>
                  <a:lnTo>
                    <a:pt x="43" y="63"/>
                  </a:lnTo>
                  <a:lnTo>
                    <a:pt x="49" y="54"/>
                  </a:lnTo>
                  <a:lnTo>
                    <a:pt x="49" y="54"/>
                  </a:lnTo>
                  <a:lnTo>
                    <a:pt x="52" y="50"/>
                  </a:lnTo>
                  <a:lnTo>
                    <a:pt x="52" y="45"/>
                  </a:lnTo>
                  <a:lnTo>
                    <a:pt x="52" y="32"/>
                  </a:lnTo>
                  <a:lnTo>
                    <a:pt x="49" y="22"/>
                  </a:lnTo>
                  <a:lnTo>
                    <a:pt x="47" y="13"/>
                  </a:lnTo>
                  <a:lnTo>
                    <a:pt x="47" y="13"/>
                  </a:lnTo>
                  <a:lnTo>
                    <a:pt x="47" y="4"/>
                  </a:lnTo>
                  <a:lnTo>
                    <a:pt x="47" y="4"/>
                  </a:lnTo>
                  <a:lnTo>
                    <a:pt x="44" y="4"/>
                  </a:lnTo>
                  <a:lnTo>
                    <a:pt x="44" y="4"/>
                  </a:lnTo>
                  <a:lnTo>
                    <a:pt x="41" y="4"/>
                  </a:lnTo>
                  <a:lnTo>
                    <a:pt x="38" y="4"/>
                  </a:lnTo>
                  <a:lnTo>
                    <a:pt x="31" y="2"/>
                  </a:lnTo>
                  <a:lnTo>
                    <a:pt x="22" y="0"/>
                  </a:lnTo>
                  <a:lnTo>
                    <a:pt x="18" y="0"/>
                  </a:lnTo>
                  <a:lnTo>
                    <a:pt x="15" y="2"/>
                  </a:lnTo>
                  <a:lnTo>
                    <a:pt x="15" y="2"/>
                  </a:lnTo>
                  <a:lnTo>
                    <a:pt x="14" y="6"/>
                  </a:lnTo>
                  <a:lnTo>
                    <a:pt x="12" y="13"/>
                  </a:lnTo>
                  <a:lnTo>
                    <a:pt x="12" y="32"/>
                  </a:lnTo>
                  <a:lnTo>
                    <a:pt x="12" y="50"/>
                  </a:lnTo>
                  <a:lnTo>
                    <a:pt x="12" y="58"/>
                  </a:lnTo>
                  <a:lnTo>
                    <a:pt x="11" y="60"/>
                  </a:lnTo>
                  <a:lnTo>
                    <a:pt x="11" y="60"/>
                  </a:lnTo>
                  <a:lnTo>
                    <a:pt x="9" y="61"/>
                  </a:lnTo>
                  <a:lnTo>
                    <a:pt x="8" y="61"/>
                  </a:lnTo>
                  <a:lnTo>
                    <a:pt x="6" y="58"/>
                  </a:lnTo>
                  <a:lnTo>
                    <a:pt x="4" y="56"/>
                  </a:lnTo>
                  <a:lnTo>
                    <a:pt x="2" y="56"/>
                  </a:lnTo>
                  <a:lnTo>
                    <a:pt x="2" y="58"/>
                  </a:lnTo>
                  <a:lnTo>
                    <a:pt x="2" y="5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6" name="Freeform 112">
              <a:extLst>
                <a:ext uri="{FF2B5EF4-FFF2-40B4-BE49-F238E27FC236}">
                  <a16:creationId xmlns:a16="http://schemas.microsoft.com/office/drawing/2014/main" id="{AA715A85-E6E4-87B7-D2AB-3783F6078917}"/>
                </a:ext>
              </a:extLst>
            </p:cNvPr>
            <p:cNvSpPr>
              <a:spLocks/>
            </p:cNvSpPr>
            <p:nvPr/>
          </p:nvSpPr>
          <p:spPr bwMode="auto">
            <a:xfrm>
              <a:off x="8742150" y="4291337"/>
              <a:ext cx="282106" cy="309541"/>
            </a:xfrm>
            <a:custGeom>
              <a:avLst/>
              <a:gdLst>
                <a:gd name="T0" fmla="*/ 6 w 210"/>
                <a:gd name="T1" fmla="*/ 159 h 274"/>
                <a:gd name="T2" fmla="*/ 10 w 210"/>
                <a:gd name="T3" fmla="*/ 183 h 274"/>
                <a:gd name="T4" fmla="*/ 18 w 210"/>
                <a:gd name="T5" fmla="*/ 196 h 274"/>
                <a:gd name="T6" fmla="*/ 29 w 210"/>
                <a:gd name="T7" fmla="*/ 211 h 274"/>
                <a:gd name="T8" fmla="*/ 32 w 210"/>
                <a:gd name="T9" fmla="*/ 228 h 274"/>
                <a:gd name="T10" fmla="*/ 43 w 210"/>
                <a:gd name="T11" fmla="*/ 250 h 274"/>
                <a:gd name="T12" fmla="*/ 48 w 210"/>
                <a:gd name="T13" fmla="*/ 250 h 274"/>
                <a:gd name="T14" fmla="*/ 59 w 210"/>
                <a:gd name="T15" fmla="*/ 250 h 274"/>
                <a:gd name="T16" fmla="*/ 65 w 210"/>
                <a:gd name="T17" fmla="*/ 259 h 274"/>
                <a:gd name="T18" fmla="*/ 76 w 210"/>
                <a:gd name="T19" fmla="*/ 259 h 274"/>
                <a:gd name="T20" fmla="*/ 91 w 210"/>
                <a:gd name="T21" fmla="*/ 256 h 274"/>
                <a:gd name="T22" fmla="*/ 116 w 210"/>
                <a:gd name="T23" fmla="*/ 267 h 274"/>
                <a:gd name="T24" fmla="*/ 118 w 210"/>
                <a:gd name="T25" fmla="*/ 272 h 274"/>
                <a:gd name="T26" fmla="*/ 145 w 210"/>
                <a:gd name="T27" fmla="*/ 265 h 274"/>
                <a:gd name="T28" fmla="*/ 151 w 210"/>
                <a:gd name="T29" fmla="*/ 254 h 274"/>
                <a:gd name="T30" fmla="*/ 158 w 210"/>
                <a:gd name="T31" fmla="*/ 213 h 274"/>
                <a:gd name="T32" fmla="*/ 167 w 210"/>
                <a:gd name="T33" fmla="*/ 202 h 274"/>
                <a:gd name="T34" fmla="*/ 173 w 210"/>
                <a:gd name="T35" fmla="*/ 170 h 274"/>
                <a:gd name="T36" fmla="*/ 177 w 210"/>
                <a:gd name="T37" fmla="*/ 161 h 274"/>
                <a:gd name="T38" fmla="*/ 196 w 210"/>
                <a:gd name="T39" fmla="*/ 152 h 274"/>
                <a:gd name="T40" fmla="*/ 203 w 210"/>
                <a:gd name="T41" fmla="*/ 148 h 274"/>
                <a:gd name="T42" fmla="*/ 200 w 210"/>
                <a:gd name="T43" fmla="*/ 137 h 274"/>
                <a:gd name="T44" fmla="*/ 189 w 210"/>
                <a:gd name="T45" fmla="*/ 128 h 274"/>
                <a:gd name="T46" fmla="*/ 184 w 210"/>
                <a:gd name="T47" fmla="*/ 118 h 274"/>
                <a:gd name="T48" fmla="*/ 183 w 210"/>
                <a:gd name="T49" fmla="*/ 107 h 274"/>
                <a:gd name="T50" fmla="*/ 174 w 210"/>
                <a:gd name="T51" fmla="*/ 94 h 274"/>
                <a:gd name="T52" fmla="*/ 175 w 210"/>
                <a:gd name="T53" fmla="*/ 85 h 274"/>
                <a:gd name="T54" fmla="*/ 178 w 210"/>
                <a:gd name="T55" fmla="*/ 83 h 274"/>
                <a:gd name="T56" fmla="*/ 175 w 210"/>
                <a:gd name="T57" fmla="*/ 68 h 274"/>
                <a:gd name="T58" fmla="*/ 190 w 210"/>
                <a:gd name="T59" fmla="*/ 59 h 274"/>
                <a:gd name="T60" fmla="*/ 193 w 210"/>
                <a:gd name="T61" fmla="*/ 50 h 274"/>
                <a:gd name="T62" fmla="*/ 193 w 210"/>
                <a:gd name="T63" fmla="*/ 46 h 274"/>
                <a:gd name="T64" fmla="*/ 209 w 210"/>
                <a:gd name="T65" fmla="*/ 42 h 274"/>
                <a:gd name="T66" fmla="*/ 210 w 210"/>
                <a:gd name="T67" fmla="*/ 37 h 274"/>
                <a:gd name="T68" fmla="*/ 202 w 210"/>
                <a:gd name="T69" fmla="*/ 26 h 274"/>
                <a:gd name="T70" fmla="*/ 193 w 210"/>
                <a:gd name="T71" fmla="*/ 26 h 274"/>
                <a:gd name="T72" fmla="*/ 180 w 210"/>
                <a:gd name="T73" fmla="*/ 20 h 274"/>
                <a:gd name="T74" fmla="*/ 178 w 210"/>
                <a:gd name="T75" fmla="*/ 13 h 274"/>
                <a:gd name="T76" fmla="*/ 161 w 210"/>
                <a:gd name="T77" fmla="*/ 0 h 274"/>
                <a:gd name="T78" fmla="*/ 157 w 210"/>
                <a:gd name="T79" fmla="*/ 1 h 274"/>
                <a:gd name="T80" fmla="*/ 145 w 210"/>
                <a:gd name="T81" fmla="*/ 24 h 274"/>
                <a:gd name="T82" fmla="*/ 143 w 210"/>
                <a:gd name="T83" fmla="*/ 29 h 274"/>
                <a:gd name="T84" fmla="*/ 135 w 210"/>
                <a:gd name="T85" fmla="*/ 39 h 274"/>
                <a:gd name="T86" fmla="*/ 135 w 210"/>
                <a:gd name="T87" fmla="*/ 44 h 274"/>
                <a:gd name="T88" fmla="*/ 123 w 210"/>
                <a:gd name="T89" fmla="*/ 51 h 274"/>
                <a:gd name="T90" fmla="*/ 122 w 210"/>
                <a:gd name="T91" fmla="*/ 55 h 274"/>
                <a:gd name="T92" fmla="*/ 116 w 210"/>
                <a:gd name="T93" fmla="*/ 55 h 274"/>
                <a:gd name="T94" fmla="*/ 107 w 210"/>
                <a:gd name="T95" fmla="*/ 51 h 274"/>
                <a:gd name="T96" fmla="*/ 97 w 210"/>
                <a:gd name="T97" fmla="*/ 65 h 274"/>
                <a:gd name="T98" fmla="*/ 89 w 210"/>
                <a:gd name="T99" fmla="*/ 87 h 274"/>
                <a:gd name="T100" fmla="*/ 83 w 210"/>
                <a:gd name="T101" fmla="*/ 96 h 274"/>
                <a:gd name="T102" fmla="*/ 60 w 210"/>
                <a:gd name="T103" fmla="*/ 98 h 274"/>
                <a:gd name="T104" fmla="*/ 50 w 210"/>
                <a:gd name="T105" fmla="*/ 105 h 274"/>
                <a:gd name="T106" fmla="*/ 47 w 210"/>
                <a:gd name="T107" fmla="*/ 130 h 274"/>
                <a:gd name="T108" fmla="*/ 43 w 210"/>
                <a:gd name="T109" fmla="*/ 133 h 274"/>
                <a:gd name="T110" fmla="*/ 19 w 210"/>
                <a:gd name="T111" fmla="*/ 120 h 274"/>
                <a:gd name="T112" fmla="*/ 12 w 210"/>
                <a:gd name="T113" fmla="*/ 122 h 274"/>
                <a:gd name="T114" fmla="*/ 2 w 210"/>
                <a:gd name="T115" fmla="*/ 141 h 274"/>
                <a:gd name="T116" fmla="*/ 3 w 210"/>
                <a:gd name="T117" fmla="*/ 15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0" h="274">
                  <a:moveTo>
                    <a:pt x="3" y="155"/>
                  </a:moveTo>
                  <a:lnTo>
                    <a:pt x="3" y="155"/>
                  </a:lnTo>
                  <a:lnTo>
                    <a:pt x="6" y="159"/>
                  </a:lnTo>
                  <a:lnTo>
                    <a:pt x="8" y="165"/>
                  </a:lnTo>
                  <a:lnTo>
                    <a:pt x="9" y="174"/>
                  </a:lnTo>
                  <a:lnTo>
                    <a:pt x="10" y="183"/>
                  </a:lnTo>
                  <a:lnTo>
                    <a:pt x="13" y="191"/>
                  </a:lnTo>
                  <a:lnTo>
                    <a:pt x="13" y="191"/>
                  </a:lnTo>
                  <a:lnTo>
                    <a:pt x="18" y="196"/>
                  </a:lnTo>
                  <a:lnTo>
                    <a:pt x="24" y="200"/>
                  </a:lnTo>
                  <a:lnTo>
                    <a:pt x="28" y="205"/>
                  </a:lnTo>
                  <a:lnTo>
                    <a:pt x="29" y="211"/>
                  </a:lnTo>
                  <a:lnTo>
                    <a:pt x="31" y="217"/>
                  </a:lnTo>
                  <a:lnTo>
                    <a:pt x="31" y="217"/>
                  </a:lnTo>
                  <a:lnTo>
                    <a:pt x="32" y="228"/>
                  </a:lnTo>
                  <a:lnTo>
                    <a:pt x="37" y="241"/>
                  </a:lnTo>
                  <a:lnTo>
                    <a:pt x="40" y="246"/>
                  </a:lnTo>
                  <a:lnTo>
                    <a:pt x="43" y="250"/>
                  </a:lnTo>
                  <a:lnTo>
                    <a:pt x="45" y="250"/>
                  </a:lnTo>
                  <a:lnTo>
                    <a:pt x="48" y="250"/>
                  </a:lnTo>
                  <a:lnTo>
                    <a:pt x="48" y="250"/>
                  </a:lnTo>
                  <a:lnTo>
                    <a:pt x="51" y="248"/>
                  </a:lnTo>
                  <a:lnTo>
                    <a:pt x="54" y="246"/>
                  </a:lnTo>
                  <a:lnTo>
                    <a:pt x="59" y="250"/>
                  </a:lnTo>
                  <a:lnTo>
                    <a:pt x="63" y="254"/>
                  </a:lnTo>
                  <a:lnTo>
                    <a:pt x="65" y="259"/>
                  </a:lnTo>
                  <a:lnTo>
                    <a:pt x="65" y="259"/>
                  </a:lnTo>
                  <a:lnTo>
                    <a:pt x="66" y="261"/>
                  </a:lnTo>
                  <a:lnTo>
                    <a:pt x="69" y="261"/>
                  </a:lnTo>
                  <a:lnTo>
                    <a:pt x="76" y="259"/>
                  </a:lnTo>
                  <a:lnTo>
                    <a:pt x="85" y="256"/>
                  </a:lnTo>
                  <a:lnTo>
                    <a:pt x="91" y="256"/>
                  </a:lnTo>
                  <a:lnTo>
                    <a:pt x="91" y="256"/>
                  </a:lnTo>
                  <a:lnTo>
                    <a:pt x="105" y="259"/>
                  </a:lnTo>
                  <a:lnTo>
                    <a:pt x="113" y="265"/>
                  </a:lnTo>
                  <a:lnTo>
                    <a:pt x="116" y="267"/>
                  </a:lnTo>
                  <a:lnTo>
                    <a:pt x="117" y="270"/>
                  </a:lnTo>
                  <a:lnTo>
                    <a:pt x="117" y="270"/>
                  </a:lnTo>
                  <a:lnTo>
                    <a:pt x="118" y="272"/>
                  </a:lnTo>
                  <a:lnTo>
                    <a:pt x="120" y="274"/>
                  </a:lnTo>
                  <a:lnTo>
                    <a:pt x="127" y="272"/>
                  </a:lnTo>
                  <a:lnTo>
                    <a:pt x="145" y="265"/>
                  </a:lnTo>
                  <a:lnTo>
                    <a:pt x="145" y="265"/>
                  </a:lnTo>
                  <a:lnTo>
                    <a:pt x="149" y="261"/>
                  </a:lnTo>
                  <a:lnTo>
                    <a:pt x="151" y="254"/>
                  </a:lnTo>
                  <a:lnTo>
                    <a:pt x="154" y="237"/>
                  </a:lnTo>
                  <a:lnTo>
                    <a:pt x="155" y="220"/>
                  </a:lnTo>
                  <a:lnTo>
                    <a:pt x="158" y="213"/>
                  </a:lnTo>
                  <a:lnTo>
                    <a:pt x="161" y="209"/>
                  </a:lnTo>
                  <a:lnTo>
                    <a:pt x="161" y="209"/>
                  </a:lnTo>
                  <a:lnTo>
                    <a:pt x="167" y="202"/>
                  </a:lnTo>
                  <a:lnTo>
                    <a:pt x="171" y="191"/>
                  </a:lnTo>
                  <a:lnTo>
                    <a:pt x="173" y="181"/>
                  </a:lnTo>
                  <a:lnTo>
                    <a:pt x="173" y="170"/>
                  </a:lnTo>
                  <a:lnTo>
                    <a:pt x="173" y="170"/>
                  </a:lnTo>
                  <a:lnTo>
                    <a:pt x="174" y="165"/>
                  </a:lnTo>
                  <a:lnTo>
                    <a:pt x="177" y="161"/>
                  </a:lnTo>
                  <a:lnTo>
                    <a:pt x="180" y="157"/>
                  </a:lnTo>
                  <a:lnTo>
                    <a:pt x="186" y="155"/>
                  </a:lnTo>
                  <a:lnTo>
                    <a:pt x="196" y="152"/>
                  </a:lnTo>
                  <a:lnTo>
                    <a:pt x="200" y="150"/>
                  </a:lnTo>
                  <a:lnTo>
                    <a:pt x="203" y="148"/>
                  </a:lnTo>
                  <a:lnTo>
                    <a:pt x="203" y="148"/>
                  </a:lnTo>
                  <a:lnTo>
                    <a:pt x="203" y="146"/>
                  </a:lnTo>
                  <a:lnTo>
                    <a:pt x="203" y="142"/>
                  </a:lnTo>
                  <a:lnTo>
                    <a:pt x="200" y="137"/>
                  </a:lnTo>
                  <a:lnTo>
                    <a:pt x="194" y="131"/>
                  </a:lnTo>
                  <a:lnTo>
                    <a:pt x="189" y="128"/>
                  </a:lnTo>
                  <a:lnTo>
                    <a:pt x="189" y="128"/>
                  </a:lnTo>
                  <a:lnTo>
                    <a:pt x="187" y="126"/>
                  </a:lnTo>
                  <a:lnTo>
                    <a:pt x="186" y="124"/>
                  </a:lnTo>
                  <a:lnTo>
                    <a:pt x="184" y="118"/>
                  </a:lnTo>
                  <a:lnTo>
                    <a:pt x="184" y="113"/>
                  </a:lnTo>
                  <a:lnTo>
                    <a:pt x="184" y="109"/>
                  </a:lnTo>
                  <a:lnTo>
                    <a:pt x="183" y="107"/>
                  </a:lnTo>
                  <a:lnTo>
                    <a:pt x="183" y="107"/>
                  </a:lnTo>
                  <a:lnTo>
                    <a:pt x="178" y="102"/>
                  </a:lnTo>
                  <a:lnTo>
                    <a:pt x="174" y="94"/>
                  </a:lnTo>
                  <a:lnTo>
                    <a:pt x="173" y="89"/>
                  </a:lnTo>
                  <a:lnTo>
                    <a:pt x="174" y="87"/>
                  </a:lnTo>
                  <a:lnTo>
                    <a:pt x="175" y="85"/>
                  </a:lnTo>
                  <a:lnTo>
                    <a:pt x="175" y="85"/>
                  </a:lnTo>
                  <a:lnTo>
                    <a:pt x="178" y="85"/>
                  </a:lnTo>
                  <a:lnTo>
                    <a:pt x="178" y="83"/>
                  </a:lnTo>
                  <a:lnTo>
                    <a:pt x="177" y="78"/>
                  </a:lnTo>
                  <a:lnTo>
                    <a:pt x="175" y="72"/>
                  </a:lnTo>
                  <a:lnTo>
                    <a:pt x="175" y="68"/>
                  </a:lnTo>
                  <a:lnTo>
                    <a:pt x="177" y="66"/>
                  </a:lnTo>
                  <a:lnTo>
                    <a:pt x="177" y="66"/>
                  </a:lnTo>
                  <a:lnTo>
                    <a:pt x="190" y="59"/>
                  </a:lnTo>
                  <a:lnTo>
                    <a:pt x="193" y="53"/>
                  </a:lnTo>
                  <a:lnTo>
                    <a:pt x="194" y="51"/>
                  </a:lnTo>
                  <a:lnTo>
                    <a:pt x="193" y="50"/>
                  </a:lnTo>
                  <a:lnTo>
                    <a:pt x="193" y="50"/>
                  </a:lnTo>
                  <a:lnTo>
                    <a:pt x="192" y="48"/>
                  </a:lnTo>
                  <a:lnTo>
                    <a:pt x="193" y="46"/>
                  </a:lnTo>
                  <a:lnTo>
                    <a:pt x="199" y="46"/>
                  </a:lnTo>
                  <a:lnTo>
                    <a:pt x="206" y="44"/>
                  </a:lnTo>
                  <a:lnTo>
                    <a:pt x="209" y="42"/>
                  </a:lnTo>
                  <a:lnTo>
                    <a:pt x="210" y="39"/>
                  </a:lnTo>
                  <a:lnTo>
                    <a:pt x="210" y="39"/>
                  </a:lnTo>
                  <a:lnTo>
                    <a:pt x="210" y="37"/>
                  </a:lnTo>
                  <a:lnTo>
                    <a:pt x="210" y="33"/>
                  </a:lnTo>
                  <a:lnTo>
                    <a:pt x="208" y="28"/>
                  </a:lnTo>
                  <a:lnTo>
                    <a:pt x="202" y="26"/>
                  </a:lnTo>
                  <a:lnTo>
                    <a:pt x="197" y="24"/>
                  </a:lnTo>
                  <a:lnTo>
                    <a:pt x="197" y="24"/>
                  </a:lnTo>
                  <a:lnTo>
                    <a:pt x="193" y="26"/>
                  </a:lnTo>
                  <a:lnTo>
                    <a:pt x="187" y="24"/>
                  </a:lnTo>
                  <a:lnTo>
                    <a:pt x="181" y="22"/>
                  </a:lnTo>
                  <a:lnTo>
                    <a:pt x="180" y="20"/>
                  </a:lnTo>
                  <a:lnTo>
                    <a:pt x="180" y="18"/>
                  </a:lnTo>
                  <a:lnTo>
                    <a:pt x="180" y="18"/>
                  </a:lnTo>
                  <a:lnTo>
                    <a:pt x="178" y="13"/>
                  </a:lnTo>
                  <a:lnTo>
                    <a:pt x="173" y="7"/>
                  </a:lnTo>
                  <a:lnTo>
                    <a:pt x="167" y="1"/>
                  </a:lnTo>
                  <a:lnTo>
                    <a:pt x="161" y="0"/>
                  </a:lnTo>
                  <a:lnTo>
                    <a:pt x="161" y="0"/>
                  </a:lnTo>
                  <a:lnTo>
                    <a:pt x="159" y="0"/>
                  </a:lnTo>
                  <a:lnTo>
                    <a:pt x="157" y="1"/>
                  </a:lnTo>
                  <a:lnTo>
                    <a:pt x="151" y="9"/>
                  </a:lnTo>
                  <a:lnTo>
                    <a:pt x="148" y="18"/>
                  </a:lnTo>
                  <a:lnTo>
                    <a:pt x="145" y="24"/>
                  </a:lnTo>
                  <a:lnTo>
                    <a:pt x="145" y="24"/>
                  </a:lnTo>
                  <a:lnTo>
                    <a:pt x="145" y="28"/>
                  </a:lnTo>
                  <a:lnTo>
                    <a:pt x="143" y="29"/>
                  </a:lnTo>
                  <a:lnTo>
                    <a:pt x="139" y="31"/>
                  </a:lnTo>
                  <a:lnTo>
                    <a:pt x="136" y="35"/>
                  </a:lnTo>
                  <a:lnTo>
                    <a:pt x="135" y="39"/>
                  </a:lnTo>
                  <a:lnTo>
                    <a:pt x="135" y="42"/>
                  </a:lnTo>
                  <a:lnTo>
                    <a:pt x="135" y="42"/>
                  </a:lnTo>
                  <a:lnTo>
                    <a:pt x="135" y="44"/>
                  </a:lnTo>
                  <a:lnTo>
                    <a:pt x="133" y="48"/>
                  </a:lnTo>
                  <a:lnTo>
                    <a:pt x="129" y="50"/>
                  </a:lnTo>
                  <a:lnTo>
                    <a:pt x="123" y="51"/>
                  </a:lnTo>
                  <a:lnTo>
                    <a:pt x="122" y="51"/>
                  </a:lnTo>
                  <a:lnTo>
                    <a:pt x="122" y="55"/>
                  </a:lnTo>
                  <a:lnTo>
                    <a:pt x="122" y="55"/>
                  </a:lnTo>
                  <a:lnTo>
                    <a:pt x="120" y="55"/>
                  </a:lnTo>
                  <a:lnTo>
                    <a:pt x="120" y="57"/>
                  </a:lnTo>
                  <a:lnTo>
                    <a:pt x="116" y="55"/>
                  </a:lnTo>
                  <a:lnTo>
                    <a:pt x="111" y="53"/>
                  </a:lnTo>
                  <a:lnTo>
                    <a:pt x="107" y="51"/>
                  </a:lnTo>
                  <a:lnTo>
                    <a:pt x="107" y="51"/>
                  </a:lnTo>
                  <a:lnTo>
                    <a:pt x="105" y="51"/>
                  </a:lnTo>
                  <a:lnTo>
                    <a:pt x="102" y="55"/>
                  </a:lnTo>
                  <a:lnTo>
                    <a:pt x="97" y="65"/>
                  </a:lnTo>
                  <a:lnTo>
                    <a:pt x="92" y="76"/>
                  </a:lnTo>
                  <a:lnTo>
                    <a:pt x="89" y="87"/>
                  </a:lnTo>
                  <a:lnTo>
                    <a:pt x="89" y="87"/>
                  </a:lnTo>
                  <a:lnTo>
                    <a:pt x="88" y="91"/>
                  </a:lnTo>
                  <a:lnTo>
                    <a:pt x="86" y="94"/>
                  </a:lnTo>
                  <a:lnTo>
                    <a:pt x="83" y="96"/>
                  </a:lnTo>
                  <a:lnTo>
                    <a:pt x="79" y="96"/>
                  </a:lnTo>
                  <a:lnTo>
                    <a:pt x="60" y="98"/>
                  </a:lnTo>
                  <a:lnTo>
                    <a:pt x="60" y="98"/>
                  </a:lnTo>
                  <a:lnTo>
                    <a:pt x="56" y="100"/>
                  </a:lnTo>
                  <a:lnTo>
                    <a:pt x="51" y="102"/>
                  </a:lnTo>
                  <a:lnTo>
                    <a:pt x="50" y="105"/>
                  </a:lnTo>
                  <a:lnTo>
                    <a:pt x="48" y="111"/>
                  </a:lnTo>
                  <a:lnTo>
                    <a:pt x="48" y="120"/>
                  </a:lnTo>
                  <a:lnTo>
                    <a:pt x="47" y="130"/>
                  </a:lnTo>
                  <a:lnTo>
                    <a:pt x="47" y="130"/>
                  </a:lnTo>
                  <a:lnTo>
                    <a:pt x="45" y="131"/>
                  </a:lnTo>
                  <a:lnTo>
                    <a:pt x="43" y="133"/>
                  </a:lnTo>
                  <a:lnTo>
                    <a:pt x="32" y="128"/>
                  </a:lnTo>
                  <a:lnTo>
                    <a:pt x="24" y="122"/>
                  </a:lnTo>
                  <a:lnTo>
                    <a:pt x="19" y="120"/>
                  </a:lnTo>
                  <a:lnTo>
                    <a:pt x="15" y="120"/>
                  </a:lnTo>
                  <a:lnTo>
                    <a:pt x="15" y="120"/>
                  </a:lnTo>
                  <a:lnTo>
                    <a:pt x="12" y="122"/>
                  </a:lnTo>
                  <a:lnTo>
                    <a:pt x="9" y="124"/>
                  </a:lnTo>
                  <a:lnTo>
                    <a:pt x="3" y="135"/>
                  </a:lnTo>
                  <a:lnTo>
                    <a:pt x="2" y="141"/>
                  </a:lnTo>
                  <a:lnTo>
                    <a:pt x="0" y="146"/>
                  </a:lnTo>
                  <a:lnTo>
                    <a:pt x="0" y="152"/>
                  </a:lnTo>
                  <a:lnTo>
                    <a:pt x="3" y="155"/>
                  </a:lnTo>
                  <a:lnTo>
                    <a:pt x="3" y="155"/>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7" name="Freeform 113">
              <a:extLst>
                <a:ext uri="{FF2B5EF4-FFF2-40B4-BE49-F238E27FC236}">
                  <a16:creationId xmlns:a16="http://schemas.microsoft.com/office/drawing/2014/main" id="{224555EB-5953-878A-FE38-B6C790781705}"/>
                </a:ext>
              </a:extLst>
            </p:cNvPr>
            <p:cNvSpPr>
              <a:spLocks/>
            </p:cNvSpPr>
            <p:nvPr/>
          </p:nvSpPr>
          <p:spPr bwMode="auto">
            <a:xfrm>
              <a:off x="9138442" y="4721757"/>
              <a:ext cx="103439" cy="62134"/>
            </a:xfrm>
            <a:custGeom>
              <a:avLst/>
              <a:gdLst>
                <a:gd name="T0" fmla="*/ 4 w 77"/>
                <a:gd name="T1" fmla="*/ 54 h 55"/>
                <a:gd name="T2" fmla="*/ 4 w 77"/>
                <a:gd name="T3" fmla="*/ 54 h 55"/>
                <a:gd name="T4" fmla="*/ 8 w 77"/>
                <a:gd name="T5" fmla="*/ 55 h 55"/>
                <a:gd name="T6" fmla="*/ 12 w 77"/>
                <a:gd name="T7" fmla="*/ 54 h 55"/>
                <a:gd name="T8" fmla="*/ 19 w 77"/>
                <a:gd name="T9" fmla="*/ 48 h 55"/>
                <a:gd name="T10" fmla="*/ 26 w 77"/>
                <a:gd name="T11" fmla="*/ 39 h 55"/>
                <a:gd name="T12" fmla="*/ 32 w 77"/>
                <a:gd name="T13" fmla="*/ 32 h 55"/>
                <a:gd name="T14" fmla="*/ 32 w 77"/>
                <a:gd name="T15" fmla="*/ 32 h 55"/>
                <a:gd name="T16" fmla="*/ 35 w 77"/>
                <a:gd name="T17" fmla="*/ 28 h 55"/>
                <a:gd name="T18" fmla="*/ 41 w 77"/>
                <a:gd name="T19" fmla="*/ 24 h 55"/>
                <a:gd name="T20" fmla="*/ 55 w 77"/>
                <a:gd name="T21" fmla="*/ 17 h 55"/>
                <a:gd name="T22" fmla="*/ 70 w 77"/>
                <a:gd name="T23" fmla="*/ 9 h 55"/>
                <a:gd name="T24" fmla="*/ 74 w 77"/>
                <a:gd name="T25" fmla="*/ 6 h 55"/>
                <a:gd name="T26" fmla="*/ 77 w 77"/>
                <a:gd name="T27" fmla="*/ 4 h 55"/>
                <a:gd name="T28" fmla="*/ 77 w 77"/>
                <a:gd name="T29" fmla="*/ 4 h 55"/>
                <a:gd name="T30" fmla="*/ 77 w 77"/>
                <a:gd name="T31" fmla="*/ 2 h 55"/>
                <a:gd name="T32" fmla="*/ 76 w 77"/>
                <a:gd name="T33" fmla="*/ 0 h 55"/>
                <a:gd name="T34" fmla="*/ 67 w 77"/>
                <a:gd name="T35" fmla="*/ 2 h 55"/>
                <a:gd name="T36" fmla="*/ 58 w 77"/>
                <a:gd name="T37" fmla="*/ 4 h 55"/>
                <a:gd name="T38" fmla="*/ 48 w 77"/>
                <a:gd name="T39" fmla="*/ 4 h 55"/>
                <a:gd name="T40" fmla="*/ 48 w 77"/>
                <a:gd name="T41" fmla="*/ 4 h 55"/>
                <a:gd name="T42" fmla="*/ 44 w 77"/>
                <a:gd name="T43" fmla="*/ 4 h 55"/>
                <a:gd name="T44" fmla="*/ 41 w 77"/>
                <a:gd name="T45" fmla="*/ 6 h 55"/>
                <a:gd name="T46" fmla="*/ 35 w 77"/>
                <a:gd name="T47" fmla="*/ 13 h 55"/>
                <a:gd name="T48" fmla="*/ 29 w 77"/>
                <a:gd name="T49" fmla="*/ 19 h 55"/>
                <a:gd name="T50" fmla="*/ 25 w 77"/>
                <a:gd name="T51" fmla="*/ 22 h 55"/>
                <a:gd name="T52" fmla="*/ 20 w 77"/>
                <a:gd name="T53" fmla="*/ 24 h 55"/>
                <a:gd name="T54" fmla="*/ 20 w 77"/>
                <a:gd name="T55" fmla="*/ 24 h 55"/>
                <a:gd name="T56" fmla="*/ 15 w 77"/>
                <a:gd name="T57" fmla="*/ 24 h 55"/>
                <a:gd name="T58" fmla="*/ 10 w 77"/>
                <a:gd name="T59" fmla="*/ 28 h 55"/>
                <a:gd name="T60" fmla="*/ 6 w 77"/>
                <a:gd name="T61" fmla="*/ 32 h 55"/>
                <a:gd name="T62" fmla="*/ 3 w 77"/>
                <a:gd name="T63" fmla="*/ 37 h 55"/>
                <a:gd name="T64" fmla="*/ 2 w 77"/>
                <a:gd name="T65" fmla="*/ 43 h 55"/>
                <a:gd name="T66" fmla="*/ 0 w 77"/>
                <a:gd name="T67" fmla="*/ 46 h 55"/>
                <a:gd name="T68" fmla="*/ 2 w 77"/>
                <a:gd name="T69" fmla="*/ 50 h 55"/>
                <a:gd name="T70" fmla="*/ 4 w 77"/>
                <a:gd name="T71" fmla="*/ 54 h 55"/>
                <a:gd name="T72" fmla="*/ 4 w 77"/>
                <a:gd name="T73" fmla="*/ 5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7" h="55">
                  <a:moveTo>
                    <a:pt x="4" y="54"/>
                  </a:moveTo>
                  <a:lnTo>
                    <a:pt x="4" y="54"/>
                  </a:lnTo>
                  <a:lnTo>
                    <a:pt x="8" y="55"/>
                  </a:lnTo>
                  <a:lnTo>
                    <a:pt x="12" y="54"/>
                  </a:lnTo>
                  <a:lnTo>
                    <a:pt x="19" y="48"/>
                  </a:lnTo>
                  <a:lnTo>
                    <a:pt x="26" y="39"/>
                  </a:lnTo>
                  <a:lnTo>
                    <a:pt x="32" y="32"/>
                  </a:lnTo>
                  <a:lnTo>
                    <a:pt x="32" y="32"/>
                  </a:lnTo>
                  <a:lnTo>
                    <a:pt x="35" y="28"/>
                  </a:lnTo>
                  <a:lnTo>
                    <a:pt x="41" y="24"/>
                  </a:lnTo>
                  <a:lnTo>
                    <a:pt x="55" y="17"/>
                  </a:lnTo>
                  <a:lnTo>
                    <a:pt x="70" y="9"/>
                  </a:lnTo>
                  <a:lnTo>
                    <a:pt x="74" y="6"/>
                  </a:lnTo>
                  <a:lnTo>
                    <a:pt x="77" y="4"/>
                  </a:lnTo>
                  <a:lnTo>
                    <a:pt x="77" y="4"/>
                  </a:lnTo>
                  <a:lnTo>
                    <a:pt x="77" y="2"/>
                  </a:lnTo>
                  <a:lnTo>
                    <a:pt x="76" y="0"/>
                  </a:lnTo>
                  <a:lnTo>
                    <a:pt x="67" y="2"/>
                  </a:lnTo>
                  <a:lnTo>
                    <a:pt x="58" y="4"/>
                  </a:lnTo>
                  <a:lnTo>
                    <a:pt x="48" y="4"/>
                  </a:lnTo>
                  <a:lnTo>
                    <a:pt x="48" y="4"/>
                  </a:lnTo>
                  <a:lnTo>
                    <a:pt x="44" y="4"/>
                  </a:lnTo>
                  <a:lnTo>
                    <a:pt x="41" y="6"/>
                  </a:lnTo>
                  <a:lnTo>
                    <a:pt x="35" y="13"/>
                  </a:lnTo>
                  <a:lnTo>
                    <a:pt x="29" y="19"/>
                  </a:lnTo>
                  <a:lnTo>
                    <a:pt x="25" y="22"/>
                  </a:lnTo>
                  <a:lnTo>
                    <a:pt x="20" y="24"/>
                  </a:lnTo>
                  <a:lnTo>
                    <a:pt x="20" y="24"/>
                  </a:lnTo>
                  <a:lnTo>
                    <a:pt x="15" y="24"/>
                  </a:lnTo>
                  <a:lnTo>
                    <a:pt x="10" y="28"/>
                  </a:lnTo>
                  <a:lnTo>
                    <a:pt x="6" y="32"/>
                  </a:lnTo>
                  <a:lnTo>
                    <a:pt x="3" y="37"/>
                  </a:lnTo>
                  <a:lnTo>
                    <a:pt x="2" y="43"/>
                  </a:lnTo>
                  <a:lnTo>
                    <a:pt x="0" y="46"/>
                  </a:lnTo>
                  <a:lnTo>
                    <a:pt x="2" y="50"/>
                  </a:lnTo>
                  <a:lnTo>
                    <a:pt x="4" y="54"/>
                  </a:lnTo>
                  <a:lnTo>
                    <a:pt x="4" y="5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8" name="Freeform 114">
              <a:extLst>
                <a:ext uri="{FF2B5EF4-FFF2-40B4-BE49-F238E27FC236}">
                  <a16:creationId xmlns:a16="http://schemas.microsoft.com/office/drawing/2014/main" id="{8C45ECC0-662C-6278-6086-A07C51C61AC4}"/>
                </a:ext>
              </a:extLst>
            </p:cNvPr>
            <p:cNvSpPr>
              <a:spLocks/>
            </p:cNvSpPr>
            <p:nvPr/>
          </p:nvSpPr>
          <p:spPr bwMode="auto">
            <a:xfrm>
              <a:off x="8857679" y="4795188"/>
              <a:ext cx="1090810" cy="878916"/>
            </a:xfrm>
            <a:custGeom>
              <a:avLst/>
              <a:gdLst>
                <a:gd name="T0" fmla="*/ 803 w 812"/>
                <a:gd name="T1" fmla="*/ 426 h 778"/>
                <a:gd name="T2" fmla="*/ 789 w 812"/>
                <a:gd name="T3" fmla="*/ 380 h 778"/>
                <a:gd name="T4" fmla="*/ 766 w 812"/>
                <a:gd name="T5" fmla="*/ 344 h 778"/>
                <a:gd name="T6" fmla="*/ 750 w 812"/>
                <a:gd name="T7" fmla="*/ 311 h 778"/>
                <a:gd name="T8" fmla="*/ 730 w 812"/>
                <a:gd name="T9" fmla="*/ 293 h 778"/>
                <a:gd name="T10" fmla="*/ 714 w 812"/>
                <a:gd name="T11" fmla="*/ 252 h 778"/>
                <a:gd name="T12" fmla="*/ 666 w 812"/>
                <a:gd name="T13" fmla="*/ 204 h 778"/>
                <a:gd name="T14" fmla="*/ 649 w 812"/>
                <a:gd name="T15" fmla="*/ 139 h 778"/>
                <a:gd name="T16" fmla="*/ 633 w 812"/>
                <a:gd name="T17" fmla="*/ 95 h 778"/>
                <a:gd name="T18" fmla="*/ 609 w 812"/>
                <a:gd name="T19" fmla="*/ 48 h 778"/>
                <a:gd name="T20" fmla="*/ 585 w 812"/>
                <a:gd name="T21" fmla="*/ 6 h 778"/>
                <a:gd name="T22" fmla="*/ 574 w 812"/>
                <a:gd name="T23" fmla="*/ 65 h 778"/>
                <a:gd name="T24" fmla="*/ 564 w 812"/>
                <a:gd name="T25" fmla="*/ 150 h 778"/>
                <a:gd name="T26" fmla="*/ 523 w 812"/>
                <a:gd name="T27" fmla="*/ 167 h 778"/>
                <a:gd name="T28" fmla="*/ 487 w 812"/>
                <a:gd name="T29" fmla="*/ 137 h 778"/>
                <a:gd name="T30" fmla="*/ 449 w 812"/>
                <a:gd name="T31" fmla="*/ 106 h 778"/>
                <a:gd name="T32" fmla="*/ 463 w 812"/>
                <a:gd name="T33" fmla="*/ 67 h 778"/>
                <a:gd name="T34" fmla="*/ 476 w 812"/>
                <a:gd name="T35" fmla="*/ 37 h 778"/>
                <a:gd name="T36" fmla="*/ 456 w 812"/>
                <a:gd name="T37" fmla="*/ 32 h 778"/>
                <a:gd name="T38" fmla="*/ 399 w 812"/>
                <a:gd name="T39" fmla="*/ 22 h 778"/>
                <a:gd name="T40" fmla="*/ 390 w 812"/>
                <a:gd name="T41" fmla="*/ 32 h 778"/>
                <a:gd name="T42" fmla="*/ 352 w 812"/>
                <a:gd name="T43" fmla="*/ 46 h 778"/>
                <a:gd name="T44" fmla="*/ 329 w 812"/>
                <a:gd name="T45" fmla="*/ 95 h 778"/>
                <a:gd name="T46" fmla="*/ 314 w 812"/>
                <a:gd name="T47" fmla="*/ 104 h 778"/>
                <a:gd name="T48" fmla="*/ 300 w 812"/>
                <a:gd name="T49" fmla="*/ 99 h 778"/>
                <a:gd name="T50" fmla="*/ 269 w 812"/>
                <a:gd name="T51" fmla="*/ 86 h 778"/>
                <a:gd name="T52" fmla="*/ 244 w 812"/>
                <a:gd name="T53" fmla="*/ 100 h 778"/>
                <a:gd name="T54" fmla="*/ 231 w 812"/>
                <a:gd name="T55" fmla="*/ 119 h 778"/>
                <a:gd name="T56" fmla="*/ 212 w 812"/>
                <a:gd name="T57" fmla="*/ 143 h 778"/>
                <a:gd name="T58" fmla="*/ 206 w 812"/>
                <a:gd name="T59" fmla="*/ 174 h 778"/>
                <a:gd name="T60" fmla="*/ 183 w 812"/>
                <a:gd name="T61" fmla="*/ 174 h 778"/>
                <a:gd name="T62" fmla="*/ 128 w 812"/>
                <a:gd name="T63" fmla="*/ 239 h 778"/>
                <a:gd name="T64" fmla="*/ 84 w 812"/>
                <a:gd name="T65" fmla="*/ 261 h 778"/>
                <a:gd name="T66" fmla="*/ 34 w 812"/>
                <a:gd name="T67" fmla="*/ 286 h 778"/>
                <a:gd name="T68" fmla="*/ 21 w 812"/>
                <a:gd name="T69" fmla="*/ 287 h 778"/>
                <a:gd name="T70" fmla="*/ 12 w 812"/>
                <a:gd name="T71" fmla="*/ 335 h 778"/>
                <a:gd name="T72" fmla="*/ 21 w 812"/>
                <a:gd name="T73" fmla="*/ 410 h 778"/>
                <a:gd name="T74" fmla="*/ 15 w 812"/>
                <a:gd name="T75" fmla="*/ 413 h 778"/>
                <a:gd name="T76" fmla="*/ 9 w 812"/>
                <a:gd name="T77" fmla="*/ 426 h 778"/>
                <a:gd name="T78" fmla="*/ 37 w 812"/>
                <a:gd name="T79" fmla="*/ 513 h 778"/>
                <a:gd name="T80" fmla="*/ 50 w 812"/>
                <a:gd name="T81" fmla="*/ 606 h 778"/>
                <a:gd name="T82" fmla="*/ 49 w 812"/>
                <a:gd name="T83" fmla="*/ 635 h 778"/>
                <a:gd name="T84" fmla="*/ 107 w 812"/>
                <a:gd name="T85" fmla="*/ 648 h 778"/>
                <a:gd name="T86" fmla="*/ 183 w 812"/>
                <a:gd name="T87" fmla="*/ 624 h 778"/>
                <a:gd name="T88" fmla="*/ 246 w 812"/>
                <a:gd name="T89" fmla="*/ 586 h 778"/>
                <a:gd name="T90" fmla="*/ 341 w 812"/>
                <a:gd name="T91" fmla="*/ 558 h 778"/>
                <a:gd name="T92" fmla="*/ 400 w 812"/>
                <a:gd name="T93" fmla="*/ 573 h 778"/>
                <a:gd name="T94" fmla="*/ 423 w 812"/>
                <a:gd name="T95" fmla="*/ 599 h 778"/>
                <a:gd name="T96" fmla="*/ 444 w 812"/>
                <a:gd name="T97" fmla="*/ 646 h 778"/>
                <a:gd name="T98" fmla="*/ 479 w 812"/>
                <a:gd name="T99" fmla="*/ 624 h 778"/>
                <a:gd name="T100" fmla="*/ 492 w 812"/>
                <a:gd name="T101" fmla="*/ 619 h 778"/>
                <a:gd name="T102" fmla="*/ 479 w 812"/>
                <a:gd name="T103" fmla="*/ 658 h 778"/>
                <a:gd name="T104" fmla="*/ 507 w 812"/>
                <a:gd name="T105" fmla="*/ 645 h 778"/>
                <a:gd name="T106" fmla="*/ 519 w 812"/>
                <a:gd name="T107" fmla="*/ 671 h 778"/>
                <a:gd name="T108" fmla="*/ 538 w 812"/>
                <a:gd name="T109" fmla="*/ 730 h 778"/>
                <a:gd name="T110" fmla="*/ 606 w 812"/>
                <a:gd name="T111" fmla="*/ 767 h 778"/>
                <a:gd name="T112" fmla="*/ 639 w 812"/>
                <a:gd name="T113" fmla="*/ 745 h 778"/>
                <a:gd name="T114" fmla="*/ 644 w 812"/>
                <a:gd name="T115" fmla="*/ 756 h 778"/>
                <a:gd name="T116" fmla="*/ 669 w 812"/>
                <a:gd name="T117" fmla="*/ 776 h 778"/>
                <a:gd name="T118" fmla="*/ 706 w 812"/>
                <a:gd name="T119" fmla="*/ 741 h 778"/>
                <a:gd name="T120" fmla="*/ 757 w 812"/>
                <a:gd name="T121" fmla="*/ 658 h 778"/>
                <a:gd name="T122" fmla="*/ 792 w 812"/>
                <a:gd name="T123" fmla="*/ 574 h 778"/>
                <a:gd name="T124" fmla="*/ 806 w 812"/>
                <a:gd name="T125" fmla="*/ 497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2" h="778">
                  <a:moveTo>
                    <a:pt x="811" y="459"/>
                  </a:moveTo>
                  <a:lnTo>
                    <a:pt x="811" y="459"/>
                  </a:lnTo>
                  <a:lnTo>
                    <a:pt x="812" y="458"/>
                  </a:lnTo>
                  <a:lnTo>
                    <a:pt x="812" y="454"/>
                  </a:lnTo>
                  <a:lnTo>
                    <a:pt x="811" y="448"/>
                  </a:lnTo>
                  <a:lnTo>
                    <a:pt x="809" y="443"/>
                  </a:lnTo>
                  <a:lnTo>
                    <a:pt x="808" y="441"/>
                  </a:lnTo>
                  <a:lnTo>
                    <a:pt x="806" y="441"/>
                  </a:lnTo>
                  <a:lnTo>
                    <a:pt x="806" y="441"/>
                  </a:lnTo>
                  <a:lnTo>
                    <a:pt x="805" y="441"/>
                  </a:lnTo>
                  <a:lnTo>
                    <a:pt x="805" y="437"/>
                  </a:lnTo>
                  <a:lnTo>
                    <a:pt x="803" y="426"/>
                  </a:lnTo>
                  <a:lnTo>
                    <a:pt x="803" y="411"/>
                  </a:lnTo>
                  <a:lnTo>
                    <a:pt x="805" y="399"/>
                  </a:lnTo>
                  <a:lnTo>
                    <a:pt x="805" y="399"/>
                  </a:lnTo>
                  <a:lnTo>
                    <a:pt x="806" y="391"/>
                  </a:lnTo>
                  <a:lnTo>
                    <a:pt x="806" y="389"/>
                  </a:lnTo>
                  <a:lnTo>
                    <a:pt x="803" y="389"/>
                  </a:lnTo>
                  <a:lnTo>
                    <a:pt x="801" y="395"/>
                  </a:lnTo>
                  <a:lnTo>
                    <a:pt x="801" y="395"/>
                  </a:lnTo>
                  <a:lnTo>
                    <a:pt x="798" y="395"/>
                  </a:lnTo>
                  <a:lnTo>
                    <a:pt x="796" y="395"/>
                  </a:lnTo>
                  <a:lnTo>
                    <a:pt x="792" y="389"/>
                  </a:lnTo>
                  <a:lnTo>
                    <a:pt x="789" y="380"/>
                  </a:lnTo>
                  <a:lnTo>
                    <a:pt x="787" y="374"/>
                  </a:lnTo>
                  <a:lnTo>
                    <a:pt x="787" y="374"/>
                  </a:lnTo>
                  <a:lnTo>
                    <a:pt x="786" y="369"/>
                  </a:lnTo>
                  <a:lnTo>
                    <a:pt x="782" y="361"/>
                  </a:lnTo>
                  <a:lnTo>
                    <a:pt x="777" y="356"/>
                  </a:lnTo>
                  <a:lnTo>
                    <a:pt x="774" y="356"/>
                  </a:lnTo>
                  <a:lnTo>
                    <a:pt x="771" y="356"/>
                  </a:lnTo>
                  <a:lnTo>
                    <a:pt x="771" y="356"/>
                  </a:lnTo>
                  <a:lnTo>
                    <a:pt x="770" y="356"/>
                  </a:lnTo>
                  <a:lnTo>
                    <a:pt x="769" y="354"/>
                  </a:lnTo>
                  <a:lnTo>
                    <a:pt x="767" y="350"/>
                  </a:lnTo>
                  <a:lnTo>
                    <a:pt x="766" y="344"/>
                  </a:lnTo>
                  <a:lnTo>
                    <a:pt x="764" y="343"/>
                  </a:lnTo>
                  <a:lnTo>
                    <a:pt x="763" y="343"/>
                  </a:lnTo>
                  <a:lnTo>
                    <a:pt x="763" y="343"/>
                  </a:lnTo>
                  <a:lnTo>
                    <a:pt x="760" y="343"/>
                  </a:lnTo>
                  <a:lnTo>
                    <a:pt x="758" y="343"/>
                  </a:lnTo>
                  <a:lnTo>
                    <a:pt x="755" y="335"/>
                  </a:lnTo>
                  <a:lnTo>
                    <a:pt x="754" y="328"/>
                  </a:lnTo>
                  <a:lnTo>
                    <a:pt x="755" y="317"/>
                  </a:lnTo>
                  <a:lnTo>
                    <a:pt x="755" y="317"/>
                  </a:lnTo>
                  <a:lnTo>
                    <a:pt x="755" y="311"/>
                  </a:lnTo>
                  <a:lnTo>
                    <a:pt x="752" y="310"/>
                  </a:lnTo>
                  <a:lnTo>
                    <a:pt x="750" y="311"/>
                  </a:lnTo>
                  <a:lnTo>
                    <a:pt x="748" y="310"/>
                  </a:lnTo>
                  <a:lnTo>
                    <a:pt x="746" y="310"/>
                  </a:lnTo>
                  <a:lnTo>
                    <a:pt x="746" y="310"/>
                  </a:lnTo>
                  <a:lnTo>
                    <a:pt x="745" y="306"/>
                  </a:lnTo>
                  <a:lnTo>
                    <a:pt x="742" y="306"/>
                  </a:lnTo>
                  <a:lnTo>
                    <a:pt x="735" y="310"/>
                  </a:lnTo>
                  <a:lnTo>
                    <a:pt x="735" y="310"/>
                  </a:lnTo>
                  <a:lnTo>
                    <a:pt x="734" y="310"/>
                  </a:lnTo>
                  <a:lnTo>
                    <a:pt x="732" y="310"/>
                  </a:lnTo>
                  <a:lnTo>
                    <a:pt x="730" y="304"/>
                  </a:lnTo>
                  <a:lnTo>
                    <a:pt x="730" y="299"/>
                  </a:lnTo>
                  <a:lnTo>
                    <a:pt x="730" y="293"/>
                  </a:lnTo>
                  <a:lnTo>
                    <a:pt x="730" y="293"/>
                  </a:lnTo>
                  <a:lnTo>
                    <a:pt x="730" y="287"/>
                  </a:lnTo>
                  <a:lnTo>
                    <a:pt x="730" y="284"/>
                  </a:lnTo>
                  <a:lnTo>
                    <a:pt x="727" y="278"/>
                  </a:lnTo>
                  <a:lnTo>
                    <a:pt x="723" y="274"/>
                  </a:lnTo>
                  <a:lnTo>
                    <a:pt x="723" y="274"/>
                  </a:lnTo>
                  <a:lnTo>
                    <a:pt x="719" y="269"/>
                  </a:lnTo>
                  <a:lnTo>
                    <a:pt x="717" y="265"/>
                  </a:lnTo>
                  <a:lnTo>
                    <a:pt x="716" y="261"/>
                  </a:lnTo>
                  <a:lnTo>
                    <a:pt x="716" y="256"/>
                  </a:lnTo>
                  <a:lnTo>
                    <a:pt x="716" y="256"/>
                  </a:lnTo>
                  <a:lnTo>
                    <a:pt x="714" y="252"/>
                  </a:lnTo>
                  <a:lnTo>
                    <a:pt x="710" y="248"/>
                  </a:lnTo>
                  <a:lnTo>
                    <a:pt x="697" y="237"/>
                  </a:lnTo>
                  <a:lnTo>
                    <a:pt x="681" y="226"/>
                  </a:lnTo>
                  <a:lnTo>
                    <a:pt x="671" y="221"/>
                  </a:lnTo>
                  <a:lnTo>
                    <a:pt x="671" y="221"/>
                  </a:lnTo>
                  <a:lnTo>
                    <a:pt x="668" y="221"/>
                  </a:lnTo>
                  <a:lnTo>
                    <a:pt x="666" y="219"/>
                  </a:lnTo>
                  <a:lnTo>
                    <a:pt x="666" y="213"/>
                  </a:lnTo>
                  <a:lnTo>
                    <a:pt x="666" y="208"/>
                  </a:lnTo>
                  <a:lnTo>
                    <a:pt x="666" y="206"/>
                  </a:lnTo>
                  <a:lnTo>
                    <a:pt x="666" y="204"/>
                  </a:lnTo>
                  <a:lnTo>
                    <a:pt x="666" y="204"/>
                  </a:lnTo>
                  <a:lnTo>
                    <a:pt x="663" y="200"/>
                  </a:lnTo>
                  <a:lnTo>
                    <a:pt x="662" y="191"/>
                  </a:lnTo>
                  <a:lnTo>
                    <a:pt x="660" y="172"/>
                  </a:lnTo>
                  <a:lnTo>
                    <a:pt x="660" y="172"/>
                  </a:lnTo>
                  <a:lnTo>
                    <a:pt x="660" y="169"/>
                  </a:lnTo>
                  <a:lnTo>
                    <a:pt x="659" y="165"/>
                  </a:lnTo>
                  <a:lnTo>
                    <a:pt x="655" y="159"/>
                  </a:lnTo>
                  <a:lnTo>
                    <a:pt x="650" y="154"/>
                  </a:lnTo>
                  <a:lnTo>
                    <a:pt x="649" y="150"/>
                  </a:lnTo>
                  <a:lnTo>
                    <a:pt x="649" y="146"/>
                  </a:lnTo>
                  <a:lnTo>
                    <a:pt x="649" y="146"/>
                  </a:lnTo>
                  <a:lnTo>
                    <a:pt x="649" y="139"/>
                  </a:lnTo>
                  <a:lnTo>
                    <a:pt x="647" y="132"/>
                  </a:lnTo>
                  <a:lnTo>
                    <a:pt x="646" y="124"/>
                  </a:lnTo>
                  <a:lnTo>
                    <a:pt x="646" y="117"/>
                  </a:lnTo>
                  <a:lnTo>
                    <a:pt x="646" y="117"/>
                  </a:lnTo>
                  <a:lnTo>
                    <a:pt x="646" y="113"/>
                  </a:lnTo>
                  <a:lnTo>
                    <a:pt x="644" y="110"/>
                  </a:lnTo>
                  <a:lnTo>
                    <a:pt x="640" y="104"/>
                  </a:lnTo>
                  <a:lnTo>
                    <a:pt x="636" y="100"/>
                  </a:lnTo>
                  <a:lnTo>
                    <a:pt x="634" y="99"/>
                  </a:lnTo>
                  <a:lnTo>
                    <a:pt x="633" y="97"/>
                  </a:lnTo>
                  <a:lnTo>
                    <a:pt x="633" y="97"/>
                  </a:lnTo>
                  <a:lnTo>
                    <a:pt x="633" y="95"/>
                  </a:lnTo>
                  <a:lnTo>
                    <a:pt x="631" y="93"/>
                  </a:lnTo>
                  <a:lnTo>
                    <a:pt x="628" y="93"/>
                  </a:lnTo>
                  <a:lnTo>
                    <a:pt x="618" y="97"/>
                  </a:lnTo>
                  <a:lnTo>
                    <a:pt x="618" y="97"/>
                  </a:lnTo>
                  <a:lnTo>
                    <a:pt x="615" y="97"/>
                  </a:lnTo>
                  <a:lnTo>
                    <a:pt x="613" y="95"/>
                  </a:lnTo>
                  <a:lnTo>
                    <a:pt x="612" y="89"/>
                  </a:lnTo>
                  <a:lnTo>
                    <a:pt x="611" y="82"/>
                  </a:lnTo>
                  <a:lnTo>
                    <a:pt x="612" y="71"/>
                  </a:lnTo>
                  <a:lnTo>
                    <a:pt x="612" y="71"/>
                  </a:lnTo>
                  <a:lnTo>
                    <a:pt x="611" y="61"/>
                  </a:lnTo>
                  <a:lnTo>
                    <a:pt x="609" y="48"/>
                  </a:lnTo>
                  <a:lnTo>
                    <a:pt x="606" y="39"/>
                  </a:lnTo>
                  <a:lnTo>
                    <a:pt x="602" y="32"/>
                  </a:lnTo>
                  <a:lnTo>
                    <a:pt x="602" y="32"/>
                  </a:lnTo>
                  <a:lnTo>
                    <a:pt x="601" y="28"/>
                  </a:lnTo>
                  <a:lnTo>
                    <a:pt x="599" y="24"/>
                  </a:lnTo>
                  <a:lnTo>
                    <a:pt x="596" y="15"/>
                  </a:lnTo>
                  <a:lnTo>
                    <a:pt x="595" y="6"/>
                  </a:lnTo>
                  <a:lnTo>
                    <a:pt x="593" y="0"/>
                  </a:lnTo>
                  <a:lnTo>
                    <a:pt x="593" y="0"/>
                  </a:lnTo>
                  <a:lnTo>
                    <a:pt x="592" y="0"/>
                  </a:lnTo>
                  <a:lnTo>
                    <a:pt x="589" y="0"/>
                  </a:lnTo>
                  <a:lnTo>
                    <a:pt x="585" y="6"/>
                  </a:lnTo>
                  <a:lnTo>
                    <a:pt x="581" y="13"/>
                  </a:lnTo>
                  <a:lnTo>
                    <a:pt x="580" y="19"/>
                  </a:lnTo>
                  <a:lnTo>
                    <a:pt x="580" y="19"/>
                  </a:lnTo>
                  <a:lnTo>
                    <a:pt x="579" y="30"/>
                  </a:lnTo>
                  <a:lnTo>
                    <a:pt x="577" y="35"/>
                  </a:lnTo>
                  <a:lnTo>
                    <a:pt x="574" y="39"/>
                  </a:lnTo>
                  <a:lnTo>
                    <a:pt x="574" y="39"/>
                  </a:lnTo>
                  <a:lnTo>
                    <a:pt x="574" y="41"/>
                  </a:lnTo>
                  <a:lnTo>
                    <a:pt x="574" y="44"/>
                  </a:lnTo>
                  <a:lnTo>
                    <a:pt x="574" y="52"/>
                  </a:lnTo>
                  <a:lnTo>
                    <a:pt x="574" y="61"/>
                  </a:lnTo>
                  <a:lnTo>
                    <a:pt x="574" y="65"/>
                  </a:lnTo>
                  <a:lnTo>
                    <a:pt x="573" y="67"/>
                  </a:lnTo>
                  <a:lnTo>
                    <a:pt x="573" y="67"/>
                  </a:lnTo>
                  <a:lnTo>
                    <a:pt x="571" y="71"/>
                  </a:lnTo>
                  <a:lnTo>
                    <a:pt x="570" y="74"/>
                  </a:lnTo>
                  <a:lnTo>
                    <a:pt x="570" y="87"/>
                  </a:lnTo>
                  <a:lnTo>
                    <a:pt x="571" y="100"/>
                  </a:lnTo>
                  <a:lnTo>
                    <a:pt x="570" y="111"/>
                  </a:lnTo>
                  <a:lnTo>
                    <a:pt x="570" y="111"/>
                  </a:lnTo>
                  <a:lnTo>
                    <a:pt x="569" y="133"/>
                  </a:lnTo>
                  <a:lnTo>
                    <a:pt x="567" y="143"/>
                  </a:lnTo>
                  <a:lnTo>
                    <a:pt x="564" y="150"/>
                  </a:lnTo>
                  <a:lnTo>
                    <a:pt x="564" y="150"/>
                  </a:lnTo>
                  <a:lnTo>
                    <a:pt x="561" y="157"/>
                  </a:lnTo>
                  <a:lnTo>
                    <a:pt x="558" y="167"/>
                  </a:lnTo>
                  <a:lnTo>
                    <a:pt x="554" y="174"/>
                  </a:lnTo>
                  <a:lnTo>
                    <a:pt x="551" y="178"/>
                  </a:lnTo>
                  <a:lnTo>
                    <a:pt x="548" y="180"/>
                  </a:lnTo>
                  <a:lnTo>
                    <a:pt x="548" y="180"/>
                  </a:lnTo>
                  <a:lnTo>
                    <a:pt x="544" y="182"/>
                  </a:lnTo>
                  <a:lnTo>
                    <a:pt x="539" y="182"/>
                  </a:lnTo>
                  <a:lnTo>
                    <a:pt x="532" y="178"/>
                  </a:lnTo>
                  <a:lnTo>
                    <a:pt x="526" y="172"/>
                  </a:lnTo>
                  <a:lnTo>
                    <a:pt x="523" y="171"/>
                  </a:lnTo>
                  <a:lnTo>
                    <a:pt x="523" y="167"/>
                  </a:lnTo>
                  <a:lnTo>
                    <a:pt x="523" y="167"/>
                  </a:lnTo>
                  <a:lnTo>
                    <a:pt x="523" y="165"/>
                  </a:lnTo>
                  <a:lnTo>
                    <a:pt x="522" y="161"/>
                  </a:lnTo>
                  <a:lnTo>
                    <a:pt x="517" y="159"/>
                  </a:lnTo>
                  <a:lnTo>
                    <a:pt x="511" y="156"/>
                  </a:lnTo>
                  <a:lnTo>
                    <a:pt x="506" y="156"/>
                  </a:lnTo>
                  <a:lnTo>
                    <a:pt x="506" y="156"/>
                  </a:lnTo>
                  <a:lnTo>
                    <a:pt x="501" y="156"/>
                  </a:lnTo>
                  <a:lnTo>
                    <a:pt x="497" y="150"/>
                  </a:lnTo>
                  <a:lnTo>
                    <a:pt x="492" y="144"/>
                  </a:lnTo>
                  <a:lnTo>
                    <a:pt x="487" y="137"/>
                  </a:lnTo>
                  <a:lnTo>
                    <a:pt x="487" y="137"/>
                  </a:lnTo>
                  <a:lnTo>
                    <a:pt x="482" y="133"/>
                  </a:lnTo>
                  <a:lnTo>
                    <a:pt x="479" y="133"/>
                  </a:lnTo>
                  <a:lnTo>
                    <a:pt x="474" y="133"/>
                  </a:lnTo>
                  <a:lnTo>
                    <a:pt x="469" y="133"/>
                  </a:lnTo>
                  <a:lnTo>
                    <a:pt x="468" y="132"/>
                  </a:lnTo>
                  <a:lnTo>
                    <a:pt x="466" y="128"/>
                  </a:lnTo>
                  <a:lnTo>
                    <a:pt x="466" y="128"/>
                  </a:lnTo>
                  <a:lnTo>
                    <a:pt x="463" y="121"/>
                  </a:lnTo>
                  <a:lnTo>
                    <a:pt x="460" y="117"/>
                  </a:lnTo>
                  <a:lnTo>
                    <a:pt x="453" y="110"/>
                  </a:lnTo>
                  <a:lnTo>
                    <a:pt x="453" y="110"/>
                  </a:lnTo>
                  <a:lnTo>
                    <a:pt x="449" y="106"/>
                  </a:lnTo>
                  <a:lnTo>
                    <a:pt x="449" y="102"/>
                  </a:lnTo>
                  <a:lnTo>
                    <a:pt x="450" y="100"/>
                  </a:lnTo>
                  <a:lnTo>
                    <a:pt x="455" y="97"/>
                  </a:lnTo>
                  <a:lnTo>
                    <a:pt x="455" y="97"/>
                  </a:lnTo>
                  <a:lnTo>
                    <a:pt x="458" y="91"/>
                  </a:lnTo>
                  <a:lnTo>
                    <a:pt x="459" y="87"/>
                  </a:lnTo>
                  <a:lnTo>
                    <a:pt x="459" y="82"/>
                  </a:lnTo>
                  <a:lnTo>
                    <a:pt x="456" y="76"/>
                  </a:lnTo>
                  <a:lnTo>
                    <a:pt x="456" y="76"/>
                  </a:lnTo>
                  <a:lnTo>
                    <a:pt x="456" y="71"/>
                  </a:lnTo>
                  <a:lnTo>
                    <a:pt x="458" y="69"/>
                  </a:lnTo>
                  <a:lnTo>
                    <a:pt x="463" y="67"/>
                  </a:lnTo>
                  <a:lnTo>
                    <a:pt x="469" y="63"/>
                  </a:lnTo>
                  <a:lnTo>
                    <a:pt x="469" y="63"/>
                  </a:lnTo>
                  <a:lnTo>
                    <a:pt x="472" y="61"/>
                  </a:lnTo>
                  <a:lnTo>
                    <a:pt x="474" y="59"/>
                  </a:lnTo>
                  <a:lnTo>
                    <a:pt x="474" y="54"/>
                  </a:lnTo>
                  <a:lnTo>
                    <a:pt x="474" y="50"/>
                  </a:lnTo>
                  <a:lnTo>
                    <a:pt x="474" y="48"/>
                  </a:lnTo>
                  <a:lnTo>
                    <a:pt x="475" y="46"/>
                  </a:lnTo>
                  <a:lnTo>
                    <a:pt x="475" y="46"/>
                  </a:lnTo>
                  <a:lnTo>
                    <a:pt x="479" y="43"/>
                  </a:lnTo>
                  <a:lnTo>
                    <a:pt x="478" y="39"/>
                  </a:lnTo>
                  <a:lnTo>
                    <a:pt x="476" y="37"/>
                  </a:lnTo>
                  <a:lnTo>
                    <a:pt x="471" y="33"/>
                  </a:lnTo>
                  <a:lnTo>
                    <a:pt x="471" y="33"/>
                  </a:lnTo>
                  <a:lnTo>
                    <a:pt x="469" y="33"/>
                  </a:lnTo>
                  <a:lnTo>
                    <a:pt x="468" y="35"/>
                  </a:lnTo>
                  <a:lnTo>
                    <a:pt x="466" y="39"/>
                  </a:lnTo>
                  <a:lnTo>
                    <a:pt x="465" y="43"/>
                  </a:lnTo>
                  <a:lnTo>
                    <a:pt x="463" y="44"/>
                  </a:lnTo>
                  <a:lnTo>
                    <a:pt x="463" y="44"/>
                  </a:lnTo>
                  <a:lnTo>
                    <a:pt x="462" y="43"/>
                  </a:lnTo>
                  <a:lnTo>
                    <a:pt x="460" y="37"/>
                  </a:lnTo>
                  <a:lnTo>
                    <a:pt x="458" y="33"/>
                  </a:lnTo>
                  <a:lnTo>
                    <a:pt x="456" y="32"/>
                  </a:lnTo>
                  <a:lnTo>
                    <a:pt x="456" y="32"/>
                  </a:lnTo>
                  <a:lnTo>
                    <a:pt x="450" y="37"/>
                  </a:lnTo>
                  <a:lnTo>
                    <a:pt x="446" y="41"/>
                  </a:lnTo>
                  <a:lnTo>
                    <a:pt x="443" y="41"/>
                  </a:lnTo>
                  <a:lnTo>
                    <a:pt x="441" y="39"/>
                  </a:lnTo>
                  <a:lnTo>
                    <a:pt x="441" y="39"/>
                  </a:lnTo>
                  <a:lnTo>
                    <a:pt x="439" y="35"/>
                  </a:lnTo>
                  <a:lnTo>
                    <a:pt x="434" y="33"/>
                  </a:lnTo>
                  <a:lnTo>
                    <a:pt x="424" y="30"/>
                  </a:lnTo>
                  <a:lnTo>
                    <a:pt x="402" y="24"/>
                  </a:lnTo>
                  <a:lnTo>
                    <a:pt x="402" y="24"/>
                  </a:lnTo>
                  <a:lnTo>
                    <a:pt x="399" y="22"/>
                  </a:lnTo>
                  <a:lnTo>
                    <a:pt x="396" y="21"/>
                  </a:lnTo>
                  <a:lnTo>
                    <a:pt x="392" y="15"/>
                  </a:lnTo>
                  <a:lnTo>
                    <a:pt x="387" y="10"/>
                  </a:lnTo>
                  <a:lnTo>
                    <a:pt x="386" y="10"/>
                  </a:lnTo>
                  <a:lnTo>
                    <a:pt x="384" y="10"/>
                  </a:lnTo>
                  <a:lnTo>
                    <a:pt x="384" y="10"/>
                  </a:lnTo>
                  <a:lnTo>
                    <a:pt x="381" y="11"/>
                  </a:lnTo>
                  <a:lnTo>
                    <a:pt x="383" y="15"/>
                  </a:lnTo>
                  <a:lnTo>
                    <a:pt x="392" y="26"/>
                  </a:lnTo>
                  <a:lnTo>
                    <a:pt x="392" y="26"/>
                  </a:lnTo>
                  <a:lnTo>
                    <a:pt x="392" y="30"/>
                  </a:lnTo>
                  <a:lnTo>
                    <a:pt x="390" y="32"/>
                  </a:lnTo>
                  <a:lnTo>
                    <a:pt x="387" y="35"/>
                  </a:lnTo>
                  <a:lnTo>
                    <a:pt x="381" y="37"/>
                  </a:lnTo>
                  <a:lnTo>
                    <a:pt x="370" y="39"/>
                  </a:lnTo>
                  <a:lnTo>
                    <a:pt x="361" y="37"/>
                  </a:lnTo>
                  <a:lnTo>
                    <a:pt x="361" y="37"/>
                  </a:lnTo>
                  <a:lnTo>
                    <a:pt x="358" y="37"/>
                  </a:lnTo>
                  <a:lnTo>
                    <a:pt x="358" y="41"/>
                  </a:lnTo>
                  <a:lnTo>
                    <a:pt x="358" y="44"/>
                  </a:lnTo>
                  <a:lnTo>
                    <a:pt x="357" y="44"/>
                  </a:lnTo>
                  <a:lnTo>
                    <a:pt x="355" y="44"/>
                  </a:lnTo>
                  <a:lnTo>
                    <a:pt x="355" y="44"/>
                  </a:lnTo>
                  <a:lnTo>
                    <a:pt x="352" y="46"/>
                  </a:lnTo>
                  <a:lnTo>
                    <a:pt x="351" y="46"/>
                  </a:lnTo>
                  <a:lnTo>
                    <a:pt x="348" y="54"/>
                  </a:lnTo>
                  <a:lnTo>
                    <a:pt x="345" y="61"/>
                  </a:lnTo>
                  <a:lnTo>
                    <a:pt x="341" y="69"/>
                  </a:lnTo>
                  <a:lnTo>
                    <a:pt x="341" y="69"/>
                  </a:lnTo>
                  <a:lnTo>
                    <a:pt x="338" y="74"/>
                  </a:lnTo>
                  <a:lnTo>
                    <a:pt x="338" y="78"/>
                  </a:lnTo>
                  <a:lnTo>
                    <a:pt x="336" y="82"/>
                  </a:lnTo>
                  <a:lnTo>
                    <a:pt x="333" y="87"/>
                  </a:lnTo>
                  <a:lnTo>
                    <a:pt x="333" y="87"/>
                  </a:lnTo>
                  <a:lnTo>
                    <a:pt x="329" y="91"/>
                  </a:lnTo>
                  <a:lnTo>
                    <a:pt x="329" y="95"/>
                  </a:lnTo>
                  <a:lnTo>
                    <a:pt x="330" y="100"/>
                  </a:lnTo>
                  <a:lnTo>
                    <a:pt x="333" y="108"/>
                  </a:lnTo>
                  <a:lnTo>
                    <a:pt x="333" y="108"/>
                  </a:lnTo>
                  <a:lnTo>
                    <a:pt x="336" y="111"/>
                  </a:lnTo>
                  <a:lnTo>
                    <a:pt x="336" y="113"/>
                  </a:lnTo>
                  <a:lnTo>
                    <a:pt x="336" y="115"/>
                  </a:lnTo>
                  <a:lnTo>
                    <a:pt x="335" y="117"/>
                  </a:lnTo>
                  <a:lnTo>
                    <a:pt x="329" y="115"/>
                  </a:lnTo>
                  <a:lnTo>
                    <a:pt x="325" y="111"/>
                  </a:lnTo>
                  <a:lnTo>
                    <a:pt x="325" y="111"/>
                  </a:lnTo>
                  <a:lnTo>
                    <a:pt x="319" y="106"/>
                  </a:lnTo>
                  <a:lnTo>
                    <a:pt x="314" y="104"/>
                  </a:lnTo>
                  <a:lnTo>
                    <a:pt x="311" y="106"/>
                  </a:lnTo>
                  <a:lnTo>
                    <a:pt x="311" y="111"/>
                  </a:lnTo>
                  <a:lnTo>
                    <a:pt x="311" y="111"/>
                  </a:lnTo>
                  <a:lnTo>
                    <a:pt x="311" y="115"/>
                  </a:lnTo>
                  <a:lnTo>
                    <a:pt x="310" y="117"/>
                  </a:lnTo>
                  <a:lnTo>
                    <a:pt x="307" y="117"/>
                  </a:lnTo>
                  <a:lnTo>
                    <a:pt x="306" y="113"/>
                  </a:lnTo>
                  <a:lnTo>
                    <a:pt x="304" y="106"/>
                  </a:lnTo>
                  <a:lnTo>
                    <a:pt x="304" y="106"/>
                  </a:lnTo>
                  <a:lnTo>
                    <a:pt x="304" y="102"/>
                  </a:lnTo>
                  <a:lnTo>
                    <a:pt x="304" y="100"/>
                  </a:lnTo>
                  <a:lnTo>
                    <a:pt x="300" y="99"/>
                  </a:lnTo>
                  <a:lnTo>
                    <a:pt x="295" y="97"/>
                  </a:lnTo>
                  <a:lnTo>
                    <a:pt x="294" y="97"/>
                  </a:lnTo>
                  <a:lnTo>
                    <a:pt x="294" y="95"/>
                  </a:lnTo>
                  <a:lnTo>
                    <a:pt x="294" y="95"/>
                  </a:lnTo>
                  <a:lnTo>
                    <a:pt x="291" y="89"/>
                  </a:lnTo>
                  <a:lnTo>
                    <a:pt x="286" y="84"/>
                  </a:lnTo>
                  <a:lnTo>
                    <a:pt x="281" y="80"/>
                  </a:lnTo>
                  <a:lnTo>
                    <a:pt x="277" y="78"/>
                  </a:lnTo>
                  <a:lnTo>
                    <a:pt x="277" y="78"/>
                  </a:lnTo>
                  <a:lnTo>
                    <a:pt x="274" y="80"/>
                  </a:lnTo>
                  <a:lnTo>
                    <a:pt x="270" y="84"/>
                  </a:lnTo>
                  <a:lnTo>
                    <a:pt x="269" y="86"/>
                  </a:lnTo>
                  <a:lnTo>
                    <a:pt x="265" y="87"/>
                  </a:lnTo>
                  <a:lnTo>
                    <a:pt x="265" y="87"/>
                  </a:lnTo>
                  <a:lnTo>
                    <a:pt x="262" y="87"/>
                  </a:lnTo>
                  <a:lnTo>
                    <a:pt x="259" y="89"/>
                  </a:lnTo>
                  <a:lnTo>
                    <a:pt x="259" y="93"/>
                  </a:lnTo>
                  <a:lnTo>
                    <a:pt x="259" y="99"/>
                  </a:lnTo>
                  <a:lnTo>
                    <a:pt x="259" y="99"/>
                  </a:lnTo>
                  <a:lnTo>
                    <a:pt x="259" y="100"/>
                  </a:lnTo>
                  <a:lnTo>
                    <a:pt x="258" y="102"/>
                  </a:lnTo>
                  <a:lnTo>
                    <a:pt x="254" y="102"/>
                  </a:lnTo>
                  <a:lnTo>
                    <a:pt x="249" y="100"/>
                  </a:lnTo>
                  <a:lnTo>
                    <a:pt x="244" y="100"/>
                  </a:lnTo>
                  <a:lnTo>
                    <a:pt x="244" y="100"/>
                  </a:lnTo>
                  <a:lnTo>
                    <a:pt x="242" y="100"/>
                  </a:lnTo>
                  <a:lnTo>
                    <a:pt x="242" y="102"/>
                  </a:lnTo>
                  <a:lnTo>
                    <a:pt x="242" y="106"/>
                  </a:lnTo>
                  <a:lnTo>
                    <a:pt x="242" y="110"/>
                  </a:lnTo>
                  <a:lnTo>
                    <a:pt x="242" y="110"/>
                  </a:lnTo>
                  <a:lnTo>
                    <a:pt x="240" y="111"/>
                  </a:lnTo>
                  <a:lnTo>
                    <a:pt x="240" y="111"/>
                  </a:lnTo>
                  <a:lnTo>
                    <a:pt x="238" y="111"/>
                  </a:lnTo>
                  <a:lnTo>
                    <a:pt x="235" y="115"/>
                  </a:lnTo>
                  <a:lnTo>
                    <a:pt x="234" y="117"/>
                  </a:lnTo>
                  <a:lnTo>
                    <a:pt x="231" y="119"/>
                  </a:lnTo>
                  <a:lnTo>
                    <a:pt x="231" y="119"/>
                  </a:lnTo>
                  <a:lnTo>
                    <a:pt x="228" y="121"/>
                  </a:lnTo>
                  <a:lnTo>
                    <a:pt x="228" y="122"/>
                  </a:lnTo>
                  <a:lnTo>
                    <a:pt x="227" y="128"/>
                  </a:lnTo>
                  <a:lnTo>
                    <a:pt x="227" y="143"/>
                  </a:lnTo>
                  <a:lnTo>
                    <a:pt x="227" y="143"/>
                  </a:lnTo>
                  <a:lnTo>
                    <a:pt x="227" y="146"/>
                  </a:lnTo>
                  <a:lnTo>
                    <a:pt x="225" y="146"/>
                  </a:lnTo>
                  <a:lnTo>
                    <a:pt x="222" y="144"/>
                  </a:lnTo>
                  <a:lnTo>
                    <a:pt x="216" y="143"/>
                  </a:lnTo>
                  <a:lnTo>
                    <a:pt x="212" y="143"/>
                  </a:lnTo>
                  <a:lnTo>
                    <a:pt x="212" y="143"/>
                  </a:lnTo>
                  <a:lnTo>
                    <a:pt x="211" y="143"/>
                  </a:lnTo>
                  <a:lnTo>
                    <a:pt x="211" y="144"/>
                  </a:lnTo>
                  <a:lnTo>
                    <a:pt x="211" y="148"/>
                  </a:lnTo>
                  <a:lnTo>
                    <a:pt x="214" y="154"/>
                  </a:lnTo>
                  <a:lnTo>
                    <a:pt x="215" y="161"/>
                  </a:lnTo>
                  <a:lnTo>
                    <a:pt x="215" y="161"/>
                  </a:lnTo>
                  <a:lnTo>
                    <a:pt x="215" y="167"/>
                  </a:lnTo>
                  <a:lnTo>
                    <a:pt x="214" y="169"/>
                  </a:lnTo>
                  <a:lnTo>
                    <a:pt x="209" y="174"/>
                  </a:lnTo>
                  <a:lnTo>
                    <a:pt x="209" y="174"/>
                  </a:lnTo>
                  <a:lnTo>
                    <a:pt x="208" y="174"/>
                  </a:lnTo>
                  <a:lnTo>
                    <a:pt x="206" y="174"/>
                  </a:lnTo>
                  <a:lnTo>
                    <a:pt x="203" y="169"/>
                  </a:lnTo>
                  <a:lnTo>
                    <a:pt x="202" y="161"/>
                  </a:lnTo>
                  <a:lnTo>
                    <a:pt x="200" y="154"/>
                  </a:lnTo>
                  <a:lnTo>
                    <a:pt x="200" y="154"/>
                  </a:lnTo>
                  <a:lnTo>
                    <a:pt x="200" y="152"/>
                  </a:lnTo>
                  <a:lnTo>
                    <a:pt x="200" y="152"/>
                  </a:lnTo>
                  <a:lnTo>
                    <a:pt x="196" y="152"/>
                  </a:lnTo>
                  <a:lnTo>
                    <a:pt x="192" y="157"/>
                  </a:lnTo>
                  <a:lnTo>
                    <a:pt x="186" y="165"/>
                  </a:lnTo>
                  <a:lnTo>
                    <a:pt x="186" y="165"/>
                  </a:lnTo>
                  <a:lnTo>
                    <a:pt x="183" y="169"/>
                  </a:lnTo>
                  <a:lnTo>
                    <a:pt x="183" y="174"/>
                  </a:lnTo>
                  <a:lnTo>
                    <a:pt x="183" y="184"/>
                  </a:lnTo>
                  <a:lnTo>
                    <a:pt x="186" y="191"/>
                  </a:lnTo>
                  <a:lnTo>
                    <a:pt x="186" y="193"/>
                  </a:lnTo>
                  <a:lnTo>
                    <a:pt x="184" y="195"/>
                  </a:lnTo>
                  <a:lnTo>
                    <a:pt x="184" y="195"/>
                  </a:lnTo>
                  <a:lnTo>
                    <a:pt x="173" y="208"/>
                  </a:lnTo>
                  <a:lnTo>
                    <a:pt x="157" y="230"/>
                  </a:lnTo>
                  <a:lnTo>
                    <a:pt x="157" y="230"/>
                  </a:lnTo>
                  <a:lnTo>
                    <a:pt x="152" y="235"/>
                  </a:lnTo>
                  <a:lnTo>
                    <a:pt x="148" y="237"/>
                  </a:lnTo>
                  <a:lnTo>
                    <a:pt x="138" y="239"/>
                  </a:lnTo>
                  <a:lnTo>
                    <a:pt x="128" y="239"/>
                  </a:lnTo>
                  <a:lnTo>
                    <a:pt x="123" y="241"/>
                  </a:lnTo>
                  <a:lnTo>
                    <a:pt x="121" y="243"/>
                  </a:lnTo>
                  <a:lnTo>
                    <a:pt x="121" y="243"/>
                  </a:lnTo>
                  <a:lnTo>
                    <a:pt x="116" y="246"/>
                  </a:lnTo>
                  <a:lnTo>
                    <a:pt x="112" y="246"/>
                  </a:lnTo>
                  <a:lnTo>
                    <a:pt x="107" y="248"/>
                  </a:lnTo>
                  <a:lnTo>
                    <a:pt x="103" y="250"/>
                  </a:lnTo>
                  <a:lnTo>
                    <a:pt x="103" y="250"/>
                  </a:lnTo>
                  <a:lnTo>
                    <a:pt x="91" y="261"/>
                  </a:lnTo>
                  <a:lnTo>
                    <a:pt x="85" y="263"/>
                  </a:lnTo>
                  <a:lnTo>
                    <a:pt x="84" y="263"/>
                  </a:lnTo>
                  <a:lnTo>
                    <a:pt x="84" y="261"/>
                  </a:lnTo>
                  <a:lnTo>
                    <a:pt x="84" y="261"/>
                  </a:lnTo>
                  <a:lnTo>
                    <a:pt x="82" y="259"/>
                  </a:lnTo>
                  <a:lnTo>
                    <a:pt x="79" y="258"/>
                  </a:lnTo>
                  <a:lnTo>
                    <a:pt x="73" y="259"/>
                  </a:lnTo>
                  <a:lnTo>
                    <a:pt x="66" y="263"/>
                  </a:lnTo>
                  <a:lnTo>
                    <a:pt x="59" y="269"/>
                  </a:lnTo>
                  <a:lnTo>
                    <a:pt x="59" y="269"/>
                  </a:lnTo>
                  <a:lnTo>
                    <a:pt x="53" y="274"/>
                  </a:lnTo>
                  <a:lnTo>
                    <a:pt x="47" y="280"/>
                  </a:lnTo>
                  <a:lnTo>
                    <a:pt x="40" y="284"/>
                  </a:lnTo>
                  <a:lnTo>
                    <a:pt x="34" y="286"/>
                  </a:lnTo>
                  <a:lnTo>
                    <a:pt x="34" y="286"/>
                  </a:lnTo>
                  <a:lnTo>
                    <a:pt x="33" y="287"/>
                  </a:lnTo>
                  <a:lnTo>
                    <a:pt x="30" y="289"/>
                  </a:lnTo>
                  <a:lnTo>
                    <a:pt x="28" y="295"/>
                  </a:lnTo>
                  <a:lnTo>
                    <a:pt x="25" y="300"/>
                  </a:lnTo>
                  <a:lnTo>
                    <a:pt x="24" y="304"/>
                  </a:lnTo>
                  <a:lnTo>
                    <a:pt x="24" y="304"/>
                  </a:lnTo>
                  <a:lnTo>
                    <a:pt x="22" y="304"/>
                  </a:lnTo>
                  <a:lnTo>
                    <a:pt x="22" y="304"/>
                  </a:lnTo>
                  <a:lnTo>
                    <a:pt x="21" y="299"/>
                  </a:lnTo>
                  <a:lnTo>
                    <a:pt x="22" y="289"/>
                  </a:lnTo>
                  <a:lnTo>
                    <a:pt x="22" y="289"/>
                  </a:lnTo>
                  <a:lnTo>
                    <a:pt x="21" y="287"/>
                  </a:lnTo>
                  <a:lnTo>
                    <a:pt x="21" y="287"/>
                  </a:lnTo>
                  <a:lnTo>
                    <a:pt x="18" y="293"/>
                  </a:lnTo>
                  <a:lnTo>
                    <a:pt x="15" y="299"/>
                  </a:lnTo>
                  <a:lnTo>
                    <a:pt x="12" y="308"/>
                  </a:lnTo>
                  <a:lnTo>
                    <a:pt x="12" y="308"/>
                  </a:lnTo>
                  <a:lnTo>
                    <a:pt x="11" y="311"/>
                  </a:lnTo>
                  <a:lnTo>
                    <a:pt x="11" y="315"/>
                  </a:lnTo>
                  <a:lnTo>
                    <a:pt x="14" y="321"/>
                  </a:lnTo>
                  <a:lnTo>
                    <a:pt x="15" y="328"/>
                  </a:lnTo>
                  <a:lnTo>
                    <a:pt x="14" y="332"/>
                  </a:lnTo>
                  <a:lnTo>
                    <a:pt x="12" y="335"/>
                  </a:lnTo>
                  <a:lnTo>
                    <a:pt x="12" y="335"/>
                  </a:lnTo>
                  <a:lnTo>
                    <a:pt x="8" y="344"/>
                  </a:lnTo>
                  <a:lnTo>
                    <a:pt x="5" y="354"/>
                  </a:lnTo>
                  <a:lnTo>
                    <a:pt x="5" y="359"/>
                  </a:lnTo>
                  <a:lnTo>
                    <a:pt x="5" y="365"/>
                  </a:lnTo>
                  <a:lnTo>
                    <a:pt x="6" y="371"/>
                  </a:lnTo>
                  <a:lnTo>
                    <a:pt x="9" y="376"/>
                  </a:lnTo>
                  <a:lnTo>
                    <a:pt x="9" y="376"/>
                  </a:lnTo>
                  <a:lnTo>
                    <a:pt x="15" y="387"/>
                  </a:lnTo>
                  <a:lnTo>
                    <a:pt x="19" y="395"/>
                  </a:lnTo>
                  <a:lnTo>
                    <a:pt x="21" y="404"/>
                  </a:lnTo>
                  <a:lnTo>
                    <a:pt x="21" y="410"/>
                  </a:lnTo>
                  <a:lnTo>
                    <a:pt x="21" y="410"/>
                  </a:lnTo>
                  <a:lnTo>
                    <a:pt x="19" y="411"/>
                  </a:lnTo>
                  <a:lnTo>
                    <a:pt x="18" y="410"/>
                  </a:lnTo>
                  <a:lnTo>
                    <a:pt x="14" y="406"/>
                  </a:lnTo>
                  <a:lnTo>
                    <a:pt x="11" y="399"/>
                  </a:lnTo>
                  <a:lnTo>
                    <a:pt x="9" y="397"/>
                  </a:lnTo>
                  <a:lnTo>
                    <a:pt x="8" y="397"/>
                  </a:lnTo>
                  <a:lnTo>
                    <a:pt x="8" y="397"/>
                  </a:lnTo>
                  <a:lnTo>
                    <a:pt x="8" y="399"/>
                  </a:lnTo>
                  <a:lnTo>
                    <a:pt x="9" y="400"/>
                  </a:lnTo>
                  <a:lnTo>
                    <a:pt x="12" y="404"/>
                  </a:lnTo>
                  <a:lnTo>
                    <a:pt x="14" y="410"/>
                  </a:lnTo>
                  <a:lnTo>
                    <a:pt x="15" y="413"/>
                  </a:lnTo>
                  <a:lnTo>
                    <a:pt x="14" y="415"/>
                  </a:lnTo>
                  <a:lnTo>
                    <a:pt x="14" y="415"/>
                  </a:lnTo>
                  <a:lnTo>
                    <a:pt x="12" y="415"/>
                  </a:lnTo>
                  <a:lnTo>
                    <a:pt x="11" y="413"/>
                  </a:lnTo>
                  <a:lnTo>
                    <a:pt x="6" y="408"/>
                  </a:lnTo>
                  <a:lnTo>
                    <a:pt x="3" y="402"/>
                  </a:lnTo>
                  <a:lnTo>
                    <a:pt x="0" y="400"/>
                  </a:lnTo>
                  <a:lnTo>
                    <a:pt x="0" y="400"/>
                  </a:lnTo>
                  <a:lnTo>
                    <a:pt x="0" y="400"/>
                  </a:lnTo>
                  <a:lnTo>
                    <a:pt x="0" y="404"/>
                  </a:lnTo>
                  <a:lnTo>
                    <a:pt x="2" y="410"/>
                  </a:lnTo>
                  <a:lnTo>
                    <a:pt x="9" y="426"/>
                  </a:lnTo>
                  <a:lnTo>
                    <a:pt x="17" y="444"/>
                  </a:lnTo>
                  <a:lnTo>
                    <a:pt x="19" y="452"/>
                  </a:lnTo>
                  <a:lnTo>
                    <a:pt x="21" y="458"/>
                  </a:lnTo>
                  <a:lnTo>
                    <a:pt x="21" y="458"/>
                  </a:lnTo>
                  <a:lnTo>
                    <a:pt x="21" y="463"/>
                  </a:lnTo>
                  <a:lnTo>
                    <a:pt x="24" y="469"/>
                  </a:lnTo>
                  <a:lnTo>
                    <a:pt x="30" y="480"/>
                  </a:lnTo>
                  <a:lnTo>
                    <a:pt x="35" y="491"/>
                  </a:lnTo>
                  <a:lnTo>
                    <a:pt x="37" y="499"/>
                  </a:lnTo>
                  <a:lnTo>
                    <a:pt x="37" y="506"/>
                  </a:lnTo>
                  <a:lnTo>
                    <a:pt x="37" y="506"/>
                  </a:lnTo>
                  <a:lnTo>
                    <a:pt x="37" y="513"/>
                  </a:lnTo>
                  <a:lnTo>
                    <a:pt x="38" y="522"/>
                  </a:lnTo>
                  <a:lnTo>
                    <a:pt x="44" y="541"/>
                  </a:lnTo>
                  <a:lnTo>
                    <a:pt x="50" y="556"/>
                  </a:lnTo>
                  <a:lnTo>
                    <a:pt x="54" y="563"/>
                  </a:lnTo>
                  <a:lnTo>
                    <a:pt x="54" y="563"/>
                  </a:lnTo>
                  <a:lnTo>
                    <a:pt x="56" y="565"/>
                  </a:lnTo>
                  <a:lnTo>
                    <a:pt x="54" y="569"/>
                  </a:lnTo>
                  <a:lnTo>
                    <a:pt x="53" y="576"/>
                  </a:lnTo>
                  <a:lnTo>
                    <a:pt x="50" y="586"/>
                  </a:lnTo>
                  <a:lnTo>
                    <a:pt x="50" y="597"/>
                  </a:lnTo>
                  <a:lnTo>
                    <a:pt x="50" y="597"/>
                  </a:lnTo>
                  <a:lnTo>
                    <a:pt x="50" y="606"/>
                  </a:lnTo>
                  <a:lnTo>
                    <a:pt x="49" y="613"/>
                  </a:lnTo>
                  <a:lnTo>
                    <a:pt x="44" y="617"/>
                  </a:lnTo>
                  <a:lnTo>
                    <a:pt x="38" y="617"/>
                  </a:lnTo>
                  <a:lnTo>
                    <a:pt x="38" y="617"/>
                  </a:lnTo>
                  <a:lnTo>
                    <a:pt x="37" y="619"/>
                  </a:lnTo>
                  <a:lnTo>
                    <a:pt x="35" y="621"/>
                  </a:lnTo>
                  <a:lnTo>
                    <a:pt x="35" y="626"/>
                  </a:lnTo>
                  <a:lnTo>
                    <a:pt x="38" y="632"/>
                  </a:lnTo>
                  <a:lnTo>
                    <a:pt x="41" y="633"/>
                  </a:lnTo>
                  <a:lnTo>
                    <a:pt x="44" y="633"/>
                  </a:lnTo>
                  <a:lnTo>
                    <a:pt x="44" y="633"/>
                  </a:lnTo>
                  <a:lnTo>
                    <a:pt x="49" y="635"/>
                  </a:lnTo>
                  <a:lnTo>
                    <a:pt x="52" y="639"/>
                  </a:lnTo>
                  <a:lnTo>
                    <a:pt x="53" y="645"/>
                  </a:lnTo>
                  <a:lnTo>
                    <a:pt x="59" y="650"/>
                  </a:lnTo>
                  <a:lnTo>
                    <a:pt x="59" y="650"/>
                  </a:lnTo>
                  <a:lnTo>
                    <a:pt x="63" y="654"/>
                  </a:lnTo>
                  <a:lnTo>
                    <a:pt x="68" y="654"/>
                  </a:lnTo>
                  <a:lnTo>
                    <a:pt x="79" y="656"/>
                  </a:lnTo>
                  <a:lnTo>
                    <a:pt x="97" y="656"/>
                  </a:lnTo>
                  <a:lnTo>
                    <a:pt x="97" y="656"/>
                  </a:lnTo>
                  <a:lnTo>
                    <a:pt x="100" y="656"/>
                  </a:lnTo>
                  <a:lnTo>
                    <a:pt x="103" y="654"/>
                  </a:lnTo>
                  <a:lnTo>
                    <a:pt x="107" y="648"/>
                  </a:lnTo>
                  <a:lnTo>
                    <a:pt x="112" y="643"/>
                  </a:lnTo>
                  <a:lnTo>
                    <a:pt x="114" y="641"/>
                  </a:lnTo>
                  <a:lnTo>
                    <a:pt x="117" y="641"/>
                  </a:lnTo>
                  <a:lnTo>
                    <a:pt x="117" y="641"/>
                  </a:lnTo>
                  <a:lnTo>
                    <a:pt x="123" y="639"/>
                  </a:lnTo>
                  <a:lnTo>
                    <a:pt x="126" y="637"/>
                  </a:lnTo>
                  <a:lnTo>
                    <a:pt x="132" y="628"/>
                  </a:lnTo>
                  <a:lnTo>
                    <a:pt x="132" y="628"/>
                  </a:lnTo>
                  <a:lnTo>
                    <a:pt x="135" y="626"/>
                  </a:lnTo>
                  <a:lnTo>
                    <a:pt x="138" y="624"/>
                  </a:lnTo>
                  <a:lnTo>
                    <a:pt x="151" y="622"/>
                  </a:lnTo>
                  <a:lnTo>
                    <a:pt x="183" y="624"/>
                  </a:lnTo>
                  <a:lnTo>
                    <a:pt x="183" y="624"/>
                  </a:lnTo>
                  <a:lnTo>
                    <a:pt x="198" y="624"/>
                  </a:lnTo>
                  <a:lnTo>
                    <a:pt x="209" y="621"/>
                  </a:lnTo>
                  <a:lnTo>
                    <a:pt x="212" y="617"/>
                  </a:lnTo>
                  <a:lnTo>
                    <a:pt x="215" y="613"/>
                  </a:lnTo>
                  <a:lnTo>
                    <a:pt x="219" y="604"/>
                  </a:lnTo>
                  <a:lnTo>
                    <a:pt x="219" y="604"/>
                  </a:lnTo>
                  <a:lnTo>
                    <a:pt x="221" y="602"/>
                  </a:lnTo>
                  <a:lnTo>
                    <a:pt x="224" y="599"/>
                  </a:lnTo>
                  <a:lnTo>
                    <a:pt x="231" y="595"/>
                  </a:lnTo>
                  <a:lnTo>
                    <a:pt x="240" y="591"/>
                  </a:lnTo>
                  <a:lnTo>
                    <a:pt x="246" y="586"/>
                  </a:lnTo>
                  <a:lnTo>
                    <a:pt x="246" y="586"/>
                  </a:lnTo>
                  <a:lnTo>
                    <a:pt x="251" y="582"/>
                  </a:lnTo>
                  <a:lnTo>
                    <a:pt x="258" y="578"/>
                  </a:lnTo>
                  <a:lnTo>
                    <a:pt x="265" y="578"/>
                  </a:lnTo>
                  <a:lnTo>
                    <a:pt x="277" y="578"/>
                  </a:lnTo>
                  <a:lnTo>
                    <a:pt x="277" y="578"/>
                  </a:lnTo>
                  <a:lnTo>
                    <a:pt x="288" y="578"/>
                  </a:lnTo>
                  <a:lnTo>
                    <a:pt x="300" y="573"/>
                  </a:lnTo>
                  <a:lnTo>
                    <a:pt x="320" y="561"/>
                  </a:lnTo>
                  <a:lnTo>
                    <a:pt x="320" y="561"/>
                  </a:lnTo>
                  <a:lnTo>
                    <a:pt x="329" y="559"/>
                  </a:lnTo>
                  <a:lnTo>
                    <a:pt x="341" y="558"/>
                  </a:lnTo>
                  <a:lnTo>
                    <a:pt x="352" y="558"/>
                  </a:lnTo>
                  <a:lnTo>
                    <a:pt x="363" y="556"/>
                  </a:lnTo>
                  <a:lnTo>
                    <a:pt x="363" y="556"/>
                  </a:lnTo>
                  <a:lnTo>
                    <a:pt x="365" y="556"/>
                  </a:lnTo>
                  <a:lnTo>
                    <a:pt x="368" y="556"/>
                  </a:lnTo>
                  <a:lnTo>
                    <a:pt x="373" y="563"/>
                  </a:lnTo>
                  <a:lnTo>
                    <a:pt x="379" y="569"/>
                  </a:lnTo>
                  <a:lnTo>
                    <a:pt x="381" y="571"/>
                  </a:lnTo>
                  <a:lnTo>
                    <a:pt x="386" y="571"/>
                  </a:lnTo>
                  <a:lnTo>
                    <a:pt x="386" y="571"/>
                  </a:lnTo>
                  <a:lnTo>
                    <a:pt x="393" y="571"/>
                  </a:lnTo>
                  <a:lnTo>
                    <a:pt x="400" y="573"/>
                  </a:lnTo>
                  <a:lnTo>
                    <a:pt x="405" y="574"/>
                  </a:lnTo>
                  <a:lnTo>
                    <a:pt x="409" y="574"/>
                  </a:lnTo>
                  <a:lnTo>
                    <a:pt x="409" y="574"/>
                  </a:lnTo>
                  <a:lnTo>
                    <a:pt x="414" y="574"/>
                  </a:lnTo>
                  <a:lnTo>
                    <a:pt x="415" y="578"/>
                  </a:lnTo>
                  <a:lnTo>
                    <a:pt x="418" y="580"/>
                  </a:lnTo>
                  <a:lnTo>
                    <a:pt x="421" y="582"/>
                  </a:lnTo>
                  <a:lnTo>
                    <a:pt x="421" y="582"/>
                  </a:lnTo>
                  <a:lnTo>
                    <a:pt x="424" y="584"/>
                  </a:lnTo>
                  <a:lnTo>
                    <a:pt x="425" y="588"/>
                  </a:lnTo>
                  <a:lnTo>
                    <a:pt x="425" y="593"/>
                  </a:lnTo>
                  <a:lnTo>
                    <a:pt x="423" y="599"/>
                  </a:lnTo>
                  <a:lnTo>
                    <a:pt x="423" y="599"/>
                  </a:lnTo>
                  <a:lnTo>
                    <a:pt x="421" y="600"/>
                  </a:lnTo>
                  <a:lnTo>
                    <a:pt x="423" y="602"/>
                  </a:lnTo>
                  <a:lnTo>
                    <a:pt x="427" y="606"/>
                  </a:lnTo>
                  <a:lnTo>
                    <a:pt x="432" y="610"/>
                  </a:lnTo>
                  <a:lnTo>
                    <a:pt x="437" y="613"/>
                  </a:lnTo>
                  <a:lnTo>
                    <a:pt x="440" y="619"/>
                  </a:lnTo>
                  <a:lnTo>
                    <a:pt x="440" y="619"/>
                  </a:lnTo>
                  <a:lnTo>
                    <a:pt x="444" y="628"/>
                  </a:lnTo>
                  <a:lnTo>
                    <a:pt x="444" y="633"/>
                  </a:lnTo>
                  <a:lnTo>
                    <a:pt x="443" y="639"/>
                  </a:lnTo>
                  <a:lnTo>
                    <a:pt x="444" y="646"/>
                  </a:lnTo>
                  <a:lnTo>
                    <a:pt x="444" y="646"/>
                  </a:lnTo>
                  <a:lnTo>
                    <a:pt x="447" y="652"/>
                  </a:lnTo>
                  <a:lnTo>
                    <a:pt x="450" y="654"/>
                  </a:lnTo>
                  <a:lnTo>
                    <a:pt x="452" y="654"/>
                  </a:lnTo>
                  <a:lnTo>
                    <a:pt x="456" y="648"/>
                  </a:lnTo>
                  <a:lnTo>
                    <a:pt x="460" y="639"/>
                  </a:lnTo>
                  <a:lnTo>
                    <a:pt x="460" y="639"/>
                  </a:lnTo>
                  <a:lnTo>
                    <a:pt x="465" y="635"/>
                  </a:lnTo>
                  <a:lnTo>
                    <a:pt x="468" y="632"/>
                  </a:lnTo>
                  <a:lnTo>
                    <a:pt x="474" y="630"/>
                  </a:lnTo>
                  <a:lnTo>
                    <a:pt x="478" y="626"/>
                  </a:lnTo>
                  <a:lnTo>
                    <a:pt x="479" y="624"/>
                  </a:lnTo>
                  <a:lnTo>
                    <a:pt x="481" y="621"/>
                  </a:lnTo>
                  <a:lnTo>
                    <a:pt x="481" y="621"/>
                  </a:lnTo>
                  <a:lnTo>
                    <a:pt x="484" y="610"/>
                  </a:lnTo>
                  <a:lnTo>
                    <a:pt x="488" y="602"/>
                  </a:lnTo>
                  <a:lnTo>
                    <a:pt x="492" y="597"/>
                  </a:lnTo>
                  <a:lnTo>
                    <a:pt x="495" y="597"/>
                  </a:lnTo>
                  <a:lnTo>
                    <a:pt x="498" y="599"/>
                  </a:lnTo>
                  <a:lnTo>
                    <a:pt x="498" y="599"/>
                  </a:lnTo>
                  <a:lnTo>
                    <a:pt x="500" y="600"/>
                  </a:lnTo>
                  <a:lnTo>
                    <a:pt x="500" y="602"/>
                  </a:lnTo>
                  <a:lnTo>
                    <a:pt x="497" y="610"/>
                  </a:lnTo>
                  <a:lnTo>
                    <a:pt x="492" y="619"/>
                  </a:lnTo>
                  <a:lnTo>
                    <a:pt x="490" y="633"/>
                  </a:lnTo>
                  <a:lnTo>
                    <a:pt x="490" y="633"/>
                  </a:lnTo>
                  <a:lnTo>
                    <a:pt x="488" y="641"/>
                  </a:lnTo>
                  <a:lnTo>
                    <a:pt x="485" y="646"/>
                  </a:lnTo>
                  <a:lnTo>
                    <a:pt x="484" y="650"/>
                  </a:lnTo>
                  <a:lnTo>
                    <a:pt x="482" y="650"/>
                  </a:lnTo>
                  <a:lnTo>
                    <a:pt x="479" y="650"/>
                  </a:lnTo>
                  <a:lnTo>
                    <a:pt x="478" y="652"/>
                  </a:lnTo>
                  <a:lnTo>
                    <a:pt x="476" y="654"/>
                  </a:lnTo>
                  <a:lnTo>
                    <a:pt x="476" y="654"/>
                  </a:lnTo>
                  <a:lnTo>
                    <a:pt x="478" y="656"/>
                  </a:lnTo>
                  <a:lnTo>
                    <a:pt x="479" y="658"/>
                  </a:lnTo>
                  <a:lnTo>
                    <a:pt x="485" y="660"/>
                  </a:lnTo>
                  <a:lnTo>
                    <a:pt x="490" y="660"/>
                  </a:lnTo>
                  <a:lnTo>
                    <a:pt x="492" y="658"/>
                  </a:lnTo>
                  <a:lnTo>
                    <a:pt x="494" y="656"/>
                  </a:lnTo>
                  <a:lnTo>
                    <a:pt x="495" y="652"/>
                  </a:lnTo>
                  <a:lnTo>
                    <a:pt x="495" y="652"/>
                  </a:lnTo>
                  <a:lnTo>
                    <a:pt x="497" y="643"/>
                  </a:lnTo>
                  <a:lnTo>
                    <a:pt x="498" y="637"/>
                  </a:lnTo>
                  <a:lnTo>
                    <a:pt x="500" y="637"/>
                  </a:lnTo>
                  <a:lnTo>
                    <a:pt x="501" y="637"/>
                  </a:lnTo>
                  <a:lnTo>
                    <a:pt x="507" y="645"/>
                  </a:lnTo>
                  <a:lnTo>
                    <a:pt x="507" y="645"/>
                  </a:lnTo>
                  <a:lnTo>
                    <a:pt x="509" y="648"/>
                  </a:lnTo>
                  <a:lnTo>
                    <a:pt x="509" y="652"/>
                  </a:lnTo>
                  <a:lnTo>
                    <a:pt x="507" y="661"/>
                  </a:lnTo>
                  <a:lnTo>
                    <a:pt x="504" y="667"/>
                  </a:lnTo>
                  <a:lnTo>
                    <a:pt x="504" y="669"/>
                  </a:lnTo>
                  <a:lnTo>
                    <a:pt x="504" y="673"/>
                  </a:lnTo>
                  <a:lnTo>
                    <a:pt x="504" y="673"/>
                  </a:lnTo>
                  <a:lnTo>
                    <a:pt x="504" y="674"/>
                  </a:lnTo>
                  <a:lnTo>
                    <a:pt x="506" y="674"/>
                  </a:lnTo>
                  <a:lnTo>
                    <a:pt x="510" y="673"/>
                  </a:lnTo>
                  <a:lnTo>
                    <a:pt x="514" y="671"/>
                  </a:lnTo>
                  <a:lnTo>
                    <a:pt x="519" y="671"/>
                  </a:lnTo>
                  <a:lnTo>
                    <a:pt x="519" y="671"/>
                  </a:lnTo>
                  <a:lnTo>
                    <a:pt x="522" y="673"/>
                  </a:lnTo>
                  <a:lnTo>
                    <a:pt x="525" y="674"/>
                  </a:lnTo>
                  <a:lnTo>
                    <a:pt x="530" y="684"/>
                  </a:lnTo>
                  <a:lnTo>
                    <a:pt x="535" y="695"/>
                  </a:lnTo>
                  <a:lnTo>
                    <a:pt x="535" y="700"/>
                  </a:lnTo>
                  <a:lnTo>
                    <a:pt x="535" y="706"/>
                  </a:lnTo>
                  <a:lnTo>
                    <a:pt x="535" y="706"/>
                  </a:lnTo>
                  <a:lnTo>
                    <a:pt x="533" y="715"/>
                  </a:lnTo>
                  <a:lnTo>
                    <a:pt x="535" y="722"/>
                  </a:lnTo>
                  <a:lnTo>
                    <a:pt x="535" y="726"/>
                  </a:lnTo>
                  <a:lnTo>
                    <a:pt x="538" y="730"/>
                  </a:lnTo>
                  <a:lnTo>
                    <a:pt x="541" y="733"/>
                  </a:lnTo>
                  <a:lnTo>
                    <a:pt x="546" y="737"/>
                  </a:lnTo>
                  <a:lnTo>
                    <a:pt x="546" y="737"/>
                  </a:lnTo>
                  <a:lnTo>
                    <a:pt x="554" y="743"/>
                  </a:lnTo>
                  <a:lnTo>
                    <a:pt x="557" y="746"/>
                  </a:lnTo>
                  <a:lnTo>
                    <a:pt x="561" y="748"/>
                  </a:lnTo>
                  <a:lnTo>
                    <a:pt x="565" y="748"/>
                  </a:lnTo>
                  <a:lnTo>
                    <a:pt x="565" y="748"/>
                  </a:lnTo>
                  <a:lnTo>
                    <a:pt x="576" y="750"/>
                  </a:lnTo>
                  <a:lnTo>
                    <a:pt x="588" y="756"/>
                  </a:lnTo>
                  <a:lnTo>
                    <a:pt x="599" y="761"/>
                  </a:lnTo>
                  <a:lnTo>
                    <a:pt x="606" y="767"/>
                  </a:lnTo>
                  <a:lnTo>
                    <a:pt x="606" y="767"/>
                  </a:lnTo>
                  <a:lnTo>
                    <a:pt x="609" y="769"/>
                  </a:lnTo>
                  <a:lnTo>
                    <a:pt x="612" y="769"/>
                  </a:lnTo>
                  <a:lnTo>
                    <a:pt x="620" y="765"/>
                  </a:lnTo>
                  <a:lnTo>
                    <a:pt x="627" y="758"/>
                  </a:lnTo>
                  <a:lnTo>
                    <a:pt x="630" y="754"/>
                  </a:lnTo>
                  <a:lnTo>
                    <a:pt x="631" y="748"/>
                  </a:lnTo>
                  <a:lnTo>
                    <a:pt x="631" y="748"/>
                  </a:lnTo>
                  <a:lnTo>
                    <a:pt x="633" y="745"/>
                  </a:lnTo>
                  <a:lnTo>
                    <a:pt x="636" y="743"/>
                  </a:lnTo>
                  <a:lnTo>
                    <a:pt x="637" y="743"/>
                  </a:lnTo>
                  <a:lnTo>
                    <a:pt x="639" y="745"/>
                  </a:lnTo>
                  <a:lnTo>
                    <a:pt x="641" y="748"/>
                  </a:lnTo>
                  <a:lnTo>
                    <a:pt x="641" y="750"/>
                  </a:lnTo>
                  <a:lnTo>
                    <a:pt x="640" y="752"/>
                  </a:lnTo>
                  <a:lnTo>
                    <a:pt x="640" y="752"/>
                  </a:lnTo>
                  <a:lnTo>
                    <a:pt x="639" y="754"/>
                  </a:lnTo>
                  <a:lnTo>
                    <a:pt x="637" y="756"/>
                  </a:lnTo>
                  <a:lnTo>
                    <a:pt x="639" y="761"/>
                  </a:lnTo>
                  <a:lnTo>
                    <a:pt x="641" y="763"/>
                  </a:lnTo>
                  <a:lnTo>
                    <a:pt x="643" y="763"/>
                  </a:lnTo>
                  <a:lnTo>
                    <a:pt x="643" y="760"/>
                  </a:lnTo>
                  <a:lnTo>
                    <a:pt x="643" y="760"/>
                  </a:lnTo>
                  <a:lnTo>
                    <a:pt x="644" y="756"/>
                  </a:lnTo>
                  <a:lnTo>
                    <a:pt x="646" y="752"/>
                  </a:lnTo>
                  <a:lnTo>
                    <a:pt x="647" y="752"/>
                  </a:lnTo>
                  <a:lnTo>
                    <a:pt x="649" y="756"/>
                  </a:lnTo>
                  <a:lnTo>
                    <a:pt x="649" y="756"/>
                  </a:lnTo>
                  <a:lnTo>
                    <a:pt x="652" y="760"/>
                  </a:lnTo>
                  <a:lnTo>
                    <a:pt x="655" y="763"/>
                  </a:lnTo>
                  <a:lnTo>
                    <a:pt x="659" y="767"/>
                  </a:lnTo>
                  <a:lnTo>
                    <a:pt x="662" y="771"/>
                  </a:lnTo>
                  <a:lnTo>
                    <a:pt x="662" y="771"/>
                  </a:lnTo>
                  <a:lnTo>
                    <a:pt x="666" y="778"/>
                  </a:lnTo>
                  <a:lnTo>
                    <a:pt x="668" y="778"/>
                  </a:lnTo>
                  <a:lnTo>
                    <a:pt x="669" y="776"/>
                  </a:lnTo>
                  <a:lnTo>
                    <a:pt x="669" y="776"/>
                  </a:lnTo>
                  <a:lnTo>
                    <a:pt x="669" y="773"/>
                  </a:lnTo>
                  <a:lnTo>
                    <a:pt x="671" y="769"/>
                  </a:lnTo>
                  <a:lnTo>
                    <a:pt x="674" y="765"/>
                  </a:lnTo>
                  <a:lnTo>
                    <a:pt x="678" y="763"/>
                  </a:lnTo>
                  <a:lnTo>
                    <a:pt x="678" y="763"/>
                  </a:lnTo>
                  <a:lnTo>
                    <a:pt x="682" y="760"/>
                  </a:lnTo>
                  <a:lnTo>
                    <a:pt x="687" y="756"/>
                  </a:lnTo>
                  <a:lnTo>
                    <a:pt x="697" y="745"/>
                  </a:lnTo>
                  <a:lnTo>
                    <a:pt x="697" y="745"/>
                  </a:lnTo>
                  <a:lnTo>
                    <a:pt x="700" y="743"/>
                  </a:lnTo>
                  <a:lnTo>
                    <a:pt x="706" y="741"/>
                  </a:lnTo>
                  <a:lnTo>
                    <a:pt x="719" y="737"/>
                  </a:lnTo>
                  <a:lnTo>
                    <a:pt x="738" y="735"/>
                  </a:lnTo>
                  <a:lnTo>
                    <a:pt x="738" y="735"/>
                  </a:lnTo>
                  <a:lnTo>
                    <a:pt x="739" y="733"/>
                  </a:lnTo>
                  <a:lnTo>
                    <a:pt x="739" y="730"/>
                  </a:lnTo>
                  <a:lnTo>
                    <a:pt x="742" y="717"/>
                  </a:lnTo>
                  <a:lnTo>
                    <a:pt x="745" y="686"/>
                  </a:lnTo>
                  <a:lnTo>
                    <a:pt x="745" y="686"/>
                  </a:lnTo>
                  <a:lnTo>
                    <a:pt x="745" y="678"/>
                  </a:lnTo>
                  <a:lnTo>
                    <a:pt x="746" y="674"/>
                  </a:lnTo>
                  <a:lnTo>
                    <a:pt x="752" y="665"/>
                  </a:lnTo>
                  <a:lnTo>
                    <a:pt x="757" y="658"/>
                  </a:lnTo>
                  <a:lnTo>
                    <a:pt x="758" y="652"/>
                  </a:lnTo>
                  <a:lnTo>
                    <a:pt x="760" y="646"/>
                  </a:lnTo>
                  <a:lnTo>
                    <a:pt x="760" y="646"/>
                  </a:lnTo>
                  <a:lnTo>
                    <a:pt x="763" y="630"/>
                  </a:lnTo>
                  <a:lnTo>
                    <a:pt x="769" y="613"/>
                  </a:lnTo>
                  <a:lnTo>
                    <a:pt x="776" y="599"/>
                  </a:lnTo>
                  <a:lnTo>
                    <a:pt x="780" y="591"/>
                  </a:lnTo>
                  <a:lnTo>
                    <a:pt x="780" y="591"/>
                  </a:lnTo>
                  <a:lnTo>
                    <a:pt x="785" y="589"/>
                  </a:lnTo>
                  <a:lnTo>
                    <a:pt x="787" y="588"/>
                  </a:lnTo>
                  <a:lnTo>
                    <a:pt x="790" y="582"/>
                  </a:lnTo>
                  <a:lnTo>
                    <a:pt x="792" y="574"/>
                  </a:lnTo>
                  <a:lnTo>
                    <a:pt x="792" y="574"/>
                  </a:lnTo>
                  <a:lnTo>
                    <a:pt x="795" y="567"/>
                  </a:lnTo>
                  <a:lnTo>
                    <a:pt x="798" y="558"/>
                  </a:lnTo>
                  <a:lnTo>
                    <a:pt x="802" y="548"/>
                  </a:lnTo>
                  <a:lnTo>
                    <a:pt x="803" y="539"/>
                  </a:lnTo>
                  <a:lnTo>
                    <a:pt x="803" y="539"/>
                  </a:lnTo>
                  <a:lnTo>
                    <a:pt x="803" y="530"/>
                  </a:lnTo>
                  <a:lnTo>
                    <a:pt x="806" y="521"/>
                  </a:lnTo>
                  <a:lnTo>
                    <a:pt x="808" y="511"/>
                  </a:lnTo>
                  <a:lnTo>
                    <a:pt x="808" y="508"/>
                  </a:lnTo>
                  <a:lnTo>
                    <a:pt x="808" y="508"/>
                  </a:lnTo>
                  <a:lnTo>
                    <a:pt x="806" y="497"/>
                  </a:lnTo>
                  <a:lnTo>
                    <a:pt x="806" y="489"/>
                  </a:lnTo>
                  <a:lnTo>
                    <a:pt x="811" y="482"/>
                  </a:lnTo>
                  <a:lnTo>
                    <a:pt x="811" y="482"/>
                  </a:lnTo>
                  <a:lnTo>
                    <a:pt x="812" y="478"/>
                  </a:lnTo>
                  <a:lnTo>
                    <a:pt x="812" y="476"/>
                  </a:lnTo>
                  <a:lnTo>
                    <a:pt x="812" y="469"/>
                  </a:lnTo>
                  <a:lnTo>
                    <a:pt x="811" y="463"/>
                  </a:lnTo>
                  <a:lnTo>
                    <a:pt x="811" y="461"/>
                  </a:lnTo>
                  <a:lnTo>
                    <a:pt x="811" y="459"/>
                  </a:lnTo>
                  <a:lnTo>
                    <a:pt x="811" y="459"/>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9" name="Freeform 115">
              <a:extLst>
                <a:ext uri="{FF2B5EF4-FFF2-40B4-BE49-F238E27FC236}">
                  <a16:creationId xmlns:a16="http://schemas.microsoft.com/office/drawing/2014/main" id="{AE225DD5-ECB3-9008-4A55-1431EF5FDD76}"/>
                </a:ext>
              </a:extLst>
            </p:cNvPr>
            <p:cNvSpPr>
              <a:spLocks/>
            </p:cNvSpPr>
            <p:nvPr/>
          </p:nvSpPr>
          <p:spPr bwMode="auto">
            <a:xfrm>
              <a:off x="9037690" y="4721757"/>
              <a:ext cx="118216" cy="21465"/>
            </a:xfrm>
            <a:custGeom>
              <a:avLst/>
              <a:gdLst>
                <a:gd name="T0" fmla="*/ 74 w 88"/>
                <a:gd name="T1" fmla="*/ 8 h 19"/>
                <a:gd name="T2" fmla="*/ 74 w 88"/>
                <a:gd name="T3" fmla="*/ 8 h 19"/>
                <a:gd name="T4" fmla="*/ 81 w 88"/>
                <a:gd name="T5" fmla="*/ 8 h 19"/>
                <a:gd name="T6" fmla="*/ 87 w 88"/>
                <a:gd name="T7" fmla="*/ 6 h 19"/>
                <a:gd name="T8" fmla="*/ 88 w 88"/>
                <a:gd name="T9" fmla="*/ 4 h 19"/>
                <a:gd name="T10" fmla="*/ 87 w 88"/>
                <a:gd name="T11" fmla="*/ 4 h 19"/>
                <a:gd name="T12" fmla="*/ 79 w 88"/>
                <a:gd name="T13" fmla="*/ 0 h 19"/>
                <a:gd name="T14" fmla="*/ 79 w 88"/>
                <a:gd name="T15" fmla="*/ 0 h 19"/>
                <a:gd name="T16" fmla="*/ 75 w 88"/>
                <a:gd name="T17" fmla="*/ 0 h 19"/>
                <a:gd name="T18" fmla="*/ 69 w 88"/>
                <a:gd name="T19" fmla="*/ 2 h 19"/>
                <a:gd name="T20" fmla="*/ 59 w 88"/>
                <a:gd name="T21" fmla="*/ 6 h 19"/>
                <a:gd name="T22" fmla="*/ 49 w 88"/>
                <a:gd name="T23" fmla="*/ 8 h 19"/>
                <a:gd name="T24" fmla="*/ 43 w 88"/>
                <a:gd name="T25" fmla="*/ 8 h 19"/>
                <a:gd name="T26" fmla="*/ 37 w 88"/>
                <a:gd name="T27" fmla="*/ 6 h 19"/>
                <a:gd name="T28" fmla="*/ 37 w 88"/>
                <a:gd name="T29" fmla="*/ 6 h 19"/>
                <a:gd name="T30" fmla="*/ 31 w 88"/>
                <a:gd name="T31" fmla="*/ 4 h 19"/>
                <a:gd name="T32" fmla="*/ 25 w 88"/>
                <a:gd name="T33" fmla="*/ 2 h 19"/>
                <a:gd name="T34" fmla="*/ 12 w 88"/>
                <a:gd name="T35" fmla="*/ 4 h 19"/>
                <a:gd name="T36" fmla="*/ 3 w 88"/>
                <a:gd name="T37" fmla="*/ 8 h 19"/>
                <a:gd name="T38" fmla="*/ 0 w 88"/>
                <a:gd name="T39" fmla="*/ 9 h 19"/>
                <a:gd name="T40" fmla="*/ 0 w 88"/>
                <a:gd name="T41" fmla="*/ 11 h 19"/>
                <a:gd name="T42" fmla="*/ 0 w 88"/>
                <a:gd name="T43" fmla="*/ 11 h 19"/>
                <a:gd name="T44" fmla="*/ 2 w 88"/>
                <a:gd name="T45" fmla="*/ 15 h 19"/>
                <a:gd name="T46" fmla="*/ 5 w 88"/>
                <a:gd name="T47" fmla="*/ 15 h 19"/>
                <a:gd name="T48" fmla="*/ 12 w 88"/>
                <a:gd name="T49" fmla="*/ 19 h 19"/>
                <a:gd name="T50" fmla="*/ 33 w 88"/>
                <a:gd name="T51" fmla="*/ 19 h 19"/>
                <a:gd name="T52" fmla="*/ 33 w 88"/>
                <a:gd name="T53" fmla="*/ 19 h 19"/>
                <a:gd name="T54" fmla="*/ 44 w 88"/>
                <a:gd name="T55" fmla="*/ 19 h 19"/>
                <a:gd name="T56" fmla="*/ 55 w 88"/>
                <a:gd name="T57" fmla="*/ 15 h 19"/>
                <a:gd name="T58" fmla="*/ 65 w 88"/>
                <a:gd name="T59" fmla="*/ 11 h 19"/>
                <a:gd name="T60" fmla="*/ 74 w 88"/>
                <a:gd name="T61" fmla="*/ 8 h 19"/>
                <a:gd name="T62" fmla="*/ 74 w 88"/>
                <a:gd name="T63"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9">
                  <a:moveTo>
                    <a:pt x="74" y="8"/>
                  </a:moveTo>
                  <a:lnTo>
                    <a:pt x="74" y="8"/>
                  </a:lnTo>
                  <a:lnTo>
                    <a:pt x="81" y="8"/>
                  </a:lnTo>
                  <a:lnTo>
                    <a:pt x="87" y="6"/>
                  </a:lnTo>
                  <a:lnTo>
                    <a:pt x="88" y="4"/>
                  </a:lnTo>
                  <a:lnTo>
                    <a:pt x="87" y="4"/>
                  </a:lnTo>
                  <a:lnTo>
                    <a:pt x="79" y="0"/>
                  </a:lnTo>
                  <a:lnTo>
                    <a:pt x="79" y="0"/>
                  </a:lnTo>
                  <a:lnTo>
                    <a:pt x="75" y="0"/>
                  </a:lnTo>
                  <a:lnTo>
                    <a:pt x="69" y="2"/>
                  </a:lnTo>
                  <a:lnTo>
                    <a:pt x="59" y="6"/>
                  </a:lnTo>
                  <a:lnTo>
                    <a:pt x="49" y="8"/>
                  </a:lnTo>
                  <a:lnTo>
                    <a:pt x="43" y="8"/>
                  </a:lnTo>
                  <a:lnTo>
                    <a:pt x="37" y="6"/>
                  </a:lnTo>
                  <a:lnTo>
                    <a:pt x="37" y="6"/>
                  </a:lnTo>
                  <a:lnTo>
                    <a:pt x="31" y="4"/>
                  </a:lnTo>
                  <a:lnTo>
                    <a:pt x="25" y="2"/>
                  </a:lnTo>
                  <a:lnTo>
                    <a:pt x="12" y="4"/>
                  </a:lnTo>
                  <a:lnTo>
                    <a:pt x="3" y="8"/>
                  </a:lnTo>
                  <a:lnTo>
                    <a:pt x="0" y="9"/>
                  </a:lnTo>
                  <a:lnTo>
                    <a:pt x="0" y="11"/>
                  </a:lnTo>
                  <a:lnTo>
                    <a:pt x="0" y="11"/>
                  </a:lnTo>
                  <a:lnTo>
                    <a:pt x="2" y="15"/>
                  </a:lnTo>
                  <a:lnTo>
                    <a:pt x="5" y="15"/>
                  </a:lnTo>
                  <a:lnTo>
                    <a:pt x="12" y="19"/>
                  </a:lnTo>
                  <a:lnTo>
                    <a:pt x="33" y="19"/>
                  </a:lnTo>
                  <a:lnTo>
                    <a:pt x="33" y="19"/>
                  </a:lnTo>
                  <a:lnTo>
                    <a:pt x="44" y="19"/>
                  </a:lnTo>
                  <a:lnTo>
                    <a:pt x="55" y="15"/>
                  </a:lnTo>
                  <a:lnTo>
                    <a:pt x="65" y="11"/>
                  </a:lnTo>
                  <a:lnTo>
                    <a:pt x="74" y="8"/>
                  </a:lnTo>
                  <a:lnTo>
                    <a:pt x="74" y="8"/>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0" name="Freeform 116">
              <a:extLst>
                <a:ext uri="{FF2B5EF4-FFF2-40B4-BE49-F238E27FC236}">
                  <a16:creationId xmlns:a16="http://schemas.microsoft.com/office/drawing/2014/main" id="{B5548E1C-6C2D-0FE6-A346-DC5D0CA92A6E}"/>
                </a:ext>
              </a:extLst>
            </p:cNvPr>
            <p:cNvSpPr>
              <a:spLocks/>
            </p:cNvSpPr>
            <p:nvPr/>
          </p:nvSpPr>
          <p:spPr bwMode="auto">
            <a:xfrm>
              <a:off x="8938281" y="4717238"/>
              <a:ext cx="77915" cy="31632"/>
            </a:xfrm>
            <a:custGeom>
              <a:avLst/>
              <a:gdLst>
                <a:gd name="T0" fmla="*/ 29 w 58"/>
                <a:gd name="T1" fmla="*/ 4 h 28"/>
                <a:gd name="T2" fmla="*/ 29 w 58"/>
                <a:gd name="T3" fmla="*/ 4 h 28"/>
                <a:gd name="T4" fmla="*/ 26 w 58"/>
                <a:gd name="T5" fmla="*/ 8 h 28"/>
                <a:gd name="T6" fmla="*/ 22 w 58"/>
                <a:gd name="T7" fmla="*/ 10 h 28"/>
                <a:gd name="T8" fmla="*/ 16 w 58"/>
                <a:gd name="T9" fmla="*/ 10 h 28"/>
                <a:gd name="T10" fmla="*/ 12 w 58"/>
                <a:gd name="T11" fmla="*/ 6 h 28"/>
                <a:gd name="T12" fmla="*/ 12 w 58"/>
                <a:gd name="T13" fmla="*/ 6 h 28"/>
                <a:gd name="T14" fmla="*/ 9 w 58"/>
                <a:gd name="T15" fmla="*/ 6 h 28"/>
                <a:gd name="T16" fmla="*/ 6 w 58"/>
                <a:gd name="T17" fmla="*/ 6 h 28"/>
                <a:gd name="T18" fmla="*/ 3 w 58"/>
                <a:gd name="T19" fmla="*/ 10 h 28"/>
                <a:gd name="T20" fmla="*/ 0 w 58"/>
                <a:gd name="T21" fmla="*/ 14 h 28"/>
                <a:gd name="T22" fmla="*/ 0 w 58"/>
                <a:gd name="T23" fmla="*/ 17 h 28"/>
                <a:gd name="T24" fmla="*/ 1 w 58"/>
                <a:gd name="T25" fmla="*/ 19 h 28"/>
                <a:gd name="T26" fmla="*/ 1 w 58"/>
                <a:gd name="T27" fmla="*/ 19 h 28"/>
                <a:gd name="T28" fmla="*/ 4 w 58"/>
                <a:gd name="T29" fmla="*/ 23 h 28"/>
                <a:gd name="T30" fmla="*/ 12 w 58"/>
                <a:gd name="T31" fmla="*/ 28 h 28"/>
                <a:gd name="T32" fmla="*/ 20 w 58"/>
                <a:gd name="T33" fmla="*/ 28 h 28"/>
                <a:gd name="T34" fmla="*/ 25 w 58"/>
                <a:gd name="T35" fmla="*/ 28 h 28"/>
                <a:gd name="T36" fmla="*/ 31 w 58"/>
                <a:gd name="T37" fmla="*/ 27 h 28"/>
                <a:gd name="T38" fmla="*/ 31 w 58"/>
                <a:gd name="T39" fmla="*/ 27 h 28"/>
                <a:gd name="T40" fmla="*/ 41 w 58"/>
                <a:gd name="T41" fmla="*/ 23 h 28"/>
                <a:gd name="T42" fmla="*/ 48 w 58"/>
                <a:gd name="T43" fmla="*/ 21 h 28"/>
                <a:gd name="T44" fmla="*/ 56 w 58"/>
                <a:gd name="T45" fmla="*/ 19 h 28"/>
                <a:gd name="T46" fmla="*/ 57 w 58"/>
                <a:gd name="T47" fmla="*/ 19 h 28"/>
                <a:gd name="T48" fmla="*/ 58 w 58"/>
                <a:gd name="T49" fmla="*/ 15 h 28"/>
                <a:gd name="T50" fmla="*/ 58 w 58"/>
                <a:gd name="T51" fmla="*/ 15 h 28"/>
                <a:gd name="T52" fmla="*/ 58 w 58"/>
                <a:gd name="T53" fmla="*/ 12 h 28"/>
                <a:gd name="T54" fmla="*/ 56 w 58"/>
                <a:gd name="T55" fmla="*/ 8 h 28"/>
                <a:gd name="T56" fmla="*/ 47 w 58"/>
                <a:gd name="T57" fmla="*/ 4 h 28"/>
                <a:gd name="T58" fmla="*/ 35 w 58"/>
                <a:gd name="T59" fmla="*/ 0 h 28"/>
                <a:gd name="T60" fmla="*/ 31 w 58"/>
                <a:gd name="T61" fmla="*/ 2 h 28"/>
                <a:gd name="T62" fmla="*/ 29 w 58"/>
                <a:gd name="T63" fmla="*/ 4 h 28"/>
                <a:gd name="T64" fmla="*/ 29 w 58"/>
                <a:gd name="T65"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28">
                  <a:moveTo>
                    <a:pt x="29" y="4"/>
                  </a:moveTo>
                  <a:lnTo>
                    <a:pt x="29" y="4"/>
                  </a:lnTo>
                  <a:lnTo>
                    <a:pt x="26" y="8"/>
                  </a:lnTo>
                  <a:lnTo>
                    <a:pt x="22" y="10"/>
                  </a:lnTo>
                  <a:lnTo>
                    <a:pt x="16" y="10"/>
                  </a:lnTo>
                  <a:lnTo>
                    <a:pt x="12" y="6"/>
                  </a:lnTo>
                  <a:lnTo>
                    <a:pt x="12" y="6"/>
                  </a:lnTo>
                  <a:lnTo>
                    <a:pt x="9" y="6"/>
                  </a:lnTo>
                  <a:lnTo>
                    <a:pt x="6" y="6"/>
                  </a:lnTo>
                  <a:lnTo>
                    <a:pt x="3" y="10"/>
                  </a:lnTo>
                  <a:lnTo>
                    <a:pt x="0" y="14"/>
                  </a:lnTo>
                  <a:lnTo>
                    <a:pt x="0" y="17"/>
                  </a:lnTo>
                  <a:lnTo>
                    <a:pt x="1" y="19"/>
                  </a:lnTo>
                  <a:lnTo>
                    <a:pt x="1" y="19"/>
                  </a:lnTo>
                  <a:lnTo>
                    <a:pt x="4" y="23"/>
                  </a:lnTo>
                  <a:lnTo>
                    <a:pt x="12" y="28"/>
                  </a:lnTo>
                  <a:lnTo>
                    <a:pt x="20" y="28"/>
                  </a:lnTo>
                  <a:lnTo>
                    <a:pt x="25" y="28"/>
                  </a:lnTo>
                  <a:lnTo>
                    <a:pt x="31" y="27"/>
                  </a:lnTo>
                  <a:lnTo>
                    <a:pt x="31" y="27"/>
                  </a:lnTo>
                  <a:lnTo>
                    <a:pt x="41" y="23"/>
                  </a:lnTo>
                  <a:lnTo>
                    <a:pt x="48" y="21"/>
                  </a:lnTo>
                  <a:lnTo>
                    <a:pt x="56" y="19"/>
                  </a:lnTo>
                  <a:lnTo>
                    <a:pt x="57" y="19"/>
                  </a:lnTo>
                  <a:lnTo>
                    <a:pt x="58" y="15"/>
                  </a:lnTo>
                  <a:lnTo>
                    <a:pt x="58" y="15"/>
                  </a:lnTo>
                  <a:lnTo>
                    <a:pt x="58" y="12"/>
                  </a:lnTo>
                  <a:lnTo>
                    <a:pt x="56" y="8"/>
                  </a:lnTo>
                  <a:lnTo>
                    <a:pt x="47" y="4"/>
                  </a:lnTo>
                  <a:lnTo>
                    <a:pt x="35" y="0"/>
                  </a:lnTo>
                  <a:lnTo>
                    <a:pt x="31" y="2"/>
                  </a:lnTo>
                  <a:lnTo>
                    <a:pt x="29" y="4"/>
                  </a:lnTo>
                  <a:lnTo>
                    <a:pt x="29" y="4"/>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21" name="Group 120">
            <a:extLst>
              <a:ext uri="{FF2B5EF4-FFF2-40B4-BE49-F238E27FC236}">
                <a16:creationId xmlns:a16="http://schemas.microsoft.com/office/drawing/2014/main" id="{9B5EF263-9FE3-6189-AB58-F1EB1FB733DE}"/>
              </a:ext>
            </a:extLst>
          </p:cNvPr>
          <p:cNvGrpSpPr/>
          <p:nvPr/>
        </p:nvGrpSpPr>
        <p:grpSpPr>
          <a:xfrm>
            <a:off x="381066" y="1506589"/>
            <a:ext cx="2587765" cy="1438329"/>
            <a:chOff x="381066" y="1619567"/>
            <a:chExt cx="2587765" cy="1438329"/>
          </a:xfrm>
        </p:grpSpPr>
        <p:sp>
          <p:nvSpPr>
            <p:cNvPr id="122" name="Google Shape;3785;p17">
              <a:extLst>
                <a:ext uri="{FF2B5EF4-FFF2-40B4-BE49-F238E27FC236}">
                  <a16:creationId xmlns:a16="http://schemas.microsoft.com/office/drawing/2014/main" id="{24623442-D279-35C5-5E59-F5F166E88127}"/>
                </a:ext>
              </a:extLst>
            </p:cNvPr>
            <p:cNvSpPr txBox="1"/>
            <p:nvPr/>
          </p:nvSpPr>
          <p:spPr>
            <a:xfrm>
              <a:off x="381066" y="2226899"/>
              <a:ext cx="2587765" cy="83099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Indian Ports in Global top 30 Ports (Mundra &amp; </a:t>
              </a:r>
              <a:r>
                <a:rPr lang="en-US" b="1" kern="0" dirty="0">
                  <a:solidFill>
                    <a:prstClr val="black"/>
                  </a:solidFill>
                  <a:latin typeface="Arial" panose="020B0604020202020204" pitchFamily="34" charset="0"/>
                  <a:ea typeface="Cambria"/>
                  <a:cs typeface="Arial" panose="020B0604020202020204" pitchFamily="34" charset="0"/>
                  <a:sym typeface="Cambria"/>
                </a:rPr>
                <a:t>Visakhapatnam</a:t>
              </a:r>
              <a:r>
                <a:rPr kumimoji="0" lang="en-US"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 </a:t>
              </a: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2023</a:t>
              </a:r>
              <a:endParaRPr kumimoji="0" lang="en-US"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endParaRPr>
            </a:p>
          </p:txBody>
        </p:sp>
        <p:sp>
          <p:nvSpPr>
            <p:cNvPr id="123" name="TextBox 122">
              <a:extLst>
                <a:ext uri="{FF2B5EF4-FFF2-40B4-BE49-F238E27FC236}">
                  <a16:creationId xmlns:a16="http://schemas.microsoft.com/office/drawing/2014/main" id="{BA8D5B09-D8D7-E59F-B546-0477DE742CB8}"/>
                </a:ext>
              </a:extLst>
            </p:cNvPr>
            <p:cNvSpPr txBox="1"/>
            <p:nvPr/>
          </p:nvSpPr>
          <p:spPr>
            <a:xfrm>
              <a:off x="975955" y="1619567"/>
              <a:ext cx="49704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2</a:t>
              </a:r>
              <a:endParaRPr kumimoji="0" lang="en-US" sz="3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24" name="Group 123">
            <a:extLst>
              <a:ext uri="{FF2B5EF4-FFF2-40B4-BE49-F238E27FC236}">
                <a16:creationId xmlns:a16="http://schemas.microsoft.com/office/drawing/2014/main" id="{BAE79373-C84F-1C40-C1E4-E513BD0C5917}"/>
              </a:ext>
            </a:extLst>
          </p:cNvPr>
          <p:cNvGrpSpPr/>
          <p:nvPr/>
        </p:nvGrpSpPr>
        <p:grpSpPr>
          <a:xfrm>
            <a:off x="3395113" y="1506589"/>
            <a:ext cx="2345859" cy="1438329"/>
            <a:chOff x="379054" y="1619567"/>
            <a:chExt cx="2345859" cy="1438329"/>
          </a:xfrm>
        </p:grpSpPr>
        <p:sp>
          <p:nvSpPr>
            <p:cNvPr id="125" name="Google Shape;3785;p17">
              <a:extLst>
                <a:ext uri="{FF2B5EF4-FFF2-40B4-BE49-F238E27FC236}">
                  <a16:creationId xmlns:a16="http://schemas.microsoft.com/office/drawing/2014/main" id="{CE91573E-9EDA-1468-1ED2-1771073BA636}"/>
                </a:ext>
              </a:extLst>
            </p:cNvPr>
            <p:cNvSpPr txBox="1"/>
            <p:nvPr/>
          </p:nvSpPr>
          <p:spPr>
            <a:xfrm>
              <a:off x="381066" y="2226899"/>
              <a:ext cx="2343847" cy="83099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TAT ahead of many leading maritime nations (JNPA),</a:t>
              </a: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2022</a:t>
              </a:r>
            </a:p>
          </p:txBody>
        </p:sp>
        <p:sp>
          <p:nvSpPr>
            <p:cNvPr id="126" name="TextBox 125">
              <a:extLst>
                <a:ext uri="{FF2B5EF4-FFF2-40B4-BE49-F238E27FC236}">
                  <a16:creationId xmlns:a16="http://schemas.microsoft.com/office/drawing/2014/main" id="{447D348E-C6F1-F009-7119-5FB44BCE217D}"/>
                </a:ext>
              </a:extLst>
            </p:cNvPr>
            <p:cNvSpPr txBox="1"/>
            <p:nvPr/>
          </p:nvSpPr>
          <p:spPr>
            <a:xfrm>
              <a:off x="379054" y="1619567"/>
              <a:ext cx="221521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0.9 </a:t>
              </a: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days</a:t>
              </a:r>
              <a:endParaRPr kumimoji="0" lang="en-US" sz="3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27" name="Group 126">
            <a:extLst>
              <a:ext uri="{FF2B5EF4-FFF2-40B4-BE49-F238E27FC236}">
                <a16:creationId xmlns:a16="http://schemas.microsoft.com/office/drawing/2014/main" id="{60283A0D-A4D2-FB92-7C46-108DB31C37CF}"/>
              </a:ext>
            </a:extLst>
          </p:cNvPr>
          <p:cNvGrpSpPr/>
          <p:nvPr/>
        </p:nvGrpSpPr>
        <p:grpSpPr>
          <a:xfrm>
            <a:off x="6335862" y="1506589"/>
            <a:ext cx="3148424" cy="1392162"/>
            <a:chOff x="303744" y="1619567"/>
            <a:chExt cx="3148424" cy="1392162"/>
          </a:xfrm>
        </p:grpSpPr>
        <p:sp>
          <p:nvSpPr>
            <p:cNvPr id="128" name="Google Shape;3785;p17">
              <a:extLst>
                <a:ext uri="{FF2B5EF4-FFF2-40B4-BE49-F238E27FC236}">
                  <a16:creationId xmlns:a16="http://schemas.microsoft.com/office/drawing/2014/main" id="{2B3721EA-7467-B29D-40E3-4807FEA79E21}"/>
                </a:ext>
              </a:extLst>
            </p:cNvPr>
            <p:cNvSpPr txBox="1"/>
            <p:nvPr/>
          </p:nvSpPr>
          <p:spPr>
            <a:xfrm>
              <a:off x="381066" y="2226899"/>
              <a:ext cx="3071102" cy="784830"/>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In trained manpower, </a:t>
              </a:r>
              <a:endPar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2025 with &gt;</a:t>
              </a:r>
              <a:r>
                <a:rPr lang="en-US" sz="1400" b="1" kern="0" dirty="0">
                  <a:solidFill>
                    <a:prstClr val="black"/>
                  </a:solidFill>
                  <a:latin typeface="Arial" panose="020B0604020202020204" pitchFamily="34" charset="0"/>
                  <a:ea typeface="Cambria"/>
                  <a:cs typeface="Arial" panose="020B0604020202020204" pitchFamily="34" charset="0"/>
                  <a:sym typeface="Cambria"/>
                </a:rPr>
                <a:t>3.2</a:t>
              </a: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 Lakh Indian  Seafarers</a:t>
              </a:r>
            </a:p>
          </p:txBody>
        </p:sp>
        <p:sp>
          <p:nvSpPr>
            <p:cNvPr id="129" name="TextBox 128">
              <a:extLst>
                <a:ext uri="{FF2B5EF4-FFF2-40B4-BE49-F238E27FC236}">
                  <a16:creationId xmlns:a16="http://schemas.microsoft.com/office/drawing/2014/main" id="{A6DC50C7-DAD3-4876-4DF3-154ECF10A21D}"/>
                </a:ext>
              </a:extLst>
            </p:cNvPr>
            <p:cNvSpPr txBox="1"/>
            <p:nvPr/>
          </p:nvSpPr>
          <p:spPr>
            <a:xfrm>
              <a:off x="303744" y="1619567"/>
              <a:ext cx="212149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Top</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 3</a:t>
              </a:r>
              <a:endParaRPr kumimoji="0" lang="en-US" sz="3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30" name="Group 129">
            <a:extLst>
              <a:ext uri="{FF2B5EF4-FFF2-40B4-BE49-F238E27FC236}">
                <a16:creationId xmlns:a16="http://schemas.microsoft.com/office/drawing/2014/main" id="{F0BF2FB3-57D6-976B-BF7D-522EC84C2C7E}"/>
              </a:ext>
            </a:extLst>
          </p:cNvPr>
          <p:cNvGrpSpPr/>
          <p:nvPr/>
        </p:nvGrpSpPr>
        <p:grpSpPr>
          <a:xfrm>
            <a:off x="9382934" y="1506589"/>
            <a:ext cx="2390155" cy="1161330"/>
            <a:chOff x="334758" y="1619567"/>
            <a:chExt cx="2390155" cy="1161330"/>
          </a:xfrm>
        </p:grpSpPr>
        <p:sp>
          <p:nvSpPr>
            <p:cNvPr id="131" name="Google Shape;3785;p17">
              <a:extLst>
                <a:ext uri="{FF2B5EF4-FFF2-40B4-BE49-F238E27FC236}">
                  <a16:creationId xmlns:a16="http://schemas.microsoft.com/office/drawing/2014/main" id="{38DBC190-21C5-AA8B-CC52-F6F842C33A4A}"/>
                </a:ext>
              </a:extLst>
            </p:cNvPr>
            <p:cNvSpPr txBox="1"/>
            <p:nvPr/>
          </p:nvSpPr>
          <p:spPr>
            <a:xfrm>
              <a:off x="381066" y="2226899"/>
              <a:ext cx="2343847" cy="55399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Rank in global ship recycling,</a:t>
              </a:r>
              <a:r>
                <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mbria"/>
                </a:rPr>
                <a:t> </a:t>
              </a: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2024</a:t>
              </a:r>
            </a:p>
          </p:txBody>
        </p:sp>
        <p:sp>
          <p:nvSpPr>
            <p:cNvPr id="132" name="TextBox 131">
              <a:extLst>
                <a:ext uri="{FF2B5EF4-FFF2-40B4-BE49-F238E27FC236}">
                  <a16:creationId xmlns:a16="http://schemas.microsoft.com/office/drawing/2014/main" id="{4E8E8059-E299-5495-B5D8-B3D8E1A8F98E}"/>
                </a:ext>
              </a:extLst>
            </p:cNvPr>
            <p:cNvSpPr txBox="1"/>
            <p:nvPr/>
          </p:nvSpPr>
          <p:spPr>
            <a:xfrm>
              <a:off x="334758" y="1619567"/>
              <a:ext cx="168188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2</a:t>
              </a:r>
              <a:r>
                <a:rPr kumimoji="0" lang="en-US" sz="3600" b="1" i="0" u="none" strike="noStrike" kern="0" cap="none" spc="0" normalizeH="0" baseline="3000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nd</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 </a:t>
              </a:r>
              <a:endParaRPr kumimoji="0" lang="en-US" sz="3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33" name="Group 132">
            <a:extLst>
              <a:ext uri="{FF2B5EF4-FFF2-40B4-BE49-F238E27FC236}">
                <a16:creationId xmlns:a16="http://schemas.microsoft.com/office/drawing/2014/main" id="{CE3B61BF-651B-B17A-60C3-20105220E428}"/>
              </a:ext>
            </a:extLst>
          </p:cNvPr>
          <p:cNvGrpSpPr/>
          <p:nvPr/>
        </p:nvGrpSpPr>
        <p:grpSpPr>
          <a:xfrm>
            <a:off x="362510" y="3886492"/>
            <a:ext cx="2343847" cy="1715328"/>
            <a:chOff x="381066" y="1619567"/>
            <a:chExt cx="2343847" cy="1715328"/>
          </a:xfrm>
        </p:grpSpPr>
        <p:sp>
          <p:nvSpPr>
            <p:cNvPr id="134" name="Google Shape;3785;p17">
              <a:extLst>
                <a:ext uri="{FF2B5EF4-FFF2-40B4-BE49-F238E27FC236}">
                  <a16:creationId xmlns:a16="http://schemas.microsoft.com/office/drawing/2014/main" id="{2F25E531-DBD8-BA07-4B21-BDCDDF272857}"/>
                </a:ext>
              </a:extLst>
            </p:cNvPr>
            <p:cNvSpPr txBox="1"/>
            <p:nvPr/>
          </p:nvSpPr>
          <p:spPr>
            <a:xfrm>
              <a:off x="381066" y="2226899"/>
              <a:ext cx="2343847" cy="110799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Largest ship building sector globally with rapid capability expansion,</a:t>
              </a: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2024</a:t>
              </a:r>
            </a:p>
          </p:txBody>
        </p:sp>
        <p:sp>
          <p:nvSpPr>
            <p:cNvPr id="135" name="TextBox 134">
              <a:extLst>
                <a:ext uri="{FF2B5EF4-FFF2-40B4-BE49-F238E27FC236}">
                  <a16:creationId xmlns:a16="http://schemas.microsoft.com/office/drawing/2014/main" id="{59BDE91F-BD21-582E-8E49-B5D423FDD060}"/>
                </a:ext>
              </a:extLst>
            </p:cNvPr>
            <p:cNvSpPr txBox="1"/>
            <p:nvPr/>
          </p:nvSpPr>
          <p:spPr>
            <a:xfrm>
              <a:off x="381066" y="1619567"/>
              <a:ext cx="109193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16</a:t>
              </a:r>
              <a:r>
                <a:rPr kumimoji="0" lang="en-US" sz="3600" b="1" i="0" u="none" strike="noStrike" kern="0" cap="none" spc="0" normalizeH="0" baseline="3000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th</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 </a:t>
              </a:r>
              <a:endParaRPr kumimoji="0" lang="en-US" sz="3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36" name="Group 135">
            <a:extLst>
              <a:ext uri="{FF2B5EF4-FFF2-40B4-BE49-F238E27FC236}">
                <a16:creationId xmlns:a16="http://schemas.microsoft.com/office/drawing/2014/main" id="{23A8EE9F-6BBA-EAD2-E0FF-DD35547016FC}"/>
              </a:ext>
            </a:extLst>
          </p:cNvPr>
          <p:cNvGrpSpPr/>
          <p:nvPr/>
        </p:nvGrpSpPr>
        <p:grpSpPr>
          <a:xfrm>
            <a:off x="3371070" y="4198379"/>
            <a:ext cx="2369902" cy="1438329"/>
            <a:chOff x="355011" y="1619567"/>
            <a:chExt cx="2369902" cy="1438329"/>
          </a:xfrm>
        </p:grpSpPr>
        <p:sp>
          <p:nvSpPr>
            <p:cNvPr id="137" name="Google Shape;3785;p17">
              <a:extLst>
                <a:ext uri="{FF2B5EF4-FFF2-40B4-BE49-F238E27FC236}">
                  <a16:creationId xmlns:a16="http://schemas.microsoft.com/office/drawing/2014/main" id="{0CF45513-BB3F-EC23-7D7B-F6BD92742C66}"/>
                </a:ext>
              </a:extLst>
            </p:cNvPr>
            <p:cNvSpPr txBox="1"/>
            <p:nvPr/>
          </p:nvSpPr>
          <p:spPr>
            <a:xfrm>
              <a:off x="381066" y="2226899"/>
              <a:ext cx="2343847" cy="83099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Rank in World Competitiveness Index,</a:t>
              </a:r>
              <a:r>
                <a:rPr kumimoji="0" lang="en-US"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Cambria"/>
                </a:rPr>
                <a:t> </a:t>
              </a: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2025</a:t>
              </a:r>
              <a:endParaRPr kumimoji="0" lang="en-US"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endParaRPr>
            </a:p>
          </p:txBody>
        </p:sp>
        <p:sp>
          <p:nvSpPr>
            <p:cNvPr id="138" name="TextBox 137">
              <a:extLst>
                <a:ext uri="{FF2B5EF4-FFF2-40B4-BE49-F238E27FC236}">
                  <a16:creationId xmlns:a16="http://schemas.microsoft.com/office/drawing/2014/main" id="{BF1BA9BF-00DD-4A33-65EA-6977D864BDA0}"/>
                </a:ext>
              </a:extLst>
            </p:cNvPr>
            <p:cNvSpPr txBox="1"/>
            <p:nvPr/>
          </p:nvSpPr>
          <p:spPr>
            <a:xfrm>
              <a:off x="355011" y="1619567"/>
              <a:ext cx="111799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prstClr val="black"/>
                  </a:solidFill>
                  <a:latin typeface="Arial" panose="020B0604020202020204" pitchFamily="34" charset="0"/>
                  <a:ea typeface="Cambria"/>
                  <a:cs typeface="Arial" panose="020B0604020202020204" pitchFamily="34" charset="0"/>
                  <a:sym typeface="Cambria"/>
                </a:rPr>
                <a:t>41</a:t>
              </a:r>
              <a:r>
                <a:rPr lang="en-US" sz="3600" b="1" kern="0" baseline="30000" dirty="0">
                  <a:solidFill>
                    <a:prstClr val="black"/>
                  </a:solidFill>
                  <a:latin typeface="Arial" panose="020B0604020202020204" pitchFamily="34" charset="0"/>
                  <a:ea typeface="Cambria"/>
                  <a:cs typeface="Arial" panose="020B0604020202020204" pitchFamily="34" charset="0"/>
                  <a:sym typeface="Cambria"/>
                </a:rPr>
                <a:t>st</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 </a:t>
              </a:r>
              <a:endParaRPr kumimoji="0" lang="en-US" sz="3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39" name="Group 138">
            <a:extLst>
              <a:ext uri="{FF2B5EF4-FFF2-40B4-BE49-F238E27FC236}">
                <a16:creationId xmlns:a16="http://schemas.microsoft.com/office/drawing/2014/main" id="{8669DC64-8E79-6284-CC76-E999B65FEB38}"/>
              </a:ext>
            </a:extLst>
          </p:cNvPr>
          <p:cNvGrpSpPr/>
          <p:nvPr/>
        </p:nvGrpSpPr>
        <p:grpSpPr>
          <a:xfrm>
            <a:off x="6263559" y="4198379"/>
            <a:ext cx="2562711" cy="1161330"/>
            <a:chOff x="231441" y="1619567"/>
            <a:chExt cx="2562711" cy="1161330"/>
          </a:xfrm>
        </p:grpSpPr>
        <p:sp>
          <p:nvSpPr>
            <p:cNvPr id="140" name="Google Shape;3785;p17">
              <a:extLst>
                <a:ext uri="{FF2B5EF4-FFF2-40B4-BE49-F238E27FC236}">
                  <a16:creationId xmlns:a16="http://schemas.microsoft.com/office/drawing/2014/main" id="{D68FB334-D1DD-E7BB-C2F2-5744F107D673}"/>
                </a:ext>
              </a:extLst>
            </p:cNvPr>
            <p:cNvSpPr txBox="1"/>
            <p:nvPr/>
          </p:nvSpPr>
          <p:spPr>
            <a:xfrm>
              <a:off x="231441" y="2226899"/>
              <a:ext cx="2562711" cy="55399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Rank in Liner Shipping Connectivity Index, </a:t>
              </a: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2024</a:t>
              </a:r>
            </a:p>
          </p:txBody>
        </p:sp>
        <p:sp>
          <p:nvSpPr>
            <p:cNvPr id="141" name="TextBox 140">
              <a:extLst>
                <a:ext uri="{FF2B5EF4-FFF2-40B4-BE49-F238E27FC236}">
                  <a16:creationId xmlns:a16="http://schemas.microsoft.com/office/drawing/2014/main" id="{C5A7E501-EA15-680E-2CAF-6BBEA8F97426}"/>
                </a:ext>
              </a:extLst>
            </p:cNvPr>
            <p:cNvSpPr txBox="1"/>
            <p:nvPr/>
          </p:nvSpPr>
          <p:spPr>
            <a:xfrm>
              <a:off x="333306" y="1619567"/>
              <a:ext cx="11396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14</a:t>
              </a:r>
              <a:r>
                <a:rPr kumimoji="0" lang="en-US" sz="3600" b="1" i="0" u="none" strike="noStrike" kern="0" cap="none" spc="0" normalizeH="0" baseline="3000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th</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 </a:t>
              </a:r>
              <a:endParaRPr kumimoji="0" lang="en-US" sz="3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142" name="Group 141">
            <a:extLst>
              <a:ext uri="{FF2B5EF4-FFF2-40B4-BE49-F238E27FC236}">
                <a16:creationId xmlns:a16="http://schemas.microsoft.com/office/drawing/2014/main" id="{BFB914A6-6C43-BBD8-68F9-7466D95F84FD}"/>
              </a:ext>
            </a:extLst>
          </p:cNvPr>
          <p:cNvGrpSpPr/>
          <p:nvPr/>
        </p:nvGrpSpPr>
        <p:grpSpPr>
          <a:xfrm>
            <a:off x="9346117" y="4198379"/>
            <a:ext cx="2562711" cy="1376773"/>
            <a:chOff x="297941" y="1619567"/>
            <a:chExt cx="2562711" cy="1376773"/>
          </a:xfrm>
        </p:grpSpPr>
        <p:sp>
          <p:nvSpPr>
            <p:cNvPr id="143" name="Google Shape;3785;p17">
              <a:extLst>
                <a:ext uri="{FF2B5EF4-FFF2-40B4-BE49-F238E27FC236}">
                  <a16:creationId xmlns:a16="http://schemas.microsoft.com/office/drawing/2014/main" id="{95564866-8199-B38A-E4A6-8404EFD9C039}"/>
                </a:ext>
              </a:extLst>
            </p:cNvPr>
            <p:cNvSpPr txBox="1"/>
            <p:nvPr/>
          </p:nvSpPr>
          <p:spPr>
            <a:xfrm>
              <a:off x="297941" y="2226899"/>
              <a:ext cx="2562711" cy="76944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Rank in Logistics Performance Index, </a:t>
              </a:r>
              <a:r>
                <a:rPr kumimoji="0" lang="en-US" sz="14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2023</a:t>
              </a:r>
            </a:p>
          </p:txBody>
        </p:sp>
        <p:sp>
          <p:nvSpPr>
            <p:cNvPr id="144" name="TextBox 143">
              <a:extLst>
                <a:ext uri="{FF2B5EF4-FFF2-40B4-BE49-F238E27FC236}">
                  <a16:creationId xmlns:a16="http://schemas.microsoft.com/office/drawing/2014/main" id="{012017E1-8842-5DA1-C0A8-FC6F0EADFEB3}"/>
                </a:ext>
              </a:extLst>
            </p:cNvPr>
            <p:cNvSpPr txBox="1"/>
            <p:nvPr/>
          </p:nvSpPr>
          <p:spPr>
            <a:xfrm>
              <a:off x="362969" y="1619567"/>
              <a:ext cx="111003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38</a:t>
              </a:r>
              <a:r>
                <a:rPr kumimoji="0" lang="en-US" sz="3600" b="1" i="0" u="none" strike="noStrike" kern="0" cap="none" spc="0" normalizeH="0" baseline="3000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th</a:t>
              </a:r>
              <a:r>
                <a:rPr kumimoji="0" lang="en-US" sz="3600" b="1" i="0" u="none" strike="noStrike" kern="0" cap="none" spc="0" normalizeH="0" baseline="0" noProof="0" dirty="0">
                  <a:ln>
                    <a:noFill/>
                  </a:ln>
                  <a:solidFill>
                    <a:prstClr val="black"/>
                  </a:solidFill>
                  <a:effectLst/>
                  <a:uLnTx/>
                  <a:uFillTx/>
                  <a:latin typeface="Arial" panose="020B0604020202020204" pitchFamily="34" charset="0"/>
                  <a:ea typeface="Cambria"/>
                  <a:cs typeface="Arial" panose="020B0604020202020204" pitchFamily="34" charset="0"/>
                  <a:sym typeface="Cambria"/>
                </a:rPr>
                <a:t> </a:t>
              </a:r>
              <a:endParaRPr kumimoji="0" lang="en-US" sz="3600" b="1"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45" name="TextBox 144">
            <a:extLst>
              <a:ext uri="{FF2B5EF4-FFF2-40B4-BE49-F238E27FC236}">
                <a16:creationId xmlns:a16="http://schemas.microsoft.com/office/drawing/2014/main" id="{C32D7F18-DF30-9C04-14D4-4D871B5880F7}"/>
              </a:ext>
            </a:extLst>
          </p:cNvPr>
          <p:cNvSpPr txBox="1"/>
          <p:nvPr/>
        </p:nvSpPr>
        <p:spPr>
          <a:xfrm>
            <a:off x="9352036" y="5725743"/>
            <a:ext cx="2521912"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a:cs typeface="Arial" panose="020B0604020202020204" pitchFamily="34" charset="0"/>
                <a:sym typeface="Cambria"/>
              </a:rPr>
              <a:t>(54</a:t>
            </a:r>
            <a:r>
              <a:rPr kumimoji="0" lang="en-US" sz="1400" b="1" i="0" u="none" strike="noStrike" kern="0" cap="none" spc="0" normalizeH="0" baseline="30000" noProof="0" dirty="0">
                <a:ln>
                  <a:noFill/>
                </a:ln>
                <a:solidFill>
                  <a:srgbClr val="002060"/>
                </a:solidFill>
                <a:effectLst/>
                <a:uLnTx/>
                <a:uFillTx/>
                <a:latin typeface="Arial" panose="020B0604020202020204" pitchFamily="34" charset="0"/>
                <a:ea typeface="Cambria"/>
                <a:cs typeface="Arial" panose="020B0604020202020204" pitchFamily="34" charset="0"/>
                <a:sym typeface="Cambria"/>
              </a:rPr>
              <a:t>th</a:t>
            </a: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a:cs typeface="Arial" panose="020B0604020202020204" pitchFamily="34" charset="0"/>
                <a:sym typeface="Cambria"/>
              </a:rPr>
              <a:t> Rank in 2014)</a:t>
            </a:r>
            <a:endParaRPr kumimoji="0" lang="en-US"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46" name="TextBox 145">
            <a:extLst>
              <a:ext uri="{FF2B5EF4-FFF2-40B4-BE49-F238E27FC236}">
                <a16:creationId xmlns:a16="http://schemas.microsoft.com/office/drawing/2014/main" id="{B4684C21-C5CF-A4D0-6A1E-434E93EC3ED3}"/>
              </a:ext>
            </a:extLst>
          </p:cNvPr>
          <p:cNvSpPr txBox="1"/>
          <p:nvPr/>
        </p:nvSpPr>
        <p:spPr>
          <a:xfrm>
            <a:off x="6189858" y="5725743"/>
            <a:ext cx="6101542"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a:cs typeface="Arial" panose="020B0604020202020204" pitchFamily="34" charset="0"/>
                <a:sym typeface="Cambria"/>
              </a:rPr>
              <a:t>(30</a:t>
            </a:r>
            <a:r>
              <a:rPr kumimoji="0" lang="en-US" sz="1400" b="1" i="0" u="none" strike="noStrike" kern="0" cap="none" spc="0" normalizeH="0" baseline="30000" noProof="0" dirty="0">
                <a:ln>
                  <a:noFill/>
                </a:ln>
                <a:solidFill>
                  <a:srgbClr val="002060"/>
                </a:solidFill>
                <a:effectLst/>
                <a:uLnTx/>
                <a:uFillTx/>
                <a:latin typeface="Arial" panose="020B0604020202020204" pitchFamily="34" charset="0"/>
                <a:ea typeface="Cambria"/>
                <a:cs typeface="Arial" panose="020B0604020202020204" pitchFamily="34" charset="0"/>
                <a:sym typeface="Cambria"/>
              </a:rPr>
              <a:t>th</a:t>
            </a: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a:cs typeface="Arial" panose="020B0604020202020204" pitchFamily="34" charset="0"/>
                <a:sym typeface="Cambria"/>
              </a:rPr>
              <a:t> Rank in 2014)</a:t>
            </a:r>
            <a:endParaRPr kumimoji="0" lang="en-US"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47" name="TextBox 146">
            <a:extLst>
              <a:ext uri="{FF2B5EF4-FFF2-40B4-BE49-F238E27FC236}">
                <a16:creationId xmlns:a16="http://schemas.microsoft.com/office/drawing/2014/main" id="{AEEA8317-F8C9-2268-C252-333653BB6D2A}"/>
              </a:ext>
            </a:extLst>
          </p:cNvPr>
          <p:cNvSpPr txBox="1"/>
          <p:nvPr/>
        </p:nvSpPr>
        <p:spPr>
          <a:xfrm>
            <a:off x="3248142" y="5725743"/>
            <a:ext cx="6101542"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a:cs typeface="Arial" panose="020B0604020202020204" pitchFamily="34" charset="0"/>
                <a:sym typeface="Cambria"/>
              </a:rPr>
              <a:t>(71</a:t>
            </a:r>
            <a:r>
              <a:rPr kumimoji="0" lang="en-US" sz="1400" b="1" i="0" u="none" strike="noStrike" kern="0" cap="none" spc="0" normalizeH="0" baseline="30000" noProof="0" dirty="0">
                <a:ln>
                  <a:noFill/>
                </a:ln>
                <a:solidFill>
                  <a:srgbClr val="002060"/>
                </a:solidFill>
                <a:effectLst/>
                <a:uLnTx/>
                <a:uFillTx/>
                <a:latin typeface="Arial" panose="020B0604020202020204" pitchFamily="34" charset="0"/>
                <a:ea typeface="Cambria"/>
                <a:cs typeface="Arial" panose="020B0604020202020204" pitchFamily="34" charset="0"/>
                <a:sym typeface="Cambria"/>
              </a:rPr>
              <a:t>st</a:t>
            </a: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a:cs typeface="Arial" panose="020B0604020202020204" pitchFamily="34" charset="0"/>
                <a:sym typeface="Cambria"/>
              </a:rPr>
              <a:t> Rank in FY 2015)</a:t>
            </a:r>
            <a:endParaRPr kumimoji="0" lang="en-US"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48" name="TextBox 147">
            <a:extLst>
              <a:ext uri="{FF2B5EF4-FFF2-40B4-BE49-F238E27FC236}">
                <a16:creationId xmlns:a16="http://schemas.microsoft.com/office/drawing/2014/main" id="{95A8AB14-F7CB-DF5C-1B60-AF7F379F3CAC}"/>
              </a:ext>
            </a:extLst>
          </p:cNvPr>
          <p:cNvSpPr txBox="1"/>
          <p:nvPr/>
        </p:nvSpPr>
        <p:spPr>
          <a:xfrm>
            <a:off x="190483" y="5725743"/>
            <a:ext cx="6101542"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a:cs typeface="Arial" panose="020B0604020202020204" pitchFamily="34" charset="0"/>
                <a:sym typeface="Cambria"/>
              </a:rPr>
              <a:t>(23</a:t>
            </a:r>
            <a:r>
              <a:rPr kumimoji="0" lang="en-US" sz="1400" b="1" i="0" u="none" strike="noStrike" kern="0" cap="none" spc="0" normalizeH="0" baseline="30000" noProof="0" dirty="0">
                <a:ln>
                  <a:noFill/>
                </a:ln>
                <a:solidFill>
                  <a:srgbClr val="002060"/>
                </a:solidFill>
                <a:effectLst/>
                <a:uLnTx/>
                <a:uFillTx/>
                <a:latin typeface="Arial" panose="020B0604020202020204" pitchFamily="34" charset="0"/>
                <a:ea typeface="Cambria"/>
                <a:cs typeface="Arial" panose="020B0604020202020204" pitchFamily="34" charset="0"/>
                <a:sym typeface="Cambria"/>
              </a:rPr>
              <a:t>rd</a:t>
            </a: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a:cs typeface="Arial" panose="020B0604020202020204" pitchFamily="34" charset="0"/>
                <a:sym typeface="Cambria"/>
              </a:rPr>
              <a:t> Rank in 2016) </a:t>
            </a:r>
            <a:endParaRPr kumimoji="0" lang="en-US"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49" name="TextBox 148">
            <a:extLst>
              <a:ext uri="{FF2B5EF4-FFF2-40B4-BE49-F238E27FC236}">
                <a16:creationId xmlns:a16="http://schemas.microsoft.com/office/drawing/2014/main" id="{8AE96C6A-B4BD-C0A3-3F40-3A69517D20A6}"/>
              </a:ext>
            </a:extLst>
          </p:cNvPr>
          <p:cNvSpPr txBox="1"/>
          <p:nvPr/>
        </p:nvSpPr>
        <p:spPr>
          <a:xfrm>
            <a:off x="9352036" y="2731919"/>
            <a:ext cx="2376138"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a:cs typeface="Arial" panose="020B0604020202020204" pitchFamily="34" charset="0"/>
                <a:sym typeface="Cambria"/>
              </a:rPr>
              <a:t>(3</a:t>
            </a:r>
            <a:r>
              <a:rPr kumimoji="0" lang="en-US" sz="1400" b="1" i="0" u="none" strike="noStrike" kern="0" cap="none" spc="0" normalizeH="0" baseline="30000" noProof="0" dirty="0">
                <a:ln>
                  <a:noFill/>
                </a:ln>
                <a:solidFill>
                  <a:srgbClr val="002060"/>
                </a:solidFill>
                <a:effectLst/>
                <a:uLnTx/>
                <a:uFillTx/>
                <a:latin typeface="Arial" panose="020B0604020202020204" pitchFamily="34" charset="0"/>
                <a:ea typeface="Cambria"/>
                <a:cs typeface="Arial" panose="020B0604020202020204" pitchFamily="34" charset="0"/>
                <a:sym typeface="Cambria"/>
              </a:rPr>
              <a:t>rd</a:t>
            </a: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a:cs typeface="Arial" panose="020B0604020202020204" pitchFamily="34" charset="0"/>
                <a:sym typeface="Cambria"/>
              </a:rPr>
              <a:t> rank in 2017) </a:t>
            </a:r>
            <a:endParaRPr kumimoji="0" lang="en-US"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50" name="TextBox 149">
            <a:extLst>
              <a:ext uri="{FF2B5EF4-FFF2-40B4-BE49-F238E27FC236}">
                <a16:creationId xmlns:a16="http://schemas.microsoft.com/office/drawing/2014/main" id="{A34B35FE-78D4-7168-D578-16799B48E62B}"/>
              </a:ext>
            </a:extLst>
          </p:cNvPr>
          <p:cNvSpPr txBox="1"/>
          <p:nvPr/>
        </p:nvSpPr>
        <p:spPr>
          <a:xfrm>
            <a:off x="329133" y="2982137"/>
            <a:ext cx="1846993"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a:cs typeface="Arial" panose="020B0604020202020204" pitchFamily="34" charset="0"/>
                <a:sym typeface="Cambria"/>
              </a:rPr>
              <a:t>(No Indian Port in Top 30 in 2015) </a:t>
            </a:r>
            <a:endParaRPr kumimoji="0" lang="en-US"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51" name="TextBox 150">
            <a:extLst>
              <a:ext uri="{FF2B5EF4-FFF2-40B4-BE49-F238E27FC236}">
                <a16:creationId xmlns:a16="http://schemas.microsoft.com/office/drawing/2014/main" id="{D51CCE82-6EED-C6DC-FF5D-07D2E609DD02}"/>
              </a:ext>
            </a:extLst>
          </p:cNvPr>
          <p:cNvSpPr txBox="1"/>
          <p:nvPr/>
        </p:nvSpPr>
        <p:spPr>
          <a:xfrm>
            <a:off x="3371070" y="2982137"/>
            <a:ext cx="1846993" cy="3077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a:cs typeface="Arial" panose="020B0604020202020204" pitchFamily="34" charset="0"/>
                <a:sym typeface="Cambria"/>
              </a:rPr>
              <a:t>(4 days in 2015) </a:t>
            </a:r>
            <a:endParaRPr kumimoji="0" lang="en-US"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52" name="TextBox 151">
            <a:extLst>
              <a:ext uri="{FF2B5EF4-FFF2-40B4-BE49-F238E27FC236}">
                <a16:creationId xmlns:a16="http://schemas.microsoft.com/office/drawing/2014/main" id="{FD013502-3F5D-EB5E-0003-49E291ACAC52}"/>
              </a:ext>
            </a:extLst>
          </p:cNvPr>
          <p:cNvSpPr txBox="1"/>
          <p:nvPr/>
        </p:nvSpPr>
        <p:spPr>
          <a:xfrm>
            <a:off x="6272983" y="2915520"/>
            <a:ext cx="2242139"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Arial" panose="020B0604020202020204" pitchFamily="34" charset="0"/>
                <a:ea typeface="Cambria"/>
                <a:cs typeface="Arial" panose="020B0604020202020204" pitchFamily="34" charset="0"/>
                <a:sym typeface="Cambria"/>
              </a:rPr>
              <a:t>(1.2 lakh Seafarers in 2014)</a:t>
            </a:r>
            <a:endParaRPr kumimoji="0" lang="en-US"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1CD981F7-C879-8753-8FD9-D7AD791EC043}"/>
              </a:ext>
            </a:extLst>
          </p:cNvPr>
          <p:cNvCxnSpPr>
            <a:cxnSpLocks/>
          </p:cNvCxnSpPr>
          <p:nvPr/>
        </p:nvCxnSpPr>
        <p:spPr>
          <a:xfrm>
            <a:off x="1648969" y="92457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3" name="Footer Placeholder 2">
            <a:extLst>
              <a:ext uri="{FF2B5EF4-FFF2-40B4-BE49-F238E27FC236}">
                <a16:creationId xmlns:a16="http://schemas.microsoft.com/office/drawing/2014/main" id="{99A27FBC-C035-B693-CF98-BE145A70F55E}"/>
              </a:ext>
            </a:extLst>
          </p:cNvPr>
          <p:cNvSpPr>
            <a:spLocks noGrp="1"/>
          </p:cNvSpPr>
          <p:nvPr>
            <p:ph type="ftr" sz="quarter" idx="11"/>
          </p:nvPr>
        </p:nvSpPr>
        <p:spPr>
          <a:xfrm>
            <a:off x="4008120" y="6371590"/>
            <a:ext cx="4114800" cy="365125"/>
          </a:xfrm>
        </p:spPr>
        <p:txBody>
          <a:bodyPr/>
          <a:lstStyle/>
          <a:p>
            <a:pPr>
              <a:defRPr/>
            </a:pPr>
            <a:r>
              <a:rPr lang="en-IN" dirty="0">
                <a:solidFill>
                  <a:prstClr val="black">
                    <a:tint val="82000"/>
                  </a:prstClr>
                </a:solidFill>
                <a:latin typeface="Aptos" panose="02110004020202020204"/>
              </a:rPr>
              <a:t>Stepping Stone towards a Safe &amp; Sustainable Ocean Economy in India</a:t>
            </a:r>
            <a:endParaRPr lang="en-US" dirty="0">
              <a:solidFill>
                <a:prstClr val="black">
                  <a:tint val="82000"/>
                </a:prstClr>
              </a:solidFill>
              <a:latin typeface="Aptos" panose="02110004020202020204"/>
            </a:endParaRPr>
          </a:p>
        </p:txBody>
      </p:sp>
      <p:sp>
        <p:nvSpPr>
          <p:cNvPr id="4" name="Slide Number Placeholder 3">
            <a:extLst>
              <a:ext uri="{FF2B5EF4-FFF2-40B4-BE49-F238E27FC236}">
                <a16:creationId xmlns:a16="http://schemas.microsoft.com/office/drawing/2014/main" id="{FFFA5006-F079-2E38-84AB-153F23EE08E8}"/>
              </a:ext>
            </a:extLst>
          </p:cNvPr>
          <p:cNvSpPr>
            <a:spLocks noGrp="1"/>
          </p:cNvSpPr>
          <p:nvPr>
            <p:ph type="sldNum" sz="quarter" idx="12"/>
          </p:nvPr>
        </p:nvSpPr>
        <p:spPr>
          <a:xfrm>
            <a:off x="8580120" y="637159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4135527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AD3FD-1D2B-5247-3F78-8232E369A41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BE2CCF1-9BEB-12C1-3C82-52C8C64BEDF8}"/>
              </a:ext>
            </a:extLst>
          </p:cNvPr>
          <p:cNvSpPr>
            <a:spLocks noGrp="1"/>
          </p:cNvSpPr>
          <p:nvPr>
            <p:ph type="title"/>
          </p:nvPr>
        </p:nvSpPr>
        <p:spPr>
          <a:xfrm>
            <a:off x="1586429" y="176357"/>
            <a:ext cx="9413265" cy="610027"/>
          </a:xfrm>
        </p:spPr>
        <p:txBody>
          <a:bodyPr>
            <a:normAutofit fontScale="90000"/>
          </a:bodyPr>
          <a:lstStyle/>
          <a:p>
            <a:r>
              <a:rPr lang="en-IN" dirty="0"/>
              <a:t>India’s Vision for the Maritime Sector</a:t>
            </a:r>
          </a:p>
        </p:txBody>
      </p:sp>
      <p:graphicFrame>
        <p:nvGraphicFramePr>
          <p:cNvPr id="9" name="Diagram 8">
            <a:extLst>
              <a:ext uri="{FF2B5EF4-FFF2-40B4-BE49-F238E27FC236}">
                <a16:creationId xmlns:a16="http://schemas.microsoft.com/office/drawing/2014/main" id="{5FD541B0-DD38-99D4-B0B6-6E2A1F2C792D}"/>
              </a:ext>
            </a:extLst>
          </p:cNvPr>
          <p:cNvGraphicFramePr/>
          <p:nvPr/>
        </p:nvGraphicFramePr>
        <p:xfrm>
          <a:off x="3020292" y="95148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descr="A ship steering wheel with several images of ships&#10;&#10;AI-generated content may be incorrect.">
            <a:extLst>
              <a:ext uri="{FF2B5EF4-FFF2-40B4-BE49-F238E27FC236}">
                <a16:creationId xmlns:a16="http://schemas.microsoft.com/office/drawing/2014/main" id="{13E4DB31-C868-E930-2D7C-49E1E008D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247" y="1290930"/>
            <a:ext cx="2008802" cy="2322576"/>
          </a:xfrm>
          <a:prstGeom prst="rect">
            <a:avLst/>
          </a:prstGeom>
        </p:spPr>
      </p:pic>
      <p:pic>
        <p:nvPicPr>
          <p:cNvPr id="13" name="Picture 12" descr="A map of india with different images&#10;&#10;AI-generated content may be incorrect.">
            <a:extLst>
              <a:ext uri="{FF2B5EF4-FFF2-40B4-BE49-F238E27FC236}">
                <a16:creationId xmlns:a16="http://schemas.microsoft.com/office/drawing/2014/main" id="{62E8BAB7-8064-4A55-C518-3EAF159E4C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0067" y="3863760"/>
            <a:ext cx="2031161" cy="2428938"/>
          </a:xfrm>
          <a:prstGeom prst="rect">
            <a:avLst/>
          </a:prstGeom>
        </p:spPr>
      </p:pic>
      <p:cxnSp>
        <p:nvCxnSpPr>
          <p:cNvPr id="3" name="Straight Connector 2">
            <a:extLst>
              <a:ext uri="{FF2B5EF4-FFF2-40B4-BE49-F238E27FC236}">
                <a16:creationId xmlns:a16="http://schemas.microsoft.com/office/drawing/2014/main" id="{4F6A10A8-B745-FA25-3A2C-9BD6226109BF}"/>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2" name="Footer Placeholder 2">
            <a:extLst>
              <a:ext uri="{FF2B5EF4-FFF2-40B4-BE49-F238E27FC236}">
                <a16:creationId xmlns:a16="http://schemas.microsoft.com/office/drawing/2014/main" id="{9885C62C-8F88-E527-4CD1-364DBFBBB733}"/>
              </a:ext>
            </a:extLst>
          </p:cNvPr>
          <p:cNvSpPr>
            <a:spLocks noGrp="1"/>
          </p:cNvSpPr>
          <p:nvPr>
            <p:ph type="ftr" sz="quarter" idx="11"/>
          </p:nvPr>
        </p:nvSpPr>
        <p:spPr>
          <a:xfrm>
            <a:off x="4038599" y="6416904"/>
            <a:ext cx="4114800" cy="365125"/>
          </a:xfrm>
        </p:spPr>
        <p:txBody>
          <a:bodyPr/>
          <a:lstStyle/>
          <a:p>
            <a:pPr>
              <a:defRPr/>
            </a:pPr>
            <a:r>
              <a:rPr lang="en-IN" dirty="0">
                <a:solidFill>
                  <a:prstClr val="black">
                    <a:tint val="82000"/>
                  </a:prstClr>
                </a:solidFill>
              </a:rPr>
              <a:t>Stepping Stone towards a Safe &amp; Sustainable Ocean Economy in India</a:t>
            </a:r>
            <a:endParaRPr lang="en-US" dirty="0">
              <a:solidFill>
                <a:prstClr val="black">
                  <a:tint val="82000"/>
                </a:prstClr>
              </a:solidFill>
            </a:endParaRPr>
          </a:p>
        </p:txBody>
      </p:sp>
      <p:sp>
        <p:nvSpPr>
          <p:cNvPr id="4" name="Slide Number Placeholder 3">
            <a:extLst>
              <a:ext uri="{FF2B5EF4-FFF2-40B4-BE49-F238E27FC236}">
                <a16:creationId xmlns:a16="http://schemas.microsoft.com/office/drawing/2014/main" id="{78703A4B-690A-FDCB-F131-15580E0B2A39}"/>
              </a:ext>
            </a:extLst>
          </p:cNvPr>
          <p:cNvSpPr>
            <a:spLocks noGrp="1"/>
          </p:cNvSpPr>
          <p:nvPr>
            <p:ph type="sldNum" sz="quarter" idx="12"/>
          </p:nvPr>
        </p:nvSpPr>
        <p:spPr>
          <a:xfrm>
            <a:off x="8610600" y="63665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1682942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0AF1E-7647-2A1F-276A-DD611371472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B728380-C2A3-10F4-EB72-897FA005DDCF}"/>
              </a:ext>
            </a:extLst>
          </p:cNvPr>
          <p:cNvSpPr>
            <a:spLocks noGrp="1"/>
          </p:cNvSpPr>
          <p:nvPr>
            <p:ph type="title"/>
          </p:nvPr>
        </p:nvSpPr>
        <p:spPr>
          <a:xfrm>
            <a:off x="1125608" y="153346"/>
            <a:ext cx="9922495" cy="583176"/>
          </a:xfrm>
        </p:spPr>
        <p:txBody>
          <a:bodyPr>
            <a:normAutofit fontScale="90000"/>
          </a:bodyPr>
          <a:lstStyle/>
          <a:p>
            <a:r>
              <a:rPr lang="en-US" sz="3200" dirty="0">
                <a:solidFill>
                  <a:srgbClr val="002060"/>
                </a:solidFill>
              </a:rPr>
              <a:t> </a:t>
            </a:r>
            <a:r>
              <a:rPr lang="en-US" sz="4000" dirty="0"/>
              <a:t>Current Indian Maritime Sector Overview</a:t>
            </a:r>
            <a:endParaRPr lang="en-IN" sz="4000" dirty="0"/>
          </a:p>
        </p:txBody>
      </p:sp>
      <p:pic>
        <p:nvPicPr>
          <p:cNvPr id="3" name="Picture 2" descr="Directorate General of Shipping - Exit Exam">
            <a:extLst>
              <a:ext uri="{FF2B5EF4-FFF2-40B4-BE49-F238E27FC236}">
                <a16:creationId xmlns:a16="http://schemas.microsoft.com/office/drawing/2014/main" id="{30401A00-D1AE-4A5F-8076-A748C459C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1255" y="103945"/>
            <a:ext cx="783160" cy="9345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8516B8B-E552-7440-BF35-20F468A2C94D}"/>
              </a:ext>
            </a:extLst>
          </p:cNvPr>
          <p:cNvPicPr>
            <a:picLocks noChangeAspect="1"/>
          </p:cNvPicPr>
          <p:nvPr/>
        </p:nvPicPr>
        <p:blipFill>
          <a:blip r:embed="rId4">
            <a:extLst>
              <a:ext uri="{28A0092B-C50C-407E-A947-70E740481C1C}">
                <a14:useLocalDpi xmlns:a14="http://schemas.microsoft.com/office/drawing/2010/main" val="0"/>
              </a:ext>
            </a:extLst>
          </a:blip>
          <a:srcRect l="3768" r="3612" b="1911"/>
          <a:stretch>
            <a:fillRect/>
          </a:stretch>
        </p:blipFill>
        <p:spPr>
          <a:xfrm>
            <a:off x="202956" y="157438"/>
            <a:ext cx="817790" cy="827587"/>
          </a:xfrm>
          <a:prstGeom prst="ellipse">
            <a:avLst/>
          </a:prstGeom>
        </p:spPr>
      </p:pic>
      <p:cxnSp>
        <p:nvCxnSpPr>
          <p:cNvPr id="12" name="Straight Connector 11">
            <a:extLst>
              <a:ext uri="{FF2B5EF4-FFF2-40B4-BE49-F238E27FC236}">
                <a16:creationId xmlns:a16="http://schemas.microsoft.com/office/drawing/2014/main" id="{572C65A1-19A6-F474-BACF-87E22156AE21}"/>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2" name="object 6">
            <a:extLst>
              <a:ext uri="{FF2B5EF4-FFF2-40B4-BE49-F238E27FC236}">
                <a16:creationId xmlns:a16="http://schemas.microsoft.com/office/drawing/2014/main" id="{0B15E4BD-F906-3322-95C5-2989B69E6F17}"/>
              </a:ext>
            </a:extLst>
          </p:cNvPr>
          <p:cNvSpPr/>
          <p:nvPr/>
        </p:nvSpPr>
        <p:spPr>
          <a:xfrm>
            <a:off x="8181703" y="1153887"/>
            <a:ext cx="3893820" cy="598714"/>
          </a:xfrm>
          <a:custGeom>
            <a:avLst/>
            <a:gdLst/>
            <a:ahLst/>
            <a:cxnLst/>
            <a:rect l="l" t="t" r="r" b="b"/>
            <a:pathLst>
              <a:path w="3893820" h="5253355">
                <a:moveTo>
                  <a:pt x="0" y="5253228"/>
                </a:moveTo>
                <a:lnTo>
                  <a:pt x="3893820" y="5253228"/>
                </a:lnTo>
                <a:lnTo>
                  <a:pt x="3893820" y="0"/>
                </a:lnTo>
                <a:lnTo>
                  <a:pt x="0" y="0"/>
                </a:lnTo>
                <a:lnTo>
                  <a:pt x="0" y="5253228"/>
                </a:lnTo>
                <a:close/>
              </a:path>
            </a:pathLst>
          </a:custGeom>
          <a:solidFill>
            <a:srgbClr val="EADCFC"/>
          </a:solidFill>
          <a:ln>
            <a:noFill/>
          </a:ln>
          <a:effectLst/>
          <a:scene3d>
            <a:camera prst="orthographicFront">
              <a:rot lat="0" lon="0" rev="0"/>
            </a:camera>
            <a:lightRig rig="contrasting" dir="t">
              <a:rot lat="0" lon="0" rev="7800000"/>
            </a:lightRig>
          </a:scene3d>
          <a:sp3d>
            <a:bevelT w="139700" h="139700"/>
          </a:sp3d>
        </p:spPr>
        <p:txBody>
          <a:bodyPr wrap="square" lIns="0" tIns="0" rIns="0" bIns="0" rtlCol="0"/>
          <a:lstStyle/>
          <a:p>
            <a:endParaRPr lang="en-US" dirty="0"/>
          </a:p>
        </p:txBody>
      </p:sp>
      <p:sp>
        <p:nvSpPr>
          <p:cNvPr id="7" name="object 6">
            <a:extLst>
              <a:ext uri="{FF2B5EF4-FFF2-40B4-BE49-F238E27FC236}">
                <a16:creationId xmlns:a16="http://schemas.microsoft.com/office/drawing/2014/main" id="{9D7C1BFA-2DB0-F63D-CC78-BC075205D2E6}"/>
              </a:ext>
            </a:extLst>
          </p:cNvPr>
          <p:cNvSpPr/>
          <p:nvPr/>
        </p:nvSpPr>
        <p:spPr>
          <a:xfrm>
            <a:off x="4132217" y="1153887"/>
            <a:ext cx="3893820" cy="598714"/>
          </a:xfrm>
          <a:custGeom>
            <a:avLst/>
            <a:gdLst/>
            <a:ahLst/>
            <a:cxnLst/>
            <a:rect l="l" t="t" r="r" b="b"/>
            <a:pathLst>
              <a:path w="3893820" h="5253355">
                <a:moveTo>
                  <a:pt x="0" y="5253228"/>
                </a:moveTo>
                <a:lnTo>
                  <a:pt x="3893820" y="5253228"/>
                </a:lnTo>
                <a:lnTo>
                  <a:pt x="3893820" y="0"/>
                </a:lnTo>
                <a:lnTo>
                  <a:pt x="0" y="0"/>
                </a:lnTo>
                <a:lnTo>
                  <a:pt x="0" y="5253228"/>
                </a:lnTo>
                <a:close/>
              </a:path>
            </a:pathLst>
          </a:custGeom>
          <a:solidFill>
            <a:srgbClr val="FFD9EE"/>
          </a:solidFill>
          <a:ln>
            <a:noFill/>
          </a:ln>
          <a:effectLst/>
          <a:scene3d>
            <a:camera prst="orthographicFront">
              <a:rot lat="0" lon="0" rev="0"/>
            </a:camera>
            <a:lightRig rig="contrasting" dir="t">
              <a:rot lat="0" lon="0" rev="7800000"/>
            </a:lightRig>
          </a:scene3d>
          <a:sp3d>
            <a:bevelT w="139700" h="139700"/>
          </a:sp3d>
        </p:spPr>
        <p:txBody>
          <a:bodyPr wrap="square" lIns="0" tIns="0" rIns="0" bIns="0" rtlCol="0"/>
          <a:lstStyle/>
          <a:p>
            <a:endParaRPr lang="en-US" dirty="0"/>
          </a:p>
        </p:txBody>
      </p:sp>
      <p:sp>
        <p:nvSpPr>
          <p:cNvPr id="33" name="object 6">
            <a:extLst>
              <a:ext uri="{FF2B5EF4-FFF2-40B4-BE49-F238E27FC236}">
                <a16:creationId xmlns:a16="http://schemas.microsoft.com/office/drawing/2014/main" id="{2AEB9D1A-9A60-948D-03DD-2D14FE0856A9}"/>
              </a:ext>
            </a:extLst>
          </p:cNvPr>
          <p:cNvSpPr/>
          <p:nvPr/>
        </p:nvSpPr>
        <p:spPr>
          <a:xfrm>
            <a:off x="137160" y="1153887"/>
            <a:ext cx="3893820" cy="598714"/>
          </a:xfrm>
          <a:custGeom>
            <a:avLst/>
            <a:gdLst/>
            <a:ahLst/>
            <a:cxnLst/>
            <a:rect l="l" t="t" r="r" b="b"/>
            <a:pathLst>
              <a:path w="3893820" h="5253355">
                <a:moveTo>
                  <a:pt x="0" y="5253228"/>
                </a:moveTo>
                <a:lnTo>
                  <a:pt x="3893820" y="5253228"/>
                </a:lnTo>
                <a:lnTo>
                  <a:pt x="3893820" y="0"/>
                </a:lnTo>
                <a:lnTo>
                  <a:pt x="0" y="0"/>
                </a:lnTo>
                <a:lnTo>
                  <a:pt x="0" y="5253228"/>
                </a:lnTo>
                <a:close/>
              </a:path>
            </a:pathLst>
          </a:custGeom>
          <a:solidFill>
            <a:srgbClr val="C5DAFF"/>
          </a:solidFill>
          <a:ln>
            <a:noFill/>
          </a:ln>
          <a:effectLst/>
          <a:scene3d>
            <a:camera prst="orthographicFront">
              <a:rot lat="0" lon="0" rev="0"/>
            </a:camera>
            <a:lightRig rig="contrasting" dir="t">
              <a:rot lat="0" lon="0" rev="7800000"/>
            </a:lightRig>
          </a:scene3d>
          <a:sp3d>
            <a:bevelT w="139700" h="139700"/>
          </a:sp3d>
        </p:spPr>
        <p:txBody>
          <a:bodyPr wrap="square" lIns="0" tIns="0" rIns="0" bIns="0" rtlCol="0"/>
          <a:lstStyle/>
          <a:p>
            <a:endParaRPr lang="en-US" dirty="0"/>
          </a:p>
        </p:txBody>
      </p:sp>
      <p:sp>
        <p:nvSpPr>
          <p:cNvPr id="34" name="object 4">
            <a:extLst>
              <a:ext uri="{FF2B5EF4-FFF2-40B4-BE49-F238E27FC236}">
                <a16:creationId xmlns:a16="http://schemas.microsoft.com/office/drawing/2014/main" id="{D5D2F2BE-3860-4642-C358-F84FFBB955F1}"/>
              </a:ext>
            </a:extLst>
          </p:cNvPr>
          <p:cNvSpPr/>
          <p:nvPr/>
        </p:nvSpPr>
        <p:spPr>
          <a:xfrm>
            <a:off x="4148328" y="1905001"/>
            <a:ext cx="3893820" cy="4143110"/>
          </a:xfrm>
          <a:custGeom>
            <a:avLst/>
            <a:gdLst/>
            <a:ahLst/>
            <a:cxnLst/>
            <a:rect l="l" t="t" r="r" b="b"/>
            <a:pathLst>
              <a:path w="3893820" h="5252085">
                <a:moveTo>
                  <a:pt x="0" y="5251704"/>
                </a:moveTo>
                <a:lnTo>
                  <a:pt x="3893820" y="5251704"/>
                </a:lnTo>
                <a:lnTo>
                  <a:pt x="3893820" y="0"/>
                </a:lnTo>
                <a:lnTo>
                  <a:pt x="0" y="0"/>
                </a:lnTo>
                <a:lnTo>
                  <a:pt x="0" y="5251704"/>
                </a:lnTo>
                <a:close/>
              </a:path>
            </a:pathLst>
          </a:custGeom>
          <a:solidFill>
            <a:srgbClr val="FFF3FA"/>
          </a:solidFill>
          <a:ln>
            <a:noFill/>
          </a:ln>
          <a:effectLst/>
          <a:scene3d>
            <a:camera prst="orthographicFront">
              <a:rot lat="0" lon="0" rev="0"/>
            </a:camera>
            <a:lightRig rig="contrasting" dir="t">
              <a:rot lat="0" lon="0" rev="7800000"/>
            </a:lightRig>
          </a:scene3d>
          <a:sp3d>
            <a:bevelT w="139700" h="139700"/>
          </a:sp3d>
        </p:spPr>
        <p:txBody>
          <a:bodyPr wrap="square" lIns="0" tIns="0" rIns="0" bIns="0" rtlCol="0"/>
          <a:lstStyle/>
          <a:p>
            <a:endParaRPr dirty="0"/>
          </a:p>
        </p:txBody>
      </p:sp>
      <p:sp>
        <p:nvSpPr>
          <p:cNvPr id="35" name="object 5">
            <a:extLst>
              <a:ext uri="{FF2B5EF4-FFF2-40B4-BE49-F238E27FC236}">
                <a16:creationId xmlns:a16="http://schemas.microsoft.com/office/drawing/2014/main" id="{A33FD38E-E396-BBF6-3DDA-F8B265EE8053}"/>
              </a:ext>
            </a:extLst>
          </p:cNvPr>
          <p:cNvSpPr/>
          <p:nvPr/>
        </p:nvSpPr>
        <p:spPr>
          <a:xfrm>
            <a:off x="8186928" y="1915886"/>
            <a:ext cx="3893820" cy="4143110"/>
          </a:xfrm>
          <a:custGeom>
            <a:avLst/>
            <a:gdLst/>
            <a:ahLst/>
            <a:cxnLst/>
            <a:rect l="l" t="t" r="r" b="b"/>
            <a:pathLst>
              <a:path w="3893820" h="5253355">
                <a:moveTo>
                  <a:pt x="0" y="5253228"/>
                </a:moveTo>
                <a:lnTo>
                  <a:pt x="3893820" y="5253228"/>
                </a:lnTo>
                <a:lnTo>
                  <a:pt x="3893820" y="0"/>
                </a:lnTo>
                <a:lnTo>
                  <a:pt x="0" y="0"/>
                </a:lnTo>
                <a:lnTo>
                  <a:pt x="0" y="5253228"/>
                </a:lnTo>
                <a:close/>
              </a:path>
            </a:pathLst>
          </a:custGeom>
          <a:solidFill>
            <a:srgbClr val="F6F0FE"/>
          </a:solidFill>
          <a:ln>
            <a:noFill/>
          </a:ln>
          <a:effectLst/>
          <a:scene3d>
            <a:camera prst="orthographicFront">
              <a:rot lat="0" lon="0" rev="0"/>
            </a:camera>
            <a:lightRig rig="contrasting" dir="t">
              <a:rot lat="0" lon="0" rev="7800000"/>
            </a:lightRig>
          </a:scene3d>
          <a:sp3d>
            <a:bevelT w="139700" h="139700"/>
          </a:sp3d>
        </p:spPr>
        <p:txBody>
          <a:bodyPr wrap="square" lIns="0" tIns="0" rIns="0" bIns="0" rtlCol="0"/>
          <a:lstStyle/>
          <a:p>
            <a:endParaRPr dirty="0"/>
          </a:p>
        </p:txBody>
      </p:sp>
      <p:sp>
        <p:nvSpPr>
          <p:cNvPr id="36" name="object 6">
            <a:extLst>
              <a:ext uri="{FF2B5EF4-FFF2-40B4-BE49-F238E27FC236}">
                <a16:creationId xmlns:a16="http://schemas.microsoft.com/office/drawing/2014/main" id="{987D1658-7CF0-1E46-5654-626ECC7F8FE0}"/>
              </a:ext>
            </a:extLst>
          </p:cNvPr>
          <p:cNvSpPr/>
          <p:nvPr/>
        </p:nvSpPr>
        <p:spPr>
          <a:xfrm>
            <a:off x="137160" y="1883229"/>
            <a:ext cx="3893820" cy="4143109"/>
          </a:xfrm>
          <a:custGeom>
            <a:avLst/>
            <a:gdLst/>
            <a:ahLst/>
            <a:cxnLst/>
            <a:rect l="l" t="t" r="r" b="b"/>
            <a:pathLst>
              <a:path w="3893820" h="5253355">
                <a:moveTo>
                  <a:pt x="0" y="5253228"/>
                </a:moveTo>
                <a:lnTo>
                  <a:pt x="3893820" y="5253228"/>
                </a:lnTo>
                <a:lnTo>
                  <a:pt x="3893820" y="0"/>
                </a:lnTo>
                <a:lnTo>
                  <a:pt x="0" y="0"/>
                </a:lnTo>
                <a:lnTo>
                  <a:pt x="0" y="5253228"/>
                </a:lnTo>
                <a:close/>
              </a:path>
            </a:pathLst>
          </a:custGeom>
          <a:solidFill>
            <a:srgbClr val="E1ECFF"/>
          </a:solidFill>
          <a:ln>
            <a:noFill/>
          </a:ln>
          <a:effectLst/>
          <a:scene3d>
            <a:camera prst="orthographicFront">
              <a:rot lat="0" lon="0" rev="0"/>
            </a:camera>
            <a:lightRig rig="contrasting" dir="t">
              <a:rot lat="0" lon="0" rev="7800000"/>
            </a:lightRig>
          </a:scene3d>
          <a:sp3d>
            <a:bevelT w="139700" h="139700"/>
          </a:sp3d>
        </p:spPr>
        <p:txBody>
          <a:bodyPr wrap="square" lIns="0" tIns="0" rIns="0" bIns="0" rtlCol="0"/>
          <a:lstStyle/>
          <a:p>
            <a:endParaRPr lang="en-US" dirty="0"/>
          </a:p>
        </p:txBody>
      </p:sp>
      <p:sp>
        <p:nvSpPr>
          <p:cNvPr id="37" name="object 14">
            <a:extLst>
              <a:ext uri="{FF2B5EF4-FFF2-40B4-BE49-F238E27FC236}">
                <a16:creationId xmlns:a16="http://schemas.microsoft.com/office/drawing/2014/main" id="{DFC9141E-1FEA-5DA6-CD77-A681ECEC9AA9}"/>
              </a:ext>
            </a:extLst>
          </p:cNvPr>
          <p:cNvSpPr txBox="1">
            <a:spLocks/>
          </p:cNvSpPr>
          <p:nvPr/>
        </p:nvSpPr>
        <p:spPr>
          <a:xfrm>
            <a:off x="2019863" y="1281902"/>
            <a:ext cx="919280" cy="382156"/>
          </a:xfrm>
          <a:prstGeom prst="rect">
            <a:avLst/>
          </a:prstGeom>
        </p:spPr>
        <p:txBody>
          <a:bodyPr vert="horz" wrap="square" lIns="0" tIns="12700" rIns="0" bIns="0" rtlCol="0" anchor="t" anchorCtr="0">
            <a:spAutoFit/>
          </a:bodyPr>
          <a:lstStyle>
            <a:lvl1pPr algn="l" defTabSz="914400" rtl="0" eaLnBrk="1" latinLnBrk="0" hangingPunct="1">
              <a:lnSpc>
                <a:spcPct val="70000"/>
              </a:lnSpc>
              <a:spcBef>
                <a:spcPct val="0"/>
              </a:spcBef>
              <a:buNone/>
              <a:defRPr sz="4000" kern="1200">
                <a:solidFill>
                  <a:schemeClr val="bg1"/>
                </a:solidFill>
                <a:latin typeface="+mj-lt"/>
                <a:ea typeface="+mj-ea"/>
                <a:cs typeface="+mj-cs"/>
              </a:defRPr>
            </a:lvl1pPr>
          </a:lstStyle>
          <a:p>
            <a:pPr marL="12700">
              <a:lnSpc>
                <a:spcPct val="100000"/>
              </a:lnSpc>
              <a:spcBef>
                <a:spcPts val="100"/>
              </a:spcBef>
            </a:pPr>
            <a:r>
              <a:rPr lang="en-US" sz="2400" b="1" spc="-5" dirty="0">
                <a:solidFill>
                  <a:schemeClr val="tx1"/>
                </a:solidFill>
                <a:latin typeface="+mn-lt"/>
                <a:cs typeface="Century Gothic"/>
              </a:rPr>
              <a:t>Ports</a:t>
            </a:r>
            <a:endParaRPr lang="en-US" sz="2400" b="1" dirty="0">
              <a:solidFill>
                <a:schemeClr val="tx1"/>
              </a:solidFill>
              <a:latin typeface="+mn-lt"/>
              <a:cs typeface="Century Gothic"/>
            </a:endParaRPr>
          </a:p>
        </p:txBody>
      </p:sp>
      <p:sp>
        <p:nvSpPr>
          <p:cNvPr id="38" name="object 15">
            <a:extLst>
              <a:ext uri="{FF2B5EF4-FFF2-40B4-BE49-F238E27FC236}">
                <a16:creationId xmlns:a16="http://schemas.microsoft.com/office/drawing/2014/main" id="{E5CE0B15-0A94-7B2F-3900-295475ED1BF9}"/>
              </a:ext>
            </a:extLst>
          </p:cNvPr>
          <p:cNvSpPr/>
          <p:nvPr/>
        </p:nvSpPr>
        <p:spPr>
          <a:xfrm>
            <a:off x="1141912" y="1195197"/>
            <a:ext cx="518159" cy="490854"/>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lang="en-US" dirty="0"/>
          </a:p>
        </p:txBody>
      </p:sp>
      <p:sp>
        <p:nvSpPr>
          <p:cNvPr id="39" name="object 16">
            <a:extLst>
              <a:ext uri="{FF2B5EF4-FFF2-40B4-BE49-F238E27FC236}">
                <a16:creationId xmlns:a16="http://schemas.microsoft.com/office/drawing/2014/main" id="{08F0E861-FE15-4164-03F5-C45E18ABF094}"/>
              </a:ext>
            </a:extLst>
          </p:cNvPr>
          <p:cNvSpPr/>
          <p:nvPr/>
        </p:nvSpPr>
        <p:spPr>
          <a:xfrm>
            <a:off x="1795708" y="1166367"/>
            <a:ext cx="0" cy="549910"/>
          </a:xfrm>
          <a:custGeom>
            <a:avLst/>
            <a:gdLst/>
            <a:ahLst/>
            <a:cxnLst/>
            <a:rect l="l" t="t" r="r" b="b"/>
            <a:pathLst>
              <a:path h="549910">
                <a:moveTo>
                  <a:pt x="0" y="0"/>
                </a:moveTo>
                <a:lnTo>
                  <a:pt x="0" y="549783"/>
                </a:lnTo>
              </a:path>
            </a:pathLst>
          </a:custGeom>
          <a:ln w="9525">
            <a:solidFill>
              <a:srgbClr val="124262"/>
            </a:solidFill>
          </a:ln>
        </p:spPr>
        <p:txBody>
          <a:bodyPr wrap="square" lIns="0" tIns="0" rIns="0" bIns="0" rtlCol="0"/>
          <a:lstStyle/>
          <a:p>
            <a:endParaRPr lang="en-US" dirty="0"/>
          </a:p>
        </p:txBody>
      </p:sp>
      <p:sp>
        <p:nvSpPr>
          <p:cNvPr id="40" name="object 17">
            <a:extLst>
              <a:ext uri="{FF2B5EF4-FFF2-40B4-BE49-F238E27FC236}">
                <a16:creationId xmlns:a16="http://schemas.microsoft.com/office/drawing/2014/main" id="{9A122AC5-4707-B540-E7B5-5EA57CD9542E}"/>
              </a:ext>
            </a:extLst>
          </p:cNvPr>
          <p:cNvSpPr txBox="1"/>
          <p:nvPr/>
        </p:nvSpPr>
        <p:spPr>
          <a:xfrm>
            <a:off x="9720855" y="1281902"/>
            <a:ext cx="1644014" cy="391160"/>
          </a:xfrm>
          <a:prstGeom prst="rect">
            <a:avLst/>
          </a:prstGeom>
        </p:spPr>
        <p:txBody>
          <a:bodyPr vert="horz" wrap="square" lIns="0" tIns="12700" rIns="0" bIns="0" rtlCol="0">
            <a:spAutoFit/>
          </a:bodyPr>
          <a:lstStyle/>
          <a:p>
            <a:pPr marL="12700">
              <a:lnSpc>
                <a:spcPct val="100000"/>
              </a:lnSpc>
              <a:spcBef>
                <a:spcPts val="100"/>
              </a:spcBef>
            </a:pPr>
            <a:r>
              <a:rPr sz="2400" b="1" dirty="0">
                <a:cs typeface="Century Gothic"/>
              </a:rPr>
              <a:t>Waterways</a:t>
            </a:r>
            <a:endParaRPr sz="2400" dirty="0">
              <a:cs typeface="Century Gothic"/>
            </a:endParaRPr>
          </a:p>
        </p:txBody>
      </p:sp>
      <p:sp>
        <p:nvSpPr>
          <p:cNvPr id="41" name="object 18">
            <a:extLst>
              <a:ext uri="{FF2B5EF4-FFF2-40B4-BE49-F238E27FC236}">
                <a16:creationId xmlns:a16="http://schemas.microsoft.com/office/drawing/2014/main" id="{B4C9409C-FBDF-DF40-0C01-E969AF7B106A}"/>
              </a:ext>
            </a:extLst>
          </p:cNvPr>
          <p:cNvSpPr/>
          <p:nvPr/>
        </p:nvSpPr>
        <p:spPr>
          <a:xfrm>
            <a:off x="8826141" y="1212088"/>
            <a:ext cx="530351" cy="467867"/>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42" name="object 19">
            <a:extLst>
              <a:ext uri="{FF2B5EF4-FFF2-40B4-BE49-F238E27FC236}">
                <a16:creationId xmlns:a16="http://schemas.microsoft.com/office/drawing/2014/main" id="{E59FA886-DDD5-1B4F-2290-205F756EDE57}"/>
              </a:ext>
            </a:extLst>
          </p:cNvPr>
          <p:cNvSpPr/>
          <p:nvPr/>
        </p:nvSpPr>
        <p:spPr>
          <a:xfrm>
            <a:off x="9498225" y="1170939"/>
            <a:ext cx="0" cy="549910"/>
          </a:xfrm>
          <a:custGeom>
            <a:avLst/>
            <a:gdLst/>
            <a:ahLst/>
            <a:cxnLst/>
            <a:rect l="l" t="t" r="r" b="b"/>
            <a:pathLst>
              <a:path h="549910">
                <a:moveTo>
                  <a:pt x="0" y="0"/>
                </a:moveTo>
                <a:lnTo>
                  <a:pt x="0" y="549783"/>
                </a:lnTo>
              </a:path>
            </a:pathLst>
          </a:custGeom>
          <a:ln w="9525">
            <a:solidFill>
              <a:srgbClr val="124262"/>
            </a:solidFill>
          </a:ln>
        </p:spPr>
        <p:txBody>
          <a:bodyPr wrap="square" lIns="0" tIns="0" rIns="0" bIns="0" rtlCol="0"/>
          <a:lstStyle/>
          <a:p>
            <a:endParaRPr dirty="0"/>
          </a:p>
        </p:txBody>
      </p:sp>
      <p:sp>
        <p:nvSpPr>
          <p:cNvPr id="43" name="object 20">
            <a:extLst>
              <a:ext uri="{FF2B5EF4-FFF2-40B4-BE49-F238E27FC236}">
                <a16:creationId xmlns:a16="http://schemas.microsoft.com/office/drawing/2014/main" id="{AD4F7CEB-BFA8-36FB-AD2C-20E5227E829E}"/>
              </a:ext>
            </a:extLst>
          </p:cNvPr>
          <p:cNvSpPr/>
          <p:nvPr/>
        </p:nvSpPr>
        <p:spPr>
          <a:xfrm>
            <a:off x="5006431" y="1469643"/>
            <a:ext cx="521334" cy="128270"/>
          </a:xfrm>
          <a:custGeom>
            <a:avLst/>
            <a:gdLst/>
            <a:ahLst/>
            <a:cxnLst/>
            <a:rect l="l" t="t" r="r" b="b"/>
            <a:pathLst>
              <a:path w="521335" h="128269">
                <a:moveTo>
                  <a:pt x="519938" y="0"/>
                </a:moveTo>
                <a:lnTo>
                  <a:pt x="4571" y="0"/>
                </a:lnTo>
                <a:lnTo>
                  <a:pt x="0" y="6985"/>
                </a:lnTo>
                <a:lnTo>
                  <a:pt x="2285" y="13208"/>
                </a:lnTo>
                <a:lnTo>
                  <a:pt x="51688" y="122555"/>
                </a:lnTo>
                <a:lnTo>
                  <a:pt x="53085" y="125857"/>
                </a:lnTo>
                <a:lnTo>
                  <a:pt x="56768" y="128016"/>
                </a:lnTo>
                <a:lnTo>
                  <a:pt x="463930" y="128016"/>
                </a:lnTo>
                <a:lnTo>
                  <a:pt x="477216" y="125614"/>
                </a:lnTo>
                <a:lnTo>
                  <a:pt x="482298" y="120332"/>
                </a:lnTo>
                <a:lnTo>
                  <a:pt x="482662" y="115950"/>
                </a:lnTo>
                <a:lnTo>
                  <a:pt x="62102" y="115950"/>
                </a:lnTo>
                <a:lnTo>
                  <a:pt x="15112" y="12065"/>
                </a:lnTo>
                <a:lnTo>
                  <a:pt x="520929" y="12065"/>
                </a:lnTo>
                <a:lnTo>
                  <a:pt x="521124" y="8725"/>
                </a:lnTo>
                <a:lnTo>
                  <a:pt x="519938" y="0"/>
                </a:lnTo>
                <a:close/>
              </a:path>
              <a:path w="521335" h="128269">
                <a:moveTo>
                  <a:pt x="520929" y="12065"/>
                </a:moveTo>
                <a:lnTo>
                  <a:pt x="508762" y="12065"/>
                </a:lnTo>
                <a:lnTo>
                  <a:pt x="508033" y="26082"/>
                </a:lnTo>
                <a:lnTo>
                  <a:pt x="503316" y="44291"/>
                </a:lnTo>
                <a:lnTo>
                  <a:pt x="492242" y="64928"/>
                </a:lnTo>
                <a:lnTo>
                  <a:pt x="469274" y="89618"/>
                </a:lnTo>
                <a:lnTo>
                  <a:pt x="466550" y="95408"/>
                </a:lnTo>
                <a:lnTo>
                  <a:pt x="466135" y="103913"/>
                </a:lnTo>
                <a:lnTo>
                  <a:pt x="469900" y="115443"/>
                </a:lnTo>
                <a:lnTo>
                  <a:pt x="466725" y="115950"/>
                </a:lnTo>
                <a:lnTo>
                  <a:pt x="482662" y="115950"/>
                </a:lnTo>
                <a:lnTo>
                  <a:pt x="482736" y="115050"/>
                </a:lnTo>
                <a:lnTo>
                  <a:pt x="482091" y="112649"/>
                </a:lnTo>
                <a:lnTo>
                  <a:pt x="474979" y="99060"/>
                </a:lnTo>
                <a:lnTo>
                  <a:pt x="480440" y="95504"/>
                </a:lnTo>
                <a:lnTo>
                  <a:pt x="508686" y="61989"/>
                </a:lnTo>
                <a:lnTo>
                  <a:pt x="519811" y="31226"/>
                </a:lnTo>
                <a:lnTo>
                  <a:pt x="520929" y="12065"/>
                </a:lnTo>
                <a:close/>
              </a:path>
            </a:pathLst>
          </a:custGeom>
          <a:solidFill>
            <a:srgbClr val="00385F"/>
          </a:solidFill>
        </p:spPr>
        <p:txBody>
          <a:bodyPr wrap="square" lIns="0" tIns="0" rIns="0" bIns="0" rtlCol="0"/>
          <a:lstStyle/>
          <a:p>
            <a:endParaRPr dirty="0"/>
          </a:p>
        </p:txBody>
      </p:sp>
      <p:sp>
        <p:nvSpPr>
          <p:cNvPr id="44" name="object 21">
            <a:extLst>
              <a:ext uri="{FF2B5EF4-FFF2-40B4-BE49-F238E27FC236}">
                <a16:creationId xmlns:a16="http://schemas.microsoft.com/office/drawing/2014/main" id="{C6FF3002-F03A-1D9C-2E91-13110ECA8B49}"/>
              </a:ext>
            </a:extLst>
          </p:cNvPr>
          <p:cNvSpPr/>
          <p:nvPr/>
        </p:nvSpPr>
        <p:spPr>
          <a:xfrm>
            <a:off x="5014177" y="1295908"/>
            <a:ext cx="511175" cy="241300"/>
          </a:xfrm>
          <a:custGeom>
            <a:avLst/>
            <a:gdLst/>
            <a:ahLst/>
            <a:cxnLst/>
            <a:rect l="l" t="t" r="r" b="b"/>
            <a:pathLst>
              <a:path w="511175" h="241300">
                <a:moveTo>
                  <a:pt x="452628" y="206755"/>
                </a:moveTo>
                <a:lnTo>
                  <a:pt x="432435" y="206755"/>
                </a:lnTo>
                <a:lnTo>
                  <a:pt x="424180" y="214375"/>
                </a:lnTo>
                <a:lnTo>
                  <a:pt x="424180" y="233171"/>
                </a:lnTo>
                <a:lnTo>
                  <a:pt x="432435" y="240791"/>
                </a:lnTo>
                <a:lnTo>
                  <a:pt x="452628" y="240791"/>
                </a:lnTo>
                <a:lnTo>
                  <a:pt x="460883" y="233171"/>
                </a:lnTo>
                <a:lnTo>
                  <a:pt x="460883" y="214375"/>
                </a:lnTo>
                <a:lnTo>
                  <a:pt x="452628" y="206755"/>
                </a:lnTo>
                <a:close/>
              </a:path>
              <a:path w="511175" h="241300">
                <a:moveTo>
                  <a:pt x="398907" y="206755"/>
                </a:moveTo>
                <a:lnTo>
                  <a:pt x="378587" y="206755"/>
                </a:lnTo>
                <a:lnTo>
                  <a:pt x="370332" y="214375"/>
                </a:lnTo>
                <a:lnTo>
                  <a:pt x="370332" y="233171"/>
                </a:lnTo>
                <a:lnTo>
                  <a:pt x="378587" y="240791"/>
                </a:lnTo>
                <a:lnTo>
                  <a:pt x="398907" y="240791"/>
                </a:lnTo>
                <a:lnTo>
                  <a:pt x="407035" y="233171"/>
                </a:lnTo>
                <a:lnTo>
                  <a:pt x="407035" y="214375"/>
                </a:lnTo>
                <a:lnTo>
                  <a:pt x="398907" y="206755"/>
                </a:lnTo>
                <a:close/>
              </a:path>
              <a:path w="511175" h="241300">
                <a:moveTo>
                  <a:pt x="345059" y="206755"/>
                </a:moveTo>
                <a:lnTo>
                  <a:pt x="324738" y="206755"/>
                </a:lnTo>
                <a:lnTo>
                  <a:pt x="316484" y="214375"/>
                </a:lnTo>
                <a:lnTo>
                  <a:pt x="316484" y="233171"/>
                </a:lnTo>
                <a:lnTo>
                  <a:pt x="324738" y="240791"/>
                </a:lnTo>
                <a:lnTo>
                  <a:pt x="345059" y="240791"/>
                </a:lnTo>
                <a:lnTo>
                  <a:pt x="353313" y="233171"/>
                </a:lnTo>
                <a:lnTo>
                  <a:pt x="353313" y="214375"/>
                </a:lnTo>
                <a:lnTo>
                  <a:pt x="345059" y="206755"/>
                </a:lnTo>
                <a:close/>
              </a:path>
              <a:path w="511175" h="241300">
                <a:moveTo>
                  <a:pt x="507492" y="40639"/>
                </a:moveTo>
                <a:lnTo>
                  <a:pt x="396240" y="40639"/>
                </a:lnTo>
                <a:lnTo>
                  <a:pt x="393954" y="41655"/>
                </a:lnTo>
                <a:lnTo>
                  <a:pt x="393319" y="43814"/>
                </a:lnTo>
                <a:lnTo>
                  <a:pt x="391922" y="45719"/>
                </a:lnTo>
                <a:lnTo>
                  <a:pt x="392175" y="47625"/>
                </a:lnTo>
                <a:lnTo>
                  <a:pt x="393954" y="49529"/>
                </a:lnTo>
                <a:lnTo>
                  <a:pt x="405892" y="63500"/>
                </a:lnTo>
                <a:lnTo>
                  <a:pt x="405892" y="90931"/>
                </a:lnTo>
                <a:lnTo>
                  <a:pt x="42037" y="90931"/>
                </a:lnTo>
                <a:lnTo>
                  <a:pt x="39243" y="93090"/>
                </a:lnTo>
                <a:lnTo>
                  <a:pt x="39243" y="99059"/>
                </a:lnTo>
                <a:lnTo>
                  <a:pt x="42037" y="101218"/>
                </a:lnTo>
                <a:lnTo>
                  <a:pt x="405892" y="101218"/>
                </a:lnTo>
                <a:lnTo>
                  <a:pt x="405892" y="162559"/>
                </a:lnTo>
                <a:lnTo>
                  <a:pt x="497840" y="162559"/>
                </a:lnTo>
                <a:lnTo>
                  <a:pt x="497840" y="104520"/>
                </a:lnTo>
                <a:lnTo>
                  <a:pt x="430403" y="104520"/>
                </a:lnTo>
                <a:lnTo>
                  <a:pt x="429260" y="103504"/>
                </a:lnTo>
                <a:lnTo>
                  <a:pt x="429260" y="82041"/>
                </a:lnTo>
                <a:lnTo>
                  <a:pt x="430403" y="80644"/>
                </a:lnTo>
                <a:lnTo>
                  <a:pt x="497840" y="80644"/>
                </a:lnTo>
                <a:lnTo>
                  <a:pt x="497840" y="63500"/>
                </a:lnTo>
                <a:lnTo>
                  <a:pt x="509524" y="49529"/>
                </a:lnTo>
                <a:lnTo>
                  <a:pt x="510667" y="47625"/>
                </a:lnTo>
                <a:lnTo>
                  <a:pt x="510921" y="45719"/>
                </a:lnTo>
                <a:lnTo>
                  <a:pt x="510032" y="43814"/>
                </a:lnTo>
                <a:lnTo>
                  <a:pt x="509143" y="41655"/>
                </a:lnTo>
                <a:lnTo>
                  <a:pt x="507492" y="40639"/>
                </a:lnTo>
                <a:close/>
              </a:path>
              <a:path w="511175" h="241300">
                <a:moveTo>
                  <a:pt x="49911" y="113537"/>
                </a:moveTo>
                <a:lnTo>
                  <a:pt x="30432" y="117153"/>
                </a:lnTo>
                <a:lnTo>
                  <a:pt x="14573" y="127031"/>
                </a:lnTo>
                <a:lnTo>
                  <a:pt x="3905" y="141720"/>
                </a:lnTo>
                <a:lnTo>
                  <a:pt x="0" y="159765"/>
                </a:lnTo>
                <a:lnTo>
                  <a:pt x="0" y="161925"/>
                </a:lnTo>
                <a:lnTo>
                  <a:pt x="98806" y="161925"/>
                </a:lnTo>
                <a:lnTo>
                  <a:pt x="98806" y="159765"/>
                </a:lnTo>
                <a:lnTo>
                  <a:pt x="94952" y="141720"/>
                </a:lnTo>
                <a:lnTo>
                  <a:pt x="84455" y="127031"/>
                </a:lnTo>
                <a:lnTo>
                  <a:pt x="68909" y="117153"/>
                </a:lnTo>
                <a:lnTo>
                  <a:pt x="49911" y="113537"/>
                </a:lnTo>
                <a:close/>
              </a:path>
              <a:path w="511175" h="241300">
                <a:moveTo>
                  <a:pt x="148844" y="113537"/>
                </a:moveTo>
                <a:lnTo>
                  <a:pt x="129506" y="117153"/>
                </a:lnTo>
                <a:lnTo>
                  <a:pt x="113585" y="127031"/>
                </a:lnTo>
                <a:lnTo>
                  <a:pt x="102784" y="141720"/>
                </a:lnTo>
                <a:lnTo>
                  <a:pt x="98806" y="159765"/>
                </a:lnTo>
                <a:lnTo>
                  <a:pt x="98806" y="161416"/>
                </a:lnTo>
                <a:lnTo>
                  <a:pt x="99313" y="161925"/>
                </a:lnTo>
                <a:lnTo>
                  <a:pt x="397637" y="161925"/>
                </a:lnTo>
                <a:lnTo>
                  <a:pt x="397637" y="159765"/>
                </a:lnTo>
                <a:lnTo>
                  <a:pt x="198628" y="159765"/>
                </a:lnTo>
                <a:lnTo>
                  <a:pt x="194724" y="141720"/>
                </a:lnTo>
                <a:lnTo>
                  <a:pt x="184070" y="127031"/>
                </a:lnTo>
                <a:lnTo>
                  <a:pt x="168249" y="117153"/>
                </a:lnTo>
                <a:lnTo>
                  <a:pt x="148844" y="113537"/>
                </a:lnTo>
                <a:close/>
              </a:path>
              <a:path w="511175" h="241300">
                <a:moveTo>
                  <a:pt x="248412" y="113537"/>
                </a:moveTo>
                <a:lnTo>
                  <a:pt x="229006" y="117153"/>
                </a:lnTo>
                <a:lnTo>
                  <a:pt x="213185" y="127031"/>
                </a:lnTo>
                <a:lnTo>
                  <a:pt x="202531" y="141720"/>
                </a:lnTo>
                <a:lnTo>
                  <a:pt x="198628" y="159765"/>
                </a:lnTo>
                <a:lnTo>
                  <a:pt x="297942" y="159765"/>
                </a:lnTo>
                <a:lnTo>
                  <a:pt x="280035" y="124047"/>
                </a:lnTo>
                <a:lnTo>
                  <a:pt x="248412" y="113537"/>
                </a:lnTo>
                <a:close/>
              </a:path>
              <a:path w="511175" h="241300">
                <a:moveTo>
                  <a:pt x="347725" y="113537"/>
                </a:moveTo>
                <a:lnTo>
                  <a:pt x="305149" y="135719"/>
                </a:lnTo>
                <a:lnTo>
                  <a:pt x="297942" y="159765"/>
                </a:lnTo>
                <a:lnTo>
                  <a:pt x="397637" y="159765"/>
                </a:lnTo>
                <a:lnTo>
                  <a:pt x="393731" y="141720"/>
                </a:lnTo>
                <a:lnTo>
                  <a:pt x="383063" y="127031"/>
                </a:lnTo>
                <a:lnTo>
                  <a:pt x="367204" y="117153"/>
                </a:lnTo>
                <a:lnTo>
                  <a:pt x="347725" y="113537"/>
                </a:lnTo>
                <a:close/>
              </a:path>
              <a:path w="511175" h="241300">
                <a:moveTo>
                  <a:pt x="456057" y="80644"/>
                </a:moveTo>
                <a:lnTo>
                  <a:pt x="446786" y="80644"/>
                </a:lnTo>
                <a:lnTo>
                  <a:pt x="448183" y="82041"/>
                </a:lnTo>
                <a:lnTo>
                  <a:pt x="448183" y="103504"/>
                </a:lnTo>
                <a:lnTo>
                  <a:pt x="446786" y="104520"/>
                </a:lnTo>
                <a:lnTo>
                  <a:pt x="456057" y="104520"/>
                </a:lnTo>
                <a:lnTo>
                  <a:pt x="455168" y="103504"/>
                </a:lnTo>
                <a:lnTo>
                  <a:pt x="455168" y="82041"/>
                </a:lnTo>
                <a:lnTo>
                  <a:pt x="456057" y="80644"/>
                </a:lnTo>
                <a:close/>
              </a:path>
              <a:path w="511175" h="241300">
                <a:moveTo>
                  <a:pt x="497840" y="80644"/>
                </a:moveTo>
                <a:lnTo>
                  <a:pt x="472440" y="80644"/>
                </a:lnTo>
                <a:lnTo>
                  <a:pt x="473583" y="82041"/>
                </a:lnTo>
                <a:lnTo>
                  <a:pt x="473583" y="103504"/>
                </a:lnTo>
                <a:lnTo>
                  <a:pt x="472440" y="104520"/>
                </a:lnTo>
                <a:lnTo>
                  <a:pt x="497840" y="104520"/>
                </a:lnTo>
                <a:lnTo>
                  <a:pt x="497840" y="80644"/>
                </a:lnTo>
                <a:close/>
              </a:path>
              <a:path w="511175" h="241300">
                <a:moveTo>
                  <a:pt x="455168" y="0"/>
                </a:moveTo>
                <a:lnTo>
                  <a:pt x="448563" y="0"/>
                </a:lnTo>
                <a:lnTo>
                  <a:pt x="446024" y="2412"/>
                </a:lnTo>
                <a:lnTo>
                  <a:pt x="446024" y="40639"/>
                </a:lnTo>
                <a:lnTo>
                  <a:pt x="457327" y="40639"/>
                </a:lnTo>
                <a:lnTo>
                  <a:pt x="457327" y="2412"/>
                </a:lnTo>
                <a:lnTo>
                  <a:pt x="455168" y="0"/>
                </a:lnTo>
                <a:close/>
              </a:path>
            </a:pathLst>
          </a:custGeom>
          <a:solidFill>
            <a:srgbClr val="00385F"/>
          </a:solidFill>
        </p:spPr>
        <p:txBody>
          <a:bodyPr wrap="square" lIns="0" tIns="0" rIns="0" bIns="0" rtlCol="0"/>
          <a:lstStyle/>
          <a:p>
            <a:endParaRPr dirty="0"/>
          </a:p>
        </p:txBody>
      </p:sp>
      <p:sp>
        <p:nvSpPr>
          <p:cNvPr id="45" name="object 22">
            <a:extLst>
              <a:ext uri="{FF2B5EF4-FFF2-40B4-BE49-F238E27FC236}">
                <a16:creationId xmlns:a16="http://schemas.microsoft.com/office/drawing/2014/main" id="{52EABF39-5F55-0408-E047-3CE146660815}"/>
              </a:ext>
            </a:extLst>
          </p:cNvPr>
          <p:cNvSpPr/>
          <p:nvPr/>
        </p:nvSpPr>
        <p:spPr>
          <a:xfrm>
            <a:off x="5721314" y="1172464"/>
            <a:ext cx="0" cy="549910"/>
          </a:xfrm>
          <a:custGeom>
            <a:avLst/>
            <a:gdLst/>
            <a:ahLst/>
            <a:cxnLst/>
            <a:rect l="l" t="t" r="r" b="b"/>
            <a:pathLst>
              <a:path h="549910">
                <a:moveTo>
                  <a:pt x="0" y="0"/>
                </a:moveTo>
                <a:lnTo>
                  <a:pt x="0" y="549783"/>
                </a:lnTo>
              </a:path>
            </a:pathLst>
          </a:custGeom>
          <a:ln w="9525">
            <a:solidFill>
              <a:srgbClr val="124262"/>
            </a:solidFill>
          </a:ln>
        </p:spPr>
        <p:txBody>
          <a:bodyPr wrap="square" lIns="0" tIns="0" rIns="0" bIns="0" rtlCol="0"/>
          <a:lstStyle/>
          <a:p>
            <a:endParaRPr dirty="0"/>
          </a:p>
        </p:txBody>
      </p:sp>
      <p:sp>
        <p:nvSpPr>
          <p:cNvPr id="46" name="object 23">
            <a:extLst>
              <a:ext uri="{FF2B5EF4-FFF2-40B4-BE49-F238E27FC236}">
                <a16:creationId xmlns:a16="http://schemas.microsoft.com/office/drawing/2014/main" id="{C3C85592-5D81-DFDA-5EC0-1A40F1981311}"/>
              </a:ext>
            </a:extLst>
          </p:cNvPr>
          <p:cNvSpPr txBox="1"/>
          <p:nvPr/>
        </p:nvSpPr>
        <p:spPr>
          <a:xfrm>
            <a:off x="4768814" y="1281902"/>
            <a:ext cx="2753215" cy="382156"/>
          </a:xfrm>
          <a:prstGeom prst="rect">
            <a:avLst/>
          </a:prstGeom>
        </p:spPr>
        <p:txBody>
          <a:bodyPr vert="horz" wrap="square" lIns="0" tIns="12700" rIns="0" bIns="0" rtlCol="0">
            <a:spAutoFit/>
          </a:bodyPr>
          <a:lstStyle/>
          <a:p>
            <a:pPr marL="1175385">
              <a:lnSpc>
                <a:spcPct val="100000"/>
              </a:lnSpc>
              <a:spcBef>
                <a:spcPts val="100"/>
              </a:spcBef>
            </a:pPr>
            <a:r>
              <a:rPr sz="2400" b="1" dirty="0">
                <a:cs typeface="Century Gothic"/>
              </a:rPr>
              <a:t>Shipping</a:t>
            </a:r>
            <a:endParaRPr sz="2400" dirty="0">
              <a:cs typeface="Century Gothic"/>
            </a:endParaRPr>
          </a:p>
        </p:txBody>
      </p:sp>
      <p:sp>
        <p:nvSpPr>
          <p:cNvPr id="47" name="object 8">
            <a:extLst>
              <a:ext uri="{FF2B5EF4-FFF2-40B4-BE49-F238E27FC236}">
                <a16:creationId xmlns:a16="http://schemas.microsoft.com/office/drawing/2014/main" id="{7EB04434-8681-E058-64C2-2A61997A3E8D}"/>
              </a:ext>
            </a:extLst>
          </p:cNvPr>
          <p:cNvSpPr txBox="1"/>
          <p:nvPr/>
        </p:nvSpPr>
        <p:spPr>
          <a:xfrm>
            <a:off x="4184396" y="2195364"/>
            <a:ext cx="3857752" cy="3705502"/>
          </a:xfrm>
          <a:prstGeom prst="rect">
            <a:avLst/>
          </a:prstGeom>
        </p:spPr>
        <p:txBody>
          <a:bodyPr vert="horz" wrap="square" lIns="0" tIns="12065" rIns="0" bIns="0" rtlCol="0">
            <a:spAutoFit/>
          </a:bodyPr>
          <a:lstStyle/>
          <a:p>
            <a:pPr marL="355600" marR="5080" indent="-342900">
              <a:spcAft>
                <a:spcPts val="1200"/>
              </a:spcAft>
              <a:buFont typeface="Arial" panose="020B0604020202020204" pitchFamily="34" charset="0"/>
              <a:buChar char="•"/>
              <a:tabLst>
                <a:tab pos="355600" algn="l"/>
              </a:tabLst>
            </a:pPr>
            <a:r>
              <a:rPr lang="en-US" sz="2000" spc="-10" dirty="0">
                <a:solidFill>
                  <a:srgbClr val="2B2B2B"/>
                </a:solidFill>
                <a:latin typeface="Arial" panose="020B0604020202020204" pitchFamily="34" charset="0"/>
                <a:cs typeface="Arial" panose="020B0604020202020204" pitchFamily="34" charset="0"/>
              </a:rPr>
              <a:t>Indian flagged vessels: </a:t>
            </a:r>
            <a:r>
              <a:rPr lang="en-US" sz="2000" b="1" spc="-10" dirty="0">
                <a:solidFill>
                  <a:srgbClr val="2B2B2B"/>
                </a:solidFill>
                <a:latin typeface="Arial" panose="020B0604020202020204" pitchFamily="34" charset="0"/>
                <a:cs typeface="Arial" panose="020B0604020202020204" pitchFamily="34" charset="0"/>
              </a:rPr>
              <a:t>1,549</a:t>
            </a:r>
          </a:p>
          <a:p>
            <a:pPr marL="355600" marR="5080" indent="-342900">
              <a:spcAft>
                <a:spcPts val="1200"/>
              </a:spcAft>
              <a:buFont typeface="Arial" panose="020B0604020202020204" pitchFamily="34" charset="0"/>
              <a:buChar char="•"/>
              <a:tabLst>
                <a:tab pos="355600" algn="l"/>
              </a:tabLst>
            </a:pPr>
            <a:endParaRPr lang="en-US" sz="2000" b="1" spc="-10" dirty="0">
              <a:solidFill>
                <a:srgbClr val="2B2B2B"/>
              </a:solidFill>
              <a:latin typeface="Arial" panose="020B0604020202020204" pitchFamily="34" charset="0"/>
              <a:cs typeface="Arial" panose="020B0604020202020204" pitchFamily="34" charset="0"/>
            </a:endParaRPr>
          </a:p>
          <a:p>
            <a:pPr marL="355600" marR="5080" indent="-342900">
              <a:spcAft>
                <a:spcPts val="1200"/>
              </a:spcAft>
              <a:buFont typeface="Arial" panose="020B0604020202020204" pitchFamily="34" charset="0"/>
              <a:buChar char="•"/>
              <a:tabLst>
                <a:tab pos="355600" algn="l"/>
              </a:tabLst>
            </a:pPr>
            <a:r>
              <a:rPr lang="en-US" sz="2000" spc="-10" dirty="0">
                <a:solidFill>
                  <a:srgbClr val="2B2B2B"/>
                </a:solidFill>
                <a:latin typeface="Arial" panose="020B0604020202020204" pitchFamily="34" charset="0"/>
                <a:cs typeface="Arial" panose="020B0604020202020204" pitchFamily="34" charset="0"/>
              </a:rPr>
              <a:t>Seafarers: </a:t>
            </a:r>
            <a:r>
              <a:rPr lang="en-US" sz="2000" b="1" spc="-10" dirty="0">
                <a:solidFill>
                  <a:srgbClr val="2B2B2B"/>
                </a:solidFill>
                <a:latin typeface="Arial" panose="020B0604020202020204" pitchFamily="34" charset="0"/>
                <a:cs typeface="Arial" panose="020B0604020202020204" pitchFamily="34" charset="0"/>
              </a:rPr>
              <a:t>3.2 lakh+</a:t>
            </a:r>
          </a:p>
          <a:p>
            <a:pPr marL="355600" marR="5080" indent="-342900">
              <a:spcAft>
                <a:spcPts val="1200"/>
              </a:spcAft>
              <a:buFont typeface="Arial" panose="020B0604020202020204" pitchFamily="34" charset="0"/>
              <a:buChar char="•"/>
              <a:tabLst>
                <a:tab pos="355600" algn="l"/>
              </a:tabLst>
            </a:pPr>
            <a:endParaRPr lang="en-US" sz="2000" b="1" spc="-10" dirty="0">
              <a:solidFill>
                <a:srgbClr val="2B2B2B"/>
              </a:solidFill>
              <a:latin typeface="Arial" panose="020B0604020202020204" pitchFamily="34" charset="0"/>
              <a:cs typeface="Arial" panose="020B0604020202020204" pitchFamily="34" charset="0"/>
            </a:endParaRPr>
          </a:p>
          <a:p>
            <a:pPr marL="355600" marR="5080" indent="-342900">
              <a:buFont typeface="Arial" panose="020B0604020202020204" pitchFamily="34" charset="0"/>
              <a:buChar char="•"/>
              <a:tabLst>
                <a:tab pos="355600" algn="l"/>
              </a:tabLst>
            </a:pPr>
            <a:r>
              <a:rPr lang="en-US" sz="2000" spc="-10" dirty="0">
                <a:solidFill>
                  <a:srgbClr val="2B2B2B"/>
                </a:solidFill>
                <a:latin typeface="Arial" panose="020B0604020202020204" pitchFamily="34" charset="0"/>
                <a:cs typeface="Arial" panose="020B0604020202020204" pitchFamily="34" charset="0"/>
              </a:rPr>
              <a:t>Lighthouses: </a:t>
            </a:r>
            <a:r>
              <a:rPr lang="en-US" sz="2000" b="1" spc="-10" dirty="0">
                <a:solidFill>
                  <a:srgbClr val="2B2B2B"/>
                </a:solidFill>
                <a:latin typeface="Arial" panose="020B0604020202020204" pitchFamily="34" charset="0"/>
                <a:cs typeface="Arial" panose="020B0604020202020204" pitchFamily="34" charset="0"/>
              </a:rPr>
              <a:t>200+</a:t>
            </a:r>
          </a:p>
          <a:p>
            <a:pPr marL="355600" marR="5080" indent="-342900">
              <a:buFont typeface="Arial" panose="020B0604020202020204" pitchFamily="34" charset="0"/>
              <a:buChar char="•"/>
              <a:tabLst>
                <a:tab pos="355600" algn="l"/>
              </a:tabLst>
            </a:pPr>
            <a:endParaRPr lang="en-US" sz="2000" dirty="0">
              <a:solidFill>
                <a:schemeClr val="tx1"/>
              </a:solidFill>
              <a:latin typeface="Arial" panose="020B0604020202020204" pitchFamily="34" charset="0"/>
              <a:cs typeface="Arial" panose="020B0604020202020204" pitchFamily="34" charset="0"/>
            </a:endParaRPr>
          </a:p>
          <a:p>
            <a:pPr marL="355600" marR="5080" indent="-342900">
              <a:buFont typeface="Arial" panose="020B0604020202020204" pitchFamily="34" charset="0"/>
              <a:buChar char="•"/>
              <a:tabLst>
                <a:tab pos="355600" algn="l"/>
              </a:tabLst>
            </a:pPr>
            <a:endParaRPr lang="en-US" sz="2000" dirty="0">
              <a:solidFill>
                <a:schemeClr val="tx1"/>
              </a:solidFill>
              <a:latin typeface="Arial" panose="020B0604020202020204" pitchFamily="34" charset="0"/>
              <a:cs typeface="Arial" panose="020B0604020202020204" pitchFamily="34" charset="0"/>
            </a:endParaRPr>
          </a:p>
          <a:p>
            <a:pPr marL="355600" marR="5080" indent="-342900">
              <a:buFont typeface="Arial" panose="020B0604020202020204" pitchFamily="34" charset="0"/>
              <a:buChar char="•"/>
              <a:tabLst>
                <a:tab pos="355600" algn="l"/>
              </a:tabLst>
            </a:pPr>
            <a:r>
              <a:rPr lang="en-US" sz="2000" dirty="0">
                <a:solidFill>
                  <a:schemeClr val="tx1"/>
                </a:solidFill>
                <a:latin typeface="Arial" panose="020B0604020202020204" pitchFamily="34" charset="0"/>
                <a:cs typeface="Arial" panose="020B0604020202020204" pitchFamily="34" charset="0"/>
              </a:rPr>
              <a:t>Over </a:t>
            </a:r>
            <a:r>
              <a:rPr lang="en-US" sz="2000" b="1" dirty="0">
                <a:solidFill>
                  <a:schemeClr val="tx1"/>
                </a:solidFill>
                <a:latin typeface="Arial" panose="020B0604020202020204" pitchFamily="34" charset="0"/>
                <a:cs typeface="Arial" panose="020B0604020202020204" pitchFamily="34" charset="0"/>
              </a:rPr>
              <a:t>18 lakh </a:t>
            </a:r>
            <a:r>
              <a:rPr lang="en-US" sz="2000" dirty="0">
                <a:solidFill>
                  <a:schemeClr val="tx1"/>
                </a:solidFill>
                <a:latin typeface="Arial" panose="020B0604020202020204" pitchFamily="34" charset="0"/>
                <a:cs typeface="Arial" panose="020B0604020202020204" pitchFamily="34" charset="0"/>
              </a:rPr>
              <a:t>tourist footfall in last year</a:t>
            </a:r>
            <a:endParaRPr lang="en-US" sz="2000" b="1" spc="-10" dirty="0">
              <a:solidFill>
                <a:srgbClr val="2B2B2B"/>
              </a:solidFill>
              <a:latin typeface="Arial" panose="020B0604020202020204" pitchFamily="34" charset="0"/>
              <a:cs typeface="Arial" panose="020B0604020202020204" pitchFamily="34" charset="0"/>
            </a:endParaRPr>
          </a:p>
          <a:p>
            <a:pPr marL="355600" marR="5080" indent="-342900">
              <a:buFont typeface="Arial" panose="020B0604020202020204" pitchFamily="34" charset="0"/>
              <a:buChar char="•"/>
              <a:tabLst>
                <a:tab pos="355600" algn="l"/>
              </a:tabLst>
            </a:pPr>
            <a:endParaRPr lang="en-US" sz="2000" b="1" spc="-10" dirty="0">
              <a:solidFill>
                <a:srgbClr val="2B2B2B"/>
              </a:solidFill>
              <a:latin typeface="Arial" panose="020B0604020202020204" pitchFamily="34" charset="0"/>
              <a:cs typeface="Arial" panose="020B0604020202020204" pitchFamily="34" charset="0"/>
            </a:endParaRPr>
          </a:p>
        </p:txBody>
      </p:sp>
      <p:sp>
        <p:nvSpPr>
          <p:cNvPr id="48" name="object 8">
            <a:extLst>
              <a:ext uri="{FF2B5EF4-FFF2-40B4-BE49-F238E27FC236}">
                <a16:creationId xmlns:a16="http://schemas.microsoft.com/office/drawing/2014/main" id="{EBDA93EE-D797-D47C-A0B8-7A54CD668D5C}"/>
              </a:ext>
            </a:extLst>
          </p:cNvPr>
          <p:cNvSpPr txBox="1"/>
          <p:nvPr/>
        </p:nvSpPr>
        <p:spPr>
          <a:xfrm>
            <a:off x="8349488" y="2149321"/>
            <a:ext cx="3568700" cy="3089948"/>
          </a:xfrm>
          <a:prstGeom prst="rect">
            <a:avLst/>
          </a:prstGeom>
        </p:spPr>
        <p:txBody>
          <a:bodyPr vert="horz" wrap="square" lIns="0" tIns="12065" rIns="0" bIns="0" rtlCol="0">
            <a:spAutoFit/>
          </a:bodyPr>
          <a:lstStyle/>
          <a:p>
            <a:pPr marL="355600" marR="5080" indent="-342900">
              <a:spcAft>
                <a:spcPts val="1200"/>
              </a:spcAft>
              <a:buFont typeface="Arial" panose="020B0604020202020204" pitchFamily="34" charset="0"/>
              <a:buChar char="•"/>
              <a:tabLst>
                <a:tab pos="355600" algn="l"/>
              </a:tabLst>
            </a:pPr>
            <a:r>
              <a:rPr lang="en-US" sz="2000" spc="-10" dirty="0">
                <a:solidFill>
                  <a:srgbClr val="2B2B2B"/>
                </a:solidFill>
                <a:latin typeface="Arial" panose="020B0604020202020204" pitchFamily="34" charset="0"/>
                <a:cs typeface="Arial" panose="020B0604020202020204" pitchFamily="34" charset="0"/>
              </a:rPr>
              <a:t>No. of operational National Waterways (NWs): </a:t>
            </a:r>
            <a:r>
              <a:rPr lang="en-US" sz="2000" b="1" spc="-10" dirty="0">
                <a:solidFill>
                  <a:srgbClr val="2B2B2B"/>
                </a:solidFill>
                <a:latin typeface="Arial" panose="020B0604020202020204" pitchFamily="34" charset="0"/>
                <a:cs typeface="Arial" panose="020B0604020202020204" pitchFamily="34" charset="0"/>
              </a:rPr>
              <a:t>29 (Length 4,862 km)</a:t>
            </a:r>
          </a:p>
          <a:p>
            <a:pPr marL="355600" marR="5080" indent="-342900">
              <a:spcAft>
                <a:spcPts val="1200"/>
              </a:spcAft>
              <a:buFont typeface="Arial" panose="020B0604020202020204" pitchFamily="34" charset="0"/>
              <a:buChar char="•"/>
              <a:tabLst>
                <a:tab pos="355600" algn="l"/>
              </a:tabLst>
            </a:pPr>
            <a:endParaRPr lang="en-US" sz="2000" b="1" spc="-10" dirty="0">
              <a:solidFill>
                <a:srgbClr val="2B2B2B"/>
              </a:solidFill>
              <a:latin typeface="Arial" panose="020B0604020202020204" pitchFamily="34" charset="0"/>
              <a:cs typeface="Arial" panose="020B0604020202020204" pitchFamily="34" charset="0"/>
            </a:endParaRPr>
          </a:p>
          <a:p>
            <a:pPr marL="355600" marR="5080" indent="-342900">
              <a:spcAft>
                <a:spcPts val="1200"/>
              </a:spcAft>
              <a:buFont typeface="Arial" panose="020B0604020202020204" pitchFamily="34" charset="0"/>
              <a:buChar char="•"/>
              <a:tabLst>
                <a:tab pos="355600" algn="l"/>
              </a:tabLst>
            </a:pPr>
            <a:r>
              <a:rPr lang="en-US" sz="2000" spc="-10" dirty="0">
                <a:solidFill>
                  <a:srgbClr val="2B2B2B"/>
                </a:solidFill>
                <a:latin typeface="Arial" panose="020B0604020202020204" pitchFamily="34" charset="0"/>
                <a:cs typeface="Arial" panose="020B0604020202020204" pitchFamily="34" charset="0"/>
              </a:rPr>
              <a:t>Cargo handled </a:t>
            </a:r>
            <a:r>
              <a:rPr lang="en-US" sz="2000" b="1" spc="-10" dirty="0">
                <a:solidFill>
                  <a:srgbClr val="2B2B2B"/>
                </a:solidFill>
                <a:latin typeface="Arial" panose="020B0604020202020204" pitchFamily="34" charset="0"/>
                <a:cs typeface="Arial" panose="020B0604020202020204" pitchFamily="34" charset="0"/>
              </a:rPr>
              <a:t>146 </a:t>
            </a:r>
            <a:r>
              <a:rPr lang="en-US" sz="2000" spc="-10" dirty="0">
                <a:solidFill>
                  <a:srgbClr val="2B2B2B"/>
                </a:solidFill>
                <a:latin typeface="Arial" panose="020B0604020202020204" pitchFamily="34" charset="0"/>
                <a:cs typeface="Arial" panose="020B0604020202020204" pitchFamily="34" charset="0"/>
              </a:rPr>
              <a:t>MTPA</a:t>
            </a:r>
          </a:p>
          <a:p>
            <a:pPr marL="355600" marR="5080" indent="-342900">
              <a:spcAft>
                <a:spcPts val="1200"/>
              </a:spcAft>
              <a:buFont typeface="Arial" panose="020B0604020202020204" pitchFamily="34" charset="0"/>
              <a:buChar char="•"/>
              <a:tabLst>
                <a:tab pos="355600" algn="l"/>
              </a:tabLst>
            </a:pPr>
            <a:endParaRPr lang="en-US" sz="2000" spc="-10" dirty="0">
              <a:solidFill>
                <a:srgbClr val="2B2B2B"/>
              </a:solidFill>
              <a:latin typeface="Arial" panose="020B0604020202020204" pitchFamily="34" charset="0"/>
              <a:cs typeface="Arial" panose="020B0604020202020204" pitchFamily="34" charset="0"/>
            </a:endParaRPr>
          </a:p>
          <a:p>
            <a:pPr marL="355600" marR="5080" indent="-342900">
              <a:spcAft>
                <a:spcPts val="1200"/>
              </a:spcAft>
              <a:buFont typeface="Arial" panose="020B0604020202020204" pitchFamily="34" charset="0"/>
              <a:buChar char="•"/>
              <a:tabLst>
                <a:tab pos="355600" algn="l"/>
              </a:tabLst>
            </a:pPr>
            <a:r>
              <a:rPr lang="en-US" sz="2000" spc="-10" dirty="0">
                <a:solidFill>
                  <a:srgbClr val="2B2B2B"/>
                </a:solidFill>
                <a:latin typeface="Arial" panose="020B0604020202020204" pitchFamily="34" charset="0"/>
                <a:cs typeface="Arial" panose="020B0604020202020204" pitchFamily="34" charset="0"/>
              </a:rPr>
              <a:t>Cargo growth in the past decade: </a:t>
            </a:r>
            <a:r>
              <a:rPr lang="en-US" sz="2000" b="1" spc="-10" dirty="0">
                <a:solidFill>
                  <a:srgbClr val="2B2B2B"/>
                </a:solidFill>
                <a:latin typeface="Arial" panose="020B0604020202020204" pitchFamily="34" charset="0"/>
                <a:cs typeface="Arial" panose="020B0604020202020204" pitchFamily="34" charset="0"/>
              </a:rPr>
              <a:t>359%</a:t>
            </a:r>
          </a:p>
        </p:txBody>
      </p:sp>
      <p:sp>
        <p:nvSpPr>
          <p:cNvPr id="49" name="object 6">
            <a:extLst>
              <a:ext uri="{FF2B5EF4-FFF2-40B4-BE49-F238E27FC236}">
                <a16:creationId xmlns:a16="http://schemas.microsoft.com/office/drawing/2014/main" id="{94AC13F1-2694-7C44-7824-953FBE81C33B}"/>
              </a:ext>
            </a:extLst>
          </p:cNvPr>
          <p:cNvSpPr/>
          <p:nvPr/>
        </p:nvSpPr>
        <p:spPr>
          <a:xfrm>
            <a:off x="156428" y="6144030"/>
            <a:ext cx="10737848" cy="231486"/>
          </a:xfrm>
          <a:custGeom>
            <a:avLst/>
            <a:gdLst/>
            <a:ahLst/>
            <a:cxnLst/>
            <a:rect l="l" t="t" r="r" b="b"/>
            <a:pathLst>
              <a:path w="3893820" h="5253355">
                <a:moveTo>
                  <a:pt x="0" y="5253228"/>
                </a:moveTo>
                <a:lnTo>
                  <a:pt x="3893820" y="5253228"/>
                </a:lnTo>
                <a:lnTo>
                  <a:pt x="3893820" y="0"/>
                </a:lnTo>
                <a:lnTo>
                  <a:pt x="0" y="0"/>
                </a:lnTo>
                <a:lnTo>
                  <a:pt x="0" y="5253228"/>
                </a:lnTo>
                <a:close/>
              </a:path>
            </a:pathLst>
          </a:custGeom>
          <a:solidFill>
            <a:schemeClr val="bg1"/>
          </a:solidFill>
        </p:spPr>
        <p:txBody>
          <a:bodyPr wrap="square" lIns="0" tIns="0" rIns="0" bIns="0" rtlCol="0"/>
          <a:lstStyle/>
          <a:p>
            <a:r>
              <a:rPr lang="en-US" sz="1200" dirty="0"/>
              <a:t>MMTPA: </a:t>
            </a:r>
            <a:r>
              <a:rPr lang="en-US" sz="1200" b="1" dirty="0"/>
              <a:t>Million Metric Tonnes per Annum </a:t>
            </a:r>
            <a:r>
              <a:rPr lang="en-US" sz="1200" dirty="0"/>
              <a:t>|| DWT: </a:t>
            </a:r>
            <a:r>
              <a:rPr lang="en-US" sz="1200" b="1" dirty="0"/>
              <a:t>Dead Weight Tonnage </a:t>
            </a:r>
            <a:r>
              <a:rPr lang="en-US" sz="1200" dirty="0"/>
              <a:t>|| GT: </a:t>
            </a:r>
            <a:r>
              <a:rPr lang="en-US" sz="1200" b="1" dirty="0"/>
              <a:t>Gross Tonnage</a:t>
            </a:r>
          </a:p>
        </p:txBody>
      </p:sp>
      <p:sp>
        <p:nvSpPr>
          <p:cNvPr id="50" name="object 8">
            <a:extLst>
              <a:ext uri="{FF2B5EF4-FFF2-40B4-BE49-F238E27FC236}">
                <a16:creationId xmlns:a16="http://schemas.microsoft.com/office/drawing/2014/main" id="{BFB738AD-6020-FC5B-99E9-7FCC1F6E869B}"/>
              </a:ext>
            </a:extLst>
          </p:cNvPr>
          <p:cNvSpPr txBox="1"/>
          <p:nvPr/>
        </p:nvSpPr>
        <p:spPr>
          <a:xfrm>
            <a:off x="217582" y="2190898"/>
            <a:ext cx="3770567" cy="3705502"/>
          </a:xfrm>
          <a:prstGeom prst="rect">
            <a:avLst/>
          </a:prstGeom>
        </p:spPr>
        <p:txBody>
          <a:bodyPr vert="horz" wrap="square" lIns="0" tIns="12065" rIns="0" bIns="0" rtlCol="0">
            <a:spAutoFit/>
          </a:bodyPr>
          <a:lstStyle/>
          <a:p>
            <a:pPr marL="355600" marR="5080" indent="-342900">
              <a:buFont typeface="Arial" panose="020B0604020202020204" pitchFamily="34" charset="0"/>
              <a:buChar char="•"/>
              <a:tabLst>
                <a:tab pos="355600" algn="l"/>
              </a:tabLst>
            </a:pPr>
            <a:r>
              <a:rPr lang="en-US" sz="2000" spc="-10" dirty="0">
                <a:solidFill>
                  <a:srgbClr val="2B2B2B"/>
                </a:solidFill>
                <a:latin typeface="Arial" panose="020B0604020202020204" pitchFamily="34" charset="0"/>
                <a:cs typeface="Arial" panose="020B0604020202020204" pitchFamily="34" charset="0"/>
              </a:rPr>
              <a:t>Total Ports In India</a:t>
            </a:r>
            <a:endParaRPr lang="en-US" sz="2000" b="1" spc="-10" dirty="0">
              <a:solidFill>
                <a:srgbClr val="2B2B2B"/>
              </a:solidFill>
              <a:latin typeface="Arial" panose="020B0604020202020204" pitchFamily="34" charset="0"/>
              <a:cs typeface="Arial" panose="020B0604020202020204" pitchFamily="34" charset="0"/>
            </a:endParaRPr>
          </a:p>
          <a:p>
            <a:pPr marL="749300" marR="5080" lvl="1" indent="-279400">
              <a:buFont typeface="+mj-lt"/>
              <a:buAutoNum type="romanLcPeriod"/>
              <a:tabLst>
                <a:tab pos="355600" algn="l"/>
              </a:tabLst>
            </a:pPr>
            <a:r>
              <a:rPr lang="en-US" sz="2000" spc="-10" dirty="0">
                <a:solidFill>
                  <a:srgbClr val="2B2B2B"/>
                </a:solidFill>
                <a:latin typeface="Arial" panose="020B0604020202020204" pitchFamily="34" charset="0"/>
                <a:cs typeface="Arial" panose="020B0604020202020204" pitchFamily="34" charset="0"/>
              </a:rPr>
              <a:t>Major Ports: </a:t>
            </a:r>
            <a:r>
              <a:rPr lang="en-US" sz="2000" b="1" spc="-10" dirty="0">
                <a:solidFill>
                  <a:srgbClr val="2B2B2B"/>
                </a:solidFill>
                <a:latin typeface="Arial" panose="020B0604020202020204" pitchFamily="34" charset="0"/>
                <a:cs typeface="Arial" panose="020B0604020202020204" pitchFamily="34" charset="0"/>
              </a:rPr>
              <a:t>12</a:t>
            </a:r>
          </a:p>
          <a:p>
            <a:pPr marL="749300" marR="5080" lvl="1" indent="-279400">
              <a:spcAft>
                <a:spcPts val="1200"/>
              </a:spcAft>
              <a:buFont typeface="+mj-lt"/>
              <a:buAutoNum type="romanLcPeriod"/>
              <a:tabLst>
                <a:tab pos="355600" algn="l"/>
              </a:tabLst>
            </a:pPr>
            <a:r>
              <a:rPr lang="en-US" sz="2000" spc="-10" dirty="0">
                <a:solidFill>
                  <a:srgbClr val="2B2B2B"/>
                </a:solidFill>
                <a:latin typeface="Arial" panose="020B0604020202020204" pitchFamily="34" charset="0"/>
                <a:cs typeface="Arial" panose="020B0604020202020204" pitchFamily="34" charset="0"/>
              </a:rPr>
              <a:t>Other than Major Ports: </a:t>
            </a:r>
            <a:r>
              <a:rPr lang="en-US" sz="2000" b="1" spc="-10" dirty="0">
                <a:solidFill>
                  <a:srgbClr val="2B2B2B"/>
                </a:solidFill>
                <a:latin typeface="Arial" panose="020B0604020202020204" pitchFamily="34" charset="0"/>
                <a:cs typeface="Arial" panose="020B0604020202020204" pitchFamily="34" charset="0"/>
              </a:rPr>
              <a:t>200+</a:t>
            </a:r>
          </a:p>
          <a:p>
            <a:pPr marL="355600" marR="5080" indent="-342900">
              <a:spcAft>
                <a:spcPts val="1200"/>
              </a:spcAft>
              <a:buFont typeface="Arial" panose="020B0604020202020204" pitchFamily="34" charset="0"/>
              <a:buChar char="•"/>
              <a:tabLst>
                <a:tab pos="355600" algn="l"/>
              </a:tabLst>
            </a:pPr>
            <a:endParaRPr lang="en-US" sz="2000" spc="-10" dirty="0">
              <a:solidFill>
                <a:srgbClr val="2B2B2B"/>
              </a:solidFill>
              <a:latin typeface="Arial" panose="020B0604020202020204" pitchFamily="34" charset="0"/>
              <a:cs typeface="Arial" panose="020B0604020202020204" pitchFamily="34" charset="0"/>
            </a:endParaRPr>
          </a:p>
          <a:p>
            <a:pPr marL="355600" marR="5080" indent="-342900">
              <a:spcAft>
                <a:spcPts val="1200"/>
              </a:spcAft>
              <a:buFont typeface="Arial" panose="020B0604020202020204" pitchFamily="34" charset="0"/>
              <a:buChar char="•"/>
              <a:tabLst>
                <a:tab pos="355600" algn="l"/>
              </a:tabLst>
            </a:pPr>
            <a:r>
              <a:rPr lang="en-US" sz="2000" spc="-10" dirty="0">
                <a:solidFill>
                  <a:srgbClr val="2B2B2B"/>
                </a:solidFill>
                <a:latin typeface="Arial" panose="020B0604020202020204" pitchFamily="34" charset="0"/>
                <a:cs typeface="Arial" panose="020B0604020202020204" pitchFamily="34" charset="0"/>
              </a:rPr>
              <a:t>Total Cargo Handling Capacity: </a:t>
            </a:r>
            <a:r>
              <a:rPr lang="en-US" sz="2000" b="1" spc="-10" dirty="0">
                <a:solidFill>
                  <a:srgbClr val="2B2B2B"/>
                </a:solidFill>
                <a:latin typeface="Arial" panose="020B0604020202020204" pitchFamily="34" charset="0"/>
                <a:cs typeface="Arial" panose="020B0604020202020204" pitchFamily="34" charset="0"/>
              </a:rPr>
              <a:t>2,762 </a:t>
            </a:r>
            <a:r>
              <a:rPr lang="en-US" sz="2000" spc="-10" dirty="0">
                <a:solidFill>
                  <a:srgbClr val="2B2B2B"/>
                </a:solidFill>
                <a:latin typeface="Arial" panose="020B0604020202020204" pitchFamily="34" charset="0"/>
                <a:cs typeface="Arial" panose="020B0604020202020204" pitchFamily="34" charset="0"/>
              </a:rPr>
              <a:t>MTPA</a:t>
            </a:r>
          </a:p>
          <a:p>
            <a:pPr marL="355600" marR="5080" indent="-342900">
              <a:spcAft>
                <a:spcPts val="1200"/>
              </a:spcAft>
              <a:buFont typeface="Arial" panose="020B0604020202020204" pitchFamily="34" charset="0"/>
              <a:buChar char="•"/>
              <a:tabLst>
                <a:tab pos="355600" algn="l"/>
              </a:tabLst>
            </a:pPr>
            <a:endParaRPr lang="en-US" sz="2000" spc="-10" dirty="0">
              <a:solidFill>
                <a:srgbClr val="2B2B2B"/>
              </a:solidFill>
              <a:latin typeface="Arial" panose="020B0604020202020204" pitchFamily="34" charset="0"/>
              <a:cs typeface="Arial" panose="020B0604020202020204" pitchFamily="34" charset="0"/>
            </a:endParaRPr>
          </a:p>
          <a:p>
            <a:pPr marL="355600" marR="5080" indent="-342900">
              <a:spcAft>
                <a:spcPts val="1200"/>
              </a:spcAft>
              <a:buFont typeface="Arial" panose="020B0604020202020204" pitchFamily="34" charset="0"/>
              <a:buChar char="•"/>
              <a:tabLst>
                <a:tab pos="355600" algn="l"/>
              </a:tabLst>
            </a:pPr>
            <a:r>
              <a:rPr lang="en-US" sz="2000" spc="-10" dirty="0">
                <a:solidFill>
                  <a:srgbClr val="2B2B2B"/>
                </a:solidFill>
                <a:latin typeface="Arial" panose="020B0604020202020204" pitchFamily="34" charset="0"/>
                <a:cs typeface="Arial" panose="020B0604020202020204" pitchFamily="34" charset="0"/>
              </a:rPr>
              <a:t>Total Cargo Traffic Handled: </a:t>
            </a:r>
            <a:r>
              <a:rPr lang="en-US" sz="2000" b="1" spc="-10" dirty="0">
                <a:solidFill>
                  <a:srgbClr val="2B2B2B"/>
                </a:solidFill>
                <a:latin typeface="Arial" panose="020B0604020202020204" pitchFamily="34" charset="0"/>
                <a:cs typeface="Arial" panose="020B0604020202020204" pitchFamily="34" charset="0"/>
              </a:rPr>
              <a:t>1,600</a:t>
            </a:r>
            <a:r>
              <a:rPr lang="en-US" sz="2000" spc="-10" dirty="0">
                <a:solidFill>
                  <a:srgbClr val="2B2B2B"/>
                </a:solidFill>
                <a:latin typeface="Arial" panose="020B0604020202020204" pitchFamily="34" charset="0"/>
                <a:cs typeface="Arial" panose="020B0604020202020204" pitchFamily="34" charset="0"/>
              </a:rPr>
              <a:t> MTPA</a:t>
            </a:r>
          </a:p>
        </p:txBody>
      </p:sp>
      <p:sp>
        <p:nvSpPr>
          <p:cNvPr id="5" name="Footer Placeholder 2">
            <a:extLst>
              <a:ext uri="{FF2B5EF4-FFF2-40B4-BE49-F238E27FC236}">
                <a16:creationId xmlns:a16="http://schemas.microsoft.com/office/drawing/2014/main" id="{373BD246-0568-F2BB-77B7-A86B6F7EC239}"/>
              </a:ext>
            </a:extLst>
          </p:cNvPr>
          <p:cNvSpPr>
            <a:spLocks noGrp="1"/>
          </p:cNvSpPr>
          <p:nvPr>
            <p:ph type="ftr" sz="quarter" idx="11"/>
          </p:nvPr>
        </p:nvSpPr>
        <p:spPr>
          <a:xfrm>
            <a:off x="4038600" y="6376670"/>
            <a:ext cx="4114800" cy="365125"/>
          </a:xfrm>
        </p:spPr>
        <p:txBody>
          <a:bodyPr/>
          <a:lstStyle/>
          <a:p>
            <a:pPr>
              <a:defRPr/>
            </a:pPr>
            <a:r>
              <a:rPr lang="en-IN" dirty="0">
                <a:solidFill>
                  <a:prstClr val="black">
                    <a:tint val="82000"/>
                  </a:prstClr>
                </a:solidFill>
                <a:latin typeface="Aptos" panose="02110004020202020204"/>
              </a:rPr>
              <a:t>Stepping Stone towards a Safe &amp; Sustainable Ocean Economy in India</a:t>
            </a:r>
            <a:endParaRPr lang="en-US" dirty="0">
              <a:solidFill>
                <a:prstClr val="black">
                  <a:tint val="82000"/>
                </a:prstClr>
              </a:solidFill>
              <a:latin typeface="Aptos" panose="02110004020202020204"/>
            </a:endParaRPr>
          </a:p>
        </p:txBody>
      </p:sp>
      <p:sp>
        <p:nvSpPr>
          <p:cNvPr id="6" name="Slide Number Placeholder 3">
            <a:extLst>
              <a:ext uri="{FF2B5EF4-FFF2-40B4-BE49-F238E27FC236}">
                <a16:creationId xmlns:a16="http://schemas.microsoft.com/office/drawing/2014/main" id="{665A1810-0325-682D-B1F7-DB233E5D238D}"/>
              </a:ext>
            </a:extLst>
          </p:cNvPr>
          <p:cNvSpPr>
            <a:spLocks noGrp="1"/>
          </p:cNvSpPr>
          <p:nvPr>
            <p:ph type="sldNum" sz="quarter" idx="12"/>
          </p:nvPr>
        </p:nvSpPr>
        <p:spPr>
          <a:xfrm>
            <a:off x="8610600" y="637667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43794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C6074-46E3-EEF6-B3FC-5F6AC9CAC19D}"/>
              </a:ext>
            </a:extLst>
          </p:cNvPr>
          <p:cNvSpPr>
            <a:spLocks noGrp="1"/>
          </p:cNvSpPr>
          <p:nvPr>
            <p:ph type="title"/>
          </p:nvPr>
        </p:nvSpPr>
        <p:spPr>
          <a:xfrm>
            <a:off x="1054645" y="176357"/>
            <a:ext cx="10080840" cy="740660"/>
          </a:xfrm>
        </p:spPr>
        <p:txBody>
          <a:bodyPr>
            <a:normAutofit/>
          </a:bodyPr>
          <a:lstStyle/>
          <a:p>
            <a:r>
              <a:rPr lang="en-US" sz="3600" dirty="0"/>
              <a:t>Synergy Between DGS and UN Ocean Centre</a:t>
            </a:r>
            <a:endParaRPr lang="en-IN" sz="3600" dirty="0"/>
          </a:p>
        </p:txBody>
      </p:sp>
      <p:cxnSp>
        <p:nvCxnSpPr>
          <p:cNvPr id="7" name="Straight Connector 6">
            <a:extLst>
              <a:ext uri="{FF2B5EF4-FFF2-40B4-BE49-F238E27FC236}">
                <a16:creationId xmlns:a16="http://schemas.microsoft.com/office/drawing/2014/main" id="{2ACD5260-F315-2A33-33D7-A29E132B31D9}"/>
              </a:ext>
            </a:extLst>
          </p:cNvPr>
          <p:cNvCxnSpPr>
            <a:cxnSpLocks/>
          </p:cNvCxnSpPr>
          <p:nvPr/>
        </p:nvCxnSpPr>
        <p:spPr>
          <a:xfrm>
            <a:off x="1648969" y="831662"/>
            <a:ext cx="8982635"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3AF46325-AB73-EA7F-A13D-1B333A1027C3}"/>
              </a:ext>
            </a:extLst>
          </p:cNvPr>
          <p:cNvSpPr txBox="1">
            <a:spLocks noChangeArrowheads="1"/>
          </p:cNvSpPr>
          <p:nvPr/>
        </p:nvSpPr>
        <p:spPr bwMode="auto">
          <a:xfrm>
            <a:off x="411882" y="1038927"/>
            <a:ext cx="6993075" cy="4050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N" sz="1800" b="1" dirty="0"/>
              <a:t>How DGS is Connected:</a:t>
            </a:r>
          </a:p>
          <a:p>
            <a:pPr marL="285750" lvl="1" indent="-285750"/>
            <a:r>
              <a:rPr lang="en-IN" sz="1600" dirty="0"/>
              <a:t>India’s apex maritime regulator, implementing </a:t>
            </a:r>
            <a:r>
              <a:rPr lang="en-IN" sz="1600" b="1" dirty="0"/>
              <a:t>IMO conventions</a:t>
            </a:r>
            <a:r>
              <a:rPr lang="en-IN" sz="1600" dirty="0"/>
              <a:t> and </a:t>
            </a:r>
            <a:r>
              <a:rPr lang="en-IN" sz="1600" b="1" dirty="0"/>
              <a:t>National shipping policy</a:t>
            </a:r>
            <a:r>
              <a:rPr lang="en-IN" sz="1600" dirty="0"/>
              <a:t>.</a:t>
            </a:r>
          </a:p>
          <a:p>
            <a:pPr marL="285750" lvl="1" indent="-285750"/>
            <a:r>
              <a:rPr lang="en-IN" sz="1600" dirty="0"/>
              <a:t>Direct role in </a:t>
            </a:r>
            <a:r>
              <a:rPr lang="en-IN" sz="1600" b="1" dirty="0"/>
              <a:t>safety, seafarers, environment, and sustainable shipping</a:t>
            </a:r>
            <a:r>
              <a:rPr lang="en-IN" sz="1600" dirty="0"/>
              <a:t>.</a:t>
            </a:r>
          </a:p>
          <a:p>
            <a:pPr marL="285750" lvl="1" indent="-285750"/>
            <a:r>
              <a:rPr lang="en-IN" sz="1600" dirty="0"/>
              <a:t>Key driver of India’s maritime vision – </a:t>
            </a:r>
            <a:r>
              <a:rPr lang="en-IN" sz="1600" b="1" dirty="0"/>
              <a:t>MIV 2030, MAKV 2047, Viksit Bharat 2047</a:t>
            </a:r>
            <a:r>
              <a:rPr lang="en-IN" sz="1600" dirty="0"/>
              <a:t>.</a:t>
            </a:r>
          </a:p>
          <a:p>
            <a:pPr marL="0" indent="0">
              <a:buNone/>
            </a:pPr>
            <a:r>
              <a:rPr lang="en-IN" sz="1800" b="1" dirty="0"/>
              <a:t>Why Partnership Matters:</a:t>
            </a:r>
          </a:p>
          <a:p>
            <a:pPr marL="285750" lvl="1" indent="-285750"/>
            <a:r>
              <a:rPr lang="en-IN" sz="1600" b="1" dirty="0"/>
              <a:t>Knowledge Exchange:</a:t>
            </a:r>
            <a:r>
              <a:rPr lang="en-IN" sz="1600" dirty="0"/>
              <a:t> Bridges global UN expertise with India’s field experience (MMDs).</a:t>
            </a:r>
          </a:p>
          <a:p>
            <a:pPr marL="285750" lvl="1" indent="-285750"/>
            <a:r>
              <a:rPr lang="en-IN" sz="1600" b="1" dirty="0"/>
              <a:t>Capacity Building:</a:t>
            </a:r>
            <a:r>
              <a:rPr lang="en-IN" sz="1600" dirty="0"/>
              <a:t> Strengthens skills of officers in shipping, ports, fisheries, aquaculture.</a:t>
            </a:r>
          </a:p>
          <a:p>
            <a:pPr marL="285750" lvl="1" indent="-285750"/>
            <a:r>
              <a:rPr lang="en-IN" sz="1600" b="1" dirty="0"/>
              <a:t>Policy Alignment:</a:t>
            </a:r>
            <a:r>
              <a:rPr lang="en-IN" sz="1600" dirty="0"/>
              <a:t> Connects India’s initiatives (NGSP, Harit Sagar, OPS, Ship Recycling) with </a:t>
            </a:r>
            <a:r>
              <a:rPr lang="en-IN" sz="1600" b="1" dirty="0"/>
              <a:t>UN SDG goals</a:t>
            </a:r>
            <a:r>
              <a:rPr lang="en-IN" sz="1600" dirty="0"/>
              <a:t>.</a:t>
            </a:r>
          </a:p>
          <a:p>
            <a:pPr marL="285750" lvl="1" indent="-285750"/>
            <a:r>
              <a:rPr lang="en-IN" sz="1600" b="1" dirty="0"/>
              <a:t>Global Visibility:</a:t>
            </a:r>
            <a:r>
              <a:rPr lang="en-IN" sz="1600" dirty="0"/>
              <a:t> Enhances India’s role in ocean governance and </a:t>
            </a:r>
            <a:r>
              <a:rPr lang="en-IN" sz="1600" b="1" dirty="0"/>
              <a:t>Blue Economy &amp; Green Economy transition</a:t>
            </a:r>
            <a:r>
              <a:rPr lang="en-IN" sz="1600" dirty="0"/>
              <a:t>.</a:t>
            </a:r>
          </a:p>
        </p:txBody>
      </p:sp>
      <p:sp>
        <p:nvSpPr>
          <p:cNvPr id="10" name="TextBox 9">
            <a:extLst>
              <a:ext uri="{FF2B5EF4-FFF2-40B4-BE49-F238E27FC236}">
                <a16:creationId xmlns:a16="http://schemas.microsoft.com/office/drawing/2014/main" id="{71BCE5EB-9FB9-ECF0-0538-355A6AED60E4}"/>
              </a:ext>
            </a:extLst>
          </p:cNvPr>
          <p:cNvSpPr txBox="1"/>
          <p:nvPr/>
        </p:nvSpPr>
        <p:spPr>
          <a:xfrm>
            <a:off x="7864962" y="1087842"/>
            <a:ext cx="4247633" cy="4154993"/>
          </a:xfrm>
          <a:prstGeom prst="roundRect">
            <a:avLst/>
          </a:prstGeom>
          <a:noFill/>
          <a:ln>
            <a:solidFill>
              <a:schemeClr val="tx1"/>
            </a:solidFill>
            <a:prstDash val="dash"/>
          </a:ln>
        </p:spPr>
        <p:style>
          <a:lnRef idx="1">
            <a:schemeClr val="accent4"/>
          </a:lnRef>
          <a:fillRef idx="2">
            <a:schemeClr val="accent4"/>
          </a:fillRef>
          <a:effectRef idx="1">
            <a:schemeClr val="accent4"/>
          </a:effectRef>
          <a:fontRef idx="minor">
            <a:schemeClr val="dk1"/>
          </a:fontRef>
        </p:style>
        <p:txBody>
          <a:bodyPr vert="horz" wrap="square" lIns="0" tIns="0" rIns="0" bIns="0" rtlCol="0" anchor="ctr" anchorCtr="0">
            <a:noAutofit/>
          </a:bodyPr>
          <a:lstStyle/>
          <a:p>
            <a:pPr algn="ctr"/>
            <a:r>
              <a:rPr lang="en-IN" b="1" dirty="0">
                <a:solidFill>
                  <a:schemeClr val="tx2"/>
                </a:solidFill>
              </a:rPr>
              <a:t>Relevant UN SDGs :</a:t>
            </a:r>
          </a:p>
          <a:p>
            <a:endParaRPr lang="en-IN" dirty="0"/>
          </a:p>
          <a:p>
            <a:pPr marL="742950" lvl="1" indent="-285750">
              <a:buFont typeface="Arial" panose="020B0604020202020204" pitchFamily="34" charset="0"/>
              <a:buChar char="•"/>
            </a:pPr>
            <a:r>
              <a:rPr lang="en-IN" b="1" dirty="0"/>
              <a:t>SDG 14 – Life Below Water</a:t>
            </a:r>
            <a:r>
              <a:rPr lang="en-IN" dirty="0"/>
              <a:t> (sustainable use of oceans).</a:t>
            </a:r>
          </a:p>
          <a:p>
            <a:pPr marL="742950" lvl="1" indent="-285750">
              <a:buFont typeface="Arial" panose="020B0604020202020204" pitchFamily="34" charset="0"/>
              <a:buChar char="•"/>
            </a:pPr>
            <a:r>
              <a:rPr lang="en-IN" b="1" dirty="0"/>
              <a:t>SDG 13 – Climate Action</a:t>
            </a:r>
            <a:r>
              <a:rPr lang="en-IN" dirty="0"/>
              <a:t> (decarbonisation &amp; green shipping).</a:t>
            </a:r>
          </a:p>
          <a:p>
            <a:pPr marL="742950" lvl="1" indent="-285750">
              <a:buFont typeface="Arial" panose="020B0604020202020204" pitchFamily="34" charset="0"/>
              <a:buChar char="•"/>
            </a:pPr>
            <a:r>
              <a:rPr lang="en-IN" b="1" dirty="0"/>
              <a:t>SDG 8 – Decent Work &amp; Economic Growth</a:t>
            </a:r>
            <a:r>
              <a:rPr lang="en-IN" dirty="0"/>
              <a:t> (seafarer welfare, just transition, circular economy).</a:t>
            </a:r>
          </a:p>
          <a:p>
            <a:pPr marL="742950" lvl="1" indent="-285750">
              <a:buFont typeface="Arial" panose="020B0604020202020204" pitchFamily="34" charset="0"/>
              <a:buChar char="•"/>
            </a:pPr>
            <a:r>
              <a:rPr lang="en-IN" b="1" dirty="0"/>
              <a:t>SDG 12 – Responsible Consumption &amp; Production</a:t>
            </a:r>
            <a:r>
              <a:rPr lang="en-IN" dirty="0"/>
              <a:t> (ship recycling, marine plastics).</a:t>
            </a:r>
          </a:p>
        </p:txBody>
      </p:sp>
      <p:grpSp>
        <p:nvGrpSpPr>
          <p:cNvPr id="15" name="Group 14">
            <a:extLst>
              <a:ext uri="{FF2B5EF4-FFF2-40B4-BE49-F238E27FC236}">
                <a16:creationId xmlns:a16="http://schemas.microsoft.com/office/drawing/2014/main" id="{5678F7A7-167C-6D21-4884-0BC19959CBD1}"/>
              </a:ext>
            </a:extLst>
          </p:cNvPr>
          <p:cNvGrpSpPr/>
          <p:nvPr/>
        </p:nvGrpSpPr>
        <p:grpSpPr>
          <a:xfrm>
            <a:off x="2485354" y="5413660"/>
            <a:ext cx="6730198" cy="994104"/>
            <a:chOff x="2070228" y="5791182"/>
            <a:chExt cx="6730198" cy="994104"/>
          </a:xfrm>
        </p:grpSpPr>
        <p:pic>
          <p:nvPicPr>
            <p:cNvPr id="11" name="Picture 4" descr="File:Sustainable Development Goal ...">
              <a:extLst>
                <a:ext uri="{FF2B5EF4-FFF2-40B4-BE49-F238E27FC236}">
                  <a16:creationId xmlns:a16="http://schemas.microsoft.com/office/drawing/2014/main" id="{9C01A1FA-DDAC-D814-09F2-8930A5EC7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290" y="5791434"/>
              <a:ext cx="993600" cy="993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ustainable Development Goal 14 - Wikipedia">
              <a:extLst>
                <a:ext uri="{FF2B5EF4-FFF2-40B4-BE49-F238E27FC236}">
                  <a16:creationId xmlns:a16="http://schemas.microsoft.com/office/drawing/2014/main" id="{E1A2A2C5-DBF0-A646-2881-C21167EBDB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6322" y="5791182"/>
              <a:ext cx="994104" cy="9941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ile:Sustainable Development Goal 12 ...">
              <a:extLst>
                <a:ext uri="{FF2B5EF4-FFF2-40B4-BE49-F238E27FC236}">
                  <a16:creationId xmlns:a16="http://schemas.microsoft.com/office/drawing/2014/main" id="{ECD0D8ED-7D0D-8167-4C83-02F5B0FF73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2259" y="5791434"/>
              <a:ext cx="993600" cy="993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ustainable Development Goals (SDG 8 ...">
              <a:extLst>
                <a:ext uri="{FF2B5EF4-FFF2-40B4-BE49-F238E27FC236}">
                  <a16:creationId xmlns:a16="http://schemas.microsoft.com/office/drawing/2014/main" id="{68A02759-1500-325A-CC48-DEC4766B76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0228" y="5791434"/>
              <a:ext cx="993600" cy="9936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Footer Placeholder 2">
            <a:extLst>
              <a:ext uri="{FF2B5EF4-FFF2-40B4-BE49-F238E27FC236}">
                <a16:creationId xmlns:a16="http://schemas.microsoft.com/office/drawing/2014/main" id="{35770E0A-9974-DF8D-D4E2-4C9E7AD556C6}"/>
              </a:ext>
            </a:extLst>
          </p:cNvPr>
          <p:cNvSpPr>
            <a:spLocks noGrp="1"/>
          </p:cNvSpPr>
          <p:nvPr>
            <p:ph type="ftr" sz="quarter" idx="11"/>
          </p:nvPr>
        </p:nvSpPr>
        <p:spPr>
          <a:xfrm>
            <a:off x="4038600" y="6391910"/>
            <a:ext cx="4114800" cy="365125"/>
          </a:xfrm>
        </p:spPr>
        <p:txBody>
          <a:bodyPr/>
          <a:lstStyle/>
          <a:p>
            <a:pPr>
              <a:defRPr/>
            </a:pPr>
            <a:r>
              <a:rPr lang="en-IN" dirty="0">
                <a:solidFill>
                  <a:prstClr val="black">
                    <a:tint val="82000"/>
                  </a:prstClr>
                </a:solidFill>
                <a:latin typeface="Aptos" panose="02110004020202020204"/>
              </a:rPr>
              <a:t>Stepping Stone towards a Safe &amp; Sustainable Ocean Economy in India</a:t>
            </a:r>
            <a:endParaRPr lang="en-US" dirty="0">
              <a:solidFill>
                <a:prstClr val="black">
                  <a:tint val="82000"/>
                </a:prstClr>
              </a:solidFill>
              <a:latin typeface="Aptos" panose="02110004020202020204"/>
            </a:endParaRPr>
          </a:p>
        </p:txBody>
      </p:sp>
      <p:sp>
        <p:nvSpPr>
          <p:cNvPr id="4" name="Slide Number Placeholder 3">
            <a:extLst>
              <a:ext uri="{FF2B5EF4-FFF2-40B4-BE49-F238E27FC236}">
                <a16:creationId xmlns:a16="http://schemas.microsoft.com/office/drawing/2014/main" id="{2958CB5E-7207-4FF5-210B-2F2B8DEE7B27}"/>
              </a:ext>
            </a:extLst>
          </p:cNvPr>
          <p:cNvSpPr>
            <a:spLocks noGrp="1"/>
          </p:cNvSpPr>
          <p:nvPr>
            <p:ph type="sldNum" sz="quarter" idx="12"/>
          </p:nvPr>
        </p:nvSpPr>
        <p:spPr>
          <a:xfrm>
            <a:off x="8610600" y="639191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Slide </a:t>
            </a:r>
            <a:fld id="{61F59DBB-61E3-46AB-854D-9BC0E6F19EAE}" type="slidenum">
              <a:rPr kumimoji="0" lang="en-IN"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r>
              <a:rPr kumimoji="0" lang="en-IN" sz="1200" b="0" i="0" u="none" strike="noStrike" kern="1200" cap="none" spc="0" normalizeH="0" baseline="0" noProof="0" dirty="0">
                <a:ln>
                  <a:noFill/>
                </a:ln>
                <a:solidFill>
                  <a:prstClr val="black">
                    <a:tint val="82000"/>
                  </a:prstClr>
                </a:solidFill>
                <a:effectLst/>
                <a:uLnTx/>
                <a:uFillTx/>
                <a:latin typeface="Aptos" panose="02110004020202020204"/>
                <a:ea typeface="+mn-ea"/>
                <a:cs typeface="+mn-cs"/>
              </a:rPr>
              <a:t> of 59</a:t>
            </a:r>
          </a:p>
        </p:txBody>
      </p:sp>
    </p:spTree>
    <p:extLst>
      <p:ext uri="{BB962C8B-B14F-4D97-AF65-F5344CB8AC3E}">
        <p14:creationId xmlns:p14="http://schemas.microsoft.com/office/powerpoint/2010/main" val="29668019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1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2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0.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1.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2.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3.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3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4.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5.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6.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7.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8.xml><?xml version="1.0" encoding="utf-8"?>
<p:tagLst xmlns:a="http://schemas.openxmlformats.org/drawingml/2006/main" xmlns:r="http://schemas.openxmlformats.org/officeDocument/2006/relationships" xmlns:p="http://schemas.openxmlformats.org/presentationml/2006/main">
  <p:tag name="DOCUMENTCLASSIFICATION" val="TRUE"/>
</p:tagLst>
</file>

<file path=ppt/tags/tag9.xml><?xml version="1.0" encoding="utf-8"?>
<p:tagLst xmlns:a="http://schemas.openxmlformats.org/drawingml/2006/main" xmlns:r="http://schemas.openxmlformats.org/officeDocument/2006/relationships" xmlns:p="http://schemas.openxmlformats.org/presentationml/2006/main">
  <p:tag name="DOCUMENTCLASSIFICATION"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Tim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Cobalt Blue">
      <a:srgbClr val="1E49E2"/>
    </a:custClr>
    <a:custClr name="Dark Blue">
      <a:srgbClr val="0C233C"/>
    </a:custClr>
    <a:custClr name="Light Blue">
      <a:srgbClr val="ACEAFF"/>
    </a:custClr>
    <a:custClr name="Pacific Blue">
      <a:srgbClr val="00B8F5"/>
    </a:custClr>
    <a:custClr name="Purple">
      <a:srgbClr val="7213EA"/>
    </a:custClr>
    <a:custClr name="Pink">
      <a:srgbClr val="FD349C"/>
    </a:custClr>
    <a:custClr name="Blue">
      <a:srgbClr val="76D2FF"/>
    </a:custClr>
    <a:custClr name="Dark Purple">
      <a:srgbClr val="510DBC"/>
    </a:custClr>
    <a:custClr name="Light Purple">
      <a:srgbClr val="B497FF"/>
    </a:custClr>
    <a:custClr name="Dark Pink">
      <a:srgbClr val="AB0D82"/>
    </a:custClr>
    <a:custClr name="Light Pink">
      <a:srgbClr val="FFA3DA"/>
    </a:custClr>
    <a:custClr name="Dark Green">
      <a:srgbClr val="098E7E"/>
    </a:custClr>
    <a:custClr name="Green">
      <a:srgbClr val="00C0AE"/>
    </a:custClr>
    <a:custClr name="Light Green">
      <a:srgbClr val="63EBDA"/>
    </a:custClr>
    <a:custClr name="Grey 1">
      <a:srgbClr val="333333"/>
    </a:custClr>
    <a:custClr name="Grey 2">
      <a:srgbClr val="666666"/>
    </a:custClr>
    <a:custClr name="Grey 3">
      <a:srgbClr val="989898"/>
    </a:custClr>
    <a:custClr name="Grey 4">
      <a:srgbClr val="B2B2B2"/>
    </a:custClr>
    <a:custClr name="Grey 5">
      <a:srgbClr val="E5E5E5"/>
    </a:custClr>
    <a:custClr name="Traffic Light Red">
      <a:srgbClr val="ED2124"/>
    </a:custClr>
    <a:custClr name="Traffic Light Yellow">
      <a:srgbClr val="F1C44D"/>
    </a:custClr>
    <a:custClr name="Traffic Light Green">
      <a:srgbClr val="269924"/>
    </a:custClr>
  </a:custClrLst>
  <a:extLst>
    <a:ext uri="{05A4C25C-085E-4340-85A3-A5531E510DB2}">
      <thm15:themeFamily xmlns:thm15="http://schemas.microsoft.com/office/thememl/2012/main" name="KPMG Widescreen Standard Template.potx" id="{80061727-175C-439B-96C4-68FEA14ED17B}" vid="{E6666274-6546-451D-AB02-12FB4623E294}"/>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Cobalt Blue">
      <a:srgbClr val="1E49E2"/>
    </a:custClr>
    <a:custClr name="Dark Blue">
      <a:srgbClr val="0C233C"/>
    </a:custClr>
    <a:custClr name="Light Blue">
      <a:srgbClr val="ACEAFF"/>
    </a:custClr>
    <a:custClr name="Pacific Blue">
      <a:srgbClr val="00B8F5"/>
    </a:custClr>
    <a:custClr name="Purple">
      <a:srgbClr val="7213EA"/>
    </a:custClr>
    <a:custClr name="Pink">
      <a:srgbClr val="FD349C"/>
    </a:custClr>
    <a:custClr name="Blue">
      <a:srgbClr val="76D2FF"/>
    </a:custClr>
    <a:custClr name="Dark Purple">
      <a:srgbClr val="510DBC"/>
    </a:custClr>
    <a:custClr name="Light Purple">
      <a:srgbClr val="B497FF"/>
    </a:custClr>
    <a:custClr name="Dark Pink">
      <a:srgbClr val="AB0D82"/>
    </a:custClr>
    <a:custClr name="Light Pink">
      <a:srgbClr val="FFA3DA"/>
    </a:custClr>
    <a:custClr name="Dark Green">
      <a:srgbClr val="098E7E"/>
    </a:custClr>
    <a:custClr name="Green">
      <a:srgbClr val="00C0AE"/>
    </a:custClr>
    <a:custClr name="Light Green">
      <a:srgbClr val="63EBDA"/>
    </a:custClr>
    <a:custClr name="Grey 1">
      <a:srgbClr val="333333"/>
    </a:custClr>
    <a:custClr name="Grey 2">
      <a:srgbClr val="666666"/>
    </a:custClr>
    <a:custClr name="Grey 3">
      <a:srgbClr val="989898"/>
    </a:custClr>
    <a:custClr name="Grey 4">
      <a:srgbClr val="B2B2B2"/>
    </a:custClr>
    <a:custClr name="Grey 5">
      <a:srgbClr val="E5E5E5"/>
    </a:custClr>
    <a:custClr name="Traffic Light Red">
      <a:srgbClr val="ED2124"/>
    </a:custClr>
    <a:custClr name="Traffic Light Yellow">
      <a:srgbClr val="F1C44D"/>
    </a:custClr>
    <a:custClr name="Traffic Light Green">
      <a:srgbClr val="269924"/>
    </a:custClr>
  </a:custClrLst>
  <a:extLst>
    <a:ext uri="{05A4C25C-085E-4340-85A3-A5531E510DB2}">
      <thm15:themeFamily xmlns:thm15="http://schemas.microsoft.com/office/thememl/2012/main" name="KPMG Widescreen Standard Template.potx" id="{80061727-175C-439B-96C4-68FEA14ED17B}" vid="{E6666274-6546-451D-AB02-12FB4623E294}"/>
    </a:ext>
  </a:extLst>
</a:theme>
</file>

<file path=ppt/theme/theme6.xml><?xml version="1.0" encoding="utf-8"?>
<a:theme xmlns:a="http://schemas.openxmlformats.org/drawingml/2006/main" name="2_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Cobalt Blue">
      <a:srgbClr val="1E49E2"/>
    </a:custClr>
    <a:custClr name="Dark Blue">
      <a:srgbClr val="0C233C"/>
    </a:custClr>
    <a:custClr name="Light Blue">
      <a:srgbClr val="ACEAFF"/>
    </a:custClr>
    <a:custClr name="Pacific Blue">
      <a:srgbClr val="00B8F5"/>
    </a:custClr>
    <a:custClr name="Purple">
      <a:srgbClr val="7213EA"/>
    </a:custClr>
    <a:custClr name="Pink">
      <a:srgbClr val="FD349C"/>
    </a:custClr>
    <a:custClr name="Blue">
      <a:srgbClr val="76D2FF"/>
    </a:custClr>
    <a:custClr name="Dark Purple">
      <a:srgbClr val="510DBC"/>
    </a:custClr>
    <a:custClr name="Light Purple">
      <a:srgbClr val="B497FF"/>
    </a:custClr>
    <a:custClr name="Dark Pink">
      <a:srgbClr val="AB0D82"/>
    </a:custClr>
    <a:custClr name="Light Pink">
      <a:srgbClr val="FFA3DA"/>
    </a:custClr>
    <a:custClr name="Dark Green">
      <a:srgbClr val="098E7E"/>
    </a:custClr>
    <a:custClr name="Green">
      <a:srgbClr val="00C0AE"/>
    </a:custClr>
    <a:custClr name="Light Green">
      <a:srgbClr val="63EBDA"/>
    </a:custClr>
    <a:custClr name="Grey 1">
      <a:srgbClr val="333333"/>
    </a:custClr>
    <a:custClr name="Grey 2">
      <a:srgbClr val="666666"/>
    </a:custClr>
    <a:custClr name="Grey 3">
      <a:srgbClr val="989898"/>
    </a:custClr>
    <a:custClr name="Grey 4">
      <a:srgbClr val="B2B2B2"/>
    </a:custClr>
    <a:custClr name="Grey 5">
      <a:srgbClr val="E5E5E5"/>
    </a:custClr>
    <a:custClr name="Traffic Light Red">
      <a:srgbClr val="ED2124"/>
    </a:custClr>
    <a:custClr name="Traffic Light Yellow">
      <a:srgbClr val="F1C44D"/>
    </a:custClr>
    <a:custClr name="Traffic Light Green">
      <a:srgbClr val="269924"/>
    </a:custClr>
  </a:custClrLst>
  <a:extLst>
    <a:ext uri="{05A4C25C-085E-4340-85A3-A5531E510DB2}">
      <thm15:themeFamily xmlns:thm15="http://schemas.microsoft.com/office/thememl/2012/main" name="KPMG Widescreen Standard Template.potx" id="{80061727-175C-439B-96C4-68FEA14ED17B}" vid="{E6666274-6546-451D-AB02-12FB4623E294}"/>
    </a:ext>
  </a:extLst>
</a:theme>
</file>

<file path=ppt/theme/theme7.xml><?xml version="1.0" encoding="utf-8"?>
<a:theme xmlns:a="http://schemas.openxmlformats.org/drawingml/2006/main" name="3_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Cobalt Blue">
      <a:srgbClr val="1E49E2"/>
    </a:custClr>
    <a:custClr name="Dark Blue">
      <a:srgbClr val="0C233C"/>
    </a:custClr>
    <a:custClr name="Light Blue">
      <a:srgbClr val="ACEAFF"/>
    </a:custClr>
    <a:custClr name="Pacific Blue">
      <a:srgbClr val="00B8F5"/>
    </a:custClr>
    <a:custClr name="Purple">
      <a:srgbClr val="7213EA"/>
    </a:custClr>
    <a:custClr name="Pink">
      <a:srgbClr val="FD349C"/>
    </a:custClr>
    <a:custClr name="Blue">
      <a:srgbClr val="76D2FF"/>
    </a:custClr>
    <a:custClr name="Dark Purple">
      <a:srgbClr val="510DBC"/>
    </a:custClr>
    <a:custClr name="Light Purple">
      <a:srgbClr val="B497FF"/>
    </a:custClr>
    <a:custClr name="Dark Pink">
      <a:srgbClr val="AB0D82"/>
    </a:custClr>
    <a:custClr name="Light Pink">
      <a:srgbClr val="FFA3DA"/>
    </a:custClr>
    <a:custClr name="Dark Green">
      <a:srgbClr val="098E7E"/>
    </a:custClr>
    <a:custClr name="Green">
      <a:srgbClr val="00C0AE"/>
    </a:custClr>
    <a:custClr name="Light Green">
      <a:srgbClr val="63EBDA"/>
    </a:custClr>
    <a:custClr name="Grey 1">
      <a:srgbClr val="333333"/>
    </a:custClr>
    <a:custClr name="Grey 2">
      <a:srgbClr val="666666"/>
    </a:custClr>
    <a:custClr name="Grey 3">
      <a:srgbClr val="989898"/>
    </a:custClr>
    <a:custClr name="Grey 4">
      <a:srgbClr val="B2B2B2"/>
    </a:custClr>
    <a:custClr name="Grey 5">
      <a:srgbClr val="E5E5E5"/>
    </a:custClr>
    <a:custClr name="Traffic Light Red">
      <a:srgbClr val="ED2124"/>
    </a:custClr>
    <a:custClr name="Traffic Light Yellow">
      <a:srgbClr val="F1C44D"/>
    </a:custClr>
    <a:custClr name="Traffic Light Green">
      <a:srgbClr val="269924"/>
    </a:custClr>
  </a:custClrLst>
  <a:extLst>
    <a:ext uri="{05A4C25C-085E-4340-85A3-A5531E510DB2}">
      <thm15:themeFamily xmlns:thm15="http://schemas.microsoft.com/office/thememl/2012/main" name="KPMG Widescreen Standard Template.potx" id="{80061727-175C-439B-96C4-68FEA14ED17B}" vid="{E6666274-6546-451D-AB02-12FB4623E294}"/>
    </a:ext>
  </a:extLst>
</a:theme>
</file>

<file path=ppt/theme/theme8.xml><?xml version="1.0" encoding="utf-8"?>
<a:theme xmlns:a="http://schemas.openxmlformats.org/drawingml/2006/main" name="4_KPMG Widescreen [16:9] Feb 2022">
  <a:themeElements>
    <a:clrScheme name="KPMG_MAR">
      <a:dk1>
        <a:srgbClr val="000000"/>
      </a:dk1>
      <a:lt1>
        <a:srgbClr val="FFFFFF"/>
      </a:lt1>
      <a:dk2>
        <a:srgbClr val="00338D"/>
      </a:dk2>
      <a:lt2>
        <a:srgbClr val="E5E5E5"/>
      </a:lt2>
      <a:accent1>
        <a:srgbClr val="1E49E2"/>
      </a:accent1>
      <a:accent2>
        <a:srgbClr val="00338D"/>
      </a:accent2>
      <a:accent3>
        <a:srgbClr val="0C233C"/>
      </a:accent3>
      <a:accent4>
        <a:srgbClr val="00B8F5"/>
      </a:accent4>
      <a:accent5>
        <a:srgbClr val="7213EA"/>
      </a:accent5>
      <a:accent6>
        <a:srgbClr val="FD349C"/>
      </a:accent6>
      <a:hlink>
        <a:srgbClr val="00B8F5"/>
      </a:hlink>
      <a:folHlink>
        <a:srgbClr val="098E7E"/>
      </a:folHlink>
    </a:clrScheme>
    <a:fontScheme name="Custom 49">
      <a:majorFont>
        <a:latin typeface="KPMG Bold"/>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54610" tIns="54610" rIns="54610" bIns="54610" rtlCol="0" anchor="ctr"/>
      <a:lstStyle>
        <a:defPPr algn="l">
          <a:defRPr sz="15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nchor="t" anchorCtr="0">
        <a:noAutofit/>
      </a:bodyPr>
      <a:lstStyle>
        <a:defPPr algn="l">
          <a:spcAft>
            <a:spcPts val="600"/>
          </a:spcAft>
          <a:defRPr sz="1500" b="1" dirty="0" smtClean="0">
            <a:solidFill>
              <a:schemeClr val="tx2"/>
            </a:solidFill>
          </a:defRPr>
        </a:defPPr>
      </a:lstStyle>
    </a:txDef>
  </a:objectDefaults>
  <a:extraClrSchemeLst/>
  <a:custClrLst>
    <a:custClr name="KPMG Blue">
      <a:srgbClr val="00338D"/>
    </a:custClr>
    <a:custClr name="Cobalt Blue">
      <a:srgbClr val="1E49E2"/>
    </a:custClr>
    <a:custClr name="Dark Blue">
      <a:srgbClr val="0C233C"/>
    </a:custClr>
    <a:custClr name="Light Blue">
      <a:srgbClr val="ACEAFF"/>
    </a:custClr>
    <a:custClr name="Pacific Blue">
      <a:srgbClr val="00B8F5"/>
    </a:custClr>
    <a:custClr name="Purple">
      <a:srgbClr val="7213EA"/>
    </a:custClr>
    <a:custClr name="Pink">
      <a:srgbClr val="FD349C"/>
    </a:custClr>
    <a:custClr name="Blue">
      <a:srgbClr val="76D2FF"/>
    </a:custClr>
    <a:custClr name="Dark Purple">
      <a:srgbClr val="510DBC"/>
    </a:custClr>
    <a:custClr name="Light Purple">
      <a:srgbClr val="B497FF"/>
    </a:custClr>
    <a:custClr name="Dark Pink">
      <a:srgbClr val="AB0D82"/>
    </a:custClr>
    <a:custClr name="Light Pink">
      <a:srgbClr val="FFA3DA"/>
    </a:custClr>
    <a:custClr name="Dark Green">
      <a:srgbClr val="098E7E"/>
    </a:custClr>
    <a:custClr name="Green">
      <a:srgbClr val="00C0AE"/>
    </a:custClr>
    <a:custClr name="Light Green">
      <a:srgbClr val="63EBDA"/>
    </a:custClr>
    <a:custClr name="Grey 1">
      <a:srgbClr val="333333"/>
    </a:custClr>
    <a:custClr name="Grey 2">
      <a:srgbClr val="666666"/>
    </a:custClr>
    <a:custClr name="Grey 3">
      <a:srgbClr val="989898"/>
    </a:custClr>
    <a:custClr name="Grey 4">
      <a:srgbClr val="B2B2B2"/>
    </a:custClr>
    <a:custClr name="Grey 5">
      <a:srgbClr val="E5E5E5"/>
    </a:custClr>
    <a:custClr name="Traffic Light Red">
      <a:srgbClr val="ED2124"/>
    </a:custClr>
    <a:custClr name="Traffic Light Yellow">
      <a:srgbClr val="F1C44D"/>
    </a:custClr>
    <a:custClr name="Traffic Light Green">
      <a:srgbClr val="269924"/>
    </a:custClr>
  </a:custClrLst>
  <a:extLst>
    <a:ext uri="{05A4C25C-085E-4340-85A3-A5531E510DB2}">
      <thm15:themeFamily xmlns:thm15="http://schemas.microsoft.com/office/thememl/2012/main" name="KPMG Widescreen Standard Template.potx" id="{80061727-175C-439B-96C4-68FEA14ED17B}" vid="{E6666274-6546-451D-AB02-12FB4623E294}"/>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4816</TotalTime>
  <Words>32660</Words>
  <Application>Microsoft Office PowerPoint</Application>
  <PresentationFormat>Widescreen</PresentationFormat>
  <Paragraphs>2319</Paragraphs>
  <Slides>59</Slides>
  <Notes>59</Notes>
  <HiddenSlides>0</HiddenSlides>
  <MMClips>0</MMClips>
  <ScaleCrop>false</ScaleCrop>
  <HeadingPairs>
    <vt:vector size="6" baseType="variant">
      <vt:variant>
        <vt:lpstr>Fonts Used</vt:lpstr>
      </vt:variant>
      <vt:variant>
        <vt:i4>18</vt:i4>
      </vt:variant>
      <vt:variant>
        <vt:lpstr>Theme</vt:lpstr>
      </vt:variant>
      <vt:variant>
        <vt:i4>11</vt:i4>
      </vt:variant>
      <vt:variant>
        <vt:lpstr>Slide Titles</vt:lpstr>
      </vt:variant>
      <vt:variant>
        <vt:i4>59</vt:i4>
      </vt:variant>
    </vt:vector>
  </HeadingPairs>
  <TitlesOfParts>
    <vt:vector size="88" baseType="lpstr">
      <vt:lpstr>-apple-system</vt:lpstr>
      <vt:lpstr>Aptos</vt:lpstr>
      <vt:lpstr>Aptos Display</vt:lpstr>
      <vt:lpstr>Aptos Narrow</vt:lpstr>
      <vt:lpstr>Arial</vt:lpstr>
      <vt:lpstr>Calibri</vt:lpstr>
      <vt:lpstr>Century Gothic</vt:lpstr>
      <vt:lpstr>Courier New</vt:lpstr>
      <vt:lpstr>EYInterstate</vt:lpstr>
      <vt:lpstr>fkGrotesk</vt:lpstr>
      <vt:lpstr>fkGroteskNeue</vt:lpstr>
      <vt:lpstr>Google Sans</vt:lpstr>
      <vt:lpstr>Helvetica Neue</vt:lpstr>
      <vt:lpstr>KPMG Bold</vt:lpstr>
      <vt:lpstr>Open Sans</vt:lpstr>
      <vt:lpstr>Symbol</vt:lpstr>
      <vt:lpstr>Times New Roman</vt:lpstr>
      <vt:lpstr>Trebuchet MS</vt:lpstr>
      <vt:lpstr>Office Theme</vt:lpstr>
      <vt:lpstr>KPMG Widescreen [16:9] Feb 2022</vt:lpstr>
      <vt:lpstr>1_Office Theme</vt:lpstr>
      <vt:lpstr>2_Office Theme</vt:lpstr>
      <vt:lpstr>1_KPMG Widescreen [16:9] Feb 2022</vt:lpstr>
      <vt:lpstr>2_KPMG Widescreen [16:9] Feb 2022</vt:lpstr>
      <vt:lpstr>3_KPMG Widescreen [16:9] Feb 2022</vt:lpstr>
      <vt:lpstr>4_KPMG Widescreen [16:9] Feb 2022</vt:lpstr>
      <vt:lpstr>4_Office Theme</vt:lpstr>
      <vt:lpstr>3_Office Theme</vt:lpstr>
      <vt:lpstr>5_Office Theme</vt:lpstr>
      <vt:lpstr>PowerPoint Presentation</vt:lpstr>
      <vt:lpstr>Directorate General of Shipping</vt:lpstr>
      <vt:lpstr>Mercantile Marine Departments</vt:lpstr>
      <vt:lpstr>PowerPoint Presentation</vt:lpstr>
      <vt:lpstr>Contribution to the Blue Economy</vt:lpstr>
      <vt:lpstr>Global Competitiveness</vt:lpstr>
      <vt:lpstr>India’s Vision for the Maritime Sector</vt:lpstr>
      <vt:lpstr> Current Indian Maritime Sector Overview</vt:lpstr>
      <vt:lpstr>Synergy Between DGS and UN Ocean Centre</vt:lpstr>
      <vt:lpstr>Blue Economy</vt:lpstr>
      <vt:lpstr>Impacts of Climate Change</vt:lpstr>
      <vt:lpstr>UNFCCC Framework</vt:lpstr>
      <vt:lpstr>Maritime Sustainability down the Years Efforts by the IMO </vt:lpstr>
      <vt:lpstr>India’s Panchamrit Action Plan</vt:lpstr>
      <vt:lpstr>Green Shipping – The Big Picture</vt:lpstr>
      <vt:lpstr>India’s Green Shipping Initiatives</vt:lpstr>
      <vt:lpstr>Swachh Sagar Portal</vt:lpstr>
      <vt:lpstr>National Green Shipping Policy</vt:lpstr>
      <vt:lpstr>Shore to Ship</vt:lpstr>
      <vt:lpstr>Alternate Fuels for Maritime (1/2)</vt:lpstr>
      <vt:lpstr>Alternate Fuels for Maritime (2/2)</vt:lpstr>
      <vt:lpstr>India as a Net Green Energy Exporter &amp; Bunkering Destination</vt:lpstr>
      <vt:lpstr>Ship Recycling</vt:lpstr>
      <vt:lpstr>Ship Recycling Portal</vt:lpstr>
      <vt:lpstr>Green Steel</vt:lpstr>
      <vt:lpstr>Green Ports</vt:lpstr>
      <vt:lpstr>Sustainable Indicators for Indian Ports</vt:lpstr>
      <vt:lpstr>GHG Emission Scope at Ports</vt:lpstr>
      <vt:lpstr>Green Tug Transition Program</vt:lpstr>
      <vt:lpstr> East - West Coastal Ports </vt:lpstr>
      <vt:lpstr>Cargo Handling Capacity of Major Indian Ports by Coast</vt:lpstr>
      <vt:lpstr>Shipbuilding Scenario in India</vt:lpstr>
      <vt:lpstr>Four Pillar Approach</vt:lpstr>
      <vt:lpstr>Ship Recycling Credit Note</vt:lpstr>
      <vt:lpstr>Key Challenges in Offshore Safety in India</vt:lpstr>
      <vt:lpstr>Key Initiatives of DGS for Health &amp; Safety</vt:lpstr>
      <vt:lpstr>Sagar Mein Yog</vt:lpstr>
      <vt:lpstr>Sagar Mein Samman</vt:lpstr>
      <vt:lpstr>Regulatory &amp; Institutional Initiatives 2025</vt:lpstr>
      <vt:lpstr>MS Act 2025</vt:lpstr>
      <vt:lpstr>Occupational Safety and Health (OSH)</vt:lpstr>
      <vt:lpstr>OSH in Shipping and Maritime Context</vt:lpstr>
      <vt:lpstr>Need for OSH in Maritime Sector (1/2)</vt:lpstr>
      <vt:lpstr>Need for OSH in Maritime Sector (2/2)</vt:lpstr>
      <vt:lpstr>Port-wise Distribution of Marine Incidents</vt:lpstr>
      <vt:lpstr>Incident Analysis Highlights &amp; KPIs</vt:lpstr>
      <vt:lpstr>Safety First </vt:lpstr>
      <vt:lpstr>Offshore Oil &amp; Gas Development and Safety Framework in India</vt:lpstr>
      <vt:lpstr>Coastal Shipping</vt:lpstr>
      <vt:lpstr>Multi Component Ecosystem for Indian Maritime Sector</vt:lpstr>
      <vt:lpstr>Coastal Shipping Act, 2025 (1/2)</vt:lpstr>
      <vt:lpstr>Coastal Shipping Act, 2025 (2/2)</vt:lpstr>
      <vt:lpstr>Safety of Fishing Vessels</vt:lpstr>
      <vt:lpstr>Major International Conventions / Agreements</vt:lpstr>
      <vt:lpstr>IUU Fishing</vt:lpstr>
      <vt:lpstr>Marine Waste Dumping</vt:lpstr>
      <vt:lpstr>Coastal State Workshops</vt:lpstr>
      <vt:lpstr>IMO Led Projects </vt:lpstr>
      <vt:lpstr>PowerPoint Presentation</vt:lpstr>
    </vt:vector>
  </TitlesOfParts>
  <Company>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Devarshi Datta</dc:creator>
  <cp:lastModifiedBy>Devarshi Datta</cp:lastModifiedBy>
  <cp:revision>271</cp:revision>
  <cp:lastPrinted>2025-11-02T18:07:59Z</cp:lastPrinted>
  <dcterms:created xsi:type="dcterms:W3CDTF">2025-09-22T10:06:35Z</dcterms:created>
  <dcterms:modified xsi:type="dcterms:W3CDTF">2025-11-04T04:35:12Z</dcterms:modified>
</cp:coreProperties>
</file>