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5" r:id="rId4"/>
    <p:sldId id="274" r:id="rId5"/>
    <p:sldId id="260" r:id="rId6"/>
    <p:sldId id="277" r:id="rId7"/>
    <p:sldId id="279" r:id="rId8"/>
    <p:sldId id="280" r:id="rId9"/>
    <p:sldId id="276" r:id="rId10"/>
    <p:sldId id="272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7394C0-2C09-4631-8849-5DCD56470757}" v="4" dt="2026-01-12T14:10:12.398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77" autoAdjust="0"/>
  </p:normalViewPr>
  <p:slideViewPr>
    <p:cSldViewPr snapToGrid="0">
      <p:cViewPr varScale="1">
        <p:scale>
          <a:sx n="71" d="100"/>
          <a:sy n="71" d="100"/>
        </p:scale>
        <p:origin x="4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an S Gandhi" userId="4acac61a-dd9c-47d6-996d-3dc25b9bdf3b" providerId="ADAL" clId="{76B98524-1632-4296-85AA-D9EDD17F750E}"/>
    <pc:docChg chg="undo custSel addSld delSld modSld sldOrd">
      <pc:chgData name="Karan S Gandhi" userId="4acac61a-dd9c-47d6-996d-3dc25b9bdf3b" providerId="ADAL" clId="{76B98524-1632-4296-85AA-D9EDD17F750E}" dt="2026-01-12T14:10:30.105" v="26" actId="207"/>
      <pc:docMkLst>
        <pc:docMk/>
      </pc:docMkLst>
      <pc:sldChg chg="modSp mod">
        <pc:chgData name="Karan S Gandhi" userId="4acac61a-dd9c-47d6-996d-3dc25b9bdf3b" providerId="ADAL" clId="{76B98524-1632-4296-85AA-D9EDD17F750E}" dt="2026-01-12T14:10:30.105" v="26" actId="207"/>
        <pc:sldMkLst>
          <pc:docMk/>
          <pc:sldMk cId="3411642386" sldId="258"/>
        </pc:sldMkLst>
        <pc:spChg chg="mod">
          <ac:chgData name="Karan S Gandhi" userId="4acac61a-dd9c-47d6-996d-3dc25b9bdf3b" providerId="ADAL" clId="{76B98524-1632-4296-85AA-D9EDD17F750E}" dt="2026-01-12T14:09:56.469" v="20" actId="207"/>
          <ac:spMkLst>
            <pc:docMk/>
            <pc:sldMk cId="3411642386" sldId="258"/>
            <ac:spMk id="2" creationId="{115FCB52-A52C-F291-DB0F-2E399FA84FE3}"/>
          </ac:spMkLst>
        </pc:spChg>
        <pc:spChg chg="mod">
          <ac:chgData name="Karan S Gandhi" userId="4acac61a-dd9c-47d6-996d-3dc25b9bdf3b" providerId="ADAL" clId="{76B98524-1632-4296-85AA-D9EDD17F750E}" dt="2026-01-12T14:10:30.105" v="26" actId="207"/>
          <ac:spMkLst>
            <pc:docMk/>
            <pc:sldMk cId="3411642386" sldId="258"/>
            <ac:spMk id="8" creationId="{A8D17925-B8C0-1B0E-C9F8-AB5BA73F3023}"/>
          </ac:spMkLst>
        </pc:spChg>
        <pc:graphicFrameChg chg="mod">
          <ac:chgData name="Karan S Gandhi" userId="4acac61a-dd9c-47d6-996d-3dc25b9bdf3b" providerId="ADAL" clId="{76B98524-1632-4296-85AA-D9EDD17F750E}" dt="2026-01-12T14:10:06.427" v="21"/>
          <ac:graphicFrameMkLst>
            <pc:docMk/>
            <pc:sldMk cId="3411642386" sldId="258"/>
            <ac:graphicFrameMk id="5" creationId="{94EC16E4-9626-4F8E-A76F-1B9296C84E85}"/>
          </ac:graphicFrameMkLst>
        </pc:graphicFrameChg>
        <pc:graphicFrameChg chg="mod">
          <ac:chgData name="Karan S Gandhi" userId="4acac61a-dd9c-47d6-996d-3dc25b9bdf3b" providerId="ADAL" clId="{76B98524-1632-4296-85AA-D9EDD17F750E}" dt="2026-01-12T14:10:12.397" v="22"/>
          <ac:graphicFrameMkLst>
            <pc:docMk/>
            <pc:sldMk cId="3411642386" sldId="258"/>
            <ac:graphicFrameMk id="6" creationId="{1813ACD1-A7D5-A24C-76B1-4274D2BFD8F2}"/>
          </ac:graphicFrameMkLst>
        </pc:graphicFrameChg>
        <pc:graphicFrameChg chg="mod">
          <ac:chgData name="Karan S Gandhi" userId="4acac61a-dd9c-47d6-996d-3dc25b9bdf3b" providerId="ADAL" clId="{76B98524-1632-4296-85AA-D9EDD17F750E}" dt="2026-01-12T14:09:18.597" v="19" actId="12100"/>
          <ac:graphicFrameMkLst>
            <pc:docMk/>
            <pc:sldMk cId="3411642386" sldId="258"/>
            <ac:graphicFrameMk id="9" creationId="{22626771-C15A-936A-0EFB-4564B0103A3D}"/>
          </ac:graphicFrameMkLst>
        </pc:graphicFrameChg>
      </pc:sldChg>
      <pc:sldChg chg="delSp modSp add mod">
        <pc:chgData name="Karan S Gandhi" userId="4acac61a-dd9c-47d6-996d-3dc25b9bdf3b" providerId="ADAL" clId="{76B98524-1632-4296-85AA-D9EDD17F750E}" dt="2026-01-12T13:22:36.420" v="10" actId="478"/>
        <pc:sldMkLst>
          <pc:docMk/>
          <pc:sldMk cId="561076745" sldId="260"/>
        </pc:sldMkLst>
        <pc:spChg chg="del mod">
          <ac:chgData name="Karan S Gandhi" userId="4acac61a-dd9c-47d6-996d-3dc25b9bdf3b" providerId="ADAL" clId="{76B98524-1632-4296-85AA-D9EDD17F750E}" dt="2026-01-12T13:22:36.420" v="10" actId="478"/>
          <ac:spMkLst>
            <pc:docMk/>
            <pc:sldMk cId="561076745" sldId="260"/>
            <ac:spMk id="5" creationId="{7263F0CE-063E-2C5C-6E0F-41DEBEB9D239}"/>
          </ac:spMkLst>
        </pc:spChg>
        <pc:spChg chg="del mod">
          <ac:chgData name="Karan S Gandhi" userId="4acac61a-dd9c-47d6-996d-3dc25b9bdf3b" providerId="ADAL" clId="{76B98524-1632-4296-85AA-D9EDD17F750E}" dt="2026-01-12T13:22:36.420" v="10" actId="478"/>
          <ac:spMkLst>
            <pc:docMk/>
            <pc:sldMk cId="561076745" sldId="260"/>
            <ac:spMk id="6" creationId="{855A39E0-EDB8-7428-AA49-3F3BF88826C1}"/>
          </ac:spMkLst>
        </pc:spChg>
        <pc:spChg chg="mod">
          <ac:chgData name="Karan S Gandhi" userId="4acac61a-dd9c-47d6-996d-3dc25b9bdf3b" providerId="ADAL" clId="{76B98524-1632-4296-85AA-D9EDD17F750E}" dt="2026-01-12T13:22:24.153" v="9" actId="20577"/>
          <ac:spMkLst>
            <pc:docMk/>
            <pc:sldMk cId="561076745" sldId="260"/>
            <ac:spMk id="8" creationId="{D38138A6-C482-BF83-2DDB-981BBBF1E980}"/>
          </ac:spMkLst>
        </pc:spChg>
        <pc:cxnChg chg="del">
          <ac:chgData name="Karan S Gandhi" userId="4acac61a-dd9c-47d6-996d-3dc25b9bdf3b" providerId="ADAL" clId="{76B98524-1632-4296-85AA-D9EDD17F750E}" dt="2026-01-12T13:22:20.514" v="3" actId="478"/>
          <ac:cxnSpMkLst>
            <pc:docMk/>
            <pc:sldMk cId="561076745" sldId="260"/>
            <ac:cxnSpMk id="3" creationId="{1F2E7D4E-9151-450F-A224-A7A31D27B5BF}"/>
          </ac:cxnSpMkLst>
        </pc:cxnChg>
      </pc:sldChg>
      <pc:sldChg chg="modSp mod">
        <pc:chgData name="Karan S Gandhi" userId="4acac61a-dd9c-47d6-996d-3dc25b9bdf3b" providerId="ADAL" clId="{76B98524-1632-4296-85AA-D9EDD17F750E}" dt="2026-01-12T14:09:04.403" v="18" actId="20577"/>
        <pc:sldMkLst>
          <pc:docMk/>
          <pc:sldMk cId="2969032628" sldId="274"/>
        </pc:sldMkLst>
        <pc:spChg chg="mod">
          <ac:chgData name="Karan S Gandhi" userId="4acac61a-dd9c-47d6-996d-3dc25b9bdf3b" providerId="ADAL" clId="{76B98524-1632-4296-85AA-D9EDD17F750E}" dt="2026-01-12T14:09:04.403" v="18" actId="20577"/>
          <ac:spMkLst>
            <pc:docMk/>
            <pc:sldMk cId="2969032628" sldId="274"/>
            <ac:spMk id="2" creationId="{14EB4870-95AC-AEC5-C090-C50E01328C6C}"/>
          </ac:spMkLst>
        </pc:spChg>
      </pc:sldChg>
      <pc:sldChg chg="modSp mod ord">
        <pc:chgData name="Karan S Gandhi" userId="4acac61a-dd9c-47d6-996d-3dc25b9bdf3b" providerId="ADAL" clId="{76B98524-1632-4296-85AA-D9EDD17F750E}" dt="2026-01-12T14:09:00.968" v="17" actId="20577"/>
        <pc:sldMkLst>
          <pc:docMk/>
          <pc:sldMk cId="0" sldId="275"/>
        </pc:sldMkLst>
        <pc:spChg chg="mod">
          <ac:chgData name="Karan S Gandhi" userId="4acac61a-dd9c-47d6-996d-3dc25b9bdf3b" providerId="ADAL" clId="{76B98524-1632-4296-85AA-D9EDD17F750E}" dt="2026-01-12T14:09:00.968" v="17" actId="20577"/>
          <ac:spMkLst>
            <pc:docMk/>
            <pc:sldMk cId="0" sldId="275"/>
            <ac:spMk id="642" creationId="{00000000-0000-0000-0000-000000000000}"/>
          </ac:spMkLst>
        </pc:spChg>
      </pc:sldChg>
      <pc:sldChg chg="ord">
        <pc:chgData name="Karan S Gandhi" userId="4acac61a-dd9c-47d6-996d-3dc25b9bdf3b" providerId="ADAL" clId="{76B98524-1632-4296-85AA-D9EDD17F750E}" dt="2026-01-12T13:30:06.913" v="14"/>
        <pc:sldMkLst>
          <pc:docMk/>
          <pc:sldMk cId="563057703" sldId="276"/>
        </pc:sldMkLst>
      </pc:sldChg>
      <pc:sldChg chg="del">
        <pc:chgData name="Karan S Gandhi" userId="4acac61a-dd9c-47d6-996d-3dc25b9bdf3b" providerId="ADAL" clId="{76B98524-1632-4296-85AA-D9EDD17F750E}" dt="2026-01-12T13:19:35.677" v="0" actId="47"/>
        <pc:sldMkLst>
          <pc:docMk/>
          <pc:sldMk cId="2266552458" sldId="278"/>
        </pc:sldMkLst>
      </pc:sldChg>
      <pc:sldChg chg="del">
        <pc:chgData name="Karan S Gandhi" userId="4acac61a-dd9c-47d6-996d-3dc25b9bdf3b" providerId="ADAL" clId="{76B98524-1632-4296-85AA-D9EDD17F750E}" dt="2026-01-12T13:19:47.614" v="1" actId="47"/>
        <pc:sldMkLst>
          <pc:docMk/>
          <pc:sldMk cId="2907542296" sldId="28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eyindia-my.sharepoint.com/personal/akshay_s4_in_ey_com/Documents/DELIVERABLES/DG%20OFFICE/INMEX/Shipbuilding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Oil Import</a:t>
            </a:r>
            <a:r>
              <a:rPr lang="en-IN" baseline="0"/>
              <a:t> Dependence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N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CA-4293-B23A-7280B8FF1ADC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CA-4293-B23A-7280B8FF1ADC}"/>
              </c:ext>
            </c:extLst>
          </c:dPt>
          <c:cat>
            <c:strRef>
              <c:f>Sheet1!$C$4:$D$4</c:f>
              <c:strCache>
                <c:ptCount val="2"/>
                <c:pt idx="0">
                  <c:v>Imported</c:v>
                </c:pt>
                <c:pt idx="1">
                  <c:v>Domestic</c:v>
                </c:pt>
              </c:strCache>
            </c:strRef>
          </c:cat>
          <c:val>
            <c:numRef>
              <c:f>Sheet1!$C$5:$D$5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CA-4293-B23A-7280B8FF1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Gas Import</a:t>
            </a:r>
            <a:r>
              <a:rPr lang="en-IN" baseline="0"/>
              <a:t> Dependence</a:t>
            </a:r>
            <a:endParaRPr lang="en-I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N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AD-47D7-8691-37E956C84324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AD-47D7-8691-37E956C84324}"/>
              </c:ext>
            </c:extLst>
          </c:dPt>
          <c:cat>
            <c:strRef>
              <c:f>Sheet1!$C$8:$D$8</c:f>
              <c:strCache>
                <c:ptCount val="2"/>
                <c:pt idx="0">
                  <c:v>Imported</c:v>
                </c:pt>
                <c:pt idx="1">
                  <c:v>Domestic</c:v>
                </c:pt>
              </c:strCache>
            </c:strRef>
          </c:cat>
          <c:val>
            <c:numRef>
              <c:f>Sheet1!$C$9:$D$9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AD-47D7-8691-37E956C84324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DAD-47D7-8691-37E956C84324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DAD-47D7-8691-37E956C84324}"/>
              </c:ext>
            </c:extLst>
          </c:dPt>
          <c:cat>
            <c:strRef>
              <c:f>Sheet1!$C$8:$D$8</c:f>
              <c:strCache>
                <c:ptCount val="2"/>
                <c:pt idx="0">
                  <c:v>Imported</c:v>
                </c:pt>
                <c:pt idx="1">
                  <c:v>Domestic</c:v>
                </c:pt>
              </c:strCache>
            </c:strRef>
          </c:cat>
          <c:val>
            <c:numRef>
              <c:f>Sheet1!$C$8:$D$8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DAD-47D7-8691-37E956C84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200" dirty="0"/>
              <a:t>Shipyards with capacity based on Ship's length for docking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Sheet1!$C$25</c:f>
              <c:strCache>
                <c:ptCount val="1"/>
                <c:pt idx="0">
                  <c:v>Length of Vessel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Sheet1!$A$26:$B$34</c:f>
              <c:multiLvlStrCache>
                <c:ptCount val="9"/>
                <c:lvl>
                  <c:pt idx="0">
                    <c:v>CMSRU</c:v>
                  </c:pt>
                  <c:pt idx="1">
                    <c:v>CSL-Main</c:v>
                  </c:pt>
                  <c:pt idx="2">
                    <c:v>HSL-Visag</c:v>
                  </c:pt>
                  <c:pt idx="3">
                    <c:v>L&amp;T Shipbuilding</c:v>
                  </c:pt>
                  <c:pt idx="4">
                    <c:v>CK-SRU</c:v>
                  </c:pt>
                  <c:pt idx="5">
                    <c:v>Titagarh Marine</c:v>
                  </c:pt>
                  <c:pt idx="6">
                    <c:v>Chowgule&amp; Co (Lavgan).</c:v>
                  </c:pt>
                  <c:pt idx="7">
                    <c:v>CSL-ISRF(upcoming synchro lift)</c:v>
                  </c:pt>
                  <c:pt idx="8">
                    <c:v>Modest Infrastructure</c:v>
                  </c:pt>
                </c:lvl>
                <c:lvl>
                  <c:pt idx="0">
                    <c:v>Large Shipyards (&gt; 200m)</c:v>
                  </c:pt>
                  <c:pt idx="4">
                    <c:v>Medium Shipyards (100 - 200m)</c:v>
                  </c:pt>
                </c:lvl>
              </c:multiLvlStrCache>
            </c:multiLvlStrRef>
          </c:cat>
          <c:val>
            <c:numRef>
              <c:f>Sheet1!$C$26:$C$34</c:f>
              <c:numCache>
                <c:formatCode>General</c:formatCode>
                <c:ptCount val="9"/>
                <c:pt idx="0">
                  <c:v>295</c:v>
                </c:pt>
                <c:pt idx="1">
                  <c:v>270</c:v>
                </c:pt>
                <c:pt idx="2">
                  <c:v>225</c:v>
                </c:pt>
                <c:pt idx="3">
                  <c:v>200</c:v>
                </c:pt>
                <c:pt idx="4">
                  <c:v>165</c:v>
                </c:pt>
                <c:pt idx="5">
                  <c:v>160</c:v>
                </c:pt>
                <c:pt idx="6">
                  <c:v>140</c:v>
                </c:pt>
                <c:pt idx="7">
                  <c:v>130</c:v>
                </c:pt>
                <c:pt idx="8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91-4109-879A-F2B8015A0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711007"/>
        <c:axId val="480711487"/>
      </c:barChart>
      <c:catAx>
        <c:axId val="48071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711487"/>
        <c:crosses val="autoZero"/>
        <c:auto val="1"/>
        <c:lblAlgn val="ctr"/>
        <c:lblOffset val="100"/>
        <c:noMultiLvlLbl val="0"/>
      </c:catAx>
      <c:valAx>
        <c:axId val="480711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711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4E363F-D4C0-429F-BE1D-348F8ADBD6BB}" type="doc">
      <dgm:prSet loTypeId="urn:microsoft.com/office/officeart/2005/8/layout/hProcess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71F3BE33-22A5-4191-ABA6-979B57AFF68C}">
      <dgm:prSet phldrT="[Text]"/>
      <dgm:spPr/>
      <dgm:t>
        <a:bodyPr/>
        <a:lstStyle/>
        <a:p>
          <a:pPr>
            <a:buNone/>
          </a:pPr>
          <a:r>
            <a:rPr lang="en-IN" b="1" dirty="0"/>
            <a:t>1. Global Reality</a:t>
          </a:r>
          <a:endParaRPr lang="en-IN" dirty="0"/>
        </a:p>
      </dgm:t>
    </dgm:pt>
    <dgm:pt modelId="{9A57DACE-71EF-4D01-8C34-61935D7BA092}" type="parTrans" cxnId="{CC7EC7C2-5A24-42DA-A32D-D4B8A6122379}">
      <dgm:prSet/>
      <dgm:spPr/>
      <dgm:t>
        <a:bodyPr/>
        <a:lstStyle/>
        <a:p>
          <a:endParaRPr lang="en-IN"/>
        </a:p>
      </dgm:t>
    </dgm:pt>
    <dgm:pt modelId="{BF9232DC-C928-4600-8482-4E653D9918A5}" type="sibTrans" cxnId="{CC7EC7C2-5A24-42DA-A32D-D4B8A6122379}">
      <dgm:prSet/>
      <dgm:spPr/>
      <dgm:t>
        <a:bodyPr/>
        <a:lstStyle/>
        <a:p>
          <a:endParaRPr lang="en-IN"/>
        </a:p>
      </dgm:t>
    </dgm:pt>
    <dgm:pt modelId="{951D1709-9ED5-4F03-B62A-16FC166C04A4}">
      <dgm:prSet custT="1"/>
      <dgm:spPr/>
      <dgm:t>
        <a:bodyPr/>
        <a:lstStyle/>
        <a:p>
          <a:r>
            <a:rPr lang="en-IN" sz="1600" dirty="0"/>
            <a:t>Hydrocarbon dependence dominates global energy</a:t>
          </a:r>
        </a:p>
      </dgm:t>
    </dgm:pt>
    <dgm:pt modelId="{4953C2FF-A388-4723-9B04-626543A8CFEE}" type="parTrans" cxnId="{71D9D585-4655-46A6-A45F-7A83E9CDBAFA}">
      <dgm:prSet/>
      <dgm:spPr/>
      <dgm:t>
        <a:bodyPr/>
        <a:lstStyle/>
        <a:p>
          <a:endParaRPr lang="en-IN"/>
        </a:p>
      </dgm:t>
    </dgm:pt>
    <dgm:pt modelId="{BE92D7D6-2B79-4A3F-BFB2-EBD8DB7D8CFA}" type="sibTrans" cxnId="{71D9D585-4655-46A6-A45F-7A83E9CDBAFA}">
      <dgm:prSet/>
      <dgm:spPr/>
      <dgm:t>
        <a:bodyPr/>
        <a:lstStyle/>
        <a:p>
          <a:endParaRPr lang="en-IN"/>
        </a:p>
      </dgm:t>
    </dgm:pt>
    <dgm:pt modelId="{6837C8F7-B626-45E9-A041-DEEB53A3FC21}">
      <dgm:prSet custT="1"/>
      <dgm:spPr/>
      <dgm:t>
        <a:bodyPr/>
        <a:lstStyle/>
        <a:p>
          <a:r>
            <a:rPr lang="en-IN" sz="1600" dirty="0"/>
            <a:t>Markets shaped by geopolitics, sanctions, conflicts</a:t>
          </a:r>
        </a:p>
      </dgm:t>
    </dgm:pt>
    <dgm:pt modelId="{399F095D-9D90-4FAD-9369-9246BADD5B0E}" type="parTrans" cxnId="{D6EB9D71-01CB-4A6D-9712-DFBCC0E34746}">
      <dgm:prSet/>
      <dgm:spPr/>
      <dgm:t>
        <a:bodyPr/>
        <a:lstStyle/>
        <a:p>
          <a:endParaRPr lang="en-IN"/>
        </a:p>
      </dgm:t>
    </dgm:pt>
    <dgm:pt modelId="{4CF8A176-2BD9-4B5C-AACA-F59098F7001E}" type="sibTrans" cxnId="{D6EB9D71-01CB-4A6D-9712-DFBCC0E34746}">
      <dgm:prSet/>
      <dgm:spPr/>
      <dgm:t>
        <a:bodyPr/>
        <a:lstStyle/>
        <a:p>
          <a:endParaRPr lang="en-IN"/>
        </a:p>
      </dgm:t>
    </dgm:pt>
    <dgm:pt modelId="{08CCD99B-BEA0-430C-B5D2-391087B4AD16}">
      <dgm:prSet custT="1"/>
      <dgm:spPr/>
      <dgm:t>
        <a:bodyPr/>
        <a:lstStyle/>
        <a:p>
          <a:r>
            <a:rPr lang="en-IN" sz="1800" b="1" dirty="0"/>
            <a:t>2. India’s Vulnerability</a:t>
          </a:r>
          <a:endParaRPr lang="en-IN" sz="1800" dirty="0"/>
        </a:p>
      </dgm:t>
    </dgm:pt>
    <dgm:pt modelId="{5244FC05-73D1-4648-BB99-63648FBF7FC2}" type="parTrans" cxnId="{E0BB1EC3-EC8C-4F0E-BA09-F034C4AF330C}">
      <dgm:prSet/>
      <dgm:spPr/>
      <dgm:t>
        <a:bodyPr/>
        <a:lstStyle/>
        <a:p>
          <a:endParaRPr lang="en-IN"/>
        </a:p>
      </dgm:t>
    </dgm:pt>
    <dgm:pt modelId="{6F56AE4A-BEE1-4B9C-8366-06064F703A8B}" type="sibTrans" cxnId="{E0BB1EC3-EC8C-4F0E-BA09-F034C4AF330C}">
      <dgm:prSet/>
      <dgm:spPr/>
      <dgm:t>
        <a:bodyPr/>
        <a:lstStyle/>
        <a:p>
          <a:endParaRPr lang="en-IN"/>
        </a:p>
      </dgm:t>
    </dgm:pt>
    <dgm:pt modelId="{C6279460-6357-4154-A0D8-4BF0FCC1CF3A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IN" sz="1600" dirty="0"/>
            <a:t>High fossil-fuel import dependence</a:t>
          </a:r>
        </a:p>
      </dgm:t>
    </dgm:pt>
    <dgm:pt modelId="{DE3FA681-6BDD-4CFE-92D6-1253B4276C95}" type="parTrans" cxnId="{A2E176BA-92FE-49DF-9B45-F5A329B0E819}">
      <dgm:prSet/>
      <dgm:spPr/>
      <dgm:t>
        <a:bodyPr/>
        <a:lstStyle/>
        <a:p>
          <a:endParaRPr lang="en-IN"/>
        </a:p>
      </dgm:t>
    </dgm:pt>
    <dgm:pt modelId="{95DB464C-3A0B-443F-8B64-9361AB8DDEF6}" type="sibTrans" cxnId="{A2E176BA-92FE-49DF-9B45-F5A329B0E819}">
      <dgm:prSet/>
      <dgm:spPr/>
      <dgm:t>
        <a:bodyPr/>
        <a:lstStyle/>
        <a:p>
          <a:endParaRPr lang="en-IN"/>
        </a:p>
      </dgm:t>
    </dgm:pt>
    <dgm:pt modelId="{ADB9D40F-4443-48C1-BBBA-B4FAD20E2CA2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IN" sz="1600" dirty="0"/>
            <a:t>Exposure to price shocks &amp; supply disruptions</a:t>
          </a:r>
        </a:p>
      </dgm:t>
    </dgm:pt>
    <dgm:pt modelId="{56D48537-DD1F-40D5-9AAD-5486F8EDDC73}" type="parTrans" cxnId="{902B5B43-DDA4-46CA-83D5-BE3F4F58501E}">
      <dgm:prSet/>
      <dgm:spPr/>
      <dgm:t>
        <a:bodyPr/>
        <a:lstStyle/>
        <a:p>
          <a:endParaRPr lang="en-IN"/>
        </a:p>
      </dgm:t>
    </dgm:pt>
    <dgm:pt modelId="{997870A4-21FB-4BC9-96A1-F14D615A1ECF}" type="sibTrans" cxnId="{902B5B43-DDA4-46CA-83D5-BE3F4F58501E}">
      <dgm:prSet/>
      <dgm:spPr/>
      <dgm:t>
        <a:bodyPr/>
        <a:lstStyle/>
        <a:p>
          <a:endParaRPr lang="en-IN"/>
        </a:p>
      </dgm:t>
    </dgm:pt>
    <dgm:pt modelId="{E1DE8DC7-7C95-430C-A232-7A8D4A7F2D49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IN" sz="1600" dirty="0"/>
            <a:t>Energy insecurity = national security risk</a:t>
          </a:r>
        </a:p>
      </dgm:t>
    </dgm:pt>
    <dgm:pt modelId="{9D12EBEA-A0B9-44BF-88F3-5084C95B2C78}" type="parTrans" cxnId="{A691A6B3-63BF-4BE3-99DD-B337AF8CCC1D}">
      <dgm:prSet/>
      <dgm:spPr/>
      <dgm:t>
        <a:bodyPr/>
        <a:lstStyle/>
        <a:p>
          <a:endParaRPr lang="en-IN"/>
        </a:p>
      </dgm:t>
    </dgm:pt>
    <dgm:pt modelId="{01FE4CE5-383A-4D6B-91EB-439ADBDB42E0}" type="sibTrans" cxnId="{A691A6B3-63BF-4BE3-99DD-B337AF8CCC1D}">
      <dgm:prSet/>
      <dgm:spPr/>
      <dgm:t>
        <a:bodyPr/>
        <a:lstStyle/>
        <a:p>
          <a:endParaRPr lang="en-IN"/>
        </a:p>
      </dgm:t>
    </dgm:pt>
    <dgm:pt modelId="{4B5B1C32-A981-416E-98D7-CBFFF4BFCC29}">
      <dgm:prSet/>
      <dgm:spPr/>
      <dgm:t>
        <a:bodyPr/>
        <a:lstStyle/>
        <a:p>
          <a:r>
            <a:rPr lang="en-IN" b="1" dirty="0"/>
            <a:t>3. Strategic Imperative</a:t>
          </a:r>
        </a:p>
      </dgm:t>
    </dgm:pt>
    <dgm:pt modelId="{7FDB3ABB-9B55-440D-BFC9-1D36C32D5B7E}" type="parTrans" cxnId="{D29EC40E-717E-48FA-B874-6CD1B03F1FDB}">
      <dgm:prSet/>
      <dgm:spPr/>
      <dgm:t>
        <a:bodyPr/>
        <a:lstStyle/>
        <a:p>
          <a:endParaRPr lang="en-IN"/>
        </a:p>
      </dgm:t>
    </dgm:pt>
    <dgm:pt modelId="{B23118E8-D470-4305-835B-B66AFD605BE3}" type="sibTrans" cxnId="{D29EC40E-717E-48FA-B874-6CD1B03F1FDB}">
      <dgm:prSet/>
      <dgm:spPr/>
      <dgm:t>
        <a:bodyPr/>
        <a:lstStyle/>
        <a:p>
          <a:endParaRPr lang="en-IN"/>
        </a:p>
      </dgm:t>
    </dgm:pt>
    <dgm:pt modelId="{34906E84-56D3-4601-B21B-C7223DF7832C}">
      <dgm:prSet custT="1"/>
      <dgm:spPr/>
      <dgm:t>
        <a:bodyPr/>
        <a:lstStyle/>
        <a:p>
          <a:r>
            <a:rPr lang="en-IN" sz="1600" dirty="0"/>
            <a:t>Transition to cleaner, domestic &amp; diversified energy</a:t>
          </a:r>
        </a:p>
      </dgm:t>
    </dgm:pt>
    <dgm:pt modelId="{3FAE76D8-3458-4E71-947E-CF6DC7E72BFB}" type="parTrans" cxnId="{EA17C9CC-6BBA-4088-9F26-4457EF889906}">
      <dgm:prSet/>
      <dgm:spPr/>
      <dgm:t>
        <a:bodyPr/>
        <a:lstStyle/>
        <a:p>
          <a:endParaRPr lang="en-IN"/>
        </a:p>
      </dgm:t>
    </dgm:pt>
    <dgm:pt modelId="{C847AC7F-DBF2-431D-ACC5-CE39DD641544}" type="sibTrans" cxnId="{EA17C9CC-6BBA-4088-9F26-4457EF889906}">
      <dgm:prSet/>
      <dgm:spPr/>
      <dgm:t>
        <a:bodyPr/>
        <a:lstStyle/>
        <a:p>
          <a:endParaRPr lang="en-IN"/>
        </a:p>
      </dgm:t>
    </dgm:pt>
    <dgm:pt modelId="{8F7BE505-FF48-4949-BB4D-D417383A037C}">
      <dgm:prSet custT="1"/>
      <dgm:spPr/>
      <dgm:t>
        <a:bodyPr/>
        <a:lstStyle/>
        <a:p>
          <a:r>
            <a:rPr lang="en-IN" sz="1600" dirty="0"/>
            <a:t>Green fuels in shipping = resilience, autonomy, competitiveness</a:t>
          </a:r>
        </a:p>
      </dgm:t>
    </dgm:pt>
    <dgm:pt modelId="{727225C5-E7B1-40E7-B6C9-9FE351434A4B}" type="parTrans" cxnId="{65B1B401-1F11-4BDC-9F01-3B324605CB61}">
      <dgm:prSet/>
      <dgm:spPr/>
      <dgm:t>
        <a:bodyPr/>
        <a:lstStyle/>
        <a:p>
          <a:endParaRPr lang="en-IN"/>
        </a:p>
      </dgm:t>
    </dgm:pt>
    <dgm:pt modelId="{EDDD1ADD-9C6E-47C3-97E7-C07F26CD24F9}" type="sibTrans" cxnId="{65B1B401-1F11-4BDC-9F01-3B324605CB61}">
      <dgm:prSet/>
      <dgm:spPr/>
      <dgm:t>
        <a:bodyPr/>
        <a:lstStyle/>
        <a:p>
          <a:endParaRPr lang="en-IN"/>
        </a:p>
      </dgm:t>
    </dgm:pt>
    <dgm:pt modelId="{83237ACD-214D-44C2-9CDF-2BBA337B2500}">
      <dgm:prSet custT="1"/>
      <dgm:spPr/>
      <dgm:t>
        <a:bodyPr/>
        <a:lstStyle/>
        <a:p>
          <a:r>
            <a:rPr lang="en-IN" sz="1600" dirty="0"/>
            <a:t>Core pillar of </a:t>
          </a:r>
          <a:r>
            <a:rPr lang="en-IN" sz="1600" b="1" dirty="0"/>
            <a:t>Atmanirbhar Bharat</a:t>
          </a:r>
          <a:endParaRPr lang="en-IN" sz="1600" dirty="0"/>
        </a:p>
      </dgm:t>
    </dgm:pt>
    <dgm:pt modelId="{E7C29F68-1606-434E-AB2A-70A245B238CB}" type="parTrans" cxnId="{BFF9F7F0-B011-4D6F-A88E-83EBCAB56EA8}">
      <dgm:prSet/>
      <dgm:spPr/>
      <dgm:t>
        <a:bodyPr/>
        <a:lstStyle/>
        <a:p>
          <a:endParaRPr lang="en-IN"/>
        </a:p>
      </dgm:t>
    </dgm:pt>
    <dgm:pt modelId="{435431F6-A797-4945-B824-B41393FFA0A9}" type="sibTrans" cxnId="{BFF9F7F0-B011-4D6F-A88E-83EBCAB56EA8}">
      <dgm:prSet/>
      <dgm:spPr/>
      <dgm:t>
        <a:bodyPr/>
        <a:lstStyle/>
        <a:p>
          <a:endParaRPr lang="en-IN"/>
        </a:p>
      </dgm:t>
    </dgm:pt>
    <dgm:pt modelId="{D2720125-1D76-4294-BFF3-90DB1A9AD9DC}" type="pres">
      <dgm:prSet presAssocID="{414E363F-D4C0-429F-BE1D-348F8ADBD6BB}" presName="Name0" presStyleCnt="0">
        <dgm:presLayoutVars>
          <dgm:dir/>
          <dgm:animLvl val="lvl"/>
          <dgm:resizeHandles val="exact"/>
        </dgm:presLayoutVars>
      </dgm:prSet>
      <dgm:spPr/>
    </dgm:pt>
    <dgm:pt modelId="{FC07EC45-BF66-4FCF-B55F-673E11330E28}" type="pres">
      <dgm:prSet presAssocID="{71F3BE33-22A5-4191-ABA6-979B57AFF68C}" presName="compositeNode" presStyleCnt="0">
        <dgm:presLayoutVars>
          <dgm:bulletEnabled val="1"/>
        </dgm:presLayoutVars>
      </dgm:prSet>
      <dgm:spPr/>
    </dgm:pt>
    <dgm:pt modelId="{2480E562-591F-4D01-AB21-6B8AFD52365F}" type="pres">
      <dgm:prSet presAssocID="{71F3BE33-22A5-4191-ABA6-979B57AFF68C}" presName="bgRect" presStyleLbl="node1" presStyleIdx="0" presStyleCnt="3"/>
      <dgm:spPr/>
    </dgm:pt>
    <dgm:pt modelId="{8E850B78-75B6-44CD-99DD-4FD78FFB8FD5}" type="pres">
      <dgm:prSet presAssocID="{71F3BE33-22A5-4191-ABA6-979B57AFF68C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28C5E1CD-912F-44F2-BC20-E33CE2EF9C12}" type="pres">
      <dgm:prSet presAssocID="{71F3BE33-22A5-4191-ABA6-979B57AFF68C}" presName="childNode" presStyleLbl="node1" presStyleIdx="0" presStyleCnt="3">
        <dgm:presLayoutVars>
          <dgm:bulletEnabled val="1"/>
        </dgm:presLayoutVars>
      </dgm:prSet>
      <dgm:spPr/>
    </dgm:pt>
    <dgm:pt modelId="{E3F44230-40F8-443D-9FFD-A63D23F55DC7}" type="pres">
      <dgm:prSet presAssocID="{BF9232DC-C928-4600-8482-4E653D9918A5}" presName="hSp" presStyleCnt="0"/>
      <dgm:spPr/>
    </dgm:pt>
    <dgm:pt modelId="{741760C9-552D-437A-A5EF-297F894AC2D6}" type="pres">
      <dgm:prSet presAssocID="{BF9232DC-C928-4600-8482-4E653D9918A5}" presName="vProcSp" presStyleCnt="0"/>
      <dgm:spPr/>
    </dgm:pt>
    <dgm:pt modelId="{5A2429E3-C3AE-4C91-B613-F5BFB4230443}" type="pres">
      <dgm:prSet presAssocID="{BF9232DC-C928-4600-8482-4E653D9918A5}" presName="vSp1" presStyleCnt="0"/>
      <dgm:spPr/>
    </dgm:pt>
    <dgm:pt modelId="{1F979610-1133-47A6-9690-65BBA69A4774}" type="pres">
      <dgm:prSet presAssocID="{BF9232DC-C928-4600-8482-4E653D9918A5}" presName="simulatedConn" presStyleLbl="solidFgAcc1" presStyleIdx="0" presStyleCnt="2"/>
      <dgm:spPr/>
    </dgm:pt>
    <dgm:pt modelId="{A73FCBDB-3C4C-480D-93F9-035776D7090C}" type="pres">
      <dgm:prSet presAssocID="{BF9232DC-C928-4600-8482-4E653D9918A5}" presName="vSp2" presStyleCnt="0"/>
      <dgm:spPr/>
    </dgm:pt>
    <dgm:pt modelId="{ECF95136-CD33-468B-8079-9340E781CFBA}" type="pres">
      <dgm:prSet presAssocID="{BF9232DC-C928-4600-8482-4E653D9918A5}" presName="sibTrans" presStyleCnt="0"/>
      <dgm:spPr/>
    </dgm:pt>
    <dgm:pt modelId="{2D340745-E031-4400-817D-38E166C18729}" type="pres">
      <dgm:prSet presAssocID="{08CCD99B-BEA0-430C-B5D2-391087B4AD16}" presName="compositeNode" presStyleCnt="0">
        <dgm:presLayoutVars>
          <dgm:bulletEnabled val="1"/>
        </dgm:presLayoutVars>
      </dgm:prSet>
      <dgm:spPr/>
    </dgm:pt>
    <dgm:pt modelId="{E5CC1464-167B-475C-BA39-05996637CD13}" type="pres">
      <dgm:prSet presAssocID="{08CCD99B-BEA0-430C-B5D2-391087B4AD16}" presName="bgRect" presStyleLbl="node1" presStyleIdx="1" presStyleCnt="3"/>
      <dgm:spPr/>
    </dgm:pt>
    <dgm:pt modelId="{5A71F435-F2A7-4E21-A9CA-9D960B3B2B3B}" type="pres">
      <dgm:prSet presAssocID="{08CCD99B-BEA0-430C-B5D2-391087B4AD16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1BD7A729-E39B-423F-98C1-6BB5B1D4F5F2}" type="pres">
      <dgm:prSet presAssocID="{08CCD99B-BEA0-430C-B5D2-391087B4AD16}" presName="childNode" presStyleLbl="node1" presStyleIdx="1" presStyleCnt="3">
        <dgm:presLayoutVars>
          <dgm:bulletEnabled val="1"/>
        </dgm:presLayoutVars>
      </dgm:prSet>
      <dgm:spPr/>
    </dgm:pt>
    <dgm:pt modelId="{BFC423AE-D370-4A7B-B36A-7947AE1E8DCE}" type="pres">
      <dgm:prSet presAssocID="{6F56AE4A-BEE1-4B9C-8366-06064F703A8B}" presName="hSp" presStyleCnt="0"/>
      <dgm:spPr/>
    </dgm:pt>
    <dgm:pt modelId="{67D6E435-7214-442D-B228-8744BA9EBCA3}" type="pres">
      <dgm:prSet presAssocID="{6F56AE4A-BEE1-4B9C-8366-06064F703A8B}" presName="vProcSp" presStyleCnt="0"/>
      <dgm:spPr/>
    </dgm:pt>
    <dgm:pt modelId="{62FB7AAE-EE66-406D-9A23-09EF2F66CE87}" type="pres">
      <dgm:prSet presAssocID="{6F56AE4A-BEE1-4B9C-8366-06064F703A8B}" presName="vSp1" presStyleCnt="0"/>
      <dgm:spPr/>
    </dgm:pt>
    <dgm:pt modelId="{5264C4A5-FA4C-4164-8CA0-ACCCC930E044}" type="pres">
      <dgm:prSet presAssocID="{6F56AE4A-BEE1-4B9C-8366-06064F703A8B}" presName="simulatedConn" presStyleLbl="solidFgAcc1" presStyleIdx="1" presStyleCnt="2"/>
      <dgm:spPr/>
    </dgm:pt>
    <dgm:pt modelId="{0DB42A33-6771-4F45-B4A2-DF1B4A0978B5}" type="pres">
      <dgm:prSet presAssocID="{6F56AE4A-BEE1-4B9C-8366-06064F703A8B}" presName="vSp2" presStyleCnt="0"/>
      <dgm:spPr/>
    </dgm:pt>
    <dgm:pt modelId="{9AF9F2DC-24E6-4ECA-9A49-808A6AA85FBF}" type="pres">
      <dgm:prSet presAssocID="{6F56AE4A-BEE1-4B9C-8366-06064F703A8B}" presName="sibTrans" presStyleCnt="0"/>
      <dgm:spPr/>
    </dgm:pt>
    <dgm:pt modelId="{F76A3F84-7FB9-48E0-BF15-1EAA48C05598}" type="pres">
      <dgm:prSet presAssocID="{4B5B1C32-A981-416E-98D7-CBFFF4BFCC29}" presName="compositeNode" presStyleCnt="0">
        <dgm:presLayoutVars>
          <dgm:bulletEnabled val="1"/>
        </dgm:presLayoutVars>
      </dgm:prSet>
      <dgm:spPr/>
    </dgm:pt>
    <dgm:pt modelId="{F918DC20-9EFA-4FDA-9D05-88742D135BEE}" type="pres">
      <dgm:prSet presAssocID="{4B5B1C32-A981-416E-98D7-CBFFF4BFCC29}" presName="bgRect" presStyleLbl="node1" presStyleIdx="2" presStyleCnt="3" custLinFactNeighborX="-480"/>
      <dgm:spPr/>
    </dgm:pt>
    <dgm:pt modelId="{55B4E44A-1DE3-4E02-9235-51E4976BAC42}" type="pres">
      <dgm:prSet presAssocID="{4B5B1C32-A981-416E-98D7-CBFFF4BFCC29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C27E74D1-120D-437D-A155-B8FF6358B896}" type="pres">
      <dgm:prSet presAssocID="{4B5B1C32-A981-416E-98D7-CBFFF4BFCC29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65B1B401-1F11-4BDC-9F01-3B324605CB61}" srcId="{4B5B1C32-A981-416E-98D7-CBFFF4BFCC29}" destId="{8F7BE505-FF48-4949-BB4D-D417383A037C}" srcOrd="1" destOrd="0" parTransId="{727225C5-E7B1-40E7-B6C9-9FE351434A4B}" sibTransId="{EDDD1ADD-9C6E-47C3-97E7-C07F26CD24F9}"/>
    <dgm:cxn modelId="{1AF62504-6A0E-4184-A4D4-96F6BD4069BC}" type="presOf" srcId="{83237ACD-214D-44C2-9CDF-2BBA337B2500}" destId="{C27E74D1-120D-437D-A155-B8FF6358B896}" srcOrd="0" destOrd="2" presId="urn:microsoft.com/office/officeart/2005/8/layout/hProcess7"/>
    <dgm:cxn modelId="{D29EC40E-717E-48FA-B874-6CD1B03F1FDB}" srcId="{414E363F-D4C0-429F-BE1D-348F8ADBD6BB}" destId="{4B5B1C32-A981-416E-98D7-CBFFF4BFCC29}" srcOrd="2" destOrd="0" parTransId="{7FDB3ABB-9B55-440D-BFC9-1D36C32D5B7E}" sibTransId="{B23118E8-D470-4305-835B-B66AFD605BE3}"/>
    <dgm:cxn modelId="{A848D136-2A68-4C3C-B0ED-67FBB8819509}" type="presOf" srcId="{6837C8F7-B626-45E9-A041-DEEB53A3FC21}" destId="{28C5E1CD-912F-44F2-BC20-E33CE2EF9C12}" srcOrd="0" destOrd="1" presId="urn:microsoft.com/office/officeart/2005/8/layout/hProcess7"/>
    <dgm:cxn modelId="{902B5B43-DDA4-46CA-83D5-BE3F4F58501E}" srcId="{08CCD99B-BEA0-430C-B5D2-391087B4AD16}" destId="{ADB9D40F-4443-48C1-BBBA-B4FAD20E2CA2}" srcOrd="1" destOrd="0" parTransId="{56D48537-DD1F-40D5-9AAD-5486F8EDDC73}" sibTransId="{997870A4-21FB-4BC9-96A1-F14D615A1ECF}"/>
    <dgm:cxn modelId="{7AD20F66-E0D8-4288-8085-5D49E18A5841}" type="presOf" srcId="{71F3BE33-22A5-4191-ABA6-979B57AFF68C}" destId="{8E850B78-75B6-44CD-99DD-4FD78FFB8FD5}" srcOrd="1" destOrd="0" presId="urn:microsoft.com/office/officeart/2005/8/layout/hProcess7"/>
    <dgm:cxn modelId="{F2B65D50-C8F3-4C6C-A9B1-2F8160227E9B}" type="presOf" srcId="{4B5B1C32-A981-416E-98D7-CBFFF4BFCC29}" destId="{F918DC20-9EFA-4FDA-9D05-88742D135BEE}" srcOrd="0" destOrd="0" presId="urn:microsoft.com/office/officeart/2005/8/layout/hProcess7"/>
    <dgm:cxn modelId="{D6EB9D71-01CB-4A6D-9712-DFBCC0E34746}" srcId="{71F3BE33-22A5-4191-ABA6-979B57AFF68C}" destId="{6837C8F7-B626-45E9-A041-DEEB53A3FC21}" srcOrd="1" destOrd="0" parTransId="{399F095D-9D90-4FAD-9369-9246BADD5B0E}" sibTransId="{4CF8A176-2BD9-4B5C-AACA-F59098F7001E}"/>
    <dgm:cxn modelId="{1A931F7D-5E74-4F46-A5EB-0125E632E051}" type="presOf" srcId="{8F7BE505-FF48-4949-BB4D-D417383A037C}" destId="{C27E74D1-120D-437D-A155-B8FF6358B896}" srcOrd="0" destOrd="1" presId="urn:microsoft.com/office/officeart/2005/8/layout/hProcess7"/>
    <dgm:cxn modelId="{02EB2584-9C05-4CD9-8C57-E6726DFC8AF8}" type="presOf" srcId="{71F3BE33-22A5-4191-ABA6-979B57AFF68C}" destId="{2480E562-591F-4D01-AB21-6B8AFD52365F}" srcOrd="0" destOrd="0" presId="urn:microsoft.com/office/officeart/2005/8/layout/hProcess7"/>
    <dgm:cxn modelId="{C9F9B384-EB7A-4DE8-92BD-65E8FF56AE74}" type="presOf" srcId="{34906E84-56D3-4601-B21B-C7223DF7832C}" destId="{C27E74D1-120D-437D-A155-B8FF6358B896}" srcOrd="0" destOrd="0" presId="urn:microsoft.com/office/officeart/2005/8/layout/hProcess7"/>
    <dgm:cxn modelId="{71D9D585-4655-46A6-A45F-7A83E9CDBAFA}" srcId="{71F3BE33-22A5-4191-ABA6-979B57AFF68C}" destId="{951D1709-9ED5-4F03-B62A-16FC166C04A4}" srcOrd="0" destOrd="0" parTransId="{4953C2FF-A388-4723-9B04-626543A8CFEE}" sibTransId="{BE92D7D6-2B79-4A3F-BFB2-EBD8DB7D8CFA}"/>
    <dgm:cxn modelId="{82077DA3-A1FA-44B4-B18A-36E370134B62}" type="presOf" srcId="{4B5B1C32-A981-416E-98D7-CBFFF4BFCC29}" destId="{55B4E44A-1DE3-4E02-9235-51E4976BAC42}" srcOrd="1" destOrd="0" presId="urn:microsoft.com/office/officeart/2005/8/layout/hProcess7"/>
    <dgm:cxn modelId="{91E459AF-ABD8-4532-BC1C-11EC680C648B}" type="presOf" srcId="{414E363F-D4C0-429F-BE1D-348F8ADBD6BB}" destId="{D2720125-1D76-4294-BFF3-90DB1A9AD9DC}" srcOrd="0" destOrd="0" presId="urn:microsoft.com/office/officeart/2005/8/layout/hProcess7"/>
    <dgm:cxn modelId="{A691A6B3-63BF-4BE3-99DD-B337AF8CCC1D}" srcId="{08CCD99B-BEA0-430C-B5D2-391087B4AD16}" destId="{E1DE8DC7-7C95-430C-A232-7A8D4A7F2D49}" srcOrd="2" destOrd="0" parTransId="{9D12EBEA-A0B9-44BF-88F3-5084C95B2C78}" sibTransId="{01FE4CE5-383A-4D6B-91EB-439ADBDB42E0}"/>
    <dgm:cxn modelId="{E96FE4B9-C5E5-45DF-BB4A-D23A33C48298}" type="presOf" srcId="{951D1709-9ED5-4F03-B62A-16FC166C04A4}" destId="{28C5E1CD-912F-44F2-BC20-E33CE2EF9C12}" srcOrd="0" destOrd="0" presId="urn:microsoft.com/office/officeart/2005/8/layout/hProcess7"/>
    <dgm:cxn modelId="{A2E176BA-92FE-49DF-9B45-F5A329B0E819}" srcId="{08CCD99B-BEA0-430C-B5D2-391087B4AD16}" destId="{C6279460-6357-4154-A0D8-4BF0FCC1CF3A}" srcOrd="0" destOrd="0" parTransId="{DE3FA681-6BDD-4CFE-92D6-1253B4276C95}" sibTransId="{95DB464C-3A0B-443F-8B64-9361AB8DDEF6}"/>
    <dgm:cxn modelId="{B40C20BE-3E98-4570-8E8B-D693A7916BD8}" type="presOf" srcId="{C6279460-6357-4154-A0D8-4BF0FCC1CF3A}" destId="{1BD7A729-E39B-423F-98C1-6BB5B1D4F5F2}" srcOrd="0" destOrd="0" presId="urn:microsoft.com/office/officeart/2005/8/layout/hProcess7"/>
    <dgm:cxn modelId="{CC7EC7C2-5A24-42DA-A32D-D4B8A6122379}" srcId="{414E363F-D4C0-429F-BE1D-348F8ADBD6BB}" destId="{71F3BE33-22A5-4191-ABA6-979B57AFF68C}" srcOrd="0" destOrd="0" parTransId="{9A57DACE-71EF-4D01-8C34-61935D7BA092}" sibTransId="{BF9232DC-C928-4600-8482-4E653D9918A5}"/>
    <dgm:cxn modelId="{E0BB1EC3-EC8C-4F0E-BA09-F034C4AF330C}" srcId="{414E363F-D4C0-429F-BE1D-348F8ADBD6BB}" destId="{08CCD99B-BEA0-430C-B5D2-391087B4AD16}" srcOrd="1" destOrd="0" parTransId="{5244FC05-73D1-4648-BB99-63648FBF7FC2}" sibTransId="{6F56AE4A-BEE1-4B9C-8366-06064F703A8B}"/>
    <dgm:cxn modelId="{EA17C9CC-6BBA-4088-9F26-4457EF889906}" srcId="{4B5B1C32-A981-416E-98D7-CBFFF4BFCC29}" destId="{34906E84-56D3-4601-B21B-C7223DF7832C}" srcOrd="0" destOrd="0" parTransId="{3FAE76D8-3458-4E71-947E-CF6DC7E72BFB}" sibTransId="{C847AC7F-DBF2-431D-ACC5-CE39DD641544}"/>
    <dgm:cxn modelId="{AB3014E2-D08E-4B67-A9A3-38DB9A591E02}" type="presOf" srcId="{E1DE8DC7-7C95-430C-A232-7A8D4A7F2D49}" destId="{1BD7A729-E39B-423F-98C1-6BB5B1D4F5F2}" srcOrd="0" destOrd="2" presId="urn:microsoft.com/office/officeart/2005/8/layout/hProcess7"/>
    <dgm:cxn modelId="{BFF9F7F0-B011-4D6F-A88E-83EBCAB56EA8}" srcId="{4B5B1C32-A981-416E-98D7-CBFFF4BFCC29}" destId="{83237ACD-214D-44C2-9CDF-2BBA337B2500}" srcOrd="2" destOrd="0" parTransId="{E7C29F68-1606-434E-AB2A-70A245B238CB}" sibTransId="{435431F6-A797-4945-B824-B41393FFA0A9}"/>
    <dgm:cxn modelId="{5DE467F8-3284-430E-AAE2-A877B289D7BE}" type="presOf" srcId="{ADB9D40F-4443-48C1-BBBA-B4FAD20E2CA2}" destId="{1BD7A729-E39B-423F-98C1-6BB5B1D4F5F2}" srcOrd="0" destOrd="1" presId="urn:microsoft.com/office/officeart/2005/8/layout/hProcess7"/>
    <dgm:cxn modelId="{3ACE2EFB-9DE6-4B65-BE45-16FF6B603BC0}" type="presOf" srcId="{08CCD99B-BEA0-430C-B5D2-391087B4AD16}" destId="{5A71F435-F2A7-4E21-A9CA-9D960B3B2B3B}" srcOrd="1" destOrd="0" presId="urn:microsoft.com/office/officeart/2005/8/layout/hProcess7"/>
    <dgm:cxn modelId="{DB8439FC-D743-48DE-A0A2-B9AC5B381EFF}" type="presOf" srcId="{08CCD99B-BEA0-430C-B5D2-391087B4AD16}" destId="{E5CC1464-167B-475C-BA39-05996637CD13}" srcOrd="0" destOrd="0" presId="urn:microsoft.com/office/officeart/2005/8/layout/hProcess7"/>
    <dgm:cxn modelId="{AB223BA8-230A-4621-ACE6-E69BDAD89B7D}" type="presParOf" srcId="{D2720125-1D76-4294-BFF3-90DB1A9AD9DC}" destId="{FC07EC45-BF66-4FCF-B55F-673E11330E28}" srcOrd="0" destOrd="0" presId="urn:microsoft.com/office/officeart/2005/8/layout/hProcess7"/>
    <dgm:cxn modelId="{D9054BC8-BE40-4185-8A80-95971906F0D3}" type="presParOf" srcId="{FC07EC45-BF66-4FCF-B55F-673E11330E28}" destId="{2480E562-591F-4D01-AB21-6B8AFD52365F}" srcOrd="0" destOrd="0" presId="urn:microsoft.com/office/officeart/2005/8/layout/hProcess7"/>
    <dgm:cxn modelId="{7C53BDD3-0BEC-435B-93AA-347F42408F7A}" type="presParOf" srcId="{FC07EC45-BF66-4FCF-B55F-673E11330E28}" destId="{8E850B78-75B6-44CD-99DD-4FD78FFB8FD5}" srcOrd="1" destOrd="0" presId="urn:microsoft.com/office/officeart/2005/8/layout/hProcess7"/>
    <dgm:cxn modelId="{778C75B6-9786-4B37-8571-67ACE7DB9367}" type="presParOf" srcId="{FC07EC45-BF66-4FCF-B55F-673E11330E28}" destId="{28C5E1CD-912F-44F2-BC20-E33CE2EF9C12}" srcOrd="2" destOrd="0" presId="urn:microsoft.com/office/officeart/2005/8/layout/hProcess7"/>
    <dgm:cxn modelId="{C787F067-77C8-4671-9371-39ED9090CAAE}" type="presParOf" srcId="{D2720125-1D76-4294-BFF3-90DB1A9AD9DC}" destId="{E3F44230-40F8-443D-9FFD-A63D23F55DC7}" srcOrd="1" destOrd="0" presId="urn:microsoft.com/office/officeart/2005/8/layout/hProcess7"/>
    <dgm:cxn modelId="{2E2C8792-FBF8-4154-B0DF-94C7A80C3EA7}" type="presParOf" srcId="{D2720125-1D76-4294-BFF3-90DB1A9AD9DC}" destId="{741760C9-552D-437A-A5EF-297F894AC2D6}" srcOrd="2" destOrd="0" presId="urn:microsoft.com/office/officeart/2005/8/layout/hProcess7"/>
    <dgm:cxn modelId="{C7C5BAA8-063C-4E19-A580-97E183E3827C}" type="presParOf" srcId="{741760C9-552D-437A-A5EF-297F894AC2D6}" destId="{5A2429E3-C3AE-4C91-B613-F5BFB4230443}" srcOrd="0" destOrd="0" presId="urn:microsoft.com/office/officeart/2005/8/layout/hProcess7"/>
    <dgm:cxn modelId="{9F040886-82AF-4C63-9E7A-69079A6A7F3C}" type="presParOf" srcId="{741760C9-552D-437A-A5EF-297F894AC2D6}" destId="{1F979610-1133-47A6-9690-65BBA69A4774}" srcOrd="1" destOrd="0" presId="urn:microsoft.com/office/officeart/2005/8/layout/hProcess7"/>
    <dgm:cxn modelId="{79B88E34-C8A5-42EF-9A1F-432DEF40511C}" type="presParOf" srcId="{741760C9-552D-437A-A5EF-297F894AC2D6}" destId="{A73FCBDB-3C4C-480D-93F9-035776D7090C}" srcOrd="2" destOrd="0" presId="urn:microsoft.com/office/officeart/2005/8/layout/hProcess7"/>
    <dgm:cxn modelId="{12EB3FA0-1117-4B87-A986-7098117A5A0C}" type="presParOf" srcId="{D2720125-1D76-4294-BFF3-90DB1A9AD9DC}" destId="{ECF95136-CD33-468B-8079-9340E781CFBA}" srcOrd="3" destOrd="0" presId="urn:microsoft.com/office/officeart/2005/8/layout/hProcess7"/>
    <dgm:cxn modelId="{A6076CD9-16EC-4124-9C56-E573BA13E0F0}" type="presParOf" srcId="{D2720125-1D76-4294-BFF3-90DB1A9AD9DC}" destId="{2D340745-E031-4400-817D-38E166C18729}" srcOrd="4" destOrd="0" presId="urn:microsoft.com/office/officeart/2005/8/layout/hProcess7"/>
    <dgm:cxn modelId="{B4BE374B-4A03-4AA1-A8EE-E7DD58C9D413}" type="presParOf" srcId="{2D340745-E031-4400-817D-38E166C18729}" destId="{E5CC1464-167B-475C-BA39-05996637CD13}" srcOrd="0" destOrd="0" presId="urn:microsoft.com/office/officeart/2005/8/layout/hProcess7"/>
    <dgm:cxn modelId="{83C99EC3-A166-48CC-8559-BD442E269EE4}" type="presParOf" srcId="{2D340745-E031-4400-817D-38E166C18729}" destId="{5A71F435-F2A7-4E21-A9CA-9D960B3B2B3B}" srcOrd="1" destOrd="0" presId="urn:microsoft.com/office/officeart/2005/8/layout/hProcess7"/>
    <dgm:cxn modelId="{38227D3A-AA01-46A8-8EE3-42EA3D8443D9}" type="presParOf" srcId="{2D340745-E031-4400-817D-38E166C18729}" destId="{1BD7A729-E39B-423F-98C1-6BB5B1D4F5F2}" srcOrd="2" destOrd="0" presId="urn:microsoft.com/office/officeart/2005/8/layout/hProcess7"/>
    <dgm:cxn modelId="{49281FE4-0092-4E54-9699-B24B01DC0036}" type="presParOf" srcId="{D2720125-1D76-4294-BFF3-90DB1A9AD9DC}" destId="{BFC423AE-D370-4A7B-B36A-7947AE1E8DCE}" srcOrd="5" destOrd="0" presId="urn:microsoft.com/office/officeart/2005/8/layout/hProcess7"/>
    <dgm:cxn modelId="{0D2CDB10-2FD2-46CB-8F09-9E402DEACEBA}" type="presParOf" srcId="{D2720125-1D76-4294-BFF3-90DB1A9AD9DC}" destId="{67D6E435-7214-442D-B228-8744BA9EBCA3}" srcOrd="6" destOrd="0" presId="urn:microsoft.com/office/officeart/2005/8/layout/hProcess7"/>
    <dgm:cxn modelId="{582FA516-2A2D-4024-A4BB-7F767CC46F44}" type="presParOf" srcId="{67D6E435-7214-442D-B228-8744BA9EBCA3}" destId="{62FB7AAE-EE66-406D-9A23-09EF2F66CE87}" srcOrd="0" destOrd="0" presId="urn:microsoft.com/office/officeart/2005/8/layout/hProcess7"/>
    <dgm:cxn modelId="{F63A709E-B1A2-46B2-B17C-ED4300E3A9E2}" type="presParOf" srcId="{67D6E435-7214-442D-B228-8744BA9EBCA3}" destId="{5264C4A5-FA4C-4164-8CA0-ACCCC930E044}" srcOrd="1" destOrd="0" presId="urn:microsoft.com/office/officeart/2005/8/layout/hProcess7"/>
    <dgm:cxn modelId="{26AC062C-68C1-4B19-BC9B-C8D500C03CD4}" type="presParOf" srcId="{67D6E435-7214-442D-B228-8744BA9EBCA3}" destId="{0DB42A33-6771-4F45-B4A2-DF1B4A0978B5}" srcOrd="2" destOrd="0" presId="urn:microsoft.com/office/officeart/2005/8/layout/hProcess7"/>
    <dgm:cxn modelId="{18FDEB5B-98D4-452A-A773-4282FDB6BECE}" type="presParOf" srcId="{D2720125-1D76-4294-BFF3-90DB1A9AD9DC}" destId="{9AF9F2DC-24E6-4ECA-9A49-808A6AA85FBF}" srcOrd="7" destOrd="0" presId="urn:microsoft.com/office/officeart/2005/8/layout/hProcess7"/>
    <dgm:cxn modelId="{17CD735F-48F3-4C75-9C6D-542E342C542B}" type="presParOf" srcId="{D2720125-1D76-4294-BFF3-90DB1A9AD9DC}" destId="{F76A3F84-7FB9-48E0-BF15-1EAA48C05598}" srcOrd="8" destOrd="0" presId="urn:microsoft.com/office/officeart/2005/8/layout/hProcess7"/>
    <dgm:cxn modelId="{F374076D-2CE1-4476-9177-63D9FC37CA55}" type="presParOf" srcId="{F76A3F84-7FB9-48E0-BF15-1EAA48C05598}" destId="{F918DC20-9EFA-4FDA-9D05-88742D135BEE}" srcOrd="0" destOrd="0" presId="urn:microsoft.com/office/officeart/2005/8/layout/hProcess7"/>
    <dgm:cxn modelId="{973FEF16-E862-4058-9062-EE976696FA8D}" type="presParOf" srcId="{F76A3F84-7FB9-48E0-BF15-1EAA48C05598}" destId="{55B4E44A-1DE3-4E02-9235-51E4976BAC42}" srcOrd="1" destOrd="0" presId="urn:microsoft.com/office/officeart/2005/8/layout/hProcess7"/>
    <dgm:cxn modelId="{84F2CC0A-34B5-4D41-9252-82CD10B9A1E1}" type="presParOf" srcId="{F76A3F84-7FB9-48E0-BF15-1EAA48C05598}" destId="{C27E74D1-120D-437D-A155-B8FF6358B89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0D9840-9060-4719-8D9E-1493F0B42944}" type="doc">
      <dgm:prSet loTypeId="urn:microsoft.com/office/officeart/2005/8/layout/h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IN"/>
        </a:p>
      </dgm:t>
    </dgm:pt>
    <dgm:pt modelId="{BEF0A061-433A-4450-B72C-1608FE18BBBC}">
      <dgm:prSet phldrT="[Text]" phldr="0"/>
      <dgm:spPr/>
      <dgm:t>
        <a:bodyPr/>
        <a:lstStyle/>
        <a:p>
          <a:r>
            <a:rPr lang="en-IN" b="1" dirty="0"/>
            <a:t>Nuclear</a:t>
          </a:r>
          <a:r>
            <a:rPr lang="en-IN" dirty="0"/>
            <a:t> – Long Term Option</a:t>
          </a:r>
        </a:p>
      </dgm:t>
    </dgm:pt>
    <dgm:pt modelId="{B17703C8-0763-4C2A-9253-32F6A831DBF1}" type="parTrans" cxnId="{ABAF6973-F72F-46BD-8683-31A4935A610F}">
      <dgm:prSet/>
      <dgm:spPr/>
      <dgm:t>
        <a:bodyPr/>
        <a:lstStyle/>
        <a:p>
          <a:endParaRPr lang="en-IN"/>
        </a:p>
      </dgm:t>
    </dgm:pt>
    <dgm:pt modelId="{B7999EB2-FA3E-4A5A-BF7B-1105FC19049D}" type="sibTrans" cxnId="{ABAF6973-F72F-46BD-8683-31A4935A610F}">
      <dgm:prSet/>
      <dgm:spPr/>
      <dgm:t>
        <a:bodyPr/>
        <a:lstStyle/>
        <a:p>
          <a:endParaRPr lang="en-IN"/>
        </a:p>
      </dgm:t>
    </dgm:pt>
    <dgm:pt modelId="{DB745AB6-5B79-4EDF-B742-361F81A4DDA9}">
      <dgm:prSet phldrT="[Text]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US" b="1" dirty="0"/>
            <a:t>Current Readiness : </a:t>
          </a:r>
          <a:r>
            <a:rPr lang="en-US" b="0" dirty="0"/>
            <a:t>No commercial maritime Nuclear vessel. Only Indian Navy operates Nuclear vessels. </a:t>
          </a:r>
          <a:endParaRPr lang="en-IN" dirty="0"/>
        </a:p>
      </dgm:t>
    </dgm:pt>
    <dgm:pt modelId="{D54B327E-53BA-4CA8-BF3B-84FDFC740390}" type="parTrans" cxnId="{4D631970-2E7F-4211-AFAA-D0286340BC13}">
      <dgm:prSet/>
      <dgm:spPr/>
      <dgm:t>
        <a:bodyPr/>
        <a:lstStyle/>
        <a:p>
          <a:endParaRPr lang="en-IN"/>
        </a:p>
      </dgm:t>
    </dgm:pt>
    <dgm:pt modelId="{CCE26B5F-D943-4359-84DD-E0D70D7B3B7A}" type="sibTrans" cxnId="{4D631970-2E7F-4211-AFAA-D0286340BC13}">
      <dgm:prSet/>
      <dgm:spPr/>
      <dgm:t>
        <a:bodyPr/>
        <a:lstStyle/>
        <a:p>
          <a:endParaRPr lang="en-IN"/>
        </a:p>
      </dgm:t>
    </dgm:pt>
    <dgm:pt modelId="{7E55F64A-B5C2-4CE3-8E39-6AFF244BF92B}">
      <dgm:prSet phldrT="[Text]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IN" b="1" dirty="0"/>
            <a:t>No policy framework </a:t>
          </a:r>
          <a:r>
            <a:rPr lang="en-IN" dirty="0"/>
            <a:t>yet for nuclear fuel for maritime.</a:t>
          </a:r>
        </a:p>
      </dgm:t>
    </dgm:pt>
    <dgm:pt modelId="{C749CED9-12F8-405B-8735-CC8D39E2FE76}" type="parTrans" cxnId="{93CC6899-3D4A-4BD0-B70B-45DE211BFC98}">
      <dgm:prSet/>
      <dgm:spPr/>
      <dgm:t>
        <a:bodyPr/>
        <a:lstStyle/>
        <a:p>
          <a:endParaRPr lang="en-IN"/>
        </a:p>
      </dgm:t>
    </dgm:pt>
    <dgm:pt modelId="{60C4501D-0A41-4B5E-A1C1-3494DB313949}" type="sibTrans" cxnId="{93CC6899-3D4A-4BD0-B70B-45DE211BFC98}">
      <dgm:prSet/>
      <dgm:spPr/>
      <dgm:t>
        <a:bodyPr/>
        <a:lstStyle/>
        <a:p>
          <a:endParaRPr lang="en-IN"/>
        </a:p>
      </dgm:t>
    </dgm:pt>
    <dgm:pt modelId="{FD66930C-0A1A-4EF4-8B4E-9B1B31C6A270}">
      <dgm:prSet phldrT="[Text]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IN" b="1" dirty="0"/>
            <a:t>Strategic Potential :</a:t>
          </a:r>
          <a:r>
            <a:rPr lang="en-IN" dirty="0"/>
            <a:t> Ultra long endurance fuel, zero CO2 emission</a:t>
          </a:r>
        </a:p>
      </dgm:t>
    </dgm:pt>
    <dgm:pt modelId="{E326C53B-2E06-4ED9-9277-DBFEC8FA7C25}" type="parTrans" cxnId="{75D0B5AD-C70D-45A8-B658-3FF3C4525270}">
      <dgm:prSet/>
      <dgm:spPr/>
      <dgm:t>
        <a:bodyPr/>
        <a:lstStyle/>
        <a:p>
          <a:endParaRPr lang="en-IN"/>
        </a:p>
      </dgm:t>
    </dgm:pt>
    <dgm:pt modelId="{9A2B9246-E1BC-4058-8A64-6573525156A5}" type="sibTrans" cxnId="{75D0B5AD-C70D-45A8-B658-3FF3C4525270}">
      <dgm:prSet/>
      <dgm:spPr/>
      <dgm:t>
        <a:bodyPr/>
        <a:lstStyle/>
        <a:p>
          <a:endParaRPr lang="en-IN"/>
        </a:p>
      </dgm:t>
    </dgm:pt>
    <dgm:pt modelId="{04A1976C-B781-4EA5-AD49-63C2B29D306A}">
      <dgm:prSet phldrT="[Text]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IN" b="1" dirty="0"/>
            <a:t>Financial :</a:t>
          </a:r>
          <a:r>
            <a:rPr lang="en-IN" dirty="0"/>
            <a:t> </a:t>
          </a:r>
          <a:r>
            <a:rPr lang="en-IN" b="1" dirty="0"/>
            <a:t>Very High CAPEX</a:t>
          </a:r>
          <a:r>
            <a:rPr lang="en-IN" dirty="0"/>
            <a:t> Estimate </a:t>
          </a:r>
          <a:r>
            <a:rPr lang="en-IN" b="1" dirty="0"/>
            <a:t>$700-900 million per vessel (3x cost of LNG vessel)</a:t>
          </a:r>
          <a:r>
            <a:rPr lang="en-IN" dirty="0"/>
            <a:t> </a:t>
          </a:r>
        </a:p>
      </dgm:t>
    </dgm:pt>
    <dgm:pt modelId="{139BA0AE-3990-41A8-A0E6-C4324354666B}" type="parTrans" cxnId="{1D061F0F-13D6-4166-84FD-4C0AFAFED093}">
      <dgm:prSet/>
      <dgm:spPr/>
      <dgm:t>
        <a:bodyPr/>
        <a:lstStyle/>
        <a:p>
          <a:endParaRPr lang="en-IN"/>
        </a:p>
      </dgm:t>
    </dgm:pt>
    <dgm:pt modelId="{EA1BC858-121F-4E64-A7EA-7E15DED80C77}" type="sibTrans" cxnId="{1D061F0F-13D6-4166-84FD-4C0AFAFED093}">
      <dgm:prSet/>
      <dgm:spPr/>
      <dgm:t>
        <a:bodyPr/>
        <a:lstStyle/>
        <a:p>
          <a:endParaRPr lang="en-IN"/>
        </a:p>
      </dgm:t>
    </dgm:pt>
    <dgm:pt modelId="{375B9998-609F-4344-B27D-D1B5965387D4}">
      <dgm:prSet phldrT="[Text]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en-IN" b="1" dirty="0"/>
            <a:t>No IMO civilian Nuclear code</a:t>
          </a:r>
          <a:r>
            <a:rPr lang="en-IN" dirty="0"/>
            <a:t> (under development)</a:t>
          </a:r>
        </a:p>
      </dgm:t>
    </dgm:pt>
    <dgm:pt modelId="{D06AF63D-B5F4-4B84-BF29-7BE1771A84E3}" type="parTrans" cxnId="{A76F1479-0BC3-40AE-9FC5-3107343E9CF1}">
      <dgm:prSet/>
      <dgm:spPr/>
      <dgm:t>
        <a:bodyPr/>
        <a:lstStyle/>
        <a:p>
          <a:endParaRPr lang="en-IN"/>
        </a:p>
      </dgm:t>
    </dgm:pt>
    <dgm:pt modelId="{0EF107FE-5928-42CA-80E3-2F53D3F259EA}" type="sibTrans" cxnId="{A76F1479-0BC3-40AE-9FC5-3107343E9CF1}">
      <dgm:prSet/>
      <dgm:spPr/>
      <dgm:t>
        <a:bodyPr/>
        <a:lstStyle/>
        <a:p>
          <a:endParaRPr lang="en-IN"/>
        </a:p>
      </dgm:t>
    </dgm:pt>
    <dgm:pt modelId="{2F154B12-A931-4574-8ABF-3657E086B15C}" type="pres">
      <dgm:prSet presAssocID="{4D0D9840-9060-4719-8D9E-1493F0B42944}" presName="Name0" presStyleCnt="0">
        <dgm:presLayoutVars>
          <dgm:dir/>
          <dgm:animLvl val="lvl"/>
          <dgm:resizeHandles val="exact"/>
        </dgm:presLayoutVars>
      </dgm:prSet>
      <dgm:spPr/>
    </dgm:pt>
    <dgm:pt modelId="{C15CDD0E-A79C-4831-AD37-8A8BAD8E9EF7}" type="pres">
      <dgm:prSet presAssocID="{BEF0A061-433A-4450-B72C-1608FE18BBBC}" presName="composite" presStyleCnt="0"/>
      <dgm:spPr/>
    </dgm:pt>
    <dgm:pt modelId="{54EC8C29-5EE4-49C6-B285-3476296F4659}" type="pres">
      <dgm:prSet presAssocID="{BEF0A061-433A-4450-B72C-1608FE18BBBC}" presName="parTx" presStyleLbl="alignNode1" presStyleIdx="0" presStyleCnt="1" custLinFactX="-85102" custLinFactNeighborX="-100000" custLinFactNeighborY="-1153">
        <dgm:presLayoutVars>
          <dgm:chMax val="0"/>
          <dgm:chPref val="0"/>
          <dgm:bulletEnabled val="1"/>
        </dgm:presLayoutVars>
      </dgm:prSet>
      <dgm:spPr/>
    </dgm:pt>
    <dgm:pt modelId="{50FD8715-83F8-473E-B6D4-5B4E272800E8}" type="pres">
      <dgm:prSet presAssocID="{BEF0A061-433A-4450-B72C-1608FE18BBBC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1D061F0F-13D6-4166-84FD-4C0AFAFED093}" srcId="{BEF0A061-433A-4450-B72C-1608FE18BBBC}" destId="{04A1976C-B781-4EA5-AD49-63C2B29D306A}" srcOrd="3" destOrd="0" parTransId="{139BA0AE-3990-41A8-A0E6-C4324354666B}" sibTransId="{EA1BC858-121F-4E64-A7EA-7E15DED80C77}"/>
    <dgm:cxn modelId="{A456DB13-9F08-47A8-8FDC-AE0B465CA65D}" type="presOf" srcId="{7E55F64A-B5C2-4CE3-8E39-6AFF244BF92B}" destId="{50FD8715-83F8-473E-B6D4-5B4E272800E8}" srcOrd="0" destOrd="1" presId="urn:microsoft.com/office/officeart/2005/8/layout/hList1"/>
    <dgm:cxn modelId="{4860411C-B13C-4473-ADF8-F8AA10BE8B77}" type="presOf" srcId="{DB745AB6-5B79-4EDF-B742-361F81A4DDA9}" destId="{50FD8715-83F8-473E-B6D4-5B4E272800E8}" srcOrd="0" destOrd="0" presId="urn:microsoft.com/office/officeart/2005/8/layout/hList1"/>
    <dgm:cxn modelId="{4D631970-2E7F-4211-AFAA-D0286340BC13}" srcId="{BEF0A061-433A-4450-B72C-1608FE18BBBC}" destId="{DB745AB6-5B79-4EDF-B742-361F81A4DDA9}" srcOrd="0" destOrd="0" parTransId="{D54B327E-53BA-4CA8-BF3B-84FDFC740390}" sibTransId="{CCE26B5F-D943-4359-84DD-E0D70D7B3B7A}"/>
    <dgm:cxn modelId="{7396A571-EB1B-4AAB-A072-DE9C4947FE46}" type="presOf" srcId="{4D0D9840-9060-4719-8D9E-1493F0B42944}" destId="{2F154B12-A931-4574-8ABF-3657E086B15C}" srcOrd="0" destOrd="0" presId="urn:microsoft.com/office/officeart/2005/8/layout/hList1"/>
    <dgm:cxn modelId="{ABAF6973-F72F-46BD-8683-31A4935A610F}" srcId="{4D0D9840-9060-4719-8D9E-1493F0B42944}" destId="{BEF0A061-433A-4450-B72C-1608FE18BBBC}" srcOrd="0" destOrd="0" parTransId="{B17703C8-0763-4C2A-9253-32F6A831DBF1}" sibTransId="{B7999EB2-FA3E-4A5A-BF7B-1105FC19049D}"/>
    <dgm:cxn modelId="{A76F1479-0BC3-40AE-9FC5-3107343E9CF1}" srcId="{BEF0A061-433A-4450-B72C-1608FE18BBBC}" destId="{375B9998-609F-4344-B27D-D1B5965387D4}" srcOrd="4" destOrd="0" parTransId="{D06AF63D-B5F4-4B84-BF29-7BE1771A84E3}" sibTransId="{0EF107FE-5928-42CA-80E3-2F53D3F259EA}"/>
    <dgm:cxn modelId="{3B289292-A9F2-4419-AB75-A3D1315A0BA6}" type="presOf" srcId="{04A1976C-B781-4EA5-AD49-63C2B29D306A}" destId="{50FD8715-83F8-473E-B6D4-5B4E272800E8}" srcOrd="0" destOrd="3" presId="urn:microsoft.com/office/officeart/2005/8/layout/hList1"/>
    <dgm:cxn modelId="{D3B0ED97-7E88-4622-8823-32B5DF5718AD}" type="presOf" srcId="{375B9998-609F-4344-B27D-D1B5965387D4}" destId="{50FD8715-83F8-473E-B6D4-5B4E272800E8}" srcOrd="0" destOrd="4" presId="urn:microsoft.com/office/officeart/2005/8/layout/hList1"/>
    <dgm:cxn modelId="{93CC6899-3D4A-4BD0-B70B-45DE211BFC98}" srcId="{BEF0A061-433A-4450-B72C-1608FE18BBBC}" destId="{7E55F64A-B5C2-4CE3-8E39-6AFF244BF92B}" srcOrd="1" destOrd="0" parTransId="{C749CED9-12F8-405B-8735-CC8D39E2FE76}" sibTransId="{60C4501D-0A41-4B5E-A1C1-3494DB313949}"/>
    <dgm:cxn modelId="{75D0B5AD-C70D-45A8-B658-3FF3C4525270}" srcId="{BEF0A061-433A-4450-B72C-1608FE18BBBC}" destId="{FD66930C-0A1A-4EF4-8B4E-9B1B31C6A270}" srcOrd="2" destOrd="0" parTransId="{E326C53B-2E06-4ED9-9277-DBFEC8FA7C25}" sibTransId="{9A2B9246-E1BC-4058-8A64-6573525156A5}"/>
    <dgm:cxn modelId="{62CC88C2-A8E5-491F-9B32-486F991D5ABA}" type="presOf" srcId="{FD66930C-0A1A-4EF4-8B4E-9B1B31C6A270}" destId="{50FD8715-83F8-473E-B6D4-5B4E272800E8}" srcOrd="0" destOrd="2" presId="urn:microsoft.com/office/officeart/2005/8/layout/hList1"/>
    <dgm:cxn modelId="{8235C1FC-1719-43AA-87F9-C47D2762CD60}" type="presOf" srcId="{BEF0A061-433A-4450-B72C-1608FE18BBBC}" destId="{54EC8C29-5EE4-49C6-B285-3476296F4659}" srcOrd="0" destOrd="0" presId="urn:microsoft.com/office/officeart/2005/8/layout/hList1"/>
    <dgm:cxn modelId="{D3F004E6-7C65-4E5B-B48C-53F33CA8E946}" type="presParOf" srcId="{2F154B12-A931-4574-8ABF-3657E086B15C}" destId="{C15CDD0E-A79C-4831-AD37-8A8BAD8E9EF7}" srcOrd="0" destOrd="0" presId="urn:microsoft.com/office/officeart/2005/8/layout/hList1"/>
    <dgm:cxn modelId="{57351880-4415-4CCE-B5A4-39A986C52228}" type="presParOf" srcId="{C15CDD0E-A79C-4831-AD37-8A8BAD8E9EF7}" destId="{54EC8C29-5EE4-49C6-B285-3476296F4659}" srcOrd="0" destOrd="0" presId="urn:microsoft.com/office/officeart/2005/8/layout/hList1"/>
    <dgm:cxn modelId="{97B64380-D489-460C-A5DF-1023F0D6994D}" type="presParOf" srcId="{C15CDD0E-A79C-4831-AD37-8A8BAD8E9EF7}" destId="{50FD8715-83F8-473E-B6D4-5B4E272800E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E5CDC3-3375-472D-AB62-11DB90271333}" type="doc">
      <dgm:prSet loTypeId="urn:microsoft.com/office/officeart/2005/8/layout/hList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IN"/>
        </a:p>
      </dgm:t>
    </dgm:pt>
    <dgm:pt modelId="{36F7D379-5EEE-4838-8F3F-923F0C17B43E}">
      <dgm:prSet phldrT="[Text]" phldr="0" custT="1"/>
      <dgm:spPr/>
      <dgm:t>
        <a:bodyPr/>
        <a:lstStyle/>
        <a:p>
          <a:r>
            <a:rPr lang="en-IN" sz="1800" b="1" dirty="0"/>
            <a:t>LNG</a:t>
          </a:r>
        </a:p>
      </dgm:t>
    </dgm:pt>
    <dgm:pt modelId="{0B3752BC-B6E2-40AD-8F88-FF2C8FE21C5F}" type="parTrans" cxnId="{756E5D26-4691-4551-A34C-1002640584B8}">
      <dgm:prSet/>
      <dgm:spPr/>
      <dgm:t>
        <a:bodyPr/>
        <a:lstStyle/>
        <a:p>
          <a:endParaRPr lang="en-IN"/>
        </a:p>
      </dgm:t>
    </dgm:pt>
    <dgm:pt modelId="{B335413F-5BFF-4D89-AA77-75C7EB91158B}" type="sibTrans" cxnId="{756E5D26-4691-4551-A34C-1002640584B8}">
      <dgm:prSet/>
      <dgm:spPr/>
      <dgm:t>
        <a:bodyPr/>
        <a:lstStyle/>
        <a:p>
          <a:endParaRPr lang="en-IN"/>
        </a:p>
      </dgm:t>
    </dgm:pt>
    <dgm:pt modelId="{B0553AE0-AB4A-426F-9216-92A28267E354}">
      <dgm:prSet phldrT="[Text]" phldr="0" custT="1"/>
      <dgm:spPr/>
      <dgm:t>
        <a:bodyPr/>
        <a:lstStyle/>
        <a:p>
          <a:r>
            <a:rPr lang="en-IN" sz="1400" b="1" dirty="0"/>
            <a:t>Current Use:</a:t>
          </a:r>
          <a:r>
            <a:rPr lang="en-IN" sz="1400" dirty="0"/>
            <a:t> Operational for select Indian coastal and LNG carriers; IGF Code compliant</a:t>
          </a:r>
        </a:p>
      </dgm:t>
    </dgm:pt>
    <dgm:pt modelId="{15DEBC1A-5AE7-40A8-8606-DA9C59577AE5}" type="parTrans" cxnId="{5BD6D416-B0B0-425A-A6F7-73AF2930A475}">
      <dgm:prSet/>
      <dgm:spPr/>
      <dgm:t>
        <a:bodyPr/>
        <a:lstStyle/>
        <a:p>
          <a:endParaRPr lang="en-IN"/>
        </a:p>
      </dgm:t>
    </dgm:pt>
    <dgm:pt modelId="{23A19757-3B0D-4301-85F7-8328D77816D2}" type="sibTrans" cxnId="{5BD6D416-B0B0-425A-A6F7-73AF2930A475}">
      <dgm:prSet/>
      <dgm:spPr/>
      <dgm:t>
        <a:bodyPr/>
        <a:lstStyle/>
        <a:p>
          <a:endParaRPr lang="en-IN"/>
        </a:p>
      </dgm:t>
    </dgm:pt>
    <dgm:pt modelId="{EB60E513-FF6D-433E-BCE5-4DC7B1F40351}">
      <dgm:prSet phldrT="[Text]" phldr="0" custT="1"/>
      <dgm:spPr/>
      <dgm:t>
        <a:bodyPr/>
        <a:lstStyle/>
        <a:p>
          <a:r>
            <a:rPr lang="en-IN" sz="1800" b="1" dirty="0"/>
            <a:t>Biofuel</a:t>
          </a:r>
        </a:p>
      </dgm:t>
    </dgm:pt>
    <dgm:pt modelId="{682DF3BA-9A99-44C8-8CCE-19EAA780C88D}" type="parTrans" cxnId="{27F1B35C-E51F-439F-AA25-4A0EC0EAF7DB}">
      <dgm:prSet/>
      <dgm:spPr/>
      <dgm:t>
        <a:bodyPr/>
        <a:lstStyle/>
        <a:p>
          <a:endParaRPr lang="en-IN"/>
        </a:p>
      </dgm:t>
    </dgm:pt>
    <dgm:pt modelId="{79BAB1C7-AA48-4DB4-909E-D874ADB54C85}" type="sibTrans" cxnId="{27F1B35C-E51F-439F-AA25-4A0EC0EAF7DB}">
      <dgm:prSet/>
      <dgm:spPr/>
      <dgm:t>
        <a:bodyPr/>
        <a:lstStyle/>
        <a:p>
          <a:endParaRPr lang="en-IN"/>
        </a:p>
      </dgm:t>
    </dgm:pt>
    <dgm:pt modelId="{6B9192FF-F8A1-4ED5-8E4D-722FD9572EC0}">
      <dgm:prSet phldrT="[Text]" phldr="0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IN" sz="1400" b="1" dirty="0"/>
            <a:t>Marine Trials:</a:t>
          </a:r>
          <a:r>
            <a:rPr lang="en-IN" sz="1400" dirty="0"/>
            <a:t> Successfully tested on marine engines</a:t>
          </a:r>
        </a:p>
      </dgm:t>
    </dgm:pt>
    <dgm:pt modelId="{9BD95FEF-77B4-4846-93E2-64D1DFFD892E}" type="parTrans" cxnId="{0C168CDA-0FA0-4462-94F6-3979971434F8}">
      <dgm:prSet/>
      <dgm:spPr/>
      <dgm:t>
        <a:bodyPr/>
        <a:lstStyle/>
        <a:p>
          <a:endParaRPr lang="en-IN"/>
        </a:p>
      </dgm:t>
    </dgm:pt>
    <dgm:pt modelId="{E3919045-4134-46E9-8B5C-B52141F54A48}" type="sibTrans" cxnId="{0C168CDA-0FA0-4462-94F6-3979971434F8}">
      <dgm:prSet/>
      <dgm:spPr/>
      <dgm:t>
        <a:bodyPr/>
        <a:lstStyle/>
        <a:p>
          <a:endParaRPr lang="en-IN"/>
        </a:p>
      </dgm:t>
    </dgm:pt>
    <dgm:pt modelId="{7D123B26-D3FF-442B-A2A7-CE578F0C62EB}">
      <dgm:prSet phldrT="[Text]" phldr="0" custT="1"/>
      <dgm:spPr/>
      <dgm:t>
        <a:bodyPr/>
        <a:lstStyle/>
        <a:p>
          <a:r>
            <a:rPr lang="en-IN" sz="1800" b="1" dirty="0"/>
            <a:t>Ammonia</a:t>
          </a:r>
        </a:p>
      </dgm:t>
    </dgm:pt>
    <dgm:pt modelId="{C61FA411-0AA2-46A9-8E0E-D6FC18DAB43C}" type="parTrans" cxnId="{F64BB802-D248-4D39-AEE7-0E48E7F2494C}">
      <dgm:prSet/>
      <dgm:spPr/>
      <dgm:t>
        <a:bodyPr/>
        <a:lstStyle/>
        <a:p>
          <a:endParaRPr lang="en-IN"/>
        </a:p>
      </dgm:t>
    </dgm:pt>
    <dgm:pt modelId="{BD3B6839-76B4-4889-9FC7-3D7610A3E368}" type="sibTrans" cxnId="{F64BB802-D248-4D39-AEE7-0E48E7F2494C}">
      <dgm:prSet/>
      <dgm:spPr/>
      <dgm:t>
        <a:bodyPr/>
        <a:lstStyle/>
        <a:p>
          <a:endParaRPr lang="en-IN"/>
        </a:p>
      </dgm:t>
    </dgm:pt>
    <dgm:pt modelId="{F00C275C-E461-4BAB-BE3A-CBDF3A2224E0}">
      <dgm:prSet phldrT="[Text]" phldr="0" custT="1"/>
      <dgm:spPr/>
      <dgm:t>
        <a:bodyPr/>
        <a:lstStyle/>
        <a:p>
          <a:r>
            <a:rPr lang="en-IN" sz="1400" b="1" dirty="0"/>
            <a:t>Export Positioning:</a:t>
          </a:r>
          <a:r>
            <a:rPr lang="en-IN" sz="1400" dirty="0"/>
            <a:t> </a:t>
          </a:r>
          <a:r>
            <a:rPr lang="en-IN" sz="1400" b="1" dirty="0"/>
            <a:t>Kandla to produce green ammonia</a:t>
          </a:r>
          <a:r>
            <a:rPr lang="en-IN" sz="1400" dirty="0"/>
            <a:t> (L&amp;T + Itochu JV) for </a:t>
          </a:r>
          <a:r>
            <a:rPr lang="en-IN" sz="1400" b="1" dirty="0"/>
            <a:t>Singapore bunkering</a:t>
          </a:r>
          <a:endParaRPr lang="en-IN" sz="1400" dirty="0"/>
        </a:p>
      </dgm:t>
    </dgm:pt>
    <dgm:pt modelId="{81596B38-68CC-48C9-BBD4-66AC298E788F}" type="parTrans" cxnId="{7F4FE645-E1A8-4D71-AD8C-D0DD9A05A952}">
      <dgm:prSet/>
      <dgm:spPr/>
      <dgm:t>
        <a:bodyPr/>
        <a:lstStyle/>
        <a:p>
          <a:endParaRPr lang="en-IN"/>
        </a:p>
      </dgm:t>
    </dgm:pt>
    <dgm:pt modelId="{1DC0ED80-CBCF-4BE9-96A5-04FFA1A79602}" type="sibTrans" cxnId="{7F4FE645-E1A8-4D71-AD8C-D0DD9A05A952}">
      <dgm:prSet/>
      <dgm:spPr/>
      <dgm:t>
        <a:bodyPr/>
        <a:lstStyle/>
        <a:p>
          <a:endParaRPr lang="en-IN"/>
        </a:p>
      </dgm:t>
    </dgm:pt>
    <dgm:pt modelId="{CDDDA4BD-3CE6-4B50-ACC7-C5332487296C}">
      <dgm:prSet phldrT="[Text]" phldr="0" custT="1"/>
      <dgm:spPr/>
      <dgm:t>
        <a:bodyPr/>
        <a:lstStyle/>
        <a:p>
          <a:r>
            <a:rPr lang="en-IN" sz="1800" b="1" dirty="0"/>
            <a:t>Methanol</a:t>
          </a:r>
        </a:p>
      </dgm:t>
    </dgm:pt>
    <dgm:pt modelId="{90F194B7-DB00-4CF2-8C1A-964715F33D5E}" type="parTrans" cxnId="{2C98B4E4-3B1B-4EFF-B0DC-A22AD9FF615A}">
      <dgm:prSet/>
      <dgm:spPr/>
      <dgm:t>
        <a:bodyPr/>
        <a:lstStyle/>
        <a:p>
          <a:endParaRPr lang="en-IN"/>
        </a:p>
      </dgm:t>
    </dgm:pt>
    <dgm:pt modelId="{70FBD6C2-0984-4B05-A78B-DCA020685F63}" type="sibTrans" cxnId="{2C98B4E4-3B1B-4EFF-B0DC-A22AD9FF615A}">
      <dgm:prSet/>
      <dgm:spPr/>
      <dgm:t>
        <a:bodyPr/>
        <a:lstStyle/>
        <a:p>
          <a:endParaRPr lang="en-IN"/>
        </a:p>
      </dgm:t>
    </dgm:pt>
    <dgm:pt modelId="{1A49C301-5511-4164-AA7B-EA4963DF187B}">
      <dgm:prSet phldrT="[Text]" phldr="0" custT="1"/>
      <dgm:spPr/>
      <dgm:t>
        <a:bodyPr/>
        <a:lstStyle/>
        <a:p>
          <a:r>
            <a:rPr lang="en-IN" sz="1400" b="1" dirty="0"/>
            <a:t>Port Pilot:</a:t>
          </a:r>
          <a:r>
            <a:rPr lang="en-IN" sz="1400" dirty="0"/>
            <a:t> </a:t>
          </a:r>
          <a:r>
            <a:rPr lang="en-IN" sz="1400" b="1" dirty="0"/>
            <a:t>VOC Port launched India's first Green Hydrogen Pilot Plant</a:t>
          </a:r>
          <a:r>
            <a:rPr lang="en-IN" sz="1400" dirty="0"/>
            <a:t> (5 Sep 2025)</a:t>
          </a:r>
        </a:p>
      </dgm:t>
    </dgm:pt>
    <dgm:pt modelId="{3B29547C-397A-427B-B085-F43D819F9868}" type="parTrans" cxnId="{44C69255-CCE5-40BB-B779-31E316C55BC4}">
      <dgm:prSet/>
      <dgm:spPr/>
      <dgm:t>
        <a:bodyPr/>
        <a:lstStyle/>
        <a:p>
          <a:endParaRPr lang="en-IN"/>
        </a:p>
      </dgm:t>
    </dgm:pt>
    <dgm:pt modelId="{E7CF5A60-7E18-4E77-B9C6-D21729126820}" type="sibTrans" cxnId="{44C69255-CCE5-40BB-B779-31E316C55BC4}">
      <dgm:prSet/>
      <dgm:spPr/>
      <dgm:t>
        <a:bodyPr/>
        <a:lstStyle/>
        <a:p>
          <a:endParaRPr lang="en-IN"/>
        </a:p>
      </dgm:t>
    </dgm:pt>
    <dgm:pt modelId="{2CFA7239-06F4-4F80-8048-74A3FC116D63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IN" sz="1400" b="1" dirty="0"/>
            <a:t>Infrastructure:</a:t>
          </a:r>
          <a:r>
            <a:rPr lang="en-IN" sz="1400" dirty="0"/>
            <a:t> LNG terminals at </a:t>
          </a:r>
          <a:r>
            <a:rPr lang="en-IN" sz="1400" b="1" dirty="0" err="1"/>
            <a:t>Dahej</a:t>
          </a:r>
          <a:r>
            <a:rPr lang="en-IN" sz="1400" b="1" dirty="0"/>
            <a:t>, Hazira, Kochi</a:t>
          </a:r>
          <a:r>
            <a:rPr lang="en-IN" sz="1400" dirty="0"/>
            <a:t>; feasibility for bunkering at JNPA</a:t>
          </a:r>
        </a:p>
      </dgm:t>
    </dgm:pt>
    <dgm:pt modelId="{653BAB6B-A1FE-484A-A714-3B64845145B4}" type="parTrans" cxnId="{8922D3B5-4826-43CD-9101-549D9C41217D}">
      <dgm:prSet/>
      <dgm:spPr/>
      <dgm:t>
        <a:bodyPr/>
        <a:lstStyle/>
        <a:p>
          <a:endParaRPr lang="en-IN"/>
        </a:p>
      </dgm:t>
    </dgm:pt>
    <dgm:pt modelId="{BC59EF6D-BB6F-45B8-BD71-8B3CD6805550}" type="sibTrans" cxnId="{8922D3B5-4826-43CD-9101-549D9C41217D}">
      <dgm:prSet/>
      <dgm:spPr/>
      <dgm:t>
        <a:bodyPr/>
        <a:lstStyle/>
        <a:p>
          <a:endParaRPr lang="en-IN"/>
        </a:p>
      </dgm:t>
    </dgm:pt>
    <dgm:pt modelId="{D9B7B661-C8F4-45DF-BED3-48F3AA39F4FB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IN" sz="1400" b="1"/>
            <a:t>Maritime Role:</a:t>
          </a:r>
          <a:r>
            <a:rPr lang="en-IN" sz="1400"/>
            <a:t> Transition fuel till 2035 under IMO GHG transition</a:t>
          </a:r>
        </a:p>
      </dgm:t>
    </dgm:pt>
    <dgm:pt modelId="{3F67D649-DDB7-4F16-97BD-B4BA3FF8AA43}" type="parTrans" cxnId="{145B3B04-6B60-4503-B5AF-B420C2783A9E}">
      <dgm:prSet/>
      <dgm:spPr/>
      <dgm:t>
        <a:bodyPr/>
        <a:lstStyle/>
        <a:p>
          <a:endParaRPr lang="en-IN"/>
        </a:p>
      </dgm:t>
    </dgm:pt>
    <dgm:pt modelId="{28C375DD-5456-4B14-92F1-52E900E48C71}" type="sibTrans" cxnId="{145B3B04-6B60-4503-B5AF-B420C2783A9E}">
      <dgm:prSet/>
      <dgm:spPr/>
      <dgm:t>
        <a:bodyPr/>
        <a:lstStyle/>
        <a:p>
          <a:endParaRPr lang="en-IN"/>
        </a:p>
      </dgm:t>
    </dgm:pt>
    <dgm:pt modelId="{E3A62B59-A2AC-45AF-8ADE-1CD5DF1F0B9D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IN" sz="1400" b="1" dirty="0"/>
            <a:t>Limitation:</a:t>
          </a:r>
          <a:r>
            <a:rPr lang="en-IN" sz="1400" dirty="0"/>
            <a:t> Methane slip &amp; future carbon costs reduce long-term advantage</a:t>
          </a:r>
        </a:p>
      </dgm:t>
    </dgm:pt>
    <dgm:pt modelId="{8E374401-85F0-4927-A385-0531A5EBB43C}" type="parTrans" cxnId="{C5A9F4F4-B8D1-4DC6-AEF5-9E59B8E3C884}">
      <dgm:prSet/>
      <dgm:spPr/>
      <dgm:t>
        <a:bodyPr/>
        <a:lstStyle/>
        <a:p>
          <a:endParaRPr lang="en-IN"/>
        </a:p>
      </dgm:t>
    </dgm:pt>
    <dgm:pt modelId="{7365F5DD-07CC-49AD-BFCD-4D6D71F71DBD}" type="sibTrans" cxnId="{C5A9F4F4-B8D1-4DC6-AEF5-9E59B8E3C884}">
      <dgm:prSet/>
      <dgm:spPr/>
      <dgm:t>
        <a:bodyPr/>
        <a:lstStyle/>
        <a:p>
          <a:endParaRPr lang="en-IN"/>
        </a:p>
      </dgm:t>
    </dgm:pt>
    <dgm:pt modelId="{2E0D2EE0-2D15-45A2-8E10-8ED0D764A94A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IN" sz="1400" b="1" dirty="0"/>
            <a:t>Supply Base:</a:t>
          </a:r>
          <a:r>
            <a:rPr lang="en-IN" sz="1400" dirty="0"/>
            <a:t> Drop in Blends. Domestic production.  </a:t>
          </a:r>
          <a:r>
            <a:rPr lang="en-IN" sz="1400" b="1" dirty="0"/>
            <a:t>Blending with FAME, HVO</a:t>
          </a:r>
        </a:p>
      </dgm:t>
    </dgm:pt>
    <dgm:pt modelId="{0F4C6BAF-CF72-48D0-B9DB-AB084DA1D42B}" type="parTrans" cxnId="{E95CF4DA-E30C-45B2-AE4D-DEFFF12E4E11}">
      <dgm:prSet/>
      <dgm:spPr/>
      <dgm:t>
        <a:bodyPr/>
        <a:lstStyle/>
        <a:p>
          <a:endParaRPr lang="en-IN"/>
        </a:p>
      </dgm:t>
    </dgm:pt>
    <dgm:pt modelId="{89FAE2E6-0193-43EF-907C-F1DF32CB1915}" type="sibTrans" cxnId="{E95CF4DA-E30C-45B2-AE4D-DEFFF12E4E11}">
      <dgm:prSet/>
      <dgm:spPr/>
      <dgm:t>
        <a:bodyPr/>
        <a:lstStyle/>
        <a:p>
          <a:endParaRPr lang="en-IN"/>
        </a:p>
      </dgm:t>
    </dgm:pt>
    <dgm:pt modelId="{14C75546-13B2-4BBE-863D-618D92F81D9C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IN" sz="1400" b="1"/>
            <a:t>Distribution:</a:t>
          </a:r>
          <a:r>
            <a:rPr lang="en-IN" sz="1400"/>
            <a:t> Can use existing bunkering infrastructure without port redesign</a:t>
          </a:r>
        </a:p>
      </dgm:t>
    </dgm:pt>
    <dgm:pt modelId="{C7C3EAE8-B555-46DA-934B-F9BFDC3DC1EC}" type="parTrans" cxnId="{B363F80A-56FC-4543-8CB6-76A1897A8853}">
      <dgm:prSet/>
      <dgm:spPr/>
      <dgm:t>
        <a:bodyPr/>
        <a:lstStyle/>
        <a:p>
          <a:endParaRPr lang="en-IN"/>
        </a:p>
      </dgm:t>
    </dgm:pt>
    <dgm:pt modelId="{5B98B437-9751-48F9-A6E2-123190081F05}" type="sibTrans" cxnId="{B363F80A-56FC-4543-8CB6-76A1897A8853}">
      <dgm:prSet/>
      <dgm:spPr/>
      <dgm:t>
        <a:bodyPr/>
        <a:lstStyle/>
        <a:p>
          <a:endParaRPr lang="en-IN"/>
        </a:p>
      </dgm:t>
    </dgm:pt>
    <dgm:pt modelId="{C480705C-D30C-419A-87F6-51795609AF67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IN" sz="1400" b="1"/>
            <a:t>Advantage:</a:t>
          </a:r>
          <a:r>
            <a:rPr lang="en-IN" sz="1400"/>
            <a:t> Short-term compliance option for Indian fleet under CII/GHG without retrofits</a:t>
          </a:r>
        </a:p>
      </dgm:t>
    </dgm:pt>
    <dgm:pt modelId="{716F6F18-E1BD-45E8-B594-D57E3F856C8F}" type="parTrans" cxnId="{C0D347A7-A5DD-4913-982F-A0AB46349C2B}">
      <dgm:prSet/>
      <dgm:spPr/>
      <dgm:t>
        <a:bodyPr/>
        <a:lstStyle/>
        <a:p>
          <a:endParaRPr lang="en-IN"/>
        </a:p>
      </dgm:t>
    </dgm:pt>
    <dgm:pt modelId="{C43D3FEA-947E-4219-AA5F-725CD7AD430F}" type="sibTrans" cxnId="{C0D347A7-A5DD-4913-982F-A0AB46349C2B}">
      <dgm:prSet/>
      <dgm:spPr/>
      <dgm:t>
        <a:bodyPr/>
        <a:lstStyle/>
        <a:p>
          <a:endParaRPr lang="en-IN"/>
        </a:p>
      </dgm:t>
    </dgm:pt>
    <dgm:pt modelId="{801B1B89-8326-4B57-82C6-06DADC465F50}">
      <dgm:prSet phldrT="[Text]" phldr="0" custT="1"/>
      <dgm:spPr/>
      <dgm:t>
        <a:bodyPr/>
        <a:lstStyle/>
        <a:p>
          <a:r>
            <a:rPr lang="en-IN" sz="1800" b="1" dirty="0"/>
            <a:t>Hydrogen </a:t>
          </a:r>
        </a:p>
      </dgm:t>
    </dgm:pt>
    <dgm:pt modelId="{BB1C52C7-AA1B-4E9F-8483-DDB41DAE3754}" type="parTrans" cxnId="{7E626C2C-7636-480A-A1FB-E646BDB2A496}">
      <dgm:prSet/>
      <dgm:spPr/>
      <dgm:t>
        <a:bodyPr/>
        <a:lstStyle/>
        <a:p>
          <a:endParaRPr lang="en-IN"/>
        </a:p>
      </dgm:t>
    </dgm:pt>
    <dgm:pt modelId="{74AEF3E2-B99F-416B-8E6D-9975803CFD70}" type="sibTrans" cxnId="{7E626C2C-7636-480A-A1FB-E646BDB2A496}">
      <dgm:prSet/>
      <dgm:spPr/>
      <dgm:t>
        <a:bodyPr/>
        <a:lstStyle/>
        <a:p>
          <a:endParaRPr lang="en-IN"/>
        </a:p>
      </dgm:t>
    </dgm:pt>
    <dgm:pt modelId="{156C102D-6991-43AF-AEFC-1D802E1CBAC5}">
      <dgm:prSet phldrT="[Text]" phldr="0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IN" b="1" dirty="0"/>
            <a:t>Marine Use</a:t>
          </a:r>
          <a:r>
            <a:rPr lang="en-IN" dirty="0"/>
            <a:t>: Dual-fuel methanol engines already ordered by global majors</a:t>
          </a:r>
        </a:p>
      </dgm:t>
    </dgm:pt>
    <dgm:pt modelId="{B00D01E0-A90B-4AAC-A9EE-BC090CDC63EB}" type="parTrans" cxnId="{05B5F537-6799-4089-9737-CF8B2057103E}">
      <dgm:prSet/>
      <dgm:spPr/>
      <dgm:t>
        <a:bodyPr/>
        <a:lstStyle/>
        <a:p>
          <a:endParaRPr lang="en-IN"/>
        </a:p>
      </dgm:t>
    </dgm:pt>
    <dgm:pt modelId="{3CD1750D-1DA3-4805-9B19-0876A6404235}" type="sibTrans" cxnId="{05B5F537-6799-4089-9737-CF8B2057103E}">
      <dgm:prSet/>
      <dgm:spPr/>
      <dgm:t>
        <a:bodyPr/>
        <a:lstStyle/>
        <a:p>
          <a:endParaRPr lang="en-IN"/>
        </a:p>
      </dgm:t>
    </dgm:pt>
    <dgm:pt modelId="{7DAE0B34-8AEA-47DC-A2BD-085A7A017194}">
      <dgm:prSet phldrT="[Text]" phldr="0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IN" b="1"/>
            <a:t>Breakthrough:</a:t>
          </a:r>
          <a:r>
            <a:rPr lang="en-IN"/>
            <a:t> </a:t>
          </a:r>
          <a:r>
            <a:rPr lang="en-IN" b="1"/>
            <a:t>India's first Green Methanol Bunkering Hub</a:t>
          </a:r>
          <a:r>
            <a:rPr lang="en-IN"/>
            <a:t> under construction at </a:t>
          </a:r>
          <a:r>
            <a:rPr lang="en-IN" b="1"/>
            <a:t>VOC Port (Tuticorin)</a:t>
          </a:r>
          <a:r>
            <a:rPr lang="en-IN"/>
            <a:t> – 750 m³ terminal (SOPAN Group)</a:t>
          </a:r>
          <a:endParaRPr lang="en-IN" dirty="0"/>
        </a:p>
      </dgm:t>
    </dgm:pt>
    <dgm:pt modelId="{0D29D9F4-2CA3-4873-89C8-64FCA4DA5BCE}" type="parTrans" cxnId="{F6629B3A-5B94-4CB9-9B98-FC473ECBFC40}">
      <dgm:prSet/>
      <dgm:spPr/>
      <dgm:t>
        <a:bodyPr/>
        <a:lstStyle/>
        <a:p>
          <a:endParaRPr lang="en-IN"/>
        </a:p>
      </dgm:t>
    </dgm:pt>
    <dgm:pt modelId="{249C5322-3947-49CC-AA1E-E2E67C2D41E5}" type="sibTrans" cxnId="{F6629B3A-5B94-4CB9-9B98-FC473ECBFC40}">
      <dgm:prSet/>
      <dgm:spPr/>
      <dgm:t>
        <a:bodyPr/>
        <a:lstStyle/>
        <a:p>
          <a:endParaRPr lang="en-IN"/>
        </a:p>
      </dgm:t>
    </dgm:pt>
    <dgm:pt modelId="{4634A5EB-B20C-4E45-8D92-D509488EB37B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IN" b="1" dirty="0"/>
            <a:t>Production Shift:</a:t>
          </a:r>
          <a:r>
            <a:rPr lang="en-IN" dirty="0"/>
            <a:t> India transitioning from coal-based brown methanol to green methanol (hydrogen + CO₂ capture)</a:t>
          </a:r>
        </a:p>
      </dgm:t>
    </dgm:pt>
    <dgm:pt modelId="{DC1DE5B4-B367-43C1-9454-A6A3EE4E6E10}" type="parTrans" cxnId="{C9F7F8EB-D5CD-40AD-B3F0-9D0C8E736FF5}">
      <dgm:prSet/>
      <dgm:spPr/>
      <dgm:t>
        <a:bodyPr/>
        <a:lstStyle/>
        <a:p>
          <a:endParaRPr lang="en-IN"/>
        </a:p>
      </dgm:t>
    </dgm:pt>
    <dgm:pt modelId="{0F2096AD-CE2F-4105-B2F6-55C4739B0AD8}" type="sibTrans" cxnId="{C9F7F8EB-D5CD-40AD-B3F0-9D0C8E736FF5}">
      <dgm:prSet/>
      <dgm:spPr/>
      <dgm:t>
        <a:bodyPr/>
        <a:lstStyle/>
        <a:p>
          <a:endParaRPr lang="en-IN"/>
        </a:p>
      </dgm:t>
    </dgm:pt>
    <dgm:pt modelId="{A76A6EDB-0A71-4D89-A250-D3B1D9EA06F8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IN" b="1" dirty="0"/>
            <a:t>Maritime Suitability:</a:t>
          </a:r>
          <a:r>
            <a:rPr lang="en-IN" dirty="0"/>
            <a:t> Engine-ready (Maersk, MAN ES technology) – early adopter fuel under IMO</a:t>
          </a:r>
        </a:p>
      </dgm:t>
    </dgm:pt>
    <dgm:pt modelId="{A83A55DB-7083-4670-B53A-0099452DED27}" type="parTrans" cxnId="{8D8E6E99-14C7-4573-8E2D-9592A3FBDAC3}">
      <dgm:prSet/>
      <dgm:spPr/>
      <dgm:t>
        <a:bodyPr/>
        <a:lstStyle/>
        <a:p>
          <a:endParaRPr lang="en-IN"/>
        </a:p>
      </dgm:t>
    </dgm:pt>
    <dgm:pt modelId="{0718C0DC-4741-457C-9600-8C3F170BB860}" type="sibTrans" cxnId="{8D8E6E99-14C7-4573-8E2D-9592A3FBDAC3}">
      <dgm:prSet/>
      <dgm:spPr/>
      <dgm:t>
        <a:bodyPr/>
        <a:lstStyle/>
        <a:p>
          <a:endParaRPr lang="en-IN"/>
        </a:p>
      </dgm:t>
    </dgm:pt>
    <dgm:pt modelId="{45C6F748-0D9C-47A7-8B41-DB097734A65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b="1" dirty="0"/>
            <a:t>Role:</a:t>
          </a:r>
          <a:r>
            <a:rPr lang="en-IN" dirty="0"/>
            <a:t> Likely first large-scale alternative fuel to enter Indian ports post-2030</a:t>
          </a:r>
        </a:p>
      </dgm:t>
    </dgm:pt>
    <dgm:pt modelId="{927FF362-0DD7-4517-B61F-8F9871E870DA}" type="parTrans" cxnId="{5C077E86-F983-4B21-958D-55A8AE3EF3C6}">
      <dgm:prSet/>
      <dgm:spPr/>
      <dgm:t>
        <a:bodyPr/>
        <a:lstStyle/>
        <a:p>
          <a:endParaRPr lang="en-IN"/>
        </a:p>
      </dgm:t>
    </dgm:pt>
    <dgm:pt modelId="{A1EFCE41-44DE-436B-B765-F3A93E78CC97}" type="sibTrans" cxnId="{5C077E86-F983-4B21-958D-55A8AE3EF3C6}">
      <dgm:prSet/>
      <dgm:spPr/>
      <dgm:t>
        <a:bodyPr/>
        <a:lstStyle/>
        <a:p>
          <a:endParaRPr lang="en-IN"/>
        </a:p>
      </dgm:t>
    </dgm:pt>
    <dgm:pt modelId="{D1CBD070-7FE2-404D-9339-304197CACB1D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IN" sz="1400" b="1" dirty="0"/>
            <a:t>Maritime Use:</a:t>
          </a:r>
          <a:r>
            <a:rPr lang="en-IN" sz="1400" dirty="0"/>
            <a:t> Target fuel for deep-sea vessels (tankers, bulk carriers) post-2035</a:t>
          </a:r>
        </a:p>
      </dgm:t>
    </dgm:pt>
    <dgm:pt modelId="{D64BFA3D-2FA7-40DA-8EF0-0D28339893B1}" type="parTrans" cxnId="{EFF22B77-D751-49AC-B886-2CA1A90CD0E5}">
      <dgm:prSet/>
      <dgm:spPr/>
      <dgm:t>
        <a:bodyPr/>
        <a:lstStyle/>
        <a:p>
          <a:endParaRPr lang="en-IN"/>
        </a:p>
      </dgm:t>
    </dgm:pt>
    <dgm:pt modelId="{1A241EA9-DC5D-4D9C-9CC0-6A500490CBEF}" type="sibTrans" cxnId="{EFF22B77-D751-49AC-B886-2CA1A90CD0E5}">
      <dgm:prSet/>
      <dgm:spPr/>
      <dgm:t>
        <a:bodyPr/>
        <a:lstStyle/>
        <a:p>
          <a:endParaRPr lang="en-IN"/>
        </a:p>
      </dgm:t>
    </dgm:pt>
    <dgm:pt modelId="{F3D06A55-1390-468B-BD15-599077631DC3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IN" sz="1400" b="1"/>
            <a:t>Challenges:</a:t>
          </a:r>
          <a:r>
            <a:rPr lang="en-IN" sz="1400"/>
            <a:t> High Toxicity, safety standards, crew training, IMO safety code under development</a:t>
          </a:r>
        </a:p>
      </dgm:t>
    </dgm:pt>
    <dgm:pt modelId="{C892CB42-D7C3-4E73-8B10-BBCCE2B55F7C}" type="parTrans" cxnId="{AA15DF9A-D122-4CE0-B401-FB19CE5FA798}">
      <dgm:prSet/>
      <dgm:spPr/>
      <dgm:t>
        <a:bodyPr/>
        <a:lstStyle/>
        <a:p>
          <a:endParaRPr lang="en-IN"/>
        </a:p>
      </dgm:t>
    </dgm:pt>
    <dgm:pt modelId="{954CF37C-A87F-4D5F-AA21-C7171A3A5B17}" type="sibTrans" cxnId="{AA15DF9A-D122-4CE0-B401-FB19CE5FA798}">
      <dgm:prSet/>
      <dgm:spPr/>
      <dgm:t>
        <a:bodyPr/>
        <a:lstStyle/>
        <a:p>
          <a:endParaRPr lang="en-IN"/>
        </a:p>
      </dgm:t>
    </dgm:pt>
    <dgm:pt modelId="{D91E6041-8269-473A-BA48-23275A464238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IN" sz="1400" b="1"/>
            <a:t>Strategic Role:</a:t>
          </a:r>
          <a:r>
            <a:rPr lang="en-IN" sz="1400"/>
            <a:t> India positioning as </a:t>
          </a:r>
          <a:r>
            <a:rPr lang="en-IN" sz="1400" b="1"/>
            <a:t>future fuel exporter</a:t>
          </a:r>
          <a:r>
            <a:rPr lang="en-IN" sz="1400"/>
            <a:t>, not just consumer</a:t>
          </a:r>
        </a:p>
      </dgm:t>
    </dgm:pt>
    <dgm:pt modelId="{4AEE570A-21C9-4736-BFC9-6A6A900B69EA}" type="parTrans" cxnId="{6BA5F467-0741-4507-A95B-9479311E1A29}">
      <dgm:prSet/>
      <dgm:spPr/>
      <dgm:t>
        <a:bodyPr/>
        <a:lstStyle/>
        <a:p>
          <a:endParaRPr lang="en-IN"/>
        </a:p>
      </dgm:t>
    </dgm:pt>
    <dgm:pt modelId="{5E2F6DC7-2BE6-4547-BB69-32B47588BA09}" type="sibTrans" cxnId="{6BA5F467-0741-4507-A95B-9479311E1A29}">
      <dgm:prSet/>
      <dgm:spPr/>
      <dgm:t>
        <a:bodyPr/>
        <a:lstStyle/>
        <a:p>
          <a:endParaRPr lang="en-IN"/>
        </a:p>
      </dgm:t>
    </dgm:pt>
    <dgm:pt modelId="{C35CF0CE-B956-49BF-83A3-01C0BA283F6A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IN" sz="1400" b="1"/>
            <a:t>Use in Maritime:</a:t>
          </a:r>
          <a:r>
            <a:rPr lang="en-IN" sz="1400"/>
            <a:t> Not direct – used to produce ammonia/methanol as bunkering fuels</a:t>
          </a:r>
        </a:p>
      </dgm:t>
    </dgm:pt>
    <dgm:pt modelId="{D9713348-9004-4880-A6AB-475369447196}" type="parTrans" cxnId="{9C33ABA7-C22F-488C-B256-8D2E4461BEC8}">
      <dgm:prSet/>
      <dgm:spPr/>
      <dgm:t>
        <a:bodyPr/>
        <a:lstStyle/>
        <a:p>
          <a:endParaRPr lang="en-IN"/>
        </a:p>
      </dgm:t>
    </dgm:pt>
    <dgm:pt modelId="{543DCD81-CDE0-4560-950D-31954AF88A6C}" type="sibTrans" cxnId="{9C33ABA7-C22F-488C-B256-8D2E4461BEC8}">
      <dgm:prSet/>
      <dgm:spPr/>
      <dgm:t>
        <a:bodyPr/>
        <a:lstStyle/>
        <a:p>
          <a:endParaRPr lang="en-IN"/>
        </a:p>
      </dgm:t>
    </dgm:pt>
    <dgm:pt modelId="{7EBB5535-B732-4B66-B158-C79EE1DCA86D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IN" sz="1400" b="1" dirty="0"/>
            <a:t>Infrastructure Need:</a:t>
          </a:r>
          <a:r>
            <a:rPr lang="en-IN" sz="1400" dirty="0"/>
            <a:t> Electrolysers, Liquefaction, port pipelines; </a:t>
          </a:r>
          <a:r>
            <a:rPr lang="en-IN" sz="1400" b="1" dirty="0"/>
            <a:t>High CAPEX</a:t>
          </a:r>
        </a:p>
      </dgm:t>
    </dgm:pt>
    <dgm:pt modelId="{3AE3F701-6EBD-4A70-9CE6-968FF9097B7C}" type="parTrans" cxnId="{7C39E64B-6FF3-4CA8-86D3-B537CBB4BD1C}">
      <dgm:prSet/>
      <dgm:spPr/>
      <dgm:t>
        <a:bodyPr/>
        <a:lstStyle/>
        <a:p>
          <a:endParaRPr lang="en-IN"/>
        </a:p>
      </dgm:t>
    </dgm:pt>
    <dgm:pt modelId="{7C928E68-EF3D-48CE-92EA-938B33E7C385}" type="sibTrans" cxnId="{7C39E64B-6FF3-4CA8-86D3-B537CBB4BD1C}">
      <dgm:prSet/>
      <dgm:spPr/>
      <dgm:t>
        <a:bodyPr/>
        <a:lstStyle/>
        <a:p>
          <a:endParaRPr lang="en-IN"/>
        </a:p>
      </dgm:t>
    </dgm:pt>
    <dgm:pt modelId="{07822817-E823-41BA-AA27-377923083F38}">
      <dgm:prSet custT="1"/>
      <dgm:spPr/>
      <dgm:t>
        <a:bodyPr/>
        <a:lstStyle/>
        <a:p>
          <a:pPr>
            <a:buNone/>
          </a:pPr>
          <a:r>
            <a:rPr lang="en-IN" sz="1400" b="1" dirty="0"/>
            <a:t>Long-Term Role:</a:t>
          </a:r>
          <a:r>
            <a:rPr lang="en-IN" sz="1400" dirty="0"/>
            <a:t> Backbone fuel for synthetic maritime fuels; export market focus</a:t>
          </a:r>
        </a:p>
      </dgm:t>
    </dgm:pt>
    <dgm:pt modelId="{78782A93-53DA-44C2-BAA4-DA8EF40BFFF5}" type="parTrans" cxnId="{116989F7-22DF-4859-B40F-371DEF2F54B6}">
      <dgm:prSet/>
      <dgm:spPr/>
      <dgm:t>
        <a:bodyPr/>
        <a:lstStyle/>
        <a:p>
          <a:endParaRPr lang="en-IN"/>
        </a:p>
      </dgm:t>
    </dgm:pt>
    <dgm:pt modelId="{FB01932D-A1C6-4613-B764-9ED03186776A}" type="sibTrans" cxnId="{116989F7-22DF-4859-B40F-371DEF2F54B6}">
      <dgm:prSet/>
      <dgm:spPr/>
      <dgm:t>
        <a:bodyPr/>
        <a:lstStyle/>
        <a:p>
          <a:endParaRPr lang="en-IN"/>
        </a:p>
      </dgm:t>
    </dgm:pt>
    <dgm:pt modelId="{686C18C2-E2CE-483F-AEAF-41DD53B9CBD8}">
      <dgm:prSet custT="1"/>
      <dgm:spPr/>
      <dgm:t>
        <a:bodyPr/>
        <a:lstStyle/>
        <a:p>
          <a:pPr>
            <a:buNone/>
          </a:pPr>
          <a:endParaRPr lang="en-IN" sz="1400" dirty="0"/>
        </a:p>
      </dgm:t>
    </dgm:pt>
    <dgm:pt modelId="{F7DA2FA9-E90E-4540-BA5B-19EB021F3ED7}" type="parTrans" cxnId="{7FECD783-6FAB-494D-BF97-1337B523E341}">
      <dgm:prSet/>
      <dgm:spPr/>
      <dgm:t>
        <a:bodyPr/>
        <a:lstStyle/>
        <a:p>
          <a:endParaRPr lang="en-IN"/>
        </a:p>
      </dgm:t>
    </dgm:pt>
    <dgm:pt modelId="{11F7E342-0D70-4D17-B252-F51C739FE339}" type="sibTrans" cxnId="{7FECD783-6FAB-494D-BF97-1337B523E341}">
      <dgm:prSet/>
      <dgm:spPr/>
      <dgm:t>
        <a:bodyPr/>
        <a:lstStyle/>
        <a:p>
          <a:endParaRPr lang="en-IN"/>
        </a:p>
      </dgm:t>
    </dgm:pt>
    <dgm:pt modelId="{A6CB2147-77A5-4BAA-9B3D-492A90174CCD}" type="pres">
      <dgm:prSet presAssocID="{BEE5CDC3-3375-472D-AB62-11DB90271333}" presName="Name0" presStyleCnt="0">
        <dgm:presLayoutVars>
          <dgm:dir/>
          <dgm:animLvl val="lvl"/>
          <dgm:resizeHandles val="exact"/>
        </dgm:presLayoutVars>
      </dgm:prSet>
      <dgm:spPr/>
    </dgm:pt>
    <dgm:pt modelId="{50D58E94-6CB5-4669-BADB-4982033E63DF}" type="pres">
      <dgm:prSet presAssocID="{36F7D379-5EEE-4838-8F3F-923F0C17B43E}" presName="composite" presStyleCnt="0"/>
      <dgm:spPr/>
    </dgm:pt>
    <dgm:pt modelId="{C2F9C07B-CF1A-41F3-83E8-9FB0740CFB79}" type="pres">
      <dgm:prSet presAssocID="{36F7D379-5EEE-4838-8F3F-923F0C17B43E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B693EA3C-7A8A-4F49-BA73-EE5ED9F90E4B}" type="pres">
      <dgm:prSet presAssocID="{36F7D379-5EEE-4838-8F3F-923F0C17B43E}" presName="desTx" presStyleLbl="alignAccFollowNode1" presStyleIdx="0" presStyleCnt="5">
        <dgm:presLayoutVars>
          <dgm:bulletEnabled val="1"/>
        </dgm:presLayoutVars>
      </dgm:prSet>
      <dgm:spPr/>
    </dgm:pt>
    <dgm:pt modelId="{BBA90957-7CD4-47EA-90AA-D7EE2F5F3A01}" type="pres">
      <dgm:prSet presAssocID="{B335413F-5BFF-4D89-AA77-75C7EB91158B}" presName="space" presStyleCnt="0"/>
      <dgm:spPr/>
    </dgm:pt>
    <dgm:pt modelId="{E685468B-2BBF-43AC-9F99-BBFBE686B18F}" type="pres">
      <dgm:prSet presAssocID="{EB60E513-FF6D-433E-BCE5-4DC7B1F40351}" presName="composite" presStyleCnt="0"/>
      <dgm:spPr/>
    </dgm:pt>
    <dgm:pt modelId="{A75F9EBC-6D55-432D-9E4D-224E9EFD62B3}" type="pres">
      <dgm:prSet presAssocID="{EB60E513-FF6D-433E-BCE5-4DC7B1F40351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22B91600-6EF0-49FE-BC1E-6818162524CA}" type="pres">
      <dgm:prSet presAssocID="{EB60E513-FF6D-433E-BCE5-4DC7B1F40351}" presName="desTx" presStyleLbl="alignAccFollowNode1" presStyleIdx="1" presStyleCnt="5">
        <dgm:presLayoutVars>
          <dgm:bulletEnabled val="1"/>
        </dgm:presLayoutVars>
      </dgm:prSet>
      <dgm:spPr/>
    </dgm:pt>
    <dgm:pt modelId="{9E39862D-3274-4D9F-B39F-96BB69C0C057}" type="pres">
      <dgm:prSet presAssocID="{79BAB1C7-AA48-4DB4-909E-D874ADB54C85}" presName="space" presStyleCnt="0"/>
      <dgm:spPr/>
    </dgm:pt>
    <dgm:pt modelId="{08D410AA-37AD-4F6C-AFB9-C60B5A586398}" type="pres">
      <dgm:prSet presAssocID="{7D123B26-D3FF-442B-A2A7-CE578F0C62EB}" presName="composite" presStyleCnt="0"/>
      <dgm:spPr/>
    </dgm:pt>
    <dgm:pt modelId="{18FD81C8-D7D6-4641-80B3-D9DD1EA06141}" type="pres">
      <dgm:prSet presAssocID="{7D123B26-D3FF-442B-A2A7-CE578F0C62EB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83578D10-6425-4B6B-B13F-EDEDA2FBA28B}" type="pres">
      <dgm:prSet presAssocID="{7D123B26-D3FF-442B-A2A7-CE578F0C62EB}" presName="desTx" presStyleLbl="alignAccFollowNode1" presStyleIdx="2" presStyleCnt="5">
        <dgm:presLayoutVars>
          <dgm:bulletEnabled val="1"/>
        </dgm:presLayoutVars>
      </dgm:prSet>
      <dgm:spPr/>
    </dgm:pt>
    <dgm:pt modelId="{D5D3F292-D320-436A-A3C3-23182D76E367}" type="pres">
      <dgm:prSet presAssocID="{BD3B6839-76B4-4889-9FC7-3D7610A3E368}" presName="space" presStyleCnt="0"/>
      <dgm:spPr/>
    </dgm:pt>
    <dgm:pt modelId="{CCF92BB4-F878-4575-B718-038141D00E5B}" type="pres">
      <dgm:prSet presAssocID="{CDDDA4BD-3CE6-4B50-ACC7-C5332487296C}" presName="composite" presStyleCnt="0"/>
      <dgm:spPr/>
    </dgm:pt>
    <dgm:pt modelId="{9B957BF2-3D30-49BF-9D82-3D3413905ABD}" type="pres">
      <dgm:prSet presAssocID="{CDDDA4BD-3CE6-4B50-ACC7-C5332487296C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C843754E-5E9F-4910-9DAE-9FC5DE82369E}" type="pres">
      <dgm:prSet presAssocID="{CDDDA4BD-3CE6-4B50-ACC7-C5332487296C}" presName="desTx" presStyleLbl="alignAccFollowNode1" presStyleIdx="3" presStyleCnt="5">
        <dgm:presLayoutVars>
          <dgm:bulletEnabled val="1"/>
        </dgm:presLayoutVars>
      </dgm:prSet>
      <dgm:spPr/>
    </dgm:pt>
    <dgm:pt modelId="{8F99E4AB-A9BE-4354-BC42-823F17116CD3}" type="pres">
      <dgm:prSet presAssocID="{70FBD6C2-0984-4B05-A78B-DCA020685F63}" presName="space" presStyleCnt="0"/>
      <dgm:spPr/>
    </dgm:pt>
    <dgm:pt modelId="{326B4DB5-A454-42CA-9645-5354E4F55AAA}" type="pres">
      <dgm:prSet presAssocID="{801B1B89-8326-4B57-82C6-06DADC465F50}" presName="composite" presStyleCnt="0"/>
      <dgm:spPr/>
    </dgm:pt>
    <dgm:pt modelId="{990F08D1-DEFE-4039-AEAA-C2E45A472DF3}" type="pres">
      <dgm:prSet presAssocID="{801B1B89-8326-4B57-82C6-06DADC465F50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82DE2EC8-BD31-414A-BFEC-DF1BE4BC92FE}" type="pres">
      <dgm:prSet presAssocID="{801B1B89-8326-4B57-82C6-06DADC465F50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F64BB802-D248-4D39-AEE7-0E48E7F2494C}" srcId="{BEE5CDC3-3375-472D-AB62-11DB90271333}" destId="{7D123B26-D3FF-442B-A2A7-CE578F0C62EB}" srcOrd="2" destOrd="0" parTransId="{C61FA411-0AA2-46A9-8E0E-D6FC18DAB43C}" sibTransId="{BD3B6839-76B4-4889-9FC7-3D7610A3E368}"/>
    <dgm:cxn modelId="{145B3B04-6B60-4503-B5AF-B420C2783A9E}" srcId="{36F7D379-5EEE-4838-8F3F-923F0C17B43E}" destId="{D9B7B661-C8F4-45DF-BED3-48F3AA39F4FB}" srcOrd="2" destOrd="0" parTransId="{3F67D649-DDB7-4F16-97BD-B4BA3FF8AA43}" sibTransId="{28C375DD-5456-4B14-92F1-52E900E48C71}"/>
    <dgm:cxn modelId="{B363F80A-56FC-4543-8CB6-76A1897A8853}" srcId="{EB60E513-FF6D-433E-BCE5-4DC7B1F40351}" destId="{14C75546-13B2-4BBE-863D-618D92F81D9C}" srcOrd="2" destOrd="0" parTransId="{C7C3EAE8-B555-46DA-934B-F9BFDC3DC1EC}" sibTransId="{5B98B437-9751-48F9-A6E2-123190081F05}"/>
    <dgm:cxn modelId="{74AC7B0E-7532-49D1-B579-8AAA3770F45D}" type="presOf" srcId="{F00C275C-E461-4BAB-BE3A-CBDF3A2224E0}" destId="{83578D10-6425-4B6B-B13F-EDEDA2FBA28B}" srcOrd="0" destOrd="0" presId="urn:microsoft.com/office/officeart/2005/8/layout/hList1"/>
    <dgm:cxn modelId="{5BD6D416-B0B0-425A-A6F7-73AF2930A475}" srcId="{36F7D379-5EEE-4838-8F3F-923F0C17B43E}" destId="{B0553AE0-AB4A-426F-9216-92A28267E354}" srcOrd="0" destOrd="0" parTransId="{15DEBC1A-5AE7-40A8-8606-DA9C59577AE5}" sibTransId="{23A19757-3B0D-4301-85F7-8328D77816D2}"/>
    <dgm:cxn modelId="{C1BE481A-0719-4467-8556-F1999E31B43B}" type="presOf" srcId="{156C102D-6991-43AF-AEFC-1D802E1CBAC5}" destId="{C843754E-5E9F-4910-9DAE-9FC5DE82369E}" srcOrd="0" destOrd="0" presId="urn:microsoft.com/office/officeart/2005/8/layout/hList1"/>
    <dgm:cxn modelId="{947B9B20-6967-44E7-977D-F100EC156551}" type="presOf" srcId="{BEE5CDC3-3375-472D-AB62-11DB90271333}" destId="{A6CB2147-77A5-4BAA-9B3D-492A90174CCD}" srcOrd="0" destOrd="0" presId="urn:microsoft.com/office/officeart/2005/8/layout/hList1"/>
    <dgm:cxn modelId="{756E5D26-4691-4551-A34C-1002640584B8}" srcId="{BEE5CDC3-3375-472D-AB62-11DB90271333}" destId="{36F7D379-5EEE-4838-8F3F-923F0C17B43E}" srcOrd="0" destOrd="0" parTransId="{0B3752BC-B6E2-40AD-8F88-FF2C8FE21C5F}" sibTransId="{B335413F-5BFF-4D89-AA77-75C7EB91158B}"/>
    <dgm:cxn modelId="{F53A4829-DF05-4223-9D93-907D2F108479}" type="presOf" srcId="{7DAE0B34-8AEA-47DC-A2BD-085A7A017194}" destId="{C843754E-5E9F-4910-9DAE-9FC5DE82369E}" srcOrd="0" destOrd="1" presId="urn:microsoft.com/office/officeart/2005/8/layout/hList1"/>
    <dgm:cxn modelId="{7E626C2C-7636-480A-A1FB-E646BDB2A496}" srcId="{BEE5CDC3-3375-472D-AB62-11DB90271333}" destId="{801B1B89-8326-4B57-82C6-06DADC465F50}" srcOrd="4" destOrd="0" parTransId="{BB1C52C7-AA1B-4E9F-8483-DDB41DAE3754}" sibTransId="{74AEF3E2-B99F-416B-8E6D-9975803CFD70}"/>
    <dgm:cxn modelId="{D70F5A2F-DDA6-48A4-B2B1-72B16774A08C}" type="presOf" srcId="{C35CF0CE-B956-49BF-83A3-01C0BA283F6A}" destId="{82DE2EC8-BD31-414A-BFEC-DF1BE4BC92FE}" srcOrd="0" destOrd="1" presId="urn:microsoft.com/office/officeart/2005/8/layout/hList1"/>
    <dgm:cxn modelId="{05B5F537-6799-4089-9737-CF8B2057103E}" srcId="{CDDDA4BD-3CE6-4B50-ACC7-C5332487296C}" destId="{156C102D-6991-43AF-AEFC-1D802E1CBAC5}" srcOrd="0" destOrd="0" parTransId="{B00D01E0-A90B-4AAC-A9EE-BC090CDC63EB}" sibTransId="{3CD1750D-1DA3-4805-9B19-0876A6404235}"/>
    <dgm:cxn modelId="{F6629B3A-5B94-4CB9-9B98-FC473ECBFC40}" srcId="{CDDDA4BD-3CE6-4B50-ACC7-C5332487296C}" destId="{7DAE0B34-8AEA-47DC-A2BD-085A7A017194}" srcOrd="1" destOrd="0" parTransId="{0D29D9F4-2CA3-4873-89C8-64FCA4DA5BCE}" sibTransId="{249C5322-3947-49CC-AA1E-E2E67C2D41E5}"/>
    <dgm:cxn modelId="{54320E5B-4BDB-42B7-B1C8-AB2079029E26}" type="presOf" srcId="{C480705C-D30C-419A-87F6-51795609AF67}" destId="{22B91600-6EF0-49FE-BC1E-6818162524CA}" srcOrd="0" destOrd="3" presId="urn:microsoft.com/office/officeart/2005/8/layout/hList1"/>
    <dgm:cxn modelId="{230E085C-1790-4826-BAC8-521406C4103A}" type="presOf" srcId="{E3A62B59-A2AC-45AF-8ADE-1CD5DF1F0B9D}" destId="{B693EA3C-7A8A-4F49-BA73-EE5ED9F90E4B}" srcOrd="0" destOrd="3" presId="urn:microsoft.com/office/officeart/2005/8/layout/hList1"/>
    <dgm:cxn modelId="{27F1B35C-E51F-439F-AA25-4A0EC0EAF7DB}" srcId="{BEE5CDC3-3375-472D-AB62-11DB90271333}" destId="{EB60E513-FF6D-433E-BCE5-4DC7B1F40351}" srcOrd="1" destOrd="0" parTransId="{682DF3BA-9A99-44C8-8CCE-19EAA780C88D}" sibTransId="{79BAB1C7-AA48-4DB4-909E-D874ADB54C85}"/>
    <dgm:cxn modelId="{A325E25C-C018-456A-B72F-958C72DFA3FE}" type="presOf" srcId="{4634A5EB-B20C-4E45-8D92-D509488EB37B}" destId="{C843754E-5E9F-4910-9DAE-9FC5DE82369E}" srcOrd="0" destOrd="2" presId="urn:microsoft.com/office/officeart/2005/8/layout/hList1"/>
    <dgm:cxn modelId="{1747F342-52F1-4517-A027-E7C130162343}" type="presOf" srcId="{CDDDA4BD-3CE6-4B50-ACC7-C5332487296C}" destId="{9B957BF2-3D30-49BF-9D82-3D3413905ABD}" srcOrd="0" destOrd="0" presId="urn:microsoft.com/office/officeart/2005/8/layout/hList1"/>
    <dgm:cxn modelId="{7F4FE645-E1A8-4D71-AD8C-D0DD9A05A952}" srcId="{7D123B26-D3FF-442B-A2A7-CE578F0C62EB}" destId="{F00C275C-E461-4BAB-BE3A-CBDF3A2224E0}" srcOrd="0" destOrd="0" parTransId="{81596B38-68CC-48C9-BBD4-66AC298E788F}" sibTransId="{1DC0ED80-CBCF-4BE9-96A5-04FFA1A79602}"/>
    <dgm:cxn modelId="{88783567-5291-4989-A71E-EF31C8E59ED3}" type="presOf" srcId="{2CFA7239-06F4-4F80-8048-74A3FC116D63}" destId="{B693EA3C-7A8A-4F49-BA73-EE5ED9F90E4B}" srcOrd="0" destOrd="1" presId="urn:microsoft.com/office/officeart/2005/8/layout/hList1"/>
    <dgm:cxn modelId="{6BA5F467-0741-4507-A95B-9479311E1A29}" srcId="{7D123B26-D3FF-442B-A2A7-CE578F0C62EB}" destId="{D91E6041-8269-473A-BA48-23275A464238}" srcOrd="3" destOrd="0" parTransId="{4AEE570A-21C9-4736-BFC9-6A6A900B69EA}" sibTransId="{5E2F6DC7-2BE6-4547-BB69-32B47588BA09}"/>
    <dgm:cxn modelId="{7B258748-F9C9-4246-A973-6379475066DB}" type="presOf" srcId="{45C6F748-0D9C-47A7-8B41-DB097734A658}" destId="{C843754E-5E9F-4910-9DAE-9FC5DE82369E}" srcOrd="0" destOrd="4" presId="urn:microsoft.com/office/officeart/2005/8/layout/hList1"/>
    <dgm:cxn modelId="{7C39E64B-6FF3-4CA8-86D3-B537CBB4BD1C}" srcId="{801B1B89-8326-4B57-82C6-06DADC465F50}" destId="{7EBB5535-B732-4B66-B158-C79EE1DCA86D}" srcOrd="2" destOrd="0" parTransId="{3AE3F701-6EBD-4A70-9CE6-968FF9097B7C}" sibTransId="{7C928E68-EF3D-48CE-92EA-938B33E7C385}"/>
    <dgm:cxn modelId="{160B076C-D112-45DA-9E38-D808067B3C0A}" type="presOf" srcId="{07822817-E823-41BA-AA27-377923083F38}" destId="{82DE2EC8-BD31-414A-BFEC-DF1BE4BC92FE}" srcOrd="0" destOrd="3" presId="urn:microsoft.com/office/officeart/2005/8/layout/hList1"/>
    <dgm:cxn modelId="{A98BCE4E-6416-4759-B053-704D1FC3841C}" type="presOf" srcId="{D91E6041-8269-473A-BA48-23275A464238}" destId="{83578D10-6425-4B6B-B13F-EDEDA2FBA28B}" srcOrd="0" destOrd="3" presId="urn:microsoft.com/office/officeart/2005/8/layout/hList1"/>
    <dgm:cxn modelId="{21C98B50-7D97-4BCE-AF65-442728ACE49F}" type="presOf" srcId="{7D123B26-D3FF-442B-A2A7-CE578F0C62EB}" destId="{18FD81C8-D7D6-4641-80B3-D9DD1EA06141}" srcOrd="0" destOrd="0" presId="urn:microsoft.com/office/officeart/2005/8/layout/hList1"/>
    <dgm:cxn modelId="{153FF750-C408-43FC-B17F-8005660D93D6}" type="presOf" srcId="{D9B7B661-C8F4-45DF-BED3-48F3AA39F4FB}" destId="{B693EA3C-7A8A-4F49-BA73-EE5ED9F90E4B}" srcOrd="0" destOrd="2" presId="urn:microsoft.com/office/officeart/2005/8/layout/hList1"/>
    <dgm:cxn modelId="{44C69255-CCE5-40BB-B779-31E316C55BC4}" srcId="{801B1B89-8326-4B57-82C6-06DADC465F50}" destId="{1A49C301-5511-4164-AA7B-EA4963DF187B}" srcOrd="0" destOrd="0" parTransId="{3B29547C-397A-427B-B085-F43D819F9868}" sibTransId="{E7CF5A60-7E18-4E77-B9C6-D21729126820}"/>
    <dgm:cxn modelId="{47789475-8244-45A6-8608-924B5E359B9A}" type="presOf" srcId="{14C75546-13B2-4BBE-863D-618D92F81D9C}" destId="{22B91600-6EF0-49FE-BC1E-6818162524CA}" srcOrd="0" destOrd="2" presId="urn:microsoft.com/office/officeart/2005/8/layout/hList1"/>
    <dgm:cxn modelId="{EFF22B77-D751-49AC-B886-2CA1A90CD0E5}" srcId="{7D123B26-D3FF-442B-A2A7-CE578F0C62EB}" destId="{D1CBD070-7FE2-404D-9339-304197CACB1D}" srcOrd="1" destOrd="0" parTransId="{D64BFA3D-2FA7-40DA-8EF0-0D28339893B1}" sibTransId="{1A241EA9-DC5D-4D9C-9CC0-6A500490CBEF}"/>
    <dgm:cxn modelId="{4CED347D-A9C8-44C1-8D60-5393F5D5867D}" type="presOf" srcId="{7EBB5535-B732-4B66-B158-C79EE1DCA86D}" destId="{82DE2EC8-BD31-414A-BFEC-DF1BE4BC92FE}" srcOrd="0" destOrd="2" presId="urn:microsoft.com/office/officeart/2005/8/layout/hList1"/>
    <dgm:cxn modelId="{DC9B6B82-1028-44C1-A2D5-25130A7FACC5}" type="presOf" srcId="{A76A6EDB-0A71-4D89-A250-D3B1D9EA06F8}" destId="{C843754E-5E9F-4910-9DAE-9FC5DE82369E}" srcOrd="0" destOrd="3" presId="urn:microsoft.com/office/officeart/2005/8/layout/hList1"/>
    <dgm:cxn modelId="{7FECD783-6FAB-494D-BF97-1337B523E341}" srcId="{801B1B89-8326-4B57-82C6-06DADC465F50}" destId="{686C18C2-E2CE-483F-AEAF-41DD53B9CBD8}" srcOrd="4" destOrd="0" parTransId="{F7DA2FA9-E90E-4540-BA5B-19EB021F3ED7}" sibTransId="{11F7E342-0D70-4D17-B252-F51C739FE339}"/>
    <dgm:cxn modelId="{5C077E86-F983-4B21-958D-55A8AE3EF3C6}" srcId="{CDDDA4BD-3CE6-4B50-ACC7-C5332487296C}" destId="{45C6F748-0D9C-47A7-8B41-DB097734A658}" srcOrd="4" destOrd="0" parTransId="{927FF362-0DD7-4517-B61F-8F9871E870DA}" sibTransId="{A1EFCE41-44DE-436B-B765-F3A93E78CC97}"/>
    <dgm:cxn modelId="{F984A196-4453-4625-AC4B-21FDE40966CB}" type="presOf" srcId="{6B9192FF-F8A1-4ED5-8E4D-722FD9572EC0}" destId="{22B91600-6EF0-49FE-BC1E-6818162524CA}" srcOrd="0" destOrd="0" presId="urn:microsoft.com/office/officeart/2005/8/layout/hList1"/>
    <dgm:cxn modelId="{8D8E6E99-14C7-4573-8E2D-9592A3FBDAC3}" srcId="{CDDDA4BD-3CE6-4B50-ACC7-C5332487296C}" destId="{A76A6EDB-0A71-4D89-A250-D3B1D9EA06F8}" srcOrd="3" destOrd="0" parTransId="{A83A55DB-7083-4670-B53A-0099452DED27}" sibTransId="{0718C0DC-4741-457C-9600-8C3F170BB860}"/>
    <dgm:cxn modelId="{AA15DF9A-D122-4CE0-B401-FB19CE5FA798}" srcId="{7D123B26-D3FF-442B-A2A7-CE578F0C62EB}" destId="{F3D06A55-1390-468B-BD15-599077631DC3}" srcOrd="2" destOrd="0" parTransId="{C892CB42-D7C3-4E73-8B10-BBCCE2B55F7C}" sibTransId="{954CF37C-A87F-4D5F-AA21-C7171A3A5B17}"/>
    <dgm:cxn modelId="{C0D347A7-A5DD-4913-982F-A0AB46349C2B}" srcId="{EB60E513-FF6D-433E-BCE5-4DC7B1F40351}" destId="{C480705C-D30C-419A-87F6-51795609AF67}" srcOrd="3" destOrd="0" parTransId="{716F6F18-E1BD-45E8-B594-D57E3F856C8F}" sibTransId="{C43D3FEA-947E-4219-AA5F-725CD7AD430F}"/>
    <dgm:cxn modelId="{9C33ABA7-C22F-488C-B256-8D2E4461BEC8}" srcId="{801B1B89-8326-4B57-82C6-06DADC465F50}" destId="{C35CF0CE-B956-49BF-83A3-01C0BA283F6A}" srcOrd="1" destOrd="0" parTransId="{D9713348-9004-4880-A6AB-475369447196}" sibTransId="{543DCD81-CDE0-4560-950D-31954AF88A6C}"/>
    <dgm:cxn modelId="{93C9F8AE-AACA-4690-8916-10AAD9C4620F}" type="presOf" srcId="{D1CBD070-7FE2-404D-9339-304197CACB1D}" destId="{83578D10-6425-4B6B-B13F-EDEDA2FBA28B}" srcOrd="0" destOrd="1" presId="urn:microsoft.com/office/officeart/2005/8/layout/hList1"/>
    <dgm:cxn modelId="{8922D3B5-4826-43CD-9101-549D9C41217D}" srcId="{36F7D379-5EEE-4838-8F3F-923F0C17B43E}" destId="{2CFA7239-06F4-4F80-8048-74A3FC116D63}" srcOrd="1" destOrd="0" parTransId="{653BAB6B-A1FE-484A-A714-3B64845145B4}" sibTransId="{BC59EF6D-BB6F-45B8-BD71-8B3CD6805550}"/>
    <dgm:cxn modelId="{2DB18DBE-2C87-49BA-90D5-3CC4FB6C1905}" type="presOf" srcId="{B0553AE0-AB4A-426F-9216-92A28267E354}" destId="{B693EA3C-7A8A-4F49-BA73-EE5ED9F90E4B}" srcOrd="0" destOrd="0" presId="urn:microsoft.com/office/officeart/2005/8/layout/hList1"/>
    <dgm:cxn modelId="{121939DA-1AE8-43BC-97BD-088DD5BF699F}" type="presOf" srcId="{801B1B89-8326-4B57-82C6-06DADC465F50}" destId="{990F08D1-DEFE-4039-AEAA-C2E45A472DF3}" srcOrd="0" destOrd="0" presId="urn:microsoft.com/office/officeart/2005/8/layout/hList1"/>
    <dgm:cxn modelId="{0C168CDA-0FA0-4462-94F6-3979971434F8}" srcId="{EB60E513-FF6D-433E-BCE5-4DC7B1F40351}" destId="{6B9192FF-F8A1-4ED5-8E4D-722FD9572EC0}" srcOrd="0" destOrd="0" parTransId="{9BD95FEF-77B4-4846-93E2-64D1DFFD892E}" sibTransId="{E3919045-4134-46E9-8B5C-B52141F54A48}"/>
    <dgm:cxn modelId="{E95CF4DA-E30C-45B2-AE4D-DEFFF12E4E11}" srcId="{EB60E513-FF6D-433E-BCE5-4DC7B1F40351}" destId="{2E0D2EE0-2D15-45A2-8E10-8ED0D764A94A}" srcOrd="1" destOrd="0" parTransId="{0F4C6BAF-CF72-48D0-B9DB-AB084DA1D42B}" sibTransId="{89FAE2E6-0193-43EF-907C-F1DF32CB1915}"/>
    <dgm:cxn modelId="{E9063CE3-3811-4D6A-B540-549B8EBA5CB7}" type="presOf" srcId="{EB60E513-FF6D-433E-BCE5-4DC7B1F40351}" destId="{A75F9EBC-6D55-432D-9E4D-224E9EFD62B3}" srcOrd="0" destOrd="0" presId="urn:microsoft.com/office/officeart/2005/8/layout/hList1"/>
    <dgm:cxn modelId="{9F0FCAE3-ADFD-43B6-90B1-0FDF9F62F966}" type="presOf" srcId="{2E0D2EE0-2D15-45A2-8E10-8ED0D764A94A}" destId="{22B91600-6EF0-49FE-BC1E-6818162524CA}" srcOrd="0" destOrd="1" presId="urn:microsoft.com/office/officeart/2005/8/layout/hList1"/>
    <dgm:cxn modelId="{2C98B4E4-3B1B-4EFF-B0DC-A22AD9FF615A}" srcId="{BEE5CDC3-3375-472D-AB62-11DB90271333}" destId="{CDDDA4BD-3CE6-4B50-ACC7-C5332487296C}" srcOrd="3" destOrd="0" parTransId="{90F194B7-DB00-4CF2-8C1A-964715F33D5E}" sibTransId="{70FBD6C2-0984-4B05-A78B-DCA020685F63}"/>
    <dgm:cxn modelId="{C9F7F8EB-D5CD-40AD-B3F0-9D0C8E736FF5}" srcId="{CDDDA4BD-3CE6-4B50-ACC7-C5332487296C}" destId="{4634A5EB-B20C-4E45-8D92-D509488EB37B}" srcOrd="2" destOrd="0" parTransId="{DC1DE5B4-B367-43C1-9454-A6A3EE4E6E10}" sibTransId="{0F2096AD-CE2F-4105-B2F6-55C4739B0AD8}"/>
    <dgm:cxn modelId="{F01FFBEC-C73A-4A03-ADE8-67687671BAE6}" type="presOf" srcId="{1A49C301-5511-4164-AA7B-EA4963DF187B}" destId="{82DE2EC8-BD31-414A-BFEC-DF1BE4BC92FE}" srcOrd="0" destOrd="0" presId="urn:microsoft.com/office/officeart/2005/8/layout/hList1"/>
    <dgm:cxn modelId="{C5A9F4F4-B8D1-4DC6-AEF5-9E59B8E3C884}" srcId="{36F7D379-5EEE-4838-8F3F-923F0C17B43E}" destId="{E3A62B59-A2AC-45AF-8ADE-1CD5DF1F0B9D}" srcOrd="3" destOrd="0" parTransId="{8E374401-85F0-4927-A385-0531A5EBB43C}" sibTransId="{7365F5DD-07CC-49AD-BFCD-4D6D71F71DBD}"/>
    <dgm:cxn modelId="{5258A0F5-2E61-4E34-AE6F-F2592576782C}" type="presOf" srcId="{36F7D379-5EEE-4838-8F3F-923F0C17B43E}" destId="{C2F9C07B-CF1A-41F3-83E8-9FB0740CFB79}" srcOrd="0" destOrd="0" presId="urn:microsoft.com/office/officeart/2005/8/layout/hList1"/>
    <dgm:cxn modelId="{116989F7-22DF-4859-B40F-371DEF2F54B6}" srcId="{801B1B89-8326-4B57-82C6-06DADC465F50}" destId="{07822817-E823-41BA-AA27-377923083F38}" srcOrd="3" destOrd="0" parTransId="{78782A93-53DA-44C2-BAA4-DA8EF40BFFF5}" sibTransId="{FB01932D-A1C6-4613-B764-9ED03186776A}"/>
    <dgm:cxn modelId="{C8B641FB-CA9B-4A58-BED1-1BF6F9E2687F}" type="presOf" srcId="{686C18C2-E2CE-483F-AEAF-41DD53B9CBD8}" destId="{82DE2EC8-BD31-414A-BFEC-DF1BE4BC92FE}" srcOrd="0" destOrd="4" presId="urn:microsoft.com/office/officeart/2005/8/layout/hList1"/>
    <dgm:cxn modelId="{CAEF88FE-9882-4861-83CD-2244D755287C}" type="presOf" srcId="{F3D06A55-1390-468B-BD15-599077631DC3}" destId="{83578D10-6425-4B6B-B13F-EDEDA2FBA28B}" srcOrd="0" destOrd="2" presId="urn:microsoft.com/office/officeart/2005/8/layout/hList1"/>
    <dgm:cxn modelId="{EC486E65-DE6B-41F7-984B-8C542301AEE6}" type="presParOf" srcId="{A6CB2147-77A5-4BAA-9B3D-492A90174CCD}" destId="{50D58E94-6CB5-4669-BADB-4982033E63DF}" srcOrd="0" destOrd="0" presId="urn:microsoft.com/office/officeart/2005/8/layout/hList1"/>
    <dgm:cxn modelId="{46E82F01-AEFC-429A-997B-F549BD0B1685}" type="presParOf" srcId="{50D58E94-6CB5-4669-BADB-4982033E63DF}" destId="{C2F9C07B-CF1A-41F3-83E8-9FB0740CFB79}" srcOrd="0" destOrd="0" presId="urn:microsoft.com/office/officeart/2005/8/layout/hList1"/>
    <dgm:cxn modelId="{E4DB1DBB-71AD-4FEA-9A64-0D97AF23EDB8}" type="presParOf" srcId="{50D58E94-6CB5-4669-BADB-4982033E63DF}" destId="{B693EA3C-7A8A-4F49-BA73-EE5ED9F90E4B}" srcOrd="1" destOrd="0" presId="urn:microsoft.com/office/officeart/2005/8/layout/hList1"/>
    <dgm:cxn modelId="{55D51BFC-A109-4148-BF6F-75D55A0DBC79}" type="presParOf" srcId="{A6CB2147-77A5-4BAA-9B3D-492A90174CCD}" destId="{BBA90957-7CD4-47EA-90AA-D7EE2F5F3A01}" srcOrd="1" destOrd="0" presId="urn:microsoft.com/office/officeart/2005/8/layout/hList1"/>
    <dgm:cxn modelId="{AA5EF81C-B07D-4DA4-9C5B-F1661570EE39}" type="presParOf" srcId="{A6CB2147-77A5-4BAA-9B3D-492A90174CCD}" destId="{E685468B-2BBF-43AC-9F99-BBFBE686B18F}" srcOrd="2" destOrd="0" presId="urn:microsoft.com/office/officeart/2005/8/layout/hList1"/>
    <dgm:cxn modelId="{EAD62C5D-45D5-45DD-8641-F17879CE40E7}" type="presParOf" srcId="{E685468B-2BBF-43AC-9F99-BBFBE686B18F}" destId="{A75F9EBC-6D55-432D-9E4D-224E9EFD62B3}" srcOrd="0" destOrd="0" presId="urn:microsoft.com/office/officeart/2005/8/layout/hList1"/>
    <dgm:cxn modelId="{A9D25210-6BF5-4F9D-9498-00438BB5525A}" type="presParOf" srcId="{E685468B-2BBF-43AC-9F99-BBFBE686B18F}" destId="{22B91600-6EF0-49FE-BC1E-6818162524CA}" srcOrd="1" destOrd="0" presId="urn:microsoft.com/office/officeart/2005/8/layout/hList1"/>
    <dgm:cxn modelId="{0CF1A880-8CF2-4F2B-BBDF-73ACC3D7E949}" type="presParOf" srcId="{A6CB2147-77A5-4BAA-9B3D-492A90174CCD}" destId="{9E39862D-3274-4D9F-B39F-96BB69C0C057}" srcOrd="3" destOrd="0" presId="urn:microsoft.com/office/officeart/2005/8/layout/hList1"/>
    <dgm:cxn modelId="{2B21F372-6C41-4E88-9C97-ECEEDB799EBE}" type="presParOf" srcId="{A6CB2147-77A5-4BAA-9B3D-492A90174CCD}" destId="{08D410AA-37AD-4F6C-AFB9-C60B5A586398}" srcOrd="4" destOrd="0" presId="urn:microsoft.com/office/officeart/2005/8/layout/hList1"/>
    <dgm:cxn modelId="{A468BBD4-5D30-4B4F-B1F8-92C139196EAD}" type="presParOf" srcId="{08D410AA-37AD-4F6C-AFB9-C60B5A586398}" destId="{18FD81C8-D7D6-4641-80B3-D9DD1EA06141}" srcOrd="0" destOrd="0" presId="urn:microsoft.com/office/officeart/2005/8/layout/hList1"/>
    <dgm:cxn modelId="{4E11F055-8A1C-42AB-B4AE-728C5EBD7194}" type="presParOf" srcId="{08D410AA-37AD-4F6C-AFB9-C60B5A586398}" destId="{83578D10-6425-4B6B-B13F-EDEDA2FBA28B}" srcOrd="1" destOrd="0" presId="urn:microsoft.com/office/officeart/2005/8/layout/hList1"/>
    <dgm:cxn modelId="{56F9873D-5AAB-47F5-AAD9-7C4A64905631}" type="presParOf" srcId="{A6CB2147-77A5-4BAA-9B3D-492A90174CCD}" destId="{D5D3F292-D320-436A-A3C3-23182D76E367}" srcOrd="5" destOrd="0" presId="urn:microsoft.com/office/officeart/2005/8/layout/hList1"/>
    <dgm:cxn modelId="{09AF1BE3-A44A-421D-8CCA-805708885750}" type="presParOf" srcId="{A6CB2147-77A5-4BAA-9B3D-492A90174CCD}" destId="{CCF92BB4-F878-4575-B718-038141D00E5B}" srcOrd="6" destOrd="0" presId="urn:microsoft.com/office/officeart/2005/8/layout/hList1"/>
    <dgm:cxn modelId="{0D7D7EE4-03F6-4AFB-9BB1-B2A95891A4F4}" type="presParOf" srcId="{CCF92BB4-F878-4575-B718-038141D00E5B}" destId="{9B957BF2-3D30-49BF-9D82-3D3413905ABD}" srcOrd="0" destOrd="0" presId="urn:microsoft.com/office/officeart/2005/8/layout/hList1"/>
    <dgm:cxn modelId="{E72A379F-85A0-4778-A710-FD4134A9293D}" type="presParOf" srcId="{CCF92BB4-F878-4575-B718-038141D00E5B}" destId="{C843754E-5E9F-4910-9DAE-9FC5DE82369E}" srcOrd="1" destOrd="0" presId="urn:microsoft.com/office/officeart/2005/8/layout/hList1"/>
    <dgm:cxn modelId="{395305FC-873A-4DE1-BB5E-6BD5291789C9}" type="presParOf" srcId="{A6CB2147-77A5-4BAA-9B3D-492A90174CCD}" destId="{8F99E4AB-A9BE-4354-BC42-823F17116CD3}" srcOrd="7" destOrd="0" presId="urn:microsoft.com/office/officeart/2005/8/layout/hList1"/>
    <dgm:cxn modelId="{ADADE53F-7017-4E95-96E9-77C5CFFE5D2F}" type="presParOf" srcId="{A6CB2147-77A5-4BAA-9B3D-492A90174CCD}" destId="{326B4DB5-A454-42CA-9645-5354E4F55AAA}" srcOrd="8" destOrd="0" presId="urn:microsoft.com/office/officeart/2005/8/layout/hList1"/>
    <dgm:cxn modelId="{D24455F5-A466-4689-82FC-1BB88087A9C7}" type="presParOf" srcId="{326B4DB5-A454-42CA-9645-5354E4F55AAA}" destId="{990F08D1-DEFE-4039-AEAA-C2E45A472DF3}" srcOrd="0" destOrd="0" presId="urn:microsoft.com/office/officeart/2005/8/layout/hList1"/>
    <dgm:cxn modelId="{D80038D0-5CDA-42D1-A540-A5CF419704B3}" type="presParOf" srcId="{326B4DB5-A454-42CA-9645-5354E4F55AAA}" destId="{82DE2EC8-BD31-414A-BFEC-DF1BE4BC92FE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1D5F77-60B6-4CB6-89CF-47FA215208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798A978-7B53-478E-A0C0-6F6996F211BE}">
      <dgm:prSet phldrT="[Text]"/>
      <dgm:spPr>
        <a:solidFill>
          <a:srgbClr val="27ACAA"/>
        </a:solidFill>
        <a:ln>
          <a:solidFill>
            <a:srgbClr val="27ACAA"/>
          </a:solidFill>
        </a:ln>
      </dgm:spPr>
      <dgm:t>
        <a:bodyPr/>
        <a:lstStyle/>
        <a:p>
          <a:r>
            <a:rPr lang="en-IN" b="1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Maritime India Vision (MIV) 2030</a:t>
          </a:r>
          <a:r>
            <a:rPr lang="en-IN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 </a:t>
          </a:r>
          <a:endParaRPr lang="en-IN"/>
        </a:p>
      </dgm:t>
    </dgm:pt>
    <dgm:pt modelId="{88582FA7-1C82-42A2-8A2D-F587B5A85204}" type="parTrans" cxnId="{25B319AA-7C57-4DA3-A29A-A4A745A7E809}">
      <dgm:prSet/>
      <dgm:spPr/>
      <dgm:t>
        <a:bodyPr/>
        <a:lstStyle/>
        <a:p>
          <a:endParaRPr lang="en-IN"/>
        </a:p>
      </dgm:t>
    </dgm:pt>
    <dgm:pt modelId="{5AAF2496-9596-4542-885E-40116C38E431}" type="sibTrans" cxnId="{25B319AA-7C57-4DA3-A29A-A4A745A7E809}">
      <dgm:prSet/>
      <dgm:spPr/>
      <dgm:t>
        <a:bodyPr/>
        <a:lstStyle/>
        <a:p>
          <a:endParaRPr lang="en-IN"/>
        </a:p>
      </dgm:t>
    </dgm:pt>
    <dgm:pt modelId="{6C1026C6-67CF-45DC-B0F9-AC1B166F3C6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b="0" i="0" dirty="0"/>
            <a:t>Renewable Energy Share at Major Ports : &gt;60%</a:t>
          </a:r>
          <a:endParaRPr lang="en-IN" b="0" dirty="0"/>
        </a:p>
      </dgm:t>
    </dgm:pt>
    <dgm:pt modelId="{3EAE6EAC-72F6-4CDD-A328-239932A83808}" type="parTrans" cxnId="{E0FCDD00-B8F7-4BDD-BCFF-FFA48BFB11E8}">
      <dgm:prSet/>
      <dgm:spPr/>
      <dgm:t>
        <a:bodyPr/>
        <a:lstStyle/>
        <a:p>
          <a:endParaRPr lang="en-IN"/>
        </a:p>
      </dgm:t>
    </dgm:pt>
    <dgm:pt modelId="{17BCDDD4-EE99-43D1-85D4-0563B2C60385}" type="sibTrans" cxnId="{E0FCDD00-B8F7-4BDD-BCFF-FFA48BFB11E8}">
      <dgm:prSet/>
      <dgm:spPr/>
      <dgm:t>
        <a:bodyPr/>
        <a:lstStyle/>
        <a:p>
          <a:endParaRPr lang="en-IN"/>
        </a:p>
      </dgm:t>
    </dgm:pt>
    <dgm:pt modelId="{BC2A8207-71D1-487A-86D6-7C2A080D9D50}">
      <dgm:prSet phldrT="[Text]"/>
      <dgm:spPr>
        <a:solidFill>
          <a:srgbClr val="27ACAA"/>
        </a:solidFill>
      </dgm:spPr>
      <dgm:t>
        <a:bodyPr/>
        <a:lstStyle/>
        <a:p>
          <a:r>
            <a:rPr lang="en-IN" b="1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Maritime Amrit Kaal Vision 2047</a:t>
          </a:r>
          <a:r>
            <a:rPr lang="en-IN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 </a:t>
          </a:r>
          <a:endParaRPr lang="en-IN"/>
        </a:p>
      </dgm:t>
    </dgm:pt>
    <dgm:pt modelId="{47949DC4-AEAE-425E-A4EF-1F276D36AB92}" type="parTrans" cxnId="{9226DF6C-667A-436E-A158-B7BB091A1AB7}">
      <dgm:prSet/>
      <dgm:spPr/>
      <dgm:t>
        <a:bodyPr/>
        <a:lstStyle/>
        <a:p>
          <a:endParaRPr lang="en-IN"/>
        </a:p>
      </dgm:t>
    </dgm:pt>
    <dgm:pt modelId="{754B01BB-A7CB-4685-B87A-55B9DD0BDD12}" type="sibTrans" cxnId="{9226DF6C-667A-436E-A158-B7BB091A1AB7}">
      <dgm:prSet/>
      <dgm:spPr/>
      <dgm:t>
        <a:bodyPr/>
        <a:lstStyle/>
        <a:p>
          <a:endParaRPr lang="en-IN"/>
        </a:p>
      </dgm:t>
    </dgm:pt>
    <dgm:pt modelId="{E27A266A-6BD6-40CF-9A25-77301AA4EB3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b="0" i="0" dirty="0"/>
            <a:t>Advanced phase targeting Top 5 global position in shipbuilding and maintaining 1 position in ship recycling</a:t>
          </a:r>
          <a:endParaRPr lang="en-IN" b="0" dirty="0"/>
        </a:p>
      </dgm:t>
    </dgm:pt>
    <dgm:pt modelId="{3248A0C6-42E9-4F2F-AEA1-D0C9EC1C6903}" type="parTrans" cxnId="{F90ADF34-E5AE-4095-BF2A-53D5CBB811CC}">
      <dgm:prSet/>
      <dgm:spPr/>
      <dgm:t>
        <a:bodyPr/>
        <a:lstStyle/>
        <a:p>
          <a:endParaRPr lang="en-IN"/>
        </a:p>
      </dgm:t>
    </dgm:pt>
    <dgm:pt modelId="{2B15ACB7-C1A8-4238-863B-2AD9AB00DCF4}" type="sibTrans" cxnId="{F90ADF34-E5AE-4095-BF2A-53D5CBB811CC}">
      <dgm:prSet/>
      <dgm:spPr/>
      <dgm:t>
        <a:bodyPr/>
        <a:lstStyle/>
        <a:p>
          <a:endParaRPr lang="en-IN"/>
        </a:p>
      </dgm:t>
    </dgm:pt>
    <dgm:pt modelId="{FAD37802-0F37-4C81-A906-3170BECB74D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b="0" i="0" dirty="0"/>
            <a:t>Investment: INR 20,000+ Crores</a:t>
          </a:r>
        </a:p>
      </dgm:t>
    </dgm:pt>
    <dgm:pt modelId="{9AB8F10F-A46E-488D-8BC3-5D941090CC3F}" type="parTrans" cxnId="{DFF6A402-E8FF-4CCE-A7A9-A6BCA2AFE072}">
      <dgm:prSet/>
      <dgm:spPr/>
      <dgm:t>
        <a:bodyPr/>
        <a:lstStyle/>
        <a:p>
          <a:endParaRPr lang="en-IN"/>
        </a:p>
      </dgm:t>
    </dgm:pt>
    <dgm:pt modelId="{751F92C5-F364-408D-8771-065C3AB3A954}" type="sibTrans" cxnId="{DFF6A402-E8FF-4CCE-A7A9-A6BCA2AFE072}">
      <dgm:prSet/>
      <dgm:spPr/>
      <dgm:t>
        <a:bodyPr/>
        <a:lstStyle/>
        <a:p>
          <a:endParaRPr lang="en-IN"/>
        </a:p>
      </dgm:t>
    </dgm:pt>
    <dgm:pt modelId="{7677740F-4611-4ADD-A16E-EE0CDC52601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b="0" i="0" dirty="0"/>
            <a:t>Employment Generation: 1,00,000+ additional jobs (direct and indirect)</a:t>
          </a:r>
        </a:p>
      </dgm:t>
    </dgm:pt>
    <dgm:pt modelId="{BA2C20E1-25A6-42F1-B36B-29DFB1F5B43D}" type="parTrans" cxnId="{170DFF18-6457-4C42-9732-E8CF753A356B}">
      <dgm:prSet/>
      <dgm:spPr/>
      <dgm:t>
        <a:bodyPr/>
        <a:lstStyle/>
        <a:p>
          <a:endParaRPr lang="en-IN"/>
        </a:p>
      </dgm:t>
    </dgm:pt>
    <dgm:pt modelId="{E52A35C2-A6A6-405D-8351-8BC13CB9771F}" type="sibTrans" cxnId="{170DFF18-6457-4C42-9732-E8CF753A356B}">
      <dgm:prSet/>
      <dgm:spPr/>
      <dgm:t>
        <a:bodyPr/>
        <a:lstStyle/>
        <a:p>
          <a:endParaRPr lang="en-IN"/>
        </a:p>
      </dgm:t>
    </dgm:pt>
    <dgm:pt modelId="{FC97AA0B-514A-4642-A7A9-C0DEA3DAB3A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b="0" dirty="0"/>
            <a:t>Position India Globally in the Top 10 Shipbuilding, repair nations (from 30k GT to 500k + GT.</a:t>
          </a:r>
        </a:p>
      </dgm:t>
    </dgm:pt>
    <dgm:pt modelId="{DAF0EE07-1561-43A4-9F19-7D75669C196C}" type="parTrans" cxnId="{35E0353B-44AB-44A7-B6F1-05A0521626A9}">
      <dgm:prSet/>
      <dgm:spPr/>
      <dgm:t>
        <a:bodyPr/>
        <a:lstStyle/>
        <a:p>
          <a:endParaRPr lang="en-IN"/>
        </a:p>
      </dgm:t>
    </dgm:pt>
    <dgm:pt modelId="{501186C8-2201-4C54-B97B-6B89FF686713}" type="sibTrans" cxnId="{35E0353B-44AB-44A7-B6F1-05A0521626A9}">
      <dgm:prSet/>
      <dgm:spPr/>
      <dgm:t>
        <a:bodyPr/>
        <a:lstStyle/>
        <a:p>
          <a:endParaRPr lang="en-IN"/>
        </a:p>
      </dgm:t>
    </dgm:pt>
    <dgm:pt modelId="{F2915F11-CEA2-44E5-9EE8-7DA137A837C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b="0" i="0" dirty="0"/>
            <a:t>Carbon neutral ports (green fuel, electrification, SPS). </a:t>
          </a:r>
          <a:r>
            <a:rPr lang="en-IN" b="0" dirty="0"/>
            <a:t>≥ 60 % renewable-energy share, create hydrogen hubs, emission &amp; resource monitoring toolkits for ports.</a:t>
          </a:r>
        </a:p>
      </dgm:t>
    </dgm:pt>
    <dgm:pt modelId="{E35D8B89-4E57-48B8-83C1-F77902FBD793}" type="sibTrans" cxnId="{951E136B-0DB8-4882-B21A-421D806AE304}">
      <dgm:prSet/>
      <dgm:spPr/>
      <dgm:t>
        <a:bodyPr/>
        <a:lstStyle/>
        <a:p>
          <a:endParaRPr lang="en-IN"/>
        </a:p>
      </dgm:t>
    </dgm:pt>
    <dgm:pt modelId="{3F40E7EB-4D37-4B2C-BB73-1F7286268844}" type="parTrans" cxnId="{951E136B-0DB8-4882-B21A-421D806AE304}">
      <dgm:prSet/>
      <dgm:spPr/>
      <dgm:t>
        <a:bodyPr/>
        <a:lstStyle/>
        <a:p>
          <a:endParaRPr lang="en-IN"/>
        </a:p>
      </dgm:t>
    </dgm:pt>
    <dgm:pt modelId="{FADB059C-E386-4B7B-BA40-F4B65985565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b="0" i="0" dirty="0"/>
            <a:t>300+ Strategic Initiatives across 11 key maritime areas</a:t>
          </a:r>
          <a:endParaRPr lang="en-IN" b="0" dirty="0"/>
        </a:p>
      </dgm:t>
    </dgm:pt>
    <dgm:pt modelId="{0C80F947-76FE-436A-85BE-642939BA8D20}" type="sibTrans" cxnId="{B3A17502-EC28-4E29-AD44-4328F688CF1B}">
      <dgm:prSet/>
      <dgm:spPr/>
      <dgm:t>
        <a:bodyPr/>
        <a:lstStyle/>
        <a:p>
          <a:endParaRPr lang="en-IN"/>
        </a:p>
      </dgm:t>
    </dgm:pt>
    <dgm:pt modelId="{A5DAA6C4-28B4-4E4E-B4DD-1398FE8AAC81}" type="parTrans" cxnId="{B3A17502-EC28-4E29-AD44-4328F688CF1B}">
      <dgm:prSet/>
      <dgm:spPr/>
      <dgm:t>
        <a:bodyPr/>
        <a:lstStyle/>
        <a:p>
          <a:endParaRPr lang="en-IN"/>
        </a:p>
      </dgm:t>
    </dgm:pt>
    <dgm:pt modelId="{38A884E3-7ADE-49CE-B77E-3C8EF7A6B90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b="0" i="0" dirty="0"/>
            <a:t>Financial Assistance: 20-30% assistance for green vessels (including retrofitting)</a:t>
          </a:r>
          <a:endParaRPr lang="en-IN" b="0" dirty="0"/>
        </a:p>
      </dgm:t>
    </dgm:pt>
    <dgm:pt modelId="{D839CEA3-9070-46CB-95BC-6CCC978ACC49}" type="sibTrans" cxnId="{02525FA7-975C-469B-96B5-1FD8A7B90EF3}">
      <dgm:prSet/>
      <dgm:spPr/>
      <dgm:t>
        <a:bodyPr/>
        <a:lstStyle/>
        <a:p>
          <a:endParaRPr lang="en-IN"/>
        </a:p>
      </dgm:t>
    </dgm:pt>
    <dgm:pt modelId="{FBE247FF-A340-400E-834D-E99F95EDF096}" type="parTrans" cxnId="{02525FA7-975C-469B-96B5-1FD8A7B90EF3}">
      <dgm:prSet/>
      <dgm:spPr/>
      <dgm:t>
        <a:bodyPr/>
        <a:lstStyle/>
        <a:p>
          <a:endParaRPr lang="en-IN"/>
        </a:p>
      </dgm:t>
    </dgm:pt>
    <dgm:pt modelId="{0EFBBE31-9BA7-4C27-9339-915733CC1566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b="0" dirty="0"/>
            <a:t>Promote Waste to Wealth through ship recycling. India from #2 to #1 ship recycling nation.</a:t>
          </a:r>
        </a:p>
      </dgm:t>
    </dgm:pt>
    <dgm:pt modelId="{97DD92AF-295C-4552-8EAA-C2160DF5C669}" type="parTrans" cxnId="{B7E4D4ED-26B4-4A98-A885-4744A570C796}">
      <dgm:prSet/>
      <dgm:spPr/>
      <dgm:t>
        <a:bodyPr/>
        <a:lstStyle/>
        <a:p>
          <a:endParaRPr lang="en-IN"/>
        </a:p>
      </dgm:t>
    </dgm:pt>
    <dgm:pt modelId="{EE411BEF-7D73-4730-8ADA-649136FDE6A6}" type="sibTrans" cxnId="{B7E4D4ED-26B4-4A98-A885-4744A570C796}">
      <dgm:prSet/>
      <dgm:spPr/>
      <dgm:t>
        <a:bodyPr/>
        <a:lstStyle/>
        <a:p>
          <a:endParaRPr lang="en-IN"/>
        </a:p>
      </dgm:t>
    </dgm:pt>
    <dgm:pt modelId="{8CCCEC76-E4BF-4B68-9121-E3C3B53B316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dirty="0"/>
            <a:t>Encourage green belt development (plantations) : </a:t>
          </a:r>
          <a:r>
            <a:rPr lang="en-US" b="0" dirty="0" err="1"/>
            <a:t>Atleast</a:t>
          </a:r>
          <a:r>
            <a:rPr lang="en-US" b="0" dirty="0"/>
            <a:t> 33% of port area</a:t>
          </a:r>
          <a:endParaRPr lang="en-IN" b="0" dirty="0"/>
        </a:p>
      </dgm:t>
    </dgm:pt>
    <dgm:pt modelId="{A5A15AC4-2E4E-454D-8FB6-2EFB928A3916}" type="parTrans" cxnId="{B7C04148-B87C-4935-B91F-EE68BF5E8BC7}">
      <dgm:prSet/>
      <dgm:spPr/>
      <dgm:t>
        <a:bodyPr/>
        <a:lstStyle/>
        <a:p>
          <a:endParaRPr lang="en-IN"/>
        </a:p>
      </dgm:t>
    </dgm:pt>
    <dgm:pt modelId="{598ACE29-5EE2-47C0-A0C5-B1F80B0D4FCD}" type="sibTrans" cxnId="{B7C04148-B87C-4935-B91F-EE68BF5E8BC7}">
      <dgm:prSet/>
      <dgm:spPr/>
      <dgm:t>
        <a:bodyPr/>
        <a:lstStyle/>
        <a:p>
          <a:endParaRPr lang="en-IN"/>
        </a:p>
      </dgm:t>
    </dgm:pt>
    <dgm:pt modelId="{0AE08EA3-990E-4580-80F2-E65DCD1F648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IN" b="0" dirty="0"/>
            <a:t>Promote Alternate/ Green Fuels, Bunkering infrastructure, green framework for terminal operations, introduce incentives in port duties for low emission vessels . </a:t>
          </a:r>
        </a:p>
      </dgm:t>
    </dgm:pt>
    <dgm:pt modelId="{61A7BAC6-E4EF-4DE1-AEB0-4064F1B8FAB9}" type="parTrans" cxnId="{2C06BEB0-C8BC-4242-8289-2E9DB1D27BE1}">
      <dgm:prSet/>
      <dgm:spPr/>
      <dgm:t>
        <a:bodyPr/>
        <a:lstStyle/>
        <a:p>
          <a:endParaRPr lang="en-IN"/>
        </a:p>
      </dgm:t>
    </dgm:pt>
    <dgm:pt modelId="{3F77990D-8739-41D6-8F71-BE7401F40024}" type="sibTrans" cxnId="{2C06BEB0-C8BC-4242-8289-2E9DB1D27BE1}">
      <dgm:prSet/>
      <dgm:spPr/>
      <dgm:t>
        <a:bodyPr/>
        <a:lstStyle/>
        <a:p>
          <a:endParaRPr lang="en-IN"/>
        </a:p>
      </dgm:t>
    </dgm:pt>
    <dgm:pt modelId="{E5FD7860-4EAD-4E4D-8205-AA5E7C958329}" type="pres">
      <dgm:prSet presAssocID="{B71D5F77-60B6-4CB6-89CF-47FA215208B0}" presName="linear" presStyleCnt="0">
        <dgm:presLayoutVars>
          <dgm:dir/>
          <dgm:animLvl val="lvl"/>
          <dgm:resizeHandles val="exact"/>
        </dgm:presLayoutVars>
      </dgm:prSet>
      <dgm:spPr/>
    </dgm:pt>
    <dgm:pt modelId="{052F0537-C6A2-4809-A9D2-8B906AE2A8A6}" type="pres">
      <dgm:prSet presAssocID="{E798A978-7B53-478E-A0C0-6F6996F211BE}" presName="parentLin" presStyleCnt="0"/>
      <dgm:spPr/>
    </dgm:pt>
    <dgm:pt modelId="{2BBAE76A-8038-4169-9CD4-0A1811AB8575}" type="pres">
      <dgm:prSet presAssocID="{E798A978-7B53-478E-A0C0-6F6996F211BE}" presName="parentLeftMargin" presStyleLbl="node1" presStyleIdx="0" presStyleCnt="2"/>
      <dgm:spPr/>
    </dgm:pt>
    <dgm:pt modelId="{2210CA00-BD0B-4E29-9115-18B652BDC45D}" type="pres">
      <dgm:prSet presAssocID="{E798A978-7B53-478E-A0C0-6F6996F211BE}" presName="parentText" presStyleLbl="node1" presStyleIdx="0" presStyleCnt="2" custLinFactNeighborY="-19007">
        <dgm:presLayoutVars>
          <dgm:chMax val="0"/>
          <dgm:bulletEnabled val="1"/>
        </dgm:presLayoutVars>
      </dgm:prSet>
      <dgm:spPr/>
    </dgm:pt>
    <dgm:pt modelId="{ADD5444B-39A5-4B0D-8856-AE176FC069D9}" type="pres">
      <dgm:prSet presAssocID="{E798A978-7B53-478E-A0C0-6F6996F211BE}" presName="negativeSpace" presStyleCnt="0"/>
      <dgm:spPr/>
    </dgm:pt>
    <dgm:pt modelId="{56C05C56-13B8-4F4D-8D75-480BF2997968}" type="pres">
      <dgm:prSet presAssocID="{E798A978-7B53-478E-A0C0-6F6996F211BE}" presName="childText" presStyleLbl="conFgAcc1" presStyleIdx="0" presStyleCnt="2">
        <dgm:presLayoutVars>
          <dgm:bulletEnabled val="1"/>
        </dgm:presLayoutVars>
      </dgm:prSet>
      <dgm:spPr/>
    </dgm:pt>
    <dgm:pt modelId="{9E6D43AF-37E3-4497-A8B9-20AE80083C4F}" type="pres">
      <dgm:prSet presAssocID="{5AAF2496-9596-4542-885E-40116C38E431}" presName="spaceBetweenRectangles" presStyleCnt="0"/>
      <dgm:spPr/>
    </dgm:pt>
    <dgm:pt modelId="{C5F6C281-9095-46C9-B098-216E6A2C6D83}" type="pres">
      <dgm:prSet presAssocID="{BC2A8207-71D1-487A-86D6-7C2A080D9D50}" presName="parentLin" presStyleCnt="0"/>
      <dgm:spPr/>
    </dgm:pt>
    <dgm:pt modelId="{D0C0A004-C5A9-4FAC-A771-193539F00CA1}" type="pres">
      <dgm:prSet presAssocID="{BC2A8207-71D1-487A-86D6-7C2A080D9D50}" presName="parentLeftMargin" presStyleLbl="node1" presStyleIdx="0" presStyleCnt="2"/>
      <dgm:spPr/>
    </dgm:pt>
    <dgm:pt modelId="{A2D77C33-AC15-4F52-8E38-15029A047513}" type="pres">
      <dgm:prSet presAssocID="{BC2A8207-71D1-487A-86D6-7C2A080D9D5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B7B20CA-BCED-4EAC-A853-CAFF3DECB1C6}" type="pres">
      <dgm:prSet presAssocID="{BC2A8207-71D1-487A-86D6-7C2A080D9D50}" presName="negativeSpace" presStyleCnt="0"/>
      <dgm:spPr/>
    </dgm:pt>
    <dgm:pt modelId="{093A0FE9-878A-4614-8DC4-8C2D072F321E}" type="pres">
      <dgm:prSet presAssocID="{BC2A8207-71D1-487A-86D6-7C2A080D9D5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0FCDD00-B8F7-4BDD-BCFF-FFA48BFB11E8}" srcId="{E798A978-7B53-478E-A0C0-6F6996F211BE}" destId="{6C1026C6-67CF-45DC-B0F9-AC1B166F3C65}" srcOrd="1" destOrd="0" parTransId="{3EAE6EAC-72F6-4CDD-A328-239932A83808}" sibTransId="{17BCDDD4-EE99-43D1-85D4-0563B2C60385}"/>
    <dgm:cxn modelId="{B3A17502-EC28-4E29-AD44-4328F688CF1B}" srcId="{BC2A8207-71D1-487A-86D6-7C2A080D9D50}" destId="{FADB059C-E386-4B7B-BA40-F4B659855652}" srcOrd="3" destOrd="0" parTransId="{A5DAA6C4-28B4-4E4E-B4DD-1398FE8AAC81}" sibTransId="{0C80F947-76FE-436A-85BE-642939BA8D20}"/>
    <dgm:cxn modelId="{DFF6A402-E8FF-4CCE-A7A9-A6BCA2AFE072}" srcId="{E798A978-7B53-478E-A0C0-6F6996F211BE}" destId="{FAD37802-0F37-4C81-A906-3170BECB74DC}" srcOrd="4" destOrd="0" parTransId="{9AB8F10F-A46E-488D-8BC3-5D941090CC3F}" sibTransId="{751F92C5-F364-408D-8771-065C3AB3A954}"/>
    <dgm:cxn modelId="{170DFF18-6457-4C42-9732-E8CF753A356B}" srcId="{E798A978-7B53-478E-A0C0-6F6996F211BE}" destId="{7677740F-4611-4ADD-A16E-EE0CDC526017}" srcOrd="5" destOrd="0" parTransId="{BA2C20E1-25A6-42F1-B36B-29DFB1F5B43D}" sibTransId="{E52A35C2-A6A6-405D-8351-8BC13CB9771F}"/>
    <dgm:cxn modelId="{84C4F520-8776-4F87-A0FC-76410522B755}" type="presOf" srcId="{FAD37802-0F37-4C81-A906-3170BECB74DC}" destId="{56C05C56-13B8-4F4D-8D75-480BF2997968}" srcOrd="0" destOrd="4" presId="urn:microsoft.com/office/officeart/2005/8/layout/list1"/>
    <dgm:cxn modelId="{3F693A2C-D84A-4F37-8DE8-51EAC2941050}" type="presOf" srcId="{7677740F-4611-4ADD-A16E-EE0CDC526017}" destId="{56C05C56-13B8-4F4D-8D75-480BF2997968}" srcOrd="0" destOrd="5" presId="urn:microsoft.com/office/officeart/2005/8/layout/list1"/>
    <dgm:cxn modelId="{F90ADF34-E5AE-4095-BF2A-53D5CBB811CC}" srcId="{BC2A8207-71D1-487A-86D6-7C2A080D9D50}" destId="{E27A266A-6BD6-40CF-9A25-77301AA4EB3E}" srcOrd="0" destOrd="0" parTransId="{3248A0C6-42E9-4F2F-AEA1-D0C9EC1C6903}" sibTransId="{2B15ACB7-C1A8-4238-863B-2AD9AB00DCF4}"/>
    <dgm:cxn modelId="{35E0353B-44AB-44A7-B6F1-05A0521626A9}" srcId="{E798A978-7B53-478E-A0C0-6F6996F211BE}" destId="{FC97AA0B-514A-4642-A7A9-C0DEA3DAB3A0}" srcOrd="0" destOrd="0" parTransId="{DAF0EE07-1561-43A4-9F19-7D75669C196C}" sibTransId="{501186C8-2201-4C54-B97B-6B89FF686713}"/>
    <dgm:cxn modelId="{C241B460-7641-42DA-96DE-4CF1350EB7CA}" type="presOf" srcId="{FC97AA0B-514A-4642-A7A9-C0DEA3DAB3A0}" destId="{56C05C56-13B8-4F4D-8D75-480BF2997968}" srcOrd="0" destOrd="0" presId="urn:microsoft.com/office/officeart/2005/8/layout/list1"/>
    <dgm:cxn modelId="{A52F8245-22C7-44D1-8A9C-2FF669E2BFE2}" type="presOf" srcId="{6C1026C6-67CF-45DC-B0F9-AC1B166F3C65}" destId="{56C05C56-13B8-4F4D-8D75-480BF2997968}" srcOrd="0" destOrd="1" presId="urn:microsoft.com/office/officeart/2005/8/layout/list1"/>
    <dgm:cxn modelId="{76126846-86F8-4790-9627-4A742EC66B87}" type="presOf" srcId="{BC2A8207-71D1-487A-86D6-7C2A080D9D50}" destId="{D0C0A004-C5A9-4FAC-A771-193539F00CA1}" srcOrd="0" destOrd="0" presId="urn:microsoft.com/office/officeart/2005/8/layout/list1"/>
    <dgm:cxn modelId="{B7C04148-B87C-4935-B91F-EE68BF5E8BC7}" srcId="{E798A978-7B53-478E-A0C0-6F6996F211BE}" destId="{8CCCEC76-E4BF-4B68-9121-E3C3B53B316B}" srcOrd="3" destOrd="0" parTransId="{A5A15AC4-2E4E-454D-8FB6-2EFB928A3916}" sibTransId="{598ACE29-5EE2-47C0-A0C5-B1F80B0D4FCD}"/>
    <dgm:cxn modelId="{2B071949-5730-449F-9516-17F21A8AD462}" type="presOf" srcId="{B71D5F77-60B6-4CB6-89CF-47FA215208B0}" destId="{E5FD7860-4EAD-4E4D-8205-AA5E7C958329}" srcOrd="0" destOrd="0" presId="urn:microsoft.com/office/officeart/2005/8/layout/list1"/>
    <dgm:cxn modelId="{951E136B-0DB8-4882-B21A-421D806AE304}" srcId="{BC2A8207-71D1-487A-86D6-7C2A080D9D50}" destId="{F2915F11-CEA2-44E5-9EE8-7DA137A837C6}" srcOrd="1" destOrd="0" parTransId="{3F40E7EB-4D37-4B2C-BB73-1F7286268844}" sibTransId="{E35D8B89-4E57-48B8-83C1-F77902FBD793}"/>
    <dgm:cxn modelId="{5FDED34B-FC20-4C9A-BB0E-8B121E61AC0B}" type="presOf" srcId="{BC2A8207-71D1-487A-86D6-7C2A080D9D50}" destId="{A2D77C33-AC15-4F52-8E38-15029A047513}" srcOrd="1" destOrd="0" presId="urn:microsoft.com/office/officeart/2005/8/layout/list1"/>
    <dgm:cxn modelId="{839E1C6C-F000-48A8-89DF-8F0509CC668C}" type="presOf" srcId="{E798A978-7B53-478E-A0C0-6F6996F211BE}" destId="{2210CA00-BD0B-4E29-9115-18B652BDC45D}" srcOrd="1" destOrd="0" presId="urn:microsoft.com/office/officeart/2005/8/layout/list1"/>
    <dgm:cxn modelId="{4F13866C-0439-454C-B397-7198BF9D33B9}" type="presOf" srcId="{0EFBBE31-9BA7-4C27-9339-915733CC1566}" destId="{56C05C56-13B8-4F4D-8D75-480BF2997968}" srcOrd="0" destOrd="2" presId="urn:microsoft.com/office/officeart/2005/8/layout/list1"/>
    <dgm:cxn modelId="{9226DF6C-667A-436E-A158-B7BB091A1AB7}" srcId="{B71D5F77-60B6-4CB6-89CF-47FA215208B0}" destId="{BC2A8207-71D1-487A-86D6-7C2A080D9D50}" srcOrd="1" destOrd="0" parTransId="{47949DC4-AEAE-425E-A4EF-1F276D36AB92}" sibTransId="{754B01BB-A7CB-4685-B87A-55B9DD0BDD12}"/>
    <dgm:cxn modelId="{0B8B876F-3F92-4154-8FF5-DB8D6CFF3464}" type="presOf" srcId="{8CCCEC76-E4BF-4B68-9121-E3C3B53B316B}" destId="{56C05C56-13B8-4F4D-8D75-480BF2997968}" srcOrd="0" destOrd="3" presId="urn:microsoft.com/office/officeart/2005/8/layout/list1"/>
    <dgm:cxn modelId="{AD8BA17E-5728-4972-BC9F-54C6D1F4D688}" type="presOf" srcId="{E27A266A-6BD6-40CF-9A25-77301AA4EB3E}" destId="{093A0FE9-878A-4614-8DC4-8C2D072F321E}" srcOrd="0" destOrd="0" presId="urn:microsoft.com/office/officeart/2005/8/layout/list1"/>
    <dgm:cxn modelId="{61210990-5C80-45E2-A269-CF8EB6A46946}" type="presOf" srcId="{E798A978-7B53-478E-A0C0-6F6996F211BE}" destId="{2BBAE76A-8038-4169-9CD4-0A1811AB8575}" srcOrd="0" destOrd="0" presId="urn:microsoft.com/office/officeart/2005/8/layout/list1"/>
    <dgm:cxn modelId="{02525FA7-975C-469B-96B5-1FD8A7B90EF3}" srcId="{BC2A8207-71D1-487A-86D6-7C2A080D9D50}" destId="{38A884E3-7ADE-49CE-B77E-3C8EF7A6B90F}" srcOrd="4" destOrd="0" parTransId="{FBE247FF-A340-400E-834D-E99F95EDF096}" sibTransId="{D839CEA3-9070-46CB-95BC-6CCC978ACC49}"/>
    <dgm:cxn modelId="{25B319AA-7C57-4DA3-A29A-A4A745A7E809}" srcId="{B71D5F77-60B6-4CB6-89CF-47FA215208B0}" destId="{E798A978-7B53-478E-A0C0-6F6996F211BE}" srcOrd="0" destOrd="0" parTransId="{88582FA7-1C82-42A2-8A2D-F587B5A85204}" sibTransId="{5AAF2496-9596-4542-885E-40116C38E431}"/>
    <dgm:cxn modelId="{2C06BEB0-C8BC-4242-8289-2E9DB1D27BE1}" srcId="{BC2A8207-71D1-487A-86D6-7C2A080D9D50}" destId="{0AE08EA3-990E-4580-80F2-E65DCD1F648B}" srcOrd="2" destOrd="0" parTransId="{61A7BAC6-E4EF-4DE1-AEB0-4064F1B8FAB9}" sibTransId="{3F77990D-8739-41D6-8F71-BE7401F40024}"/>
    <dgm:cxn modelId="{012533B9-B8BF-49FC-A36C-287CA79D05BA}" type="presOf" srcId="{FADB059C-E386-4B7B-BA40-F4B659855652}" destId="{093A0FE9-878A-4614-8DC4-8C2D072F321E}" srcOrd="0" destOrd="3" presId="urn:microsoft.com/office/officeart/2005/8/layout/list1"/>
    <dgm:cxn modelId="{B7E4D4ED-26B4-4A98-A885-4744A570C796}" srcId="{E798A978-7B53-478E-A0C0-6F6996F211BE}" destId="{0EFBBE31-9BA7-4C27-9339-915733CC1566}" srcOrd="2" destOrd="0" parTransId="{97DD92AF-295C-4552-8EAA-C2160DF5C669}" sibTransId="{EE411BEF-7D73-4730-8ADA-649136FDE6A6}"/>
    <dgm:cxn modelId="{A0E8ABF2-525C-43EA-90AE-8C8E00C3FEAB}" type="presOf" srcId="{38A884E3-7ADE-49CE-B77E-3C8EF7A6B90F}" destId="{093A0FE9-878A-4614-8DC4-8C2D072F321E}" srcOrd="0" destOrd="4" presId="urn:microsoft.com/office/officeart/2005/8/layout/list1"/>
    <dgm:cxn modelId="{E77007FC-F8AC-4DB9-9170-1DE0C4619D58}" type="presOf" srcId="{0AE08EA3-990E-4580-80F2-E65DCD1F648B}" destId="{093A0FE9-878A-4614-8DC4-8C2D072F321E}" srcOrd="0" destOrd="2" presId="urn:microsoft.com/office/officeart/2005/8/layout/list1"/>
    <dgm:cxn modelId="{16130EFC-B09F-456F-AB79-18521E4F04C8}" type="presOf" srcId="{F2915F11-CEA2-44E5-9EE8-7DA137A837C6}" destId="{093A0FE9-878A-4614-8DC4-8C2D072F321E}" srcOrd="0" destOrd="1" presId="urn:microsoft.com/office/officeart/2005/8/layout/list1"/>
    <dgm:cxn modelId="{20D41B1F-59C1-45EA-A125-C3F37DB38260}" type="presParOf" srcId="{E5FD7860-4EAD-4E4D-8205-AA5E7C958329}" destId="{052F0537-C6A2-4809-A9D2-8B906AE2A8A6}" srcOrd="0" destOrd="0" presId="urn:microsoft.com/office/officeart/2005/8/layout/list1"/>
    <dgm:cxn modelId="{762A92DD-D2CA-4B73-9AAB-5148387F4E18}" type="presParOf" srcId="{052F0537-C6A2-4809-A9D2-8B906AE2A8A6}" destId="{2BBAE76A-8038-4169-9CD4-0A1811AB8575}" srcOrd="0" destOrd="0" presId="urn:microsoft.com/office/officeart/2005/8/layout/list1"/>
    <dgm:cxn modelId="{5D6F50EA-8AF1-469E-8653-BA6C31B67CB4}" type="presParOf" srcId="{052F0537-C6A2-4809-A9D2-8B906AE2A8A6}" destId="{2210CA00-BD0B-4E29-9115-18B652BDC45D}" srcOrd="1" destOrd="0" presId="urn:microsoft.com/office/officeart/2005/8/layout/list1"/>
    <dgm:cxn modelId="{5A2F5D7C-1E03-4E28-AAEE-F9A0A759CB7C}" type="presParOf" srcId="{E5FD7860-4EAD-4E4D-8205-AA5E7C958329}" destId="{ADD5444B-39A5-4B0D-8856-AE176FC069D9}" srcOrd="1" destOrd="0" presId="urn:microsoft.com/office/officeart/2005/8/layout/list1"/>
    <dgm:cxn modelId="{7295D320-2EC0-4E91-A83E-49139744FAD2}" type="presParOf" srcId="{E5FD7860-4EAD-4E4D-8205-AA5E7C958329}" destId="{56C05C56-13B8-4F4D-8D75-480BF2997968}" srcOrd="2" destOrd="0" presId="urn:microsoft.com/office/officeart/2005/8/layout/list1"/>
    <dgm:cxn modelId="{F8783895-80F5-4C36-A18A-1BC06ED6D0EE}" type="presParOf" srcId="{E5FD7860-4EAD-4E4D-8205-AA5E7C958329}" destId="{9E6D43AF-37E3-4497-A8B9-20AE80083C4F}" srcOrd="3" destOrd="0" presId="urn:microsoft.com/office/officeart/2005/8/layout/list1"/>
    <dgm:cxn modelId="{F9684867-CC86-4539-83CA-D268B5EFBBB4}" type="presParOf" srcId="{E5FD7860-4EAD-4E4D-8205-AA5E7C958329}" destId="{C5F6C281-9095-46C9-B098-216E6A2C6D83}" srcOrd="4" destOrd="0" presId="urn:microsoft.com/office/officeart/2005/8/layout/list1"/>
    <dgm:cxn modelId="{4E995067-B012-48F6-9F90-04AA6342D55E}" type="presParOf" srcId="{C5F6C281-9095-46C9-B098-216E6A2C6D83}" destId="{D0C0A004-C5A9-4FAC-A771-193539F00CA1}" srcOrd="0" destOrd="0" presId="urn:microsoft.com/office/officeart/2005/8/layout/list1"/>
    <dgm:cxn modelId="{42395280-B702-47E6-8F85-B5F1F4359A95}" type="presParOf" srcId="{C5F6C281-9095-46C9-B098-216E6A2C6D83}" destId="{A2D77C33-AC15-4F52-8E38-15029A047513}" srcOrd="1" destOrd="0" presId="urn:microsoft.com/office/officeart/2005/8/layout/list1"/>
    <dgm:cxn modelId="{19FBBFBA-8837-4D27-89C4-47EAA85A8CE5}" type="presParOf" srcId="{E5FD7860-4EAD-4E4D-8205-AA5E7C958329}" destId="{AB7B20CA-BCED-4EAC-A853-CAFF3DECB1C6}" srcOrd="5" destOrd="0" presId="urn:microsoft.com/office/officeart/2005/8/layout/list1"/>
    <dgm:cxn modelId="{A0787600-F522-476C-AC71-5DD29B68B421}" type="presParOf" srcId="{E5FD7860-4EAD-4E4D-8205-AA5E7C958329}" destId="{093A0FE9-878A-4614-8DC4-8C2D072F321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0E562-591F-4D01-AB21-6B8AFD52365F}">
      <dsp:nvSpPr>
        <dsp:cNvPr id="0" name=""/>
        <dsp:cNvSpPr/>
      </dsp:nvSpPr>
      <dsp:spPr>
        <a:xfrm>
          <a:off x="615" y="1121039"/>
          <a:ext cx="2647156" cy="317658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1. Global Reality</a:t>
          </a:r>
          <a:endParaRPr lang="en-IN" sz="1900" kern="1200" dirty="0"/>
        </a:p>
      </dsp:txBody>
      <dsp:txXfrm rot="16200000">
        <a:off x="-1037070" y="2158725"/>
        <a:ext cx="2604801" cy="529431"/>
      </dsp:txXfrm>
    </dsp:sp>
    <dsp:sp modelId="{28C5E1CD-912F-44F2-BC20-E33CE2EF9C12}">
      <dsp:nvSpPr>
        <dsp:cNvPr id="0" name=""/>
        <dsp:cNvSpPr/>
      </dsp:nvSpPr>
      <dsp:spPr>
        <a:xfrm>
          <a:off x="530046" y="1121039"/>
          <a:ext cx="1972131" cy="317658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Hydrocarbon dependence dominates global energy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Markets shaped by geopolitics, sanctions, conflicts</a:t>
          </a:r>
        </a:p>
      </dsp:txBody>
      <dsp:txXfrm>
        <a:off x="530046" y="1121039"/>
        <a:ext cx="1972131" cy="3176587"/>
      </dsp:txXfrm>
    </dsp:sp>
    <dsp:sp modelId="{E5CC1464-167B-475C-BA39-05996637CD13}">
      <dsp:nvSpPr>
        <dsp:cNvPr id="0" name=""/>
        <dsp:cNvSpPr/>
      </dsp:nvSpPr>
      <dsp:spPr>
        <a:xfrm>
          <a:off x="2740421" y="1121039"/>
          <a:ext cx="2647156" cy="317658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2. India’s Vulnerability</a:t>
          </a:r>
          <a:endParaRPr lang="en-IN" sz="1800" kern="1200" dirty="0"/>
        </a:p>
      </dsp:txBody>
      <dsp:txXfrm rot="16200000">
        <a:off x="1702736" y="2158725"/>
        <a:ext cx="2604801" cy="529431"/>
      </dsp:txXfrm>
    </dsp:sp>
    <dsp:sp modelId="{1F979610-1133-47A6-9690-65BBA69A4774}">
      <dsp:nvSpPr>
        <dsp:cNvPr id="0" name=""/>
        <dsp:cNvSpPr/>
      </dsp:nvSpPr>
      <dsp:spPr>
        <a:xfrm rot="5400000">
          <a:off x="2520299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7A729-E39B-423F-98C1-6BB5B1D4F5F2}">
      <dsp:nvSpPr>
        <dsp:cNvPr id="0" name=""/>
        <dsp:cNvSpPr/>
      </dsp:nvSpPr>
      <dsp:spPr>
        <a:xfrm>
          <a:off x="3269853" y="1121039"/>
          <a:ext cx="1972131" cy="317658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N" sz="1600" kern="1200" dirty="0"/>
            <a:t>High fossil-fuel import dependence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N" sz="1600" kern="1200" dirty="0"/>
            <a:t>Exposure to price shocks &amp; supply disruptions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IN" sz="1600" kern="1200" dirty="0"/>
            <a:t>Energy insecurity = national security risk</a:t>
          </a:r>
        </a:p>
      </dsp:txBody>
      <dsp:txXfrm>
        <a:off x="3269853" y="1121039"/>
        <a:ext cx="1972131" cy="3176587"/>
      </dsp:txXfrm>
    </dsp:sp>
    <dsp:sp modelId="{F918DC20-9EFA-4FDA-9D05-88742D135BEE}">
      <dsp:nvSpPr>
        <dsp:cNvPr id="0" name=""/>
        <dsp:cNvSpPr/>
      </dsp:nvSpPr>
      <dsp:spPr>
        <a:xfrm>
          <a:off x="5467522" y="1121039"/>
          <a:ext cx="2647156" cy="317658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84455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3. Strategic Imperative</a:t>
          </a:r>
        </a:p>
      </dsp:txBody>
      <dsp:txXfrm rot="16200000">
        <a:off x="4429836" y="2158725"/>
        <a:ext cx="2604801" cy="529431"/>
      </dsp:txXfrm>
    </dsp:sp>
    <dsp:sp modelId="{5264C4A5-FA4C-4164-8CA0-ACCCC930E044}">
      <dsp:nvSpPr>
        <dsp:cNvPr id="0" name=""/>
        <dsp:cNvSpPr/>
      </dsp:nvSpPr>
      <dsp:spPr>
        <a:xfrm rot="5400000">
          <a:off x="5260106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E74D1-120D-437D-A155-B8FF6358B896}">
      <dsp:nvSpPr>
        <dsp:cNvPr id="0" name=""/>
        <dsp:cNvSpPr/>
      </dsp:nvSpPr>
      <dsp:spPr>
        <a:xfrm>
          <a:off x="5996953" y="1121039"/>
          <a:ext cx="1972131" cy="3176587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Transition to cleaner, domestic &amp; diversified energy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Green fuels in shipping = resilience, autonomy, competitiveness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Core pillar of </a:t>
          </a:r>
          <a:r>
            <a:rPr lang="en-IN" sz="1600" b="1" kern="1200" dirty="0"/>
            <a:t>Atmanirbhar Bharat</a:t>
          </a:r>
          <a:endParaRPr lang="en-IN" sz="1600" kern="1200" dirty="0"/>
        </a:p>
      </dsp:txBody>
      <dsp:txXfrm>
        <a:off x="5996953" y="1121039"/>
        <a:ext cx="1972131" cy="3176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C8C29-5EE4-49C6-B285-3476296F4659}">
      <dsp:nvSpPr>
        <dsp:cNvPr id="0" name=""/>
        <dsp:cNvSpPr/>
      </dsp:nvSpPr>
      <dsp:spPr>
        <a:xfrm>
          <a:off x="0" y="10231"/>
          <a:ext cx="3751775" cy="51840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Nuclear</a:t>
          </a:r>
          <a:r>
            <a:rPr lang="en-IN" sz="1800" kern="1200" dirty="0"/>
            <a:t> – Long Term Option</a:t>
          </a:r>
        </a:p>
      </dsp:txBody>
      <dsp:txXfrm>
        <a:off x="0" y="10231"/>
        <a:ext cx="3751775" cy="518400"/>
      </dsp:txXfrm>
    </dsp:sp>
    <dsp:sp modelId="{50FD8715-83F8-473E-B6D4-5B4E272800E8}">
      <dsp:nvSpPr>
        <dsp:cNvPr id="0" name=""/>
        <dsp:cNvSpPr/>
      </dsp:nvSpPr>
      <dsp:spPr>
        <a:xfrm>
          <a:off x="0" y="534609"/>
          <a:ext cx="3751775" cy="395279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1" kern="1200" dirty="0"/>
            <a:t>Current Readiness : </a:t>
          </a:r>
          <a:r>
            <a:rPr lang="en-US" sz="1800" b="0" kern="1200" dirty="0"/>
            <a:t>No commercial maritime Nuclear vessel. Only Indian Navy operates Nuclear vessels. </a:t>
          </a:r>
          <a:endParaRPr lang="en-IN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IN" sz="1800" b="1" kern="1200" dirty="0"/>
            <a:t>No policy framework </a:t>
          </a:r>
          <a:r>
            <a:rPr lang="en-IN" sz="1800" kern="1200" dirty="0"/>
            <a:t>yet for nuclear fuel for maritime.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IN" sz="1800" b="1" kern="1200" dirty="0"/>
            <a:t>Strategic Potential :</a:t>
          </a:r>
          <a:r>
            <a:rPr lang="en-IN" sz="1800" kern="1200" dirty="0"/>
            <a:t> Ultra long endurance fuel, zero CO2 emission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IN" sz="1800" b="1" kern="1200" dirty="0"/>
            <a:t>Financial :</a:t>
          </a:r>
          <a:r>
            <a:rPr lang="en-IN" sz="1800" kern="1200" dirty="0"/>
            <a:t> </a:t>
          </a:r>
          <a:r>
            <a:rPr lang="en-IN" sz="1800" b="1" kern="1200" dirty="0"/>
            <a:t>Very High CAPEX</a:t>
          </a:r>
          <a:r>
            <a:rPr lang="en-IN" sz="1800" kern="1200" dirty="0"/>
            <a:t> Estimate </a:t>
          </a:r>
          <a:r>
            <a:rPr lang="en-IN" sz="1800" b="1" kern="1200" dirty="0"/>
            <a:t>$700-900 million per vessel (3x cost of LNG vessel)</a:t>
          </a:r>
          <a:r>
            <a:rPr lang="en-IN" sz="1800" kern="1200" dirty="0"/>
            <a:t> 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IN" sz="1800" b="1" kern="1200" dirty="0"/>
            <a:t>No IMO civilian Nuclear code</a:t>
          </a:r>
          <a:r>
            <a:rPr lang="en-IN" sz="1800" kern="1200" dirty="0"/>
            <a:t> (under development)</a:t>
          </a:r>
        </a:p>
      </dsp:txBody>
      <dsp:txXfrm>
        <a:off x="0" y="534609"/>
        <a:ext cx="3751775" cy="3952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9C07B-CF1A-41F3-83E8-9FB0740CFB79}">
      <dsp:nvSpPr>
        <dsp:cNvPr id="0" name=""/>
        <dsp:cNvSpPr/>
      </dsp:nvSpPr>
      <dsp:spPr>
        <a:xfrm>
          <a:off x="5335" y="25827"/>
          <a:ext cx="2045334" cy="402133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LNG</a:t>
          </a:r>
        </a:p>
      </dsp:txBody>
      <dsp:txXfrm>
        <a:off x="5335" y="25827"/>
        <a:ext cx="2045334" cy="402133"/>
      </dsp:txXfrm>
    </dsp:sp>
    <dsp:sp modelId="{B693EA3C-7A8A-4F49-BA73-EE5ED9F90E4B}">
      <dsp:nvSpPr>
        <dsp:cNvPr id="0" name=""/>
        <dsp:cNvSpPr/>
      </dsp:nvSpPr>
      <dsp:spPr>
        <a:xfrm>
          <a:off x="5335" y="427961"/>
          <a:ext cx="2045334" cy="4862638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kern="1200" dirty="0"/>
            <a:t>Current Use:</a:t>
          </a:r>
          <a:r>
            <a:rPr lang="en-IN" sz="1400" kern="1200" dirty="0"/>
            <a:t> Operational for select Indian coastal and LNG carriers; IGF Code compliant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IN" sz="1400" b="1" kern="1200" dirty="0"/>
            <a:t>Infrastructure:</a:t>
          </a:r>
          <a:r>
            <a:rPr lang="en-IN" sz="1400" kern="1200" dirty="0"/>
            <a:t> LNG terminals at </a:t>
          </a:r>
          <a:r>
            <a:rPr lang="en-IN" sz="1400" b="1" kern="1200" dirty="0" err="1"/>
            <a:t>Dahej</a:t>
          </a:r>
          <a:r>
            <a:rPr lang="en-IN" sz="1400" b="1" kern="1200" dirty="0"/>
            <a:t>, Hazira, Kochi</a:t>
          </a:r>
          <a:r>
            <a:rPr lang="en-IN" sz="1400" kern="1200" dirty="0"/>
            <a:t>; feasibility for bunkering at JNPA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IN" sz="1400" b="1" kern="1200"/>
            <a:t>Maritime Role:</a:t>
          </a:r>
          <a:r>
            <a:rPr lang="en-IN" sz="1400" kern="1200"/>
            <a:t> Transition fuel till 2035 under IMO GHG transition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IN" sz="1400" b="1" kern="1200" dirty="0"/>
            <a:t>Limitation:</a:t>
          </a:r>
          <a:r>
            <a:rPr lang="en-IN" sz="1400" kern="1200" dirty="0"/>
            <a:t> Methane slip &amp; future carbon costs reduce long-term advantage</a:t>
          </a:r>
        </a:p>
      </dsp:txBody>
      <dsp:txXfrm>
        <a:off x="5335" y="427961"/>
        <a:ext cx="2045334" cy="4862638"/>
      </dsp:txXfrm>
    </dsp:sp>
    <dsp:sp modelId="{A75F9EBC-6D55-432D-9E4D-224E9EFD62B3}">
      <dsp:nvSpPr>
        <dsp:cNvPr id="0" name=""/>
        <dsp:cNvSpPr/>
      </dsp:nvSpPr>
      <dsp:spPr>
        <a:xfrm>
          <a:off x="2337017" y="25827"/>
          <a:ext cx="2045334" cy="402133"/>
        </a:xfrm>
        <a:prstGeom prst="rect">
          <a:avLst/>
        </a:prstGeom>
        <a:solidFill>
          <a:schemeClr val="accent3">
            <a:shade val="50000"/>
            <a:hueOff val="-106596"/>
            <a:satOff val="-23032"/>
            <a:lumOff val="22006"/>
            <a:alphaOff val="0"/>
          </a:schemeClr>
        </a:solidFill>
        <a:ln w="19050" cap="flat" cmpd="sng" algn="ctr">
          <a:solidFill>
            <a:schemeClr val="accent3">
              <a:shade val="50000"/>
              <a:hueOff val="-106596"/>
              <a:satOff val="-23032"/>
              <a:lumOff val="220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Biofuel</a:t>
          </a:r>
        </a:p>
      </dsp:txBody>
      <dsp:txXfrm>
        <a:off x="2337017" y="25827"/>
        <a:ext cx="2045334" cy="402133"/>
      </dsp:txXfrm>
    </dsp:sp>
    <dsp:sp modelId="{22B91600-6EF0-49FE-BC1E-6818162524CA}">
      <dsp:nvSpPr>
        <dsp:cNvPr id="0" name=""/>
        <dsp:cNvSpPr/>
      </dsp:nvSpPr>
      <dsp:spPr>
        <a:xfrm>
          <a:off x="2337017" y="427961"/>
          <a:ext cx="2045334" cy="4862638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IN" sz="1400" b="1" kern="1200" dirty="0"/>
            <a:t>Marine Trials:</a:t>
          </a:r>
          <a:r>
            <a:rPr lang="en-IN" sz="1400" kern="1200" dirty="0"/>
            <a:t> Successfully tested on marine engines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IN" sz="1400" b="1" kern="1200" dirty="0"/>
            <a:t>Supply Base:</a:t>
          </a:r>
          <a:r>
            <a:rPr lang="en-IN" sz="1400" kern="1200" dirty="0"/>
            <a:t> Drop in Blends. Domestic production.  </a:t>
          </a:r>
          <a:r>
            <a:rPr lang="en-IN" sz="1400" b="1" kern="1200" dirty="0"/>
            <a:t>Blending with FAME, HVO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IN" sz="1400" b="1" kern="1200"/>
            <a:t>Distribution:</a:t>
          </a:r>
          <a:r>
            <a:rPr lang="en-IN" sz="1400" kern="1200"/>
            <a:t> Can use existing bunkering infrastructure without port redesign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IN" sz="1400" b="1" kern="1200"/>
            <a:t>Advantage:</a:t>
          </a:r>
          <a:r>
            <a:rPr lang="en-IN" sz="1400" kern="1200"/>
            <a:t> Short-term compliance option for Indian fleet under CII/GHG without retrofits</a:t>
          </a:r>
        </a:p>
      </dsp:txBody>
      <dsp:txXfrm>
        <a:off x="2337017" y="427961"/>
        <a:ext cx="2045334" cy="4862638"/>
      </dsp:txXfrm>
    </dsp:sp>
    <dsp:sp modelId="{18FD81C8-D7D6-4641-80B3-D9DD1EA06141}">
      <dsp:nvSpPr>
        <dsp:cNvPr id="0" name=""/>
        <dsp:cNvSpPr/>
      </dsp:nvSpPr>
      <dsp:spPr>
        <a:xfrm>
          <a:off x="4668698" y="25827"/>
          <a:ext cx="2045334" cy="402133"/>
        </a:xfrm>
        <a:prstGeom prst="rect">
          <a:avLst/>
        </a:prstGeom>
        <a:solidFill>
          <a:schemeClr val="accent3">
            <a:shade val="50000"/>
            <a:hueOff val="-213193"/>
            <a:satOff val="-46063"/>
            <a:lumOff val="44011"/>
            <a:alphaOff val="0"/>
          </a:schemeClr>
        </a:solidFill>
        <a:ln w="19050" cap="flat" cmpd="sng" algn="ctr">
          <a:solidFill>
            <a:schemeClr val="accent3">
              <a:shade val="50000"/>
              <a:hueOff val="-213193"/>
              <a:satOff val="-46063"/>
              <a:lumOff val="440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Ammonia</a:t>
          </a:r>
        </a:p>
      </dsp:txBody>
      <dsp:txXfrm>
        <a:off x="4668698" y="25827"/>
        <a:ext cx="2045334" cy="402133"/>
      </dsp:txXfrm>
    </dsp:sp>
    <dsp:sp modelId="{83578D10-6425-4B6B-B13F-EDEDA2FBA28B}">
      <dsp:nvSpPr>
        <dsp:cNvPr id="0" name=""/>
        <dsp:cNvSpPr/>
      </dsp:nvSpPr>
      <dsp:spPr>
        <a:xfrm>
          <a:off x="4668698" y="427961"/>
          <a:ext cx="2045334" cy="4862638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kern="1200" dirty="0"/>
            <a:t>Export Positioning:</a:t>
          </a:r>
          <a:r>
            <a:rPr lang="en-IN" sz="1400" kern="1200" dirty="0"/>
            <a:t> </a:t>
          </a:r>
          <a:r>
            <a:rPr lang="en-IN" sz="1400" b="1" kern="1200" dirty="0"/>
            <a:t>Kandla to produce green ammonia</a:t>
          </a:r>
          <a:r>
            <a:rPr lang="en-IN" sz="1400" kern="1200" dirty="0"/>
            <a:t> (L&amp;T + Itochu JV) for </a:t>
          </a:r>
          <a:r>
            <a:rPr lang="en-IN" sz="1400" b="1" kern="1200" dirty="0"/>
            <a:t>Singapore bunkering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IN" sz="1400" b="1" kern="1200" dirty="0"/>
            <a:t>Maritime Use:</a:t>
          </a:r>
          <a:r>
            <a:rPr lang="en-IN" sz="1400" kern="1200" dirty="0"/>
            <a:t> Target fuel for deep-sea vessels (tankers, bulk carriers) post-2035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IN" sz="1400" b="1" kern="1200"/>
            <a:t>Challenges:</a:t>
          </a:r>
          <a:r>
            <a:rPr lang="en-IN" sz="1400" kern="1200"/>
            <a:t> High Toxicity, safety standards, crew training, IMO safety code under development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IN" sz="1400" b="1" kern="1200"/>
            <a:t>Strategic Role:</a:t>
          </a:r>
          <a:r>
            <a:rPr lang="en-IN" sz="1400" kern="1200"/>
            <a:t> India positioning as </a:t>
          </a:r>
          <a:r>
            <a:rPr lang="en-IN" sz="1400" b="1" kern="1200"/>
            <a:t>future fuel exporter</a:t>
          </a:r>
          <a:r>
            <a:rPr lang="en-IN" sz="1400" kern="1200"/>
            <a:t>, not just consumer</a:t>
          </a:r>
        </a:p>
      </dsp:txBody>
      <dsp:txXfrm>
        <a:off x="4668698" y="427961"/>
        <a:ext cx="2045334" cy="4862638"/>
      </dsp:txXfrm>
    </dsp:sp>
    <dsp:sp modelId="{9B957BF2-3D30-49BF-9D82-3D3413905ABD}">
      <dsp:nvSpPr>
        <dsp:cNvPr id="0" name=""/>
        <dsp:cNvSpPr/>
      </dsp:nvSpPr>
      <dsp:spPr>
        <a:xfrm>
          <a:off x="7000380" y="25827"/>
          <a:ext cx="2045334" cy="402133"/>
        </a:xfrm>
        <a:prstGeom prst="rect">
          <a:avLst/>
        </a:prstGeom>
        <a:solidFill>
          <a:schemeClr val="accent3">
            <a:shade val="50000"/>
            <a:hueOff val="-213193"/>
            <a:satOff val="-46063"/>
            <a:lumOff val="44011"/>
            <a:alphaOff val="0"/>
          </a:schemeClr>
        </a:solidFill>
        <a:ln w="19050" cap="flat" cmpd="sng" algn="ctr">
          <a:solidFill>
            <a:schemeClr val="accent3">
              <a:shade val="50000"/>
              <a:hueOff val="-213193"/>
              <a:satOff val="-46063"/>
              <a:lumOff val="440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Methanol</a:t>
          </a:r>
        </a:p>
      </dsp:txBody>
      <dsp:txXfrm>
        <a:off x="7000380" y="25827"/>
        <a:ext cx="2045334" cy="402133"/>
      </dsp:txXfrm>
    </dsp:sp>
    <dsp:sp modelId="{C843754E-5E9F-4910-9DAE-9FC5DE82369E}">
      <dsp:nvSpPr>
        <dsp:cNvPr id="0" name=""/>
        <dsp:cNvSpPr/>
      </dsp:nvSpPr>
      <dsp:spPr>
        <a:xfrm>
          <a:off x="7000380" y="427961"/>
          <a:ext cx="2045334" cy="4862638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IN" sz="1300" b="1" kern="1200" dirty="0"/>
            <a:t>Marine Use</a:t>
          </a:r>
          <a:r>
            <a:rPr lang="en-IN" sz="1300" kern="1200" dirty="0"/>
            <a:t>: Dual-fuel methanol engines already ordered by global majors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IN" sz="1300" b="1" kern="1200"/>
            <a:t>Breakthrough:</a:t>
          </a:r>
          <a:r>
            <a:rPr lang="en-IN" sz="1300" kern="1200"/>
            <a:t> </a:t>
          </a:r>
          <a:r>
            <a:rPr lang="en-IN" sz="1300" b="1" kern="1200"/>
            <a:t>India's first Green Methanol Bunkering Hub</a:t>
          </a:r>
          <a:r>
            <a:rPr lang="en-IN" sz="1300" kern="1200"/>
            <a:t> under construction at </a:t>
          </a:r>
          <a:r>
            <a:rPr lang="en-IN" sz="1300" b="1" kern="1200"/>
            <a:t>VOC Port (Tuticorin)</a:t>
          </a:r>
          <a:r>
            <a:rPr lang="en-IN" sz="1300" kern="1200"/>
            <a:t> – 750 m³ terminal (SOPAN Group)</a:t>
          </a:r>
          <a:endParaRPr lang="en-IN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IN" sz="1300" b="1" kern="1200" dirty="0"/>
            <a:t>Production Shift:</a:t>
          </a:r>
          <a:r>
            <a:rPr lang="en-IN" sz="1300" kern="1200" dirty="0"/>
            <a:t> India transitioning from coal-based brown methanol to green methanol (hydrogen + CO₂ capture)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IN" sz="1300" b="1" kern="1200" dirty="0"/>
            <a:t>Maritime Suitability:</a:t>
          </a:r>
          <a:r>
            <a:rPr lang="en-IN" sz="1300" kern="1200" dirty="0"/>
            <a:t> Engine-ready (Maersk, MAN ES technology) – early adopter fuel under IMO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IN" sz="1300" b="1" kern="1200" dirty="0"/>
            <a:t>Role:</a:t>
          </a:r>
          <a:r>
            <a:rPr lang="en-IN" sz="1300" kern="1200" dirty="0"/>
            <a:t> Likely first large-scale alternative fuel to enter Indian ports post-2030</a:t>
          </a:r>
        </a:p>
      </dsp:txBody>
      <dsp:txXfrm>
        <a:off x="7000380" y="427961"/>
        <a:ext cx="2045334" cy="4862638"/>
      </dsp:txXfrm>
    </dsp:sp>
    <dsp:sp modelId="{990F08D1-DEFE-4039-AEAA-C2E45A472DF3}">
      <dsp:nvSpPr>
        <dsp:cNvPr id="0" name=""/>
        <dsp:cNvSpPr/>
      </dsp:nvSpPr>
      <dsp:spPr>
        <a:xfrm>
          <a:off x="9332061" y="25827"/>
          <a:ext cx="2045334" cy="402133"/>
        </a:xfrm>
        <a:prstGeom prst="rect">
          <a:avLst/>
        </a:prstGeom>
        <a:solidFill>
          <a:schemeClr val="accent3">
            <a:shade val="50000"/>
            <a:hueOff val="-106596"/>
            <a:satOff val="-23032"/>
            <a:lumOff val="22006"/>
            <a:alphaOff val="0"/>
          </a:schemeClr>
        </a:solidFill>
        <a:ln w="19050" cap="flat" cmpd="sng" algn="ctr">
          <a:solidFill>
            <a:schemeClr val="accent3">
              <a:shade val="50000"/>
              <a:hueOff val="-106596"/>
              <a:satOff val="-23032"/>
              <a:lumOff val="220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Hydrogen </a:t>
          </a:r>
        </a:p>
      </dsp:txBody>
      <dsp:txXfrm>
        <a:off x="9332061" y="25827"/>
        <a:ext cx="2045334" cy="402133"/>
      </dsp:txXfrm>
    </dsp:sp>
    <dsp:sp modelId="{82DE2EC8-BD31-414A-BFEC-DF1BE4BC92FE}">
      <dsp:nvSpPr>
        <dsp:cNvPr id="0" name=""/>
        <dsp:cNvSpPr/>
      </dsp:nvSpPr>
      <dsp:spPr>
        <a:xfrm>
          <a:off x="9332061" y="427961"/>
          <a:ext cx="2045334" cy="4862638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kern="1200" dirty="0"/>
            <a:t>Port Pilot:</a:t>
          </a:r>
          <a:r>
            <a:rPr lang="en-IN" sz="1400" kern="1200" dirty="0"/>
            <a:t> </a:t>
          </a:r>
          <a:r>
            <a:rPr lang="en-IN" sz="1400" b="1" kern="1200" dirty="0"/>
            <a:t>VOC Port launched India's first Green Hydrogen Pilot Plant</a:t>
          </a:r>
          <a:r>
            <a:rPr lang="en-IN" sz="1400" kern="1200" dirty="0"/>
            <a:t> (5 Sep 2025)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IN" sz="1400" b="1" kern="1200"/>
            <a:t>Use in Maritime:</a:t>
          </a:r>
          <a:r>
            <a:rPr lang="en-IN" sz="1400" kern="1200"/>
            <a:t> Not direct – used to produce ammonia/methanol as bunkering fuels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IN" sz="1400" b="1" kern="1200" dirty="0"/>
            <a:t>Infrastructure Need:</a:t>
          </a:r>
          <a:r>
            <a:rPr lang="en-IN" sz="1400" kern="1200" dirty="0"/>
            <a:t> Electrolysers, Liquefaction, port pipelines; </a:t>
          </a:r>
          <a:r>
            <a:rPr lang="en-IN" sz="1400" b="1" kern="1200" dirty="0"/>
            <a:t>High CAPEX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N" sz="1400" b="1" kern="1200" dirty="0"/>
            <a:t>Long-Term Role:</a:t>
          </a:r>
          <a:r>
            <a:rPr lang="en-IN" sz="1400" kern="1200" dirty="0"/>
            <a:t> Backbone fuel for synthetic maritime fuels; export market focus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IN" sz="1400" kern="1200" dirty="0"/>
        </a:p>
      </dsp:txBody>
      <dsp:txXfrm>
        <a:off x="9332061" y="427961"/>
        <a:ext cx="2045334" cy="48626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05C56-13B8-4F4D-8D75-480BF2997968}">
      <dsp:nvSpPr>
        <dsp:cNvPr id="0" name=""/>
        <dsp:cNvSpPr/>
      </dsp:nvSpPr>
      <dsp:spPr>
        <a:xfrm>
          <a:off x="0" y="589833"/>
          <a:ext cx="8822029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687" tIns="312420" rIns="68468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IN" sz="1500" b="0" kern="1200" dirty="0"/>
            <a:t>Position India Globally in the Top 10 Shipbuilding, repair nations (from 30k GT to 500k + GT.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IN" sz="1500" b="0" i="0" kern="1200" dirty="0"/>
            <a:t>Renewable Energy Share at Major Ports : &gt;60%</a:t>
          </a:r>
          <a:endParaRPr lang="en-IN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IN" sz="1500" b="0" kern="1200" dirty="0"/>
            <a:t>Promote Waste to Wealth through ship recycling. India from #2 to #1 ship recycling nation.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b="0" kern="1200" dirty="0"/>
            <a:t>Encourage green belt development (plantations) : </a:t>
          </a:r>
          <a:r>
            <a:rPr lang="en-US" sz="1500" b="0" kern="1200" dirty="0" err="1"/>
            <a:t>Atleast</a:t>
          </a:r>
          <a:r>
            <a:rPr lang="en-US" sz="1500" b="0" kern="1200" dirty="0"/>
            <a:t> 33% of port area</a:t>
          </a:r>
          <a:endParaRPr lang="en-IN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IN" sz="1500" b="0" i="0" kern="1200" dirty="0"/>
            <a:t>Investment: INR 20,000+ Crores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IN" sz="1500" b="0" i="0" kern="1200" dirty="0"/>
            <a:t>Employment Generation: 1,00,000+ additional jobs (direct and indirect)</a:t>
          </a:r>
        </a:p>
      </dsp:txBody>
      <dsp:txXfrm>
        <a:off x="0" y="589833"/>
        <a:ext cx="8822029" cy="1890000"/>
      </dsp:txXfrm>
    </dsp:sp>
    <dsp:sp modelId="{2210CA00-BD0B-4E29-9115-18B652BDC45D}">
      <dsp:nvSpPr>
        <dsp:cNvPr id="0" name=""/>
        <dsp:cNvSpPr/>
      </dsp:nvSpPr>
      <dsp:spPr>
        <a:xfrm>
          <a:off x="441101" y="284270"/>
          <a:ext cx="6175420" cy="442800"/>
        </a:xfrm>
        <a:prstGeom prst="roundRect">
          <a:avLst/>
        </a:prstGeom>
        <a:solidFill>
          <a:srgbClr val="27ACAA"/>
        </a:solidFill>
        <a:ln w="19050" cap="flat" cmpd="sng" algn="ctr">
          <a:solidFill>
            <a:srgbClr val="27AC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16" tIns="0" rIns="23341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Maritime India Vision (MIV) 2030</a:t>
          </a:r>
          <a:r>
            <a:rPr lang="en-IN" sz="1500" kern="12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 </a:t>
          </a:r>
          <a:endParaRPr lang="en-IN" sz="1500" kern="1200"/>
        </a:p>
      </dsp:txBody>
      <dsp:txXfrm>
        <a:off x="462717" y="305886"/>
        <a:ext cx="6132188" cy="399568"/>
      </dsp:txXfrm>
    </dsp:sp>
    <dsp:sp modelId="{093A0FE9-878A-4614-8DC4-8C2D072F321E}">
      <dsp:nvSpPr>
        <dsp:cNvPr id="0" name=""/>
        <dsp:cNvSpPr/>
      </dsp:nvSpPr>
      <dsp:spPr>
        <a:xfrm>
          <a:off x="0" y="2782233"/>
          <a:ext cx="8822029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687" tIns="312420" rIns="68468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IN" sz="1500" b="0" i="0" kern="1200" dirty="0"/>
            <a:t>Advanced phase targeting Top 5 global position in shipbuilding and maintaining 1 position in ship recycling</a:t>
          </a:r>
          <a:endParaRPr lang="en-IN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IN" sz="1500" b="0" i="0" kern="1200" dirty="0"/>
            <a:t>Carbon neutral ports (green fuel, electrification, SPS). </a:t>
          </a:r>
          <a:r>
            <a:rPr lang="en-IN" sz="1500" b="0" kern="1200" dirty="0"/>
            <a:t>≥ 60 % renewable-energy share, create hydrogen hubs, emission &amp; resource monitoring toolkits for ports.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IN" sz="1500" b="0" kern="1200" dirty="0"/>
            <a:t>Promote Alternate/ Green Fuels, Bunkering infrastructure, green framework for terminal operations, introduce incentives in port duties for low emission vessels 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IN" sz="1500" b="0" i="0" kern="1200" dirty="0"/>
            <a:t>300+ Strategic Initiatives across 11 key maritime areas</a:t>
          </a:r>
          <a:endParaRPr lang="en-IN" sz="1500" b="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IN" sz="1500" b="0" i="0" kern="1200" dirty="0"/>
            <a:t>Financial Assistance: 20-30% assistance for green vessels (including retrofitting)</a:t>
          </a:r>
          <a:endParaRPr lang="en-IN" sz="1500" b="0" kern="1200" dirty="0"/>
        </a:p>
      </dsp:txBody>
      <dsp:txXfrm>
        <a:off x="0" y="2782233"/>
        <a:ext cx="8822029" cy="2268000"/>
      </dsp:txXfrm>
    </dsp:sp>
    <dsp:sp modelId="{A2D77C33-AC15-4F52-8E38-15029A047513}">
      <dsp:nvSpPr>
        <dsp:cNvPr id="0" name=""/>
        <dsp:cNvSpPr/>
      </dsp:nvSpPr>
      <dsp:spPr>
        <a:xfrm>
          <a:off x="441101" y="2560833"/>
          <a:ext cx="6175420" cy="442800"/>
        </a:xfrm>
        <a:prstGeom prst="roundRect">
          <a:avLst/>
        </a:prstGeom>
        <a:solidFill>
          <a:srgbClr val="27ACA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16" tIns="0" rIns="23341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Maritime Amrit Kaal Vision 2047</a:t>
          </a:r>
          <a:r>
            <a:rPr lang="en-IN" sz="1500" kern="12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 </a:t>
          </a:r>
          <a:endParaRPr lang="en-IN" sz="1500" kern="1200"/>
        </a:p>
      </dsp:txBody>
      <dsp:txXfrm>
        <a:off x="462717" y="2582449"/>
        <a:ext cx="613218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0B50B-37CD-4B88-8C17-1933EDFA3F45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AC2BC-8EC0-400D-8B44-D2670B210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536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9" name="Google Shape;639;p2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algn="ctr"/>
            <a:r>
              <a:rPr lang="en-US" b="1" dirty="0"/>
              <a:t>Green Fuel Transition </a:t>
            </a:r>
          </a:p>
          <a:p>
            <a:endParaRPr lang="en-US" dirty="0"/>
          </a:p>
          <a:p>
            <a:r>
              <a:rPr lang="en-US" dirty="0"/>
              <a:t>The maritime sector, responsible for </a:t>
            </a:r>
            <a:r>
              <a:rPr lang="en-US" b="1" dirty="0"/>
              <a:t>nearly 3 percent of global CO₂ emissions</a:t>
            </a:r>
            <a:r>
              <a:rPr lang="en-US" dirty="0"/>
              <a:t>, is entering a decisive phase of energy transition to align with the IMO’s Net Zero 2050 ambition. This transition demands a structured exit from conventional fuels such as HFO and MDO, and an accelerated shift towards a diversified portfolio of green fuels.</a:t>
            </a:r>
          </a:p>
          <a:p>
            <a:endParaRPr lang="en-US" dirty="0"/>
          </a:p>
          <a:p>
            <a:r>
              <a:rPr lang="en-US" dirty="0"/>
              <a:t>For India, the coming 25 years represent a carefully sequenced fuel substitution strategy. By 2030, LNG is expected to dominate with an estimated demand of </a:t>
            </a:r>
            <a:r>
              <a:rPr lang="en-US" b="1" dirty="0"/>
              <a:t>0.66 MT</a:t>
            </a:r>
            <a:r>
              <a:rPr lang="en-US" dirty="0"/>
              <a:t>, before gradually transitioning to bio/e-LNG. Simultaneously, emerging fuels such as hydrogen, ammonia and methanol will scale significantly,  with </a:t>
            </a:r>
            <a:r>
              <a:rPr lang="en-US" b="1" dirty="0"/>
              <a:t>hydrogen rising from 0.026 MT to 0.3 MT</a:t>
            </a:r>
            <a:r>
              <a:rPr lang="en-US" dirty="0"/>
              <a:t>, and </a:t>
            </a:r>
            <a:r>
              <a:rPr lang="en-US" b="1" dirty="0"/>
              <a:t>ammonia from 0.025 MT to 4.4 MT by 2050</a:t>
            </a:r>
            <a:r>
              <a:rPr lang="en-US" dirty="0"/>
              <a:t> , reflecting both global decarbonization trends and domestic industrial capability.</a:t>
            </a:r>
          </a:p>
          <a:p>
            <a:endParaRPr lang="en-US" dirty="0"/>
          </a:p>
          <a:p>
            <a:r>
              <a:rPr lang="en-US" dirty="0"/>
              <a:t>India's strategic advantage lies in fuel economics. By 2030, </a:t>
            </a:r>
            <a:r>
              <a:rPr lang="en-US" b="1" dirty="0"/>
              <a:t>green hydrogen production costs in India are projected at $1.5–2.0/kg</a:t>
            </a:r>
            <a:r>
              <a:rPr lang="en-US" dirty="0"/>
              <a:t>, far below Europe and East Asia. This cost leadership positions India to become a global hub for green maritime fuels, enabling both domestic fleet transition and export opportunities.</a:t>
            </a:r>
          </a:p>
          <a:p>
            <a:endParaRPr lang="en-US" dirty="0"/>
          </a:p>
          <a:p>
            <a:r>
              <a:rPr lang="en-US" dirty="0"/>
              <a:t>Looking further ahead, nuclear marine propulsion is emerging as a potential long-term option for deep-sea and high-endurance operations. With unmatched energy density and zero operational emissions, nuclear could complement the green fuel mix for specific vessel categories — subject to future international regulatory frameworks on safety, liability and waste management.</a:t>
            </a:r>
          </a:p>
          <a:p>
            <a:endParaRPr lang="en-US" dirty="0"/>
          </a:p>
          <a:p>
            <a:r>
              <a:rPr lang="en-US" dirty="0"/>
              <a:t>Therefore, India’s fuel transition is not only a compliance response but a strategic opportunity — to secure energy autonomy, build green shipping supply chains and lead the global maritime </a:t>
            </a:r>
            <a:r>
              <a:rPr lang="en-US" dirty="0" err="1"/>
              <a:t>decarbonisation</a:t>
            </a:r>
            <a:r>
              <a:rPr lang="en-US" dirty="0"/>
              <a:t> narrative.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Nuclear Propulsion - Long-Term Strategic Prospect for India</a:t>
            </a:r>
            <a:br>
              <a:rPr lang="en-US" dirty="0"/>
            </a:br>
            <a:r>
              <a:rPr lang="en-US" dirty="0"/>
              <a:t>Nuclear propulsion remains a long-term, exploratory option for maritime </a:t>
            </a:r>
            <a:r>
              <a:rPr lang="en-US" dirty="0" err="1"/>
              <a:t>decarbonisation</a:t>
            </a:r>
            <a:r>
              <a:rPr lang="en-US" dirty="0"/>
              <a:t>, with </a:t>
            </a:r>
            <a:r>
              <a:rPr lang="en-US" i="1" dirty="0"/>
              <a:t>no commercial nuclear vessels currently operating under the Indian flag</a:t>
            </a:r>
            <a:r>
              <a:rPr lang="en-US" dirty="0"/>
              <a:t>. India’s only experience with nuclear-powered ships lies within the </a:t>
            </a:r>
            <a:r>
              <a:rPr lang="en-US" dirty="0" err="1"/>
              <a:t>defence</a:t>
            </a:r>
            <a:r>
              <a:rPr lang="en-US" dirty="0"/>
              <a:t> sector, through the Indian Navy’s nuclear submarines (INS Arihant class), which demonstrates indigenous capability in naval nuclear engineering. However, there is </a:t>
            </a:r>
            <a:r>
              <a:rPr lang="en-US" b="1" dirty="0"/>
              <a:t>no existing policy or regulatory framework</a:t>
            </a:r>
            <a:r>
              <a:rPr lang="en-US" dirty="0"/>
              <a:t> under DG Shipping or </a:t>
            </a:r>
            <a:r>
              <a:rPr lang="en-US" dirty="0" err="1"/>
              <a:t>MoPSW</a:t>
            </a:r>
            <a:r>
              <a:rPr lang="en-US" dirty="0"/>
              <a:t> for the civilian use of nuclear fuel at sea. While nuclear propulsion offers unmatched strategic potential- </a:t>
            </a:r>
            <a:r>
              <a:rPr lang="en-US" b="1" dirty="0"/>
              <a:t>ultra-long endurance and near-zero CO₂ emissions</a:t>
            </a:r>
            <a:r>
              <a:rPr lang="en-US" dirty="0"/>
              <a:t> without the need for </a:t>
            </a:r>
            <a:r>
              <a:rPr lang="en-US" dirty="0" err="1"/>
              <a:t>refuelling</a:t>
            </a:r>
            <a:r>
              <a:rPr lang="en-US" dirty="0"/>
              <a:t>. it comes with significant barriers. The </a:t>
            </a:r>
            <a:r>
              <a:rPr lang="en-US" b="1" dirty="0"/>
              <a:t>capital expenditure is extremely high</a:t>
            </a:r>
            <a:r>
              <a:rPr lang="en-US" dirty="0"/>
              <a:t>, estimated at </a:t>
            </a:r>
            <a:r>
              <a:rPr lang="en-US" b="1" dirty="0"/>
              <a:t>USD 700–900 million per vessel</a:t>
            </a:r>
            <a:r>
              <a:rPr lang="en-US" dirty="0"/>
              <a:t>, almost </a:t>
            </a:r>
            <a:r>
              <a:rPr lang="en-US" i="1" dirty="0"/>
              <a:t>three times the cost of LNG-powered ships</a:t>
            </a:r>
            <a:r>
              <a:rPr lang="en-US" dirty="0"/>
              <a:t>, making commercial viability a major concern. Additionally, </a:t>
            </a:r>
            <a:r>
              <a:rPr lang="en-US" b="1" dirty="0"/>
              <a:t>IMO has not yet </a:t>
            </a:r>
            <a:r>
              <a:rPr lang="en-US" b="1" dirty="0" err="1"/>
              <a:t>finalised</a:t>
            </a:r>
            <a:r>
              <a:rPr lang="en-US" b="1" dirty="0"/>
              <a:t> a civilian nuclear safety code</a:t>
            </a:r>
            <a:r>
              <a:rPr lang="en-US" dirty="0"/>
              <a:t>, with guidelines for Small Modular Reactors (SMRs) still under development. For India, nuclear remains a speculative option beyond 2040, contingent upon global regulatory consensus, public acceptance, liability legislation, and strong international safeguards.</a:t>
            </a:r>
          </a:p>
        </p:txBody>
      </p:sp>
      <p:sp>
        <p:nvSpPr>
          <p:cNvPr id="640" name="Google Shape;640;p2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IN" b="1" dirty="0"/>
              <a:t>Alternate Fuels for Maritime</a:t>
            </a:r>
          </a:p>
          <a:p>
            <a:endParaRPr lang="en-IN" dirty="0"/>
          </a:p>
          <a:p>
            <a:r>
              <a:rPr lang="en-IN" dirty="0"/>
              <a:t>India’s maritime fuel transition will not be “one fuel for all,” but a </a:t>
            </a:r>
            <a:r>
              <a:rPr lang="en-IN" b="1" dirty="0"/>
              <a:t>sequenced multi-fuel pathway</a:t>
            </a:r>
            <a:r>
              <a:rPr lang="en-IN" dirty="0"/>
              <a:t> that matches IMO’s Net-Zero Framework and the Green Fuel Intensity (GFI) curve. Near-term compliance will lean on drop-in </a:t>
            </a:r>
            <a:r>
              <a:rPr lang="en-IN" b="1" dirty="0"/>
              <a:t>biofuels</a:t>
            </a:r>
            <a:r>
              <a:rPr lang="en-IN" dirty="0"/>
              <a:t> and limited </a:t>
            </a:r>
            <a:r>
              <a:rPr lang="en-IN" b="1" dirty="0"/>
              <a:t>LNG</a:t>
            </a:r>
            <a:r>
              <a:rPr lang="en-IN" dirty="0"/>
              <a:t>; the first scalable alternative expected in Indian ports is </a:t>
            </a:r>
            <a:r>
              <a:rPr lang="en-IN" b="1" dirty="0"/>
              <a:t>green methanol</a:t>
            </a:r>
            <a:r>
              <a:rPr lang="en-IN" dirty="0"/>
              <a:t>; </a:t>
            </a:r>
            <a:r>
              <a:rPr lang="en-IN" b="1" dirty="0"/>
              <a:t>ammonia</a:t>
            </a:r>
            <a:r>
              <a:rPr lang="en-IN" dirty="0"/>
              <a:t> follows for deep-sea ships post-2035; and </a:t>
            </a:r>
            <a:r>
              <a:rPr lang="en-IN" b="1" dirty="0"/>
              <a:t>green hydrogen</a:t>
            </a:r>
            <a:r>
              <a:rPr lang="en-IN" dirty="0"/>
              <a:t> underpins methanol/ammonia production and long-term export play. The strategy links three levers: (</a:t>
            </a:r>
            <a:r>
              <a:rPr lang="en-IN" dirty="0" err="1"/>
              <a:t>i</a:t>
            </a:r>
            <a:r>
              <a:rPr lang="en-IN" dirty="0"/>
              <a:t>) </a:t>
            </a:r>
            <a:r>
              <a:rPr lang="en-IN" b="1" dirty="0"/>
              <a:t>domestic fuel manufacture</a:t>
            </a:r>
            <a:r>
              <a:rPr lang="en-IN" dirty="0"/>
              <a:t>, (ii) </a:t>
            </a:r>
            <a:r>
              <a:rPr lang="en-IN" b="1" dirty="0"/>
              <a:t>bunkering hubs &amp; safety codes</a:t>
            </a:r>
            <a:r>
              <a:rPr lang="en-IN" dirty="0"/>
              <a:t>, and (iii) </a:t>
            </a:r>
            <a:r>
              <a:rPr lang="en-IN" b="1" dirty="0"/>
              <a:t>demand signals</a:t>
            </a:r>
            <a:r>
              <a:rPr lang="en-IN" dirty="0"/>
              <a:t> created by IMO pricing (RUs) and India’s NGSP/Harit Sagar policies.</a:t>
            </a:r>
          </a:p>
          <a:p>
            <a:br>
              <a:rPr lang="en-IN" dirty="0"/>
            </a:br>
            <a:endParaRPr lang="en-IN" dirty="0"/>
          </a:p>
          <a:p>
            <a:r>
              <a:rPr lang="en-IN" b="1" dirty="0"/>
              <a:t>1) LNG - Transitional Fuel</a:t>
            </a:r>
          </a:p>
          <a:p>
            <a:r>
              <a:rPr lang="en-IN" b="1" dirty="0"/>
              <a:t>Current role :</a:t>
            </a:r>
            <a:r>
              <a:rPr lang="en-IN" dirty="0"/>
              <a:t> Deployed on select Indian coastal/LNG carriers; compliant under IGF Code.</a:t>
            </a:r>
          </a:p>
          <a:p>
            <a:r>
              <a:rPr lang="en-IN" b="1" dirty="0"/>
              <a:t>Infrastructure :</a:t>
            </a:r>
            <a:r>
              <a:rPr lang="en-IN" dirty="0"/>
              <a:t> Import/LNG terminals at </a:t>
            </a:r>
            <a:r>
              <a:rPr lang="en-IN" b="1" dirty="0" err="1"/>
              <a:t>Dahej</a:t>
            </a:r>
            <a:r>
              <a:rPr lang="en-IN" b="1" dirty="0"/>
              <a:t>, Hazira, Kochi</a:t>
            </a:r>
            <a:r>
              <a:rPr lang="en-IN" dirty="0"/>
              <a:t>; feasibility for marine bunkering studied at </a:t>
            </a:r>
            <a:r>
              <a:rPr lang="en-IN" b="1" dirty="0"/>
              <a:t>Kochi &amp; JNPA</a:t>
            </a:r>
            <a:r>
              <a:rPr lang="en-IN" dirty="0"/>
              <a:t>.</a:t>
            </a:r>
          </a:p>
          <a:p>
            <a:r>
              <a:rPr lang="en-IN" b="1" dirty="0"/>
              <a:t>Why transitional :</a:t>
            </a:r>
            <a:r>
              <a:rPr lang="en-IN" dirty="0"/>
              <a:t> LNG reduces CO₂ but faces </a:t>
            </a:r>
            <a:r>
              <a:rPr lang="en-IN" b="1" dirty="0"/>
              <a:t>methane-slip. 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Methane slip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 the escape of unburned methane gas into the atmosphere, typically from engines running on natural gas, where incomplete combustion occurs. This phenomenon is a significant concern because methane is a potent greenhouse gas, with a much higher global warming potential than carbon dioxide over the short term. It can occur in a wide range of applications, including marine engines, stationary engines, and across the entire natural gas supply chain</a:t>
            </a:r>
            <a:br>
              <a:rPr lang="en-IN" dirty="0"/>
            </a:br>
            <a:endParaRPr lang="en-IN" dirty="0"/>
          </a:p>
          <a:p>
            <a:r>
              <a:rPr lang="en-IN" b="1" dirty="0"/>
              <a:t>2) Biofuels - Immediate, Drop-in Compliance</a:t>
            </a:r>
          </a:p>
          <a:p>
            <a:r>
              <a:rPr lang="en-IN" b="1" dirty="0"/>
              <a:t>Technical fit :</a:t>
            </a:r>
            <a:r>
              <a:rPr lang="en-IN" dirty="0"/>
              <a:t> Blends (B20–B100) run on existing marine engines; trials by </a:t>
            </a:r>
            <a:r>
              <a:rPr lang="en-IN" b="1" dirty="0"/>
              <a:t>Indian Navy &amp; fleet operators</a:t>
            </a:r>
            <a:r>
              <a:rPr lang="en-IN" dirty="0"/>
              <a:t> demonstrate operational feasibility.</a:t>
            </a:r>
          </a:p>
          <a:p>
            <a:r>
              <a:rPr lang="en-IN" b="1" dirty="0"/>
              <a:t>Supply base :</a:t>
            </a:r>
            <a:r>
              <a:rPr lang="en-IN" dirty="0"/>
              <a:t> Domestic streams from </a:t>
            </a:r>
            <a:r>
              <a:rPr lang="en-IN" b="1" dirty="0"/>
              <a:t>ethanol, biodiesel, HVO , FAME</a:t>
            </a:r>
            <a:r>
              <a:rPr lang="en-IN" dirty="0"/>
              <a:t> under the National Biofuel Policy; strongest near-term pathway to lower well-to-wake GHG without retrofits.</a:t>
            </a:r>
          </a:p>
          <a:p>
            <a:r>
              <a:rPr lang="en-IN" b="1" dirty="0"/>
              <a:t>Ports :</a:t>
            </a:r>
            <a:r>
              <a:rPr lang="en-IN" dirty="0"/>
              <a:t> Minimal infrastructure change. can use current bunkering networks with sustainability certification.</a:t>
            </a:r>
          </a:p>
          <a:p>
            <a:r>
              <a:rPr lang="en-IN" b="1" dirty="0"/>
              <a:t>Role :</a:t>
            </a:r>
            <a:r>
              <a:rPr lang="en-IN" dirty="0"/>
              <a:t> </a:t>
            </a:r>
            <a:r>
              <a:rPr lang="en-IN" b="1" dirty="0"/>
              <a:t>Near-term CII/GFI relief</a:t>
            </a:r>
            <a:r>
              <a:rPr lang="en-IN" dirty="0"/>
              <a:t> for Indian fleets; ideal for tugs, OSVs, coastal and inland segments while methanol/ammonia scale up.</a:t>
            </a:r>
          </a:p>
          <a:p>
            <a:br>
              <a:rPr lang="en-IN" dirty="0"/>
            </a:br>
            <a:endParaRPr lang="en-IN" dirty="0"/>
          </a:p>
          <a:p>
            <a:r>
              <a:rPr lang="en-IN" b="1" dirty="0"/>
              <a:t>3) Methanol</a:t>
            </a:r>
          </a:p>
          <a:p>
            <a:r>
              <a:rPr lang="en-IN" b="1" dirty="0"/>
              <a:t>Breakthrough project : India’s first Green Methanol Bunkering &amp; Refuelling Hub</a:t>
            </a:r>
            <a:r>
              <a:rPr lang="en-IN" dirty="0"/>
              <a:t> is </a:t>
            </a:r>
            <a:r>
              <a:rPr lang="en-IN" b="1" dirty="0"/>
              <a:t>under construction at VOC Port, Tuticorin</a:t>
            </a:r>
            <a:r>
              <a:rPr lang="en-IN" dirty="0"/>
              <a:t> - </a:t>
            </a:r>
            <a:r>
              <a:rPr lang="en-IN" b="1" dirty="0"/>
              <a:t>750 m³ terminal (SOPAN Group)</a:t>
            </a:r>
            <a:r>
              <a:rPr lang="en-IN" dirty="0"/>
              <a:t>. This is the country’s first dedicated maritime methanol node and a key plank of the </a:t>
            </a:r>
            <a:r>
              <a:rPr lang="en-IN" b="1" dirty="0"/>
              <a:t>Coastal Green Shipping Corridor (Kandla–Tuticorin)</a:t>
            </a:r>
            <a:r>
              <a:rPr lang="en-IN" dirty="0"/>
              <a:t>.</a:t>
            </a:r>
          </a:p>
          <a:p>
            <a:r>
              <a:rPr lang="en-IN" b="1" dirty="0"/>
              <a:t>Why methanol first :</a:t>
            </a:r>
            <a:r>
              <a:rPr lang="en-IN" dirty="0"/>
              <a:t> Dual-fuel engines are commercially available (MAN ES, widely ordered by global liners), handling is simpler than ammonia/hydrogen, and safety codes are mature.</a:t>
            </a:r>
          </a:p>
          <a:p>
            <a:r>
              <a:rPr lang="en-IN" b="1" dirty="0"/>
              <a:t>Production shift :</a:t>
            </a:r>
            <a:r>
              <a:rPr lang="en-IN" dirty="0"/>
              <a:t> India must pivot from </a:t>
            </a:r>
            <a:r>
              <a:rPr lang="en-IN" b="1" dirty="0"/>
              <a:t>coal-based “brown” methanol</a:t>
            </a:r>
            <a:r>
              <a:rPr lang="en-IN" dirty="0"/>
              <a:t> to </a:t>
            </a:r>
            <a:r>
              <a:rPr lang="en-IN" b="1" dirty="0"/>
              <a:t>green methanol</a:t>
            </a:r>
            <a:r>
              <a:rPr lang="en-IN" dirty="0"/>
              <a:t> (renewable H₂ + captured CO₂). VOC’s </a:t>
            </a:r>
            <a:r>
              <a:rPr lang="en-IN" b="1" dirty="0"/>
              <a:t>port-based green hydrogen pilot</a:t>
            </a:r>
            <a:r>
              <a:rPr lang="en-IN" dirty="0"/>
              <a:t> is a feeder step.</a:t>
            </a:r>
          </a:p>
          <a:p>
            <a:r>
              <a:rPr lang="en-IN" b="1" dirty="0"/>
              <a:t>Role &amp; Timing :</a:t>
            </a:r>
            <a:r>
              <a:rPr lang="en-IN" dirty="0"/>
              <a:t> Likely the </a:t>
            </a:r>
            <a:r>
              <a:rPr lang="en-IN" b="1" dirty="0"/>
              <a:t>first large-scale alternative marine fuel</a:t>
            </a:r>
            <a:r>
              <a:rPr lang="en-IN" dirty="0"/>
              <a:t> to appear regularly in Indian ports </a:t>
            </a:r>
            <a:r>
              <a:rPr lang="en-IN" b="1" dirty="0"/>
              <a:t>post-2030</a:t>
            </a:r>
            <a:r>
              <a:rPr lang="en-IN" dirty="0"/>
              <a:t>, enabling ships to meet tightening GFI thresholds at competitive abatement cost.</a:t>
            </a:r>
          </a:p>
          <a:p>
            <a:br>
              <a:rPr lang="en-IN" dirty="0"/>
            </a:br>
            <a:endParaRPr lang="en-IN" dirty="0"/>
          </a:p>
          <a:p>
            <a:r>
              <a:rPr lang="en-IN" b="1" dirty="0"/>
              <a:t>4) Ammonia (Green Ammonia) </a:t>
            </a:r>
          </a:p>
          <a:p>
            <a:r>
              <a:rPr lang="en-IN" b="1" dirty="0"/>
              <a:t>Strategic positioning :</a:t>
            </a:r>
            <a:r>
              <a:rPr lang="en-IN" dirty="0"/>
              <a:t> </a:t>
            </a:r>
            <a:r>
              <a:rPr lang="en-IN" b="1" dirty="0"/>
              <a:t>Kandla</a:t>
            </a:r>
            <a:r>
              <a:rPr lang="en-IN" dirty="0"/>
              <a:t> is being developed by </a:t>
            </a:r>
            <a:r>
              <a:rPr lang="en-IN" b="1" dirty="0"/>
              <a:t>L&amp;T Energy GreenTech with ITOCHU</a:t>
            </a:r>
            <a:r>
              <a:rPr lang="en-IN" dirty="0"/>
              <a:t> to produce </a:t>
            </a:r>
            <a:r>
              <a:rPr lang="en-IN" b="1" dirty="0"/>
              <a:t>green ammonia (~300 KTPA)</a:t>
            </a:r>
            <a:r>
              <a:rPr lang="en-IN" dirty="0"/>
              <a:t> with </a:t>
            </a:r>
            <a:r>
              <a:rPr lang="en-IN" b="1" dirty="0"/>
              <a:t>offtake for bunkering in Singapore</a:t>
            </a:r>
            <a:r>
              <a:rPr lang="en-IN" dirty="0"/>
              <a:t>. ITOCHU is also developing a </a:t>
            </a:r>
            <a:r>
              <a:rPr lang="en-IN" b="1" dirty="0"/>
              <a:t>5,000 m³ ammonia bunkering vessel (2027) , </a:t>
            </a:r>
            <a:r>
              <a:rPr lang="en-IN" dirty="0"/>
              <a:t>evidence of real demand creation in the region.</a:t>
            </a:r>
          </a:p>
          <a:p>
            <a:r>
              <a:rPr lang="en-IN" b="1" dirty="0"/>
              <a:t>Maritime use :</a:t>
            </a:r>
            <a:r>
              <a:rPr lang="en-IN" dirty="0"/>
              <a:t> Target fuel for deep-sea tankers/bulkers </a:t>
            </a:r>
            <a:r>
              <a:rPr lang="en-IN" b="1" dirty="0"/>
              <a:t>post-2035</a:t>
            </a:r>
            <a:r>
              <a:rPr lang="en-IN" dirty="0"/>
              <a:t>, once IMO’s dedicated </a:t>
            </a:r>
            <a:r>
              <a:rPr lang="en-IN" b="1" dirty="0"/>
              <a:t>safety code</a:t>
            </a:r>
            <a:r>
              <a:rPr lang="en-IN" dirty="0"/>
              <a:t> and crew-training standards are finalised.</a:t>
            </a:r>
          </a:p>
          <a:p>
            <a:r>
              <a:rPr lang="en-IN" b="1" dirty="0"/>
              <a:t>Challenges :</a:t>
            </a:r>
            <a:r>
              <a:rPr lang="en-IN" dirty="0"/>
              <a:t> High toxicity handling, new port safety zones, emergency response, and specialised storage/transfer systems.</a:t>
            </a:r>
          </a:p>
          <a:p>
            <a:r>
              <a:rPr lang="en-IN" b="1" dirty="0"/>
              <a:t>India’s role :</a:t>
            </a:r>
            <a:r>
              <a:rPr lang="en-IN" dirty="0"/>
              <a:t> Strong </a:t>
            </a:r>
            <a:r>
              <a:rPr lang="en-IN" b="1" dirty="0"/>
              <a:t>export economics</a:t>
            </a:r>
            <a:r>
              <a:rPr lang="en-IN" dirty="0"/>
              <a:t> (renewables + electrolyser scale). India can be a </a:t>
            </a:r>
            <a:r>
              <a:rPr lang="en-IN" b="1" dirty="0"/>
              <a:t>fuel supplier to Asian bunkering hubs</a:t>
            </a:r>
            <a:r>
              <a:rPr lang="en-IN" dirty="0"/>
              <a:t> while gradually enabling domestic corridors.</a:t>
            </a:r>
          </a:p>
          <a:p>
            <a:br>
              <a:rPr lang="en-IN" dirty="0"/>
            </a:br>
            <a:endParaRPr lang="en-IN" dirty="0"/>
          </a:p>
          <a:p>
            <a:r>
              <a:rPr lang="en-IN" b="1" dirty="0"/>
              <a:t>5) Hydrogen (Green H₂)</a:t>
            </a:r>
          </a:p>
          <a:p>
            <a:r>
              <a:rPr lang="en-IN" b="1" dirty="0"/>
              <a:t>Port pilot :</a:t>
            </a:r>
            <a:r>
              <a:rPr lang="en-IN" dirty="0"/>
              <a:t> </a:t>
            </a:r>
            <a:r>
              <a:rPr lang="en-IN" b="1" dirty="0"/>
              <a:t>VOC Port</a:t>
            </a:r>
            <a:r>
              <a:rPr lang="en-IN" dirty="0"/>
              <a:t> commissioned </a:t>
            </a:r>
            <a:r>
              <a:rPr lang="en-IN" b="1" dirty="0"/>
              <a:t>India’s first port-based Green Hydrogen pilot (10 Nm³/hr)</a:t>
            </a:r>
            <a:r>
              <a:rPr lang="en-IN" dirty="0"/>
              <a:t> on </a:t>
            </a:r>
            <a:r>
              <a:rPr lang="en-IN" b="1" dirty="0"/>
              <a:t>5 Sep 2025</a:t>
            </a:r>
            <a:r>
              <a:rPr lang="en-IN" dirty="0"/>
              <a:t>; foundation stone also laid for the </a:t>
            </a:r>
            <a:r>
              <a:rPr lang="en-IN" b="1" dirty="0"/>
              <a:t>750 m³ methanol facility</a:t>
            </a:r>
            <a:r>
              <a:rPr lang="en-IN" dirty="0"/>
              <a:t>.</a:t>
            </a:r>
          </a:p>
          <a:p>
            <a:r>
              <a:rPr lang="en-IN" b="1" dirty="0"/>
              <a:t>Maritime :</a:t>
            </a:r>
            <a:r>
              <a:rPr lang="en-IN" dirty="0"/>
              <a:t> Direct shipboard hydrogen (LH₂ at −253 °C or high-pressure gas) is niche in the near term; the </a:t>
            </a:r>
            <a:r>
              <a:rPr lang="en-IN" b="1" dirty="0"/>
              <a:t>primary role is upstream</a:t>
            </a:r>
            <a:r>
              <a:rPr lang="en-IN" dirty="0"/>
              <a:t>, as feedstock for </a:t>
            </a:r>
            <a:r>
              <a:rPr lang="en-IN" b="1" dirty="0"/>
              <a:t>green methanol and green ammonia</a:t>
            </a:r>
            <a:r>
              <a:rPr lang="en-IN" dirty="0"/>
              <a:t>.</a:t>
            </a:r>
          </a:p>
          <a:p>
            <a:r>
              <a:rPr lang="en-IN" b="1" dirty="0"/>
              <a:t>Infrastructure :</a:t>
            </a:r>
            <a:r>
              <a:rPr lang="en-IN" dirty="0"/>
              <a:t> Electrolysers, renewable power, desalination, compression/liquefaction and pipelines. H</a:t>
            </a:r>
            <a:r>
              <a:rPr lang="en-IN" b="1" dirty="0"/>
              <a:t>igh CAPEX</a:t>
            </a:r>
            <a:r>
              <a:rPr lang="en-IN" dirty="0"/>
              <a:t> but central to India’s export ambition under the </a:t>
            </a:r>
            <a:r>
              <a:rPr lang="en-IN" b="1" dirty="0"/>
              <a:t>National Green Hydrogen Mission</a:t>
            </a:r>
            <a:r>
              <a:rPr lang="en-IN" dirty="0"/>
              <a:t>.</a:t>
            </a:r>
          </a:p>
          <a:p>
            <a:r>
              <a:rPr lang="en-IN" b="1" dirty="0"/>
              <a:t>Role :</a:t>
            </a:r>
            <a:r>
              <a:rPr lang="en-IN" dirty="0"/>
              <a:t> </a:t>
            </a:r>
            <a:r>
              <a:rPr lang="en-IN" b="1" dirty="0"/>
              <a:t>Backbone energy</a:t>
            </a:r>
            <a:r>
              <a:rPr lang="en-IN" dirty="0"/>
              <a:t> for synthetic maritime fuels; supports India’s positioning as a </a:t>
            </a:r>
            <a:r>
              <a:rPr lang="en-IN" b="1" dirty="0"/>
              <a:t>net green energy exporter</a:t>
            </a:r>
            <a:r>
              <a:rPr lang="en-IN" dirty="0"/>
              <a:t>.</a:t>
            </a:r>
          </a:p>
          <a:p>
            <a:br>
              <a:rPr lang="en-IN" dirty="0"/>
            </a:br>
            <a:endParaRPr lang="en-IN" dirty="0"/>
          </a:p>
          <a:p>
            <a:r>
              <a:rPr lang="en-IN" b="1" dirty="0"/>
              <a:t>Cross-cutting Enablers India Must Move On</a:t>
            </a:r>
          </a:p>
          <a:p>
            <a:r>
              <a:rPr lang="en-IN" b="1" dirty="0"/>
              <a:t>Standards &amp; Safety :</a:t>
            </a:r>
            <a:r>
              <a:rPr lang="en-IN" dirty="0"/>
              <a:t> Fast-track Indian codes (storage, transfer, firefighting, crew competence) harmonised with IMO/IGF; publish methanol and ammonia bunkering SOPs for pilot ports.</a:t>
            </a:r>
          </a:p>
          <a:p>
            <a:r>
              <a:rPr lang="en-IN" b="1" dirty="0"/>
              <a:t>Fuel Certification :</a:t>
            </a:r>
            <a:r>
              <a:rPr lang="en-IN" dirty="0"/>
              <a:t> Well-to-wake sustainability verification to claim </a:t>
            </a:r>
            <a:r>
              <a:rPr lang="en-IN" b="1" dirty="0"/>
              <a:t>GFI reductions</a:t>
            </a:r>
            <a:r>
              <a:rPr lang="en-IN" dirty="0"/>
              <a:t> and generate </a:t>
            </a:r>
            <a:r>
              <a:rPr lang="en-IN" b="1" dirty="0"/>
              <a:t>Surplus Units (SU)</a:t>
            </a:r>
            <a:r>
              <a:rPr lang="en-IN" dirty="0"/>
              <a:t> under the IMO scheme.</a:t>
            </a:r>
          </a:p>
          <a:p>
            <a:r>
              <a:rPr lang="en-IN" b="1" dirty="0"/>
              <a:t>Finance :</a:t>
            </a:r>
            <a:r>
              <a:rPr lang="en-IN" dirty="0"/>
              <a:t> Use </a:t>
            </a:r>
            <a:r>
              <a:rPr lang="en-IN" b="1" dirty="0"/>
              <a:t>green/blue bonds</a:t>
            </a:r>
            <a:r>
              <a:rPr lang="en-IN" dirty="0"/>
              <a:t>, viability-gap/interest subvention, and </a:t>
            </a:r>
            <a:r>
              <a:rPr lang="en-IN" b="1" dirty="0"/>
              <a:t>PPP</a:t>
            </a:r>
            <a:r>
              <a:rPr lang="en-IN" dirty="0"/>
              <a:t> to de-risk first terminals; align with </a:t>
            </a:r>
            <a:r>
              <a:rPr lang="en-IN" b="1" dirty="0"/>
              <a:t>NGSP</a:t>
            </a:r>
            <a:r>
              <a:rPr lang="en-IN" dirty="0"/>
              <a:t> and </a:t>
            </a:r>
            <a:r>
              <a:rPr lang="en-IN" b="1" dirty="0"/>
              <a:t>Harit Sagar</a:t>
            </a:r>
            <a:r>
              <a:rPr lang="en-IN" dirty="0"/>
              <a:t> incentives.</a:t>
            </a:r>
          </a:p>
          <a:p>
            <a:r>
              <a:rPr lang="en-IN" b="1" dirty="0"/>
              <a:t>Domestic Manufacture :</a:t>
            </a:r>
            <a:r>
              <a:rPr lang="en-IN" dirty="0"/>
              <a:t> Anchor </a:t>
            </a:r>
            <a:r>
              <a:rPr lang="en-IN" b="1" dirty="0"/>
              <a:t>H₂, CO₂ capture, and e-fuel plants</a:t>
            </a:r>
            <a:r>
              <a:rPr lang="en-IN" dirty="0"/>
              <a:t> near high-renewables clusters and port industrial estates to reduce delivered fuel cost.</a:t>
            </a:r>
          </a:p>
          <a:p>
            <a:r>
              <a:rPr lang="en-IN" b="1" dirty="0"/>
              <a:t>Early-Mover Demand :</a:t>
            </a:r>
            <a:r>
              <a:rPr lang="en-IN" dirty="0"/>
              <a:t> Government-linked charters (PSU cargoes, coastal programs) to specify </a:t>
            </a:r>
            <a:r>
              <a:rPr lang="en-IN" b="1" dirty="0"/>
              <a:t>biofuel/methanol blends</a:t>
            </a:r>
            <a:r>
              <a:rPr lang="en-IN" dirty="0"/>
              <a:t> from FY26–27 to seed predictable offtake.</a:t>
            </a:r>
          </a:p>
          <a:p>
            <a:br>
              <a:rPr lang="en-IN" dirty="0"/>
            </a:br>
            <a:endParaRPr lang="en-IN" dirty="0"/>
          </a:p>
          <a:p>
            <a:r>
              <a:rPr lang="en-IN" b="1" dirty="0"/>
              <a:t>How This Meets IMO GFI Trajectory</a:t>
            </a:r>
          </a:p>
          <a:p>
            <a:r>
              <a:rPr lang="en-IN" b="1" dirty="0"/>
              <a:t>2028–2030:</a:t>
            </a:r>
            <a:r>
              <a:rPr lang="en-IN" dirty="0"/>
              <a:t> Biofuels and limited LNG provide immediate GFI relief; pilots for methanol bunkering (VOC) mature.</a:t>
            </a:r>
          </a:p>
          <a:p>
            <a:r>
              <a:rPr lang="en-IN" b="1" dirty="0"/>
              <a:t>2030–2035:</a:t>
            </a:r>
            <a:r>
              <a:rPr lang="en-IN" dirty="0"/>
              <a:t> Methanol scales in Indian ports; India begins </a:t>
            </a:r>
            <a:r>
              <a:rPr lang="en-IN" b="1" dirty="0"/>
              <a:t>green ammonia exports</a:t>
            </a:r>
            <a:r>
              <a:rPr lang="en-IN" dirty="0"/>
              <a:t>; OPS and efficiency measures cut berth emissions.</a:t>
            </a:r>
          </a:p>
          <a:p>
            <a:r>
              <a:rPr lang="en-IN" b="1" dirty="0"/>
              <a:t>Post-2035:</a:t>
            </a:r>
            <a:r>
              <a:rPr lang="en-IN" dirty="0"/>
              <a:t> Ammonia fuels deep-sea segments; hydrogen-based derivatives dominate; India emerges as a </a:t>
            </a:r>
            <a:r>
              <a:rPr lang="en-IN" b="1" dirty="0"/>
              <a:t>regional bunker/export hub</a:t>
            </a:r>
            <a:r>
              <a:rPr lang="en-IN" dirty="0"/>
              <a:t> for future fuels.</a:t>
            </a:r>
          </a:p>
          <a:p>
            <a:br>
              <a:rPr lang="en-IN" dirty="0"/>
            </a:b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6621D-633C-4E4D-B9D4-4D9F3157AE29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035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5D9B9-BAC4-E70E-7C7F-6A3EA1577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54D14C-B0E9-1B06-81D9-52647F28A8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AE1DFF-1C61-88D9-D5E7-061723D20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India’s Vision for the Maritime Sector</a:t>
            </a:r>
          </a:p>
          <a:p>
            <a:pPr algn="ctr"/>
            <a:r>
              <a:rPr lang="en-US" i="1" dirty="0"/>
              <a:t>Focus: Decarbonization &amp; Sustainability – MIV 2030 and MAKV 2047</a:t>
            </a:r>
            <a:endParaRPr lang="en-US" dirty="0"/>
          </a:p>
          <a:p>
            <a:endParaRPr lang="en-US" dirty="0"/>
          </a:p>
          <a:p>
            <a:r>
              <a:rPr lang="en-US" dirty="0"/>
              <a:t>India’s maritime growth strategy is deeply anchored in sustainability and green transition. Both the </a:t>
            </a:r>
            <a:r>
              <a:rPr lang="en-US" i="1" dirty="0"/>
              <a:t>Maritime India Vision 2030</a:t>
            </a:r>
            <a:r>
              <a:rPr lang="en-US" dirty="0"/>
              <a:t> and </a:t>
            </a:r>
            <a:r>
              <a:rPr lang="en-US" i="1" dirty="0"/>
              <a:t>Maritime Amrit Kaal Vision 2047</a:t>
            </a:r>
            <a:r>
              <a:rPr lang="en-US" dirty="0"/>
              <a:t> outline clear, actionable pathways to decarbonize the sector.</a:t>
            </a:r>
          </a:p>
          <a:p>
            <a:endParaRPr lang="en-US" dirty="0"/>
          </a:p>
          <a:p>
            <a:r>
              <a:rPr lang="en-US" dirty="0"/>
              <a:t>Under </a:t>
            </a:r>
            <a:r>
              <a:rPr lang="en-US" b="1" dirty="0"/>
              <a:t>Maritime India Vision 2030</a:t>
            </a:r>
            <a:r>
              <a:rPr lang="en-US" dirty="0"/>
              <a:t>, the focus is on immediate-term transformation, positioning India among the world’s top ten shipbuilding nations while driving sustainability across ports and shipping. The plan calls for achieving </a:t>
            </a:r>
            <a:r>
              <a:rPr lang="en-US" b="1" dirty="0"/>
              <a:t>over 60% renewable energy share at Major Ports</a:t>
            </a:r>
            <a:r>
              <a:rPr lang="en-US" dirty="0"/>
              <a:t>, promoting </a:t>
            </a:r>
            <a:r>
              <a:rPr lang="en-US" b="1" dirty="0"/>
              <a:t>Waste-to-Wealth</a:t>
            </a:r>
            <a:r>
              <a:rPr lang="en-US" dirty="0"/>
              <a:t> through ship recycling, and </a:t>
            </a:r>
            <a:r>
              <a:rPr lang="en-US" b="1" dirty="0"/>
              <a:t>green belt development covering at least 33% of port areas</a:t>
            </a:r>
            <a:r>
              <a:rPr lang="en-US" dirty="0"/>
              <a:t>. These measures are aimed at reducing emissions, improving air quality, and making ports self-reliant in clean power.</a:t>
            </a:r>
          </a:p>
          <a:p>
            <a:endParaRPr lang="en-US" dirty="0"/>
          </a:p>
          <a:p>
            <a:r>
              <a:rPr lang="en-US" dirty="0"/>
              <a:t>Moving forward, </a:t>
            </a:r>
            <a:r>
              <a:rPr lang="en-US" b="1" dirty="0"/>
              <a:t>Maritime Amrit Kaal Vision 2047</a:t>
            </a:r>
            <a:r>
              <a:rPr lang="en-US" dirty="0"/>
              <a:t> builds on this foundation to deliver </a:t>
            </a:r>
            <a:r>
              <a:rPr lang="en-US" b="1" dirty="0"/>
              <a:t>carbon-neutral ports</a:t>
            </a:r>
            <a:r>
              <a:rPr lang="en-US" dirty="0"/>
              <a:t> powered by </a:t>
            </a:r>
            <a:r>
              <a:rPr lang="en-US" b="1" dirty="0"/>
              <a:t>green fuels, electrification, and shore power supply</a:t>
            </a:r>
            <a:r>
              <a:rPr lang="en-US" dirty="0"/>
              <a:t>. It envisions the creation of </a:t>
            </a:r>
            <a:r>
              <a:rPr lang="en-US" b="1" dirty="0"/>
              <a:t>Hydrogen hubs</a:t>
            </a:r>
            <a:r>
              <a:rPr lang="en-US" dirty="0"/>
              <a:t>, </a:t>
            </a:r>
            <a:r>
              <a:rPr lang="en-US" b="1" dirty="0"/>
              <a:t>emission and resource monitoring toolkits</a:t>
            </a:r>
            <a:r>
              <a:rPr lang="en-US" dirty="0"/>
              <a:t>, and strong </a:t>
            </a:r>
            <a:r>
              <a:rPr lang="en-US" b="1" dirty="0"/>
              <a:t>incentive mechanisms</a:t>
            </a:r>
            <a:r>
              <a:rPr lang="en-US" dirty="0"/>
              <a:t> such as </a:t>
            </a:r>
            <a:r>
              <a:rPr lang="en-US" b="1" dirty="0"/>
              <a:t>port dues discounts for low-emission vessels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Both MIV &amp; MAKV, emphasizes the integration of </a:t>
            </a:r>
            <a:r>
              <a:rPr lang="en-US" b="1" dirty="0"/>
              <a:t>alternate fuels</a:t>
            </a:r>
            <a:r>
              <a:rPr lang="en-US" dirty="0"/>
              <a:t>, including </a:t>
            </a:r>
            <a:r>
              <a:rPr lang="en-US" b="1" dirty="0"/>
              <a:t>LNG, biofuels, hydrogen, ammonia</a:t>
            </a:r>
            <a:r>
              <a:rPr lang="en-US" dirty="0"/>
              <a:t> and plan to extend </a:t>
            </a:r>
            <a:r>
              <a:rPr lang="en-US" b="1" dirty="0"/>
              <a:t>20–30% financial assistance for green vessels and retrofitting initiatives</a:t>
            </a:r>
            <a:r>
              <a:rPr lang="en-US" dirty="0"/>
              <a:t>. Together, these steps ensure that India’s maritime sector transitions towards a low-carbon, resilient, and future-ready ecosystem , aligned with IMO’s Net Zero 2050 ambition and India’s national climate commitments.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A0EC1-7952-697D-4DC5-7632FDA2C5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6621D-633C-4E4D-B9D4-4D9F3157AE29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728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Shipbuilding Scenario in India</a:t>
            </a:r>
          </a:p>
          <a:p>
            <a:endParaRPr lang="en-US" dirty="0"/>
          </a:p>
          <a:p>
            <a:r>
              <a:rPr lang="en-US" dirty="0"/>
              <a:t>India’s shipbuilding sector is at a </a:t>
            </a:r>
            <a:r>
              <a:rPr lang="en-US" b="1" dirty="0"/>
              <a:t>nascent but strategically critical stage</a:t>
            </a:r>
            <a:r>
              <a:rPr lang="en-US" dirty="0"/>
              <a:t>. Despite having a long coastline and 53 shipyards (as per </a:t>
            </a:r>
            <a:r>
              <a:rPr lang="en-US" dirty="0" err="1"/>
              <a:t>MoPSW</a:t>
            </a:r>
            <a:r>
              <a:rPr lang="en-US" dirty="0"/>
              <a:t> Annual Report), the country currently produces only </a:t>
            </a:r>
            <a:r>
              <a:rPr lang="en-US" b="1" dirty="0"/>
              <a:t>30,000 GT annually</a:t>
            </a:r>
            <a:r>
              <a:rPr lang="en-US" dirty="0"/>
              <a:t>, which is a small fraction compared to global leaders like China, South Korea, and Japan.</a:t>
            </a:r>
          </a:p>
          <a:p>
            <a:endParaRPr lang="en-US" b="1" dirty="0"/>
          </a:p>
          <a:p>
            <a:r>
              <a:rPr lang="en-US" b="1" dirty="0"/>
              <a:t>State-wise Capacities</a:t>
            </a:r>
          </a:p>
          <a:p>
            <a:r>
              <a:rPr lang="en-US" b="1" dirty="0"/>
              <a:t>Gujarat</a:t>
            </a:r>
            <a:r>
              <a:rPr lang="en-US" dirty="0"/>
              <a:t> leads the sector with </a:t>
            </a:r>
            <a:r>
              <a:rPr lang="en-US" b="1" dirty="0"/>
              <a:t>436,300 DWT</a:t>
            </a:r>
            <a:r>
              <a:rPr lang="en-US" dirty="0"/>
              <a:t>, thanks to strong industrial clusters and its coastal industrial base.</a:t>
            </a:r>
          </a:p>
          <a:p>
            <a:r>
              <a:rPr lang="en-US" b="1" dirty="0"/>
              <a:t>Kerala (253,600 DWT)</a:t>
            </a:r>
            <a:r>
              <a:rPr lang="en-US" dirty="0"/>
              <a:t> and </a:t>
            </a:r>
            <a:r>
              <a:rPr lang="en-US" b="1" dirty="0"/>
              <a:t>Goa (130,000 DWT)</a:t>
            </a:r>
            <a:r>
              <a:rPr lang="en-US" dirty="0"/>
              <a:t> follow, with a mix of public and private yards catering to both </a:t>
            </a:r>
            <a:r>
              <a:rPr lang="en-US" dirty="0" err="1"/>
              <a:t>defence</a:t>
            </a:r>
            <a:r>
              <a:rPr lang="en-US" dirty="0"/>
              <a:t> and commercial orders.</a:t>
            </a:r>
          </a:p>
          <a:p>
            <a:r>
              <a:rPr lang="en-US" dirty="0"/>
              <a:t>Other contributors include </a:t>
            </a:r>
            <a:r>
              <a:rPr lang="en-US" b="1" dirty="0"/>
              <a:t>Maharashtra (94,300 DWT)</a:t>
            </a:r>
            <a:r>
              <a:rPr lang="en-US" dirty="0"/>
              <a:t>, </a:t>
            </a:r>
            <a:r>
              <a:rPr lang="en-US" b="1" dirty="0"/>
              <a:t>Andhra Pradesh (80,000 DWT)</a:t>
            </a:r>
            <a:r>
              <a:rPr lang="en-US" dirty="0"/>
              <a:t>, </a:t>
            </a:r>
            <a:r>
              <a:rPr lang="en-US" b="1" dirty="0"/>
              <a:t>West Bengal (44,000 DWT)</a:t>
            </a:r>
            <a:r>
              <a:rPr lang="en-US" dirty="0"/>
              <a:t>, </a:t>
            </a:r>
            <a:r>
              <a:rPr lang="en-US" b="1" dirty="0"/>
              <a:t>Karnataka (41,000 DWT)</a:t>
            </a:r>
            <a:r>
              <a:rPr lang="en-US" dirty="0"/>
              <a:t>, and </a:t>
            </a:r>
            <a:r>
              <a:rPr lang="en-US" b="1" dirty="0"/>
              <a:t>Tamil Nadu (26,000 DWT)</a:t>
            </a:r>
            <a:r>
              <a:rPr lang="en-US" dirty="0"/>
              <a:t>.</a:t>
            </a:r>
          </a:p>
          <a:p>
            <a:r>
              <a:rPr lang="en-US" dirty="0"/>
              <a:t>This distribution highlights both the </a:t>
            </a:r>
            <a:r>
              <a:rPr lang="en-US" b="1" dirty="0"/>
              <a:t>geographic spread of capacity</a:t>
            </a:r>
            <a:r>
              <a:rPr lang="en-US" dirty="0"/>
              <a:t> and the </a:t>
            </a:r>
            <a:r>
              <a:rPr lang="en-US" dirty="0" err="1"/>
              <a:t>under-utilisation</a:t>
            </a:r>
            <a:r>
              <a:rPr lang="en-US" dirty="0"/>
              <a:t> of existing infrastructure.</a:t>
            </a:r>
          </a:p>
          <a:p>
            <a:endParaRPr lang="en-US" b="1" dirty="0"/>
          </a:p>
          <a:p>
            <a:r>
              <a:rPr lang="en-US" b="1" dirty="0"/>
              <a:t>Yard Capacities &amp; Capabilities</a:t>
            </a:r>
          </a:p>
          <a:p>
            <a:r>
              <a:rPr lang="en-US" dirty="0"/>
              <a:t>India has a handful of large shipyards capable of handling vessels &gt;200m in length — such as </a:t>
            </a:r>
            <a:r>
              <a:rPr lang="en-US" b="1" dirty="0"/>
              <a:t>Cochin Shipyard Limited (CSL), Hindustan Shipyard Ltd. (HSL), L&amp;T Shipbuilding, and </a:t>
            </a:r>
          </a:p>
          <a:p>
            <a:endParaRPr lang="en-US" b="1" dirty="0"/>
          </a:p>
          <a:p>
            <a:r>
              <a:rPr lang="en-US" b="1" dirty="0"/>
              <a:t>Central/State-run units like CMSRU and CKSRU</a:t>
            </a:r>
            <a:r>
              <a:rPr lang="en-US" dirty="0"/>
              <a:t>.</a:t>
            </a:r>
          </a:p>
          <a:p>
            <a:r>
              <a:rPr lang="en-US" dirty="0"/>
              <a:t>Medium shipyards like </a:t>
            </a:r>
            <a:r>
              <a:rPr lang="en-US" b="1" dirty="0" err="1"/>
              <a:t>Timblo</a:t>
            </a:r>
            <a:r>
              <a:rPr lang="en-US" b="1" dirty="0"/>
              <a:t>, </a:t>
            </a:r>
            <a:r>
              <a:rPr lang="en-US" b="1" dirty="0" err="1"/>
              <a:t>Chowgule</a:t>
            </a:r>
            <a:r>
              <a:rPr lang="en-US" b="1" dirty="0"/>
              <a:t>, </a:t>
            </a:r>
            <a:r>
              <a:rPr lang="en-US" b="1" dirty="0" err="1"/>
              <a:t>Titagarh</a:t>
            </a:r>
            <a:r>
              <a:rPr lang="en-US" b="1" dirty="0"/>
              <a:t> Marine, CSL’s smaller yards</a:t>
            </a:r>
            <a:r>
              <a:rPr lang="en-US" dirty="0"/>
              <a:t> and others handle repair, retrofits, and mid-sized vessels.</a:t>
            </a:r>
          </a:p>
          <a:p>
            <a:r>
              <a:rPr lang="en-US" dirty="0"/>
              <a:t>However, compared to international peers, India suffers from </a:t>
            </a:r>
            <a:r>
              <a:rPr lang="en-US" b="1" dirty="0"/>
              <a:t>low productivity, high financing costs, and limited scale economies</a:t>
            </a:r>
            <a:r>
              <a:rPr lang="en-US" dirty="0"/>
              <a:t>.</a:t>
            </a:r>
          </a:p>
          <a:p>
            <a:endParaRPr lang="en-US" b="1" dirty="0"/>
          </a:p>
          <a:p>
            <a:r>
              <a:rPr lang="en-US" b="1" dirty="0"/>
              <a:t>Policy &amp; Investment Push</a:t>
            </a:r>
          </a:p>
          <a:p>
            <a:r>
              <a:rPr lang="en-US" dirty="0"/>
              <a:t>The Government has approved a </a:t>
            </a:r>
            <a:r>
              <a:rPr lang="en-US" b="1" dirty="0"/>
              <a:t>financial package to unlock 4.5 million GT of shipbuilding capacity</a:t>
            </a:r>
            <a:r>
              <a:rPr lang="en-US" dirty="0"/>
              <a:t>, with the potential to:</a:t>
            </a:r>
          </a:p>
          <a:p>
            <a:r>
              <a:rPr lang="en-US" dirty="0"/>
              <a:t>Generate </a:t>
            </a:r>
            <a:r>
              <a:rPr lang="en-US" b="1" dirty="0"/>
              <a:t>~30 lakh direct and indirect jobs</a:t>
            </a:r>
            <a:r>
              <a:rPr lang="en-US" dirty="0"/>
              <a:t>,</a:t>
            </a:r>
          </a:p>
          <a:p>
            <a:r>
              <a:rPr lang="en-US" dirty="0"/>
              <a:t>Attract </a:t>
            </a:r>
            <a:r>
              <a:rPr lang="en-US" b="1" dirty="0"/>
              <a:t>₹4.5 lakh crore in investments</a:t>
            </a:r>
            <a:r>
              <a:rPr lang="en-US" dirty="0"/>
              <a:t>,</a:t>
            </a:r>
          </a:p>
          <a:p>
            <a:r>
              <a:rPr lang="en-US" dirty="0"/>
              <a:t>Enable India to become a </a:t>
            </a:r>
            <a:r>
              <a:rPr lang="en-US" b="1" dirty="0"/>
              <a:t>competitive global player</a:t>
            </a:r>
            <a:r>
              <a:rPr lang="en-US" dirty="0"/>
              <a:t> while reducing dependence on foreign-built ships.</a:t>
            </a:r>
          </a:p>
          <a:p>
            <a:endParaRPr lang="en-US" b="1" dirty="0"/>
          </a:p>
          <a:p>
            <a:r>
              <a:rPr lang="en-US" b="1" dirty="0"/>
              <a:t>Strategic Importance</a:t>
            </a:r>
          </a:p>
          <a:p>
            <a:r>
              <a:rPr lang="en-US" dirty="0"/>
              <a:t>Shipbuilding is not just an industrial sector, it is a </a:t>
            </a:r>
            <a:r>
              <a:rPr lang="en-US" b="1" dirty="0"/>
              <a:t>strategic enabler</a:t>
            </a:r>
            <a:r>
              <a:rPr lang="en-US" dirty="0"/>
              <a:t>:</a:t>
            </a:r>
          </a:p>
          <a:p>
            <a:r>
              <a:rPr lang="en-US" dirty="0"/>
              <a:t>Strengthens national security by ensuring </a:t>
            </a:r>
            <a:r>
              <a:rPr lang="en-US" b="1" dirty="0"/>
              <a:t>domestic capacity for </a:t>
            </a:r>
            <a:r>
              <a:rPr lang="en-US" b="1" dirty="0" err="1"/>
              <a:t>defence</a:t>
            </a:r>
            <a:r>
              <a:rPr lang="en-US" b="1" dirty="0"/>
              <a:t> and merchant fleets</a:t>
            </a:r>
            <a:r>
              <a:rPr lang="en-US" dirty="0"/>
              <a:t>.</a:t>
            </a:r>
          </a:p>
          <a:p>
            <a:r>
              <a:rPr lang="en-US" dirty="0"/>
              <a:t>Boosts </a:t>
            </a:r>
            <a:r>
              <a:rPr lang="en-US" b="1" dirty="0"/>
              <a:t>exports of vessels and green technology</a:t>
            </a:r>
            <a:r>
              <a:rPr lang="en-US" dirty="0"/>
              <a:t> in the long run.</a:t>
            </a:r>
          </a:p>
          <a:p>
            <a:r>
              <a:rPr lang="en-US" dirty="0"/>
              <a:t>Creates linkages with allied industries — </a:t>
            </a:r>
            <a:r>
              <a:rPr lang="en-US" b="1" dirty="0"/>
              <a:t>steel, engineering, design, marine electronics</a:t>
            </a:r>
            <a:r>
              <a:rPr lang="en-US" dirty="0"/>
              <a:t>, and services.</a:t>
            </a:r>
          </a:p>
          <a:p>
            <a:r>
              <a:rPr lang="en-US" dirty="0"/>
              <a:t>Positions India to capture a share of the </a:t>
            </a:r>
            <a:r>
              <a:rPr lang="en-US" b="1" dirty="0"/>
              <a:t>$70 billion global shipbuilding market</a:t>
            </a:r>
            <a:r>
              <a:rPr lang="en-US" dirty="0"/>
              <a:t>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India’s shipbuilding potential is large but untapped. With policy support, financing reforms, and capacity unlocking, the sector can shift from a marginal 30,000 GT output today to millions of GT tomorrow, creating jobs, saving forex, and boosting strategic autonomy.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6621D-633C-4E4D-B9D4-4D9F3157AE2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4448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SBFA 2.0 and MDF</a:t>
            </a:r>
          </a:p>
          <a:p>
            <a:endParaRPr lang="en-US" dirty="0"/>
          </a:p>
          <a:p>
            <a:r>
              <a:rPr lang="en-US" dirty="0"/>
              <a:t>The Government has announced </a:t>
            </a:r>
            <a:r>
              <a:rPr lang="en-US" b="1" dirty="0"/>
              <a:t>two major financial interventions</a:t>
            </a:r>
            <a:r>
              <a:rPr lang="en-US" dirty="0"/>
              <a:t>—the </a:t>
            </a:r>
            <a:r>
              <a:rPr lang="en-US" b="1" dirty="0"/>
              <a:t>Shipbuilding Financial Assistance Scheme (SBFAS 2.0)</a:t>
            </a:r>
            <a:r>
              <a:rPr lang="en-US" dirty="0"/>
              <a:t> and the </a:t>
            </a:r>
            <a:r>
              <a:rPr lang="en-US" b="1" dirty="0"/>
              <a:t>Maritime Development Fund (MDF)</a:t>
            </a:r>
            <a:r>
              <a:rPr lang="en-US" dirty="0"/>
              <a:t>—to reduce cost disadvantages, incentivize green shipbuilding, and unlock long-term financing for the maritime sector.</a:t>
            </a:r>
          </a:p>
          <a:p>
            <a:endParaRPr lang="en-US" dirty="0"/>
          </a:p>
          <a:p>
            <a:r>
              <a:rPr lang="en-US" b="1" dirty="0"/>
              <a:t>SBFA 2.0 (2026–2036)</a:t>
            </a:r>
          </a:p>
          <a:p>
            <a:r>
              <a:rPr lang="en-US" b="1" dirty="0"/>
              <a:t>Total Allocation:</a:t>
            </a:r>
            <a:r>
              <a:rPr lang="en-US" dirty="0"/>
              <a:t> ₹24,736 crore over 10 years.</a:t>
            </a:r>
          </a:p>
          <a:p>
            <a:r>
              <a:rPr lang="en-US" b="1" dirty="0"/>
              <a:t>Purpose:</a:t>
            </a:r>
            <a:r>
              <a:rPr lang="en-US" dirty="0"/>
              <a:t> To make Indian shipyards globally competitive by addressing cost differentials with foreign yards.</a:t>
            </a:r>
          </a:p>
          <a:p>
            <a:r>
              <a:rPr lang="en-US" b="1" dirty="0"/>
              <a:t>Subsidy Rates:</a:t>
            </a:r>
            <a:endParaRPr lang="en-US" dirty="0"/>
          </a:p>
          <a:p>
            <a:pPr lvl="1"/>
            <a:r>
              <a:rPr lang="en-US" b="1" dirty="0"/>
              <a:t>Standard vessels:</a:t>
            </a:r>
            <a:r>
              <a:rPr lang="en-US" dirty="0"/>
              <a:t> 14–15% subsidy.</a:t>
            </a:r>
          </a:p>
          <a:p>
            <a:pPr lvl="1"/>
            <a:r>
              <a:rPr lang="en-US" b="1" dirty="0"/>
              <a:t>Large vessels (&gt;₹100 crore):</a:t>
            </a:r>
            <a:r>
              <a:rPr lang="en-US" dirty="0"/>
              <a:t> 20%.</a:t>
            </a:r>
          </a:p>
          <a:p>
            <a:pPr lvl="1"/>
            <a:r>
              <a:rPr lang="en-US" b="1" dirty="0"/>
              <a:t>Green fuel-based vessels:</a:t>
            </a:r>
            <a:r>
              <a:rPr lang="en-US" dirty="0"/>
              <a:t> 30%.</a:t>
            </a:r>
          </a:p>
          <a:p>
            <a:pPr lvl="1"/>
            <a:r>
              <a:rPr lang="en-US" b="1" dirty="0"/>
              <a:t>Electric / hybrid vessels:</a:t>
            </a:r>
            <a:r>
              <a:rPr lang="en-US" dirty="0"/>
              <a:t> 20%.</a:t>
            </a:r>
          </a:p>
          <a:p>
            <a:r>
              <a:rPr lang="en-US" b="1" dirty="0"/>
              <a:t>Impact:</a:t>
            </a:r>
            <a:r>
              <a:rPr lang="en-US" dirty="0"/>
              <a:t> Directly reduces build costs for shipowners, incentivizes investment in next-generation and sustainable vessels, and creates demand for domestic shipbuilding.</a:t>
            </a:r>
          </a:p>
          <a:p>
            <a:endParaRPr lang="en-US" dirty="0"/>
          </a:p>
          <a:p>
            <a:r>
              <a:rPr lang="en-US" b="1" dirty="0"/>
              <a:t>Maritime Development Fund (MDF)</a:t>
            </a:r>
          </a:p>
          <a:p>
            <a:r>
              <a:rPr lang="en-US" b="1" dirty="0"/>
              <a:t>Total Allocation:</a:t>
            </a:r>
            <a:r>
              <a:rPr lang="en-US" dirty="0"/>
              <a:t> ₹25,000 crore.</a:t>
            </a:r>
          </a:p>
          <a:p>
            <a:pPr lvl="1"/>
            <a:r>
              <a:rPr lang="en-US" dirty="0"/>
              <a:t>₹20,000 crore </a:t>
            </a:r>
            <a:r>
              <a:rPr lang="en-US" b="1" dirty="0"/>
              <a:t>Maritime Investment Fund</a:t>
            </a:r>
            <a:r>
              <a:rPr lang="en-US" dirty="0"/>
              <a:t> (Govt. share 49%).</a:t>
            </a:r>
          </a:p>
          <a:p>
            <a:pPr lvl="1"/>
            <a:r>
              <a:rPr lang="en-US" dirty="0"/>
              <a:t>₹5,000 crore </a:t>
            </a:r>
            <a:r>
              <a:rPr lang="en-US" b="1" dirty="0"/>
              <a:t>Interest Incentivization Fund</a:t>
            </a:r>
            <a:r>
              <a:rPr lang="en-US" dirty="0"/>
              <a:t> to reduce financing costs.</a:t>
            </a:r>
          </a:p>
          <a:p>
            <a:r>
              <a:rPr lang="en-US" b="1" dirty="0"/>
              <a:t>Scope and Activities:</a:t>
            </a:r>
            <a:endParaRPr lang="en-US" dirty="0"/>
          </a:p>
          <a:p>
            <a:pPr lvl="1"/>
            <a:r>
              <a:rPr lang="en-US" b="1" dirty="0"/>
              <a:t>Growth &amp; Development</a:t>
            </a:r>
            <a:r>
              <a:rPr lang="en-US" dirty="0"/>
              <a:t> – Financing fleet acquisition, shipyards, ports, jetties, inland/coastal waterways, and allied infrastructure like roads and training </a:t>
            </a:r>
            <a:r>
              <a:rPr lang="en-US" dirty="0" err="1"/>
              <a:t>centres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Equity/Debt Support</a:t>
            </a:r>
            <a:r>
              <a:rPr lang="en-US" dirty="0"/>
              <a:t> – R&amp;D, technology upgradation, design and engineering, planning &amp; consultancy, promotional expenses.</a:t>
            </a:r>
          </a:p>
          <a:p>
            <a:pPr lvl="1"/>
            <a:r>
              <a:rPr lang="en-US" b="1" dirty="0"/>
              <a:t>Market Support</a:t>
            </a:r>
            <a:r>
              <a:rPr lang="en-US" dirty="0"/>
              <a:t> – Long-term credit facilities for market development, expansion of ancillary industries, and customer-side financing.</a:t>
            </a:r>
          </a:p>
          <a:p>
            <a:pPr lvl="1"/>
            <a:r>
              <a:rPr lang="en-US" b="1" dirty="0"/>
              <a:t>Distress Assistance</a:t>
            </a:r>
            <a:r>
              <a:rPr lang="en-US" dirty="0"/>
              <a:t> – MDF can step in to rescue vessels or shipyards under stress, refinance loans declared NPAs, and stabilize the sector.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Together, </a:t>
            </a:r>
            <a:r>
              <a:rPr lang="en-US" b="1" dirty="0"/>
              <a:t>SBFA 2.0 and MDF</a:t>
            </a:r>
            <a:r>
              <a:rPr lang="en-US" dirty="0"/>
              <a:t> provide a </a:t>
            </a:r>
            <a:r>
              <a:rPr lang="en-US" b="1" dirty="0"/>
              <a:t>two-pronged strategy </a:t>
            </a:r>
            <a:r>
              <a:rPr lang="en-US" dirty="0"/>
              <a:t>:one that directly reduces shipbuilding costs via subsidies, and another that enables </a:t>
            </a:r>
            <a:r>
              <a:rPr lang="en-US" b="1" dirty="0"/>
              <a:t>affordable, long-term financing</a:t>
            </a:r>
            <a:r>
              <a:rPr lang="en-US" dirty="0"/>
              <a:t> to fuel growth, innovation, and resilience in India’s shipbuilding ecosystem. These measures mark a </a:t>
            </a:r>
            <a:r>
              <a:rPr lang="en-US" b="1" dirty="0"/>
              <a:t>transformational shift</a:t>
            </a:r>
            <a:r>
              <a:rPr lang="en-US" dirty="0"/>
              <a:t> from ad-hoc incentives to a </a:t>
            </a:r>
            <a:r>
              <a:rPr lang="en-US" b="1" dirty="0"/>
              <a:t>structured financial framework</a:t>
            </a:r>
            <a:r>
              <a:rPr lang="en-US" dirty="0"/>
              <a:t> aligned with Maritime India Vision 2030 and MAKV 2047.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6621D-633C-4E4D-B9D4-4D9F3157AE29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2604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A1A01-5646-97F8-4DE9-BB92E4942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E9FF8E-1BB7-29C6-8EA9-3BD3B7674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EC2D69-3BD5-E7BC-64CE-F74B1C1F1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Ship Recycling Credit Note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Ship Recycling Credit Note (SRCN)</a:t>
            </a:r>
            <a:r>
              <a:rPr lang="en-US" dirty="0"/>
              <a:t> is one of the most innovative financial instruments introduced under the </a:t>
            </a:r>
            <a:r>
              <a:rPr lang="en-US" b="1" dirty="0"/>
              <a:t>Shipbuilding Financial Assistance Scheme 2.0 (SBFA 2.0)</a:t>
            </a:r>
            <a:r>
              <a:rPr lang="en-US" dirty="0"/>
              <a:t> with an allocation of </a:t>
            </a:r>
            <a:r>
              <a:rPr lang="en-US" b="1" dirty="0"/>
              <a:t>₹4,001 crore</a:t>
            </a:r>
            <a:r>
              <a:rPr lang="en-US" dirty="0"/>
              <a:t>. It directly links India’s ship recycling strength with the growth of its shipbuilding industry.</a:t>
            </a:r>
          </a:p>
          <a:p>
            <a:endParaRPr lang="en-US" dirty="0"/>
          </a:p>
          <a:p>
            <a:r>
              <a:rPr lang="en-US" b="1" dirty="0"/>
              <a:t>How It Works</a:t>
            </a:r>
          </a:p>
          <a:p>
            <a:r>
              <a:rPr lang="en-US" dirty="0"/>
              <a:t>When a vessel is dismantled in a </a:t>
            </a:r>
            <a:r>
              <a:rPr lang="en-US" b="1" dirty="0"/>
              <a:t>certified Indian ship recycling yard</a:t>
            </a:r>
            <a:r>
              <a:rPr lang="en-US" dirty="0"/>
              <a:t>, the shipowner is issued a </a:t>
            </a:r>
            <a:r>
              <a:rPr lang="en-US" b="1" dirty="0"/>
              <a:t>Credit Note worth 40% of the vessel’s scrap value</a:t>
            </a:r>
            <a:r>
              <a:rPr lang="en-US" dirty="0"/>
              <a:t>.</a:t>
            </a:r>
          </a:p>
          <a:p>
            <a:r>
              <a:rPr lang="en-US" dirty="0"/>
              <a:t>This Credit Note remains valid until the shipowner invests in building a </a:t>
            </a:r>
            <a:r>
              <a:rPr lang="en-US" b="1" dirty="0"/>
              <a:t>new vessel in an Indian shipyard</a:t>
            </a:r>
            <a:r>
              <a:rPr lang="en-US" dirty="0"/>
              <a:t>.</a:t>
            </a:r>
          </a:p>
          <a:p>
            <a:r>
              <a:rPr lang="en-US" dirty="0"/>
              <a:t>The note is then </a:t>
            </a:r>
            <a:r>
              <a:rPr lang="en-US" b="1" dirty="0"/>
              <a:t>redeemed as financial assistance/subsidy</a:t>
            </a:r>
            <a:r>
              <a:rPr lang="en-US" dirty="0"/>
              <a:t> under SBFA 2.0, lowering the effective cost of new builds in India.</a:t>
            </a:r>
          </a:p>
          <a:p>
            <a:endParaRPr lang="en-US" dirty="0"/>
          </a:p>
          <a:p>
            <a:r>
              <a:rPr lang="en-US" b="1" dirty="0"/>
              <a:t>Expected Benefits</a:t>
            </a:r>
          </a:p>
          <a:p>
            <a:r>
              <a:rPr lang="en-US" b="1" dirty="0"/>
              <a:t>Boosts HKC-compliant recycling:</a:t>
            </a:r>
            <a:r>
              <a:rPr lang="en-US" dirty="0"/>
              <a:t> Encourages safe, environmentally sound, and </a:t>
            </a:r>
            <a:r>
              <a:rPr lang="en-US" b="1" dirty="0"/>
              <a:t>Hong Kong Convention (HKC) aligned ship recycling</a:t>
            </a:r>
            <a:r>
              <a:rPr lang="en-US" dirty="0"/>
              <a:t> practices.</a:t>
            </a:r>
          </a:p>
          <a:p>
            <a:r>
              <a:rPr lang="en-US" b="1" dirty="0"/>
              <a:t>Strengthens shipbuilding:</a:t>
            </a:r>
            <a:r>
              <a:rPr lang="en-US" dirty="0"/>
              <a:t> Directly channels recycling activity into </a:t>
            </a:r>
            <a:r>
              <a:rPr lang="en-US" b="1" dirty="0"/>
              <a:t>new orders for Indian shipyards</a:t>
            </a:r>
            <a:r>
              <a:rPr lang="en-US" dirty="0"/>
              <a:t>, ensuring business continuity.</a:t>
            </a:r>
          </a:p>
          <a:p>
            <a:r>
              <a:rPr lang="en-US" b="1" dirty="0"/>
              <a:t>Expands ecosystem participation:</a:t>
            </a:r>
            <a:r>
              <a:rPr lang="en-US" dirty="0"/>
              <a:t> Incentivizes </a:t>
            </a:r>
            <a:r>
              <a:rPr lang="en-US" b="1" dirty="0"/>
              <a:t>new players</a:t>
            </a:r>
            <a:r>
              <a:rPr lang="en-US" dirty="0"/>
              <a:t>—both domestic and foreign—to engage with India’s recycling and shipbuilding ecosystem.</a:t>
            </a:r>
          </a:p>
          <a:p>
            <a:r>
              <a:rPr lang="en-US" b="1" dirty="0"/>
              <a:t>Promotes circular economy:</a:t>
            </a:r>
            <a:r>
              <a:rPr lang="en-US" dirty="0"/>
              <a:t> Scrap steel and materials from recycling feed into the production of new ships, cutting raw material dependence.</a:t>
            </a:r>
          </a:p>
          <a:p>
            <a:r>
              <a:rPr lang="en-US" b="1" dirty="0"/>
              <a:t>Sustainability leadership:</a:t>
            </a:r>
            <a:r>
              <a:rPr lang="en-US" dirty="0"/>
              <a:t> Positions India as a </a:t>
            </a:r>
            <a:r>
              <a:rPr lang="en-US" b="1" dirty="0"/>
              <a:t>global leader in green and sustainable maritime growth</a:t>
            </a:r>
            <a:r>
              <a:rPr lang="en-US" dirty="0"/>
              <a:t>, combining recycling, green steel, and shipbuilding.</a:t>
            </a:r>
          </a:p>
          <a:p>
            <a:br>
              <a:rPr lang="en-US" dirty="0"/>
            </a:br>
            <a:r>
              <a:rPr lang="en-US" b="1" dirty="0"/>
              <a:t>Strategic Importance</a:t>
            </a:r>
          </a:p>
          <a:p>
            <a:r>
              <a:rPr lang="en-US" dirty="0"/>
              <a:t>SRCN acts as a </a:t>
            </a:r>
            <a:r>
              <a:rPr lang="en-US" b="1" dirty="0"/>
              <a:t>bridge policy</a:t>
            </a:r>
            <a:r>
              <a:rPr lang="en-US" dirty="0"/>
              <a:t>, ensuring that India’s dominance in recycling (30–35% of global share) translates into a </a:t>
            </a:r>
            <a:r>
              <a:rPr lang="en-US" b="1" dirty="0"/>
              <a:t>thriving shipbuilding industry</a:t>
            </a:r>
            <a:r>
              <a:rPr lang="en-US" dirty="0"/>
              <a:t>.</a:t>
            </a:r>
          </a:p>
          <a:p>
            <a:r>
              <a:rPr lang="en-US" dirty="0"/>
              <a:t>It enhances India’s image as the </a:t>
            </a:r>
            <a:r>
              <a:rPr lang="en-US" b="1" dirty="0"/>
              <a:t>only country with over 100 HKC-compliant yards</a:t>
            </a:r>
            <a:r>
              <a:rPr lang="en-US" dirty="0"/>
              <a:t> while simultaneously supporting its ambition to become a </a:t>
            </a:r>
            <a:r>
              <a:rPr lang="en-US" b="1" dirty="0"/>
              <a:t>shipbuilding hub</a:t>
            </a:r>
            <a:r>
              <a:rPr lang="en-US" dirty="0"/>
              <a:t>.</a:t>
            </a:r>
          </a:p>
          <a:p>
            <a:r>
              <a:rPr lang="en-US" dirty="0"/>
              <a:t>By tying together </a:t>
            </a:r>
            <a:r>
              <a:rPr lang="en-US" b="1" dirty="0"/>
              <a:t>scrap recovery, circular economy, and green shipbuilding</a:t>
            </a:r>
            <a:r>
              <a:rPr lang="en-US" dirty="0"/>
              <a:t>, it creates a </a:t>
            </a:r>
            <a:r>
              <a:rPr lang="en-US" b="1" dirty="0"/>
              <a:t>self-sustaining maritime growth cycle</a:t>
            </a:r>
            <a:r>
              <a:rPr lang="en-US" dirty="0"/>
              <a:t>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The Ship Recycling Credit Note is a </a:t>
            </a:r>
            <a:r>
              <a:rPr lang="en-US" b="1" dirty="0"/>
              <a:t>game-changer</a:t>
            </a:r>
            <a:r>
              <a:rPr lang="en-US" dirty="0"/>
              <a:t>, as it uniquely integrates recycling with new construction, creating a </a:t>
            </a:r>
            <a:r>
              <a:rPr lang="en-US" b="1" dirty="0"/>
              <a:t>virtuous cycle of sustainability, industrial growth, and employment</a:t>
            </a:r>
            <a:r>
              <a:rPr lang="en-US" dirty="0"/>
              <a:t>.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44FD2-0D7E-6067-9DBE-33794DC52B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15B5C-706F-4A3A-B09E-ACF62414EE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00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India as a Net Green Energy Exporter &amp; Bunkering Destination</a:t>
            </a:r>
          </a:p>
          <a:p>
            <a:endParaRPr lang="en-US" dirty="0"/>
          </a:p>
          <a:p>
            <a:r>
              <a:rPr lang="en-US" dirty="0"/>
              <a:t>India is at the crossroads of a major strategic shift,  from being one of the world’s largest </a:t>
            </a:r>
            <a:r>
              <a:rPr lang="en-US" b="1" dirty="0"/>
              <a:t>importers of fossil fuels</a:t>
            </a:r>
            <a:r>
              <a:rPr lang="en-US" dirty="0"/>
              <a:t> to emerging as a </a:t>
            </a:r>
            <a:r>
              <a:rPr lang="en-US" b="1" dirty="0"/>
              <a:t>future global supplier of green maritime fuels</a:t>
            </a:r>
            <a:r>
              <a:rPr lang="en-US" dirty="0"/>
              <a:t> such as </a:t>
            </a:r>
            <a:r>
              <a:rPr lang="en-US" b="1" dirty="0"/>
              <a:t>green ammonia, green methanol, and hydrogen derivatives</a:t>
            </a:r>
            <a:r>
              <a:rPr lang="en-US" dirty="0"/>
              <a:t>. This transition is not isolated; it is rooted in domestic policy reforms, renewable energy leadership, and a geopolitical push for </a:t>
            </a:r>
            <a:r>
              <a:rPr lang="en-US" i="1" dirty="0"/>
              <a:t>energy independence by 2047</a:t>
            </a:r>
            <a:r>
              <a:rPr lang="en-US" dirty="0"/>
              <a:t> and </a:t>
            </a:r>
            <a:r>
              <a:rPr lang="en-US" i="1" dirty="0"/>
              <a:t>Net Zero by 2070</a:t>
            </a:r>
            <a:r>
              <a:rPr lang="en-US" dirty="0"/>
              <a:t>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1. Strategic Maritime Advantage</a:t>
            </a:r>
          </a:p>
          <a:p>
            <a:r>
              <a:rPr lang="en-US" dirty="0"/>
              <a:t>With its extensive coastline and central position on </a:t>
            </a:r>
            <a:r>
              <a:rPr lang="en-US" b="1" dirty="0"/>
              <a:t>major East–West shipping corridors</a:t>
            </a:r>
            <a:r>
              <a:rPr lang="en-US" dirty="0"/>
              <a:t>, India is geographically primed to become a bunkering and refueling hub for global shipping.</a:t>
            </a:r>
            <a:br>
              <a:rPr lang="en-US" dirty="0"/>
            </a:br>
            <a:r>
              <a:rPr lang="en-US" dirty="0"/>
              <a:t>India has one of the world’s largest solar and wind power expansion </a:t>
            </a:r>
            <a:r>
              <a:rPr lang="en-US" dirty="0" err="1"/>
              <a:t>programmes</a:t>
            </a:r>
            <a:r>
              <a:rPr lang="en-US" dirty="0"/>
              <a:t>, which provides a </a:t>
            </a:r>
            <a:r>
              <a:rPr lang="en-US" b="1" dirty="0"/>
              <a:t>cost advantage in producing green fuels</a:t>
            </a:r>
            <a:r>
              <a:rPr lang="en-US" dirty="0"/>
              <a:t>, making exports competitive.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2. Fuel Export Capacity in Motion</a:t>
            </a:r>
          </a:p>
          <a:p>
            <a:r>
              <a:rPr lang="en-US" dirty="0"/>
              <a:t>India is already laying the groundwork for maritime fuel exports:</a:t>
            </a:r>
          </a:p>
          <a:p>
            <a:r>
              <a:rPr lang="en-US" b="1" dirty="0"/>
              <a:t>Green Ammonia (Export-Oriented Production)</a:t>
            </a:r>
            <a:br>
              <a:rPr lang="en-US" dirty="0"/>
            </a:br>
            <a:r>
              <a:rPr lang="en-US" dirty="0"/>
              <a:t>At </a:t>
            </a:r>
            <a:r>
              <a:rPr lang="en-US" b="1" dirty="0"/>
              <a:t>Kandla</a:t>
            </a:r>
            <a:r>
              <a:rPr lang="en-US" dirty="0"/>
              <a:t>, a JV between </a:t>
            </a:r>
            <a:r>
              <a:rPr lang="en-US" b="1" dirty="0"/>
              <a:t>L&amp;T and Itochu (Japan)</a:t>
            </a:r>
            <a:r>
              <a:rPr lang="en-US" dirty="0"/>
              <a:t> is setting up a large-scale green ammonia plant (~300 KTPA), with committed offtake to Singapore’s bunkering market.</a:t>
            </a:r>
          </a:p>
          <a:p>
            <a:r>
              <a:rPr lang="en-US" b="1" dirty="0"/>
              <a:t>Green Methanol (First Bunkering Hub in India)</a:t>
            </a:r>
            <a:br>
              <a:rPr lang="en-US" dirty="0"/>
            </a:br>
            <a:r>
              <a:rPr lang="en-US" dirty="0"/>
              <a:t>At </a:t>
            </a:r>
            <a:r>
              <a:rPr lang="en-US" b="1" dirty="0"/>
              <a:t>VOC Port, Tuticorin</a:t>
            </a:r>
            <a:r>
              <a:rPr lang="en-US" dirty="0"/>
              <a:t>, construction of a </a:t>
            </a:r>
            <a:r>
              <a:rPr lang="en-US" b="1" dirty="0"/>
              <a:t>750 m³ green methanol bunkering terminal</a:t>
            </a:r>
            <a:r>
              <a:rPr lang="en-US" dirty="0"/>
              <a:t> is underway (SOPAN Group). This is India’s first dedicated alternative fuel facility for shipping.</a:t>
            </a:r>
          </a:p>
          <a:p>
            <a:r>
              <a:rPr lang="en-US" b="1" dirty="0"/>
              <a:t>Hydrogen Derivatives for Maritime Corridors</a:t>
            </a:r>
            <a:br>
              <a:rPr lang="en-US" dirty="0"/>
            </a:br>
            <a:r>
              <a:rPr lang="en-US" dirty="0"/>
              <a:t>Under the </a:t>
            </a:r>
            <a:r>
              <a:rPr lang="en-US" b="1" dirty="0"/>
              <a:t>National Green Hydrogen Mission</a:t>
            </a:r>
            <a:r>
              <a:rPr lang="en-US" dirty="0"/>
              <a:t>, India targets </a:t>
            </a:r>
            <a:r>
              <a:rPr lang="en-US" b="1" dirty="0"/>
              <a:t>5 MMT green hydrogen</a:t>
            </a:r>
            <a:r>
              <a:rPr lang="en-US" dirty="0"/>
              <a:t> by 2030, largely to convert into </a:t>
            </a:r>
            <a:r>
              <a:rPr lang="en-US" b="1" dirty="0"/>
              <a:t>exportable derivatives</a:t>
            </a:r>
            <a:r>
              <a:rPr lang="en-US" dirty="0"/>
              <a:t> (ammonia/methanol) through maritime corridors like </a:t>
            </a:r>
            <a:r>
              <a:rPr lang="en-US" b="1" dirty="0"/>
              <a:t>Kandla–Singapore</a:t>
            </a:r>
            <a:r>
              <a:rPr lang="en-US" dirty="0"/>
              <a:t>, </a:t>
            </a:r>
            <a:r>
              <a:rPr lang="en-US" b="1" dirty="0"/>
              <a:t>Tuticorin–Rotterdam</a:t>
            </a:r>
            <a:r>
              <a:rPr lang="en-US" dirty="0"/>
              <a:t>, etc.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3. Port Infrastructure Transformation</a:t>
            </a:r>
          </a:p>
          <a:p>
            <a:r>
              <a:rPr lang="en-US" dirty="0"/>
              <a:t>Ports are evolving from cargo hubs to </a:t>
            </a:r>
            <a:r>
              <a:rPr lang="en-US" b="1" dirty="0"/>
              <a:t>energy export platforms</a:t>
            </a:r>
            <a:r>
              <a:rPr lang="en-US" dirty="0"/>
              <a:t>:</a:t>
            </a:r>
          </a:p>
          <a:p>
            <a:r>
              <a:rPr lang="en-US" dirty="0"/>
              <a:t>Dedicated </a:t>
            </a:r>
            <a:r>
              <a:rPr lang="en-US" b="1" dirty="0"/>
              <a:t>green fuel terminals</a:t>
            </a:r>
            <a:r>
              <a:rPr lang="en-US" dirty="0"/>
              <a:t> at </a:t>
            </a:r>
            <a:r>
              <a:rPr lang="en-US" b="1" dirty="0"/>
              <a:t>VOC Port, Kandla, JNPA</a:t>
            </a:r>
            <a:endParaRPr lang="en-US" dirty="0"/>
          </a:p>
          <a:p>
            <a:r>
              <a:rPr lang="en-US" dirty="0"/>
              <a:t>Coastal </a:t>
            </a:r>
            <a:r>
              <a:rPr lang="en-US" b="1" dirty="0"/>
              <a:t>Green Shipping Corridors</a:t>
            </a:r>
            <a:r>
              <a:rPr lang="en-US" dirty="0"/>
              <a:t> being piloted (Tuticorin–Kandla–Singapore–Rotterdam)</a:t>
            </a:r>
          </a:p>
          <a:p>
            <a:r>
              <a:rPr lang="en-US" dirty="0"/>
              <a:t>Integration of </a:t>
            </a:r>
            <a:r>
              <a:rPr lang="en-US" b="1" dirty="0"/>
              <a:t>renewable power, desalination, safety systems</a:t>
            </a:r>
            <a:r>
              <a:rPr lang="en-US" dirty="0"/>
              <a:t>, and bunkering pipelines into port estates under </a:t>
            </a:r>
            <a:r>
              <a:rPr lang="en-US" b="1" dirty="0"/>
              <a:t>Harit Sagar Guidelines</a:t>
            </a:r>
            <a:r>
              <a:rPr lang="en-US" dirty="0"/>
              <a:t> and </a:t>
            </a:r>
            <a:r>
              <a:rPr lang="en-US" b="1" dirty="0"/>
              <a:t>NGSP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4. Economic &amp; Diplomatic Impact</a:t>
            </a:r>
          </a:p>
          <a:p>
            <a:r>
              <a:rPr lang="en-US" dirty="0"/>
              <a:t>India’s leadership in green fuel exports has a threefold strategic impact:</a:t>
            </a:r>
          </a:p>
          <a:p>
            <a:r>
              <a:rPr lang="en-US" b="1" dirty="0"/>
              <a:t>Reduces dependence on crude oil imports</a:t>
            </a:r>
            <a:r>
              <a:rPr lang="en-US" dirty="0"/>
              <a:t> (currently 85% import-driven energy market)</a:t>
            </a:r>
          </a:p>
          <a:p>
            <a:r>
              <a:rPr lang="en-US" b="1" dirty="0"/>
              <a:t>Positions India as a fuel supplier</a:t>
            </a:r>
            <a:r>
              <a:rPr lang="en-US" dirty="0"/>
              <a:t> to global shipping lines transitioning under IMO Net-Zero framework</a:t>
            </a:r>
          </a:p>
          <a:p>
            <a:r>
              <a:rPr lang="en-US" b="1" dirty="0"/>
              <a:t>Strengthens India's diplomatic role</a:t>
            </a:r>
            <a:r>
              <a:rPr lang="en-US" dirty="0"/>
              <a:t> as a provider of clean energy to the </a:t>
            </a:r>
            <a:r>
              <a:rPr lang="en-US" b="1" dirty="0"/>
              <a:t>Global South</a:t>
            </a:r>
            <a:r>
              <a:rPr lang="en-US" dirty="0"/>
              <a:t>, reinforcing leadership at forums such as OPEC, G20, and COP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5. Strong Policy Backing</a:t>
            </a:r>
          </a:p>
          <a:p>
            <a:r>
              <a:rPr lang="en-US" dirty="0"/>
              <a:t>Backed by </a:t>
            </a:r>
            <a:r>
              <a:rPr lang="en-US" b="1" dirty="0"/>
              <a:t>National Green Hydrogen Mission</a:t>
            </a:r>
            <a:r>
              <a:rPr lang="en-US" dirty="0"/>
              <a:t> and </a:t>
            </a:r>
            <a:r>
              <a:rPr lang="en-US" b="1" dirty="0"/>
              <a:t>Draft National Green Shipping Policy (NGSP)</a:t>
            </a:r>
            <a:endParaRPr lang="en-US" dirty="0"/>
          </a:p>
          <a:p>
            <a:r>
              <a:rPr lang="en-US" dirty="0"/>
              <a:t>Incentives via </a:t>
            </a:r>
            <a:r>
              <a:rPr lang="en-US" b="1" dirty="0"/>
              <a:t>Harit Sagar</a:t>
            </a:r>
            <a:r>
              <a:rPr lang="en-US" dirty="0"/>
              <a:t>, </a:t>
            </a:r>
            <a:r>
              <a:rPr lang="en-US" b="1" dirty="0"/>
              <a:t>Maritime India Vision 2030</a:t>
            </a:r>
            <a:r>
              <a:rPr lang="en-US" dirty="0"/>
              <a:t>, and </a:t>
            </a:r>
            <a:r>
              <a:rPr lang="en-US" b="1" dirty="0"/>
              <a:t>Make in India–Energy Security 2047</a:t>
            </a:r>
            <a:endParaRPr lang="en-US" dirty="0"/>
          </a:p>
          <a:p>
            <a:r>
              <a:rPr lang="en-US" dirty="0"/>
              <a:t>PIB statements (July 2025, OPEC Summit):</a:t>
            </a:r>
            <a:br>
              <a:rPr lang="en-US" dirty="0"/>
            </a:br>
            <a:r>
              <a:rPr lang="en-US" i="1" dirty="0"/>
              <a:t>“India will not only be energy independent by 2047, but will also fuel the world with green energy exports.”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Conclusion</a:t>
            </a:r>
          </a:p>
          <a:p>
            <a:r>
              <a:rPr lang="en-US" dirty="0"/>
              <a:t>India is not simply decarbonizing its ports and ships, it is </a:t>
            </a:r>
            <a:r>
              <a:rPr lang="en-US" b="1" dirty="0"/>
              <a:t>building a green energy export economy</a:t>
            </a:r>
            <a:r>
              <a:rPr lang="en-US" dirty="0"/>
              <a:t> around its maritime sector. With methanol bunkering, ammonia export hubs, and hydrogen corridors already initiated, India is setting the stage to become the </a:t>
            </a:r>
            <a:r>
              <a:rPr lang="en-US" b="1" dirty="0" err="1"/>
              <a:t>refuelling</a:t>
            </a:r>
            <a:r>
              <a:rPr lang="en-US" b="1" dirty="0"/>
              <a:t> station of a net-zero maritime world.</a:t>
            </a:r>
            <a:endParaRPr lang="en-US" dirty="0"/>
          </a:p>
          <a:p>
            <a:endParaRPr lang="en-US" b="1" i="1" dirty="0"/>
          </a:p>
          <a:p>
            <a:r>
              <a:rPr lang="en-US" b="1" i="1" dirty="0"/>
              <a:t>India is not just preparing for Green Fuels………… It is preparing to Fuel the World.</a:t>
            </a:r>
            <a:endParaRPr lang="en-US" i="1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6621D-633C-4E4D-B9D4-4D9F3157AE29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630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br>
              <a:rPr lang="en-US" b="1" dirty="0"/>
            </a:br>
            <a:r>
              <a:rPr lang="en-US" b="1" dirty="0"/>
              <a:t>National Green Shipping Policy</a:t>
            </a:r>
          </a:p>
          <a:p>
            <a:endParaRPr lang="en-US" b="1" dirty="0"/>
          </a:p>
          <a:p>
            <a:r>
              <a:rPr lang="en-US" b="1" dirty="0"/>
              <a:t>The National Green Shipping Policy (NGSP)</a:t>
            </a:r>
            <a:r>
              <a:rPr lang="en-US" dirty="0"/>
              <a:t> is India’s comprehensive roadmap to align the maritime sector with global </a:t>
            </a:r>
            <a:r>
              <a:rPr lang="en-US" dirty="0" err="1"/>
              <a:t>decarbonisation</a:t>
            </a:r>
            <a:r>
              <a:rPr lang="en-US" dirty="0"/>
              <a:t> goals while ensuring economic growth and competitiveness. As highlighted in the consultative document (2025), NGSP is not just an environmental initiative, but a strategic shift to position India as a global hub for </a:t>
            </a:r>
            <a:r>
              <a:rPr lang="en-US" b="1" dirty="0"/>
              <a:t>green shipping, green fuels, green ports, and maritime innovation</a:t>
            </a:r>
            <a:r>
              <a:rPr lang="en-US" dirty="0"/>
              <a:t>. It builds on international mandates such as the IMO’s 2023 GHG Strategy and domestic commitments announced under COP-26 </a:t>
            </a:r>
            <a:r>
              <a:rPr lang="en-US" i="1" dirty="0" err="1"/>
              <a:t>Panchamrit</a:t>
            </a:r>
            <a:r>
              <a:rPr lang="en-US" dirty="0"/>
              <a:t>.</a:t>
            </a:r>
          </a:p>
          <a:p>
            <a:r>
              <a:rPr lang="en-US" dirty="0"/>
              <a:t>The policy integrates sustainability across the maritime value chain, focusing on low-emission vessel technologies, alternative fuel infrastructure, regulatory reform, and green financing mechanisms. It also aligns with major national frameworks – </a:t>
            </a:r>
            <a:r>
              <a:rPr lang="en-US" b="1" dirty="0"/>
              <a:t>Maritime India Vision 2030, Amrit Kaal Vision 2047, </a:t>
            </a:r>
            <a:r>
              <a:rPr lang="en-US" b="1" dirty="0" err="1"/>
              <a:t>Sagarmala</a:t>
            </a:r>
            <a:r>
              <a:rPr lang="en-US" b="1" dirty="0"/>
              <a:t> and Harit Sagar guidelines</a:t>
            </a:r>
            <a:r>
              <a:rPr lang="en-US" dirty="0"/>
              <a:t> – creating a unified and future-ready maritime strategy.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Key Transition Pillars</a:t>
            </a:r>
          </a:p>
          <a:p>
            <a:endParaRPr lang="en-US" b="1" dirty="0"/>
          </a:p>
          <a:p>
            <a:r>
              <a:rPr lang="en-US" b="1" dirty="0"/>
              <a:t>Green Ships:</a:t>
            </a:r>
            <a:br>
              <a:rPr lang="en-US" dirty="0"/>
            </a:br>
            <a:r>
              <a:rPr lang="en-US" dirty="0"/>
              <a:t>Promotion of energy-efficient vessel designs, retrofits, zero-emission propulsion, and mandatory green certification. NGSP envisions India becoming a shipbuilding and retrofit hub for low-carbon vessels.</a:t>
            </a:r>
          </a:p>
          <a:p>
            <a:endParaRPr lang="en-US" b="1" dirty="0"/>
          </a:p>
          <a:p>
            <a:r>
              <a:rPr lang="en-US" b="1" dirty="0"/>
              <a:t>Green Ports:</a:t>
            </a:r>
            <a:br>
              <a:rPr lang="en-US" dirty="0"/>
            </a:br>
            <a:r>
              <a:rPr lang="en-US" dirty="0"/>
              <a:t>Port </a:t>
            </a:r>
            <a:r>
              <a:rPr lang="en-US" dirty="0" err="1"/>
              <a:t>decarbonisation</a:t>
            </a:r>
            <a:r>
              <a:rPr lang="en-US" dirty="0"/>
              <a:t> through shore power (OPS), electrified equipment, green corridors, emission monitoring, and renewable integration (solar, wind, hydrogen bunkering).</a:t>
            </a:r>
          </a:p>
          <a:p>
            <a:endParaRPr lang="en-US" b="1" dirty="0"/>
          </a:p>
          <a:p>
            <a:r>
              <a:rPr lang="en-US" b="1" dirty="0"/>
              <a:t>Green Fuels:</a:t>
            </a:r>
            <a:br>
              <a:rPr lang="en-US" dirty="0"/>
            </a:br>
            <a:r>
              <a:rPr lang="en-US" dirty="0"/>
              <a:t>Adoption of biofuels, LNG, methanol, hydrogen and ammonia under a phased fuel transition plan. The policy promotes domestic fuel production and bunkering hubs to make India a </a:t>
            </a:r>
            <a:r>
              <a:rPr lang="en-US" b="1" dirty="0"/>
              <a:t>future fuel supply nation</a:t>
            </a:r>
            <a:r>
              <a:rPr lang="en-US" dirty="0"/>
              <a:t>.</a:t>
            </a:r>
          </a:p>
          <a:p>
            <a:endParaRPr lang="en-US" b="1" dirty="0"/>
          </a:p>
          <a:p>
            <a:r>
              <a:rPr lang="en-US" b="1" dirty="0"/>
              <a:t>Green Recycling:</a:t>
            </a:r>
            <a:br>
              <a:rPr lang="en-US" dirty="0"/>
            </a:br>
            <a:r>
              <a:rPr lang="en-US" dirty="0" err="1"/>
              <a:t>Modernisation</a:t>
            </a:r>
            <a:r>
              <a:rPr lang="en-US" dirty="0"/>
              <a:t> of Alang and other ship recycling yards under HKC-compliant practices, with circular economy principles, hazardous waste control, and global recycling leadership.</a:t>
            </a:r>
          </a:p>
          <a:p>
            <a:endParaRPr lang="en-US" b="1" dirty="0"/>
          </a:p>
          <a:p>
            <a:r>
              <a:rPr lang="en-US" b="1" dirty="0"/>
              <a:t>Green Finance &amp; Collaboration:</a:t>
            </a:r>
            <a:br>
              <a:rPr lang="en-US" dirty="0"/>
            </a:br>
            <a:r>
              <a:rPr lang="en-US" dirty="0"/>
              <a:t>Creation of national green maritime funds, tax incentives, ESG-linked financing, PPP models, and international partnerships to support innovation and equitable transition.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Strategic Intent</a:t>
            </a:r>
          </a:p>
          <a:p>
            <a:r>
              <a:rPr lang="en-US" dirty="0"/>
              <a:t>The core objective of NGSP is to </a:t>
            </a:r>
            <a:r>
              <a:rPr lang="en-US" b="1" dirty="0"/>
              <a:t>shift India from regulatory compliance to global leadership</a:t>
            </a:r>
            <a:r>
              <a:rPr lang="en-US" dirty="0"/>
              <a:t> in green shipping. By integrating technology, sustainability, and economy, India seeks to become a maritime nation that exports </a:t>
            </a:r>
            <a:r>
              <a:rPr lang="en-US" i="1" dirty="0"/>
              <a:t>solutions, not emissions</a:t>
            </a:r>
            <a:r>
              <a:rPr lang="en-US" dirty="0"/>
              <a:t>. The policy </a:t>
            </a:r>
            <a:r>
              <a:rPr lang="en-US" dirty="0" err="1"/>
              <a:t>emphasises</a:t>
            </a:r>
            <a:r>
              <a:rPr lang="en-US" dirty="0"/>
              <a:t> a just and equitable transition, ensuring inclusion of industry, </a:t>
            </a:r>
            <a:r>
              <a:rPr lang="en-US" dirty="0" err="1"/>
              <a:t>labour</a:t>
            </a:r>
            <a:r>
              <a:rPr lang="en-US" dirty="0"/>
              <a:t>, MSMEs, and coastal communities.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6621D-633C-4E4D-B9D4-4D9F3157AE29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9719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6621D-633C-4E4D-B9D4-4D9F3157AE29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05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616AD-1B3A-3110-B8B3-517C61094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24E82-F5A8-BE46-7E18-E032E29D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70BB9-1783-327E-5EAE-36BA18CD7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5EC3C-E2BE-4AD4-B1E2-31B20A7D86A4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51AA5-D420-1C7F-EC25-39763EF98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61F5C-38D1-D2EA-1D79-DA73CF66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6BB3F-8F93-4AF8-8600-0A9623FF43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001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7068A-2AB5-28EF-DA57-79A571F2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C7A1A-0C9B-662A-CA53-1A233982D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3A744-8CC8-D900-1570-10FD15D6A3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5EC3C-E2BE-4AD4-B1E2-31B20A7D86A4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05859-2F7A-34D9-3FF4-59BA9B0C4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BC9F9-B632-0A0C-5D1D-30E5756DC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6BB3F-8F93-4AF8-8600-0A9623FF43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9871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5D573-E3C3-FDB1-DA52-BD76E2C0CE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FAFAB6-A530-5B45-94EF-01DB53CEC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29E23-965A-3437-02EA-8A55F07CAE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5EC3C-E2BE-4AD4-B1E2-31B20A7D86A4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39B18-5471-1A6A-4338-E0AB75660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FC58F-74D5-B6D1-C6F0-46D84F0B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6BB3F-8F93-4AF8-8600-0A9623FF43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453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rectorate General of Shipping - Exit Exam">
            <a:extLst>
              <a:ext uri="{FF2B5EF4-FFF2-40B4-BE49-F238E27FC236}">
                <a16:creationId xmlns:a16="http://schemas.microsoft.com/office/drawing/2014/main" id="{D7778C40-829B-AC9C-13D9-14AC556C0E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255" y="103945"/>
            <a:ext cx="783160" cy="93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1CE0231-0686-8DDB-0B75-A70B0C8429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4683" y="176357"/>
            <a:ext cx="8982635" cy="740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59A995-717B-40EB-8D2C-009C8FFAE0EB}"/>
              </a:ext>
            </a:extLst>
          </p:cNvPr>
          <p:cNvCxnSpPr>
            <a:cxnSpLocks/>
          </p:cNvCxnSpPr>
          <p:nvPr userDrawn="1"/>
        </p:nvCxnSpPr>
        <p:spPr>
          <a:xfrm>
            <a:off x="2456294" y="1003646"/>
            <a:ext cx="7279412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734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252FA-51AF-4CC1-1593-B49038F71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6F4C7-B54B-8455-FE9E-E703C0402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E463D-162F-192D-FCD6-C008C442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5EC3C-E2BE-4AD4-B1E2-31B20A7D86A4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B619F-A545-B684-4EE0-5A1B1350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F09FC-453D-DC49-E5C9-82607608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6BB3F-8F93-4AF8-8600-0A9623FF43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875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38E3B-0210-F368-3A3D-72EE8932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A6626-32AE-5270-E855-DFDA7B72F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5AF70-358D-ECE5-BC3D-28D42124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5EC3C-E2BE-4AD4-B1E2-31B20A7D86A4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6CA7F-CCDE-A54E-D821-520B7979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D4A79-4A2D-867A-8599-6CDAD965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6BB3F-8F93-4AF8-8600-0A9623FF43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704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D409C-E8E4-D757-ADD3-E43349E6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6837C-94C7-FB36-3F2A-2234FCA85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3D926-E5C1-479F-EDB8-21E3B2F64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2A5F5-5D8F-CB97-0BF3-ED554452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5EC3C-E2BE-4AD4-B1E2-31B20A7D86A4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222C1-9D70-DF3F-9F6B-1B75FDD0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036D-00E0-0036-8CC4-97BC5B2D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6BB3F-8F93-4AF8-8600-0A9623FF43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761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177F5-8AFD-6EF2-168C-3BA9E17F0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B38C1-A9D3-242D-ED73-46C2E44A1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28053-47CC-F7CE-0348-911221155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6CBC3-1A1D-58D4-AA67-8F9057AA8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93B46-B693-1F14-1C6D-5CE3317BD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99BF50-D21B-7D28-63DC-A12C6221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5EC3C-E2BE-4AD4-B1E2-31B20A7D86A4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6DA12-A2B6-657D-1D99-D470CC39A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1B7DD1-16F5-2705-6AB5-A0E0D5C9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6BB3F-8F93-4AF8-8600-0A9623FF43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269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B758-7FFA-F71F-A437-9403D9B8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B6A7B-890E-95F3-61E2-39A9EC712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5EC3C-E2BE-4AD4-B1E2-31B20A7D86A4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127AA-6544-2E1F-51CF-4D073BBD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7D7D9-79A5-8E2E-D33B-1758E6F6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6BB3F-8F93-4AF8-8600-0A9623FF43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883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360C5-E832-77A3-56F3-1D66F7615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IN" dirty="0"/>
              <a:t>Maritime India @ Net Zero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AD31-115F-D88B-769D-54850B148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B6BB3F-8F93-4AF8-8600-0A9623FF4377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72B244A-87EA-09FD-E7C5-CC3AB7758A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4683" y="176357"/>
            <a:ext cx="8982635" cy="740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I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FE4133-AA5A-EB12-AEA8-C4AE3808365F}"/>
              </a:ext>
            </a:extLst>
          </p:cNvPr>
          <p:cNvCxnSpPr>
            <a:cxnSpLocks/>
          </p:cNvCxnSpPr>
          <p:nvPr userDrawn="1"/>
        </p:nvCxnSpPr>
        <p:spPr>
          <a:xfrm>
            <a:off x="2456294" y="1003646"/>
            <a:ext cx="7279412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97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AED4B-0899-5EA9-E3DD-80D41106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C101C-2C14-C64B-44AB-72B19ED12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548C4-75C6-E2BA-99B4-75E6EB3FA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13963-BA25-BBFD-A12F-5EC1915270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5EC3C-E2BE-4AD4-B1E2-31B20A7D86A4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BE0AB-4A5E-E007-C2DD-42D8FAD28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8F0EF-79B4-8F8A-55D3-2A213669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6BB3F-8F93-4AF8-8600-0A9623FF43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03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8776-C282-BECD-D068-BE495547B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E4908-CD61-19AD-DBC4-7896213BB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8B2F6-0C46-778E-C7A6-37CED9757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6B16F-DD98-98E1-75D7-4C585476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5EC3C-E2BE-4AD4-B1E2-31B20A7D86A4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362FF-C469-2DD0-C811-6EB080F7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A1567-FE65-EB98-213E-BB01AE56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6BB3F-8F93-4AF8-8600-0A9623FF43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716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B483F-F2DA-9683-8900-346A3541A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983CD-AD7E-B1E7-5F3C-EFF9AC067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IN" dirty="0"/>
              <a:t>Maritime India @ Net Zero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5F52B-FB0E-A3B0-AD88-BC9963A1F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B6BB3F-8F93-4AF8-8600-0A9623FF4377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6A30CC9-AAE2-8E90-EB9D-33DB62C4EAFA}"/>
              </a:ext>
            </a:extLst>
          </p:cNvPr>
          <p:cNvSpPr txBox="1">
            <a:spLocks/>
          </p:cNvSpPr>
          <p:nvPr userDrawn="1"/>
        </p:nvSpPr>
        <p:spPr>
          <a:xfrm>
            <a:off x="1604683" y="176357"/>
            <a:ext cx="8982635" cy="740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dirty="0">
              <a:solidFill>
                <a:schemeClr val="accent3"/>
              </a:solidFill>
            </a:endParaRPr>
          </a:p>
        </p:txBody>
      </p:sp>
      <p:pic>
        <p:nvPicPr>
          <p:cNvPr id="10" name="Picture 2" descr="Directorate General of Shipping - Exit Exam">
            <a:extLst>
              <a:ext uri="{FF2B5EF4-FFF2-40B4-BE49-F238E27FC236}">
                <a16:creationId xmlns:a16="http://schemas.microsoft.com/office/drawing/2014/main" id="{5FBDE8B3-3282-5DCB-0A55-0BA97190DB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255" y="103945"/>
            <a:ext cx="783160" cy="93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75694FA-EA60-C669-191A-11C1838C3C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9" y="28875"/>
            <a:ext cx="1183105" cy="11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85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5" Type="http://schemas.openxmlformats.org/officeDocument/2006/relationships/chart" Target="../charts/chart3.xml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6990D5-43F2-D5BC-EDAE-E792AD1054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50" b="1576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669374-55E0-F363-14CE-99B31A839B93}"/>
              </a:ext>
            </a:extLst>
          </p:cNvPr>
          <p:cNvSpPr txBox="1"/>
          <p:nvPr/>
        </p:nvSpPr>
        <p:spPr>
          <a:xfrm>
            <a:off x="0" y="5070932"/>
            <a:ext cx="609760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IN" sz="2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Thematic Address by the</a:t>
            </a:r>
          </a:p>
          <a:p>
            <a:pPr algn="ctr">
              <a:buNone/>
            </a:pPr>
            <a:r>
              <a:rPr lang="en-IN" sz="28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Director General of Shipping</a:t>
            </a:r>
            <a:endParaRPr lang="en-IN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IN" sz="1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India Habitat Centre, New Delhi | 14</a:t>
            </a:r>
            <a:r>
              <a:rPr lang="en-IN" sz="1400" kern="100" baseline="30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IN" sz="1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Jan 2026 | 9:40 am to 9:50 am</a:t>
            </a:r>
            <a:endParaRPr lang="en-IN" sz="1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02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A30EC-BB53-8D5D-BBCE-930ED5E45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175AB-BA12-5376-2E31-8A14B038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969" y="176357"/>
            <a:ext cx="8982635" cy="740660"/>
          </a:xfrm>
        </p:spPr>
        <p:txBody>
          <a:bodyPr/>
          <a:lstStyle/>
          <a:p>
            <a:r>
              <a:rPr lang="en-IN" dirty="0"/>
              <a:t>National Green Shipping Policy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E7BEE8-4249-B01C-9CA8-E9E46308BAC8}"/>
              </a:ext>
            </a:extLst>
          </p:cNvPr>
          <p:cNvSpPr txBox="1"/>
          <p:nvPr/>
        </p:nvSpPr>
        <p:spPr>
          <a:xfrm>
            <a:off x="381511" y="1807141"/>
            <a:ext cx="6653198" cy="121695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just">
              <a:spcBef>
                <a:spcPts val="400"/>
              </a:spcBef>
            </a:pPr>
            <a:r>
              <a:rPr lang="en-US" dirty="0">
                <a:solidFill>
                  <a:schemeClr val="tx2"/>
                </a:solidFill>
              </a:rPr>
              <a:t>The NGSP is India’s strategic response to the global </a:t>
            </a:r>
            <a:r>
              <a:rPr lang="en-US" dirty="0" err="1">
                <a:solidFill>
                  <a:schemeClr val="tx2"/>
                </a:solidFill>
              </a:rPr>
              <a:t>decarbonisation</a:t>
            </a:r>
            <a:r>
              <a:rPr lang="en-US" dirty="0">
                <a:solidFill>
                  <a:schemeClr val="tx2"/>
                </a:solidFill>
              </a:rPr>
              <a:t> mandate,  a policy blueprint designed to secure maritime growth while transitioning towards clean energy, sustainable ships and climate-resilient ports.</a:t>
            </a:r>
            <a:endParaRPr lang="en-US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F502BF-7BA2-01C0-0634-8F5FCF837224}"/>
              </a:ext>
            </a:extLst>
          </p:cNvPr>
          <p:cNvSpPr txBox="1"/>
          <p:nvPr/>
        </p:nvSpPr>
        <p:spPr>
          <a:xfrm>
            <a:off x="1648969" y="983953"/>
            <a:ext cx="89826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3"/>
                </a:solidFill>
              </a:rPr>
              <a:t>Maritime Vision for a Green Future</a:t>
            </a:r>
            <a:endParaRPr lang="en-IN" sz="2000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B0A7AF-470D-07E8-450E-ACA44480A45C}"/>
              </a:ext>
            </a:extLst>
          </p:cNvPr>
          <p:cNvSpPr txBox="1"/>
          <p:nvPr/>
        </p:nvSpPr>
        <p:spPr>
          <a:xfrm>
            <a:off x="381511" y="3211404"/>
            <a:ext cx="6653198" cy="137846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2" rtlCol="0" anchor="t" anchorCtr="0">
            <a:noAutofit/>
          </a:bodyPr>
          <a:lstStyle/>
          <a:p>
            <a:pPr>
              <a:spcBef>
                <a:spcPts val="400"/>
              </a:spcBef>
            </a:pPr>
            <a:r>
              <a:rPr lang="en-US" b="1" dirty="0">
                <a:solidFill>
                  <a:schemeClr val="tx2"/>
                </a:solidFill>
              </a:rPr>
              <a:t>Key Transition Pillars: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  <a:cs typeface="Arial" panose="020B0604020202020204" pitchFamily="34" charset="0"/>
              </a:rPr>
              <a:t>Green Ships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  <a:cs typeface="Arial" panose="020B0604020202020204" pitchFamily="34" charset="0"/>
              </a:rPr>
              <a:t>Green Ports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  <a:cs typeface="Arial" panose="020B0604020202020204" pitchFamily="34" charset="0"/>
              </a:rPr>
              <a:t>Green Fuels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  <a:cs typeface="Arial" panose="020B0604020202020204" pitchFamily="34" charset="0"/>
              </a:rPr>
              <a:t>Green Recycling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  <a:cs typeface="Arial" panose="020B0604020202020204" pitchFamily="34" charset="0"/>
              </a:rPr>
              <a:t>Green Financing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  <a:cs typeface="Arial" panose="020B0604020202020204" pitchFamily="34" charset="0"/>
              </a:rPr>
              <a:t>Green Skill Development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  <a:cs typeface="Arial" panose="020B0604020202020204" pitchFamily="34" charset="0"/>
              </a:rPr>
              <a:t>Green Technology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6B9E7-F83B-9F9F-F4D7-DCAFA14EAE09}"/>
              </a:ext>
            </a:extLst>
          </p:cNvPr>
          <p:cNvSpPr txBox="1"/>
          <p:nvPr/>
        </p:nvSpPr>
        <p:spPr>
          <a:xfrm>
            <a:off x="298043" y="4690202"/>
            <a:ext cx="6820133" cy="12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buNone/>
            </a:pPr>
            <a:r>
              <a:rPr lang="en-US" b="1" dirty="0"/>
              <a:t>Strategic Intent</a:t>
            </a:r>
          </a:p>
          <a:p>
            <a:pPr>
              <a:spcBef>
                <a:spcPts val="400"/>
              </a:spcBef>
              <a:buNone/>
            </a:pPr>
            <a:r>
              <a:rPr lang="en-US" dirty="0"/>
              <a:t>To position India as a </a:t>
            </a:r>
            <a:r>
              <a:rPr lang="en-US" b="1" dirty="0"/>
              <a:t>global hub for green shipping and future fuels</a:t>
            </a:r>
            <a:r>
              <a:rPr lang="en-US" dirty="0"/>
              <a:t>, enabling industry to move from regulatory compliance to global competitiveness and leadership.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FFAB6-EC9C-DD98-8AD4-F6D17380E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547" y="1581166"/>
            <a:ext cx="3450015" cy="48821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768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1B86B-BA59-97B6-53F7-682E4BB6F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AD4018-7F45-A203-B4DF-326DEF1BD134}"/>
              </a:ext>
            </a:extLst>
          </p:cNvPr>
          <p:cNvSpPr/>
          <p:nvPr/>
        </p:nvSpPr>
        <p:spPr>
          <a:xfrm>
            <a:off x="0" y="-54864"/>
            <a:ext cx="12192000" cy="685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F0DB70-4D92-9BBE-CAF0-2F4A4192C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6770" y="5639943"/>
            <a:ext cx="851074" cy="1015076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0157DBAC-7FFB-A587-E2BF-ADAF261A5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365" y="2882508"/>
            <a:ext cx="41234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Mangal" panose="02040503050203030202" pitchFamily="18" charset="0"/>
              </a:rPr>
              <a:t>Thank You</a:t>
            </a:r>
            <a:endParaRPr kumimoji="0" lang="en-US" alt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 descr="A group of cargo ships in the water&#10;&#10;AI-generated content may be incorrect.">
            <a:extLst>
              <a:ext uri="{FF2B5EF4-FFF2-40B4-BE49-F238E27FC236}">
                <a16:creationId xmlns:a16="http://schemas.microsoft.com/office/drawing/2014/main" id="{1779D21E-5CB4-1E36-FDFB-9083AF949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t="21625" r="35385"/>
          <a:stretch>
            <a:fillRect/>
          </a:stretch>
        </p:blipFill>
        <p:spPr>
          <a:xfrm>
            <a:off x="-1" y="-54864"/>
            <a:ext cx="8347541" cy="691286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3410A50-B834-28D3-C7E0-B253CE51A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192" y="55880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15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CB52-A52C-F291-DB0F-2E399FA8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India’s Dependence on Hydrocarbons and a Changing Global Energy Order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4EC16E4-9626-4F8E-A76F-1B9296C84E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022569"/>
              </p:ext>
            </p:extLst>
          </p:nvPr>
        </p:nvGraphicFramePr>
        <p:xfrm>
          <a:off x="7904079" y="1371599"/>
          <a:ext cx="4084722" cy="2123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813ACD1-A7D5-A24C-76B1-4274D2BFD8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295598"/>
              </p:ext>
            </p:extLst>
          </p:nvPr>
        </p:nvGraphicFramePr>
        <p:xfrm>
          <a:off x="7904079" y="3362660"/>
          <a:ext cx="4084722" cy="2123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8D17925-B8C0-1B0E-C9F8-AB5BA73F3023}"/>
              </a:ext>
            </a:extLst>
          </p:cNvPr>
          <p:cNvSpPr txBox="1"/>
          <p:nvPr/>
        </p:nvSpPr>
        <p:spPr>
          <a:xfrm>
            <a:off x="1973262" y="6312311"/>
            <a:ext cx="8245475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IN" i="1" dirty="0">
                <a:solidFill>
                  <a:schemeClr val="bg1"/>
                </a:solidFill>
              </a:rPr>
              <a:t>Green maritime energy is not just climate action—it is strategic self-reliance.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2626771-C15A-936A-0EFB-4564B0103A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683610"/>
              </p:ext>
            </p:extLst>
          </p:nvPr>
        </p:nvGraphicFramePr>
        <p:xfrm>
          <a:off x="6731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1164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4"/>
          <p:cNvSpPr txBox="1">
            <a:spLocks noGrp="1"/>
          </p:cNvSpPr>
          <p:nvPr>
            <p:ph type="title"/>
          </p:nvPr>
        </p:nvSpPr>
        <p:spPr>
          <a:xfrm>
            <a:off x="1604682" y="61666"/>
            <a:ext cx="8982635" cy="74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accent1"/>
              </a:buClr>
              <a:buSzPts val="4400"/>
            </a:pPr>
            <a:r>
              <a:rPr lang="en-IN" dirty="0"/>
              <a:t>Alternate Fuels for </a:t>
            </a:r>
            <a:r>
              <a:rPr lang="en-IN"/>
              <a:t>Maritime </a:t>
            </a:r>
            <a:r>
              <a:rPr lang="en-IN" sz="2400"/>
              <a:t>(1/2</a:t>
            </a:r>
            <a:r>
              <a:rPr lang="en-IN" sz="2400" dirty="0"/>
              <a:t>)</a:t>
            </a:r>
            <a:endParaRPr lang="en-IN" dirty="0"/>
          </a:p>
        </p:txBody>
      </p:sp>
      <p:pic>
        <p:nvPicPr>
          <p:cNvPr id="2" name="Picture 2" descr="Directorate General of Shipping - Exit Exam">
            <a:extLst>
              <a:ext uri="{FF2B5EF4-FFF2-40B4-BE49-F238E27FC236}">
                <a16:creationId xmlns:a16="http://schemas.microsoft.com/office/drawing/2014/main" id="{E434C789-4D90-9D38-5E78-127ADFF79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255" y="103945"/>
            <a:ext cx="783160" cy="93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68A776-48BC-BDFF-0C67-DBAE65DF99B4}"/>
              </a:ext>
            </a:extLst>
          </p:cNvPr>
          <p:cNvSpPr txBox="1"/>
          <p:nvPr/>
        </p:nvSpPr>
        <p:spPr>
          <a:xfrm>
            <a:off x="765131" y="1725685"/>
            <a:ext cx="65727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228600"/>
            <a:r>
              <a:rPr lang="en-US" dirty="0"/>
              <a:t>For India, the next 25 years are about </a:t>
            </a:r>
            <a:r>
              <a:rPr lang="en-US" b="1" dirty="0"/>
              <a:t>switching the fuel mix</a:t>
            </a:r>
            <a:r>
              <a:rPr lang="en-US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3071E-DEE9-926F-B63F-4384EE90EB3B}"/>
              </a:ext>
            </a:extLst>
          </p:cNvPr>
          <p:cNvSpPr txBox="1"/>
          <p:nvPr/>
        </p:nvSpPr>
        <p:spPr>
          <a:xfrm>
            <a:off x="1485900" y="1150066"/>
            <a:ext cx="922996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Shipping today contributes around </a:t>
            </a:r>
            <a:r>
              <a:rPr lang="en-US" b="1" dirty="0"/>
              <a:t>3% of global CO₂ emissions</a:t>
            </a:r>
            <a:r>
              <a:rPr lang="en-US" dirty="0"/>
              <a:t>. The IMO has locked in a target of </a:t>
            </a:r>
            <a:r>
              <a:rPr lang="en-US" b="1" dirty="0"/>
              <a:t>net-zero by 2050</a:t>
            </a:r>
            <a:r>
              <a:rPr lang="en-US" dirty="0"/>
              <a:t> → which means fuels like HFO and MDO are on their way out.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7C8E2C-38D4-10AD-93C7-E7C7B1F89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902384"/>
              </p:ext>
            </p:extLst>
          </p:nvPr>
        </p:nvGraphicFramePr>
        <p:xfrm>
          <a:off x="1153967" y="2133179"/>
          <a:ext cx="5769266" cy="22379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549">
                  <a:extLst>
                    <a:ext uri="{9D8B030D-6E8A-4147-A177-3AD203B41FA5}">
                      <a16:colId xmlns:a16="http://schemas.microsoft.com/office/drawing/2014/main" val="2043306215"/>
                    </a:ext>
                  </a:extLst>
                </a:gridCol>
                <a:gridCol w="1974292">
                  <a:extLst>
                    <a:ext uri="{9D8B030D-6E8A-4147-A177-3AD203B41FA5}">
                      <a16:colId xmlns:a16="http://schemas.microsoft.com/office/drawing/2014/main" val="1111684784"/>
                    </a:ext>
                  </a:extLst>
                </a:gridCol>
                <a:gridCol w="2498425">
                  <a:extLst>
                    <a:ext uri="{9D8B030D-6E8A-4147-A177-3AD203B41FA5}">
                      <a16:colId xmlns:a16="http://schemas.microsoft.com/office/drawing/2014/main" val="3006348363"/>
                    </a:ext>
                  </a:extLst>
                </a:gridCol>
              </a:tblGrid>
              <a:tr h="4853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u="none" strike="noStrike" noProof="0">
                          <a:solidFill>
                            <a:srgbClr val="FFFFFF"/>
                          </a:solidFill>
                        </a:rPr>
                        <a:t>Fuel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Demand in 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Demand in 2050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08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u="none" strike="noStrike" noProof="0">
                          <a:solidFill>
                            <a:srgbClr val="000000"/>
                          </a:solidFill>
                        </a:rPr>
                        <a:t>0.026 MT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u="none" strike="noStrike" noProof="0" dirty="0">
                          <a:solidFill>
                            <a:srgbClr val="000000"/>
                          </a:solidFill>
                        </a:rPr>
                        <a:t>0.3 MT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033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Ammonia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u="none" strike="noStrike" noProof="0">
                          <a:solidFill>
                            <a:srgbClr val="000000"/>
                          </a:solidFill>
                        </a:rPr>
                        <a:t>0.025 MT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u="none" strike="noStrike" noProof="0">
                          <a:solidFill>
                            <a:srgbClr val="000000"/>
                          </a:solidFill>
                        </a:rPr>
                        <a:t>4.4 MT 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573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Methanol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u="none" strike="noStrike" noProof="0">
                          <a:solidFill>
                            <a:srgbClr val="000000"/>
                          </a:solidFill>
                        </a:rPr>
                        <a:t>0.037 MT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u="none" strike="noStrike" noProof="0">
                          <a:solidFill>
                            <a:srgbClr val="000000"/>
                          </a:solidFill>
                        </a:rPr>
                        <a:t>0.272 MT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83586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LNG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u="none" strike="noStrike" noProof="0">
                          <a:solidFill>
                            <a:srgbClr val="000000"/>
                          </a:solidFill>
                        </a:rPr>
                        <a:t>0.66 MT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noProof="0" dirty="0">
                          <a:solidFill>
                            <a:srgbClr val="000000"/>
                          </a:solidFill>
                        </a:rPr>
                        <a:t>0.3 MT</a:t>
                      </a:r>
                      <a:r>
                        <a:rPr lang="en-US" sz="1800" b="0" u="none" strike="noStrike" noProof="0" dirty="0">
                          <a:solidFill>
                            <a:srgbClr val="000000"/>
                          </a:solidFill>
                        </a:rPr>
                        <a:t> (to be replaced by bio/e-LNG).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4034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9E8074E-76E3-D7FD-121D-8E0535D05FBD}"/>
              </a:ext>
            </a:extLst>
          </p:cNvPr>
          <p:cNvSpPr txBox="1"/>
          <p:nvPr/>
        </p:nvSpPr>
        <p:spPr>
          <a:xfrm>
            <a:off x="596272" y="4509790"/>
            <a:ext cx="7167167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​​India can produce these fuels cheaper than almost anyone.​</a:t>
            </a:r>
          </a:p>
          <a:p>
            <a:pPr algn="ctr"/>
            <a:r>
              <a:rPr lang="en-US" dirty="0"/>
              <a:t>Green Hydrogen cost by 2030: </a:t>
            </a:r>
          </a:p>
          <a:p>
            <a:pPr algn="ctr"/>
            <a:r>
              <a:rPr lang="en-US" b="1" dirty="0"/>
              <a:t>India $1.5–2.0/kg.</a:t>
            </a:r>
            <a:r>
              <a:rPr lang="en-US" dirty="0"/>
              <a:t>​</a:t>
            </a:r>
          </a:p>
          <a:p>
            <a:pPr algn="ctr"/>
            <a:r>
              <a:rPr lang="en-US" dirty="0"/>
              <a:t>Middle East: $2.0–2.5/kg.​</a:t>
            </a:r>
          </a:p>
          <a:p>
            <a:pPr algn="ctr"/>
            <a:r>
              <a:rPr lang="en-US" dirty="0"/>
              <a:t>Europe/East Asia: $3.0–6.0/kg.​</a:t>
            </a:r>
            <a:br>
              <a:rPr lang="en-US" dirty="0"/>
            </a:br>
            <a:r>
              <a:rPr lang="en-US" dirty="0"/>
              <a:t>This is the base case for India becoming </a:t>
            </a:r>
            <a:r>
              <a:rPr lang="en-US" b="1" dirty="0"/>
              <a:t>the lowest-cost Global hub for Green Maritime Fuels and an Energy Surplus Nation.</a:t>
            </a:r>
            <a:r>
              <a:rPr lang="en-US" dirty="0"/>
              <a:t>​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2CC80302-E2B5-1EE9-F793-996FBCD519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886606"/>
              </p:ext>
            </p:extLst>
          </p:nvPr>
        </p:nvGraphicFramePr>
        <p:xfrm>
          <a:off x="8124991" y="1910351"/>
          <a:ext cx="3751775" cy="4503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8DCF7-991E-3713-2876-67DC3DEA1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B4870-95AC-AEC5-C090-C50E01328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969" y="176357"/>
            <a:ext cx="8982635" cy="740660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Alternate Fuels for Maritime </a:t>
            </a:r>
            <a:r>
              <a:rPr lang="en-IN" sz="2400" dirty="0"/>
              <a:t>(2/2)</a:t>
            </a:r>
            <a:endParaRPr lang="en-IN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52CC8DC-744F-CC22-5C68-3177D899C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280666"/>
              </p:ext>
            </p:extLst>
          </p:nvPr>
        </p:nvGraphicFramePr>
        <p:xfrm>
          <a:off x="448920" y="1213171"/>
          <a:ext cx="11382732" cy="5316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903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8DBB3-1E74-6B0C-AA5A-A65E89B84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38138A6-C482-BF83-2DDB-981BBBF1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429" y="92207"/>
            <a:ext cx="9413265" cy="610027"/>
          </a:xfrm>
        </p:spPr>
        <p:txBody>
          <a:bodyPr>
            <a:normAutofit fontScale="90000"/>
          </a:bodyPr>
          <a:lstStyle/>
          <a:p>
            <a:r>
              <a:rPr lang="en-IN" dirty="0"/>
              <a:t>India’s Vision for the Maritime Sector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F0C9DB1-97A0-7AF7-B7F9-3312660033BF}"/>
              </a:ext>
            </a:extLst>
          </p:cNvPr>
          <p:cNvGraphicFramePr/>
          <p:nvPr/>
        </p:nvGraphicFramePr>
        <p:xfrm>
          <a:off x="2728581" y="951486"/>
          <a:ext cx="882202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A ship steering wheel with several images of ships&#10;&#10;AI-generated content may be incorrect.">
            <a:extLst>
              <a:ext uri="{FF2B5EF4-FFF2-40B4-BE49-F238E27FC236}">
                <a16:creationId xmlns:a16="http://schemas.microsoft.com/office/drawing/2014/main" id="{8710D9FA-53E1-A45D-6DDE-23B7A8C003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7" y="1290930"/>
            <a:ext cx="2008802" cy="2322576"/>
          </a:xfrm>
          <a:prstGeom prst="rect">
            <a:avLst/>
          </a:prstGeom>
        </p:spPr>
      </p:pic>
      <p:pic>
        <p:nvPicPr>
          <p:cNvPr id="13" name="Picture 12" descr="A map of india with different images&#10;&#10;AI-generated content may be incorrect.">
            <a:extLst>
              <a:ext uri="{FF2B5EF4-FFF2-40B4-BE49-F238E27FC236}">
                <a16:creationId xmlns:a16="http://schemas.microsoft.com/office/drawing/2014/main" id="{DBB6D3B0-A61F-53A7-3553-DBC8989B66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7" y="3863760"/>
            <a:ext cx="2031161" cy="24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E0BEF-532F-C292-C6DC-A089CE102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F61437D-9388-CD74-6AC6-36590E9A5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429" y="176357"/>
            <a:ext cx="9413265" cy="740660"/>
          </a:xfrm>
        </p:spPr>
        <p:txBody>
          <a:bodyPr>
            <a:normAutofit/>
          </a:bodyPr>
          <a:lstStyle/>
          <a:p>
            <a:r>
              <a:rPr lang="en-IN" dirty="0"/>
              <a:t>Shipbuilding Scenario in India</a:t>
            </a:r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7D1977C7-B563-8828-F024-5E23CCDC0D60}"/>
              </a:ext>
            </a:extLst>
          </p:cNvPr>
          <p:cNvGrpSpPr/>
          <p:nvPr/>
        </p:nvGrpSpPr>
        <p:grpSpPr>
          <a:xfrm>
            <a:off x="6096000" y="1460541"/>
            <a:ext cx="4787633" cy="4698911"/>
            <a:chOff x="2325624" y="1164208"/>
            <a:chExt cx="4787633" cy="4698911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23DE6E34-3829-093D-CD81-64385A8CB03F}"/>
                </a:ext>
              </a:extLst>
            </p:cNvPr>
            <p:cNvPicPr/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325624" y="1824100"/>
              <a:ext cx="1402841" cy="1176401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8779F58D-B2EB-6270-F8C1-0D277EFED4FB}"/>
                </a:ext>
              </a:extLst>
            </p:cNvPr>
            <p:cNvPicPr/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29812" y="2507361"/>
              <a:ext cx="1821180" cy="1583308"/>
            </a:xfrm>
            <a:prstGeom prst="rect">
              <a:avLst/>
            </a:prstGeom>
          </p:spPr>
        </p:pic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6FAA233A-8B7A-020C-B404-28BB79D6487E}"/>
                </a:ext>
              </a:extLst>
            </p:cNvPr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49345" y="3389248"/>
              <a:ext cx="986802" cy="1629156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4D4FC01E-628C-8B91-0663-B72569256807}"/>
                </a:ext>
              </a:extLst>
            </p:cNvPr>
            <p:cNvPicPr/>
            <p:nvPr/>
          </p:nvPicPr>
          <p:blipFill>
            <a:blip r:embed="rId7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99077" y="4733264"/>
              <a:ext cx="577303" cy="1078992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66470082-9BB9-777C-636A-9083831A0282}"/>
                </a:ext>
              </a:extLst>
            </p:cNvPr>
            <p:cNvPicPr/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41797" y="2368105"/>
              <a:ext cx="1336548" cy="1182560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id="{C346CDEF-78D4-0B3F-7520-D6D27C5E6937}"/>
                </a:ext>
              </a:extLst>
            </p:cNvPr>
            <p:cNvPicPr/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219063" y="1164208"/>
              <a:ext cx="894194" cy="1459991"/>
            </a:xfrm>
            <a:prstGeom prst="rect">
              <a:avLst/>
            </a:prstGeom>
          </p:spPr>
        </p:pic>
        <p:pic>
          <p:nvPicPr>
            <p:cNvPr id="17" name="object 14">
              <a:extLst>
                <a:ext uri="{FF2B5EF4-FFF2-40B4-BE49-F238E27FC236}">
                  <a16:creationId xmlns:a16="http://schemas.microsoft.com/office/drawing/2014/main" id="{4E3B6A5A-1B22-74C0-2D70-20378FD12859}"/>
                </a:ext>
              </a:extLst>
            </p:cNvPr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16070" y="4571453"/>
              <a:ext cx="907656" cy="1291666"/>
            </a:xfrm>
            <a:prstGeom prst="rect">
              <a:avLst/>
            </a:prstGeom>
          </p:spPr>
        </p:pic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id="{3BA68AD0-396B-6A53-1993-FA5D38465851}"/>
                </a:ext>
              </a:extLst>
            </p:cNvPr>
            <p:cNvPicPr/>
            <p:nvPr/>
          </p:nvPicPr>
          <p:blipFill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224782" y="3215385"/>
              <a:ext cx="1773809" cy="1571244"/>
            </a:xfrm>
            <a:prstGeom prst="rect">
              <a:avLst/>
            </a:prstGeom>
          </p:spPr>
        </p:pic>
        <p:pic>
          <p:nvPicPr>
            <p:cNvPr id="21" name="object 18">
              <a:extLst>
                <a:ext uri="{FF2B5EF4-FFF2-40B4-BE49-F238E27FC236}">
                  <a16:creationId xmlns:a16="http://schemas.microsoft.com/office/drawing/2014/main" id="{57302DE1-A9CB-5A52-6FFE-CC4C2D4C3FC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86581" y="3792601"/>
              <a:ext cx="1560576" cy="1427988"/>
            </a:xfrm>
            <a:prstGeom prst="rect">
              <a:avLst/>
            </a:prstGeom>
          </p:spPr>
        </p:pic>
        <p:pic>
          <p:nvPicPr>
            <p:cNvPr id="22" name="object 19">
              <a:extLst>
                <a:ext uri="{FF2B5EF4-FFF2-40B4-BE49-F238E27FC236}">
                  <a16:creationId xmlns:a16="http://schemas.microsoft.com/office/drawing/2014/main" id="{A3E0F289-2F4C-23F8-E4F2-A13481CA608E}"/>
                </a:ext>
              </a:extLst>
            </p:cNvPr>
            <p:cNvPicPr/>
            <p:nvPr/>
          </p:nvPicPr>
          <p:blipFill>
            <a:blip r:embed="rId1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50157" y="4038980"/>
              <a:ext cx="154800" cy="24003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475CCA3-410D-01B1-AE0E-9A31244AF96D}"/>
              </a:ext>
            </a:extLst>
          </p:cNvPr>
          <p:cNvSpPr txBox="1"/>
          <p:nvPr/>
        </p:nvSpPr>
        <p:spPr>
          <a:xfrm>
            <a:off x="6005195" y="2285291"/>
            <a:ext cx="13365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"/>
            <a:r>
              <a:rPr lang="en-IN" sz="14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Gujarat </a:t>
            </a:r>
          </a:p>
          <a:p>
            <a:pPr algn="r" fontAlgn="b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4</a:t>
            </a:r>
            <a:r>
              <a:rPr lang="en-IN" sz="1600" b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36300 DWT</a:t>
            </a:r>
            <a:endParaRPr lang="en-IN" sz="16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964A50-C0EB-3FB4-A778-699C4E515A97}"/>
              </a:ext>
            </a:extLst>
          </p:cNvPr>
          <p:cNvSpPr txBox="1"/>
          <p:nvPr/>
        </p:nvSpPr>
        <p:spPr>
          <a:xfrm>
            <a:off x="6715571" y="3423390"/>
            <a:ext cx="13608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"/>
            <a:r>
              <a:rPr lang="en-IN" sz="1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Maharashtra</a:t>
            </a:r>
          </a:p>
          <a:p>
            <a:pPr algn="r" fontAlgn="b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94300 DWT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168ACB-16C7-83E8-CE0A-99F7DAE055EC}"/>
              </a:ext>
            </a:extLst>
          </p:cNvPr>
          <p:cNvSpPr txBox="1"/>
          <p:nvPr/>
        </p:nvSpPr>
        <p:spPr>
          <a:xfrm>
            <a:off x="6085767" y="4161426"/>
            <a:ext cx="14375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"/>
            <a:r>
              <a:rPr lang="en-IN" sz="1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Goa</a:t>
            </a:r>
          </a:p>
          <a:p>
            <a:pPr algn="r" fontAlgn="b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130000 DWT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09287F-97C1-60AB-901A-47C81487E44D}"/>
              </a:ext>
            </a:extLst>
          </p:cNvPr>
          <p:cNvSpPr txBox="1"/>
          <p:nvPr/>
        </p:nvSpPr>
        <p:spPr>
          <a:xfrm>
            <a:off x="7115330" y="4703480"/>
            <a:ext cx="12911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"/>
            <a:r>
              <a:rPr lang="en-IN" sz="1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Karnataka</a:t>
            </a:r>
          </a:p>
          <a:p>
            <a:pPr algn="r" fontAlgn="b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41000  DWT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02C8BD-1776-74F0-94DE-6118883AA4BA}"/>
              </a:ext>
            </a:extLst>
          </p:cNvPr>
          <p:cNvSpPr txBox="1"/>
          <p:nvPr/>
        </p:nvSpPr>
        <p:spPr>
          <a:xfrm>
            <a:off x="6743348" y="5457532"/>
            <a:ext cx="13608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"/>
            <a:r>
              <a:rPr lang="en-IN" sz="1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Kerala</a:t>
            </a:r>
          </a:p>
          <a:p>
            <a:pPr algn="r" fontAlgn="b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253600 DWT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05234C-6A85-7A38-6237-19B02904CC06}"/>
              </a:ext>
            </a:extLst>
          </p:cNvPr>
          <p:cNvSpPr txBox="1"/>
          <p:nvPr/>
        </p:nvSpPr>
        <p:spPr>
          <a:xfrm>
            <a:off x="8043104" y="5204860"/>
            <a:ext cx="13608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"/>
            <a:r>
              <a:rPr lang="en-IN" sz="1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Tamil Nadu</a:t>
            </a:r>
          </a:p>
          <a:p>
            <a:pPr algn="r" fontAlgn="b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26000 DWT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D3A516-710D-07A4-D566-83EA654E8272}"/>
              </a:ext>
            </a:extLst>
          </p:cNvPr>
          <p:cNvSpPr txBox="1"/>
          <p:nvPr/>
        </p:nvSpPr>
        <p:spPr>
          <a:xfrm>
            <a:off x="7827671" y="4187390"/>
            <a:ext cx="16799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"/>
            <a:r>
              <a:rPr lang="en-IN" sz="1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Andhra Pradesh</a:t>
            </a:r>
          </a:p>
          <a:p>
            <a:pPr algn="r" fontAlgn="b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80000 DWT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968446-DEAC-3182-2589-BBCBF1BC6B6E}"/>
              </a:ext>
            </a:extLst>
          </p:cNvPr>
          <p:cNvSpPr txBox="1"/>
          <p:nvPr/>
        </p:nvSpPr>
        <p:spPr>
          <a:xfrm>
            <a:off x="10012326" y="2354655"/>
            <a:ext cx="13608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"/>
            <a:r>
              <a:rPr lang="en-IN" sz="1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West Bengal</a:t>
            </a:r>
          </a:p>
          <a:p>
            <a:pPr algn="r" fontAlgn="b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44000 DWT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F70F16DB-6883-268E-32F3-911D895449F3}"/>
              </a:ext>
            </a:extLst>
          </p:cNvPr>
          <p:cNvGraphicFramePr>
            <a:graphicFrameLocks/>
          </p:cNvGraphicFramePr>
          <p:nvPr/>
        </p:nvGraphicFramePr>
        <p:xfrm>
          <a:off x="389467" y="3394555"/>
          <a:ext cx="5615728" cy="2845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8A5C31B1-80C3-99C0-18FA-FBCE456369C0}"/>
              </a:ext>
            </a:extLst>
          </p:cNvPr>
          <p:cNvSpPr txBox="1"/>
          <p:nvPr/>
        </p:nvSpPr>
        <p:spPr>
          <a:xfrm>
            <a:off x="6305973" y="1445965"/>
            <a:ext cx="3916325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r" fontAlgn="b"/>
            <a:r>
              <a:rPr lang="en-IN" sz="18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State-wise Shipbuilding capacities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F74D9BF-6150-C7E8-3549-C56AE5F9EFF6}"/>
              </a:ext>
            </a:extLst>
          </p:cNvPr>
          <p:cNvSpPr/>
          <p:nvPr/>
        </p:nvSpPr>
        <p:spPr>
          <a:xfrm>
            <a:off x="1515324" y="1213787"/>
            <a:ext cx="1402841" cy="1256324"/>
          </a:xfrm>
          <a:prstGeom prst="ellipse">
            <a:avLst/>
          </a:prstGeom>
          <a:solidFill>
            <a:srgbClr val="D2E7F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43CAB09-92C9-AC33-29DC-C21968013070}"/>
              </a:ext>
            </a:extLst>
          </p:cNvPr>
          <p:cNvSpPr/>
          <p:nvPr/>
        </p:nvSpPr>
        <p:spPr>
          <a:xfrm>
            <a:off x="3660471" y="1213787"/>
            <a:ext cx="1336548" cy="1256324"/>
          </a:xfrm>
          <a:prstGeom prst="ellipse">
            <a:avLst/>
          </a:prstGeom>
          <a:solidFill>
            <a:srgbClr val="E8D4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rgbClr val="002060"/>
                </a:solidFill>
              </a:rPr>
              <a:t>53*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02BCFC4-F274-61E5-D91A-0A25E4560C32}"/>
              </a:ext>
            </a:extLst>
          </p:cNvPr>
          <p:cNvSpPr txBox="1"/>
          <p:nvPr/>
        </p:nvSpPr>
        <p:spPr>
          <a:xfrm>
            <a:off x="1426462" y="2497285"/>
            <a:ext cx="1657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/>
              <a:t>Current Annual Tonnage Produced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E67435-3D66-6E69-602D-E59F934079B2}"/>
              </a:ext>
            </a:extLst>
          </p:cNvPr>
          <p:cNvSpPr txBox="1"/>
          <p:nvPr/>
        </p:nvSpPr>
        <p:spPr>
          <a:xfrm>
            <a:off x="1623627" y="1510449"/>
            <a:ext cx="119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2060"/>
                </a:solidFill>
              </a:rPr>
              <a:t>30,000</a:t>
            </a:r>
          </a:p>
          <a:p>
            <a:pPr algn="ctr"/>
            <a:r>
              <a:rPr lang="en-IN" sz="2400" b="1" dirty="0">
                <a:solidFill>
                  <a:srgbClr val="002060"/>
                </a:solidFill>
              </a:rPr>
              <a:t>GT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B4225A-5E42-390D-B5F8-C8F2F4F6303B}"/>
              </a:ext>
            </a:extLst>
          </p:cNvPr>
          <p:cNvSpPr txBox="1"/>
          <p:nvPr/>
        </p:nvSpPr>
        <p:spPr>
          <a:xfrm>
            <a:off x="3499893" y="2513009"/>
            <a:ext cx="1657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/>
              <a:t>Total Number of Shipyards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0A2825-8B18-3A6A-2C19-3261E3C9C171}"/>
              </a:ext>
            </a:extLst>
          </p:cNvPr>
          <p:cNvSpPr txBox="1"/>
          <p:nvPr/>
        </p:nvSpPr>
        <p:spPr>
          <a:xfrm>
            <a:off x="3499893" y="3071629"/>
            <a:ext cx="1657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i="1" baseline="30000" dirty="0"/>
              <a:t>*</a:t>
            </a:r>
            <a:r>
              <a:rPr lang="en-IN" sz="900" i="1" dirty="0"/>
              <a:t>Annual Report, </a:t>
            </a:r>
            <a:r>
              <a:rPr lang="en-IN" sz="900" i="1" dirty="0" err="1"/>
              <a:t>MoPSW</a:t>
            </a:r>
            <a:endParaRPr lang="en-IN" sz="9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89AE8C-FEAF-E73B-DAEB-BA8692FA25A0}"/>
              </a:ext>
            </a:extLst>
          </p:cNvPr>
          <p:cNvSpPr txBox="1"/>
          <p:nvPr/>
        </p:nvSpPr>
        <p:spPr>
          <a:xfrm>
            <a:off x="9889163" y="3296834"/>
            <a:ext cx="2056193" cy="3056096"/>
          </a:xfrm>
          <a:prstGeom prst="roundRect">
            <a:avLst/>
          </a:prstGeom>
          <a:noFill/>
          <a:ln w="28575">
            <a:solidFill>
              <a:srgbClr val="0046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4667"/>
                </a:solidFill>
              </a:rPr>
              <a:t>Approved Financial Package to unlock </a:t>
            </a:r>
            <a:r>
              <a:rPr lang="en-US" b="1" dirty="0">
                <a:solidFill>
                  <a:srgbClr val="004667"/>
                </a:solidFill>
              </a:rPr>
              <a:t>4.5M GT shipbuilding capacity, create ~ 30 lakh jobs </a:t>
            </a:r>
            <a:r>
              <a:rPr lang="en-US" dirty="0">
                <a:solidFill>
                  <a:srgbClr val="004667"/>
                </a:solidFill>
              </a:rPr>
              <a:t>and</a:t>
            </a:r>
            <a:r>
              <a:rPr lang="en-US" b="1" dirty="0">
                <a:solidFill>
                  <a:srgbClr val="004667"/>
                </a:solidFill>
              </a:rPr>
              <a:t> attract ₹ 4.5 lakh </a:t>
            </a:r>
            <a:r>
              <a:rPr lang="en-US" b="1" dirty="0" err="1">
                <a:solidFill>
                  <a:srgbClr val="004667"/>
                </a:solidFill>
              </a:rPr>
              <a:t>cr</a:t>
            </a:r>
            <a:r>
              <a:rPr lang="en-US" b="1" dirty="0">
                <a:solidFill>
                  <a:srgbClr val="004667"/>
                </a:solidFill>
              </a:rPr>
              <a:t> investments.</a:t>
            </a:r>
            <a:endParaRPr lang="en-IN" b="1" dirty="0">
              <a:solidFill>
                <a:srgbClr val="004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0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D11EE-7E51-014E-530C-E9EB847E1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2209E-EE0F-2409-B602-CE773145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635" y="136525"/>
            <a:ext cx="8269941" cy="7406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IN" dirty="0"/>
              <a:t>SBFA 2.0 and MDF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07E6CF-5298-052C-C1B9-54649CC2C3AE}"/>
              </a:ext>
            </a:extLst>
          </p:cNvPr>
          <p:cNvSpPr/>
          <p:nvPr/>
        </p:nvSpPr>
        <p:spPr>
          <a:xfrm>
            <a:off x="705141" y="1359032"/>
            <a:ext cx="3521090" cy="217156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329F8E-D0AC-4A58-182E-7CA7DBFAAA68}"/>
              </a:ext>
            </a:extLst>
          </p:cNvPr>
          <p:cNvSpPr txBox="1"/>
          <p:nvPr/>
        </p:nvSpPr>
        <p:spPr>
          <a:xfrm>
            <a:off x="880824" y="1514646"/>
            <a:ext cx="284056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600" b="1">
                <a:solidFill>
                  <a:srgbClr val="2E2DB1"/>
                </a:solidFill>
              </a:rPr>
              <a:t>SBFAS 2.0 (2026 – 2036)</a:t>
            </a:r>
          </a:p>
          <a:p>
            <a:pPr algn="ctr"/>
            <a:r>
              <a:rPr lang="en-IN" sz="1800">
                <a:solidFill>
                  <a:srgbClr val="2E2DB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86E8C-F750-4747-4470-EE2680C4A3DB}"/>
              </a:ext>
            </a:extLst>
          </p:cNvPr>
          <p:cNvSpPr txBox="1"/>
          <p:nvPr/>
        </p:nvSpPr>
        <p:spPr>
          <a:xfrm>
            <a:off x="772822" y="1986746"/>
            <a:ext cx="3453409" cy="1442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N" sz="1400" b="1" dirty="0"/>
              <a:t>Total Allocation:</a:t>
            </a:r>
            <a:r>
              <a:rPr lang="en-IN" sz="1400" dirty="0"/>
              <a:t> ₹</a:t>
            </a:r>
            <a:r>
              <a:rPr lang="en-IN" sz="1400" b="1" dirty="0"/>
              <a:t>24,736 crore</a:t>
            </a:r>
            <a:endParaRPr lang="en-IN" sz="1400" b="1" kern="0" dirty="0">
              <a:effectLst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N" sz="1400" b="1" kern="0" dirty="0">
                <a:effectLst/>
                <a:ea typeface="Open Sans" panose="020B0606030504020204" pitchFamily="34" charset="0"/>
                <a:cs typeface="Arial" panose="020B0604020202020204" pitchFamily="34" charset="0"/>
              </a:rPr>
              <a:t>Subsidy Rates</a:t>
            </a:r>
            <a:r>
              <a:rPr lang="en-IN" sz="1400" kern="0" dirty="0">
                <a:effectLst/>
                <a:ea typeface="Open Sans" panose="020B0606030504020204" pitchFamily="34" charset="0"/>
                <a:cs typeface="Arial" panose="020B0604020202020204" pitchFamily="34" charset="0"/>
              </a:rPr>
              <a:t>:</a:t>
            </a:r>
            <a:endParaRPr lang="en-IN" sz="1400" kern="100" dirty="0"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1400" kern="0" dirty="0">
                <a:effectLst/>
                <a:ea typeface="Open Sans" panose="020B0606030504020204" pitchFamily="34" charset="0"/>
                <a:cs typeface="Arial" panose="020B0604020202020204" pitchFamily="34" charset="0"/>
              </a:rPr>
              <a:t>Standard vessels: 14–15%;  Large vessels (&gt;₹100 crores): 20% ; Green fuel: 30% ; Electric/ hybrid: 20%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0412DE-9B27-C528-B67C-418293F841D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01913" y="1887027"/>
            <a:ext cx="7640912" cy="38603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EAEEE0-82CF-546E-54BF-C8FF3F8EFDA6}"/>
              </a:ext>
            </a:extLst>
          </p:cNvPr>
          <p:cNvSpPr txBox="1"/>
          <p:nvPr/>
        </p:nvSpPr>
        <p:spPr>
          <a:xfrm>
            <a:off x="4665266" y="1329980"/>
            <a:ext cx="682159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1800" b="1">
                <a:solidFill>
                  <a:srgbClr val="0B76A0"/>
                </a:solidFill>
              </a:rPr>
              <a:t>MDF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8DAA99-DA23-E817-E404-B2FC20F7933E}"/>
              </a:ext>
            </a:extLst>
          </p:cNvPr>
          <p:cNvSpPr txBox="1"/>
          <p:nvPr/>
        </p:nvSpPr>
        <p:spPr>
          <a:xfrm>
            <a:off x="772821" y="3901100"/>
            <a:ext cx="3453409" cy="1601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N" sz="1600" b="1" dirty="0"/>
              <a:t>Maritime Development Fund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400" dirty="0"/>
              <a:t>Maritime Development Fund </a:t>
            </a:r>
            <a:r>
              <a:rPr lang="en-US" sz="1400" b="1" dirty="0"/>
              <a:t>(₹ 25,000 </a:t>
            </a:r>
            <a:r>
              <a:rPr lang="en-US" sz="1400" b="1" dirty="0" err="1"/>
              <a:t>cr</a:t>
            </a:r>
            <a:r>
              <a:rPr lang="en-US" sz="1400" b="1" dirty="0"/>
              <a:t>): </a:t>
            </a:r>
            <a:r>
              <a:rPr lang="en-US" sz="1400" dirty="0"/>
              <a:t>Includes </a:t>
            </a:r>
            <a:r>
              <a:rPr lang="en-US" sz="1400" b="1" dirty="0"/>
              <a:t>₹ 20,000 </a:t>
            </a:r>
            <a:r>
              <a:rPr lang="en-US" sz="1400" b="1" dirty="0" err="1"/>
              <a:t>cr</a:t>
            </a:r>
            <a:r>
              <a:rPr lang="en-US" sz="1400" dirty="0"/>
              <a:t> Maritime Investment Fund (49% </a:t>
            </a:r>
            <a:r>
              <a:rPr lang="en-US" sz="1400" dirty="0" err="1"/>
              <a:t>GoI</a:t>
            </a:r>
            <a:r>
              <a:rPr lang="en-US" sz="1400" dirty="0"/>
              <a:t>) &amp; </a:t>
            </a:r>
            <a:r>
              <a:rPr lang="en-US" sz="1400" b="1" dirty="0"/>
              <a:t>₹ 5,000 </a:t>
            </a:r>
            <a:r>
              <a:rPr lang="en-US" sz="1400" b="1" dirty="0" err="1"/>
              <a:t>cr</a:t>
            </a:r>
            <a:r>
              <a:rPr lang="en-US" sz="1400" dirty="0"/>
              <a:t> Interest Incentivization Fund to cut financing costs.</a:t>
            </a:r>
            <a:endParaRPr lang="en-IN" sz="1100" kern="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Directorate General of Shipping - Exit Exam">
            <a:extLst>
              <a:ext uri="{FF2B5EF4-FFF2-40B4-BE49-F238E27FC236}">
                <a16:creationId xmlns:a16="http://schemas.microsoft.com/office/drawing/2014/main" id="{84350208-DA69-0AA7-B030-752B7C8BA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255" y="103945"/>
            <a:ext cx="783160" cy="93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5E0188-6BC7-B3B7-97E1-9A16CED0B9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r="3612" b="1911"/>
          <a:stretch>
            <a:fillRect/>
          </a:stretch>
        </p:blipFill>
        <p:spPr>
          <a:xfrm>
            <a:off x="202956" y="157438"/>
            <a:ext cx="817790" cy="827587"/>
          </a:xfrm>
          <a:prstGeom prst="ellipse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64833D9-E9D2-F156-D643-13AFEC55DDE8}"/>
              </a:ext>
            </a:extLst>
          </p:cNvPr>
          <p:cNvSpPr txBox="1"/>
          <p:nvPr/>
        </p:nvSpPr>
        <p:spPr>
          <a:xfrm>
            <a:off x="8222369" y="5851760"/>
            <a:ext cx="3521089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IN" sz="1200" b="1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 : PIB Press Release 24 SEP 2025</a:t>
            </a:r>
          </a:p>
        </p:txBody>
      </p:sp>
    </p:spTree>
    <p:extLst>
      <p:ext uri="{BB962C8B-B14F-4D97-AF65-F5344CB8AC3E}">
        <p14:creationId xmlns:p14="http://schemas.microsoft.com/office/powerpoint/2010/main" val="886912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406CD-945B-63DE-057E-46BA6FE72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5387B-E09A-5803-4EF8-2A71A511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IN" sz="3600" b="1" dirty="0"/>
              <a:t>Ship Recycling Credit Note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BE6AEE-6737-09FE-7FA1-F89E260F155C}"/>
              </a:ext>
            </a:extLst>
          </p:cNvPr>
          <p:cNvSpPr txBox="1"/>
          <p:nvPr/>
        </p:nvSpPr>
        <p:spPr>
          <a:xfrm>
            <a:off x="392732" y="1193011"/>
            <a:ext cx="6518208" cy="11443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Introduced under </a:t>
            </a:r>
            <a:r>
              <a:rPr lang="en-US" altLang="en-US" sz="1600" b="1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 Building Financial Assistance Scheme 2.0 (SBFA 2.0)</a:t>
            </a:r>
            <a:endParaRPr lang="en-US" altLang="en-US" sz="1600" dirty="0">
              <a:solidFill>
                <a:srgbClr val="0046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Incentivizes ship owners to </a:t>
            </a:r>
            <a:r>
              <a:rPr lang="en-US" altLang="en-US" sz="1600" b="1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 in India</a:t>
            </a:r>
            <a:r>
              <a:rPr lang="en-US" altLang="en-US" sz="1600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1600" b="1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new ships in Indian shipyards</a:t>
            </a:r>
            <a:endParaRPr lang="en-US" altLang="en-US" sz="1600" dirty="0">
              <a:solidFill>
                <a:srgbClr val="0046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67837-9272-E0D7-EF16-6070B1F8C2D7}"/>
              </a:ext>
            </a:extLst>
          </p:cNvPr>
          <p:cNvSpPr txBox="1"/>
          <p:nvPr/>
        </p:nvSpPr>
        <p:spPr>
          <a:xfrm>
            <a:off x="411969" y="2293299"/>
            <a:ext cx="65182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vessel is recycled in a certified Indian yard, the ship owner receives a </a:t>
            </a:r>
            <a:r>
              <a:rPr lang="en-US" sz="1600" b="1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Note for 40% of scrap value.</a:t>
            </a:r>
            <a:endParaRPr lang="en-US" sz="1600" dirty="0">
              <a:solidFill>
                <a:srgbClr val="0046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Credit Note remains valid until the owner builds a new vessel/ ship in an Indian shipyard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Redeemed as </a:t>
            </a:r>
            <a:r>
              <a:rPr lang="en-US" sz="1600" b="1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assistance/ subsidy</a:t>
            </a:r>
            <a:r>
              <a:rPr lang="en-US" sz="1600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under SBFA 2.0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B3EDF-54A5-A52E-9B56-819564BBA474}"/>
              </a:ext>
            </a:extLst>
          </p:cNvPr>
          <p:cNvSpPr txBox="1"/>
          <p:nvPr/>
        </p:nvSpPr>
        <p:spPr>
          <a:xfrm>
            <a:off x="358180" y="3938557"/>
            <a:ext cx="66293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Benefits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Encourages </a:t>
            </a:r>
            <a:r>
              <a:rPr lang="en-US" sz="1600" b="1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and HKC compliant ship recycling</a:t>
            </a:r>
            <a:r>
              <a:rPr lang="en-US" sz="1600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India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direct </a:t>
            </a:r>
            <a:r>
              <a:rPr lang="en-US" sz="1600" b="1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boost for Indian shipyards</a:t>
            </a:r>
            <a:endParaRPr lang="en-US" sz="1600" dirty="0">
              <a:solidFill>
                <a:srgbClr val="0046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Attracts </a:t>
            </a:r>
            <a:r>
              <a:rPr lang="en-US" sz="1600" b="1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players</a:t>
            </a:r>
            <a:r>
              <a:rPr lang="en-US" sz="1600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India’s ship recycling and shipbuilding ecosystem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Strengthens India’s </a:t>
            </a:r>
            <a:r>
              <a:rPr lang="en-US" sz="1600" b="1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economy</a:t>
            </a:r>
            <a:r>
              <a:rPr lang="en-US" sz="1600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recycling feeds into new shipbuilding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Positions India as a leader in </a:t>
            </a:r>
            <a:r>
              <a:rPr lang="en-US" sz="1600" b="1" dirty="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and Sustainable Maritime Growth</a:t>
            </a:r>
            <a:endParaRPr lang="en-US" sz="1600" dirty="0">
              <a:solidFill>
                <a:srgbClr val="0046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536FF2-5B79-97BF-856D-28D87308A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827" y="2178496"/>
            <a:ext cx="4844609" cy="40683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92B4F9-DD30-1644-D23F-84CE164B32F9}"/>
              </a:ext>
            </a:extLst>
          </p:cNvPr>
          <p:cNvSpPr txBox="1"/>
          <p:nvPr/>
        </p:nvSpPr>
        <p:spPr>
          <a:xfrm>
            <a:off x="7941099" y="1344709"/>
            <a:ext cx="3535354" cy="71057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700">
                <a:solidFill>
                  <a:srgbClr val="0046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en-IN" sz="2000" b="1" dirty="0"/>
              <a:t>Allocation of : </a:t>
            </a:r>
            <a:r>
              <a:rPr lang="en-IN" sz="2000" dirty="0"/>
              <a:t>₹ </a:t>
            </a:r>
            <a:r>
              <a:rPr lang="en-IN" sz="2000" b="1" dirty="0"/>
              <a:t>4,001 crore</a:t>
            </a:r>
          </a:p>
          <a:p>
            <a:pPr marL="0" indent="0" algn="ctr">
              <a:buNone/>
            </a:pPr>
            <a:r>
              <a:rPr lang="en-IN" sz="1400" b="1" dirty="0"/>
              <a:t>(under SBFA)</a:t>
            </a:r>
          </a:p>
        </p:txBody>
      </p:sp>
    </p:spTree>
    <p:extLst>
      <p:ext uri="{BB962C8B-B14F-4D97-AF65-F5344CB8AC3E}">
        <p14:creationId xmlns:p14="http://schemas.microsoft.com/office/powerpoint/2010/main" val="2139666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4B6A0-89E6-ED8F-4D6B-C14B886DA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8F84-1762-312F-2B3C-145175536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969" y="176357"/>
            <a:ext cx="8982635" cy="740660"/>
          </a:xfrm>
        </p:spPr>
        <p:txBody>
          <a:bodyPr>
            <a:noAutofit/>
          </a:bodyPr>
          <a:lstStyle/>
          <a:p>
            <a:r>
              <a:rPr lang="en-US" sz="3600" dirty="0"/>
              <a:t>India as a Net Green Energy Exporter &amp; Bunkering Destination</a:t>
            </a:r>
            <a:endParaRPr lang="en-IN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4598D-1564-BDD0-DEA0-BE628570362A}"/>
              </a:ext>
            </a:extLst>
          </p:cNvPr>
          <p:cNvSpPr txBox="1"/>
          <p:nvPr/>
        </p:nvSpPr>
        <p:spPr>
          <a:xfrm>
            <a:off x="1953928" y="1034818"/>
            <a:ext cx="86776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sz="2000" dirty="0">
                <a:solidFill>
                  <a:schemeClr val="accent3"/>
                </a:solidFill>
              </a:rPr>
              <a:t>From energy importer to future maritime fuel hub</a:t>
            </a:r>
            <a:endParaRPr lang="en-IN" sz="2000" dirty="0">
              <a:solidFill>
                <a:schemeClr val="accent3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C598B9-87D2-84BE-16E3-8622CCEDD8C6}"/>
              </a:ext>
            </a:extLst>
          </p:cNvPr>
          <p:cNvSpPr/>
          <p:nvPr/>
        </p:nvSpPr>
        <p:spPr>
          <a:xfrm>
            <a:off x="452764" y="1553914"/>
            <a:ext cx="3549600" cy="1872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Strategic Advantage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Long coastline with major ports on </a:t>
            </a:r>
            <a:r>
              <a:rPr lang="en-US" sz="1400" b="1" dirty="0"/>
              <a:t>East–West shipping lanes</a:t>
            </a: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Abundant renewable energy for </a:t>
            </a:r>
            <a:r>
              <a:rPr lang="en-US" sz="1400" b="1" dirty="0"/>
              <a:t>green hydrogen, ammonia, methanol</a:t>
            </a: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Cost advantage in </a:t>
            </a:r>
            <a:r>
              <a:rPr lang="en-US" sz="1400" b="1" dirty="0"/>
              <a:t>solar + wind production</a:t>
            </a:r>
            <a:r>
              <a:rPr lang="en-US" sz="1400" dirty="0"/>
              <a:t>, lowering fuel export price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BB0E65-D0A2-83EE-27B0-20BE844C3AD6}"/>
              </a:ext>
            </a:extLst>
          </p:cNvPr>
          <p:cNvSpPr/>
          <p:nvPr/>
        </p:nvSpPr>
        <p:spPr>
          <a:xfrm>
            <a:off x="4321199" y="1553914"/>
            <a:ext cx="3549600" cy="1872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600" b="1" dirty="0"/>
              <a:t>Fuel Export Readiness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400" b="1" dirty="0"/>
              <a:t>Green Ammonia :</a:t>
            </a:r>
            <a:r>
              <a:rPr lang="en-IN" sz="1400" dirty="0"/>
              <a:t> </a:t>
            </a:r>
            <a:r>
              <a:rPr lang="en-US" sz="1400" dirty="0"/>
              <a:t>Kandla supply to Singapore (L&amp;T–Itochu JV)</a:t>
            </a:r>
            <a:endParaRPr lang="en-IN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400" b="1" dirty="0"/>
              <a:t>Green Methanol :</a:t>
            </a:r>
            <a:r>
              <a:rPr lang="en-IN" sz="1400" dirty="0"/>
              <a:t> VOC Port bunkering hub under development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400" b="1" dirty="0"/>
              <a:t>Hydrogen Derivatives :</a:t>
            </a:r>
            <a:r>
              <a:rPr lang="en-IN" sz="1400" dirty="0"/>
              <a:t> </a:t>
            </a:r>
            <a:r>
              <a:rPr lang="en-US" sz="1400" dirty="0"/>
              <a:t>Mission to export through maritime corridors</a:t>
            </a:r>
            <a:endParaRPr lang="en-IN" sz="1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4F19815-FFF6-A7F3-4B5D-373E9CBB257D}"/>
              </a:ext>
            </a:extLst>
          </p:cNvPr>
          <p:cNvSpPr/>
          <p:nvPr/>
        </p:nvSpPr>
        <p:spPr>
          <a:xfrm>
            <a:off x="8189636" y="1553913"/>
            <a:ext cx="3549600" cy="1872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600" b="1" dirty="0"/>
              <a:t>Port Infrastructure Transformation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400" dirty="0"/>
              <a:t>Dedicated </a:t>
            </a:r>
            <a:r>
              <a:rPr lang="en-IN" sz="1400" b="1" dirty="0"/>
              <a:t>Green Bunkering Terminals</a:t>
            </a:r>
            <a:r>
              <a:rPr lang="en-IN" sz="1400" dirty="0"/>
              <a:t> (VOC Port, Kandla, JNPA)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400" dirty="0"/>
              <a:t>Upcoming </a:t>
            </a:r>
            <a:r>
              <a:rPr lang="en-IN" sz="1400" b="1" dirty="0"/>
              <a:t>Green Shipping Corridors</a:t>
            </a:r>
            <a:r>
              <a:rPr lang="en-IN" sz="1400" dirty="0"/>
              <a:t>: Tuticorin – Kandla – Singapore – Rotterdam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400" dirty="0"/>
              <a:t>Integration of </a:t>
            </a:r>
            <a:r>
              <a:rPr lang="en-IN" sz="1400" b="1" dirty="0"/>
              <a:t>renewable power, storage &amp; safety systems</a:t>
            </a:r>
            <a:endParaRPr lang="en-IN" sz="1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CEAB4DC-316A-92B8-ACD7-5DCA5AA3488C}"/>
              </a:ext>
            </a:extLst>
          </p:cNvPr>
          <p:cNvSpPr/>
          <p:nvPr/>
        </p:nvSpPr>
        <p:spPr>
          <a:xfrm>
            <a:off x="2386982" y="3697078"/>
            <a:ext cx="3549600" cy="1872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Economic &amp; Diplomatic Impact</a:t>
            </a:r>
            <a:endParaRPr lang="en-US" sz="1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Reduces dependency on oil imports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Positions India as </a:t>
            </a:r>
            <a:r>
              <a:rPr lang="en-US" sz="1400" b="1" dirty="0"/>
              <a:t>fuel supplier to global shipping lines</a:t>
            </a: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Enhances maritime influence under </a:t>
            </a:r>
            <a:r>
              <a:rPr lang="en-US" sz="1400" b="1" dirty="0"/>
              <a:t>Global South leadership</a:t>
            </a:r>
            <a:endParaRPr lang="en-US" sz="1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A5CE14-C02F-6AE6-3A51-FF6F43414798}"/>
              </a:ext>
            </a:extLst>
          </p:cNvPr>
          <p:cNvSpPr/>
          <p:nvPr/>
        </p:nvSpPr>
        <p:spPr>
          <a:xfrm>
            <a:off x="6255417" y="3697078"/>
            <a:ext cx="3549600" cy="1872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Policy Backing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Supported by </a:t>
            </a:r>
            <a:r>
              <a:rPr lang="en-US" sz="1400" b="1" dirty="0"/>
              <a:t>National Green Hydrogen Mission &amp; NGSP</a:t>
            </a: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Incentivized by </a:t>
            </a:r>
            <a:r>
              <a:rPr lang="en-US" sz="1400" b="1" dirty="0"/>
              <a:t>Harit Sagar &amp; MIV 2030</a:t>
            </a:r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Aligned with </a:t>
            </a:r>
            <a:r>
              <a:rPr lang="en-US" sz="1400" b="1" dirty="0"/>
              <a:t>Make in India &amp; Energy Security Vision 2047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4A14FA-26B8-179C-8B64-EB147EED0677}"/>
              </a:ext>
            </a:extLst>
          </p:cNvPr>
          <p:cNvSpPr txBox="1"/>
          <p:nvPr/>
        </p:nvSpPr>
        <p:spPr>
          <a:xfrm>
            <a:off x="2060268" y="5688063"/>
            <a:ext cx="8071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2D830E"/>
                </a:solidFill>
              </a:rPr>
              <a:t>India is not just preparing for Green Fuels —</a:t>
            </a:r>
          </a:p>
          <a:p>
            <a:pPr algn="ctr"/>
            <a:r>
              <a:rPr lang="en-US" sz="2000" b="1" i="1" dirty="0">
                <a:solidFill>
                  <a:srgbClr val="2D830E"/>
                </a:solidFill>
              </a:rPr>
              <a:t> it is preparing to Fuel The World.</a:t>
            </a:r>
            <a:endParaRPr lang="en-IN" sz="2000" b="1" i="1" dirty="0">
              <a:solidFill>
                <a:srgbClr val="2D83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57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5321</Words>
  <Application>Microsoft Office PowerPoint</Application>
  <PresentationFormat>Widescreen</PresentationFormat>
  <Paragraphs>386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Open Sans</vt:lpstr>
      <vt:lpstr>Symbol</vt:lpstr>
      <vt:lpstr>Office Theme</vt:lpstr>
      <vt:lpstr>PowerPoint Presentation</vt:lpstr>
      <vt:lpstr>India’s Dependence on Hydrocarbons and a Changing Global Energy Order</vt:lpstr>
      <vt:lpstr>Alternate Fuels for Maritime (1/2)</vt:lpstr>
      <vt:lpstr>Alternate Fuels for Maritime (2/2)</vt:lpstr>
      <vt:lpstr>India’s Vision for the Maritime Sector</vt:lpstr>
      <vt:lpstr>Shipbuilding Scenario in India</vt:lpstr>
      <vt:lpstr>SBFA 2.0 and MDF</vt:lpstr>
      <vt:lpstr>Ship Recycling Credit Note</vt:lpstr>
      <vt:lpstr>India as a Net Green Energy Exporter &amp; Bunkering Destination</vt:lpstr>
      <vt:lpstr>National Green Shipping Policy</vt:lpstr>
      <vt:lpstr>PowerPoint Presentation</vt:lpstr>
    </vt:vector>
  </TitlesOfParts>
  <Company>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Karan S Gandhi</dc:creator>
  <cp:lastModifiedBy>Karan S Gandhi</cp:lastModifiedBy>
  <cp:revision>1</cp:revision>
  <dcterms:created xsi:type="dcterms:W3CDTF">2026-01-12T12:29:39Z</dcterms:created>
  <dcterms:modified xsi:type="dcterms:W3CDTF">2026-01-12T14:10:33Z</dcterms:modified>
</cp:coreProperties>
</file>